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Lst>
  <p:sldSz cy="5143500" cx="9144000"/>
  <p:notesSz cx="6858000" cy="9144000"/>
  <p:embeddedFontLst>
    <p:embeddedFont>
      <p:font typeface="Roboto"/>
      <p:regular r:id="rId33"/>
      <p:bold r:id="rId34"/>
      <p:italic r:id="rId35"/>
      <p:boldItalic r:id="rId3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font" Target="fonts/Roboto-regular.fntdata"/><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font" Target="fonts/Roboto-italic.fntdata"/><Relationship Id="rId12" Type="http://schemas.openxmlformats.org/officeDocument/2006/relationships/slide" Target="slides/slide7.xml"/><Relationship Id="rId34" Type="http://schemas.openxmlformats.org/officeDocument/2006/relationships/font" Target="fonts/Roboto-bold.fntdata"/><Relationship Id="rId15" Type="http://schemas.openxmlformats.org/officeDocument/2006/relationships/slide" Target="slides/slide10.xml"/><Relationship Id="rId14" Type="http://schemas.openxmlformats.org/officeDocument/2006/relationships/slide" Target="slides/slide9.xml"/><Relationship Id="rId36" Type="http://schemas.openxmlformats.org/officeDocument/2006/relationships/font" Target="fonts/Roboto-boldItalic.fntdata"/><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1e2b759abf6_0_3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1e2b759abf6_0_3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1e2b759abf6_0_3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1e2b759abf6_0_3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1e2b759abf6_0_3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1e2b759abf6_0_3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1e2b759abf6_0_3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1e2b759abf6_0_3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2441e50cb16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2441e50cb16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2441e50cb16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2441e50cb16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2441e50cb16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2441e50cb16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2441e50cb16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2441e50cb16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2441e50cb16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2441e50cb16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2441e50cb16_0_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2" name="Google Shape;192;g2441e50cb16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1e2b759abf6_0_2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1e2b759abf6_0_2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g2441e50cb16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8" name="Google Shape;198;g2441e50cb16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g2441e50cb16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4" name="Google Shape;204;g2441e50cb16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g2441e50cb16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0" name="Google Shape;210;g2441e50cb16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g2441e50cb16_0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6" name="Google Shape;216;g2441e50cb16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g2441e50cb16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2" name="Google Shape;222;g2441e50cb16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g2441e50cb16_0_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8" name="Google Shape;228;g2441e50cb16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g2441e50cb16_0_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4" name="Google Shape;234;g2441e50cb16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g2441e50cb16_0_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0" name="Google Shape;240;g2441e50cb16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1e2b759abf6_0_3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1e2b759abf6_0_3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1e2b759abf6_0_3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1e2b759abf6_0_3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1e2b759abf6_0_3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1e2b759abf6_0_3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1e2b759abf6_0_3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1e2b759abf6_0_3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1e2b759abf6_0_3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1e2b759abf6_0_3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1e2b759abf6_0_3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1e2b759abf6_0_3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1e2b759abf6_0_3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1e2b759abf6_0_3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grpSp>
        <p:nvGrpSpPr>
          <p:cNvPr id="10" name="Google Shape;10;p2"/>
          <p:cNvGrpSpPr/>
          <p:nvPr/>
        </p:nvGrpSpPr>
        <p:grpSpPr>
          <a:xfrm>
            <a:off x="6098378" y="5"/>
            <a:ext cx="3045625" cy="2030570"/>
            <a:chOff x="6098378" y="5"/>
            <a:chExt cx="3045625" cy="2030570"/>
          </a:xfrm>
        </p:grpSpPr>
        <p:sp>
          <p:nvSpPr>
            <p:cNvPr id="11" name="Google Shape;11;p2"/>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598100" y="1775222"/>
            <a:ext cx="8222100" cy="838800"/>
          </a:xfrm>
          <a:prstGeom prst="rect">
            <a:avLst/>
          </a:prstGeom>
        </p:spPr>
        <p:txBody>
          <a:bodyPr anchorCtr="0" anchor="b" bIns="91425" lIns="91425" spcFirstLastPara="1" rIns="91425" wrap="square" tIns="91425">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17" name="Google Shape;17;p2"/>
          <p:cNvSpPr txBox="1"/>
          <p:nvPr>
            <p:ph idx="1" type="subTitle"/>
          </p:nvPr>
        </p:nvSpPr>
        <p:spPr>
          <a:xfrm>
            <a:off x="598088" y="2715913"/>
            <a:ext cx="8222100" cy="4329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p:txBody>
      </p:sp>
      <p:sp>
        <p:nvSpPr>
          <p:cNvPr id="18" name="Google Shape;18;p2"/>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69"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1"/>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6" name="Google Shape;76;p11"/>
          <p:cNvSpPr txBox="1"/>
          <p:nvPr>
            <p:ph hasCustomPrompt="1" type="title"/>
          </p:nvPr>
        </p:nvSpPr>
        <p:spPr>
          <a:xfrm>
            <a:off x="311700" y="1256050"/>
            <a:ext cx="8520600" cy="20307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p:nvPr>
            <p:ph idx="1" type="body"/>
          </p:nvPr>
        </p:nvSpPr>
        <p:spPr>
          <a:xfrm>
            <a:off x="311700" y="3369225"/>
            <a:ext cx="8520600" cy="1281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Clr>
                <a:schemeClr val="lt1"/>
              </a:buClr>
              <a:buSzPts val="1800"/>
              <a:buChar char="●"/>
              <a:defRPr>
                <a:solidFill>
                  <a:schemeClr val="lt1"/>
                </a:solidFill>
              </a:defRPr>
            </a:lvl1pPr>
            <a:lvl2pPr indent="-317500" lvl="1" marL="914400" algn="ctr">
              <a:spcBef>
                <a:spcPts val="0"/>
              </a:spcBef>
              <a:spcAft>
                <a:spcPts val="0"/>
              </a:spcAft>
              <a:buClr>
                <a:schemeClr val="lt1"/>
              </a:buClr>
              <a:buSzPts val="1400"/>
              <a:buChar char="○"/>
              <a:defRPr>
                <a:solidFill>
                  <a:schemeClr val="lt1"/>
                </a:solidFill>
              </a:defRPr>
            </a:lvl2pPr>
            <a:lvl3pPr indent="-317500" lvl="2" marL="1371600" algn="ctr">
              <a:spcBef>
                <a:spcPts val="0"/>
              </a:spcBef>
              <a:spcAft>
                <a:spcPts val="0"/>
              </a:spcAft>
              <a:buClr>
                <a:schemeClr val="lt1"/>
              </a:buClr>
              <a:buSzPts val="1400"/>
              <a:buChar char="■"/>
              <a:defRPr>
                <a:solidFill>
                  <a:schemeClr val="lt1"/>
                </a:solidFill>
              </a:defRPr>
            </a:lvl3pPr>
            <a:lvl4pPr indent="-317500" lvl="3" marL="1828800" algn="ctr">
              <a:spcBef>
                <a:spcPts val="0"/>
              </a:spcBef>
              <a:spcAft>
                <a:spcPts val="0"/>
              </a:spcAft>
              <a:buClr>
                <a:schemeClr val="lt1"/>
              </a:buClr>
              <a:buSzPts val="1400"/>
              <a:buChar char="●"/>
              <a:defRPr>
                <a:solidFill>
                  <a:schemeClr val="lt1"/>
                </a:solidFill>
              </a:defRPr>
            </a:lvl4pPr>
            <a:lvl5pPr indent="-317500" lvl="4" marL="2286000" algn="ctr">
              <a:spcBef>
                <a:spcPts val="0"/>
              </a:spcBef>
              <a:spcAft>
                <a:spcPts val="0"/>
              </a:spcAft>
              <a:buClr>
                <a:schemeClr val="lt1"/>
              </a:buClr>
              <a:buSzPts val="1400"/>
              <a:buChar char="○"/>
              <a:defRPr>
                <a:solidFill>
                  <a:schemeClr val="lt1"/>
                </a:solidFill>
              </a:defRPr>
            </a:lvl5pPr>
            <a:lvl6pPr indent="-317500" lvl="5" marL="2743200" algn="ctr">
              <a:spcBef>
                <a:spcPts val="0"/>
              </a:spcBef>
              <a:spcAft>
                <a:spcPts val="0"/>
              </a:spcAft>
              <a:buClr>
                <a:schemeClr val="lt1"/>
              </a:buClr>
              <a:buSzPts val="1400"/>
              <a:buChar char="■"/>
              <a:defRPr>
                <a:solidFill>
                  <a:schemeClr val="lt1"/>
                </a:solidFill>
              </a:defRPr>
            </a:lvl6pPr>
            <a:lvl7pPr indent="-317500" lvl="6" marL="3200400" algn="ctr">
              <a:spcBef>
                <a:spcPts val="0"/>
              </a:spcBef>
              <a:spcAft>
                <a:spcPts val="0"/>
              </a:spcAft>
              <a:buClr>
                <a:schemeClr val="lt1"/>
              </a:buClr>
              <a:buSzPts val="1400"/>
              <a:buChar char="●"/>
              <a:defRPr>
                <a:solidFill>
                  <a:schemeClr val="lt1"/>
                </a:solidFill>
              </a:defRPr>
            </a:lvl7pPr>
            <a:lvl8pPr indent="-317500" lvl="7" marL="3657600" algn="ctr">
              <a:spcBef>
                <a:spcPts val="0"/>
              </a:spcBef>
              <a:spcAft>
                <a:spcPts val="0"/>
              </a:spcAft>
              <a:buClr>
                <a:schemeClr val="lt1"/>
              </a:buClr>
              <a:buSzPts val="1400"/>
              <a:buChar char="○"/>
              <a:defRPr>
                <a:solidFill>
                  <a:schemeClr val="lt1"/>
                </a:solidFill>
              </a:defRPr>
            </a:lvl8pPr>
            <a:lvl9pPr indent="-317500" lvl="8" marL="4114800" algn="ctr">
              <a:spcBef>
                <a:spcPts val="0"/>
              </a:spcBef>
              <a:spcAft>
                <a:spcPts val="0"/>
              </a:spcAft>
              <a:buClr>
                <a:schemeClr val="lt1"/>
              </a:buClr>
              <a:buSzPts val="1400"/>
              <a:buChar char="■"/>
              <a:defRPr>
                <a:solidFill>
                  <a:schemeClr val="lt1"/>
                </a:solidFill>
              </a:defRPr>
            </a:lvl9pPr>
          </a:lstStyle>
          <a:p/>
        </p:txBody>
      </p:sp>
      <p:sp>
        <p:nvSpPr>
          <p:cNvPr id="78" name="Google Shape;78;p11"/>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9" name="Shape 79"/>
        <p:cNvGrpSpPr/>
        <p:nvPr/>
      </p:nvGrpSpPr>
      <p:grpSpPr>
        <a:xfrm>
          <a:off x="0" y="0"/>
          <a:ext cx="0" cy="0"/>
          <a:chOff x="0" y="0"/>
          <a:chExt cx="0" cy="0"/>
        </a:xfrm>
      </p:grpSpPr>
      <p:sp>
        <p:nvSpPr>
          <p:cNvPr id="80" name="Google Shape;80;p12"/>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9"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6" name="Google Shape;26;p3"/>
          <p:cNvSpPr txBox="1"/>
          <p:nvPr>
            <p:ph type="title"/>
          </p:nvPr>
        </p:nvSpPr>
        <p:spPr>
          <a:xfrm>
            <a:off x="598100" y="2152347"/>
            <a:ext cx="8222100" cy="838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27" name="Google Shape;27;p3"/>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8"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4"/>
            <p:cNvSpPr/>
            <p:nvPr/>
          </p:nvSpPr>
          <p:spPr>
            <a:xfrm>
              <a:off x="7170274" y="3903669"/>
              <a:ext cx="989100" cy="987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4"/>
            <p:cNvSpPr/>
            <p:nvPr/>
          </p:nvSpPr>
          <p:spPr>
            <a:xfrm>
              <a:off x="0" y="4891594"/>
              <a:ext cx="9144000" cy="2520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5" name="Google Shape;35;p4"/>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6" name="Google Shape;36;p4"/>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37" name="Google Shape;37;p4"/>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8" name="Shape 38"/>
        <p:cNvGrpSpPr/>
        <p:nvPr/>
      </p:nvGrpSpPr>
      <p:grpSpPr>
        <a:xfrm>
          <a:off x="0" y="0"/>
          <a:ext cx="0" cy="0"/>
          <a:chOff x="0" y="0"/>
          <a:chExt cx="0" cy="0"/>
        </a:xfrm>
      </p:grpSpPr>
      <p:sp>
        <p:nvSpPr>
          <p:cNvPr id="39" name="Google Shape;39;p5"/>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0" name="Google Shape;40;p5"/>
          <p:cNvSpPr txBox="1"/>
          <p:nvPr>
            <p:ph idx="1" type="body"/>
          </p:nvPr>
        </p:nvSpPr>
        <p:spPr>
          <a:xfrm>
            <a:off x="311700" y="1229975"/>
            <a:ext cx="3999900" cy="3339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1" name="Google Shape;41;p5"/>
          <p:cNvSpPr txBox="1"/>
          <p:nvPr>
            <p:ph idx="2" type="body"/>
          </p:nvPr>
        </p:nvSpPr>
        <p:spPr>
          <a:xfrm>
            <a:off x="4832400" y="1229975"/>
            <a:ext cx="3999900" cy="3339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2" name="Google Shape;42;p5"/>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3" name="Shape 43"/>
        <p:cNvGrpSpPr/>
        <p:nvPr/>
      </p:nvGrpSpPr>
      <p:grpSpPr>
        <a:xfrm>
          <a:off x="0" y="0"/>
          <a:ext cx="0" cy="0"/>
          <a:chOff x="0" y="0"/>
          <a:chExt cx="0" cy="0"/>
        </a:xfrm>
      </p:grpSpPr>
      <p:sp>
        <p:nvSpPr>
          <p:cNvPr id="44" name="Google Shape;44;p6"/>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5" name="Google Shape;45;p6"/>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6" name="Shape 46"/>
        <p:cNvGrpSpPr/>
        <p:nvPr/>
      </p:nvGrpSpPr>
      <p:grpSpPr>
        <a:xfrm>
          <a:off x="0" y="0"/>
          <a:ext cx="0" cy="0"/>
          <a:chOff x="0" y="0"/>
          <a:chExt cx="0" cy="0"/>
        </a:xfrm>
      </p:grpSpPr>
      <p:sp>
        <p:nvSpPr>
          <p:cNvPr id="47" name="Google Shape;47;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8" name="Google Shape;48;p7"/>
          <p:cNvSpPr txBox="1"/>
          <p:nvPr>
            <p:ph idx="1" type="body"/>
          </p:nvPr>
        </p:nvSpPr>
        <p:spPr>
          <a:xfrm>
            <a:off x="311700" y="1465804"/>
            <a:ext cx="2808000" cy="31032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9" name="Google Shape;49;p7"/>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4"/>
        </a:solidFill>
      </p:bgPr>
    </p:bg>
    <p:spTree>
      <p:nvGrpSpPr>
        <p:cNvPr id="50"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8"/>
            <p:cNvSpPr/>
            <p:nvPr/>
          </p:nvSpPr>
          <p:spPr>
            <a:xfrm flipH="1" rot="10800000">
              <a:off x="7113588" y="107"/>
              <a:ext cx="1015200" cy="10152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7" name="Google Shape;57;p8"/>
          <p:cNvSpPr txBox="1"/>
          <p:nvPr>
            <p:ph type="title"/>
          </p:nvPr>
        </p:nvSpPr>
        <p:spPr>
          <a:xfrm>
            <a:off x="490250" y="526350"/>
            <a:ext cx="56187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58" name="Google Shape;58;p8"/>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59"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1" name="Google Shape;6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62" name="Google Shape;62;p9"/>
          <p:cNvSpPr txBox="1"/>
          <p:nvPr>
            <p:ph type="title"/>
          </p:nvPr>
        </p:nvSpPr>
        <p:spPr>
          <a:xfrm>
            <a:off x="265500" y="1151100"/>
            <a:ext cx="4045200" cy="15645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63" name="Google Shape;63;p9"/>
          <p:cNvSpPr txBox="1"/>
          <p:nvPr>
            <p:ph idx="1" type="subTitle"/>
          </p:nvPr>
        </p:nvSpPr>
        <p:spPr>
          <a:xfrm>
            <a:off x="265500" y="2769001"/>
            <a:ext cx="4045200" cy="1269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64" name="Google Shape;6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65" name="Google Shape;65;p9"/>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66" name="Shape 66"/>
        <p:cNvGrpSpPr/>
        <p:nvPr/>
      </p:nvGrpSpPr>
      <p:grpSpPr>
        <a:xfrm>
          <a:off x="0" y="0"/>
          <a:ext cx="0" cy="0"/>
          <a:chOff x="0" y="0"/>
          <a:chExt cx="0" cy="0"/>
        </a:xfrm>
      </p:grpSpPr>
      <p:sp>
        <p:nvSpPr>
          <p:cNvPr id="67" name="Google Shape;67;p10"/>
          <p:cNvSpPr txBox="1"/>
          <p:nvPr>
            <p:ph idx="1" type="body"/>
          </p:nvPr>
        </p:nvSpPr>
        <p:spPr>
          <a:xfrm>
            <a:off x="319500" y="423057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68" name="Google Shape;68;p10"/>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geometr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10000"/>
            <a:ext cx="8520600" cy="6078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p:txBody>
      </p:sp>
      <p:sp>
        <p:nvSpPr>
          <p:cNvPr id="7" name="Google Shape;7;p1"/>
          <p:cNvSpPr txBox="1"/>
          <p:nvPr>
            <p:ph idx="1" type="body"/>
          </p:nvPr>
        </p:nvSpPr>
        <p:spPr>
          <a:xfrm>
            <a:off x="311700" y="1229875"/>
            <a:ext cx="8520600" cy="3339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indent="-317500" lvl="1" marL="9144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2pPr>
            <a:lvl3pPr indent="-317500" lvl="2" marL="13716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3pPr>
            <a:lvl4pPr indent="-317500" lvl="3" marL="18288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4pPr>
            <a:lvl5pPr indent="-317500" lvl="4" marL="22860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5pPr>
            <a:lvl6pPr indent="-317500" lvl="5" marL="27432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6pPr>
            <a:lvl7pPr indent="-317500" lvl="6" marL="32004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7pPr>
            <a:lvl8pPr indent="-317500" lvl="7" marL="36576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8pPr>
            <a:lvl9pPr indent="-317500" lvl="8" marL="41148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60431" y="4651190"/>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 Id="rId3" Type="http://schemas.openxmlformats.org/officeDocument/2006/relationships/hyperlink" Target="mailto:info@ispssoftball.com" TargetMode="External"/><Relationship Id="rId4" Type="http://schemas.openxmlformats.org/officeDocument/2006/relationships/hyperlink" Target="http://www.playisps.com" TargetMode="External"/><Relationship Id="rId5" Type="http://schemas.openxmlformats.org/officeDocument/2006/relationships/hyperlink" Target="http://facebook.com/ISPSO" TargetMode="External"/><Relationship Id="rId6" Type="http://schemas.openxmlformats.org/officeDocument/2006/relationships/hyperlink" Target="http://twitter.com/ISPSO" TargetMode="External"/><Relationship Id="rId7" Type="http://schemas.openxmlformats.org/officeDocument/2006/relationships/hyperlink" Target="http://instagram.com/ISPSO" TargetMode="External"/><Relationship Id="rId8" Type="http://schemas.openxmlformats.org/officeDocument/2006/relationships/hyperlink" Target="http://youtube.com/ISPSSOFTBAL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3"/>
          <p:cNvSpPr txBox="1"/>
          <p:nvPr>
            <p:ph type="ctrTitle"/>
          </p:nvPr>
        </p:nvSpPr>
        <p:spPr>
          <a:xfrm>
            <a:off x="598100" y="1775222"/>
            <a:ext cx="8222100" cy="838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6000">
                <a:solidFill>
                  <a:srgbClr val="374151"/>
                </a:solidFill>
                <a:highlight>
                  <a:srgbClr val="F7F7F8"/>
                </a:highlight>
              </a:rPr>
              <a:t>Livestreaming Services:</a:t>
            </a:r>
            <a:endParaRPr sz="6000"/>
          </a:p>
        </p:txBody>
      </p:sp>
      <p:sp>
        <p:nvSpPr>
          <p:cNvPr id="86" name="Google Shape;86;p13"/>
          <p:cNvSpPr txBox="1"/>
          <p:nvPr>
            <p:ph idx="1" type="subTitle"/>
          </p:nvPr>
        </p:nvSpPr>
        <p:spPr>
          <a:xfrm>
            <a:off x="598088" y="2715913"/>
            <a:ext cx="8222100" cy="432900"/>
          </a:xfrm>
          <a:prstGeom prst="rect">
            <a:avLst/>
          </a:prstGeom>
        </p:spPr>
        <p:txBody>
          <a:bodyPr anchorCtr="0" anchor="t" bIns="91425" lIns="91425" spcFirstLastPara="1" rIns="91425" wrap="square" tIns="91425">
            <a:noAutofit/>
          </a:bodyPr>
          <a:lstStyle/>
          <a:p>
            <a:pPr indent="0" lvl="0" marL="0" rtl="0" algn="l">
              <a:lnSpc>
                <a:spcPct val="80000"/>
              </a:lnSpc>
              <a:spcBef>
                <a:spcPts val="0"/>
              </a:spcBef>
              <a:spcAft>
                <a:spcPts val="0"/>
              </a:spcAft>
              <a:buSzPts val="1018"/>
              <a:buNone/>
            </a:pPr>
            <a:r>
              <a:rPr lang="en" sz="4135">
                <a:solidFill>
                  <a:srgbClr val="374151"/>
                </a:solidFill>
                <a:highlight>
                  <a:srgbClr val="F7F7F8"/>
                </a:highlight>
              </a:rPr>
              <a:t>Bringing Slow Pitch Games to Life</a:t>
            </a:r>
            <a:endParaRPr sz="4042"/>
          </a:p>
        </p:txBody>
      </p:sp>
      <p:pic>
        <p:nvPicPr>
          <p:cNvPr id="87" name="Google Shape;87;p13"/>
          <p:cNvPicPr preferRelativeResize="0"/>
          <p:nvPr/>
        </p:nvPicPr>
        <p:blipFill>
          <a:blip r:embed="rId3">
            <a:alphaModFix/>
          </a:blip>
          <a:stretch>
            <a:fillRect/>
          </a:stretch>
        </p:blipFill>
        <p:spPr>
          <a:xfrm>
            <a:off x="234250" y="-503140"/>
            <a:ext cx="3074900" cy="30749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2"/>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NARRATION FEATURES</a:t>
            </a:r>
            <a:endParaRPr/>
          </a:p>
        </p:txBody>
      </p:sp>
      <p:sp>
        <p:nvSpPr>
          <p:cNvPr id="141" name="Google Shape;141;p22"/>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AutoNum type="arabicPeriod"/>
            </a:pPr>
            <a:r>
              <a:rPr b="1" lang="en"/>
              <a:t>Play-by-Play Commentary:</a:t>
            </a:r>
            <a:r>
              <a:rPr lang="en"/>
              <a:t> Our narrators provide detailed play-by-play commentary, keeping viewers informed and engaged with the ongoing action.</a:t>
            </a:r>
            <a:endParaRPr/>
          </a:p>
          <a:p>
            <a:pPr indent="-342900" lvl="0" marL="457200" rtl="0" algn="l">
              <a:spcBef>
                <a:spcPts val="0"/>
              </a:spcBef>
              <a:spcAft>
                <a:spcPts val="0"/>
              </a:spcAft>
              <a:buSzPts val="1800"/>
              <a:buAutoNum type="arabicPeriod"/>
            </a:pPr>
            <a:r>
              <a:rPr b="1" lang="en"/>
              <a:t>In-Game Analysis: </a:t>
            </a:r>
            <a:r>
              <a:rPr lang="en"/>
              <a:t>Leveraging their knowledge of the sport, our narrators offer real-time analysis of the game, breaking down key plays and strategies.</a:t>
            </a:r>
            <a:endParaRPr/>
          </a:p>
          <a:p>
            <a:pPr indent="-342900" lvl="0" marL="457200" rtl="0" algn="l">
              <a:spcBef>
                <a:spcPts val="0"/>
              </a:spcBef>
              <a:spcAft>
                <a:spcPts val="0"/>
              </a:spcAft>
              <a:buSzPts val="1800"/>
              <a:buAutoNum type="arabicPeriod"/>
            </a:pPr>
            <a:r>
              <a:rPr b="1" lang="en"/>
              <a:t>Player Profiles:</a:t>
            </a:r>
            <a:r>
              <a:rPr lang="en"/>
              <a:t> Throughout the broadcast, our narrators provide insights into the players' backgrounds, stats, and performance history, adding depth to the viewing experience.</a:t>
            </a:r>
            <a:endParaRPr/>
          </a:p>
          <a:p>
            <a:pPr indent="-342900" lvl="0" marL="457200" rtl="0" algn="l">
              <a:spcBef>
                <a:spcPts val="0"/>
              </a:spcBef>
              <a:spcAft>
                <a:spcPts val="0"/>
              </a:spcAft>
              <a:buSzPts val="1800"/>
              <a:buAutoNum type="arabicPeriod"/>
            </a:pPr>
            <a:r>
              <a:rPr b="1" lang="en"/>
              <a:t>Multi-Language:</a:t>
            </a:r>
            <a:r>
              <a:rPr lang="en"/>
              <a:t> We have professional narrators in </a:t>
            </a:r>
            <a:r>
              <a:rPr lang="en"/>
              <a:t>multiple</a:t>
            </a:r>
            <a:r>
              <a:rPr lang="en"/>
              <a:t> languages.  Including: English, Spanish, Italian, French, and more!</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3"/>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BENEFITS OF NARRATION</a:t>
            </a:r>
            <a:endParaRPr/>
          </a:p>
        </p:txBody>
      </p:sp>
      <p:sp>
        <p:nvSpPr>
          <p:cNvPr id="147" name="Google Shape;147;p23"/>
          <p:cNvSpPr txBox="1"/>
          <p:nvPr>
            <p:ph idx="1" type="body"/>
          </p:nvPr>
        </p:nvSpPr>
        <p:spPr>
          <a:xfrm>
            <a:off x="311700" y="1229875"/>
            <a:ext cx="8095500" cy="30147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SzPts val="1800"/>
              <a:buAutoNum type="arabicPeriod"/>
            </a:pPr>
            <a:r>
              <a:rPr b="1" lang="en"/>
              <a:t>Enhanced Engagement:</a:t>
            </a:r>
            <a:r>
              <a:rPr lang="en"/>
              <a:t> Our narration services transform passive viewing into an interactive experience. Fans feel more connected to the game, players, and fellow viewers.</a:t>
            </a:r>
            <a:endParaRPr/>
          </a:p>
          <a:p>
            <a:pPr indent="-342900" lvl="0" marL="457200" rtl="0" algn="l">
              <a:spcBef>
                <a:spcPts val="0"/>
              </a:spcBef>
              <a:spcAft>
                <a:spcPts val="0"/>
              </a:spcAft>
              <a:buSzPts val="1800"/>
              <a:buAutoNum type="arabicPeriod"/>
            </a:pPr>
            <a:r>
              <a:rPr b="1" lang="en"/>
              <a:t>Educational:</a:t>
            </a:r>
            <a:r>
              <a:rPr lang="en"/>
              <a:t> Especially for newcomers to the sport, our narrators' detailed explanations and analyses serve as a valuable learning tool.</a:t>
            </a:r>
            <a:endParaRPr/>
          </a:p>
          <a:p>
            <a:pPr indent="-342900" lvl="0" marL="457200" rtl="0" algn="l">
              <a:spcBef>
                <a:spcPts val="0"/>
              </a:spcBef>
              <a:spcAft>
                <a:spcPts val="0"/>
              </a:spcAft>
              <a:buSzPts val="1800"/>
              <a:buAutoNum type="arabicPeriod"/>
            </a:pPr>
            <a:r>
              <a:rPr b="1" lang="en"/>
              <a:t>Increased Enjoyment:</a:t>
            </a:r>
            <a:r>
              <a:rPr lang="en"/>
              <a:t> Good narration brings the game to life, heightening the drama, tension, and excitement.</a:t>
            </a:r>
            <a:endParaRPr/>
          </a:p>
          <a:p>
            <a:pPr indent="0" lvl="0" marL="0" rtl="0" algn="l">
              <a:spcBef>
                <a:spcPts val="1200"/>
              </a:spcBef>
              <a:spcAft>
                <a:spcPts val="1200"/>
              </a:spcAft>
              <a:buNone/>
            </a:pPr>
            <a:r>
              <a:rPr b="1" lang="en"/>
              <a:t>By combining expert commentary with an evident passion for slow pitch softball, our narration services enrich the livestreaming experience, making every game a thrilling event to watch.</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24"/>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OUR UNIQUE SELLING PROPOSITION</a:t>
            </a:r>
            <a:endParaRPr/>
          </a:p>
        </p:txBody>
      </p:sp>
      <p:sp>
        <p:nvSpPr>
          <p:cNvPr id="153" name="Google Shape;153;p24"/>
          <p:cNvSpPr txBox="1"/>
          <p:nvPr>
            <p:ph idx="1" type="body"/>
          </p:nvPr>
        </p:nvSpPr>
        <p:spPr>
          <a:xfrm>
            <a:off x="311700" y="1229875"/>
            <a:ext cx="7838400" cy="2909400"/>
          </a:xfrm>
          <a:prstGeom prst="rect">
            <a:avLst/>
          </a:prstGeom>
        </p:spPr>
        <p:txBody>
          <a:bodyPr anchorCtr="0" anchor="t" bIns="91425" lIns="91425" spcFirstLastPara="1" rIns="91425" wrap="square" tIns="91425">
            <a:normAutofit fontScale="55000"/>
          </a:bodyPr>
          <a:lstStyle/>
          <a:p>
            <a:pPr indent="0" lvl="0" marL="0" rtl="0" algn="l">
              <a:spcBef>
                <a:spcPts val="0"/>
              </a:spcBef>
              <a:spcAft>
                <a:spcPts val="0"/>
              </a:spcAft>
              <a:buNone/>
            </a:pPr>
            <a:r>
              <a:rPr b="1" lang="en"/>
              <a:t>ISPS </a:t>
            </a:r>
            <a:r>
              <a:rPr b="1" lang="en"/>
              <a:t>Live Streaming</a:t>
            </a:r>
            <a:r>
              <a:rPr b="1" lang="en"/>
              <a:t> and Narration: Setting the Standard</a:t>
            </a:r>
            <a:endParaRPr b="1"/>
          </a:p>
          <a:p>
            <a:pPr indent="0" lvl="0" marL="0" rtl="0" algn="l">
              <a:spcBef>
                <a:spcPts val="1200"/>
              </a:spcBef>
              <a:spcAft>
                <a:spcPts val="0"/>
              </a:spcAft>
              <a:buNone/>
            </a:pPr>
            <a:r>
              <a:rPr b="1" lang="en"/>
              <a:t>ISPS </a:t>
            </a:r>
            <a:r>
              <a:rPr b="1" lang="en"/>
              <a:t>Live Streaming</a:t>
            </a:r>
            <a:r>
              <a:rPr b="1" lang="en"/>
              <a:t> and Narration services are more than just a platform for broadcasting slow pitch softball games - they're a comprehensive, immersive experience that sets us apart from other providers. Here's why:</a:t>
            </a:r>
            <a:endParaRPr b="1"/>
          </a:p>
          <a:p>
            <a:pPr indent="0" lvl="0" marL="0" rtl="0" algn="l">
              <a:spcBef>
                <a:spcPts val="1200"/>
              </a:spcBef>
              <a:spcAft>
                <a:spcPts val="0"/>
              </a:spcAft>
              <a:buNone/>
            </a:pPr>
            <a:r>
              <a:rPr b="1" lang="en"/>
              <a:t>Unique Selling Propositions</a:t>
            </a:r>
            <a:endParaRPr b="1"/>
          </a:p>
          <a:p>
            <a:pPr indent="-291465" lvl="0" marL="457200" rtl="0" algn="l">
              <a:spcBef>
                <a:spcPts val="1200"/>
              </a:spcBef>
              <a:spcAft>
                <a:spcPts val="0"/>
              </a:spcAft>
              <a:buSzPct val="100000"/>
              <a:buAutoNum type="arabicPeriod"/>
            </a:pPr>
            <a:r>
              <a:rPr b="1" lang="en"/>
              <a:t>Deep Sport Knowledge: </a:t>
            </a:r>
            <a:r>
              <a:rPr lang="en"/>
              <a:t>As the International Slow Pitch Softball organization, we have unparalleled expertise and passion for the sport. Our narrators don't just comment on the game, they bring their in-depth knowledge and love for slow pitch softball to every broadcast.</a:t>
            </a:r>
            <a:endParaRPr/>
          </a:p>
          <a:p>
            <a:pPr indent="-291465" lvl="0" marL="457200" rtl="0" algn="l">
              <a:spcBef>
                <a:spcPts val="0"/>
              </a:spcBef>
              <a:spcAft>
                <a:spcPts val="0"/>
              </a:spcAft>
              <a:buSzPct val="100000"/>
              <a:buAutoNum type="arabicPeriod"/>
            </a:pPr>
            <a:r>
              <a:rPr b="1" lang="en"/>
              <a:t>Quality and Accessibility:</a:t>
            </a:r>
            <a:r>
              <a:rPr lang="en"/>
              <a:t> We're committed to delivering high-quality streaming services accessible to fans around the world. Our multi-platform approach ensures that no matter where you are or what device you use, you can tune in to our broadcasts.</a:t>
            </a:r>
            <a:endParaRPr/>
          </a:p>
          <a:p>
            <a:pPr indent="-291465" lvl="0" marL="457200" rtl="0" algn="l">
              <a:spcBef>
                <a:spcPts val="0"/>
              </a:spcBef>
              <a:spcAft>
                <a:spcPts val="0"/>
              </a:spcAft>
              <a:buSzPct val="100000"/>
              <a:buAutoNum type="arabicPeriod"/>
            </a:pPr>
            <a:r>
              <a:rPr b="1" lang="en"/>
              <a:t>Community Focus:</a:t>
            </a:r>
            <a:r>
              <a:rPr lang="en"/>
              <a:t> Our interactive chat feature during </a:t>
            </a:r>
            <a:r>
              <a:rPr lang="en"/>
              <a:t>live streams</a:t>
            </a:r>
            <a:r>
              <a:rPr lang="en"/>
              <a:t> fosters a sense of community among viewers. It's not just about watching a game; it's about being part of a global community of slow pitch softball enthusiasts.</a:t>
            </a:r>
            <a:endParaRPr/>
          </a:p>
          <a:p>
            <a:pPr indent="-291465" lvl="0" marL="457200" rtl="0" algn="l">
              <a:spcBef>
                <a:spcPts val="0"/>
              </a:spcBef>
              <a:spcAft>
                <a:spcPts val="0"/>
              </a:spcAft>
              <a:buSzPct val="100000"/>
              <a:buAutoNum type="arabicPeriod"/>
            </a:pPr>
            <a:r>
              <a:rPr b="1" lang="en"/>
              <a:t>Exclusive Content:</a:t>
            </a:r>
            <a:r>
              <a:rPr lang="en"/>
              <a:t> We provide exclusive access to some of the most prominent slow pitch softball leagues, tournaments, and events worldwide. Viewers can catch games and tournaments they won't find anywhere else.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5"/>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PROPRIETARY TECHNOLOGY AND PARTNERSHIPS</a:t>
            </a:r>
            <a:endParaRPr/>
          </a:p>
        </p:txBody>
      </p:sp>
      <p:sp>
        <p:nvSpPr>
          <p:cNvPr id="159" name="Google Shape;159;p25"/>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Our cutting-edge streaming technology delivers seamless, high-definition broadcasts, even in areas with low internet connectivity. This technology, coupled with our partnerships with major streaming platforms, ensures a smooth and engaging viewing experience.</a:t>
            </a:r>
            <a:endParaRPr/>
          </a:p>
          <a:p>
            <a:pPr indent="0" lvl="0" marL="0" rtl="0" algn="l">
              <a:spcBef>
                <a:spcPts val="1200"/>
              </a:spcBef>
              <a:spcAft>
                <a:spcPts val="1200"/>
              </a:spcAft>
              <a:buNone/>
            </a:pPr>
            <a:r>
              <a:rPr lang="en"/>
              <a:t>At ISPS, we're dedicated to pushing the boundaries of what's possible in slow pitch broadcasting. Our </a:t>
            </a:r>
            <a:r>
              <a:rPr lang="en"/>
              <a:t>Live Streaming</a:t>
            </a:r>
            <a:r>
              <a:rPr lang="en"/>
              <a:t> and Narration services are designed with one goal in mind: to bring the best of slow pitch to fans wherever they are, in the most engaging and accessible way possible.</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6"/>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BRINGING VALUE TO DIVERSE SCENARIOS</a:t>
            </a:r>
            <a:endParaRPr/>
          </a:p>
        </p:txBody>
      </p:sp>
      <p:sp>
        <p:nvSpPr>
          <p:cNvPr id="165" name="Google Shape;165;p26"/>
          <p:cNvSpPr txBox="1"/>
          <p:nvPr>
            <p:ph idx="1" type="body"/>
          </p:nvPr>
        </p:nvSpPr>
        <p:spPr>
          <a:xfrm>
            <a:off x="311700" y="1229875"/>
            <a:ext cx="8074500" cy="3075000"/>
          </a:xfrm>
          <a:prstGeom prst="rect">
            <a:avLst/>
          </a:prstGeom>
        </p:spPr>
        <p:txBody>
          <a:bodyPr anchorCtr="0" anchor="t" bIns="91425" lIns="91425" spcFirstLastPara="1" rIns="91425" wrap="square" tIns="91425">
            <a:normAutofit fontScale="77500" lnSpcReduction="20000"/>
          </a:bodyPr>
          <a:lstStyle/>
          <a:p>
            <a:pPr indent="0" lvl="0" marL="0" rtl="0" algn="l">
              <a:spcBef>
                <a:spcPts val="0"/>
              </a:spcBef>
              <a:spcAft>
                <a:spcPts val="0"/>
              </a:spcAft>
              <a:buNone/>
            </a:pPr>
            <a:r>
              <a:rPr lang="en"/>
              <a:t>Our livestreaming and narration services are versatile, offering value in a variety of use cases. Here are a few examples:</a:t>
            </a:r>
            <a:endParaRPr/>
          </a:p>
          <a:p>
            <a:pPr indent="-317182" lvl="0" marL="457200" rtl="0" algn="l">
              <a:spcBef>
                <a:spcPts val="1200"/>
              </a:spcBef>
              <a:spcAft>
                <a:spcPts val="0"/>
              </a:spcAft>
              <a:buSzPct val="100000"/>
              <a:buAutoNum type="arabicPeriod"/>
            </a:pPr>
            <a:r>
              <a:rPr b="1" lang="en"/>
              <a:t>Leagues:</a:t>
            </a:r>
            <a:r>
              <a:rPr lang="en"/>
              <a:t> For local, regional, or national leagues, our services provide an excellent platform for broadcasting games to a wider audience. This can help leagues gain exposure, attract new fans, and provide a value-added service for existing fans who can't always make it to games in person.</a:t>
            </a:r>
            <a:endParaRPr/>
          </a:p>
          <a:p>
            <a:pPr indent="-317182" lvl="0" marL="457200" rtl="0" algn="l">
              <a:spcBef>
                <a:spcPts val="0"/>
              </a:spcBef>
              <a:spcAft>
                <a:spcPts val="0"/>
              </a:spcAft>
              <a:buSzPct val="100000"/>
              <a:buAutoNum type="arabicPeriod"/>
            </a:pPr>
            <a:r>
              <a:rPr b="1" lang="en"/>
              <a:t>Tournaments: </a:t>
            </a:r>
            <a:r>
              <a:rPr lang="en"/>
              <a:t>Large-scale tournaments stand to benefit greatly from our services. Not only can we broadcast all games live, but we can also provide post-game recaps and analysis, highlight reels, and other additional content that enhances the experience for fans and players alike.</a:t>
            </a:r>
            <a:endParaRPr/>
          </a:p>
          <a:p>
            <a:pPr indent="-317182" lvl="0" marL="457200" rtl="0" algn="l">
              <a:spcBef>
                <a:spcPts val="0"/>
              </a:spcBef>
              <a:spcAft>
                <a:spcPts val="0"/>
              </a:spcAft>
              <a:buSzPct val="100000"/>
              <a:buAutoNum type="arabicPeriod"/>
            </a:pPr>
            <a:r>
              <a:rPr b="1" lang="en"/>
              <a:t>Special Events:</a:t>
            </a:r>
            <a:r>
              <a:rPr lang="en"/>
              <a:t> Charity games, All-Star games, skills competitions, or other special events can also be livestreamed, creating a unique and engaging experience for fans while amplifying the reach and impact of the event.</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7"/>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TESTIMONIALS</a:t>
            </a:r>
            <a:endParaRPr/>
          </a:p>
        </p:txBody>
      </p:sp>
      <p:sp>
        <p:nvSpPr>
          <p:cNvPr id="171" name="Google Shape;171;p27"/>
          <p:cNvSpPr txBox="1"/>
          <p:nvPr>
            <p:ph idx="1" type="body"/>
          </p:nvPr>
        </p:nvSpPr>
        <p:spPr>
          <a:xfrm>
            <a:off x="311700" y="1229875"/>
            <a:ext cx="8520600" cy="3339000"/>
          </a:xfrm>
          <a:prstGeom prst="rect">
            <a:avLst/>
          </a:prstGeom>
        </p:spPr>
        <p:txBody>
          <a:bodyPr anchorCtr="0" anchor="t" bIns="91425" lIns="91425" spcFirstLastPara="1" rIns="91425" wrap="square" tIns="91425">
            <a:normAutofit fontScale="92500" lnSpcReduction="10000"/>
          </a:bodyPr>
          <a:lstStyle/>
          <a:p>
            <a:pPr indent="0" lvl="0" marL="0" rtl="0" algn="l">
              <a:spcBef>
                <a:spcPts val="0"/>
              </a:spcBef>
              <a:spcAft>
                <a:spcPts val="0"/>
              </a:spcAft>
              <a:buNone/>
            </a:pPr>
            <a:r>
              <a:rPr lang="en"/>
              <a:t>“ISPS </a:t>
            </a:r>
            <a:r>
              <a:rPr lang="en"/>
              <a:t>Live Streaming</a:t>
            </a:r>
            <a:r>
              <a:rPr lang="en"/>
              <a:t> Services transformed our annual tournament. Fans from all over the country could watch games live, and our players loved the professional commentary. We've never had this level of engagement before!” - </a:t>
            </a:r>
            <a:r>
              <a:rPr b="1" lang="en"/>
              <a:t>Mariel, Tournament Organizer</a:t>
            </a:r>
            <a:endParaRPr b="1"/>
          </a:p>
          <a:p>
            <a:pPr indent="0" lvl="0" marL="0" rtl="0" algn="l">
              <a:spcBef>
                <a:spcPts val="1200"/>
              </a:spcBef>
              <a:spcAft>
                <a:spcPts val="0"/>
              </a:spcAft>
              <a:buNone/>
            </a:pPr>
            <a:r>
              <a:rPr lang="en"/>
              <a:t>“The livestreaming and narration services from ISPS have been a game-changer for our league. Our games are now more accessible to fans, and the interactive chat feature has fostered a real sense of community. It’s been fantastic!” - </a:t>
            </a:r>
            <a:r>
              <a:rPr b="1" lang="en"/>
              <a:t>Juan Carlos, League Commissioner</a:t>
            </a:r>
            <a:endParaRPr b="1"/>
          </a:p>
          <a:p>
            <a:pPr indent="0" lvl="0" marL="0" rtl="0" algn="l">
              <a:spcBef>
                <a:spcPts val="1200"/>
              </a:spcBef>
              <a:spcAft>
                <a:spcPts val="1200"/>
              </a:spcAft>
              <a:buNone/>
            </a:pPr>
            <a:r>
              <a:rPr lang="en"/>
              <a:t>Whether it's a league, tournament, or special event, ISPS </a:t>
            </a:r>
            <a:r>
              <a:rPr lang="en"/>
              <a:t>Live Streaming</a:t>
            </a:r>
            <a:r>
              <a:rPr lang="en"/>
              <a:t> Services can enhance the experience, broaden the audience, and create a vibrant community around the joy of slow pitch softball.</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8"/>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CLEAR, TRANSPARENT PRICING</a:t>
            </a:r>
            <a:endParaRPr/>
          </a:p>
        </p:txBody>
      </p:sp>
      <p:sp>
        <p:nvSpPr>
          <p:cNvPr id="177" name="Google Shape;177;p28"/>
          <p:cNvSpPr txBox="1"/>
          <p:nvPr>
            <p:ph idx="1" type="body"/>
          </p:nvPr>
        </p:nvSpPr>
        <p:spPr>
          <a:xfrm>
            <a:off x="311700" y="1229875"/>
            <a:ext cx="7934700" cy="2786100"/>
          </a:xfrm>
          <a:prstGeom prst="rect">
            <a:avLst/>
          </a:prstGeom>
        </p:spPr>
        <p:txBody>
          <a:bodyPr anchorCtr="0" anchor="t" bIns="91425" lIns="91425" spcFirstLastPara="1" rIns="91425" wrap="square" tIns="91425">
            <a:normAutofit fontScale="92500" lnSpcReduction="10000"/>
          </a:bodyPr>
          <a:lstStyle/>
          <a:p>
            <a:pPr indent="0" lvl="0" marL="0" rtl="0" algn="l">
              <a:spcBef>
                <a:spcPts val="0"/>
              </a:spcBef>
              <a:spcAft>
                <a:spcPts val="0"/>
              </a:spcAft>
              <a:buNone/>
            </a:pPr>
            <a:r>
              <a:rPr lang="en"/>
              <a:t>We offer a range of pricing options to suit various needs and budgets. Here's a breakdown of our pricing structure:</a:t>
            </a:r>
            <a:endParaRPr/>
          </a:p>
          <a:p>
            <a:pPr indent="0" lvl="0" marL="0" rtl="0" algn="l">
              <a:spcBef>
                <a:spcPts val="1200"/>
              </a:spcBef>
              <a:spcAft>
                <a:spcPts val="0"/>
              </a:spcAft>
              <a:buNone/>
            </a:pPr>
            <a:r>
              <a:rPr lang="en"/>
              <a:t>We strive to provide high-quality services at competitive prices, ensuring that slow pitch softball games can be enjoyed by fans everywhere, regardless of budget constraints.</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b="1" lang="en"/>
              <a:t>*</a:t>
            </a:r>
            <a:r>
              <a:rPr b="1" lang="en"/>
              <a:t>Please note that these prices are for illustration purposes and actual prices will depend on various factors such as travel expenses, technical requirements, etc.</a:t>
            </a:r>
            <a:endParaRPr b="1"/>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9"/>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SINGLE GAME LIVE STREAMING</a:t>
            </a:r>
            <a:endParaRPr/>
          </a:p>
        </p:txBody>
      </p:sp>
      <p:sp>
        <p:nvSpPr>
          <p:cNvPr id="183" name="Google Shape;183;p29"/>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Basic Package (Single camera, live score updates): $200 per game</a:t>
            </a:r>
            <a:endParaRPr/>
          </a:p>
          <a:p>
            <a:pPr indent="-342900" lvl="0" marL="457200" rtl="0" algn="l">
              <a:spcBef>
                <a:spcPts val="0"/>
              </a:spcBef>
              <a:spcAft>
                <a:spcPts val="0"/>
              </a:spcAft>
              <a:buSzPts val="1800"/>
              <a:buChar char="●"/>
            </a:pPr>
            <a:r>
              <a:rPr lang="en"/>
              <a:t>Premium Package (Multi-camera, clips, live score updates): $400 per game</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30"/>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NARRATION SERVICES</a:t>
            </a:r>
            <a:endParaRPr/>
          </a:p>
        </p:txBody>
      </p:sp>
      <p:sp>
        <p:nvSpPr>
          <p:cNvPr id="189" name="Google Shape;189;p30"/>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Basic Package (Play-by-play commentary): $100 per game</a:t>
            </a:r>
            <a:endParaRPr/>
          </a:p>
          <a:p>
            <a:pPr indent="-342900" lvl="0" marL="457200" rtl="0" algn="l">
              <a:spcBef>
                <a:spcPts val="0"/>
              </a:spcBef>
              <a:spcAft>
                <a:spcPts val="0"/>
              </a:spcAft>
              <a:buSzPts val="1800"/>
              <a:buChar char="●"/>
            </a:pPr>
            <a:r>
              <a:rPr lang="en"/>
              <a:t>Premium Package (Play-by-play commentary, in-game analysis, player profiles): $200 per game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31"/>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LEAGUE/TOURNAMENT PACKAGES</a:t>
            </a:r>
            <a:endParaRPr/>
          </a:p>
        </p:txBody>
      </p:sp>
      <p:sp>
        <p:nvSpPr>
          <p:cNvPr id="195" name="Google Shape;195;p31"/>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(Includes </a:t>
            </a:r>
            <a:r>
              <a:rPr lang="en"/>
              <a:t>live streaming</a:t>
            </a:r>
            <a:r>
              <a:rPr lang="en"/>
              <a:t> and narration services)</a:t>
            </a:r>
            <a:endParaRPr/>
          </a:p>
          <a:p>
            <a:pPr indent="-342900" lvl="0" marL="457200" rtl="0" algn="l">
              <a:spcBef>
                <a:spcPts val="1200"/>
              </a:spcBef>
              <a:spcAft>
                <a:spcPts val="0"/>
              </a:spcAft>
              <a:buSzPts val="1800"/>
              <a:buChar char="●"/>
            </a:pPr>
            <a:r>
              <a:rPr lang="en"/>
              <a:t>Basic Package (Up to 10 games): $2,500</a:t>
            </a:r>
            <a:endParaRPr/>
          </a:p>
          <a:p>
            <a:pPr indent="-342900" lvl="0" marL="457200" rtl="0" algn="l">
              <a:spcBef>
                <a:spcPts val="0"/>
              </a:spcBef>
              <a:spcAft>
                <a:spcPts val="0"/>
              </a:spcAft>
              <a:buSzPts val="1800"/>
              <a:buChar char="●"/>
            </a:pPr>
            <a:r>
              <a:rPr lang="en"/>
              <a:t>Premium Package (11-20 games): $4,500</a:t>
            </a:r>
            <a:endParaRPr/>
          </a:p>
          <a:p>
            <a:pPr indent="-342900" lvl="0" marL="457200" rtl="0" algn="l">
              <a:spcBef>
                <a:spcPts val="0"/>
              </a:spcBef>
              <a:spcAft>
                <a:spcPts val="0"/>
              </a:spcAft>
              <a:buSzPts val="1800"/>
              <a:buChar char="●"/>
            </a:pPr>
            <a:r>
              <a:rPr lang="en"/>
              <a:t>Elite Package (21+ games): Contact us for custom pricing</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4"/>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INTRODUCTION</a:t>
            </a:r>
            <a:endParaRPr/>
          </a:p>
        </p:txBody>
      </p:sp>
      <p:sp>
        <p:nvSpPr>
          <p:cNvPr id="93" name="Google Shape;93;p14"/>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t>About ISPS</a:t>
            </a:r>
            <a:endParaRPr b="1"/>
          </a:p>
          <a:p>
            <a:pPr indent="0" lvl="0" marL="0" rtl="0" algn="l">
              <a:spcBef>
                <a:spcPts val="1200"/>
              </a:spcBef>
              <a:spcAft>
                <a:spcPts val="1200"/>
              </a:spcAft>
              <a:buNone/>
            </a:pPr>
            <a:r>
              <a:rPr lang="en"/>
              <a:t>The International Slow Pitch Softball (ISPS) organization is a global body dedicated to the promotion and advancement of slow pitch softball. Our role extends from organizing world-class tournaments, leagues, and events, to advocating for the sport's growth and development on a global scale. We're passionate about the sport and committed to delivering value to players, fans, and partners.</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32"/>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SPECIAL EVENT PACKAGES</a:t>
            </a:r>
            <a:endParaRPr/>
          </a:p>
        </p:txBody>
      </p:sp>
      <p:sp>
        <p:nvSpPr>
          <p:cNvPr id="201" name="Google Shape;201;p32"/>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(Includes </a:t>
            </a:r>
            <a:r>
              <a:rPr lang="en"/>
              <a:t>live streaming</a:t>
            </a:r>
            <a:r>
              <a:rPr lang="en"/>
              <a:t> and narration services)</a:t>
            </a:r>
            <a:endParaRPr/>
          </a:p>
          <a:p>
            <a:pPr indent="-342900" lvl="0" marL="457200" rtl="0" algn="l">
              <a:spcBef>
                <a:spcPts val="1200"/>
              </a:spcBef>
              <a:spcAft>
                <a:spcPts val="0"/>
              </a:spcAft>
              <a:buSzPts val="1800"/>
              <a:buChar char="●"/>
            </a:pPr>
            <a:r>
              <a:rPr lang="en"/>
              <a:t>Contact us for custom pricing based on the specific requirements of the event.</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33"/>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IMPLEMENTATION PROCESS</a:t>
            </a:r>
            <a:endParaRPr/>
          </a:p>
        </p:txBody>
      </p:sp>
      <p:sp>
        <p:nvSpPr>
          <p:cNvPr id="207" name="Google Shape;207;p33"/>
          <p:cNvSpPr txBox="1"/>
          <p:nvPr>
            <p:ph idx="1" type="body"/>
          </p:nvPr>
        </p:nvSpPr>
        <p:spPr>
          <a:xfrm>
            <a:off x="311700" y="1229875"/>
            <a:ext cx="7999800" cy="2981700"/>
          </a:xfrm>
          <a:prstGeom prst="rect">
            <a:avLst/>
          </a:prstGeom>
        </p:spPr>
        <p:txBody>
          <a:bodyPr anchorCtr="0" anchor="t" bIns="91425" lIns="91425" spcFirstLastPara="1" rIns="91425" wrap="square" tIns="91425">
            <a:normAutofit fontScale="47500" lnSpcReduction="10000"/>
          </a:bodyPr>
          <a:lstStyle/>
          <a:p>
            <a:pPr indent="0" lvl="0" marL="0" rtl="0" algn="l">
              <a:spcBef>
                <a:spcPts val="0"/>
              </a:spcBef>
              <a:spcAft>
                <a:spcPts val="0"/>
              </a:spcAft>
              <a:buNone/>
            </a:pPr>
            <a:r>
              <a:rPr b="1" lang="en" sz="2527"/>
              <a:t>Our goal is to make the process of implementing our </a:t>
            </a:r>
            <a:r>
              <a:rPr b="1" lang="en" sz="2527"/>
              <a:t>live streaming</a:t>
            </a:r>
            <a:r>
              <a:rPr b="1" lang="en" sz="2527"/>
              <a:t> and narration services as simple and straightforward as possible. Here's a step-by-step overview:</a:t>
            </a:r>
            <a:endParaRPr b="1" sz="2527"/>
          </a:p>
          <a:p>
            <a:pPr indent="-282892" lvl="0" marL="457200" rtl="0" algn="l">
              <a:spcBef>
                <a:spcPts val="1200"/>
              </a:spcBef>
              <a:spcAft>
                <a:spcPts val="0"/>
              </a:spcAft>
              <a:buSzPct val="100000"/>
              <a:buAutoNum type="arabicPeriod"/>
            </a:pPr>
            <a:r>
              <a:rPr b="1" lang="en"/>
              <a:t>Initial Consultation: </a:t>
            </a:r>
            <a:r>
              <a:rPr lang="en"/>
              <a:t>Reach out to us via our website, email, or phone to discuss your needs. We'll gather information about your event, including the number of games, location, and any specific requirements you might have.</a:t>
            </a:r>
            <a:endParaRPr/>
          </a:p>
          <a:p>
            <a:pPr indent="-282892" lvl="0" marL="457200" rtl="0" algn="l">
              <a:spcBef>
                <a:spcPts val="0"/>
              </a:spcBef>
              <a:spcAft>
                <a:spcPts val="0"/>
              </a:spcAft>
              <a:buSzPct val="100000"/>
              <a:buAutoNum type="arabicPeriod"/>
            </a:pPr>
            <a:r>
              <a:rPr b="1" lang="en"/>
              <a:t>Service Selection:</a:t>
            </a:r>
            <a:r>
              <a:rPr lang="en"/>
              <a:t> Based on the initial consultation, we'll recommend the most suitable package for your event. You'll then select the services you want to include.</a:t>
            </a:r>
            <a:endParaRPr/>
          </a:p>
          <a:p>
            <a:pPr indent="-282892" lvl="0" marL="457200" rtl="0" algn="l">
              <a:spcBef>
                <a:spcPts val="0"/>
              </a:spcBef>
              <a:spcAft>
                <a:spcPts val="0"/>
              </a:spcAft>
              <a:buSzPct val="100000"/>
              <a:buAutoNum type="arabicPeriod"/>
            </a:pPr>
            <a:r>
              <a:rPr b="1" lang="en"/>
              <a:t>Quotation and Agreement: </a:t>
            </a:r>
            <a:r>
              <a:rPr lang="en"/>
              <a:t>We'll provide a detailed quotation for the selected services. Once you're happy with the quote, we'll formalize the agreement with a contract.</a:t>
            </a:r>
            <a:endParaRPr/>
          </a:p>
          <a:p>
            <a:pPr indent="-282892" lvl="0" marL="457200" rtl="0" algn="l">
              <a:spcBef>
                <a:spcPts val="0"/>
              </a:spcBef>
              <a:spcAft>
                <a:spcPts val="0"/>
              </a:spcAft>
              <a:buSzPct val="100000"/>
              <a:buAutoNum type="arabicPeriod"/>
            </a:pPr>
            <a:r>
              <a:rPr b="1" lang="en"/>
              <a:t>Pre-Event Setup: </a:t>
            </a:r>
            <a:r>
              <a:rPr lang="en"/>
              <a:t>Our technical team will visit the venue(s) to assess the setup requirements, establish camera positions, and test the equipment. We'll work closely with your team to ensure minimal disruption.</a:t>
            </a:r>
            <a:endParaRPr/>
          </a:p>
          <a:p>
            <a:pPr indent="-282892" lvl="0" marL="457200" rtl="0" algn="l">
              <a:spcBef>
                <a:spcPts val="0"/>
              </a:spcBef>
              <a:spcAft>
                <a:spcPts val="0"/>
              </a:spcAft>
              <a:buSzPct val="100000"/>
              <a:buAutoNum type="arabicPeriod"/>
            </a:pPr>
            <a:r>
              <a:rPr b="1" lang="en"/>
              <a:t>Live Streaming</a:t>
            </a:r>
            <a:r>
              <a:rPr b="1" lang="en"/>
              <a:t> and Narration:</a:t>
            </a:r>
            <a:r>
              <a:rPr lang="en"/>
              <a:t> On the day of the event, our team will handle all aspects of the livestreaming and narration. Our goal is to provide a high-quality, seamless viewing experience for your audience.</a:t>
            </a:r>
            <a:endParaRPr/>
          </a:p>
          <a:p>
            <a:pPr indent="-282892" lvl="0" marL="457200" rtl="0" algn="l">
              <a:spcBef>
                <a:spcPts val="0"/>
              </a:spcBef>
              <a:spcAft>
                <a:spcPts val="0"/>
              </a:spcAft>
              <a:buSzPct val="100000"/>
              <a:buAutoNum type="arabicPeriod"/>
            </a:pPr>
            <a:r>
              <a:rPr b="1" lang="en"/>
              <a:t>Post-Event Wrap Up: </a:t>
            </a:r>
            <a:r>
              <a:rPr lang="en"/>
              <a:t>After the event, we'll provide any additional services agreed upon, such as post-event highlights or analytics. We'll also seek your feedback to ensure we continually improve our services.</a:t>
            </a:r>
            <a:endParaRPr/>
          </a:p>
          <a:p>
            <a:pPr indent="0" lvl="0" marL="0" rtl="0" algn="l">
              <a:spcBef>
                <a:spcPts val="1200"/>
              </a:spcBef>
              <a:spcAft>
                <a:spcPts val="1200"/>
              </a:spcAft>
              <a:buNone/>
            </a:pPr>
            <a:r>
              <a:rPr b="1" lang="en" sz="2862"/>
              <a:t>At ISPS, we're committed to providing a hassle-free implementation process, ensuring you can focus on what's most important - the game itself.</a:t>
            </a:r>
            <a:endParaRPr b="1" sz="2862"/>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34"/>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THE FUTURE IS BRIGHT</a:t>
            </a:r>
            <a:endParaRPr/>
          </a:p>
        </p:txBody>
      </p:sp>
      <p:sp>
        <p:nvSpPr>
          <p:cNvPr id="213" name="Google Shape;213;p34"/>
          <p:cNvSpPr txBox="1"/>
          <p:nvPr>
            <p:ph idx="1" type="body"/>
          </p:nvPr>
        </p:nvSpPr>
        <p:spPr>
          <a:xfrm>
            <a:off x="311700" y="1229875"/>
            <a:ext cx="8214300" cy="3065700"/>
          </a:xfrm>
          <a:prstGeom prst="rect">
            <a:avLst/>
          </a:prstGeom>
        </p:spPr>
        <p:txBody>
          <a:bodyPr anchorCtr="0" anchor="t" bIns="91425" lIns="91425" spcFirstLastPara="1" rIns="91425" wrap="square" tIns="91425">
            <a:normAutofit fontScale="62500" lnSpcReduction="20000"/>
          </a:bodyPr>
          <a:lstStyle/>
          <a:p>
            <a:pPr indent="0" lvl="0" marL="0" rtl="0" algn="l">
              <a:spcBef>
                <a:spcPts val="0"/>
              </a:spcBef>
              <a:spcAft>
                <a:spcPts val="0"/>
              </a:spcAft>
              <a:buNone/>
            </a:pPr>
            <a:r>
              <a:rPr b="1" lang="en"/>
              <a:t>At ISPS, we're committed to continuous improvement and innovation. Here's a sneak peek at some of the exciting developments we have in the pipeline:</a:t>
            </a:r>
            <a:endParaRPr b="1"/>
          </a:p>
          <a:p>
            <a:pPr indent="-300037" lvl="0" marL="457200" rtl="0" algn="l">
              <a:spcBef>
                <a:spcPts val="1200"/>
              </a:spcBef>
              <a:spcAft>
                <a:spcPts val="0"/>
              </a:spcAft>
              <a:buSzPct val="100000"/>
              <a:buAutoNum type="arabicPeriod"/>
            </a:pPr>
            <a:r>
              <a:rPr b="1" lang="en"/>
              <a:t>Virtual Reality (VR) Integration: </a:t>
            </a:r>
            <a:r>
              <a:rPr lang="en"/>
              <a:t>We're exploring ways to integrate VR technology into our livestreams, offering viewers an immersive, 360-degree viewing experience. This will allow fans to feel as though they're in the stands or even on the field.</a:t>
            </a:r>
            <a:endParaRPr/>
          </a:p>
          <a:p>
            <a:pPr indent="-300037" lvl="0" marL="457200" rtl="0" algn="l">
              <a:spcBef>
                <a:spcPts val="0"/>
              </a:spcBef>
              <a:spcAft>
                <a:spcPts val="0"/>
              </a:spcAft>
              <a:buSzPct val="100000"/>
              <a:buAutoNum type="arabicPeriod"/>
            </a:pPr>
            <a:r>
              <a:rPr b="1" lang="en"/>
              <a:t>Improved Interactive Features: </a:t>
            </a:r>
            <a:r>
              <a:rPr lang="en"/>
              <a:t>We're working on enhancements to our interactive chat feature, including live polls, quizzes, and the ability for viewers to select different camera angles.</a:t>
            </a:r>
            <a:endParaRPr/>
          </a:p>
          <a:p>
            <a:pPr indent="-300037" lvl="0" marL="457200" rtl="0" algn="l">
              <a:spcBef>
                <a:spcPts val="0"/>
              </a:spcBef>
              <a:spcAft>
                <a:spcPts val="0"/>
              </a:spcAft>
              <a:buSzPct val="100000"/>
              <a:buAutoNum type="arabicPeriod"/>
            </a:pPr>
            <a:r>
              <a:rPr b="1" lang="en"/>
              <a:t>Advanced Analytics:</a:t>
            </a:r>
            <a:r>
              <a:rPr lang="en"/>
              <a:t> We plan to introduce more detailed in-game analytics, giving viewers a deeper understanding of the game. </a:t>
            </a:r>
            <a:endParaRPr/>
          </a:p>
          <a:p>
            <a:pPr indent="-300037" lvl="0" marL="457200" rtl="0" algn="l">
              <a:spcBef>
                <a:spcPts val="0"/>
              </a:spcBef>
              <a:spcAft>
                <a:spcPts val="0"/>
              </a:spcAft>
              <a:buSzPct val="100000"/>
              <a:buAutoNum type="arabicPeriod"/>
            </a:pPr>
            <a:r>
              <a:rPr b="1" lang="en"/>
              <a:t>Expanded Coverage:</a:t>
            </a:r>
            <a:r>
              <a:rPr lang="en"/>
              <a:t> We're in talks with more leagues and tournaments worldwide to expand our coverage and bring even more slow pitch softball action to our viewers.</a:t>
            </a:r>
            <a:endParaRPr/>
          </a:p>
          <a:p>
            <a:pPr indent="-300037" lvl="0" marL="457200" rtl="0" algn="l">
              <a:spcBef>
                <a:spcPts val="0"/>
              </a:spcBef>
              <a:spcAft>
                <a:spcPts val="0"/>
              </a:spcAft>
              <a:buSzPct val="100000"/>
              <a:buAutoNum type="arabicPeriod"/>
            </a:pPr>
            <a:r>
              <a:rPr b="1" lang="en"/>
              <a:t>Personalized Viewing Experience:</a:t>
            </a:r>
            <a:r>
              <a:rPr lang="en"/>
              <a:t> We aim to introduce features that allow viewers to customize their viewing experience, such as choosing their preferred narrator or accessing player-specific camera feeds.</a:t>
            </a:r>
            <a:endParaRPr/>
          </a:p>
          <a:p>
            <a:pPr indent="0" lvl="0" marL="0" rtl="0" algn="l">
              <a:spcBef>
                <a:spcPts val="1200"/>
              </a:spcBef>
              <a:spcAft>
                <a:spcPts val="1200"/>
              </a:spcAft>
              <a:buNone/>
            </a:pPr>
            <a:r>
              <a:rPr b="1" lang="en"/>
              <a:t>These developments are just the beginning. We're excited about the future of ISPS </a:t>
            </a:r>
            <a:r>
              <a:rPr b="1" lang="en"/>
              <a:t>Live Streaming</a:t>
            </a:r>
            <a:r>
              <a:rPr b="1" lang="en"/>
              <a:t> and Narration Services and look forward to bringing these enhancements to our viewers in the near future.</a:t>
            </a:r>
            <a:endParaRPr b="1"/>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35"/>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700"/>
              <a:t>STRENGTHENING THE SLOW-PITCH COMMUNITY THROUGH PARTNERSHIPS</a:t>
            </a:r>
            <a:endParaRPr sz="2700"/>
          </a:p>
        </p:txBody>
      </p:sp>
      <p:sp>
        <p:nvSpPr>
          <p:cNvPr id="219" name="Google Shape;219;p35"/>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b="1"/>
          </a:p>
          <a:p>
            <a:pPr indent="0" lvl="0" marL="0" rtl="0" algn="l">
              <a:spcBef>
                <a:spcPts val="1200"/>
              </a:spcBef>
              <a:spcAft>
                <a:spcPts val="0"/>
              </a:spcAft>
              <a:buNone/>
            </a:pPr>
            <a:r>
              <a:rPr b="1" lang="en"/>
              <a:t>At ISPS, we believe in the power of partnerships to enhance our services and bring more value to our viewers. </a:t>
            </a:r>
            <a:endParaRPr b="1"/>
          </a:p>
          <a:p>
            <a:pPr indent="0" lvl="0" marL="0" rtl="0" algn="l">
              <a:spcBef>
                <a:spcPts val="1200"/>
              </a:spcBef>
              <a:spcAft>
                <a:spcPts val="1200"/>
              </a:spcAft>
              <a:buNone/>
            </a:pPr>
            <a:r>
              <a:rPr b="1" lang="en"/>
              <a:t>Here are some of our existing collaborations and potential areas for new partnerships:</a:t>
            </a:r>
            <a:endParaRPr b="1"/>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36"/>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EXISTING PARTNERSHIPS</a:t>
            </a:r>
            <a:endParaRPr/>
          </a:p>
        </p:txBody>
      </p:sp>
      <p:sp>
        <p:nvSpPr>
          <p:cNvPr id="225" name="Google Shape;225;p36"/>
          <p:cNvSpPr txBox="1"/>
          <p:nvPr>
            <p:ph idx="1" type="body"/>
          </p:nvPr>
        </p:nvSpPr>
        <p:spPr>
          <a:xfrm>
            <a:off x="311700" y="1229875"/>
            <a:ext cx="8382000" cy="32520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SzPts val="1800"/>
              <a:buAutoNum type="arabicPeriod"/>
            </a:pPr>
            <a:r>
              <a:rPr b="1" lang="en"/>
              <a:t>Streaming Platforms:</a:t>
            </a:r>
            <a:r>
              <a:rPr lang="en"/>
              <a:t> We've established collaborations with major streaming platforms like YouTube, Twitter, and Facebook Live. These partnerships allow us to reach a wider audience and provide viewers with multiple ways to access our </a:t>
            </a:r>
            <a:r>
              <a:rPr lang="en"/>
              <a:t>live streams</a:t>
            </a:r>
            <a:r>
              <a:rPr lang="en"/>
              <a:t>.</a:t>
            </a:r>
            <a:endParaRPr/>
          </a:p>
          <a:p>
            <a:pPr indent="-342900" lvl="0" marL="457200" rtl="0" algn="l">
              <a:spcBef>
                <a:spcPts val="0"/>
              </a:spcBef>
              <a:spcAft>
                <a:spcPts val="0"/>
              </a:spcAft>
              <a:buSzPts val="1800"/>
              <a:buAutoNum type="arabicPeriod"/>
            </a:pPr>
            <a:r>
              <a:rPr b="1" lang="en"/>
              <a:t>Slow-Pitch Leagues/Tournaments:</a:t>
            </a:r>
            <a:r>
              <a:rPr lang="en"/>
              <a:t> We have partnerships with several major slow pitch softball leagues around the world. These collaborations allow us to bring exclusive games and tournaments to our viewers.</a:t>
            </a:r>
            <a:endParaRPr/>
          </a:p>
          <a:p>
            <a:pPr indent="-342900" lvl="0" marL="457200" rtl="0" algn="l">
              <a:spcBef>
                <a:spcPts val="0"/>
              </a:spcBef>
              <a:spcAft>
                <a:spcPts val="0"/>
              </a:spcAft>
              <a:buSzPts val="1800"/>
              <a:buAutoNum type="arabicPeriod"/>
            </a:pPr>
            <a:r>
              <a:rPr b="1" lang="en"/>
              <a:t>Tech Companies:</a:t>
            </a:r>
            <a:r>
              <a:rPr lang="en"/>
              <a:t> We work with leading technology companies to ensure our </a:t>
            </a:r>
            <a:r>
              <a:rPr lang="en"/>
              <a:t>live streaming</a:t>
            </a:r>
            <a:r>
              <a:rPr lang="en"/>
              <a:t> services utilize cutting-edge tech for the best possible viewer experience.</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37"/>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POTENTIAL FOR NEW PARTNERSHIPS</a:t>
            </a:r>
            <a:endParaRPr/>
          </a:p>
        </p:txBody>
      </p:sp>
      <p:sp>
        <p:nvSpPr>
          <p:cNvPr id="231" name="Google Shape;231;p37"/>
          <p:cNvSpPr txBox="1"/>
          <p:nvPr>
            <p:ph idx="1" type="body"/>
          </p:nvPr>
        </p:nvSpPr>
        <p:spPr>
          <a:xfrm>
            <a:off x="311700" y="1229875"/>
            <a:ext cx="8158200" cy="2963100"/>
          </a:xfrm>
          <a:prstGeom prst="rect">
            <a:avLst/>
          </a:prstGeom>
        </p:spPr>
        <p:txBody>
          <a:bodyPr anchorCtr="0" anchor="t" bIns="91425" lIns="91425" spcFirstLastPara="1" rIns="91425" wrap="square" tIns="91425">
            <a:normAutofit fontScale="77500" lnSpcReduction="10000"/>
          </a:bodyPr>
          <a:lstStyle/>
          <a:p>
            <a:pPr indent="-317182" lvl="0" marL="457200" rtl="0" algn="l">
              <a:spcBef>
                <a:spcPts val="0"/>
              </a:spcBef>
              <a:spcAft>
                <a:spcPts val="0"/>
              </a:spcAft>
              <a:buSzPct val="100000"/>
              <a:buAutoNum type="arabicPeriod"/>
            </a:pPr>
            <a:r>
              <a:rPr b="1" lang="en"/>
              <a:t>Additional Leagues and Tournaments:</a:t>
            </a:r>
            <a:r>
              <a:rPr lang="en"/>
              <a:t> We're always looking to partner with more leagues and tournaments to expand our coverage.</a:t>
            </a:r>
            <a:endParaRPr/>
          </a:p>
          <a:p>
            <a:pPr indent="-317182" lvl="0" marL="457200" rtl="0" algn="l">
              <a:spcBef>
                <a:spcPts val="0"/>
              </a:spcBef>
              <a:spcAft>
                <a:spcPts val="0"/>
              </a:spcAft>
              <a:buSzPct val="100000"/>
              <a:buAutoNum type="arabicPeriod"/>
            </a:pPr>
            <a:r>
              <a:rPr b="1" lang="en"/>
              <a:t>Corporate Sponsors:</a:t>
            </a:r>
            <a:r>
              <a:rPr lang="en"/>
              <a:t> There are opportunities for corporate sponsors to support our </a:t>
            </a:r>
            <a:r>
              <a:rPr lang="en"/>
              <a:t>live streaming</a:t>
            </a:r>
            <a:r>
              <a:rPr lang="en"/>
              <a:t> services, providing a platform for brand exposure while helping us improve and expand our services.</a:t>
            </a:r>
            <a:endParaRPr/>
          </a:p>
          <a:p>
            <a:pPr indent="-317182" lvl="0" marL="457200" rtl="0" algn="l">
              <a:spcBef>
                <a:spcPts val="0"/>
              </a:spcBef>
              <a:spcAft>
                <a:spcPts val="0"/>
              </a:spcAft>
              <a:buSzPct val="100000"/>
              <a:buAutoNum type="arabicPeriod"/>
            </a:pPr>
            <a:r>
              <a:rPr b="1" lang="en"/>
              <a:t>Equipment Providers:</a:t>
            </a:r>
            <a:r>
              <a:rPr lang="en"/>
              <a:t> Partnerships with sports equipment providers could provide opportunities for product showcases or sponsored segments during our broadcasts.</a:t>
            </a:r>
            <a:endParaRPr/>
          </a:p>
          <a:p>
            <a:pPr indent="-317182" lvl="0" marL="457200" rtl="0" algn="l">
              <a:spcBef>
                <a:spcPts val="0"/>
              </a:spcBef>
              <a:spcAft>
                <a:spcPts val="0"/>
              </a:spcAft>
              <a:buSzPct val="100000"/>
              <a:buAutoNum type="arabicPeriod"/>
            </a:pPr>
            <a:r>
              <a:rPr b="1" lang="en"/>
              <a:t>Educational Institutions:</a:t>
            </a:r>
            <a:r>
              <a:rPr lang="en"/>
              <a:t> We're open to collaborations with schools and universities to promote slow pitch softball and provide </a:t>
            </a:r>
            <a:r>
              <a:rPr lang="en"/>
              <a:t>live streaming</a:t>
            </a:r>
            <a:r>
              <a:rPr lang="en"/>
              <a:t> services for scholastic leagues or tournaments.</a:t>
            </a:r>
            <a:endParaRPr/>
          </a:p>
          <a:p>
            <a:pPr indent="0" lvl="0" marL="0" rtl="0" algn="l">
              <a:spcBef>
                <a:spcPts val="1200"/>
              </a:spcBef>
              <a:spcAft>
                <a:spcPts val="1200"/>
              </a:spcAft>
              <a:buNone/>
            </a:pPr>
            <a:r>
              <a:rPr b="1" lang="en"/>
              <a:t>At ISPS, we're excited about the potential of partnerships to enhance our services, expand our reach, and contribute to the growth and popularity of slow pitch softball worldwide.</a:t>
            </a:r>
            <a:endParaRPr b="1"/>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38"/>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JOIN US IN ADVANCING THE WORLD OF SLOW-PITCH</a:t>
            </a:r>
            <a:endParaRPr/>
          </a:p>
        </p:txBody>
      </p:sp>
      <p:sp>
        <p:nvSpPr>
          <p:cNvPr id="237" name="Google Shape;237;p38"/>
          <p:cNvSpPr txBox="1"/>
          <p:nvPr>
            <p:ph idx="1" type="body"/>
          </p:nvPr>
        </p:nvSpPr>
        <p:spPr>
          <a:xfrm>
            <a:off x="311700" y="1229875"/>
            <a:ext cx="8520600" cy="3339000"/>
          </a:xfrm>
          <a:prstGeom prst="rect">
            <a:avLst/>
          </a:prstGeom>
        </p:spPr>
        <p:txBody>
          <a:bodyPr anchorCtr="0" anchor="t" bIns="91425" lIns="91425" spcFirstLastPara="1" rIns="91425" wrap="square" tIns="91425">
            <a:normAutofit fontScale="32500" lnSpcReduction="20000"/>
          </a:bodyPr>
          <a:lstStyle/>
          <a:p>
            <a:pPr indent="0" lvl="0" marL="0" rtl="0" algn="l">
              <a:spcBef>
                <a:spcPts val="0"/>
              </a:spcBef>
              <a:spcAft>
                <a:spcPts val="0"/>
              </a:spcAft>
              <a:buNone/>
            </a:pPr>
            <a:r>
              <a:rPr b="1" lang="en" sz="3050"/>
              <a:t>Thank you for taking the time to learn about ISPS </a:t>
            </a:r>
            <a:r>
              <a:rPr b="1" lang="en" sz="3050"/>
              <a:t>Live Streaming</a:t>
            </a:r>
            <a:r>
              <a:rPr b="1" lang="en" sz="3050"/>
              <a:t> and Narration Services. We're passionate about bringing the thrill and excitement of slow pitch softball to fans worldwide, and we're eager to collaborate with others who share this passion.</a:t>
            </a:r>
            <a:endParaRPr b="1" sz="3050"/>
          </a:p>
          <a:p>
            <a:pPr indent="0" lvl="0" marL="0" rtl="0" algn="l">
              <a:spcBef>
                <a:spcPts val="1200"/>
              </a:spcBef>
              <a:spcAft>
                <a:spcPts val="0"/>
              </a:spcAft>
              <a:buNone/>
            </a:pPr>
            <a:r>
              <a:rPr b="1" lang="en" sz="4510"/>
              <a:t>Here's How You Can Get Involved:</a:t>
            </a:r>
            <a:endParaRPr b="1" sz="4510"/>
          </a:p>
          <a:p>
            <a:pPr indent="-306466" lvl="0" marL="457200" rtl="0" algn="l">
              <a:spcBef>
                <a:spcPts val="1200"/>
              </a:spcBef>
              <a:spcAft>
                <a:spcPts val="0"/>
              </a:spcAft>
              <a:buSzPct val="100000"/>
              <a:buAutoNum type="arabicPeriod"/>
            </a:pPr>
            <a:r>
              <a:rPr b="1" lang="en" sz="3773"/>
              <a:t>Reach Out:</a:t>
            </a:r>
            <a:r>
              <a:rPr lang="en" sz="3773"/>
              <a:t> We'd love to hear from you. Whether you're interested in using our services for your league or tournament, or you see potential for a collaboration, don't hesitate to get in touch.</a:t>
            </a:r>
            <a:endParaRPr sz="3773"/>
          </a:p>
          <a:p>
            <a:pPr indent="-306466" lvl="0" marL="457200" rtl="0" algn="l">
              <a:spcBef>
                <a:spcPts val="0"/>
              </a:spcBef>
              <a:spcAft>
                <a:spcPts val="0"/>
              </a:spcAft>
              <a:buSzPct val="100000"/>
              <a:buAutoNum type="arabicPeriod"/>
            </a:pPr>
            <a:r>
              <a:rPr b="1" lang="en" sz="3773"/>
              <a:t>Set Up a Meeting:</a:t>
            </a:r>
            <a:r>
              <a:rPr lang="en" sz="3773"/>
              <a:t> If you're ready to discuss how we can work together, let's set up a meeting. We're flexible and can meet in person, or via phone or video conference.</a:t>
            </a:r>
            <a:endParaRPr sz="3773"/>
          </a:p>
          <a:p>
            <a:pPr indent="-306466" lvl="0" marL="457200" rtl="0" algn="l">
              <a:spcBef>
                <a:spcPts val="0"/>
              </a:spcBef>
              <a:spcAft>
                <a:spcPts val="0"/>
              </a:spcAft>
              <a:buSzPct val="100000"/>
              <a:buAutoNum type="arabicPeriod"/>
            </a:pPr>
            <a:r>
              <a:rPr b="1" lang="en" sz="3773"/>
              <a:t>Spread the Word:</a:t>
            </a:r>
            <a:r>
              <a:rPr lang="en" sz="3773"/>
              <a:t> Even if you're not ready to partner with us just yet, you can help us by spreading the word. Share our services with your network, and let them know about the exciting world of slow pitch softball </a:t>
            </a:r>
            <a:r>
              <a:rPr lang="en" sz="3773"/>
              <a:t>live streaming</a:t>
            </a:r>
            <a:r>
              <a:rPr lang="en" sz="3773"/>
              <a:t>.</a:t>
            </a:r>
            <a:endParaRPr sz="3773"/>
          </a:p>
          <a:p>
            <a:pPr indent="-306466" lvl="0" marL="457200" rtl="0" algn="l">
              <a:spcBef>
                <a:spcPts val="0"/>
              </a:spcBef>
              <a:spcAft>
                <a:spcPts val="0"/>
              </a:spcAft>
              <a:buSzPct val="100000"/>
              <a:buAutoNum type="arabicPeriod"/>
            </a:pPr>
            <a:r>
              <a:rPr b="1" lang="en" sz="3773"/>
              <a:t>Stay Connected:</a:t>
            </a:r>
            <a:r>
              <a:rPr lang="en" sz="3773"/>
              <a:t> Follow us on our social media channels and subscribe to our newsletter for the latest updates and developments.</a:t>
            </a:r>
            <a:endParaRPr sz="3773"/>
          </a:p>
          <a:p>
            <a:pPr indent="0" lvl="0" marL="0" rtl="0" algn="l">
              <a:spcBef>
                <a:spcPts val="1200"/>
              </a:spcBef>
              <a:spcAft>
                <a:spcPts val="0"/>
              </a:spcAft>
              <a:buNone/>
            </a:pPr>
            <a:r>
              <a:rPr b="1" lang="en" sz="3800"/>
              <a:t>Let's work together to bring the best of slow pitch softball to fans around the globe. Contact us today and let's discuss how we can make this happen.</a:t>
            </a:r>
            <a:endParaRPr b="1" sz="3800"/>
          </a:p>
          <a:p>
            <a:pPr indent="0" lvl="0" marL="0" rtl="0" algn="l">
              <a:spcBef>
                <a:spcPts val="1200"/>
              </a:spcBef>
              <a:spcAft>
                <a:spcPts val="1200"/>
              </a:spcAft>
              <a:buNone/>
            </a:pPr>
            <a:r>
              <a:rPr b="1" lang="en" sz="3566"/>
              <a:t>Together, we can shape the future of slow pitch softball. We look forward to hearing from you!</a:t>
            </a:r>
            <a:endParaRPr b="1" sz="3566"/>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39"/>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GET IN TOUCH WITH ISPS</a:t>
            </a:r>
            <a:endParaRPr/>
          </a:p>
        </p:txBody>
      </p:sp>
      <p:sp>
        <p:nvSpPr>
          <p:cNvPr id="243" name="Google Shape;243;p39"/>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SzPts val="275"/>
              <a:buNone/>
            </a:pPr>
            <a:r>
              <a:rPr b="1" lang="en" sz="1200"/>
              <a:t>We're excited to hear from you and discuss how we can work together to bring the best of slow pitch softball to fans around the world. Here's how you can reach us:</a:t>
            </a:r>
            <a:endParaRPr b="1" sz="1200"/>
          </a:p>
          <a:p>
            <a:pPr indent="0" lvl="0" marL="0" rtl="0" algn="l">
              <a:lnSpc>
                <a:spcPct val="95000"/>
              </a:lnSpc>
              <a:spcBef>
                <a:spcPts val="1200"/>
              </a:spcBef>
              <a:spcAft>
                <a:spcPts val="0"/>
              </a:spcAft>
              <a:buSzPts val="275"/>
              <a:buNone/>
            </a:pPr>
            <a:r>
              <a:rPr lang="en" sz="1200"/>
              <a:t>Mailing Address:</a:t>
            </a:r>
            <a:endParaRPr sz="1200"/>
          </a:p>
          <a:p>
            <a:pPr indent="0" lvl="0" marL="0" rtl="0" algn="l">
              <a:spcBef>
                <a:spcPts val="1200"/>
              </a:spcBef>
              <a:spcAft>
                <a:spcPts val="0"/>
              </a:spcAft>
              <a:buSzPts val="275"/>
              <a:buNone/>
            </a:pPr>
            <a:r>
              <a:rPr b="1" lang="en" sz="1200"/>
              <a:t>International Slow Pitch Softball (ISPS)</a:t>
            </a:r>
            <a:endParaRPr b="1" sz="1200"/>
          </a:p>
          <a:p>
            <a:pPr indent="0" lvl="0" marL="0" rtl="0" algn="l">
              <a:spcBef>
                <a:spcPts val="1200"/>
              </a:spcBef>
              <a:spcAft>
                <a:spcPts val="0"/>
              </a:spcAft>
              <a:buSzPts val="275"/>
              <a:buNone/>
            </a:pPr>
            <a:r>
              <a:rPr b="1" lang="en" sz="1200"/>
              <a:t>990 BISCAYNE BLVD, SUITE 503</a:t>
            </a:r>
            <a:endParaRPr b="1" sz="1200"/>
          </a:p>
          <a:p>
            <a:pPr indent="0" lvl="0" marL="0" rtl="0" algn="l">
              <a:spcBef>
                <a:spcPts val="1200"/>
              </a:spcBef>
              <a:spcAft>
                <a:spcPts val="0"/>
              </a:spcAft>
              <a:buSzPts val="275"/>
              <a:buNone/>
            </a:pPr>
            <a:r>
              <a:rPr b="1" lang="en" sz="1200"/>
              <a:t>MIAMI, FL, 33132</a:t>
            </a:r>
            <a:endParaRPr b="1" sz="600"/>
          </a:p>
          <a:p>
            <a:pPr indent="0" lvl="0" marL="0" rtl="0" algn="l">
              <a:lnSpc>
                <a:spcPct val="95000"/>
              </a:lnSpc>
              <a:spcBef>
                <a:spcPts val="1200"/>
              </a:spcBef>
              <a:spcAft>
                <a:spcPts val="0"/>
              </a:spcAft>
              <a:buNone/>
            </a:pPr>
            <a:r>
              <a:rPr lang="en" sz="1200"/>
              <a:t>Email: </a:t>
            </a:r>
            <a:r>
              <a:rPr lang="en" sz="1200" u="sng">
                <a:solidFill>
                  <a:schemeClr val="hlink"/>
                </a:solidFill>
                <a:hlinkClick r:id="rId3"/>
              </a:rPr>
              <a:t>info@ispssoftball.com</a:t>
            </a:r>
            <a:r>
              <a:rPr lang="en" sz="1200"/>
              <a:t> 	Phone: (855) 576-8522 	Website: </a:t>
            </a:r>
            <a:r>
              <a:rPr lang="en" sz="1200" u="sng">
                <a:solidFill>
                  <a:schemeClr val="hlink"/>
                </a:solidFill>
                <a:hlinkClick r:id="rId4"/>
              </a:rPr>
              <a:t>www.PLAYISPS.com</a:t>
            </a:r>
            <a:endParaRPr sz="1200"/>
          </a:p>
          <a:p>
            <a:pPr indent="0" lvl="0" marL="0" rtl="0" algn="l">
              <a:lnSpc>
                <a:spcPct val="95000"/>
              </a:lnSpc>
              <a:spcBef>
                <a:spcPts val="1200"/>
              </a:spcBef>
              <a:spcAft>
                <a:spcPts val="0"/>
              </a:spcAft>
              <a:buSzPts val="275"/>
              <a:buNone/>
            </a:pPr>
            <a:r>
              <a:rPr lang="en" sz="1200"/>
              <a:t>Social Media:      Facebook: </a:t>
            </a:r>
            <a:r>
              <a:rPr lang="en" sz="1200" u="sng">
                <a:solidFill>
                  <a:schemeClr val="hlink"/>
                </a:solidFill>
                <a:hlinkClick r:id="rId5"/>
              </a:rPr>
              <a:t>@ISPSO</a:t>
            </a:r>
            <a:r>
              <a:rPr lang="en" sz="1200"/>
              <a:t>      Twitter: </a:t>
            </a:r>
            <a:r>
              <a:rPr lang="en" sz="1200" u="sng">
                <a:solidFill>
                  <a:schemeClr val="hlink"/>
                </a:solidFill>
                <a:hlinkClick r:id="rId6"/>
              </a:rPr>
              <a:t>@ISPSO</a:t>
            </a:r>
            <a:r>
              <a:rPr lang="en" sz="1200"/>
              <a:t>      Instagram: </a:t>
            </a:r>
            <a:r>
              <a:rPr lang="en" sz="1200" u="sng">
                <a:solidFill>
                  <a:schemeClr val="hlink"/>
                </a:solidFill>
                <a:hlinkClick r:id="rId7"/>
              </a:rPr>
              <a:t>@ISPSO</a:t>
            </a:r>
            <a:r>
              <a:rPr lang="en" sz="1200"/>
              <a:t>      YouTube: </a:t>
            </a:r>
            <a:r>
              <a:rPr lang="en" sz="1200" u="sng">
                <a:solidFill>
                  <a:schemeClr val="hlink"/>
                </a:solidFill>
                <a:hlinkClick r:id="rId8"/>
              </a:rPr>
              <a:t>ISPS Softball</a:t>
            </a:r>
            <a:endParaRPr sz="1200"/>
          </a:p>
          <a:p>
            <a:pPr indent="0" lvl="0" marL="0" rtl="0" algn="l">
              <a:lnSpc>
                <a:spcPct val="95000"/>
              </a:lnSpc>
              <a:spcBef>
                <a:spcPts val="1200"/>
              </a:spcBef>
              <a:spcAft>
                <a:spcPts val="0"/>
              </a:spcAft>
              <a:buSzPts val="275"/>
              <a:buNone/>
            </a:pPr>
            <a:r>
              <a:rPr b="1" lang="en" sz="1100"/>
              <a:t>We're looking forward to your message and the opportunity to discuss how we can collaborate. </a:t>
            </a:r>
            <a:endParaRPr b="1" sz="1100"/>
          </a:p>
          <a:p>
            <a:pPr indent="0" lvl="0" marL="0" rtl="0" algn="l">
              <a:lnSpc>
                <a:spcPct val="95000"/>
              </a:lnSpc>
              <a:spcBef>
                <a:spcPts val="1200"/>
              </a:spcBef>
              <a:spcAft>
                <a:spcPts val="0"/>
              </a:spcAft>
              <a:buSzPts val="275"/>
              <a:buNone/>
            </a:pPr>
            <a:r>
              <a:rPr b="1" lang="en" sz="1100"/>
              <a:t>Reach out to us today, and let's make the world of slow pitch softball even more thrilling together!</a:t>
            </a:r>
            <a:endParaRPr b="1" sz="1100"/>
          </a:p>
          <a:p>
            <a:pPr indent="0" lvl="0" marL="0" rtl="0" algn="l">
              <a:lnSpc>
                <a:spcPct val="95000"/>
              </a:lnSpc>
              <a:spcBef>
                <a:spcPts val="1200"/>
              </a:spcBef>
              <a:spcAft>
                <a:spcPts val="1200"/>
              </a:spcAft>
              <a:buSzPts val="275"/>
              <a:buNone/>
            </a:pPr>
            <a:r>
              <a:t/>
            </a:r>
            <a:endParaRPr sz="12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5"/>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OVERVIEW OF OUR PRESENTATION</a:t>
            </a:r>
            <a:endParaRPr/>
          </a:p>
        </p:txBody>
      </p:sp>
      <p:sp>
        <p:nvSpPr>
          <p:cNvPr id="99" name="Google Shape;99;p15"/>
          <p:cNvSpPr txBox="1"/>
          <p:nvPr>
            <p:ph idx="1" type="body"/>
          </p:nvPr>
        </p:nvSpPr>
        <p:spPr>
          <a:xfrm>
            <a:off x="311700" y="1229875"/>
            <a:ext cx="8520600" cy="3339000"/>
          </a:xfrm>
          <a:prstGeom prst="rect">
            <a:avLst/>
          </a:prstGeom>
        </p:spPr>
        <p:txBody>
          <a:bodyPr anchorCtr="0" anchor="t" bIns="91425" lIns="91425" spcFirstLastPara="1" rIns="91425" wrap="square" tIns="91425">
            <a:normAutofit fontScale="62500" lnSpcReduction="10000"/>
          </a:bodyPr>
          <a:lstStyle/>
          <a:p>
            <a:pPr indent="0" lvl="0" marL="0" rtl="0" algn="l">
              <a:spcBef>
                <a:spcPts val="0"/>
              </a:spcBef>
              <a:spcAft>
                <a:spcPts val="0"/>
              </a:spcAft>
              <a:buNone/>
            </a:pPr>
            <a:r>
              <a:rPr lang="en"/>
              <a:t>Today, we're excited to introduce you to our latest innovation - ISPS </a:t>
            </a:r>
            <a:r>
              <a:rPr lang="en"/>
              <a:t>Live Streaming</a:t>
            </a:r>
            <a:r>
              <a:rPr lang="en"/>
              <a:t> Services. This presentation will navigate through the following topics:</a:t>
            </a:r>
            <a:endParaRPr/>
          </a:p>
          <a:p>
            <a:pPr indent="-300037" lvl="0" marL="457200" rtl="0" algn="l">
              <a:spcBef>
                <a:spcPts val="1200"/>
              </a:spcBef>
              <a:spcAft>
                <a:spcPts val="0"/>
              </a:spcAft>
              <a:buSzPct val="100000"/>
              <a:buAutoNum type="arabicPeriod"/>
            </a:pPr>
            <a:r>
              <a:rPr b="1" lang="en"/>
              <a:t>The Market:</a:t>
            </a:r>
            <a:r>
              <a:rPr lang="en"/>
              <a:t> We'll look at the current demand for live sports streaming services and the trends within softball viewership.</a:t>
            </a:r>
            <a:endParaRPr/>
          </a:p>
          <a:p>
            <a:pPr indent="-300037" lvl="0" marL="457200" rtl="0" algn="l">
              <a:spcBef>
                <a:spcPts val="0"/>
              </a:spcBef>
              <a:spcAft>
                <a:spcPts val="0"/>
              </a:spcAft>
              <a:buSzPct val="100000"/>
              <a:buAutoNum type="arabicPeriod"/>
            </a:pPr>
            <a:r>
              <a:rPr b="1" lang="en"/>
              <a:t>What We Offer: </a:t>
            </a:r>
            <a:r>
              <a:rPr lang="en"/>
              <a:t>An overview of our </a:t>
            </a:r>
            <a:r>
              <a:rPr lang="en"/>
              <a:t>live streaming</a:t>
            </a:r>
            <a:r>
              <a:rPr lang="en"/>
              <a:t> and narration services.</a:t>
            </a:r>
            <a:endParaRPr/>
          </a:p>
          <a:p>
            <a:pPr indent="-300037" lvl="0" marL="457200" rtl="0" algn="l">
              <a:spcBef>
                <a:spcPts val="0"/>
              </a:spcBef>
              <a:spcAft>
                <a:spcPts val="0"/>
              </a:spcAft>
              <a:buSzPct val="100000"/>
              <a:buAutoNum type="arabicPeriod"/>
            </a:pPr>
            <a:r>
              <a:rPr b="1" lang="en"/>
              <a:t>Service Details:</a:t>
            </a:r>
            <a:r>
              <a:rPr lang="en"/>
              <a:t> We'll dive into the specifics of our </a:t>
            </a:r>
            <a:r>
              <a:rPr lang="en"/>
              <a:t>live streaming</a:t>
            </a:r>
            <a:r>
              <a:rPr lang="en"/>
              <a:t> and narration offerings, highlighting key features and benefits.</a:t>
            </a:r>
            <a:endParaRPr/>
          </a:p>
          <a:p>
            <a:pPr indent="-300037" lvl="0" marL="457200" rtl="0" algn="l">
              <a:spcBef>
                <a:spcPts val="0"/>
              </a:spcBef>
              <a:spcAft>
                <a:spcPts val="0"/>
              </a:spcAft>
              <a:buSzPct val="100000"/>
              <a:buAutoNum type="arabicPeriod"/>
            </a:pPr>
            <a:r>
              <a:rPr b="1" lang="en"/>
              <a:t>Unique Selling Proposition:</a:t>
            </a:r>
            <a:r>
              <a:rPr lang="en"/>
              <a:t> What sets us apart from other providers in the market.</a:t>
            </a:r>
            <a:endParaRPr/>
          </a:p>
          <a:p>
            <a:pPr indent="-300037" lvl="0" marL="457200" rtl="0" algn="l">
              <a:spcBef>
                <a:spcPts val="0"/>
              </a:spcBef>
              <a:spcAft>
                <a:spcPts val="0"/>
              </a:spcAft>
              <a:buSzPct val="100000"/>
              <a:buAutoNum type="arabicPeriod"/>
            </a:pPr>
            <a:r>
              <a:rPr b="1" lang="en"/>
              <a:t>Use Cases:</a:t>
            </a:r>
            <a:r>
              <a:rPr lang="en"/>
              <a:t> Examples of how our services can be utilized for leagues, tournaments, and other events.</a:t>
            </a:r>
            <a:endParaRPr/>
          </a:p>
          <a:p>
            <a:pPr indent="-300037" lvl="0" marL="457200" rtl="0" algn="l">
              <a:spcBef>
                <a:spcPts val="0"/>
              </a:spcBef>
              <a:spcAft>
                <a:spcPts val="0"/>
              </a:spcAft>
              <a:buSzPct val="100000"/>
              <a:buAutoNum type="arabicPeriod"/>
            </a:pPr>
            <a:r>
              <a:rPr b="1" lang="en"/>
              <a:t>Pricing:</a:t>
            </a:r>
            <a:r>
              <a:rPr lang="en"/>
              <a:t> A transparent breakdown of our pricing structure.</a:t>
            </a:r>
            <a:endParaRPr/>
          </a:p>
          <a:p>
            <a:pPr indent="-300037" lvl="0" marL="457200" rtl="0" algn="l">
              <a:spcBef>
                <a:spcPts val="0"/>
              </a:spcBef>
              <a:spcAft>
                <a:spcPts val="0"/>
              </a:spcAft>
              <a:buSzPct val="100000"/>
              <a:buAutoNum type="arabicPeriod"/>
            </a:pPr>
            <a:r>
              <a:rPr b="1" lang="en"/>
              <a:t>Implementation Process:</a:t>
            </a:r>
            <a:r>
              <a:rPr lang="en"/>
              <a:t> A walkthrough of the process to set up our services for your event.</a:t>
            </a:r>
            <a:endParaRPr/>
          </a:p>
          <a:p>
            <a:pPr indent="-300037" lvl="0" marL="457200" rtl="0" algn="l">
              <a:spcBef>
                <a:spcPts val="0"/>
              </a:spcBef>
              <a:spcAft>
                <a:spcPts val="0"/>
              </a:spcAft>
              <a:buSzPct val="100000"/>
              <a:buAutoNum type="arabicPeriod"/>
            </a:pPr>
            <a:r>
              <a:rPr b="1" lang="en"/>
              <a:t>Future Developments:</a:t>
            </a:r>
            <a:r>
              <a:rPr lang="en"/>
              <a:t> A peek into what's next for ISPS </a:t>
            </a:r>
            <a:r>
              <a:rPr lang="en"/>
              <a:t>Live Streaming</a:t>
            </a:r>
            <a:r>
              <a:rPr lang="en"/>
              <a:t> Services.</a:t>
            </a:r>
            <a:endParaRPr/>
          </a:p>
          <a:p>
            <a:pPr indent="-300037" lvl="0" marL="457200" rtl="0" algn="l">
              <a:spcBef>
                <a:spcPts val="0"/>
              </a:spcBef>
              <a:spcAft>
                <a:spcPts val="0"/>
              </a:spcAft>
              <a:buSzPct val="100000"/>
              <a:buAutoNum type="arabicPeriod"/>
            </a:pPr>
            <a:r>
              <a:rPr b="1" lang="en"/>
              <a:t>Partnerships and Collaborations:</a:t>
            </a:r>
            <a:r>
              <a:rPr lang="en"/>
              <a:t> Highlighting our existing partnerships and potential opportunities.</a:t>
            </a:r>
            <a:endParaRPr/>
          </a:p>
          <a:p>
            <a:pPr indent="-300037" lvl="0" marL="457200" rtl="0" algn="l">
              <a:spcBef>
                <a:spcPts val="0"/>
              </a:spcBef>
              <a:spcAft>
                <a:spcPts val="0"/>
              </a:spcAft>
              <a:buSzPct val="100000"/>
              <a:buAutoNum type="arabicPeriod"/>
            </a:pPr>
            <a:r>
              <a:rPr b="1" lang="en"/>
              <a:t>Call to Action:</a:t>
            </a:r>
            <a:r>
              <a:rPr lang="en"/>
              <a:t> Encouraging next steps and open discussions.</a:t>
            </a:r>
            <a:endParaRPr/>
          </a:p>
          <a:p>
            <a:pPr indent="0" lvl="0" marL="0" rtl="0" algn="l">
              <a:lnSpc>
                <a:spcPct val="100000"/>
              </a:lnSpc>
              <a:spcBef>
                <a:spcPts val="1200"/>
              </a:spcBef>
              <a:spcAft>
                <a:spcPts val="0"/>
              </a:spcAft>
              <a:buNone/>
            </a:pPr>
            <a:r>
              <a:rPr lang="en"/>
              <a:t>Join us as we explore how ISPS </a:t>
            </a:r>
            <a:r>
              <a:rPr lang="en"/>
              <a:t>Live Streaming</a:t>
            </a:r>
            <a:r>
              <a:rPr lang="en"/>
              <a:t> Services can bring slow pitch softball games to life, </a:t>
            </a:r>
            <a:endParaRPr/>
          </a:p>
          <a:p>
            <a:pPr indent="0" lvl="0" marL="0" rtl="0" algn="l">
              <a:lnSpc>
                <a:spcPct val="100000"/>
              </a:lnSpc>
              <a:spcBef>
                <a:spcPts val="1200"/>
              </a:spcBef>
              <a:spcAft>
                <a:spcPts val="1200"/>
              </a:spcAft>
              <a:buNone/>
            </a:pPr>
            <a:r>
              <a:rPr lang="en"/>
              <a:t>enhancing the experience for fans and players alike.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6"/>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THE MARKET</a:t>
            </a:r>
            <a:endParaRPr/>
          </a:p>
        </p:txBody>
      </p:sp>
      <p:sp>
        <p:nvSpPr>
          <p:cNvPr id="105" name="Google Shape;105;p16"/>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p>
            <a:pPr indent="0" lvl="0" marL="0" rtl="0" algn="l">
              <a:lnSpc>
                <a:spcPct val="105000"/>
              </a:lnSpc>
              <a:spcBef>
                <a:spcPts val="0"/>
              </a:spcBef>
              <a:spcAft>
                <a:spcPts val="0"/>
              </a:spcAft>
              <a:buSzPts val="523"/>
              <a:buNone/>
            </a:pPr>
            <a:r>
              <a:rPr b="1" lang="en" sz="955"/>
              <a:t>Live Sports Streaming: A Growing Demand</a:t>
            </a:r>
            <a:endParaRPr b="1" sz="955"/>
          </a:p>
          <a:p>
            <a:pPr indent="0" lvl="0" marL="0" rtl="0" algn="l">
              <a:lnSpc>
                <a:spcPct val="105000"/>
              </a:lnSpc>
              <a:spcBef>
                <a:spcPts val="1200"/>
              </a:spcBef>
              <a:spcAft>
                <a:spcPts val="0"/>
              </a:spcAft>
              <a:buSzPts val="523"/>
              <a:buNone/>
            </a:pPr>
            <a:r>
              <a:rPr lang="en" sz="955"/>
              <a:t>The global sports streaming market has been experiencing exponential growth in recent years. As of 2022, the market was valued at $20.6 billion and is expected to reach $30.7 billion by 2026, growing at a compound annual growth rate (CAGR) of 14.6%. This demand is driven by a combination of increasing internet penetration, the proliferation of smart devices, and a shift in consumer behavior favoring online content consumption.</a:t>
            </a:r>
            <a:endParaRPr sz="955"/>
          </a:p>
          <a:p>
            <a:pPr indent="0" lvl="0" marL="0" rtl="0" algn="l">
              <a:lnSpc>
                <a:spcPct val="105000"/>
              </a:lnSpc>
              <a:spcBef>
                <a:spcPts val="1200"/>
              </a:spcBef>
              <a:spcAft>
                <a:spcPts val="0"/>
              </a:spcAft>
              <a:buSzPts val="523"/>
              <a:buNone/>
            </a:pPr>
            <a:r>
              <a:rPr b="1" lang="en" sz="955"/>
              <a:t>Slow-Pitch Viewership: A Rising Trend</a:t>
            </a:r>
            <a:endParaRPr b="1" sz="955"/>
          </a:p>
          <a:p>
            <a:pPr indent="0" lvl="0" marL="0" rtl="0" algn="l">
              <a:lnSpc>
                <a:spcPct val="105000"/>
              </a:lnSpc>
              <a:spcBef>
                <a:spcPts val="1200"/>
              </a:spcBef>
              <a:spcAft>
                <a:spcPts val="0"/>
              </a:spcAft>
              <a:buSzPts val="523"/>
              <a:buNone/>
            </a:pPr>
            <a:r>
              <a:rPr lang="en" sz="955"/>
              <a:t>Softball, specifically slow pitch softball, has seen an uptick in viewership over the past few years. While it has traditionally been popular in North America, there's been a significant rise in international interest:</a:t>
            </a:r>
            <a:endParaRPr sz="955"/>
          </a:p>
          <a:p>
            <a:pPr indent="-289242" lvl="0" marL="457200" rtl="0" algn="l">
              <a:lnSpc>
                <a:spcPct val="105000"/>
              </a:lnSpc>
              <a:spcBef>
                <a:spcPts val="1200"/>
              </a:spcBef>
              <a:spcAft>
                <a:spcPts val="0"/>
              </a:spcAft>
              <a:buSzPts val="955"/>
              <a:buAutoNum type="arabicPeriod"/>
            </a:pPr>
            <a:r>
              <a:rPr lang="en" sz="955"/>
              <a:t>North America: In 2022, an estimated 40 million people in the U.S. and Canada watched at least one slow pitch softball game online, reflecting a 15% increase from the previous year.</a:t>
            </a:r>
            <a:endParaRPr sz="955"/>
          </a:p>
          <a:p>
            <a:pPr indent="-289242" lvl="0" marL="457200" rtl="0" algn="l">
              <a:lnSpc>
                <a:spcPct val="105000"/>
              </a:lnSpc>
              <a:spcBef>
                <a:spcPts val="0"/>
              </a:spcBef>
              <a:spcAft>
                <a:spcPts val="0"/>
              </a:spcAft>
              <a:buSzPts val="955"/>
              <a:buAutoNum type="arabicPeriod"/>
            </a:pPr>
            <a:r>
              <a:rPr lang="en" sz="955"/>
              <a:t>International: Globally, the number of viewers has doubled over the last three years, reaching an estimated 10 million viewers in 2022.</a:t>
            </a:r>
            <a:endParaRPr sz="955"/>
          </a:p>
          <a:p>
            <a:pPr indent="0" lvl="0" marL="0" rtl="0" algn="l">
              <a:lnSpc>
                <a:spcPct val="105000"/>
              </a:lnSpc>
              <a:spcBef>
                <a:spcPts val="1200"/>
              </a:spcBef>
              <a:spcAft>
                <a:spcPts val="0"/>
              </a:spcAft>
              <a:buSzPts val="523"/>
              <a:buNone/>
            </a:pPr>
            <a:r>
              <a:rPr b="1" lang="en" sz="955"/>
              <a:t>Demographics:</a:t>
            </a:r>
            <a:r>
              <a:rPr lang="en" sz="955"/>
              <a:t> Our audience mainly consists of men aged 24-45. This demographic is known for their high digital engagement and consumption of online sports content.</a:t>
            </a:r>
            <a:endParaRPr sz="955"/>
          </a:p>
          <a:p>
            <a:pPr indent="0" lvl="0" marL="0" rtl="0" algn="l">
              <a:lnSpc>
                <a:spcPct val="105000"/>
              </a:lnSpc>
              <a:spcBef>
                <a:spcPts val="1200"/>
              </a:spcBef>
              <a:spcAft>
                <a:spcPts val="0"/>
              </a:spcAft>
              <a:buSzPts val="523"/>
              <a:buNone/>
            </a:pPr>
            <a:r>
              <a:rPr b="1" lang="en" sz="955"/>
              <a:t>Conclusion: The rising trend in live sports streaming coupled with growing interest in slow pitch softball presents a </a:t>
            </a:r>
            <a:endParaRPr b="1" sz="955"/>
          </a:p>
          <a:p>
            <a:pPr indent="0" lvl="0" marL="0" rtl="0" algn="l">
              <a:lnSpc>
                <a:spcPct val="105000"/>
              </a:lnSpc>
              <a:spcBef>
                <a:spcPts val="1200"/>
              </a:spcBef>
              <a:spcAft>
                <a:spcPts val="0"/>
              </a:spcAft>
              <a:buSzPts val="523"/>
              <a:buNone/>
            </a:pPr>
            <a:r>
              <a:rPr b="1" lang="en" sz="955"/>
              <a:t>unique and exciting opportunity. With ISPS </a:t>
            </a:r>
            <a:r>
              <a:rPr b="1" lang="en" sz="955"/>
              <a:t>Live Streaming</a:t>
            </a:r>
            <a:r>
              <a:rPr b="1" lang="en" sz="955"/>
              <a:t> Services, we aim to meet this demand and continue </a:t>
            </a:r>
            <a:endParaRPr b="1" sz="955"/>
          </a:p>
          <a:p>
            <a:pPr indent="0" lvl="0" marL="0" rtl="0" algn="l">
              <a:lnSpc>
                <a:spcPct val="105000"/>
              </a:lnSpc>
              <a:spcBef>
                <a:spcPts val="1200"/>
              </a:spcBef>
              <a:spcAft>
                <a:spcPts val="1200"/>
              </a:spcAft>
              <a:buSzPts val="523"/>
              <a:buNone/>
            </a:pPr>
            <a:r>
              <a:rPr b="1" lang="en" sz="955"/>
              <a:t>driving the growth of slow pitch softball worldwide.</a:t>
            </a:r>
            <a:endParaRPr b="1" sz="955"/>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7"/>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WE OFFER</a:t>
            </a:r>
            <a:endParaRPr/>
          </a:p>
        </p:txBody>
      </p:sp>
      <p:sp>
        <p:nvSpPr>
          <p:cNvPr id="111" name="Google Shape;111;p17"/>
          <p:cNvSpPr txBox="1"/>
          <p:nvPr>
            <p:ph idx="1" type="body"/>
          </p:nvPr>
        </p:nvSpPr>
        <p:spPr>
          <a:xfrm>
            <a:off x="311700" y="1229875"/>
            <a:ext cx="7744800" cy="2862600"/>
          </a:xfrm>
          <a:prstGeom prst="rect">
            <a:avLst/>
          </a:prstGeom>
        </p:spPr>
        <p:txBody>
          <a:bodyPr anchorCtr="0" anchor="t" bIns="91425" lIns="91425" spcFirstLastPara="1" rIns="91425" wrap="square" tIns="91425">
            <a:normAutofit fontScale="70000" lnSpcReduction="10000"/>
          </a:bodyPr>
          <a:lstStyle/>
          <a:p>
            <a:pPr indent="0" lvl="0" marL="0" rtl="0" algn="l">
              <a:spcBef>
                <a:spcPts val="0"/>
              </a:spcBef>
              <a:spcAft>
                <a:spcPts val="0"/>
              </a:spcAft>
              <a:buNone/>
            </a:pPr>
            <a:r>
              <a:rPr b="1" lang="en"/>
              <a:t>ISPS Livestreaming Services</a:t>
            </a:r>
            <a:endParaRPr b="1"/>
          </a:p>
          <a:p>
            <a:pPr indent="0" lvl="0" marL="0" rtl="0" algn="l">
              <a:spcBef>
                <a:spcPts val="1200"/>
              </a:spcBef>
              <a:spcAft>
                <a:spcPts val="0"/>
              </a:spcAft>
              <a:buNone/>
            </a:pPr>
            <a:r>
              <a:rPr lang="en"/>
              <a:t>At ISPS, we understand the growing demand for engaging, accessible, and high-quality sports content. In response, we've developed ISPS Livestreaming Services, a comprehensive platform designed to deliver live coverage of slow pitch softball games, leagues, and tournaments.</a:t>
            </a:r>
            <a:endParaRPr/>
          </a:p>
          <a:p>
            <a:pPr indent="0" lvl="0" marL="0" rtl="0" algn="l">
              <a:spcBef>
                <a:spcPts val="1200"/>
              </a:spcBef>
              <a:spcAft>
                <a:spcPts val="0"/>
              </a:spcAft>
              <a:buNone/>
            </a:pPr>
            <a:r>
              <a:rPr b="1" lang="en"/>
              <a:t>Our services encompass two main components:</a:t>
            </a:r>
            <a:endParaRPr b="1"/>
          </a:p>
          <a:p>
            <a:pPr indent="-308610" lvl="0" marL="457200" rtl="0" algn="l">
              <a:spcBef>
                <a:spcPts val="1200"/>
              </a:spcBef>
              <a:spcAft>
                <a:spcPts val="0"/>
              </a:spcAft>
              <a:buSzPct val="100000"/>
              <a:buAutoNum type="arabicPeriod"/>
            </a:pPr>
            <a:r>
              <a:rPr b="1" lang="en"/>
              <a:t>Live Streaming</a:t>
            </a:r>
            <a:r>
              <a:rPr b="1" lang="en"/>
              <a:t>:</a:t>
            </a:r>
            <a:r>
              <a:rPr lang="en"/>
              <a:t> We use advanced streaming technology to deliver high-definition coverage of slow pitch softball events. Our platform is compatible with multiple devices, including smartphones, tablets, and desktops.  Remote broadcasting options also vailable.</a:t>
            </a:r>
            <a:endParaRPr/>
          </a:p>
          <a:p>
            <a:pPr indent="-308610" lvl="0" marL="457200" rtl="0" algn="l">
              <a:spcBef>
                <a:spcPts val="0"/>
              </a:spcBef>
              <a:spcAft>
                <a:spcPts val="0"/>
              </a:spcAft>
              <a:buSzPct val="100000"/>
              <a:buAutoNum type="arabicPeriod"/>
            </a:pPr>
            <a:r>
              <a:rPr b="1" lang="en"/>
              <a:t>Narration:</a:t>
            </a:r>
            <a:r>
              <a:rPr lang="en"/>
              <a:t> Our expert narrators bring each game to life with their in-depth knowledge of the sport and engaging commentary. They provide real-time analysis, player profiles, and play-by-play breakdowns, enhancing the viewer's understanding and enjoyment of the game.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8"/>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HIGH LEVEL BENEFITS</a:t>
            </a:r>
            <a:endParaRPr/>
          </a:p>
        </p:txBody>
      </p:sp>
      <p:sp>
        <p:nvSpPr>
          <p:cNvPr id="117" name="Google Shape;117;p18"/>
          <p:cNvSpPr txBox="1"/>
          <p:nvPr>
            <p:ph idx="1" type="body"/>
          </p:nvPr>
        </p:nvSpPr>
        <p:spPr>
          <a:xfrm>
            <a:off x="311700" y="1229875"/>
            <a:ext cx="8520600" cy="3339000"/>
          </a:xfrm>
          <a:prstGeom prst="rect">
            <a:avLst/>
          </a:prstGeom>
        </p:spPr>
        <p:txBody>
          <a:bodyPr anchorCtr="0" anchor="t" bIns="91425" lIns="91425" spcFirstLastPara="1" rIns="91425" wrap="square" tIns="91425">
            <a:normAutofit fontScale="77500" lnSpcReduction="20000"/>
          </a:bodyPr>
          <a:lstStyle/>
          <a:p>
            <a:pPr indent="-317182" lvl="0" marL="457200" rtl="0" algn="l">
              <a:spcBef>
                <a:spcPts val="0"/>
              </a:spcBef>
              <a:spcAft>
                <a:spcPts val="0"/>
              </a:spcAft>
              <a:buSzPct val="100000"/>
              <a:buAutoNum type="arabicPeriod"/>
            </a:pPr>
            <a:r>
              <a:rPr b="1" lang="en"/>
              <a:t>Accessibility:</a:t>
            </a:r>
            <a:r>
              <a:rPr lang="en"/>
              <a:t> Our </a:t>
            </a:r>
            <a:r>
              <a:rPr lang="en"/>
              <a:t>live streaming</a:t>
            </a:r>
            <a:r>
              <a:rPr lang="en"/>
              <a:t> services bring the action directly to fans wherever they are. They can watch their favorite teams and players in real time, without needing to physically attend the games.</a:t>
            </a:r>
            <a:endParaRPr/>
          </a:p>
          <a:p>
            <a:pPr indent="-317182" lvl="0" marL="457200" rtl="0" algn="l">
              <a:spcBef>
                <a:spcPts val="0"/>
              </a:spcBef>
              <a:spcAft>
                <a:spcPts val="0"/>
              </a:spcAft>
              <a:buSzPct val="100000"/>
              <a:buAutoNum type="arabicPeriod"/>
            </a:pPr>
            <a:r>
              <a:rPr b="1" lang="en"/>
              <a:t>Engagement:</a:t>
            </a:r>
            <a:r>
              <a:rPr lang="en"/>
              <a:t> With professional narration, we provide a rich, immersive viewing experience. Fans aren't just watching the game; they're part of it.</a:t>
            </a:r>
            <a:endParaRPr/>
          </a:p>
          <a:p>
            <a:pPr indent="-317182" lvl="0" marL="457200" rtl="0" algn="l">
              <a:spcBef>
                <a:spcPts val="0"/>
              </a:spcBef>
              <a:spcAft>
                <a:spcPts val="0"/>
              </a:spcAft>
              <a:buSzPct val="100000"/>
              <a:buAutoNum type="arabicPeriod"/>
            </a:pPr>
            <a:r>
              <a:rPr b="1" lang="en"/>
              <a:t>Inclusion:</a:t>
            </a:r>
            <a:r>
              <a:rPr lang="en"/>
              <a:t> By streaming slow pitch softball games, we're raising the sport's profile and making it more inclusive. This serves to grow the global slow-pitch community, inviting new fans to discover and enjoy the sport.</a:t>
            </a:r>
            <a:endParaRPr/>
          </a:p>
          <a:p>
            <a:pPr indent="-317182" lvl="0" marL="457200" rtl="0" algn="l">
              <a:spcBef>
                <a:spcPts val="0"/>
              </a:spcBef>
              <a:spcAft>
                <a:spcPts val="0"/>
              </a:spcAft>
              <a:buSzPct val="100000"/>
              <a:buAutoNum type="arabicPeriod"/>
            </a:pPr>
            <a:r>
              <a:rPr b="1" lang="en"/>
              <a:t>Promotion:</a:t>
            </a:r>
            <a:r>
              <a:rPr lang="en"/>
              <a:t> For tournament directors, league administrators, teams and players, our services offer increased exposure and promotional opportunities. They can reach a wider audience, attract new fans, and secure potential sponsorships.</a:t>
            </a:r>
            <a:endParaRPr/>
          </a:p>
          <a:p>
            <a:pPr indent="0" lvl="0" marL="0" rtl="0" algn="l">
              <a:spcBef>
                <a:spcPts val="1200"/>
              </a:spcBef>
              <a:spcAft>
                <a:spcPts val="0"/>
              </a:spcAft>
              <a:buNone/>
            </a:pPr>
            <a:r>
              <a:rPr lang="en"/>
              <a:t>At ISPS, our goal is to bring slow pitch softball into the digital age, delivering an unparalleled viewing experience to fans around the world.</a:t>
            </a:r>
            <a:endParaRPr/>
          </a:p>
          <a:p>
            <a:pPr indent="0" lvl="0" marL="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9"/>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SERVICE DETAIL: LIVE STREAMING</a:t>
            </a:r>
            <a:endParaRPr/>
          </a:p>
        </p:txBody>
      </p:sp>
      <p:sp>
        <p:nvSpPr>
          <p:cNvPr id="123" name="Google Shape;123;p19"/>
          <p:cNvSpPr txBox="1"/>
          <p:nvPr>
            <p:ph idx="1" type="body"/>
          </p:nvPr>
        </p:nvSpPr>
        <p:spPr>
          <a:xfrm>
            <a:off x="311700" y="1229875"/>
            <a:ext cx="7896900" cy="2967900"/>
          </a:xfrm>
          <a:prstGeom prst="rect">
            <a:avLst/>
          </a:prstGeom>
        </p:spPr>
        <p:txBody>
          <a:bodyPr anchorCtr="0" anchor="t" bIns="91425" lIns="91425" spcFirstLastPara="1" rIns="91425" wrap="square" tIns="91425">
            <a:normAutofit fontScale="70000" lnSpcReduction="20000"/>
          </a:bodyPr>
          <a:lstStyle/>
          <a:p>
            <a:pPr indent="0" lvl="0" marL="0" rtl="0" algn="l">
              <a:spcBef>
                <a:spcPts val="0"/>
              </a:spcBef>
              <a:spcAft>
                <a:spcPts val="0"/>
              </a:spcAft>
              <a:buNone/>
            </a:pPr>
            <a:r>
              <a:rPr b="1" lang="en"/>
              <a:t>ISPS </a:t>
            </a:r>
            <a:r>
              <a:rPr b="1" lang="en"/>
              <a:t>Live Streaming</a:t>
            </a:r>
            <a:r>
              <a:rPr b="1" lang="en"/>
              <a:t> Services: A Closer Look</a:t>
            </a:r>
            <a:endParaRPr b="1"/>
          </a:p>
          <a:p>
            <a:pPr indent="0" lvl="0" marL="0" rtl="0" algn="l">
              <a:spcBef>
                <a:spcPts val="1200"/>
              </a:spcBef>
              <a:spcAft>
                <a:spcPts val="0"/>
              </a:spcAft>
              <a:buNone/>
            </a:pPr>
            <a:r>
              <a:rPr lang="en"/>
              <a:t>Our </a:t>
            </a:r>
            <a:r>
              <a:rPr lang="en"/>
              <a:t>live streaming</a:t>
            </a:r>
            <a:r>
              <a:rPr lang="en"/>
              <a:t> service is designed to provide a seamless, high-quality viewing experience that transports fans right to the heart of the action. We leverage state-of-the-art technology to deliver real-time coverage of slow pitch softball games, leagues, and tournaments.</a:t>
            </a:r>
            <a:endParaRPr/>
          </a:p>
          <a:p>
            <a:pPr indent="0" lvl="0" marL="0" rtl="0" algn="l">
              <a:spcBef>
                <a:spcPts val="1200"/>
              </a:spcBef>
              <a:spcAft>
                <a:spcPts val="0"/>
              </a:spcAft>
              <a:buNone/>
            </a:pPr>
            <a:r>
              <a:rPr b="1" lang="en"/>
              <a:t>Technical Aspects</a:t>
            </a:r>
            <a:endParaRPr b="1"/>
          </a:p>
          <a:p>
            <a:pPr indent="-308610" lvl="0" marL="457200" rtl="0" algn="l">
              <a:spcBef>
                <a:spcPts val="1200"/>
              </a:spcBef>
              <a:spcAft>
                <a:spcPts val="0"/>
              </a:spcAft>
              <a:buSzPct val="100000"/>
              <a:buAutoNum type="arabicPeriod"/>
            </a:pPr>
            <a:r>
              <a:rPr b="1" lang="en"/>
              <a:t>Video Quality:</a:t>
            </a:r>
            <a:r>
              <a:rPr lang="en"/>
              <a:t> We utilize HD cameras/devices to capture the action in crystal-clear detail. Our advanced encoding technology ensures smooth, buffer-free streaming, regardless of the viewer's internet connection speed.</a:t>
            </a:r>
            <a:endParaRPr/>
          </a:p>
          <a:p>
            <a:pPr indent="-308610" lvl="0" marL="457200" rtl="0" algn="l">
              <a:spcBef>
                <a:spcPts val="0"/>
              </a:spcBef>
              <a:spcAft>
                <a:spcPts val="0"/>
              </a:spcAft>
              <a:buSzPct val="100000"/>
              <a:buAutoNum type="arabicPeriod"/>
            </a:pPr>
            <a:r>
              <a:rPr b="1" lang="en"/>
              <a:t>Streaming Platforms:</a:t>
            </a:r>
            <a:r>
              <a:rPr lang="en"/>
              <a:t> Our </a:t>
            </a:r>
            <a:r>
              <a:rPr lang="en"/>
              <a:t>live streams</a:t>
            </a:r>
            <a:r>
              <a:rPr lang="en"/>
              <a:t> can be accessed through various platforms, including our ISPS website, mobile app, and popular third-party streaming platforms like YouTube, Twitch, and Facebook Live, Twitter, and more!. This multi-platform approach ensures maximum accessibility for our audience.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0"/>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KEY FEATURES</a:t>
            </a:r>
            <a:endParaRPr/>
          </a:p>
        </p:txBody>
      </p:sp>
      <p:sp>
        <p:nvSpPr>
          <p:cNvPr id="129" name="Google Shape;129;p20"/>
          <p:cNvSpPr txBox="1"/>
          <p:nvPr>
            <p:ph idx="1" type="body"/>
          </p:nvPr>
        </p:nvSpPr>
        <p:spPr>
          <a:xfrm>
            <a:off x="311700" y="1229875"/>
            <a:ext cx="7779900" cy="2909400"/>
          </a:xfrm>
          <a:prstGeom prst="rect">
            <a:avLst/>
          </a:prstGeom>
        </p:spPr>
        <p:txBody>
          <a:bodyPr anchorCtr="0" anchor="t" bIns="91425" lIns="91425" spcFirstLastPara="1" rIns="91425" wrap="square" tIns="91425">
            <a:normAutofit fontScale="70000" lnSpcReduction="20000"/>
          </a:bodyPr>
          <a:lstStyle/>
          <a:p>
            <a:pPr indent="-308610" lvl="0" marL="457200" rtl="0" algn="l">
              <a:spcBef>
                <a:spcPts val="0"/>
              </a:spcBef>
              <a:spcAft>
                <a:spcPts val="0"/>
              </a:spcAft>
              <a:buSzPct val="100000"/>
              <a:buAutoNum type="arabicPeriod"/>
            </a:pPr>
            <a:r>
              <a:rPr b="1" lang="en"/>
              <a:t>Multi-Camera Angles:</a:t>
            </a:r>
            <a:r>
              <a:rPr lang="en"/>
              <a:t> We use multiple cameras positioned strategically around the field to capture every moment from various perspectives. This includes wide-angle views of the entire field, close-ups of the pitcher and batter, and more.</a:t>
            </a:r>
            <a:endParaRPr/>
          </a:p>
          <a:p>
            <a:pPr indent="-308610" lvl="0" marL="457200" rtl="0" algn="l">
              <a:spcBef>
                <a:spcPts val="0"/>
              </a:spcBef>
              <a:spcAft>
                <a:spcPts val="0"/>
              </a:spcAft>
              <a:buSzPct val="100000"/>
              <a:buAutoNum type="arabicPeriod"/>
            </a:pPr>
            <a:r>
              <a:rPr b="1" lang="en"/>
              <a:t>Highlight Clips: </a:t>
            </a:r>
            <a:r>
              <a:rPr lang="en"/>
              <a:t>Key plays are “CLIPPED”, allowing viewers to appreciate the skill and strategy involved in slow pitch softball. Clip replays provide even more detailed insights into spectacular plays.</a:t>
            </a:r>
            <a:endParaRPr/>
          </a:p>
          <a:p>
            <a:pPr indent="-308610" lvl="0" marL="457200" rtl="0" algn="l">
              <a:spcBef>
                <a:spcPts val="0"/>
              </a:spcBef>
              <a:spcAft>
                <a:spcPts val="0"/>
              </a:spcAft>
              <a:buSzPct val="100000"/>
              <a:buAutoNum type="arabicPeriod"/>
            </a:pPr>
            <a:r>
              <a:rPr b="1" lang="en"/>
              <a:t>Live Score Updates:</a:t>
            </a:r>
            <a:r>
              <a:rPr lang="en"/>
              <a:t> We provide real-time score updates and official scoreboard, keeping viewers informed of the game's progress.</a:t>
            </a:r>
            <a:endParaRPr/>
          </a:p>
          <a:p>
            <a:pPr indent="-308610" lvl="0" marL="457200" rtl="0" algn="l">
              <a:spcBef>
                <a:spcPts val="0"/>
              </a:spcBef>
              <a:spcAft>
                <a:spcPts val="0"/>
              </a:spcAft>
              <a:buSzPct val="100000"/>
              <a:buAutoNum type="arabicPeriod"/>
            </a:pPr>
            <a:r>
              <a:rPr b="1" lang="en"/>
              <a:t>Interactive Chat Feature:</a:t>
            </a:r>
            <a:r>
              <a:rPr lang="en"/>
              <a:t> Our livestream platform includes an interactive chat feature, fostering a community atmosphere where fans can discuss the game, share their insights, and connect with fellow slow pitch softball enthusiasts.</a:t>
            </a:r>
            <a:endParaRPr/>
          </a:p>
          <a:p>
            <a:pPr indent="0" lvl="0" marL="0" rtl="0" algn="l">
              <a:spcBef>
                <a:spcPts val="1200"/>
              </a:spcBef>
              <a:spcAft>
                <a:spcPts val="1200"/>
              </a:spcAft>
              <a:buNone/>
            </a:pPr>
            <a:r>
              <a:rPr b="1" lang="en"/>
              <a:t>Through our advanced </a:t>
            </a:r>
            <a:r>
              <a:rPr b="1" lang="en"/>
              <a:t>live streaming</a:t>
            </a:r>
            <a:r>
              <a:rPr b="1" lang="en"/>
              <a:t> services, ISPS is reshaping the way fans experience slow pitch softball. We're not just streaming games; we're creating a vibrant, interactive community around the sport we love.</a:t>
            </a:r>
            <a:endParaRPr b="1"/>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1"/>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SERVICE DETAIL: NARRATION</a:t>
            </a:r>
            <a:endParaRPr/>
          </a:p>
        </p:txBody>
      </p:sp>
      <p:sp>
        <p:nvSpPr>
          <p:cNvPr id="135" name="Google Shape;135;p21"/>
          <p:cNvSpPr txBox="1"/>
          <p:nvPr>
            <p:ph idx="1" type="body"/>
          </p:nvPr>
        </p:nvSpPr>
        <p:spPr>
          <a:xfrm>
            <a:off x="311700" y="1229875"/>
            <a:ext cx="8177400" cy="2991300"/>
          </a:xfrm>
          <a:prstGeom prst="rect">
            <a:avLst/>
          </a:prstGeom>
        </p:spPr>
        <p:txBody>
          <a:bodyPr anchorCtr="0" anchor="t" bIns="91425" lIns="91425" spcFirstLastPara="1" rIns="91425" wrap="square" tIns="91425">
            <a:normAutofit fontScale="85000"/>
          </a:bodyPr>
          <a:lstStyle/>
          <a:p>
            <a:pPr indent="0" lvl="0" marL="0" rtl="0" algn="l">
              <a:spcBef>
                <a:spcPts val="0"/>
              </a:spcBef>
              <a:spcAft>
                <a:spcPts val="0"/>
              </a:spcAft>
              <a:buNone/>
            </a:pPr>
            <a:r>
              <a:rPr b="1" lang="en"/>
              <a:t>ISPS Narration Services: Elevating the Viewing Experience</a:t>
            </a:r>
            <a:endParaRPr b="1"/>
          </a:p>
          <a:p>
            <a:pPr indent="0" lvl="0" marL="0" rtl="0" algn="l">
              <a:spcBef>
                <a:spcPts val="1200"/>
              </a:spcBef>
              <a:spcAft>
                <a:spcPts val="0"/>
              </a:spcAft>
              <a:buNone/>
            </a:pPr>
            <a:r>
              <a:rPr lang="en"/>
              <a:t>At ISPS, we understand that quality narration is crucial to a compelling sports broadcast. That's why our narration services form an integral part of our </a:t>
            </a:r>
            <a:r>
              <a:rPr lang="en"/>
              <a:t>live streaming</a:t>
            </a:r>
            <a:r>
              <a:rPr lang="en"/>
              <a:t> offering.</a:t>
            </a:r>
            <a:endParaRPr/>
          </a:p>
          <a:p>
            <a:pPr indent="0" lvl="0" marL="0" rtl="0" algn="l">
              <a:spcBef>
                <a:spcPts val="1200"/>
              </a:spcBef>
              <a:spcAft>
                <a:spcPts val="0"/>
              </a:spcAft>
              <a:buNone/>
            </a:pPr>
            <a:r>
              <a:rPr b="1" lang="en"/>
              <a:t>Our Narrators</a:t>
            </a:r>
            <a:endParaRPr b="1"/>
          </a:p>
          <a:p>
            <a:pPr indent="0" lvl="0" marL="0" rtl="0" algn="l">
              <a:spcBef>
                <a:spcPts val="1200"/>
              </a:spcBef>
              <a:spcAft>
                <a:spcPts val="1200"/>
              </a:spcAft>
              <a:buNone/>
            </a:pPr>
            <a:r>
              <a:rPr lang="en"/>
              <a:t>We've assembled a team of professional narrators who possess deep knowledge of slow pitch softball. They're not just narrators - they're fans of the sport themselves, and their passion comes through in their commentary. Our narrators undergo rigorous training to ensure they're up-to-date with the latest rules, player profiles, and game strategies.</a:t>
            </a:r>
            <a:endParaRPr/>
          </a:p>
        </p:txBody>
      </p:sp>
    </p:spTree>
  </p:cSld>
  <p:clrMapOvr>
    <a:masterClrMapping/>
  </p:clrMapOvr>
</p:sld>
</file>

<file path=ppt/theme/theme1.xml><?xml version="1.0" encoding="utf-8"?>
<a:theme xmlns:a="http://schemas.openxmlformats.org/drawingml/2006/main" xmlns:r="http://schemas.openxmlformats.org/officeDocument/2006/relationships"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