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301" r:id="rId3"/>
    <p:sldId id="308" r:id="rId4"/>
    <p:sldId id="316" r:id="rId5"/>
    <p:sldId id="314" r:id="rId6"/>
    <p:sldId id="322" r:id="rId7"/>
    <p:sldId id="321" r:id="rId8"/>
    <p:sldId id="271" r:id="rId9"/>
    <p:sldId id="318" r:id="rId10"/>
    <p:sldId id="317" r:id="rId11"/>
    <p:sldId id="313" r:id="rId12"/>
    <p:sldId id="307" r:id="rId13"/>
    <p:sldId id="306" r:id="rId14"/>
    <p:sldId id="304" r:id="rId15"/>
    <p:sldId id="310" r:id="rId16"/>
    <p:sldId id="290" r:id="rId17"/>
    <p:sldId id="298" r:id="rId18"/>
    <p:sldId id="309" r:id="rId19"/>
    <p:sldId id="312" r:id="rId20"/>
    <p:sldId id="319" r:id="rId21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7" d="100"/>
          <a:sy n="67" d="100"/>
        </p:scale>
        <p:origin x="12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SASA Dues Allocation </a:t>
            </a:r>
            <a:r>
              <a:rPr lang="en-US" baseline="0" dirty="0"/>
              <a:t>2019/2020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511-4F6F-BC26-34EA02746DA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511-4F6F-BC26-34EA02746DA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511-4F6F-BC26-34EA02746DA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C511-4F6F-BC26-34EA02746DA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C511-4F6F-BC26-34EA02746DA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C511-4F6F-BC26-34EA02746DA1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C511-4F6F-BC26-34EA02746DA1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'[1]Fixed n var cost'!$E$102:$K$102</c:f>
              <c:strCache>
                <c:ptCount val="7"/>
                <c:pt idx="0">
                  <c:v>League  &amp; Trnmnts</c:v>
                </c:pt>
                <c:pt idx="1">
                  <c:v>Stipends</c:v>
                </c:pt>
                <c:pt idx="2">
                  <c:v>Staff</c:v>
                </c:pt>
                <c:pt idx="3">
                  <c:v>Field</c:v>
                </c:pt>
                <c:pt idx="4">
                  <c:v>Training</c:v>
                </c:pt>
                <c:pt idx="5">
                  <c:v>Admin</c:v>
                </c:pt>
                <c:pt idx="6">
                  <c:v>Building</c:v>
                </c:pt>
              </c:strCache>
            </c:strRef>
          </c:cat>
          <c:val>
            <c:numRef>
              <c:f>'[1]Fixed n var cost'!$E$103:$K$103</c:f>
              <c:numCache>
                <c:formatCode>General</c:formatCode>
                <c:ptCount val="7"/>
                <c:pt idx="0">
                  <c:v>308.7314662273476</c:v>
                </c:pt>
                <c:pt idx="1">
                  <c:v>214.16803953871499</c:v>
                </c:pt>
                <c:pt idx="2">
                  <c:v>127.26523887973642</c:v>
                </c:pt>
                <c:pt idx="3">
                  <c:v>117.1993410214168</c:v>
                </c:pt>
                <c:pt idx="4">
                  <c:v>91.103789126853371</c:v>
                </c:pt>
                <c:pt idx="5">
                  <c:v>41.26853377265239</c:v>
                </c:pt>
                <c:pt idx="6">
                  <c:v>40.032948929159801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511-4F6F-BC26-34EA02746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559" cy="471348"/>
          </a:xfrm>
          <a:prstGeom prst="rect">
            <a:avLst/>
          </a:prstGeom>
        </p:spPr>
        <p:txBody>
          <a:bodyPr vert="horz" lIns="93205" tIns="46602" rIns="93205" bIns="4660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278" y="0"/>
            <a:ext cx="3078558" cy="471348"/>
          </a:xfrm>
          <a:prstGeom prst="rect">
            <a:avLst/>
          </a:prstGeom>
        </p:spPr>
        <p:txBody>
          <a:bodyPr vert="horz" lIns="93205" tIns="46602" rIns="93205" bIns="46602" rtlCol="0"/>
          <a:lstStyle>
            <a:lvl1pPr algn="r">
              <a:defRPr sz="1200"/>
            </a:lvl1pPr>
          </a:lstStyle>
          <a:p>
            <a:fld id="{E7ED12E1-2FCE-4A06-AC87-34266C045FA5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1173163"/>
            <a:ext cx="4224337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05" tIns="46602" rIns="93205" bIns="4660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066" y="4517883"/>
            <a:ext cx="5681980" cy="3697033"/>
          </a:xfrm>
          <a:prstGeom prst="rect">
            <a:avLst/>
          </a:prstGeom>
        </p:spPr>
        <p:txBody>
          <a:bodyPr vert="horz" lIns="93205" tIns="46602" rIns="93205" bIns="4660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128"/>
            <a:ext cx="3078559" cy="471348"/>
          </a:xfrm>
          <a:prstGeom prst="rect">
            <a:avLst/>
          </a:prstGeom>
        </p:spPr>
        <p:txBody>
          <a:bodyPr vert="horz" lIns="93205" tIns="46602" rIns="93205" bIns="4660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278" y="8917128"/>
            <a:ext cx="3078558" cy="471348"/>
          </a:xfrm>
          <a:prstGeom prst="rect">
            <a:avLst/>
          </a:prstGeom>
        </p:spPr>
        <p:txBody>
          <a:bodyPr vert="horz" lIns="93205" tIns="46602" rIns="93205" bIns="46602" rtlCol="0" anchor="b"/>
          <a:lstStyle>
            <a:lvl1pPr algn="r">
              <a:defRPr sz="1200"/>
            </a:lvl1pPr>
          </a:lstStyle>
          <a:p>
            <a:fld id="{BA750C80-BC37-4D4C-B50B-84CC02042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6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D697-9FEC-4A66-82DA-ED681E2926DB}" type="datetime1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F25-0048-4482-8FE4-71ED3F8E65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0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2ED3-4E0D-4568-B7C3-C1DE31272D7F}" type="datetime1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F25-0048-4482-8FE4-71ED3F8E65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1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C61E-E639-480B-B7DB-E1F389781E2A}" type="datetime1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F25-0048-4482-8FE4-71ED3F8E65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9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D901-5B4B-42D4-A54E-9B49B18CC8F6}" type="datetime1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F25-0048-4482-8FE4-71ED3F8E65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5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0FB1-D648-4F38-84CE-FBE077626C25}" type="datetime1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F25-0048-4482-8FE4-71ED3F8E65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65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587D-4867-492E-9FFE-9534D5F8C72D}" type="datetime1">
              <a:rPr lang="en-US" smtClean="0"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F25-0048-4482-8FE4-71ED3F8E65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92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F72E-0E8F-4728-92E8-EE1AA5B4673E}" type="datetime1">
              <a:rPr lang="en-US" smtClean="0"/>
              <a:t>9/16/2019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F25-0048-4482-8FE4-71ED3F8E65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2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97FB-C4D9-40C9-8172-88979AE57124}" type="datetime1">
              <a:rPr lang="en-US" smtClean="0"/>
              <a:t>9/16/2019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F25-0048-4482-8FE4-71ED3F8E65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8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CE92-D4A2-4A58-8A47-E88FD563EF0B}" type="datetime1">
              <a:rPr lang="en-US" smtClean="0"/>
              <a:t>9/16/2019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F25-0048-4482-8FE4-71ED3F8E65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0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8907-E1C2-44AE-9036-51551648977D}" type="datetime1">
              <a:rPr lang="en-US" smtClean="0"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F25-0048-4482-8FE4-71ED3F8E65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9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CA1F-B04B-4A1E-B02F-130726D1E992}" type="datetime1">
              <a:rPr lang="en-US" smtClean="0"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F25-0048-4482-8FE4-71ED3F8E65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29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074"/>
                    </a14:imgEffect>
                    <a14:imgEffect>
                      <a14:saturation sat="166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96867-0B8F-45BD-8A49-119D91B32744}" type="datetime1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C9F25-0048-4482-8FE4-71ED3F8E65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46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treasurer@sasasoccer.org" TargetMode="External"/><Relationship Id="rId3" Type="http://schemas.openxmlformats.org/officeDocument/2006/relationships/hyperlink" Target="mailto:crazridr316@yahoo.com" TargetMode="External"/><Relationship Id="rId7" Type="http://schemas.openxmlformats.org/officeDocument/2006/relationships/hyperlink" Target="mailto:peteyc22@Hotmail.com" TargetMode="External"/><Relationship Id="rId2" Type="http://schemas.openxmlformats.org/officeDocument/2006/relationships/hyperlink" Target="mailto:Todd.dejaynes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resent@sasasoccer.org" TargetMode="External"/><Relationship Id="rId5" Type="http://schemas.openxmlformats.org/officeDocument/2006/relationships/image" Target="../media/image3.png"/><Relationship Id="rId4" Type="http://schemas.openxmlformats.org/officeDocument/2006/relationships/hyperlink" Target="mailto:jpoch1983@gmail.com" TargetMode="External"/><Relationship Id="rId9" Type="http://schemas.openxmlformats.org/officeDocument/2006/relationships/hyperlink" Target="mailto:jwalshhammer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asasoccer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asaoperations@sasasoccer.org" TargetMode="External"/><Relationship Id="rId7" Type="http://schemas.openxmlformats.org/officeDocument/2006/relationships/hyperlink" Target="mailto:ya@sasasoccer.or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a@sasasoccer.org" TargetMode="External"/><Relationship Id="rId5" Type="http://schemas.openxmlformats.org/officeDocument/2006/relationships/hyperlink" Target="mailto:sasadoc@sasasoccer.org" TargetMode="External"/><Relationship Id="rId4" Type="http://schemas.openxmlformats.org/officeDocument/2006/relationships/hyperlink" Target="mailto:rec@sasasoccer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38862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2019 SASA Annual Meeting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September 16</a:t>
            </a:r>
            <a:r>
              <a:rPr lang="en-US" sz="3600" baseline="30000" dirty="0"/>
              <a:t>th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Presented by </a:t>
            </a:r>
            <a:br>
              <a:rPr lang="en-US" sz="3600" dirty="0"/>
            </a:br>
            <a:r>
              <a:rPr lang="en-US" sz="3600" dirty="0"/>
              <a:t>SASA Board of Directors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5" y="0"/>
            <a:ext cx="91602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853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20752"/>
            <a:ext cx="7162801" cy="1198648"/>
          </a:xfrm>
        </p:spPr>
        <p:txBody>
          <a:bodyPr/>
          <a:lstStyle/>
          <a:p>
            <a:r>
              <a:rPr lang="en-US" dirty="0"/>
              <a:t>2019-2020 Club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2550"/>
            <a:ext cx="8229600" cy="37338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900" dirty="0"/>
              <a:t>Successfully Completed 3rd consecutive Annual outside audit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900" dirty="0"/>
              <a:t>Introduced club wide training jersey for consistency across teams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900" dirty="0"/>
              <a:t>Introduced Recreational League and combined with Youth Academy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900" dirty="0"/>
              <a:t>Revamped Board to have 7 voting &amp; 4 non-voting members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900" dirty="0"/>
              <a:t>Continue affiliation with STLFC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900" dirty="0"/>
              <a:t>             a)    MLS Announcement - St Louis expansion team 2022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900" dirty="0"/>
              <a:t>             b)    Commitment to purchase tickets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900" dirty="0"/>
              <a:t>6.       Supported implementation of SPORT ENGINE Background Checks; SAFESPORT Sexual Misconduct  prevention training</a:t>
            </a:r>
            <a:endParaRPr lang="en-US" sz="28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2" y="17255"/>
            <a:ext cx="9101593" cy="16730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F25-0048-4482-8FE4-71ED3F8E65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643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/>
              <a:t>2019-2020 Team Review/Preview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" y="0"/>
            <a:ext cx="9144000" cy="16703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F25-0048-4482-8FE4-71ED3F8E65F3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18C3B9A-BAAE-4690-B006-5435D5C087E7}"/>
              </a:ext>
            </a:extLst>
          </p:cNvPr>
          <p:cNvSpPr txBox="1">
            <a:spLocks/>
          </p:cNvSpPr>
          <p:nvPr/>
        </p:nvSpPr>
        <p:spPr>
          <a:xfrm>
            <a:off x="4724400" y="2667000"/>
            <a:ext cx="4094023" cy="35920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Font typeface="Arial" panose="020B0604020202020204" pitchFamily="34" charset="0"/>
              <a:buNone/>
            </a:pPr>
            <a:r>
              <a:rPr lang="en-US" sz="3600" b="1" u="sng" dirty="0"/>
              <a:t>League Play (Fall 2019)</a:t>
            </a:r>
          </a:p>
          <a:p>
            <a:pPr marL="57150" indent="0">
              <a:buFont typeface="Arial" panose="020B0604020202020204" pitchFamily="34" charset="0"/>
              <a:buNone/>
            </a:pPr>
            <a:r>
              <a:rPr lang="en-US" sz="2100" dirty="0"/>
              <a:t>St Louis Youth Soccer Assoc (SLYSA): </a:t>
            </a:r>
          </a:p>
          <a:p>
            <a:pPr marL="57150" indent="0">
              <a:buFont typeface="Arial" panose="020B0604020202020204" pitchFamily="34" charset="0"/>
              <a:buNone/>
            </a:pPr>
            <a:r>
              <a:rPr lang="en-US" sz="2100" dirty="0"/>
              <a:t>Premier Division (8 teams) </a:t>
            </a:r>
          </a:p>
          <a:p>
            <a:pPr marL="57150" indent="0">
              <a:buFont typeface="Arial" panose="020B0604020202020204" pitchFamily="34" charset="0"/>
              <a:buNone/>
            </a:pPr>
            <a:r>
              <a:rPr lang="en-US" sz="2100" dirty="0"/>
              <a:t>Championship Division (6 teams)</a:t>
            </a:r>
          </a:p>
          <a:p>
            <a:pPr marL="57150" indent="0">
              <a:buFont typeface="Arial" panose="020B0604020202020204" pitchFamily="34" charset="0"/>
              <a:buNone/>
            </a:pPr>
            <a:r>
              <a:rPr lang="en-US" sz="2100" dirty="0"/>
              <a:t>Division 1 (3 teams)</a:t>
            </a:r>
          </a:p>
          <a:p>
            <a:pPr marL="57150" indent="0">
              <a:buFont typeface="Arial" panose="020B0604020202020204" pitchFamily="34" charset="0"/>
              <a:buNone/>
            </a:pPr>
            <a:r>
              <a:rPr lang="en-US" sz="2100" dirty="0"/>
              <a:t>Division 2 (2 teams)</a:t>
            </a:r>
          </a:p>
          <a:p>
            <a:pPr marL="57150" indent="0">
              <a:buFont typeface="Arial" panose="020B0604020202020204" pitchFamily="34" charset="0"/>
              <a:buNone/>
            </a:pPr>
            <a:endParaRPr lang="en-US" sz="2100" dirty="0"/>
          </a:p>
          <a:p>
            <a:pPr marL="57150" indent="0">
              <a:buFont typeface="Arial" panose="020B0604020202020204" pitchFamily="34" charset="0"/>
              <a:buNone/>
            </a:pPr>
            <a:r>
              <a:rPr lang="en-US" sz="2100" dirty="0"/>
              <a:t>Central IL Youth Soccer League (CIYSL): </a:t>
            </a:r>
          </a:p>
          <a:p>
            <a:pPr marL="57150" indent="0">
              <a:buFont typeface="Arial" panose="020B0604020202020204" pitchFamily="34" charset="0"/>
              <a:buNone/>
            </a:pPr>
            <a:r>
              <a:rPr lang="en-US" sz="2100" dirty="0"/>
              <a:t>Platinum /Gold (16 teams)</a:t>
            </a:r>
          </a:p>
          <a:p>
            <a:pPr marL="57150" indent="0">
              <a:buFont typeface="Arial" panose="020B0604020202020204" pitchFamily="34" charset="0"/>
              <a:buNone/>
            </a:pPr>
            <a:r>
              <a:rPr lang="en-US" sz="2100" dirty="0"/>
              <a:t>Silver (3 teams)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42D956-17ED-4FD6-A280-E19F1ED180C8}"/>
              </a:ext>
            </a:extLst>
          </p:cNvPr>
          <p:cNvSpPr txBox="1"/>
          <p:nvPr/>
        </p:nvSpPr>
        <p:spPr>
          <a:xfrm>
            <a:off x="228600" y="2658100"/>
            <a:ext cx="4343400" cy="3293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Tournaments (Spring 2019)</a:t>
            </a:r>
            <a:endParaRPr lang="en-US" sz="2800" b="1" dirty="0"/>
          </a:p>
          <a:p>
            <a:r>
              <a:rPr lang="en-US" dirty="0"/>
              <a:t>Junior State Cup Finalist  (1 team)</a:t>
            </a:r>
          </a:p>
          <a:p>
            <a:r>
              <a:rPr lang="en-US" dirty="0"/>
              <a:t>Junior President Cup Finalist (1 team)</a:t>
            </a:r>
          </a:p>
          <a:p>
            <a:r>
              <a:rPr lang="en-US" dirty="0"/>
              <a:t>Illinois President Cup Finalist (1 team)</a:t>
            </a:r>
          </a:p>
          <a:p>
            <a:r>
              <a:rPr lang="en-US" dirty="0"/>
              <a:t>Illinois President Cup Champions (2 teams)</a:t>
            </a:r>
          </a:p>
          <a:p>
            <a:r>
              <a:rPr lang="en-US" dirty="0"/>
              <a:t>Midwest Region President Cup Champion (1 team)</a:t>
            </a:r>
          </a:p>
          <a:p>
            <a:r>
              <a:rPr lang="en-US" dirty="0"/>
              <a:t>National President Cup 3</a:t>
            </a:r>
            <a:r>
              <a:rPr lang="en-US" baseline="30000" dirty="0"/>
              <a:t>rd</a:t>
            </a:r>
            <a:r>
              <a:rPr lang="en-US" dirty="0"/>
              <a:t> Place (1 team)</a:t>
            </a:r>
          </a:p>
          <a:p>
            <a:endParaRPr lang="en-US" dirty="0"/>
          </a:p>
          <a:p>
            <a:r>
              <a:rPr lang="en-US" dirty="0"/>
              <a:t>Over 60 + tournament Champions in Fall 2018/Spring 2019 </a:t>
            </a:r>
          </a:p>
        </p:txBody>
      </p:sp>
    </p:spTree>
    <p:extLst>
      <p:ext uri="{BB962C8B-B14F-4D97-AF65-F5344CB8AC3E}">
        <p14:creationId xmlns:p14="http://schemas.microsoft.com/office/powerpoint/2010/main" val="446249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1593850"/>
            <a:ext cx="8229600" cy="1143000"/>
          </a:xfrm>
        </p:spPr>
        <p:txBody>
          <a:bodyPr/>
          <a:lstStyle/>
          <a:p>
            <a:r>
              <a:rPr lang="en-US" dirty="0"/>
              <a:t>SASA Coaches and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001000" cy="3505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SASA coaches have completed 15 Grassroots, 1 National C and 1 National B License in the past year.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SASA created a Coaching Education Program </a:t>
            </a:r>
          </a:p>
          <a:p>
            <a:pPr marL="457200" lvl="1" indent="0">
              <a:buNone/>
            </a:pPr>
            <a:r>
              <a:rPr lang="en-US" sz="2000" dirty="0"/>
              <a:t>a)    50% reimbursement for Grassroots &amp; C license</a:t>
            </a:r>
          </a:p>
          <a:p>
            <a:pPr marL="457200" lvl="1" indent="0">
              <a:buNone/>
            </a:pPr>
            <a:r>
              <a:rPr lang="en-US" sz="2000" dirty="0"/>
              <a:t>b)    100% reimbursement for Grassroots &amp; D license for coaches 28 years and younger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SASA Coaching Staff: 55+ Coaches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" y="6096"/>
            <a:ext cx="9144000" cy="16703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F25-0048-4482-8FE4-71ED3F8E65F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51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6225"/>
            <a:ext cx="8229600" cy="1143000"/>
          </a:xfrm>
        </p:spPr>
        <p:txBody>
          <a:bodyPr/>
          <a:lstStyle/>
          <a:p>
            <a:r>
              <a:rPr lang="en-US" dirty="0"/>
              <a:t>SASA Players in College/HS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267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b="1" dirty="0"/>
          </a:p>
          <a:p>
            <a:r>
              <a:rPr lang="en-US" sz="2400" dirty="0"/>
              <a:t>40 former SASA Players in College </a:t>
            </a:r>
          </a:p>
          <a:p>
            <a:pPr lvl="1"/>
            <a:r>
              <a:rPr lang="en-US" sz="1600" dirty="0"/>
              <a:t>8 NCAA Division I Soccer Players </a:t>
            </a:r>
          </a:p>
          <a:p>
            <a:pPr lvl="1"/>
            <a:r>
              <a:rPr lang="en-US" sz="1600" dirty="0"/>
              <a:t>16 NCAA Division II Soccer Players</a:t>
            </a:r>
          </a:p>
          <a:p>
            <a:pPr lvl="1"/>
            <a:r>
              <a:rPr lang="en-US" sz="1600" dirty="0"/>
              <a:t>9 NCAA Division III Soccer Players </a:t>
            </a:r>
          </a:p>
          <a:p>
            <a:pPr lvl="1"/>
            <a:r>
              <a:rPr lang="en-US" sz="1600" dirty="0"/>
              <a:t>7 NJCAA Division I Soccer Players </a:t>
            </a:r>
            <a:endParaRPr lang="en-US" sz="2000" dirty="0"/>
          </a:p>
          <a:p>
            <a:pPr lvl="1"/>
            <a:endParaRPr lang="en-US" sz="1600" dirty="0"/>
          </a:p>
          <a:p>
            <a:pPr marL="400050"/>
            <a:r>
              <a:rPr lang="en-US" sz="2000" dirty="0"/>
              <a:t>SASA Players with IHHSA Awards in the 2018/2019</a:t>
            </a:r>
            <a:endParaRPr lang="en-US" sz="1600" dirty="0"/>
          </a:p>
          <a:p>
            <a:pPr marL="800100" lvl="1"/>
            <a:r>
              <a:rPr lang="en-US" sz="1600" dirty="0"/>
              <a:t>5 All-State </a:t>
            </a:r>
          </a:p>
          <a:p>
            <a:pPr marL="800100" lvl="1"/>
            <a:r>
              <a:rPr lang="en-US" sz="1600" dirty="0"/>
              <a:t>32 All-Sectional </a:t>
            </a:r>
          </a:p>
          <a:p>
            <a:pPr marL="800100" lvl="1"/>
            <a:r>
              <a:rPr lang="en-US" sz="1600" dirty="0"/>
              <a:t>31 SJR All-Metro Soccer </a:t>
            </a:r>
          </a:p>
          <a:p>
            <a:pPr marL="800100" lvl="1"/>
            <a:r>
              <a:rPr lang="en-US" sz="1600" dirty="0"/>
              <a:t>1 SJR All-Metro Soccer Players of the Year 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" y="6096"/>
            <a:ext cx="9144000" cy="16703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F25-0048-4482-8FE4-71ED3F8E65F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916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66833"/>
            <a:ext cx="7620000" cy="870753"/>
          </a:xfrm>
        </p:spPr>
        <p:txBody>
          <a:bodyPr>
            <a:normAutofit/>
          </a:bodyPr>
          <a:lstStyle/>
          <a:p>
            <a:r>
              <a:rPr lang="en-US" dirty="0"/>
              <a:t>SASA by the #’s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7305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F25-0048-4482-8FE4-71ED3F8E65F3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CE7BBE-B05C-46A5-ACDB-2E4446776E0B}"/>
              </a:ext>
            </a:extLst>
          </p:cNvPr>
          <p:cNvSpPr txBox="1"/>
          <p:nvPr/>
        </p:nvSpPr>
        <p:spPr>
          <a:xfrm>
            <a:off x="400049" y="5790640"/>
            <a:ext cx="1862138" cy="529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*74% Growth from Spring to Fall season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B096C71-A577-49C0-A5F1-0342DE85A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700" y="2512927"/>
            <a:ext cx="2066925" cy="29670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BBFF44-10E2-49A8-8BC6-63E7BD829AC9}"/>
              </a:ext>
            </a:extLst>
          </p:cNvPr>
          <p:cNvSpPr txBox="1"/>
          <p:nvPr/>
        </p:nvSpPr>
        <p:spPr>
          <a:xfrm>
            <a:off x="3348036" y="5636736"/>
            <a:ext cx="49530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/>
              <a:t>2018/2019 to 2019/2020 Fall season </a:t>
            </a:r>
            <a:r>
              <a:rPr lang="en-US" sz="1400" dirty="0">
                <a:solidFill>
                  <a:srgbClr val="FF0000"/>
                </a:solidFill>
              </a:rPr>
              <a:t>-6%</a:t>
            </a:r>
            <a:r>
              <a:rPr lang="en-US" sz="1400" dirty="0"/>
              <a:t> decrease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Figures do not include players added in Spring nor HS Boys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Club – 585 REC + 505 Comp = 1090 players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BC64FB-1474-4A9F-A986-0FB297C27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649" y="2518624"/>
            <a:ext cx="5819775" cy="296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34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0752"/>
            <a:ext cx="9127435" cy="1182773"/>
          </a:xfrm>
        </p:spPr>
        <p:txBody>
          <a:bodyPr>
            <a:normAutofit/>
          </a:bodyPr>
          <a:lstStyle/>
          <a:p>
            <a:r>
              <a:rPr lang="en-US" sz="3600" dirty="0"/>
              <a:t>SASA Recreational League &amp; Youth Academy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3038"/>
            <a:ext cx="8229600" cy="3733800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2" y="17255"/>
            <a:ext cx="9101593" cy="16730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F25-0048-4482-8FE4-71ED3F8E65F3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DED284-1D4F-42F0-A69B-4B513E6AB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713038"/>
            <a:ext cx="3114675" cy="3840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91FB51-FEA4-469A-8F8A-87A69F6B5006}"/>
              </a:ext>
            </a:extLst>
          </p:cNvPr>
          <p:cNvSpPr txBox="1"/>
          <p:nvPr/>
        </p:nvSpPr>
        <p:spPr>
          <a:xfrm>
            <a:off x="3962401" y="2705665"/>
            <a:ext cx="457199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SASA has a long history of providing local youth an opportunity learn soccer without committing to a competitive team.  In 2019, SASA launched our own recreational league and combined it with our Youth Academy.  This provides a unique opportunity for area youth to learn soccer by providing: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Small Sided Games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Rec league coaches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SASA coaches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Referees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Spring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38 teams – 330 players </a:t>
            </a:r>
          </a:p>
          <a:p>
            <a:r>
              <a:rPr lang="en-US" sz="1600" dirty="0"/>
              <a:t>Fall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55 teams – 580 players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09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" y="-23191"/>
            <a:ext cx="9144000" cy="167030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F25-0048-4482-8FE4-71ED3F8E65F3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A6C0D4-A53F-432B-B6D5-0B713DAE42F5}"/>
              </a:ext>
            </a:extLst>
          </p:cNvPr>
          <p:cNvSpPr/>
          <p:nvPr/>
        </p:nvSpPr>
        <p:spPr>
          <a:xfrm>
            <a:off x="800100" y="2286000"/>
            <a:ext cx="7543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Springfield Area Soccer Association </a:t>
            </a:r>
          </a:p>
          <a:p>
            <a:pPr algn="ctr"/>
            <a:r>
              <a:rPr lang="en-US" sz="2800" b="1" dirty="0"/>
              <a:t>Statement of Checking &amp; Money Market Account</a:t>
            </a:r>
          </a:p>
          <a:p>
            <a:pPr algn="ctr"/>
            <a:r>
              <a:rPr lang="en-US" sz="2400" dirty="0"/>
              <a:t>As of August 31, 2019</a:t>
            </a:r>
          </a:p>
          <a:p>
            <a:pPr algn="ctr"/>
            <a:endParaRPr lang="en-US" sz="2400" b="1" dirty="0"/>
          </a:p>
          <a:p>
            <a:endParaRPr lang="en-US" dirty="0"/>
          </a:p>
          <a:p>
            <a:r>
              <a:rPr lang="en-US" dirty="0"/>
              <a:t>		Checking Account		$  96,414</a:t>
            </a:r>
          </a:p>
          <a:p>
            <a:r>
              <a:rPr lang="en-US" dirty="0"/>
              <a:t>		Money Market		</a:t>
            </a:r>
            <a:r>
              <a:rPr lang="en-US" u="sng" dirty="0"/>
              <a:t>$  70,320</a:t>
            </a:r>
          </a:p>
          <a:p>
            <a:r>
              <a:rPr lang="en-US" dirty="0"/>
              <a:t>		Total			$166,734</a:t>
            </a:r>
          </a:p>
        </p:txBody>
      </p:sp>
    </p:spTree>
    <p:extLst>
      <p:ext uri="{BB962C8B-B14F-4D97-AF65-F5344CB8AC3E}">
        <p14:creationId xmlns:p14="http://schemas.microsoft.com/office/powerpoint/2010/main" val="1426388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1534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7030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F25-0048-4482-8FE4-71ED3F8E65F3}" type="slidenum">
              <a:rPr lang="en-US" smtClean="0"/>
              <a:t>17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CBBF45-9084-42D5-B1E6-1AF510599FC9}"/>
              </a:ext>
            </a:extLst>
          </p:cNvPr>
          <p:cNvSpPr txBox="1"/>
          <p:nvPr/>
        </p:nvSpPr>
        <p:spPr>
          <a:xfrm>
            <a:off x="0" y="1762379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Springfield Area Soccer Association </a:t>
            </a:r>
          </a:p>
          <a:p>
            <a:pPr algn="ctr"/>
            <a:r>
              <a:rPr lang="en-US" b="1" dirty="0"/>
              <a:t>STATEMENTS OF REVENUES, EXPENSES AND CHANGE IN NET ASSETS</a:t>
            </a:r>
          </a:p>
          <a:p>
            <a:pPr algn="ctr"/>
            <a:r>
              <a:rPr lang="en-US" sz="1400" dirty="0"/>
              <a:t>(Accrual Basis) Year Ended December 31, 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12F469-F6E5-47F2-BCDE-17B9500340F7}"/>
              </a:ext>
            </a:extLst>
          </p:cNvPr>
          <p:cNvSpPr txBox="1"/>
          <p:nvPr/>
        </p:nvSpPr>
        <p:spPr>
          <a:xfrm>
            <a:off x="285750" y="2716228"/>
            <a:ext cx="3886200" cy="1661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Revenue	 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b="1" u="sng" dirty="0">
                <a:solidFill>
                  <a:prstClr val="black"/>
                </a:solidFill>
                <a:latin typeface="Calibri"/>
              </a:rPr>
              <a:t>2018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Revenue Club teams 	 $476,253  (Net of $12,892)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Tournaments	  	   $72,001	  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Concession stand	   $11,893	  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Fundraising		   $21,822	  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Rental		     $3,205	  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Other		   </a:t>
            </a:r>
            <a:r>
              <a:rPr lang="en-US" sz="1200" u="sng" dirty="0">
                <a:solidFill>
                  <a:prstClr val="black"/>
                </a:solidFill>
                <a:latin typeface="Calibri"/>
              </a:rPr>
              <a:t>$19,105</a:t>
            </a:r>
          </a:p>
          <a:p>
            <a:r>
              <a:rPr lang="en-US" sz="1200" b="1" dirty="0">
                <a:solidFill>
                  <a:prstClr val="black"/>
                </a:solidFill>
                <a:latin typeface="Calibri"/>
              </a:rPr>
              <a:t>Total revenue		 $604,279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DB7888-5950-4479-B0AF-6DEA119EFB14}"/>
              </a:ext>
            </a:extLst>
          </p:cNvPr>
          <p:cNvSpPr txBox="1"/>
          <p:nvPr/>
        </p:nvSpPr>
        <p:spPr>
          <a:xfrm>
            <a:off x="4610100" y="2716228"/>
            <a:ext cx="3886200" cy="2954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Expenses	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b="1" u="sng" dirty="0">
                <a:solidFill>
                  <a:prstClr val="black"/>
                </a:solidFill>
                <a:latin typeface="Calibri"/>
              </a:rPr>
              <a:t>2018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Training		$157,683	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Club teams		$213,672	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Contract labor	   	  $37,645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Work Exchange	     $6,528	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Stipends		   $25,411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SASA Tournaments	   $53,091	 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Field and grounds	   $54,516	 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Building		   $22,684	 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Concession stand	   $10,593	  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Depreciation	      	     $9,427 	  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Fundraising		     $7,948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Administration/Other	   $61,517	   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Contribution Expense	   $</a:t>
            </a:r>
            <a:r>
              <a:rPr lang="en-US" sz="1200" u="sng" dirty="0">
                <a:solidFill>
                  <a:prstClr val="black"/>
                </a:solidFill>
                <a:latin typeface="Calibri"/>
              </a:rPr>
              <a:t>15,000  </a:t>
            </a:r>
          </a:p>
          <a:p>
            <a:r>
              <a:rPr lang="en-US" sz="1200" b="1" dirty="0">
                <a:solidFill>
                  <a:prstClr val="black"/>
                </a:solidFill>
                <a:latin typeface="Calibri"/>
              </a:rPr>
              <a:t>Total expenses	 $664,373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43EDD6-5C48-4E2C-AB8E-B255474F3017}"/>
              </a:ext>
            </a:extLst>
          </p:cNvPr>
          <p:cNvSpPr txBox="1"/>
          <p:nvPr/>
        </p:nvSpPr>
        <p:spPr>
          <a:xfrm>
            <a:off x="469407" y="5410200"/>
            <a:ext cx="3683493" cy="9848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Calibri"/>
              </a:rPr>
              <a:t>		</a:t>
            </a:r>
            <a:r>
              <a:rPr lang="en-US" sz="1400" b="1" u="sng" dirty="0">
                <a:solidFill>
                  <a:prstClr val="black"/>
                </a:solidFill>
                <a:latin typeface="Calibri"/>
              </a:rPr>
              <a:t>2018</a:t>
            </a:r>
          </a:p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Change in Net Assets	 -$60,094	</a:t>
            </a:r>
          </a:p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Net assets, start of year	$103,293	</a:t>
            </a:r>
          </a:p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Net assets, end of year	 $43,199 	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679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1534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7030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F25-0048-4482-8FE4-71ED3F8E65F3}" type="slidenum">
              <a:rPr lang="en-US" smtClean="0"/>
              <a:t>18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6F5198-EA9E-4EAD-AC14-CDD8B5876027}"/>
              </a:ext>
            </a:extLst>
          </p:cNvPr>
          <p:cNvSpPr txBox="1"/>
          <p:nvPr/>
        </p:nvSpPr>
        <p:spPr>
          <a:xfrm>
            <a:off x="2209800" y="18288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Springfield Area Soccer Association </a:t>
            </a:r>
          </a:p>
          <a:p>
            <a:pPr algn="ctr"/>
            <a:r>
              <a:rPr lang="en-US" b="1" dirty="0"/>
              <a:t>2019 Actuals compared to Budget </a:t>
            </a:r>
          </a:p>
          <a:p>
            <a:pPr algn="ctr"/>
            <a:r>
              <a:rPr lang="en-US" dirty="0"/>
              <a:t>(as of August 31, 2019)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CBDEC9-6B5A-4247-98C9-CAE0C02F7153}"/>
              </a:ext>
            </a:extLst>
          </p:cNvPr>
          <p:cNvSpPr txBox="1"/>
          <p:nvPr/>
        </p:nvSpPr>
        <p:spPr>
          <a:xfrm>
            <a:off x="1585595" y="5618197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Net Revenue:	$1,395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A97256-BA69-4416-99E4-B7350757372A}"/>
              </a:ext>
            </a:extLst>
          </p:cNvPr>
          <p:cNvSpPr txBox="1"/>
          <p:nvPr/>
        </p:nvSpPr>
        <p:spPr>
          <a:xfrm>
            <a:off x="523875" y="3213319"/>
            <a:ext cx="3843020" cy="1785104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Calibri"/>
              </a:rPr>
              <a:t>Revenue</a:t>
            </a:r>
          </a:p>
          <a:p>
            <a:r>
              <a:rPr lang="en-US" sz="1200" b="1" dirty="0">
                <a:solidFill>
                  <a:prstClr val="white"/>
                </a:solidFill>
                <a:latin typeface="Calibri"/>
              </a:rPr>
              <a:t>	    </a:t>
            </a:r>
            <a:r>
              <a:rPr lang="en-US" sz="1200" b="1" u="sng" dirty="0">
                <a:solidFill>
                  <a:prstClr val="white"/>
                </a:solidFill>
                <a:latin typeface="Calibri"/>
              </a:rPr>
              <a:t>YTD 19</a:t>
            </a:r>
            <a:r>
              <a:rPr lang="en-US" sz="1200" b="1" dirty="0">
                <a:solidFill>
                  <a:prstClr val="white"/>
                </a:solidFill>
                <a:latin typeface="Calibri"/>
              </a:rPr>
              <a:t>	</a:t>
            </a:r>
            <a:r>
              <a:rPr lang="en-US" sz="1200" b="1" u="sng" dirty="0">
                <a:solidFill>
                  <a:prstClr val="white"/>
                </a:solidFill>
                <a:latin typeface="Calibri"/>
              </a:rPr>
              <a:t>FY19 (Budget)</a:t>
            </a:r>
            <a:r>
              <a:rPr lang="en-US" sz="1200" b="1" dirty="0">
                <a:solidFill>
                  <a:prstClr val="white"/>
                </a:solidFill>
                <a:latin typeface="Calibri"/>
              </a:rPr>
              <a:t>	</a:t>
            </a:r>
            <a:r>
              <a:rPr lang="en-US" sz="1200" b="1" u="sng" dirty="0">
                <a:solidFill>
                  <a:prstClr val="white"/>
                </a:solidFill>
                <a:latin typeface="Calibri"/>
              </a:rPr>
              <a:t>% of Budget</a:t>
            </a:r>
          </a:p>
          <a:p>
            <a:r>
              <a:rPr lang="en-US" sz="1200" dirty="0">
                <a:solidFill>
                  <a:prstClr val="white"/>
                </a:solidFill>
                <a:latin typeface="Calibri"/>
              </a:rPr>
              <a:t>Administrative	   $33,521	           $42,990	        78%</a:t>
            </a:r>
          </a:p>
          <a:p>
            <a:r>
              <a:rPr lang="en-US" sz="1200" dirty="0">
                <a:solidFill>
                  <a:prstClr val="white"/>
                </a:solidFill>
                <a:latin typeface="Calibri"/>
              </a:rPr>
              <a:t>Concessions	     $8,454	             $9,660	        87%</a:t>
            </a:r>
          </a:p>
          <a:p>
            <a:r>
              <a:rPr lang="en-US" sz="1200" dirty="0">
                <a:solidFill>
                  <a:prstClr val="white"/>
                </a:solidFill>
                <a:latin typeface="Calibri"/>
              </a:rPr>
              <a:t>Club Teams	$363,591	         $518,012	        70%</a:t>
            </a:r>
          </a:p>
          <a:p>
            <a:r>
              <a:rPr lang="en-US" sz="1200" dirty="0">
                <a:solidFill>
                  <a:prstClr val="white"/>
                </a:solidFill>
                <a:latin typeface="Calibri"/>
              </a:rPr>
              <a:t>FC Springfield	     $9,890	           $13,265	        75%</a:t>
            </a:r>
          </a:p>
          <a:p>
            <a:r>
              <a:rPr lang="en-US" sz="1200" dirty="0">
                <a:solidFill>
                  <a:prstClr val="white"/>
                </a:solidFill>
                <a:latin typeface="Calibri"/>
              </a:rPr>
              <a:t>REC League	   $69,909	           $44,000	      159%</a:t>
            </a:r>
          </a:p>
          <a:p>
            <a:r>
              <a:rPr lang="en-US" sz="1200" dirty="0">
                <a:solidFill>
                  <a:prstClr val="white"/>
                </a:solidFill>
                <a:latin typeface="Calibri"/>
              </a:rPr>
              <a:t>Tournament	   </a:t>
            </a:r>
            <a:r>
              <a:rPr lang="en-US" sz="1200" u="sng" dirty="0">
                <a:solidFill>
                  <a:prstClr val="white"/>
                </a:solidFill>
                <a:latin typeface="Calibri"/>
              </a:rPr>
              <a:t>$55,125</a:t>
            </a:r>
            <a:r>
              <a:rPr lang="en-US" sz="1200" dirty="0">
                <a:solidFill>
                  <a:prstClr val="white"/>
                </a:solidFill>
                <a:latin typeface="Calibri"/>
              </a:rPr>
              <a:t>	           </a:t>
            </a:r>
            <a:r>
              <a:rPr lang="en-US" sz="1200" u="sng" dirty="0">
                <a:solidFill>
                  <a:prstClr val="white"/>
                </a:solidFill>
                <a:latin typeface="Calibri"/>
              </a:rPr>
              <a:t>$70,406</a:t>
            </a:r>
            <a:r>
              <a:rPr lang="en-US" sz="1200" dirty="0">
                <a:solidFill>
                  <a:prstClr val="white"/>
                </a:solidFill>
                <a:latin typeface="Calibri"/>
              </a:rPr>
              <a:t>	        </a:t>
            </a:r>
            <a:r>
              <a:rPr lang="en-US" sz="1200" u="sng" dirty="0">
                <a:solidFill>
                  <a:prstClr val="white"/>
                </a:solidFill>
                <a:latin typeface="Calibri"/>
              </a:rPr>
              <a:t>78%</a:t>
            </a:r>
          </a:p>
          <a:p>
            <a:r>
              <a:rPr lang="en-US" sz="1200" b="1" dirty="0">
                <a:solidFill>
                  <a:prstClr val="white"/>
                </a:solidFill>
                <a:latin typeface="Calibri"/>
              </a:rPr>
              <a:t>Total Revenue	$540,490	         $698,333	        68.9%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B88890-35BB-411F-9E15-CCE00F038438}"/>
              </a:ext>
            </a:extLst>
          </p:cNvPr>
          <p:cNvSpPr txBox="1"/>
          <p:nvPr/>
        </p:nvSpPr>
        <p:spPr>
          <a:xfrm>
            <a:off x="4934585" y="2979152"/>
            <a:ext cx="3843020" cy="2339102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white"/>
                </a:solidFill>
                <a:latin typeface="Calibri"/>
              </a:rPr>
              <a:t>		</a:t>
            </a:r>
            <a:r>
              <a:rPr lang="en-US" sz="1400" b="1" dirty="0">
                <a:solidFill>
                  <a:prstClr val="white"/>
                </a:solidFill>
                <a:latin typeface="Calibri"/>
              </a:rPr>
              <a:t>Expenses</a:t>
            </a:r>
            <a:r>
              <a:rPr lang="en-US" sz="1100" b="1" dirty="0">
                <a:solidFill>
                  <a:prstClr val="white"/>
                </a:solidFill>
                <a:latin typeface="Calibri"/>
              </a:rPr>
              <a:t>	</a:t>
            </a:r>
            <a:endParaRPr lang="en-US" sz="1100" b="1" u="sng" dirty="0">
              <a:solidFill>
                <a:prstClr val="white"/>
              </a:solidFill>
              <a:latin typeface="Calibri"/>
            </a:endParaRPr>
          </a:p>
          <a:p>
            <a:r>
              <a:rPr lang="en-US" sz="1100" dirty="0">
                <a:solidFill>
                  <a:prstClr val="white"/>
                </a:solidFill>
                <a:latin typeface="Calibri"/>
              </a:rPr>
              <a:t>	       </a:t>
            </a:r>
            <a:r>
              <a:rPr lang="en-US" sz="1100" u="sng" dirty="0">
                <a:solidFill>
                  <a:prstClr val="white"/>
                </a:solidFill>
                <a:latin typeface="Calibri"/>
              </a:rPr>
              <a:t>YTD 19</a:t>
            </a:r>
            <a:r>
              <a:rPr lang="en-US" sz="1100" dirty="0">
                <a:solidFill>
                  <a:prstClr val="white"/>
                </a:solidFill>
                <a:latin typeface="Calibri"/>
              </a:rPr>
              <a:t>	</a:t>
            </a:r>
            <a:r>
              <a:rPr lang="en-US" sz="1100" u="sng" dirty="0">
                <a:solidFill>
                  <a:prstClr val="white"/>
                </a:solidFill>
                <a:latin typeface="Calibri"/>
              </a:rPr>
              <a:t>FY19 (Budget)</a:t>
            </a:r>
            <a:r>
              <a:rPr lang="en-US" sz="1100" dirty="0">
                <a:solidFill>
                  <a:prstClr val="white"/>
                </a:solidFill>
                <a:latin typeface="Calibri"/>
              </a:rPr>
              <a:t>	</a:t>
            </a:r>
            <a:r>
              <a:rPr lang="en-US" sz="1100" u="sng" dirty="0">
                <a:solidFill>
                  <a:prstClr val="white"/>
                </a:solidFill>
                <a:latin typeface="Calibri"/>
              </a:rPr>
              <a:t>% of Budget</a:t>
            </a:r>
            <a:r>
              <a:rPr lang="en-US" sz="1100" dirty="0">
                <a:solidFill>
                  <a:prstClr val="white"/>
                </a:solidFill>
                <a:latin typeface="Calibri"/>
              </a:rPr>
              <a:t>	</a:t>
            </a:r>
          </a:p>
          <a:p>
            <a:r>
              <a:rPr lang="en-US" sz="1100" dirty="0">
                <a:solidFill>
                  <a:prstClr val="white"/>
                </a:solidFill>
                <a:latin typeface="Calibri"/>
              </a:rPr>
              <a:t>Administrative	     $23,907	          $34,780	      69%</a:t>
            </a:r>
          </a:p>
          <a:p>
            <a:r>
              <a:rPr lang="en-US" sz="1100" dirty="0">
                <a:solidFill>
                  <a:prstClr val="white"/>
                </a:solidFill>
                <a:latin typeface="Calibri"/>
              </a:rPr>
              <a:t>Building	     $15,504	          $25,892	      59%</a:t>
            </a:r>
          </a:p>
          <a:p>
            <a:r>
              <a:rPr lang="en-US" sz="1100" dirty="0">
                <a:solidFill>
                  <a:prstClr val="white"/>
                </a:solidFill>
                <a:latin typeface="Calibri"/>
              </a:rPr>
              <a:t>Club Teams	   $293,588	        $320,179	      91%</a:t>
            </a:r>
          </a:p>
          <a:p>
            <a:r>
              <a:rPr lang="en-US" sz="1100" dirty="0">
                <a:solidFill>
                  <a:prstClr val="white"/>
                </a:solidFill>
                <a:latin typeface="Calibri"/>
              </a:rPr>
              <a:t>Concessions	        $5,107	            $8,361	      61%</a:t>
            </a:r>
          </a:p>
          <a:p>
            <a:r>
              <a:rPr lang="en-US" sz="1100" dirty="0">
                <a:solidFill>
                  <a:prstClr val="white"/>
                </a:solidFill>
                <a:latin typeface="Calibri"/>
              </a:rPr>
              <a:t>FC Springfield	        $6,768	            $9,214	      74%</a:t>
            </a:r>
          </a:p>
          <a:p>
            <a:r>
              <a:rPr lang="en-US" sz="1100" dirty="0">
                <a:solidFill>
                  <a:prstClr val="white"/>
                </a:solidFill>
                <a:latin typeface="Calibri"/>
              </a:rPr>
              <a:t>REC League	      $28,582	          $32,009	      89%</a:t>
            </a:r>
          </a:p>
          <a:p>
            <a:r>
              <a:rPr lang="en-US" sz="1100" dirty="0">
                <a:solidFill>
                  <a:prstClr val="white"/>
                </a:solidFill>
                <a:latin typeface="Calibri"/>
              </a:rPr>
              <a:t>Fields/Grounds	      $42,348	          $79,328	      53%</a:t>
            </a:r>
          </a:p>
          <a:p>
            <a:r>
              <a:rPr lang="en-US" sz="1100" dirty="0">
                <a:solidFill>
                  <a:prstClr val="white"/>
                </a:solidFill>
                <a:latin typeface="Calibri"/>
              </a:rPr>
              <a:t>Staff	      $54,635	          $58,569	      93%</a:t>
            </a:r>
          </a:p>
          <a:p>
            <a:r>
              <a:rPr lang="en-US" sz="1100" dirty="0">
                <a:solidFill>
                  <a:prstClr val="white"/>
                </a:solidFill>
                <a:latin typeface="Calibri"/>
              </a:rPr>
              <a:t>SASA Tournaments   $32,548	          $46,647	      66%</a:t>
            </a:r>
          </a:p>
          <a:p>
            <a:r>
              <a:rPr lang="en-US" sz="1100" dirty="0">
                <a:solidFill>
                  <a:prstClr val="white"/>
                </a:solidFill>
                <a:latin typeface="Calibri"/>
              </a:rPr>
              <a:t>Training	      </a:t>
            </a:r>
            <a:r>
              <a:rPr lang="en-US" sz="1100" u="sng" dirty="0">
                <a:solidFill>
                  <a:prstClr val="white"/>
                </a:solidFill>
                <a:latin typeface="Calibri"/>
              </a:rPr>
              <a:t>$36,358</a:t>
            </a:r>
            <a:r>
              <a:rPr lang="en-US" sz="1100" dirty="0">
                <a:solidFill>
                  <a:prstClr val="white"/>
                </a:solidFill>
                <a:latin typeface="Calibri"/>
              </a:rPr>
              <a:t>	          </a:t>
            </a:r>
            <a:r>
              <a:rPr lang="en-US" sz="1100" u="sng" dirty="0">
                <a:solidFill>
                  <a:prstClr val="white"/>
                </a:solidFill>
                <a:latin typeface="Calibri"/>
              </a:rPr>
              <a:t>$41,496</a:t>
            </a:r>
            <a:r>
              <a:rPr lang="en-US" sz="1100" dirty="0">
                <a:solidFill>
                  <a:prstClr val="white"/>
                </a:solidFill>
                <a:latin typeface="Calibri"/>
              </a:rPr>
              <a:t>	      </a:t>
            </a:r>
            <a:r>
              <a:rPr lang="en-US" sz="1100" u="sng" dirty="0">
                <a:solidFill>
                  <a:prstClr val="white"/>
                </a:solidFill>
                <a:latin typeface="Calibri"/>
              </a:rPr>
              <a:t>87%</a:t>
            </a:r>
          </a:p>
          <a:p>
            <a:r>
              <a:rPr lang="en-US" sz="1100" b="1" dirty="0">
                <a:solidFill>
                  <a:prstClr val="white"/>
                </a:solidFill>
                <a:latin typeface="Calibri"/>
              </a:rPr>
              <a:t>Total Expenses	    $539,345	       $659,469	      82%</a:t>
            </a:r>
          </a:p>
        </p:txBody>
      </p:sp>
    </p:spTree>
    <p:extLst>
      <p:ext uri="{BB962C8B-B14F-4D97-AF65-F5344CB8AC3E}">
        <p14:creationId xmlns:p14="http://schemas.microsoft.com/office/powerpoint/2010/main" val="3674055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4" y="1673054"/>
            <a:ext cx="9127435" cy="1182773"/>
          </a:xfrm>
        </p:spPr>
        <p:txBody>
          <a:bodyPr/>
          <a:lstStyle/>
          <a:p>
            <a:r>
              <a:rPr lang="en-US" sz="3200" dirty="0"/>
              <a:t>Options for Payment in Lieu of Dues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2550"/>
            <a:ext cx="8229600" cy="3733800"/>
          </a:xfrm>
        </p:spPr>
        <p:txBody>
          <a:bodyPr>
            <a:normAutofit/>
          </a:bodyPr>
          <a:lstStyle/>
          <a:p>
            <a:r>
              <a:rPr lang="en-US" sz="1900" dirty="0"/>
              <a:t>Multi-Child Discount</a:t>
            </a:r>
          </a:p>
          <a:p>
            <a:pPr lvl="1"/>
            <a:r>
              <a:rPr lang="en-US" sz="1900" dirty="0"/>
              <a:t>50% discount - 3</a:t>
            </a:r>
            <a:r>
              <a:rPr lang="en-US" sz="1900" baseline="30000" dirty="0"/>
              <a:t>rd</a:t>
            </a:r>
            <a:r>
              <a:rPr lang="en-US" sz="1900" dirty="0"/>
              <a:t> child</a:t>
            </a:r>
          </a:p>
          <a:p>
            <a:pPr lvl="1"/>
            <a:r>
              <a:rPr lang="en-US" sz="1900" dirty="0"/>
              <a:t>75% discount - 4</a:t>
            </a:r>
            <a:r>
              <a:rPr lang="en-US" sz="1900" baseline="30000" dirty="0"/>
              <a:t>th</a:t>
            </a:r>
            <a:r>
              <a:rPr lang="en-US" sz="1900" dirty="0"/>
              <a:t> child</a:t>
            </a:r>
          </a:p>
          <a:p>
            <a:r>
              <a:rPr lang="en-US" sz="1900" dirty="0"/>
              <a:t>Scholarships (approval required)</a:t>
            </a:r>
            <a:endParaRPr lang="en-US" sz="1500" dirty="0"/>
          </a:p>
          <a:p>
            <a:r>
              <a:rPr lang="en-US" sz="1900" dirty="0"/>
              <a:t>Work Exchange (pre-approval required)</a:t>
            </a:r>
          </a:p>
          <a:p>
            <a:pPr lvl="1"/>
            <a:r>
              <a:rPr lang="en-US" sz="1900" dirty="0"/>
              <a:t>There are times when dues may be waived if a parent is able to complete work determined to be essential by the board.</a:t>
            </a:r>
          </a:p>
          <a:p>
            <a:pPr lvl="1"/>
            <a:r>
              <a:rPr lang="en-US" sz="1900" dirty="0"/>
              <a:t>These type of opportunities help everyone when we don’t have to hire specialist</a:t>
            </a:r>
          </a:p>
          <a:p>
            <a:pPr marL="0" indent="0" algn="ctr">
              <a:buNone/>
            </a:pPr>
            <a:r>
              <a:rPr lang="en-US" sz="1900" u="sng" dirty="0"/>
              <a:t>NOTE: Please see the Finance tab on SASA website to access the forms for each of these options.</a:t>
            </a:r>
          </a:p>
          <a:p>
            <a:endParaRPr lang="en-US" sz="28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" y="45066"/>
            <a:ext cx="9144000" cy="16730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F25-0048-4482-8FE4-71ED3F8E65F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4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47" y="1524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SASA Board Members</a:t>
            </a:r>
            <a:br>
              <a:rPr lang="en-US" sz="1600" dirty="0"/>
            </a:br>
            <a:r>
              <a:rPr lang="en-US" sz="1600" dirty="0"/>
              <a:t>(Beginning of 1</a:t>
            </a:r>
            <a:r>
              <a:rPr lang="en-US" sz="1600" baseline="30000" dirty="0"/>
              <a:t>st</a:t>
            </a:r>
            <a:r>
              <a:rPr lang="en-US" sz="1600" dirty="0"/>
              <a:t> Term)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442" y="2759114"/>
            <a:ext cx="3860358" cy="216295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u="sng" dirty="0"/>
              <a:t>At Large Members</a:t>
            </a:r>
            <a:r>
              <a:rPr lang="en-US" sz="2000" b="1" dirty="0"/>
              <a:t>:</a:t>
            </a:r>
            <a:endParaRPr lang="en-US" sz="2000" dirty="0"/>
          </a:p>
          <a:p>
            <a:pPr marL="400050"/>
            <a:r>
              <a:rPr lang="en-US" sz="1600" dirty="0"/>
              <a:t>Todd DeJaynes (Aug 2018)</a:t>
            </a:r>
          </a:p>
          <a:p>
            <a:pPr marL="800100" lvl="1"/>
            <a:r>
              <a:rPr lang="en-US" sz="1400" dirty="0">
                <a:hlinkClick r:id="rId2"/>
              </a:rPr>
              <a:t>Todd.dejaynes@gmail.com</a:t>
            </a:r>
            <a:r>
              <a:rPr lang="en-US" sz="1200" dirty="0"/>
              <a:t>	</a:t>
            </a:r>
          </a:p>
          <a:p>
            <a:pPr marL="400050"/>
            <a:r>
              <a:rPr lang="en-US" sz="1600" dirty="0"/>
              <a:t>CJ Lowder (Dec 2016)</a:t>
            </a:r>
          </a:p>
          <a:p>
            <a:pPr marL="800100" lvl="1"/>
            <a:r>
              <a:rPr lang="en-US" sz="1400" dirty="0">
                <a:hlinkClick r:id="rId3"/>
              </a:rPr>
              <a:t>crazridr316@yahoo.com</a:t>
            </a:r>
            <a:r>
              <a:rPr lang="en-US" sz="1200" dirty="0"/>
              <a:t>	</a:t>
            </a:r>
          </a:p>
          <a:p>
            <a:pPr marL="400050"/>
            <a:r>
              <a:rPr lang="en-US" sz="1600" dirty="0"/>
              <a:t>Jason Pochynok (Dec 2016)</a:t>
            </a:r>
          </a:p>
          <a:p>
            <a:pPr marL="800100" lvl="1"/>
            <a:r>
              <a:rPr lang="en-US" sz="1400" dirty="0">
                <a:hlinkClick r:id="rId4"/>
              </a:rPr>
              <a:t>jpoch1983@gmail.com</a:t>
            </a:r>
            <a:r>
              <a:rPr lang="en-US" sz="1200" dirty="0"/>
              <a:t>	</a:t>
            </a:r>
          </a:p>
          <a:p>
            <a:pPr marL="57150" indent="0">
              <a:buNone/>
            </a:pPr>
            <a:endParaRPr lang="en-US" sz="10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67030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86854" y="2460252"/>
            <a:ext cx="4639588" cy="2698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2000" b="1" u="sng" dirty="0"/>
              <a:t>Officers</a:t>
            </a:r>
            <a:r>
              <a:rPr lang="en-US" sz="2000" b="1" dirty="0"/>
              <a:t>:</a:t>
            </a:r>
            <a:endParaRPr lang="en-US" sz="2000" dirty="0"/>
          </a:p>
          <a:p>
            <a:pPr marL="457200"/>
            <a:r>
              <a:rPr lang="en-US" sz="1600" dirty="0"/>
              <a:t>President – Jack Matthews (Aug 2018)</a:t>
            </a:r>
          </a:p>
          <a:p>
            <a:pPr marL="857250" lvl="1"/>
            <a:r>
              <a:rPr lang="en-US" sz="1400" dirty="0">
                <a:hlinkClick r:id="rId6"/>
              </a:rPr>
              <a:t>president@sasasoccer.org</a:t>
            </a:r>
            <a:endParaRPr lang="en-US" sz="1400" dirty="0"/>
          </a:p>
          <a:p>
            <a:pPr marL="457200"/>
            <a:r>
              <a:rPr lang="en-US" sz="1600" dirty="0"/>
              <a:t>Vice President – Peter Christofilakos (Aug 2018)</a:t>
            </a:r>
          </a:p>
          <a:p>
            <a:pPr marL="857250" lvl="1"/>
            <a:r>
              <a:rPr lang="en-US" sz="1400" dirty="0">
                <a:hlinkClick r:id="rId7"/>
              </a:rPr>
              <a:t>peteyc22@Hotmail.com</a:t>
            </a:r>
            <a:r>
              <a:rPr lang="en-US" sz="1200" dirty="0"/>
              <a:t>	</a:t>
            </a:r>
          </a:p>
          <a:p>
            <a:pPr marL="457200"/>
            <a:r>
              <a:rPr lang="en-US" sz="1600" dirty="0"/>
              <a:t>Treasurer - Clint Paul (Dec 2016)</a:t>
            </a:r>
          </a:p>
          <a:p>
            <a:pPr marL="857250" lvl="1"/>
            <a:r>
              <a:rPr lang="en-US" sz="1400" dirty="0">
                <a:hlinkClick r:id="rId8"/>
              </a:rPr>
              <a:t>treasurer@sasasoccer.org</a:t>
            </a:r>
            <a:r>
              <a:rPr lang="en-US" sz="1200" dirty="0"/>
              <a:t>	</a:t>
            </a:r>
          </a:p>
          <a:p>
            <a:pPr marL="457200"/>
            <a:r>
              <a:rPr lang="en-US" sz="1600" dirty="0"/>
              <a:t>Secretary – Jennifer Hammer (Feb 2019)</a:t>
            </a:r>
          </a:p>
          <a:p>
            <a:pPr marL="857250" lvl="1"/>
            <a:r>
              <a:rPr lang="en-US" sz="1400" dirty="0">
                <a:hlinkClick r:id="rId9"/>
              </a:rPr>
              <a:t>jwalshhammer@gmail.com</a:t>
            </a:r>
            <a:r>
              <a:rPr lang="en-US" sz="1200" dirty="0"/>
              <a:t>	</a:t>
            </a:r>
            <a:br>
              <a:rPr lang="en-US" sz="1200" dirty="0"/>
            </a:b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F25-0048-4482-8FE4-71ED3F8E65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FF49F9-ACD3-48F2-957D-4234DF38B5DB}"/>
              </a:ext>
            </a:extLst>
          </p:cNvPr>
          <p:cNvSpPr txBox="1"/>
          <p:nvPr/>
        </p:nvSpPr>
        <p:spPr>
          <a:xfrm>
            <a:off x="2438400" y="5031284"/>
            <a:ext cx="45821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indent="0">
              <a:buNone/>
            </a:pPr>
            <a:r>
              <a:rPr lang="en-US" sz="2400" u="sng" dirty="0"/>
              <a:t>Non-Voting Members:</a:t>
            </a:r>
          </a:p>
          <a:p>
            <a:pPr marL="342900" indent="-285750">
              <a:buFont typeface="Arial" panose="020B0604020202020204" pitchFamily="34" charset="0"/>
              <a:buChar char="•"/>
            </a:pPr>
            <a:r>
              <a:rPr lang="en-US" sz="1600" dirty="0"/>
              <a:t>Director of Soccer Operations  - Chuck Eguez </a:t>
            </a:r>
          </a:p>
          <a:p>
            <a:pPr marL="342900" indent="-285750">
              <a:buFont typeface="Arial" panose="020B0604020202020204" pitchFamily="34" charset="0"/>
              <a:buChar char="•"/>
            </a:pPr>
            <a:r>
              <a:rPr lang="en-US" sz="1600" dirty="0"/>
              <a:t>Director of Coaching – Drew Lenhardt </a:t>
            </a:r>
          </a:p>
          <a:p>
            <a:pPr marL="342900" indent="-285750">
              <a:buFont typeface="Arial" panose="020B0604020202020204" pitchFamily="34" charset="0"/>
              <a:buChar char="•"/>
            </a:pPr>
            <a:r>
              <a:rPr lang="en-US" sz="1600" dirty="0"/>
              <a:t>Director of Rec League – Alexis Richie</a:t>
            </a:r>
          </a:p>
          <a:p>
            <a:pPr marL="342900" indent="-285750">
              <a:buFont typeface="Arial" panose="020B0604020202020204" pitchFamily="34" charset="0"/>
              <a:buChar char="•"/>
            </a:pPr>
            <a:r>
              <a:rPr lang="en-US" sz="1600" dirty="0"/>
              <a:t>Club Administrator - Mike Slater</a:t>
            </a:r>
          </a:p>
        </p:txBody>
      </p:sp>
    </p:spTree>
    <p:extLst>
      <p:ext uri="{BB962C8B-B14F-4D97-AF65-F5344CB8AC3E}">
        <p14:creationId xmlns:p14="http://schemas.microsoft.com/office/powerpoint/2010/main" val="1985221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FAQ’s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327592"/>
            <a:ext cx="8229600" cy="426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700" b="1" dirty="0"/>
              <a:t>Where do I send my payments?</a:t>
            </a:r>
          </a:p>
          <a:p>
            <a:r>
              <a:rPr lang="en-US" sz="1200" dirty="0"/>
              <a:t>Your check can be mailed to SASA, PO Box 904, Springfield, IL 62705</a:t>
            </a:r>
          </a:p>
          <a:p>
            <a:r>
              <a:rPr lang="en-US" sz="1200" dirty="0"/>
              <a:t>NOTE: we do not receive mail at our physical location</a:t>
            </a:r>
          </a:p>
          <a:p>
            <a:r>
              <a:rPr lang="en-US" sz="1200" dirty="0"/>
              <a:t>Drop box – there are 2, one inside &amp; one outside by the window concessions</a:t>
            </a:r>
          </a:p>
          <a:p>
            <a:pPr marL="457200" lvl="1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700" b="1" dirty="0"/>
              <a:t>What field does my child practice on?</a:t>
            </a:r>
          </a:p>
          <a:p>
            <a:pPr marL="0" indent="0">
              <a:buNone/>
            </a:pPr>
            <a:r>
              <a:rPr lang="en-US" sz="1200" dirty="0"/>
              <a:t>We have the practice schedule posted in the clubhouse or go to </a:t>
            </a:r>
            <a:r>
              <a:rPr lang="en-US" sz="1200" dirty="0">
                <a:hlinkClick r:id="rId2"/>
              </a:rPr>
              <a:t>www.sasasoccer.org</a:t>
            </a:r>
            <a:r>
              <a:rPr lang="en-US" sz="1200" dirty="0"/>
              <a:t> Fields &amp; Directions, “Field Assignments”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800" b="1" dirty="0"/>
              <a:t>What nights are Director of Coaching occur?</a:t>
            </a:r>
          </a:p>
          <a:p>
            <a:pPr marL="0" indent="0">
              <a:buNone/>
            </a:pPr>
            <a:r>
              <a:rPr lang="en-US" sz="1200" dirty="0"/>
              <a:t>DOC schedule is posted on the homepage of </a:t>
            </a:r>
            <a:r>
              <a:rPr lang="en-US" sz="1200" dirty="0">
                <a:hlinkClick r:id="rId2"/>
              </a:rPr>
              <a:t>www.sasasoccer.org</a:t>
            </a:r>
            <a:r>
              <a:rPr lang="en-US" sz="1200" dirty="0"/>
              <a:t> or you can view our calendar page.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700" b="1" dirty="0"/>
              <a:t>Why do I have to work during the tournament if I’ve already worked during the season?</a:t>
            </a:r>
          </a:p>
          <a:p>
            <a:pPr marL="0" indent="0">
              <a:buNone/>
            </a:pPr>
            <a:r>
              <a:rPr lang="en-US" sz="1200" dirty="0"/>
              <a:t>In order for SASA to provide the services that are, a key ingredient is our parents helping around the complex.  Each family is asked to work 2 hours during the Fall &amp; Spring.  In addition, each family is asked to work a tournament shift per player in the tournament the player attends.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700" b="1" dirty="0"/>
              <a:t>Where can I find the Player/Parent Handbook?</a:t>
            </a:r>
          </a:p>
          <a:p>
            <a:pPr marL="0" indent="0">
              <a:buNone/>
            </a:pPr>
            <a:r>
              <a:rPr lang="en-US" sz="1200" dirty="0"/>
              <a:t>The player parent handbook, which was agreed to as a condition of playing on a SASA competitive team is located at </a:t>
            </a:r>
            <a:r>
              <a:rPr lang="en-US" sz="1200" dirty="0">
                <a:hlinkClick r:id="rId2"/>
              </a:rPr>
              <a:t>www.sasasoccer.org</a:t>
            </a:r>
            <a:r>
              <a:rPr lang="en-US" sz="1200" dirty="0"/>
              <a:t> 2019/2020 Team Info Page.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700" b="1" dirty="0"/>
              <a:t>Does SASA offer members alternatives towards paying dues?</a:t>
            </a:r>
          </a:p>
          <a:p>
            <a:pPr marL="0" indent="0">
              <a:buNone/>
            </a:pPr>
            <a:r>
              <a:rPr lang="en-US" sz="1200" dirty="0"/>
              <a:t>Yes, there are 3 possibilities, go to </a:t>
            </a:r>
            <a:r>
              <a:rPr lang="en-US" sz="1200" dirty="0">
                <a:hlinkClick r:id="rId2"/>
              </a:rPr>
              <a:t>www.sasasoccer.org</a:t>
            </a:r>
            <a:r>
              <a:rPr lang="en-US" sz="1200" dirty="0"/>
              <a:t> the finance tab for more details.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800" b="1" dirty="0"/>
          </a:p>
          <a:p>
            <a:pPr>
              <a:buFont typeface="+mj-lt"/>
              <a:buAutoNum type="arabicParenR"/>
            </a:pPr>
            <a:endParaRPr lang="en-US" sz="1800" b="1" dirty="0"/>
          </a:p>
          <a:p>
            <a:pPr>
              <a:buFont typeface="+mj-lt"/>
              <a:buAutoNum type="arabicParenR"/>
            </a:pPr>
            <a:endParaRPr lang="en-US" sz="1800" b="1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" y="0"/>
            <a:ext cx="9144000" cy="16703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F25-0048-4482-8FE4-71ED3F8E65F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28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8028"/>
            <a:ext cx="8229600" cy="917448"/>
          </a:xfrm>
        </p:spPr>
        <p:txBody>
          <a:bodyPr>
            <a:normAutofit fontScale="90000"/>
          </a:bodyPr>
          <a:lstStyle/>
          <a:p>
            <a:r>
              <a:rPr lang="en-US" dirty="0"/>
              <a:t>SASA Staff &amp; Directors</a:t>
            </a:r>
            <a:br>
              <a:rPr lang="en-US" dirty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7030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5009" y="2438400"/>
            <a:ext cx="8493982" cy="403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800" dirty="0"/>
              <a:t>Chuck Eguez – </a:t>
            </a:r>
            <a:r>
              <a:rPr lang="en-US" sz="1600" dirty="0"/>
              <a:t>Director of Soccer Operations</a:t>
            </a:r>
            <a:r>
              <a:rPr lang="en-US" sz="1800" dirty="0"/>
              <a:t>	Alexis Richie – </a:t>
            </a:r>
            <a:r>
              <a:rPr lang="en-US" sz="1600" dirty="0"/>
              <a:t>Director of Rec League                            </a:t>
            </a:r>
            <a:r>
              <a:rPr lang="en-US" sz="1800" dirty="0"/>
              <a:t>217-891-4486				217-371-0053</a:t>
            </a:r>
          </a:p>
          <a:p>
            <a:pPr marL="114300" indent="0">
              <a:buNone/>
            </a:pPr>
            <a:r>
              <a:rPr lang="en-US" sz="1800" dirty="0">
                <a:hlinkClick r:id="rId3"/>
              </a:rPr>
              <a:t>sasaoperations@sasasoccer.org</a:t>
            </a:r>
            <a:r>
              <a:rPr lang="en-US" sz="1800" dirty="0"/>
              <a:t>		</a:t>
            </a:r>
            <a:r>
              <a:rPr lang="en-US" sz="1800" dirty="0">
                <a:hlinkClick r:id="rId4"/>
              </a:rPr>
              <a:t>rec@sasasoccer.org</a:t>
            </a:r>
            <a:endParaRPr lang="en-US" sz="1800" dirty="0"/>
          </a:p>
          <a:p>
            <a:pPr marL="114300" indent="0">
              <a:buNone/>
            </a:pPr>
            <a:r>
              <a:rPr lang="en-US" sz="1800" dirty="0"/>
              <a:t> 	     </a:t>
            </a:r>
          </a:p>
          <a:p>
            <a:pPr marL="114300" indent="0">
              <a:buNone/>
            </a:pPr>
            <a:r>
              <a:rPr lang="en-US" sz="1800" dirty="0"/>
              <a:t>Drew Lenhardt – </a:t>
            </a:r>
            <a:r>
              <a:rPr lang="en-US" sz="1600" dirty="0"/>
              <a:t>Director of Coaching</a:t>
            </a:r>
            <a:r>
              <a:rPr lang="en-US" sz="1800" dirty="0"/>
              <a:t>		Mike Slater – </a:t>
            </a:r>
            <a:r>
              <a:rPr lang="en-US" sz="1600" dirty="0"/>
              <a:t>Club Administrator</a:t>
            </a:r>
          </a:p>
          <a:p>
            <a:pPr marL="114300" indent="0">
              <a:buNone/>
            </a:pPr>
            <a:r>
              <a:rPr lang="en-US" sz="1800" dirty="0"/>
              <a:t>847-721-1184				217-836-0396</a:t>
            </a:r>
          </a:p>
          <a:p>
            <a:pPr marL="114300" indent="0">
              <a:buNone/>
            </a:pPr>
            <a:r>
              <a:rPr lang="en-US" sz="1800" dirty="0">
                <a:hlinkClick r:id="rId5"/>
              </a:rPr>
              <a:t>sasadoc@sasasoccer.org</a:t>
            </a:r>
            <a:r>
              <a:rPr lang="en-US" sz="1800" dirty="0"/>
              <a:t>			</a:t>
            </a:r>
            <a:r>
              <a:rPr lang="en-US" sz="1800" dirty="0">
                <a:hlinkClick r:id="rId6"/>
              </a:rPr>
              <a:t>ca@sasasoccer.org</a:t>
            </a:r>
            <a:endParaRPr lang="en-US" sz="1800" dirty="0"/>
          </a:p>
          <a:p>
            <a:pPr marL="514350" lvl="1" indent="0">
              <a:buNone/>
            </a:pPr>
            <a:endParaRPr lang="en-US" sz="1800" dirty="0"/>
          </a:p>
          <a:p>
            <a:pPr marL="114300" indent="0">
              <a:buNone/>
            </a:pPr>
            <a:r>
              <a:rPr lang="en-US" sz="1800" dirty="0"/>
              <a:t>Tucker Mathieson -  </a:t>
            </a:r>
            <a:r>
              <a:rPr lang="en-US" sz="1600" dirty="0"/>
              <a:t>Director of Youth Academy</a:t>
            </a:r>
            <a:r>
              <a:rPr lang="en-US" sz="1800" dirty="0"/>
              <a:t>	Jack Turnachik – </a:t>
            </a:r>
            <a:r>
              <a:rPr lang="en-US" sz="1600" dirty="0"/>
              <a:t>Director</a:t>
            </a:r>
            <a:r>
              <a:rPr lang="en-US" sz="1800" dirty="0"/>
              <a:t> </a:t>
            </a:r>
            <a:r>
              <a:rPr lang="en-US" sz="1600" dirty="0"/>
              <a:t>of Goalies</a:t>
            </a:r>
          </a:p>
          <a:p>
            <a:pPr marL="114300" indent="0">
              <a:buNone/>
            </a:pPr>
            <a:r>
              <a:rPr lang="en-US" sz="1800" dirty="0"/>
              <a:t>217-620-9970				630-995-6007</a:t>
            </a:r>
          </a:p>
          <a:p>
            <a:pPr marL="114300" indent="0">
              <a:buNone/>
            </a:pPr>
            <a:r>
              <a:rPr lang="en-US" sz="1800" dirty="0">
                <a:hlinkClick r:id="rId7"/>
              </a:rPr>
              <a:t>ya@sasasoccer.org</a:t>
            </a:r>
            <a:r>
              <a:rPr lang="en-US" sz="1800" dirty="0"/>
              <a:t>			</a:t>
            </a:r>
            <a:r>
              <a:rPr lang="en-US" sz="1800" dirty="0">
                <a:hlinkClick r:id="rId6"/>
              </a:rPr>
              <a:t>goalies@sasasoccer.org</a:t>
            </a:r>
            <a:endParaRPr lang="en-US" sz="1800" dirty="0"/>
          </a:p>
          <a:p>
            <a:pPr marL="514350" lvl="1" indent="0">
              <a:buNone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F25-0048-4482-8FE4-71ED3F8E65F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628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47" y="1524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411 on your Board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077" y="2590799"/>
            <a:ext cx="7229723" cy="4038601"/>
          </a:xfrm>
        </p:spPr>
        <p:txBody>
          <a:bodyPr>
            <a:normAutofit/>
          </a:bodyPr>
          <a:lstStyle/>
          <a:p>
            <a:pPr marL="457200">
              <a:buFont typeface="+mj-lt"/>
              <a:buAutoNum type="arabicParenR"/>
            </a:pPr>
            <a:r>
              <a:rPr lang="en-US" sz="1600" dirty="0"/>
              <a:t>Voting Board members serve 3-year terms and can serve up to three terms</a:t>
            </a:r>
          </a:p>
          <a:p>
            <a:pPr marL="457200">
              <a:buFont typeface="+mj-lt"/>
              <a:buAutoNum type="arabicParenR"/>
            </a:pPr>
            <a:endParaRPr lang="en-US" sz="1600" dirty="0"/>
          </a:p>
          <a:p>
            <a:pPr marL="457200">
              <a:buFont typeface="+mj-lt"/>
              <a:buAutoNum type="arabicParenR"/>
            </a:pPr>
            <a:r>
              <a:rPr lang="en-US" sz="1600" dirty="0"/>
              <a:t>Board meetings are conducted on the 2</a:t>
            </a:r>
            <a:r>
              <a:rPr lang="en-US" sz="1600" baseline="30000" dirty="0"/>
              <a:t>nd</a:t>
            </a:r>
            <a:r>
              <a:rPr lang="en-US" sz="1600" dirty="0"/>
              <a:t> Monday of the month at 6 PM at the clubhouse at the SASA complex. Changes to dates and/or locations are communicated via e-mail to the club parents.</a:t>
            </a:r>
          </a:p>
          <a:p>
            <a:pPr marL="457200">
              <a:buFont typeface="+mj-lt"/>
              <a:buAutoNum type="arabicParenR"/>
            </a:pPr>
            <a:endParaRPr lang="en-US" sz="1600" dirty="0"/>
          </a:p>
          <a:p>
            <a:pPr marL="457200">
              <a:buFont typeface="+mj-lt"/>
              <a:buAutoNum type="arabicParenR"/>
            </a:pPr>
            <a:r>
              <a:rPr lang="en-US" sz="1600" dirty="0"/>
              <a:t>Your Board will have a vacancy at the end of the 2019 calendar year as Jason Pochynok is stepping down after serving 3 years. </a:t>
            </a:r>
          </a:p>
          <a:p>
            <a:pPr marL="114300" indent="0">
              <a:buNone/>
            </a:pPr>
            <a:endParaRPr lang="en-US" sz="1600" u="sng" dirty="0"/>
          </a:p>
          <a:p>
            <a:pPr marL="114300" indent="0">
              <a:buNone/>
            </a:pPr>
            <a:r>
              <a:rPr lang="en-US" sz="1600" u="sng" dirty="0"/>
              <a:t>Thank you to Jason for your service as a club member and dedication to the board!</a:t>
            </a:r>
            <a:r>
              <a:rPr lang="en-US" sz="1600" dirty="0"/>
              <a:t>  </a:t>
            </a:r>
          </a:p>
          <a:p>
            <a:pPr marL="114300" indent="0">
              <a:buNone/>
            </a:pPr>
            <a:endParaRPr lang="en-US" sz="1600" b="1" dirty="0"/>
          </a:p>
          <a:p>
            <a:pPr marL="457200">
              <a:buFont typeface="+mj-lt"/>
              <a:buAutoNum type="arabicParenR" startAt="4"/>
            </a:pPr>
            <a:r>
              <a:rPr lang="en-US" sz="1600" dirty="0"/>
              <a:t>If you are interested in filling Jason’s vacancy on your board, please contact a Board member.</a:t>
            </a:r>
            <a:endParaRPr lang="en-US" sz="10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703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F25-0048-4482-8FE4-71ED3F8E65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00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662" y="2438400"/>
            <a:ext cx="7772400" cy="3886200"/>
          </a:xfrm>
        </p:spPr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5" y="0"/>
            <a:ext cx="91602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01E423-B1D3-4970-A983-1F3E0059B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804354"/>
            <a:ext cx="4280324" cy="49171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AB3DD4-AF90-4D29-A359-1BC160B2AA5B}"/>
              </a:ext>
            </a:extLst>
          </p:cNvPr>
          <p:cNvSpPr txBox="1"/>
          <p:nvPr/>
        </p:nvSpPr>
        <p:spPr>
          <a:xfrm>
            <a:off x="441960" y="2133600"/>
            <a:ext cx="32135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SASA is proud to celebrate 35 years of serving the Greater Springfield Area in teaching local youth the great game of soccer.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4E52894-0658-4ED7-8DDE-C4FBBC1D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DC9F25-0048-4482-8FE4-71ED3F8E65F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395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SASA Volunteer Committees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571942"/>
            <a:ext cx="5105400" cy="413365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400" dirty="0"/>
              <a:t>Fundraising Committee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600" dirty="0"/>
              <a:t>Chairperson – Leslie Termine</a:t>
            </a:r>
          </a:p>
          <a:p>
            <a:pPr marL="400050">
              <a:buFont typeface="+mj-lt"/>
              <a:buAutoNum type="arabicPeriod"/>
            </a:pPr>
            <a:r>
              <a:rPr lang="en-US" sz="2400" dirty="0"/>
              <a:t>Grant Committee</a:t>
            </a:r>
          </a:p>
          <a:p>
            <a:pPr marL="857250" lvl="1" indent="-342900">
              <a:buFont typeface="+mj-lt"/>
              <a:buAutoNum type="alphaLcParenR"/>
            </a:pPr>
            <a:r>
              <a:rPr lang="en-US" sz="1600" dirty="0"/>
              <a:t>Contact – Jack Matthews</a:t>
            </a:r>
          </a:p>
          <a:p>
            <a:pPr marL="400050">
              <a:buFont typeface="+mj-lt"/>
              <a:buAutoNum type="arabicPeriod"/>
            </a:pPr>
            <a:r>
              <a:rPr lang="en-US" sz="2400" dirty="0"/>
              <a:t>Tournament Committee</a:t>
            </a:r>
          </a:p>
          <a:p>
            <a:pPr marL="857250" lvl="1" indent="-342900">
              <a:buFont typeface="+mj-lt"/>
              <a:buAutoNum type="alphaLcParenR"/>
            </a:pPr>
            <a:r>
              <a:rPr lang="en-US" sz="1600" dirty="0"/>
              <a:t>Chairperson – Jennifer Hammer</a:t>
            </a:r>
          </a:p>
          <a:p>
            <a:pPr marL="400050">
              <a:buFont typeface="+mj-lt"/>
              <a:buAutoNum type="arabicPeriod"/>
            </a:pPr>
            <a:r>
              <a:rPr lang="en-US" sz="2400" dirty="0"/>
              <a:t>Planning Committee</a:t>
            </a:r>
          </a:p>
          <a:p>
            <a:pPr marL="800100" lvl="1">
              <a:buFont typeface="+mj-lt"/>
              <a:buAutoNum type="alphaLcParenR"/>
            </a:pPr>
            <a:r>
              <a:rPr lang="en-US" sz="1600" dirty="0"/>
              <a:t>Contact – Jack Matthews</a:t>
            </a:r>
          </a:p>
          <a:p>
            <a:pPr marL="800100" lvl="1">
              <a:buFont typeface="+mj-lt"/>
              <a:buAutoNum type="alphaLcParenR"/>
            </a:pPr>
            <a:r>
              <a:rPr lang="en-US" sz="1600" dirty="0"/>
              <a:t>Committee</a:t>
            </a:r>
            <a:r>
              <a:rPr lang="en-US" sz="2000" dirty="0"/>
              <a:t> </a:t>
            </a:r>
            <a:r>
              <a:rPr lang="en-US" sz="1600" dirty="0"/>
              <a:t>to plan long term club goals, including facilities.</a:t>
            </a:r>
          </a:p>
          <a:p>
            <a:pPr>
              <a:buFont typeface="+mj-lt"/>
              <a:buAutoNum type="arabicPeriod"/>
            </a:pPr>
            <a:endParaRPr lang="en-US" sz="1800" b="1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" y="0"/>
            <a:ext cx="9144000" cy="16703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F25-0048-4482-8FE4-71ED3F8E65F3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01E423-B1D3-4970-A983-1F3E0059B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0" y="2590800"/>
            <a:ext cx="2873540" cy="330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8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Annual SASA Fundraiser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514" y="2667000"/>
            <a:ext cx="4719380" cy="4191000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sz="2100" b="1" dirty="0"/>
              <a:t>When:</a:t>
            </a:r>
            <a:r>
              <a:rPr lang="en-US" sz="2100" dirty="0"/>
              <a:t>	Saturday, February 22, 2020</a:t>
            </a:r>
          </a:p>
          <a:p>
            <a:pPr marL="114300" indent="0">
              <a:buNone/>
            </a:pPr>
            <a:endParaRPr lang="en-US" sz="2100" dirty="0"/>
          </a:p>
          <a:p>
            <a:pPr marL="114300" indent="0">
              <a:buNone/>
            </a:pPr>
            <a:r>
              <a:rPr lang="en-US" sz="2100" b="1" dirty="0"/>
              <a:t>Where:</a:t>
            </a:r>
            <a:r>
              <a:rPr lang="en-US" sz="2100" dirty="0"/>
              <a:t>	Firefighter’s Club</a:t>
            </a:r>
          </a:p>
          <a:p>
            <a:pPr marL="114300" indent="0">
              <a:buNone/>
            </a:pPr>
            <a:r>
              <a:rPr lang="en-US" sz="2100" dirty="0"/>
              <a:t>	940 West Lake Shore Drive</a:t>
            </a:r>
          </a:p>
          <a:p>
            <a:pPr marL="114300" indent="0">
              <a:buNone/>
            </a:pPr>
            <a:r>
              <a:rPr lang="en-US" sz="2100" dirty="0"/>
              <a:t>	Springfield, IL 62712</a:t>
            </a:r>
          </a:p>
          <a:p>
            <a:pPr marL="114300" indent="0">
              <a:buNone/>
            </a:pPr>
            <a:endParaRPr lang="en-US" sz="2100" dirty="0"/>
          </a:p>
          <a:p>
            <a:pPr marL="114300" indent="0">
              <a:buNone/>
            </a:pPr>
            <a:r>
              <a:rPr lang="en-US" sz="2100" b="1" dirty="0"/>
              <a:t>Entertainment:</a:t>
            </a:r>
            <a:r>
              <a:rPr lang="en-US" sz="2100" dirty="0"/>
              <a:t>     Captain Geech &amp; the 		Shrimpshack Shooters</a:t>
            </a:r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r>
              <a:rPr lang="en-US" sz="1600" dirty="0"/>
              <a:t>Our fundraiser will include our annual Silent Auction and the club provides appetizers, draft beer and wine at this event.</a:t>
            </a:r>
          </a:p>
          <a:p>
            <a:pPr marL="114300" indent="0">
              <a:buNone/>
            </a:pPr>
            <a:endParaRPr lang="en-US" sz="1600" dirty="0"/>
          </a:p>
          <a:p>
            <a:pPr marL="114300" indent="0" algn="ctr">
              <a:buNone/>
            </a:pPr>
            <a:r>
              <a:rPr lang="en-US" sz="2100" b="1" dirty="0"/>
              <a:t>Fundraiser Point Parents</a:t>
            </a:r>
          </a:p>
          <a:p>
            <a:pPr marL="114300" indent="0">
              <a:buNone/>
            </a:pPr>
            <a:r>
              <a:rPr lang="en-US" sz="1600" dirty="0"/>
              <a:t>We will need a Point Parent for each team for our fundraiser to promote the event to your team parents and coordinate a team auction item.  Volunteering for this position satisfies your Spring work hours requirement.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703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F25-0048-4482-8FE4-71ED3F8E65F3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59E82DC5-93A8-4B0C-8156-A669E2CF5F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14269"/>
            <a:ext cx="4053114" cy="255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85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SASA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7614"/>
            <a:ext cx="8063948" cy="397097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800" b="1" dirty="0"/>
              <a:t>UIS Turf Field</a:t>
            </a:r>
          </a:p>
          <a:p>
            <a:pPr marL="0" indent="0">
              <a:buNone/>
            </a:pPr>
            <a:r>
              <a:rPr lang="en-US" sz="1200" dirty="0"/>
              <a:t>           a)   SASA entered into a partnership with UIS in which SASA contributes $150k over 10 years starting in July of 2018, which includes a Lease Extension at the current annual lease rate until 2028.</a:t>
            </a:r>
          </a:p>
          <a:p>
            <a:pPr marL="0" indent="0">
              <a:buNone/>
            </a:pPr>
            <a:r>
              <a:rPr lang="en-US" sz="1200" dirty="0"/>
              <a:t>           b)   Our turf field sponsorship includes the SASA logo on the field and provides SASA a minimum of 15 hours per week for training and the use of the turf field during tournaments.</a:t>
            </a:r>
          </a:p>
          <a:p>
            <a:pPr marL="0" indent="0">
              <a:buNone/>
            </a:pPr>
            <a:r>
              <a:rPr lang="en-US" sz="1200" dirty="0"/>
              <a:t>           c)   Since the construction of the field has not started, SASA’s annual contribution due on July 1, 2019 was postponed until the construction of the field commences.</a:t>
            </a:r>
          </a:p>
          <a:p>
            <a:pPr marL="0" indent="0">
              <a:buNone/>
            </a:pPr>
            <a:r>
              <a:rPr lang="en-US" sz="1800" b="1" dirty="0"/>
              <a:t>2.  Fields 1 &amp; 2 Update</a:t>
            </a:r>
          </a:p>
          <a:p>
            <a:pPr marL="0" indent="0">
              <a:buNone/>
            </a:pPr>
            <a:r>
              <a:rPr lang="en-US" sz="1400" dirty="0"/>
              <a:t>        </a:t>
            </a:r>
            <a:r>
              <a:rPr lang="en-US" sz="1200" dirty="0"/>
              <a:t>a)   Fixed irrigation system and added new sprinkler system board.</a:t>
            </a:r>
          </a:p>
          <a:p>
            <a:pPr marL="0" indent="0">
              <a:buNone/>
            </a:pPr>
            <a:r>
              <a:rPr lang="en-US" sz="1200" dirty="0"/>
              <a:t>         b)   Slit seed fields in Fall 2018 and Spring 2019 plus fertilized the fields with Grub preventer with the work being  completed by SASA volunteers.</a:t>
            </a:r>
            <a:endParaRPr lang="en-US" sz="1200" b="1" dirty="0"/>
          </a:p>
          <a:p>
            <a:pPr marL="0" indent="0">
              <a:buNone/>
            </a:pPr>
            <a:r>
              <a:rPr lang="en-US" sz="1800" b="1" dirty="0"/>
              <a:t>3.  Main Building</a:t>
            </a:r>
          </a:p>
          <a:p>
            <a:pPr marL="0" indent="0">
              <a:buNone/>
            </a:pPr>
            <a:r>
              <a:rPr lang="en-US" sz="1400" dirty="0"/>
              <a:t>        </a:t>
            </a:r>
            <a:r>
              <a:rPr lang="en-US" sz="1200" dirty="0"/>
              <a:t>a)   Replaced air conditioner for building.</a:t>
            </a:r>
          </a:p>
          <a:p>
            <a:pPr marL="0" indent="0">
              <a:buNone/>
            </a:pPr>
            <a:r>
              <a:rPr lang="en-US" sz="1200" dirty="0"/>
              <a:t>         b)   Replaced hot water heater &amp; installed turbo heater to ensure appropriate temperatures are reached for concession stand operations.</a:t>
            </a:r>
          </a:p>
          <a:p>
            <a:pPr marL="0" indent="0">
              <a:buNone/>
            </a:pPr>
            <a:r>
              <a:rPr lang="en-US" sz="1200" dirty="0"/>
              <a:t>         c)   Painted inside of building to represent SASA SPIRITS colors.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/>
          </a:p>
          <a:p>
            <a:pPr marL="0" indent="0">
              <a:buNone/>
            </a:pPr>
            <a:endParaRPr lang="en-US" sz="1800" b="1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" y="0"/>
            <a:ext cx="9144000" cy="16703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F25-0048-4482-8FE4-71ED3F8E65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175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620752"/>
            <a:ext cx="7848600" cy="1046247"/>
          </a:xfrm>
        </p:spPr>
        <p:txBody>
          <a:bodyPr/>
          <a:lstStyle/>
          <a:p>
            <a:r>
              <a:rPr lang="en-US" dirty="0"/>
              <a:t>2019-2020 Dues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2562859"/>
            <a:ext cx="3701143" cy="379349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2019/2020 season dues increased.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SASA continues to strive towards soccer season solvency.  In other words, each season the revenue cover the expenses.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By introducing the dues increase, the goal is to allow a portion of Fundraiser and Tournament Revenue to be allocated to Capital projects.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endParaRPr lang="en-US" sz="28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2" y="17255"/>
            <a:ext cx="9101593" cy="16730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F25-0048-4482-8FE4-71ED3F8E65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D3E253-46EF-4269-9D75-D84DCA9A94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8706207"/>
              </p:ext>
            </p:extLst>
          </p:nvPr>
        </p:nvGraphicFramePr>
        <p:xfrm>
          <a:off x="4005942" y="2562860"/>
          <a:ext cx="4985658" cy="3793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838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4811</TotalTime>
  <Words>1421</Words>
  <Application>Microsoft Office PowerPoint</Application>
  <PresentationFormat>On-screen Show (4:3)</PresentationFormat>
  <Paragraphs>283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2019 SASA Annual Meeting  September 16th  Presented by  SASA Board of Directors </vt:lpstr>
      <vt:lpstr>SASA Board Members (Beginning of 1st Term)</vt:lpstr>
      <vt:lpstr>SASA Staff &amp; Directors </vt:lpstr>
      <vt:lpstr>411 on your Board</vt:lpstr>
      <vt:lpstr> </vt:lpstr>
      <vt:lpstr>SASA Volunteer Committees</vt:lpstr>
      <vt:lpstr>8th Annual SASA Fundraiser</vt:lpstr>
      <vt:lpstr>SASA Facilities</vt:lpstr>
      <vt:lpstr>2019-2020 Dues Overview</vt:lpstr>
      <vt:lpstr>2019-2020 Club Overview</vt:lpstr>
      <vt:lpstr>2019-2020 Team Review/Preview</vt:lpstr>
      <vt:lpstr>SASA Coaches and Education</vt:lpstr>
      <vt:lpstr>SASA Players in College/HS</vt:lpstr>
      <vt:lpstr>SASA by the #’s</vt:lpstr>
      <vt:lpstr>SASA Recreational League &amp; Youth Academy</vt:lpstr>
      <vt:lpstr>PowerPoint Presentation</vt:lpstr>
      <vt:lpstr>PowerPoint Presentation</vt:lpstr>
      <vt:lpstr>PowerPoint Presentation</vt:lpstr>
      <vt:lpstr>Options for Payment in Lieu of Dues</vt:lpstr>
      <vt:lpstr>FAQ’s</vt:lpstr>
    </vt:vector>
  </TitlesOfParts>
  <Company>TBG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SASA U-12 Girls / 2016-17 Season</dc:title>
  <dc:creator>Jason Vlcek</dc:creator>
  <cp:lastModifiedBy>Mike Slater</cp:lastModifiedBy>
  <cp:revision>289</cp:revision>
  <cp:lastPrinted>2019-09-02T02:20:48Z</cp:lastPrinted>
  <dcterms:created xsi:type="dcterms:W3CDTF">2016-05-03T19:37:13Z</dcterms:created>
  <dcterms:modified xsi:type="dcterms:W3CDTF">2019-09-17T01:03:54Z</dcterms:modified>
</cp:coreProperties>
</file>