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5"/>
  </p:notesMasterIdLst>
  <p:sldIdLst>
    <p:sldId id="256" r:id="rId5"/>
    <p:sldId id="257" r:id="rId6"/>
    <p:sldId id="260" r:id="rId7"/>
    <p:sldId id="259" r:id="rId8"/>
    <p:sldId id="340" r:id="rId9"/>
    <p:sldId id="345" r:id="rId10"/>
    <p:sldId id="353" r:id="rId11"/>
    <p:sldId id="358" r:id="rId12"/>
    <p:sldId id="367" r:id="rId13"/>
    <p:sldId id="368" r:id="rId14"/>
    <p:sldId id="361" r:id="rId15"/>
    <p:sldId id="369" r:id="rId16"/>
    <p:sldId id="350" r:id="rId17"/>
    <p:sldId id="334" r:id="rId18"/>
    <p:sldId id="335" r:id="rId19"/>
    <p:sldId id="374" r:id="rId20"/>
    <p:sldId id="336" r:id="rId21"/>
    <p:sldId id="290" r:id="rId22"/>
    <p:sldId id="373" r:id="rId23"/>
    <p:sldId id="329" r:id="rId24"/>
    <p:sldId id="348" r:id="rId25"/>
    <p:sldId id="370" r:id="rId26"/>
    <p:sldId id="343" r:id="rId27"/>
    <p:sldId id="375" r:id="rId28"/>
    <p:sldId id="346" r:id="rId29"/>
    <p:sldId id="351" r:id="rId30"/>
    <p:sldId id="306" r:id="rId31"/>
    <p:sldId id="324" r:id="rId32"/>
    <p:sldId id="325" r:id="rId33"/>
    <p:sldId id="307" r:id="rId34"/>
    <p:sldId id="338" r:id="rId35"/>
    <p:sldId id="321" r:id="rId36"/>
    <p:sldId id="356" r:id="rId37"/>
    <p:sldId id="308" r:id="rId38"/>
    <p:sldId id="354" r:id="rId39"/>
    <p:sldId id="357" r:id="rId40"/>
    <p:sldId id="371" r:id="rId41"/>
    <p:sldId id="372" r:id="rId42"/>
    <p:sldId id="341" r:id="rId43"/>
    <p:sldId id="352"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AEC55-D017-46A8-8128-F6506F41F442}" v="24" dt="2026-04-08T18:35:14.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466" autoAdjust="0"/>
  </p:normalViewPr>
  <p:slideViewPr>
    <p:cSldViewPr snapToGrid="0">
      <p:cViewPr varScale="1">
        <p:scale>
          <a:sx n="52" d="100"/>
          <a:sy n="52" d="100"/>
        </p:scale>
        <p:origin x="115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D773715-F3E9-4120-9C63-4B10055FF1F8}">
      <dgm:prSet phldrT="[Text]" custT="1"/>
      <dgm:spPr/>
      <dgm:t>
        <a:bodyPr/>
        <a:lstStyle/>
        <a:p>
          <a:r>
            <a:rPr lang="en-CA" sz="2000" b="1" dirty="0"/>
            <a:t>Sherwood Dodge </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Canadian Brewhouse</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Labatt Breweries</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4F730904-9E98-4A02-A9BB-A279D929412D}">
      <dgm:prSet phldrT="[Text]" custT="1"/>
      <dgm:spPr/>
      <dgm:t>
        <a:bodyPr/>
        <a:lstStyle/>
        <a:p>
          <a:r>
            <a:rPr lang="en-CA" sz="2000"/>
            <a:t>Horizon Ag &amp; Turf</a:t>
          </a:r>
          <a:endParaRPr lang="en-CA" sz="2000" dirty="0"/>
        </a:p>
      </dgm:t>
    </dgm:pt>
    <dgm:pt modelId="{035AC042-E742-43B2-93F3-3770B7226666}" type="parTrans" cxnId="{A7B124CB-88E4-4AF9-83C2-A82B1B966674}">
      <dgm:prSet/>
      <dgm:spPr/>
      <dgm:t>
        <a:bodyPr/>
        <a:lstStyle/>
        <a:p>
          <a:endParaRPr lang="en-CA"/>
        </a:p>
      </dgm:t>
    </dgm:pt>
    <dgm:pt modelId="{E0B9D0D9-6A09-4AA9-ABF7-D7600F76FD95}" type="sibTrans" cxnId="{A7B124CB-88E4-4AF9-83C2-A82B1B966674}">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F2550C10-FD44-4F9E-B666-5DE188C5D7C1}" type="pres">
      <dgm:prSet presAssocID="{9D773715-F3E9-4120-9C63-4B10055FF1F8}" presName="node" presStyleLbl="node1" presStyleIdx="0" presStyleCnt="4">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1" presStyleCnt="4">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2" presStyleCnt="4">
        <dgm:presLayoutVars>
          <dgm:bulletEnabled val="1"/>
        </dgm:presLayoutVars>
      </dgm:prSet>
      <dgm:spPr/>
    </dgm:pt>
    <dgm:pt modelId="{C678A8B6-FB80-46A3-8205-A52F62C82F43}" type="pres">
      <dgm:prSet presAssocID="{1309780F-EE4B-4A67-9C9D-A793D94654F1}" presName="sibTrans" presStyleCnt="0"/>
      <dgm:spPr/>
    </dgm:pt>
    <dgm:pt modelId="{F9F5F96A-74A4-439B-951B-B12F0A61A1D8}" type="pres">
      <dgm:prSet presAssocID="{4F730904-9E98-4A02-A9BB-A279D929412D}" presName="node" presStyleLbl="node1" presStyleIdx="3" presStyleCnt="4">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0" destOrd="0" parTransId="{D316CF9C-ED51-4233-B4DB-6F5D1A442287}" sibTransId="{774D8132-D219-4923-9D75-0EE3D89FF8F1}"/>
    <dgm:cxn modelId="{E7DC9C7E-2C73-494E-A979-59023FFBAE2C}" srcId="{3153E85E-5237-4512-A444-0ADD65080A19}" destId="{366550E3-5F98-4583-8421-6BE19CF9AFB8}" srcOrd="1" destOrd="0" parTransId="{EA588AA9-DE11-40CF-981A-1DCC717559A8}" sibTransId="{029AEC91-14B5-4360-A1FD-188FBA816EAC}"/>
    <dgm:cxn modelId="{22715199-6003-4C41-91A7-11EBCC60354B}" srcId="{3153E85E-5237-4512-A444-0ADD65080A19}" destId="{226A163F-B54B-46E8-B13B-0C221E57160D}" srcOrd="2" destOrd="0" parTransId="{6A1C142A-59C4-4CF2-9518-B2572A8A3881}" sibTransId="{1309780F-EE4B-4A67-9C9D-A793D94654F1}"/>
    <dgm:cxn modelId="{8EC521BD-EAFA-4122-ACD8-7E0EEC97E17C}" type="presOf" srcId="{226A163F-B54B-46E8-B13B-0C221E57160D}" destId="{8C1E901F-FB16-4B26-B003-6BAA47601B3E}" srcOrd="0" destOrd="0" presId="urn:microsoft.com/office/officeart/2005/8/layout/default"/>
    <dgm:cxn modelId="{A7B124CB-88E4-4AF9-83C2-A82B1B966674}" srcId="{3153E85E-5237-4512-A444-0ADD65080A19}" destId="{4F730904-9E98-4A02-A9BB-A279D929412D}" srcOrd="3" destOrd="0" parTransId="{035AC042-E742-43B2-93F3-3770B7226666}" sibTransId="{E0B9D0D9-6A09-4AA9-ABF7-D7600F76FD95}"/>
    <dgm:cxn modelId="{E45651D6-553E-46FD-BB15-4B2FE50C75B2}" type="presOf" srcId="{4F730904-9E98-4A02-A9BB-A279D929412D}" destId="{F9F5F96A-74A4-439B-951B-B12F0A61A1D8}" srcOrd="0" destOrd="0" presId="urn:microsoft.com/office/officeart/2005/8/layout/default"/>
    <dgm:cxn modelId="{A8D41391-9EE3-48AC-A216-B245E45474E5}" type="presParOf" srcId="{184C491F-3EE5-44F9-B620-F758A84F2328}" destId="{F2550C10-FD44-4F9E-B666-5DE188C5D7C1}" srcOrd="0" destOrd="0" presId="urn:microsoft.com/office/officeart/2005/8/layout/default"/>
    <dgm:cxn modelId="{D5889761-682E-41E1-970B-0D748FD23922}" type="presParOf" srcId="{184C491F-3EE5-44F9-B620-F758A84F2328}" destId="{166E47D2-E2DA-4A52-841D-8A1551DB3BA6}" srcOrd="1" destOrd="0" presId="urn:microsoft.com/office/officeart/2005/8/layout/default"/>
    <dgm:cxn modelId="{4AD6D7AE-8475-4285-A832-2AA7252AEA2C}" type="presParOf" srcId="{184C491F-3EE5-44F9-B620-F758A84F2328}" destId="{40971A68-D219-4DA1-8540-124A0823078B}" srcOrd="2" destOrd="0" presId="urn:microsoft.com/office/officeart/2005/8/layout/default"/>
    <dgm:cxn modelId="{F6D82EFD-DECC-45AB-9DFA-3BDC83B1BB80}" type="presParOf" srcId="{184C491F-3EE5-44F9-B620-F758A84F2328}" destId="{F121F938-E1D5-49DA-BD0E-5EFC6B8CE8B8}" srcOrd="3" destOrd="0" presId="urn:microsoft.com/office/officeart/2005/8/layout/default"/>
    <dgm:cxn modelId="{B2ECCB6C-355A-4807-B618-95972486399B}" type="presParOf" srcId="{184C491F-3EE5-44F9-B620-F758A84F2328}" destId="{8C1E901F-FB16-4B26-B003-6BAA47601B3E}" srcOrd="4" destOrd="0" presId="urn:microsoft.com/office/officeart/2005/8/layout/default"/>
    <dgm:cxn modelId="{A2D556A9-C644-44F9-AE17-FB283DE6AF80}" type="presParOf" srcId="{184C491F-3EE5-44F9-B620-F758A84F2328}" destId="{C678A8B6-FB80-46A3-8205-A52F62C82F43}" srcOrd="5" destOrd="0" presId="urn:microsoft.com/office/officeart/2005/8/layout/default"/>
    <dgm:cxn modelId="{853B18DB-C74D-4938-984D-9AE77AF24F5D}" type="presParOf" srcId="{184C491F-3EE5-44F9-B620-F758A84F2328}" destId="{F9F5F96A-74A4-439B-951B-B12F0A61A1D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A75B8322-85CB-46E2-946A-C31EB65AFAD1}">
      <dgm:prSet phldrT="[Text]" custT="1"/>
      <dgm:spPr/>
      <dgm:t>
        <a:bodyPr/>
        <a:lstStyle/>
        <a:p>
          <a:r>
            <a:rPr lang="en-CA" sz="2000" dirty="0"/>
            <a:t>Mission Fun and Games</a:t>
          </a:r>
        </a:p>
      </dgm:t>
    </dgm:pt>
    <dgm:pt modelId="{64F49FF8-82B5-4A80-8510-ABEAF2646AA0}" type="parTrans" cxnId="{9E8002F0-6635-484D-BC78-596D07D1C7D6}">
      <dgm:prSet/>
      <dgm:spPr/>
      <dgm:t>
        <a:bodyPr/>
        <a:lstStyle/>
        <a:p>
          <a:endParaRPr lang="en-CA" sz="1000"/>
        </a:p>
      </dgm:t>
    </dgm:pt>
    <dgm:pt modelId="{92C95854-D828-48F9-B979-606826430F96}" type="sibTrans" cxnId="{9E8002F0-6635-484D-BC78-596D07D1C7D6}">
      <dgm:prSet/>
      <dgm:spPr/>
      <dgm:t>
        <a:bodyPr/>
        <a:lstStyle/>
        <a:p>
          <a:endParaRPr lang="en-CA" sz="1000"/>
        </a:p>
      </dgm:t>
    </dgm:pt>
    <dgm:pt modelId="{36A8B96E-C190-4309-BFAE-28A00B1BA235}">
      <dgm:prSet phldrT="[Text]" custT="1"/>
      <dgm:spPr/>
      <dgm:t>
        <a:bodyPr/>
        <a:lstStyle/>
        <a:p>
          <a:r>
            <a:rPr lang="en-CA" sz="2000" dirty="0"/>
            <a:t>Alley Kat Brewery</a:t>
          </a:r>
        </a:p>
      </dgm:t>
    </dgm:pt>
    <dgm:pt modelId="{48059C46-3CBC-4219-8685-6C81171F511D}" type="parTrans" cxnId="{51462CE2-B672-4EDF-9BEB-EDA4E577F466}">
      <dgm:prSet/>
      <dgm:spPr/>
      <dgm:t>
        <a:bodyPr/>
        <a:lstStyle/>
        <a:p>
          <a:endParaRPr lang="en-CA" sz="1000"/>
        </a:p>
      </dgm:t>
    </dgm:pt>
    <dgm:pt modelId="{3C9FF665-FF2B-4186-9260-23F064DB763E}" type="sibTrans" cxnId="{51462CE2-B672-4EDF-9BEB-EDA4E577F466}">
      <dgm:prSet/>
      <dgm:spPr/>
      <dgm:t>
        <a:bodyPr/>
        <a:lstStyle/>
        <a:p>
          <a:endParaRPr lang="en-CA" sz="1000"/>
        </a:p>
      </dgm:t>
    </dgm:pt>
    <dgm:pt modelId="{9D773715-F3E9-4120-9C63-4B10055FF1F8}">
      <dgm:prSet phldrT="[Text]" custT="1"/>
      <dgm:spPr/>
      <dgm:t>
        <a:bodyPr/>
        <a:lstStyle/>
        <a:p>
          <a:r>
            <a:rPr lang="en-CA" sz="2000" dirty="0"/>
            <a:t>Core Networks</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Sturgeon Animal Hospital</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Re/Max </a:t>
          </a:r>
          <a:br>
            <a:rPr lang="en-CA" sz="2000" dirty="0"/>
          </a:br>
          <a:r>
            <a:rPr lang="en-CA" sz="2000" dirty="0"/>
            <a:t>Ross Storoshenko</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9C9133F2-1BF4-419C-A66D-ACE416BD23F4}">
      <dgm:prSet phldrT="[Text]" custT="1"/>
      <dgm:spPr/>
      <dgm:t>
        <a:bodyPr/>
        <a:lstStyle/>
        <a:p>
          <a:r>
            <a:rPr lang="en-CA" sz="2000" b="1" dirty="0"/>
            <a:t>ReMax </a:t>
          </a:r>
          <a:br>
            <a:rPr lang="en-CA" sz="2000" b="1" dirty="0"/>
          </a:br>
          <a:r>
            <a:rPr lang="en-CA" sz="2000" b="1" dirty="0"/>
            <a:t>River Valley</a:t>
          </a:r>
        </a:p>
      </dgm:t>
    </dgm:pt>
    <dgm:pt modelId="{D7EDAF9D-34D0-4744-8CA0-CDA4A79B097A}" type="parTrans" cxnId="{10A7F810-1DE8-476E-AD66-804079AA0C50}">
      <dgm:prSet/>
      <dgm:spPr/>
      <dgm:t>
        <a:bodyPr/>
        <a:lstStyle/>
        <a:p>
          <a:endParaRPr lang="en-CA"/>
        </a:p>
      </dgm:t>
    </dgm:pt>
    <dgm:pt modelId="{A5ADED4A-C9EC-4B05-BAA1-DA69E4365B18}" type="sibTrans" cxnId="{10A7F810-1DE8-476E-AD66-804079AA0C50}">
      <dgm:prSet/>
      <dgm:spPr/>
      <dgm:t>
        <a:bodyPr/>
        <a:lstStyle/>
        <a:p>
          <a:endParaRPr lang="en-CA"/>
        </a:p>
      </dgm:t>
    </dgm:pt>
    <dgm:pt modelId="{DB9E2FA2-DEE3-40CD-A0FA-AC0AAB3912B8}">
      <dgm:prSet phldrT="[Text]" custT="1"/>
      <dgm:spPr/>
      <dgm:t>
        <a:bodyPr/>
        <a:lstStyle/>
        <a:p>
          <a:r>
            <a:rPr lang="en-CA" sz="2000"/>
            <a:t>North Fringe</a:t>
          </a:r>
          <a:endParaRPr lang="en-CA" sz="2000" dirty="0"/>
        </a:p>
      </dgm:t>
    </dgm:pt>
    <dgm:pt modelId="{A0E806D2-982A-4256-9656-51A0523F5ED3}" type="parTrans" cxnId="{1CA460EE-301E-4D99-B8CD-E0B70E9BBFE7}">
      <dgm:prSet/>
      <dgm:spPr/>
      <dgm:t>
        <a:bodyPr/>
        <a:lstStyle/>
        <a:p>
          <a:endParaRPr lang="en-CA"/>
        </a:p>
      </dgm:t>
    </dgm:pt>
    <dgm:pt modelId="{708D3B05-3D01-4162-9347-44ADFF4C6F20}" type="sibTrans" cxnId="{1CA460EE-301E-4D99-B8CD-E0B70E9BBFE7}">
      <dgm:prSet/>
      <dgm:spPr/>
      <dgm:t>
        <a:bodyPr/>
        <a:lstStyle/>
        <a:p>
          <a:endParaRPr lang="en-CA"/>
        </a:p>
      </dgm:t>
    </dgm:pt>
    <dgm:pt modelId="{76A47425-3C45-4016-A754-7C99AB994BD3}">
      <dgm:prSet phldrT="[Text]" custT="1"/>
      <dgm:spPr/>
      <dgm:t>
        <a:bodyPr/>
        <a:lstStyle/>
        <a:p>
          <a:r>
            <a:rPr lang="en-CA" sz="2000" dirty="0"/>
            <a:t>Tri-Tec Project Mgmt.</a:t>
          </a:r>
          <a:endParaRPr lang="en-CA" sz="2000" b="1" dirty="0"/>
        </a:p>
      </dgm:t>
    </dgm:pt>
    <dgm:pt modelId="{2B99600C-2DFD-4E9F-BEFD-108F47F5443A}" type="parTrans" cxnId="{63ADAF2C-1F8E-4387-B14F-F35FCE5E67C7}">
      <dgm:prSet/>
      <dgm:spPr/>
      <dgm:t>
        <a:bodyPr/>
        <a:lstStyle/>
        <a:p>
          <a:endParaRPr lang="en-CA"/>
        </a:p>
      </dgm:t>
    </dgm:pt>
    <dgm:pt modelId="{982EC393-E93A-4D2C-8DDA-043199858189}" type="sibTrans" cxnId="{63ADAF2C-1F8E-4387-B14F-F35FCE5E67C7}">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8">
        <dgm:presLayoutVars>
          <dgm:bulletEnabled val="1"/>
        </dgm:presLayoutVars>
      </dgm:prSet>
      <dgm:spPr/>
    </dgm:pt>
    <dgm:pt modelId="{D23E31A3-FEE8-44AE-8769-A8338D4B8BB5}" type="pres">
      <dgm:prSet presAssocID="{92C95854-D828-48F9-B979-606826430F96}" presName="sibTrans" presStyleCnt="0"/>
      <dgm:spPr/>
    </dgm:pt>
    <dgm:pt modelId="{78827FEB-A0F9-4BA1-AE2F-753EBBD93858}" type="pres">
      <dgm:prSet presAssocID="{36A8B96E-C190-4309-BFAE-28A00B1BA235}" presName="node" presStyleLbl="node1" presStyleIdx="1" presStyleCnt="8">
        <dgm:presLayoutVars>
          <dgm:bulletEnabled val="1"/>
        </dgm:presLayoutVars>
      </dgm:prSet>
      <dgm:spPr/>
    </dgm:pt>
    <dgm:pt modelId="{9E600872-B74A-4240-A154-AD6BBDB14891}" type="pres">
      <dgm:prSet presAssocID="{3C9FF665-FF2B-4186-9260-23F064DB763E}" presName="sibTrans" presStyleCnt="0"/>
      <dgm:spPr/>
    </dgm:pt>
    <dgm:pt modelId="{F2550C10-FD44-4F9E-B666-5DE188C5D7C1}" type="pres">
      <dgm:prSet presAssocID="{9D773715-F3E9-4120-9C63-4B10055FF1F8}" presName="node" presStyleLbl="node1" presStyleIdx="2" presStyleCnt="8">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3" presStyleCnt="8">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4" presStyleCnt="8">
        <dgm:presLayoutVars>
          <dgm:bulletEnabled val="1"/>
        </dgm:presLayoutVars>
      </dgm:prSet>
      <dgm:spPr/>
    </dgm:pt>
    <dgm:pt modelId="{49FC56AB-C26C-4555-8254-90C7E666AAF8}" type="pres">
      <dgm:prSet presAssocID="{1309780F-EE4B-4A67-9C9D-A793D94654F1}" presName="sibTrans" presStyleCnt="0"/>
      <dgm:spPr/>
    </dgm:pt>
    <dgm:pt modelId="{0CBD8554-FAFC-47C1-9724-71BF7D784401}" type="pres">
      <dgm:prSet presAssocID="{9C9133F2-1BF4-419C-A66D-ACE416BD23F4}" presName="node" presStyleLbl="node1" presStyleIdx="5" presStyleCnt="8">
        <dgm:presLayoutVars>
          <dgm:bulletEnabled val="1"/>
        </dgm:presLayoutVars>
      </dgm:prSet>
      <dgm:spPr/>
    </dgm:pt>
    <dgm:pt modelId="{BEB30506-508A-4400-A1F2-59100E3DD98D}" type="pres">
      <dgm:prSet presAssocID="{A5ADED4A-C9EC-4B05-BAA1-DA69E4365B18}" presName="sibTrans" presStyleCnt="0"/>
      <dgm:spPr/>
    </dgm:pt>
    <dgm:pt modelId="{0D4E422B-8C2B-40A5-94BC-20CB9E16364B}" type="pres">
      <dgm:prSet presAssocID="{76A47425-3C45-4016-A754-7C99AB994BD3}" presName="node" presStyleLbl="node1" presStyleIdx="6" presStyleCnt="8">
        <dgm:presLayoutVars>
          <dgm:bulletEnabled val="1"/>
        </dgm:presLayoutVars>
      </dgm:prSet>
      <dgm:spPr/>
    </dgm:pt>
    <dgm:pt modelId="{DAECB4AC-3E28-4030-904A-5A3FEA698747}" type="pres">
      <dgm:prSet presAssocID="{982EC393-E93A-4D2C-8DDA-043199858189}" presName="sibTrans" presStyleCnt="0"/>
      <dgm:spPr/>
    </dgm:pt>
    <dgm:pt modelId="{E3F307E3-B8AB-4830-B3D7-DA62E7C7504D}" type="pres">
      <dgm:prSet presAssocID="{DB9E2FA2-DEE3-40CD-A0FA-AC0AAB3912B8}" presName="node" presStyleLbl="node1" presStyleIdx="7" presStyleCnt="8">
        <dgm:presLayoutVars>
          <dgm:bulletEnabled val="1"/>
        </dgm:presLayoutVars>
      </dgm:prSet>
      <dgm:spPr/>
    </dgm:pt>
  </dgm:ptLst>
  <dgm:cxnLst>
    <dgm:cxn modelId="{10A7F810-1DE8-476E-AD66-804079AA0C50}" srcId="{3153E85E-5237-4512-A444-0ADD65080A19}" destId="{9C9133F2-1BF4-419C-A66D-ACE416BD23F4}" srcOrd="5" destOrd="0" parTransId="{D7EDAF9D-34D0-4744-8CA0-CDA4A79B097A}" sibTransId="{A5ADED4A-C9EC-4B05-BAA1-DA69E4365B18}"/>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63ADAF2C-1F8E-4387-B14F-F35FCE5E67C7}" srcId="{3153E85E-5237-4512-A444-0ADD65080A19}" destId="{76A47425-3C45-4016-A754-7C99AB994BD3}" srcOrd="6" destOrd="0" parTransId="{2B99600C-2DFD-4E9F-BEFD-108F47F5443A}" sibTransId="{982EC393-E93A-4D2C-8DDA-043199858189}"/>
    <dgm:cxn modelId="{743C2D34-60A6-4C14-83E2-DC9C26AB7408}" type="presOf" srcId="{9C9133F2-1BF4-419C-A66D-ACE416BD23F4}" destId="{0CBD8554-FAFC-47C1-9724-71BF7D784401}"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2" destOrd="0" parTransId="{D316CF9C-ED51-4233-B4DB-6F5D1A442287}" sibTransId="{774D8132-D219-4923-9D75-0EE3D89FF8F1}"/>
    <dgm:cxn modelId="{5B922D7D-4536-48EA-B62F-F1F5D6A01954}" type="presOf" srcId="{DB9E2FA2-DEE3-40CD-A0FA-AC0AAB3912B8}" destId="{E3F307E3-B8AB-4830-B3D7-DA62E7C7504D}" srcOrd="0" destOrd="0" presId="urn:microsoft.com/office/officeart/2005/8/layout/default"/>
    <dgm:cxn modelId="{E7DC9C7E-2C73-494E-A979-59023FFBAE2C}" srcId="{3153E85E-5237-4512-A444-0ADD65080A19}" destId="{366550E3-5F98-4583-8421-6BE19CF9AFB8}" srcOrd="3" destOrd="0" parTransId="{EA588AA9-DE11-40CF-981A-1DCC717559A8}" sibTransId="{029AEC91-14B5-4360-A1FD-188FBA816EAC}"/>
    <dgm:cxn modelId="{22715199-6003-4C41-91A7-11EBCC60354B}" srcId="{3153E85E-5237-4512-A444-0ADD65080A19}" destId="{226A163F-B54B-46E8-B13B-0C221E57160D}" srcOrd="4" destOrd="0" parTransId="{6A1C142A-59C4-4CF2-9518-B2572A8A3881}" sibTransId="{1309780F-EE4B-4A67-9C9D-A793D94654F1}"/>
    <dgm:cxn modelId="{CA1507A4-6AE1-4DAA-A751-87A085FF1CBA}" type="presOf" srcId="{36A8B96E-C190-4309-BFAE-28A00B1BA235}" destId="{78827FEB-A0F9-4BA1-AE2F-753EBBD93858}" srcOrd="0" destOrd="0" presId="urn:microsoft.com/office/officeart/2005/8/layout/default"/>
    <dgm:cxn modelId="{8EC521BD-EAFA-4122-ACD8-7E0EEC97E17C}" type="presOf" srcId="{226A163F-B54B-46E8-B13B-0C221E57160D}" destId="{8C1E901F-FB16-4B26-B003-6BAA47601B3E}"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AA7CD5DB-927E-4CBC-9A8C-11266176341B}" type="presOf" srcId="{76A47425-3C45-4016-A754-7C99AB994BD3}" destId="{0D4E422B-8C2B-40A5-94BC-20CB9E16364B}" srcOrd="0" destOrd="0" presId="urn:microsoft.com/office/officeart/2005/8/layout/default"/>
    <dgm:cxn modelId="{51462CE2-B672-4EDF-9BEB-EDA4E577F466}" srcId="{3153E85E-5237-4512-A444-0ADD65080A19}" destId="{36A8B96E-C190-4309-BFAE-28A00B1BA235}" srcOrd="1" destOrd="0" parTransId="{48059C46-3CBC-4219-8685-6C81171F511D}" sibTransId="{3C9FF665-FF2B-4186-9260-23F064DB763E}"/>
    <dgm:cxn modelId="{1CA460EE-301E-4D99-B8CD-E0B70E9BBFE7}" srcId="{3153E85E-5237-4512-A444-0ADD65080A19}" destId="{DB9E2FA2-DEE3-40CD-A0FA-AC0AAB3912B8}" srcOrd="7" destOrd="0" parTransId="{A0E806D2-982A-4256-9656-51A0523F5ED3}" sibTransId="{708D3B05-3D01-4162-9347-44ADFF4C6F20}"/>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EB439FFB-3EE3-46F9-89A5-560FDE6FAA2C}" type="presParOf" srcId="{184C491F-3EE5-44F9-B620-F758A84F2328}" destId="{78827FEB-A0F9-4BA1-AE2F-753EBBD93858}" srcOrd="2" destOrd="0" presId="urn:microsoft.com/office/officeart/2005/8/layout/default"/>
    <dgm:cxn modelId="{A931DBC6-7606-432A-8B97-B1136D9ABA88}" type="presParOf" srcId="{184C491F-3EE5-44F9-B620-F758A84F2328}" destId="{9E600872-B74A-4240-A154-AD6BBDB14891}" srcOrd="3" destOrd="0" presId="urn:microsoft.com/office/officeart/2005/8/layout/default"/>
    <dgm:cxn modelId="{A8D41391-9EE3-48AC-A216-B245E45474E5}" type="presParOf" srcId="{184C491F-3EE5-44F9-B620-F758A84F2328}" destId="{F2550C10-FD44-4F9E-B666-5DE188C5D7C1}" srcOrd="4" destOrd="0" presId="urn:microsoft.com/office/officeart/2005/8/layout/default"/>
    <dgm:cxn modelId="{D5889761-682E-41E1-970B-0D748FD23922}" type="presParOf" srcId="{184C491F-3EE5-44F9-B620-F758A84F2328}" destId="{166E47D2-E2DA-4A52-841D-8A1551DB3BA6}" srcOrd="5" destOrd="0" presId="urn:microsoft.com/office/officeart/2005/8/layout/default"/>
    <dgm:cxn modelId="{4AD6D7AE-8475-4285-A832-2AA7252AEA2C}" type="presParOf" srcId="{184C491F-3EE5-44F9-B620-F758A84F2328}" destId="{40971A68-D219-4DA1-8540-124A0823078B}" srcOrd="6" destOrd="0" presId="urn:microsoft.com/office/officeart/2005/8/layout/default"/>
    <dgm:cxn modelId="{F6D82EFD-DECC-45AB-9DFA-3BDC83B1BB80}" type="presParOf" srcId="{184C491F-3EE5-44F9-B620-F758A84F2328}" destId="{F121F938-E1D5-49DA-BD0E-5EFC6B8CE8B8}" srcOrd="7" destOrd="0" presId="urn:microsoft.com/office/officeart/2005/8/layout/default"/>
    <dgm:cxn modelId="{B2ECCB6C-355A-4807-B618-95972486399B}" type="presParOf" srcId="{184C491F-3EE5-44F9-B620-F758A84F2328}" destId="{8C1E901F-FB16-4B26-B003-6BAA47601B3E}" srcOrd="8" destOrd="0" presId="urn:microsoft.com/office/officeart/2005/8/layout/default"/>
    <dgm:cxn modelId="{BE1D50BE-4B94-4DE9-AEF6-DE497B8AB3B7}" type="presParOf" srcId="{184C491F-3EE5-44F9-B620-F758A84F2328}" destId="{49FC56AB-C26C-4555-8254-90C7E666AAF8}" srcOrd="9" destOrd="0" presId="urn:microsoft.com/office/officeart/2005/8/layout/default"/>
    <dgm:cxn modelId="{F9FE2C0D-D202-4302-ADDA-66C8680ABA54}" type="presParOf" srcId="{184C491F-3EE5-44F9-B620-F758A84F2328}" destId="{0CBD8554-FAFC-47C1-9724-71BF7D784401}" srcOrd="10" destOrd="0" presId="urn:microsoft.com/office/officeart/2005/8/layout/default"/>
    <dgm:cxn modelId="{F7603D20-E593-4B07-B6CE-D17E5E9E0146}" type="presParOf" srcId="{184C491F-3EE5-44F9-B620-F758A84F2328}" destId="{BEB30506-508A-4400-A1F2-59100E3DD98D}" srcOrd="11" destOrd="0" presId="urn:microsoft.com/office/officeart/2005/8/layout/default"/>
    <dgm:cxn modelId="{269DB0F7-FED1-450D-A7B6-FCC21DFF44EF}" type="presParOf" srcId="{184C491F-3EE5-44F9-B620-F758A84F2328}" destId="{0D4E422B-8C2B-40A5-94BC-20CB9E16364B}" srcOrd="12" destOrd="0" presId="urn:microsoft.com/office/officeart/2005/8/layout/default"/>
    <dgm:cxn modelId="{50F159EB-17D6-40B2-9A08-F24EFB55EEB2}" type="presParOf" srcId="{184C491F-3EE5-44F9-B620-F758A84F2328}" destId="{DAECB4AC-3E28-4030-904A-5A3FEA698747}" srcOrd="13" destOrd="0" presId="urn:microsoft.com/office/officeart/2005/8/layout/default"/>
    <dgm:cxn modelId="{A249079E-8A54-4DA8-AC17-9927B9B839DC}" type="presParOf" srcId="{184C491F-3EE5-44F9-B620-F758A84F2328}" destId="{E3F307E3-B8AB-4830-B3D7-DA62E7C7504D}" srcOrd="1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75B8322-85CB-46E2-946A-C31EB65AFAD1}">
      <dgm:prSet phldrT="[Text]" custT="1"/>
      <dgm:spPr/>
      <dgm:t>
        <a:bodyPr/>
        <a:lstStyle/>
        <a:p>
          <a:r>
            <a:rPr lang="en-CA" sz="1800" dirty="0"/>
            <a:t>Top Hat Advisory</a:t>
          </a:r>
        </a:p>
      </dgm:t>
    </dgm:pt>
    <dgm:pt modelId="{64F49FF8-82B5-4A80-8510-ABEAF2646AA0}" type="parTrans" cxnId="{9E8002F0-6635-484D-BC78-596D07D1C7D6}">
      <dgm:prSet/>
      <dgm:spPr/>
      <dgm:t>
        <a:bodyPr/>
        <a:lstStyle/>
        <a:p>
          <a:endParaRPr lang="en-CA" sz="900"/>
        </a:p>
      </dgm:t>
    </dgm:pt>
    <dgm:pt modelId="{92C95854-D828-48F9-B979-606826430F96}" type="sibTrans" cxnId="{9E8002F0-6635-484D-BC78-596D07D1C7D6}">
      <dgm:prSet/>
      <dgm:spPr/>
      <dgm:t>
        <a:bodyPr/>
        <a:lstStyle/>
        <a:p>
          <a:endParaRPr lang="en-CA" sz="900"/>
        </a:p>
      </dgm:t>
    </dgm:pt>
    <dgm:pt modelId="{9D773715-F3E9-4120-9C63-4B10055FF1F8}">
      <dgm:prSet phldrT="[Text]" custT="1"/>
      <dgm:spPr/>
      <dgm:t>
        <a:bodyPr/>
        <a:lstStyle/>
        <a:p>
          <a:r>
            <a:rPr lang="en-CA" sz="1800" dirty="0"/>
            <a:t>Sturgeon Auto Body</a:t>
          </a:r>
        </a:p>
      </dgm:t>
    </dgm:pt>
    <dgm:pt modelId="{D316CF9C-ED51-4233-B4DB-6F5D1A442287}" type="parTrans" cxnId="{3E7CA67A-6478-42ED-AD66-90D7EC7D885E}">
      <dgm:prSet/>
      <dgm:spPr/>
      <dgm:t>
        <a:bodyPr/>
        <a:lstStyle/>
        <a:p>
          <a:endParaRPr lang="en-CA" sz="900"/>
        </a:p>
      </dgm:t>
    </dgm:pt>
    <dgm:pt modelId="{774D8132-D219-4923-9D75-0EE3D89FF8F1}" type="sibTrans" cxnId="{3E7CA67A-6478-42ED-AD66-90D7EC7D885E}">
      <dgm:prSet/>
      <dgm:spPr/>
      <dgm:t>
        <a:bodyPr/>
        <a:lstStyle/>
        <a:p>
          <a:endParaRPr lang="en-CA" sz="900"/>
        </a:p>
      </dgm:t>
    </dgm:pt>
    <dgm:pt modelId="{9C9133F2-1BF4-419C-A66D-ACE416BD23F4}">
      <dgm:prSet phldrT="[Text]" custT="1"/>
      <dgm:spPr/>
      <dgm:t>
        <a:bodyPr/>
        <a:lstStyle/>
        <a:p>
          <a:r>
            <a:rPr lang="en-CA" sz="1800" dirty="0" err="1"/>
            <a:t>Brokerlink</a:t>
          </a:r>
          <a:endParaRPr lang="en-CA" sz="1800" dirty="0"/>
        </a:p>
      </dgm:t>
    </dgm:pt>
    <dgm:pt modelId="{D7EDAF9D-34D0-4744-8CA0-CDA4A79B097A}" type="parTrans" cxnId="{10A7F810-1DE8-476E-AD66-804079AA0C50}">
      <dgm:prSet/>
      <dgm:spPr/>
      <dgm:t>
        <a:bodyPr/>
        <a:lstStyle/>
        <a:p>
          <a:endParaRPr lang="en-CA" sz="1600"/>
        </a:p>
      </dgm:t>
    </dgm:pt>
    <dgm:pt modelId="{A5ADED4A-C9EC-4B05-BAA1-DA69E4365B18}" type="sibTrans" cxnId="{10A7F810-1DE8-476E-AD66-804079AA0C50}">
      <dgm:prSet/>
      <dgm:spPr/>
      <dgm:t>
        <a:bodyPr/>
        <a:lstStyle/>
        <a:p>
          <a:endParaRPr lang="en-CA" sz="1600"/>
        </a:p>
      </dgm:t>
    </dgm:pt>
    <dgm:pt modelId="{07C6D0D3-8D30-41DE-B43A-DA8AB09B09B5}">
      <dgm:prSet phldrT="[Text]" custT="1"/>
      <dgm:spPr/>
      <dgm:t>
        <a:bodyPr/>
        <a:lstStyle/>
        <a:p>
          <a:r>
            <a:rPr lang="en-CA" sz="1800" dirty="0"/>
            <a:t>MFP Resources</a:t>
          </a:r>
        </a:p>
      </dgm:t>
    </dgm:pt>
    <dgm:pt modelId="{4F594325-72C6-4027-ADB3-2D295112B307}" type="parTrans" cxnId="{0E4A7D3F-86D0-40F5-AEB9-003D83DA5125}">
      <dgm:prSet/>
      <dgm:spPr/>
      <dgm:t>
        <a:bodyPr/>
        <a:lstStyle/>
        <a:p>
          <a:endParaRPr lang="en-CA" sz="1600"/>
        </a:p>
      </dgm:t>
    </dgm:pt>
    <dgm:pt modelId="{7F8BF21F-A0A9-4D21-9AC3-D9C076188E37}" type="sibTrans" cxnId="{0E4A7D3F-86D0-40F5-AEB9-003D83DA5125}">
      <dgm:prSet/>
      <dgm:spPr/>
      <dgm:t>
        <a:bodyPr/>
        <a:lstStyle/>
        <a:p>
          <a:endParaRPr lang="en-CA" sz="1600"/>
        </a:p>
      </dgm:t>
    </dgm:pt>
    <dgm:pt modelId="{E97295E2-09FD-4834-A640-5FDBEDC1927E}">
      <dgm:prSet phldrT="[Text]" custT="1"/>
      <dgm:spPr/>
      <dgm:t>
        <a:bodyPr/>
        <a:lstStyle/>
        <a:p>
          <a:r>
            <a:rPr lang="en-CA" sz="1800" dirty="0"/>
            <a:t>St. Albert Inn &amp; Suites</a:t>
          </a:r>
        </a:p>
      </dgm:t>
    </dgm:pt>
    <dgm:pt modelId="{671EA0FF-0FCD-48AE-9154-0FEEA0153BEC}" type="parTrans" cxnId="{895CD2D4-6D5A-4372-8808-BA67A697C6AD}">
      <dgm:prSet/>
      <dgm:spPr/>
      <dgm:t>
        <a:bodyPr/>
        <a:lstStyle/>
        <a:p>
          <a:endParaRPr lang="en-CA" sz="1600"/>
        </a:p>
      </dgm:t>
    </dgm:pt>
    <dgm:pt modelId="{C989D67F-8696-4A37-A5E3-68449A9025B6}" type="sibTrans" cxnId="{895CD2D4-6D5A-4372-8808-BA67A697C6AD}">
      <dgm:prSet/>
      <dgm:spPr/>
      <dgm:t>
        <a:bodyPr/>
        <a:lstStyle/>
        <a:p>
          <a:endParaRPr lang="en-CA" sz="1600"/>
        </a:p>
      </dgm:t>
    </dgm:pt>
    <dgm:pt modelId="{D3627594-CFB5-456E-91FD-8476C50CFF95}">
      <dgm:prSet phldrT="[Text]" custT="1"/>
      <dgm:spPr/>
      <dgm:t>
        <a:bodyPr/>
        <a:lstStyle/>
        <a:p>
          <a:r>
            <a:rPr lang="en-CA" sz="1800" dirty="0"/>
            <a:t>Canadian Fence</a:t>
          </a:r>
        </a:p>
      </dgm:t>
    </dgm:pt>
    <dgm:pt modelId="{36776A95-8951-4B27-8086-072CDBB62F2D}" type="parTrans" cxnId="{F666A925-5C1E-4882-B461-AEE640CC7642}">
      <dgm:prSet/>
      <dgm:spPr/>
      <dgm:t>
        <a:bodyPr/>
        <a:lstStyle/>
        <a:p>
          <a:endParaRPr lang="en-CA" sz="1600"/>
        </a:p>
      </dgm:t>
    </dgm:pt>
    <dgm:pt modelId="{6B82DA33-6F89-4311-9BD3-870AFEB594BB}" type="sibTrans" cxnId="{F666A925-5C1E-4882-B461-AEE640CC7642}">
      <dgm:prSet/>
      <dgm:spPr/>
      <dgm:t>
        <a:bodyPr/>
        <a:lstStyle/>
        <a:p>
          <a:endParaRPr lang="en-CA" sz="1600"/>
        </a:p>
      </dgm:t>
    </dgm:pt>
    <dgm:pt modelId="{7276F953-85D2-44B9-A87E-74F0FFDB369A}">
      <dgm:prSet phldrT="[Text]" custT="1"/>
      <dgm:spPr/>
      <dgm:t>
        <a:bodyPr/>
        <a:lstStyle/>
        <a:p>
          <a:r>
            <a:rPr lang="en-CA" sz="1800" dirty="0"/>
            <a:t>Musco Lighting</a:t>
          </a:r>
        </a:p>
      </dgm:t>
    </dgm:pt>
    <dgm:pt modelId="{3C9C7A53-ED53-4084-9559-426ED20865C7}" type="parTrans" cxnId="{F01903B0-EBB7-4DF4-A6B7-AB1A88A4450D}">
      <dgm:prSet/>
      <dgm:spPr/>
      <dgm:t>
        <a:bodyPr/>
        <a:lstStyle/>
        <a:p>
          <a:endParaRPr lang="en-CA"/>
        </a:p>
      </dgm:t>
    </dgm:pt>
    <dgm:pt modelId="{F4EB1D68-D6B5-466C-B42B-EEE3E12BBA3B}" type="sibTrans" cxnId="{F01903B0-EBB7-4DF4-A6B7-AB1A88A4450D}">
      <dgm:prSet/>
      <dgm:spPr/>
      <dgm:t>
        <a:bodyPr/>
        <a:lstStyle/>
        <a:p>
          <a:endParaRPr lang="en-CA"/>
        </a:p>
      </dgm:t>
    </dgm:pt>
    <dgm:pt modelId="{5CC90A16-3740-441C-BC6C-B7C39C272B44}">
      <dgm:prSet phldrT="[Text]" custT="1"/>
      <dgm:spPr/>
      <dgm:t>
        <a:bodyPr/>
        <a:lstStyle/>
        <a:p>
          <a:r>
            <a:rPr lang="en-CA" sz="1800" dirty="0"/>
            <a:t>Southview Acura</a:t>
          </a:r>
        </a:p>
      </dgm:t>
    </dgm:pt>
    <dgm:pt modelId="{5AEBA92C-41D0-4C49-9FF4-8F4E9E785719}" type="parTrans" cxnId="{37677E59-B927-446C-98C5-5978C2C72720}">
      <dgm:prSet/>
      <dgm:spPr/>
      <dgm:t>
        <a:bodyPr/>
        <a:lstStyle/>
        <a:p>
          <a:endParaRPr lang="en-CA"/>
        </a:p>
      </dgm:t>
    </dgm:pt>
    <dgm:pt modelId="{4B81D12B-8EC1-4049-94BB-E94BEB18A42A}" type="sibTrans" cxnId="{37677E59-B927-446C-98C5-5978C2C72720}">
      <dgm:prSet/>
      <dgm:spPr/>
      <dgm:t>
        <a:bodyPr/>
        <a:lstStyle/>
        <a:p>
          <a:endParaRPr lang="en-CA"/>
        </a:p>
      </dgm:t>
    </dgm:pt>
    <dgm:pt modelId="{9B28B641-9D5E-4172-B997-986BA20626DD}">
      <dgm:prSet phldrT="[Text]" custT="1"/>
      <dgm:spPr/>
      <dgm:t>
        <a:bodyPr/>
        <a:lstStyle/>
        <a:p>
          <a:r>
            <a:rPr lang="en-CA" sz="1800" dirty="0"/>
            <a:t>Gorilla Properties</a:t>
          </a:r>
        </a:p>
      </dgm:t>
    </dgm:pt>
    <dgm:pt modelId="{1170A5B4-2CAD-423C-82F1-7C7B15670200}" type="parTrans" cxnId="{0B7D85B3-9028-4336-AEAC-48866D8D7F04}">
      <dgm:prSet/>
      <dgm:spPr/>
      <dgm:t>
        <a:bodyPr/>
        <a:lstStyle/>
        <a:p>
          <a:endParaRPr lang="en-CA"/>
        </a:p>
      </dgm:t>
    </dgm:pt>
    <dgm:pt modelId="{24171525-5A69-46C0-9FD8-0C6B30670629}" type="sibTrans" cxnId="{0B7D85B3-9028-4336-AEAC-48866D8D7F04}">
      <dgm:prSet/>
      <dgm:spPr/>
      <dgm:t>
        <a:bodyPr/>
        <a:lstStyle/>
        <a:p>
          <a:endParaRPr lang="en-CA"/>
        </a:p>
      </dgm:t>
    </dgm:pt>
    <dgm:pt modelId="{4C8D32AF-85BC-471F-AF08-EE21538C86B2}">
      <dgm:prSet phldrT="[Text]" custT="1"/>
      <dgm:spPr/>
      <dgm:t>
        <a:bodyPr/>
        <a:lstStyle/>
        <a:p>
          <a:r>
            <a:rPr lang="en-CA" sz="1800" dirty="0"/>
            <a:t>DKI Restoration</a:t>
          </a:r>
        </a:p>
      </dgm:t>
    </dgm:pt>
    <dgm:pt modelId="{8D997780-FC1D-4F9B-962B-D6D0B6324AD3}" type="parTrans" cxnId="{7B016653-6E88-4838-94D3-CD06207920A2}">
      <dgm:prSet/>
      <dgm:spPr/>
      <dgm:t>
        <a:bodyPr/>
        <a:lstStyle/>
        <a:p>
          <a:endParaRPr lang="en-CA"/>
        </a:p>
      </dgm:t>
    </dgm:pt>
    <dgm:pt modelId="{38005669-F896-43C7-8B46-6C4F22F6C687}" type="sibTrans" cxnId="{7B016653-6E88-4838-94D3-CD06207920A2}">
      <dgm:prSet/>
      <dgm:spPr/>
      <dgm:t>
        <a:bodyPr/>
        <a:lstStyle/>
        <a:p>
          <a:endParaRPr lang="en-CA"/>
        </a:p>
      </dgm:t>
    </dgm:pt>
    <dgm:pt modelId="{F578FE13-C48F-4166-B618-EA2A7D3E6D53}">
      <dgm:prSet phldrT="[Text]" custT="1"/>
      <dgm:spPr/>
      <dgm:t>
        <a:bodyPr/>
        <a:lstStyle/>
        <a:p>
          <a:r>
            <a:rPr lang="en-CA" sz="1800" b="0" dirty="0"/>
            <a:t>St. Louis Bar and Grill </a:t>
          </a:r>
        </a:p>
      </dgm:t>
    </dgm:pt>
    <dgm:pt modelId="{4BD32033-C34F-4E1F-84F3-86BB45BC02DC}" type="parTrans" cxnId="{82F5CCAB-72E7-4836-AE04-71E6B219511B}">
      <dgm:prSet/>
      <dgm:spPr/>
      <dgm:t>
        <a:bodyPr/>
        <a:lstStyle/>
        <a:p>
          <a:endParaRPr lang="en-CA"/>
        </a:p>
      </dgm:t>
    </dgm:pt>
    <dgm:pt modelId="{21305066-0470-4C96-B05E-5133C4976B66}" type="sibTrans" cxnId="{82F5CCAB-72E7-4836-AE04-71E6B219511B}">
      <dgm:prSet/>
      <dgm:spPr/>
      <dgm:t>
        <a:bodyPr/>
        <a:lstStyle/>
        <a:p>
          <a:endParaRPr lang="en-CA"/>
        </a:p>
      </dgm:t>
    </dgm:pt>
    <dgm:pt modelId="{75AB5BA4-40DB-42D8-B12A-FA8CACA976E7}">
      <dgm:prSet phldrT="[Text]" custT="1"/>
      <dgm:spPr/>
      <dgm:t>
        <a:bodyPr/>
        <a:lstStyle/>
        <a:p>
          <a:r>
            <a:rPr lang="en-CA" sz="1800" b="0" dirty="0"/>
            <a:t>Fortis </a:t>
          </a:r>
          <a:r>
            <a:rPr lang="en-CA" sz="1800" b="0"/>
            <a:t>Alberta </a:t>
          </a:r>
          <a:endParaRPr lang="en-CA" sz="1800" b="0" dirty="0"/>
        </a:p>
      </dgm:t>
    </dgm:pt>
    <dgm:pt modelId="{1C447E05-41AB-4296-892B-8839B16545CE}" type="parTrans" cxnId="{CDFCBBA3-9596-496D-84E4-7A30F2344028}">
      <dgm:prSet/>
      <dgm:spPr/>
      <dgm:t>
        <a:bodyPr/>
        <a:lstStyle/>
        <a:p>
          <a:endParaRPr lang="en-CA"/>
        </a:p>
      </dgm:t>
    </dgm:pt>
    <dgm:pt modelId="{660D7059-FA8F-4E83-95F4-3D9584D06746}" type="sibTrans" cxnId="{CDFCBBA3-9596-496D-84E4-7A30F2344028}">
      <dgm:prSet/>
      <dgm:spPr/>
      <dgm:t>
        <a:bodyPr/>
        <a:lstStyle/>
        <a:p>
          <a:endParaRPr lang="en-CA"/>
        </a:p>
      </dgm:t>
    </dgm:pt>
    <dgm:pt modelId="{CCEB2CCE-6518-4636-91B4-2E5559833908}">
      <dgm:prSet phldrT="[Text]" custT="1"/>
      <dgm:spPr/>
      <dgm:t>
        <a:bodyPr/>
        <a:lstStyle/>
        <a:p>
          <a:r>
            <a:rPr lang="en-CA" sz="1800" b="0" dirty="0"/>
            <a:t>Elite HDD</a:t>
          </a:r>
        </a:p>
      </dgm:t>
    </dgm:pt>
    <dgm:pt modelId="{30B092D7-869B-4A47-9497-EFD01BB03957}" type="parTrans" cxnId="{1D0749B5-7488-4FDA-BE68-46597061C307}">
      <dgm:prSet/>
      <dgm:spPr/>
      <dgm:t>
        <a:bodyPr/>
        <a:lstStyle/>
        <a:p>
          <a:endParaRPr lang="en-CA"/>
        </a:p>
      </dgm:t>
    </dgm:pt>
    <dgm:pt modelId="{C913DF58-73B6-4069-9E32-FECE4443B6C6}" type="sibTrans" cxnId="{1D0749B5-7488-4FDA-BE68-46597061C307}">
      <dgm:prSet/>
      <dgm:spPr/>
      <dgm:t>
        <a:bodyPr/>
        <a:lstStyle/>
        <a:p>
          <a:endParaRPr lang="en-CA"/>
        </a:p>
      </dgm:t>
    </dgm:pt>
    <dgm:pt modelId="{ADB6E3AB-4AEE-4C52-B899-07BF2AE90344}">
      <dgm:prSet phldrT="[Text]" custT="1"/>
      <dgm:spPr/>
      <dgm:t>
        <a:bodyPr/>
        <a:lstStyle/>
        <a:p>
          <a:r>
            <a:rPr lang="en-CA" sz="1800" b="0" dirty="0"/>
            <a:t>Swiss Chalet</a:t>
          </a:r>
        </a:p>
      </dgm:t>
    </dgm:pt>
    <dgm:pt modelId="{05F20BC8-0BF7-47AC-AD7B-02014181A813}" type="parTrans" cxnId="{263EEB60-06EF-4039-A6F4-AB1F695EC040}">
      <dgm:prSet/>
      <dgm:spPr/>
      <dgm:t>
        <a:bodyPr/>
        <a:lstStyle/>
        <a:p>
          <a:endParaRPr lang="en-CA"/>
        </a:p>
      </dgm:t>
    </dgm:pt>
    <dgm:pt modelId="{C87F9CB9-A3EB-489E-ACCB-F145BFBF8660}" type="sibTrans" cxnId="{263EEB60-06EF-4039-A6F4-AB1F695EC040}">
      <dgm:prSet/>
      <dgm:spPr/>
      <dgm:t>
        <a:bodyPr/>
        <a:lstStyle/>
        <a:p>
          <a:endParaRPr lang="en-CA"/>
        </a:p>
      </dgm:t>
    </dgm:pt>
    <dgm:pt modelId="{EE990D71-224B-438B-BB0D-65E4481F252C}">
      <dgm:prSet phldrT="[Text]" custT="1"/>
      <dgm:spPr/>
      <dgm:t>
        <a:bodyPr/>
        <a:lstStyle/>
        <a:p>
          <a:r>
            <a:rPr lang="en-CA" sz="1800" b="0"/>
            <a:t>EXP Realty</a:t>
          </a:r>
          <a:endParaRPr lang="en-CA" sz="1800" b="0" dirty="0"/>
        </a:p>
      </dgm:t>
    </dgm:pt>
    <dgm:pt modelId="{C8F4794E-5763-41CA-841A-38B9A25AA535}" type="parTrans" cxnId="{404C900B-0DCA-4A96-8C6A-20D42D2755A9}">
      <dgm:prSet/>
      <dgm:spPr/>
      <dgm:t>
        <a:bodyPr/>
        <a:lstStyle/>
        <a:p>
          <a:endParaRPr lang="en-CA"/>
        </a:p>
      </dgm:t>
    </dgm:pt>
    <dgm:pt modelId="{B90B9011-623C-4F19-91B2-B237689588DA}" type="sibTrans" cxnId="{404C900B-0DCA-4A96-8C6A-20D42D2755A9}">
      <dgm:prSet/>
      <dgm:spPr/>
      <dgm:t>
        <a:bodyPr/>
        <a:lstStyle/>
        <a:p>
          <a:endParaRPr lang="en-CA"/>
        </a:p>
      </dgm:t>
    </dgm:pt>
    <dgm:pt modelId="{25701054-3F75-4844-995C-661BDA50D5AC}">
      <dgm:prSet phldrT="[Text]" custT="1"/>
      <dgm:spPr/>
      <dgm:t>
        <a:bodyPr/>
        <a:lstStyle/>
        <a:p>
          <a:r>
            <a:rPr lang="en-CA" sz="1800" b="0" dirty="0"/>
            <a:t>SIGIS Childcare</a:t>
          </a:r>
        </a:p>
      </dgm:t>
    </dgm:pt>
    <dgm:pt modelId="{BAFEF34E-14BE-4B89-B152-8E27A6A823F8}" type="parTrans" cxnId="{720E223E-33E8-4535-8826-61F07052D4AD}">
      <dgm:prSet/>
      <dgm:spPr/>
      <dgm:t>
        <a:bodyPr/>
        <a:lstStyle/>
        <a:p>
          <a:endParaRPr lang="en-CA"/>
        </a:p>
      </dgm:t>
    </dgm:pt>
    <dgm:pt modelId="{8BC0C046-1225-459C-A682-999088BFE5DF}" type="sibTrans" cxnId="{720E223E-33E8-4535-8826-61F07052D4AD}">
      <dgm:prSet/>
      <dgm:spPr/>
      <dgm:t>
        <a:bodyPr/>
        <a:lstStyle/>
        <a:p>
          <a:endParaRPr lang="en-CA"/>
        </a:p>
      </dgm:t>
    </dgm:pt>
    <dgm:pt modelId="{53626BF6-DA1D-4628-BB83-003258D511D6}">
      <dgm:prSet phldrT="[Text]" custT="1"/>
      <dgm:spPr/>
      <dgm:t>
        <a:bodyPr/>
        <a:lstStyle/>
        <a:p>
          <a:r>
            <a:rPr lang="en-CA" sz="1800" b="0"/>
            <a:t>Crown &amp; Tower Pub</a:t>
          </a:r>
          <a:endParaRPr lang="en-CA" sz="1800" b="0" dirty="0"/>
        </a:p>
      </dgm:t>
    </dgm:pt>
    <dgm:pt modelId="{98487DC9-755F-41B3-B8AF-6484C1E2992A}" type="parTrans" cxnId="{93D23F7A-388D-4CA1-8D05-5B0CAA65AE37}">
      <dgm:prSet/>
      <dgm:spPr/>
      <dgm:t>
        <a:bodyPr/>
        <a:lstStyle/>
        <a:p>
          <a:endParaRPr lang="en-CA"/>
        </a:p>
      </dgm:t>
    </dgm:pt>
    <dgm:pt modelId="{3F74EFF3-E346-4169-831A-86C764EE335A}" type="sibTrans" cxnId="{93D23F7A-388D-4CA1-8D05-5B0CAA65AE37}">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17">
        <dgm:presLayoutVars>
          <dgm:bulletEnabled val="1"/>
        </dgm:presLayoutVars>
      </dgm:prSet>
      <dgm:spPr/>
    </dgm:pt>
    <dgm:pt modelId="{D23E31A3-FEE8-44AE-8769-A8338D4B8BB5}" type="pres">
      <dgm:prSet presAssocID="{92C95854-D828-48F9-B979-606826430F96}" presName="sibTrans" presStyleCnt="0"/>
      <dgm:spPr/>
    </dgm:pt>
    <dgm:pt modelId="{F2550C10-FD44-4F9E-B666-5DE188C5D7C1}" type="pres">
      <dgm:prSet presAssocID="{9D773715-F3E9-4120-9C63-4B10055FF1F8}" presName="node" presStyleLbl="node1" presStyleIdx="1" presStyleCnt="17">
        <dgm:presLayoutVars>
          <dgm:bulletEnabled val="1"/>
        </dgm:presLayoutVars>
      </dgm:prSet>
      <dgm:spPr/>
    </dgm:pt>
    <dgm:pt modelId="{166E47D2-E2DA-4A52-841D-8A1551DB3BA6}" type="pres">
      <dgm:prSet presAssocID="{774D8132-D219-4923-9D75-0EE3D89FF8F1}" presName="sibTrans" presStyleCnt="0"/>
      <dgm:spPr/>
    </dgm:pt>
    <dgm:pt modelId="{DDC0635B-7BBF-41D9-A53B-0F27CB773B0A}" type="pres">
      <dgm:prSet presAssocID="{9C9133F2-1BF4-419C-A66D-ACE416BD23F4}" presName="node" presStyleLbl="node1" presStyleIdx="2" presStyleCnt="17">
        <dgm:presLayoutVars>
          <dgm:bulletEnabled val="1"/>
        </dgm:presLayoutVars>
      </dgm:prSet>
      <dgm:spPr/>
    </dgm:pt>
    <dgm:pt modelId="{213E8B0A-3C6B-4C56-9625-0260C137D5EF}" type="pres">
      <dgm:prSet presAssocID="{A5ADED4A-C9EC-4B05-BAA1-DA69E4365B18}" presName="sibTrans" presStyleCnt="0"/>
      <dgm:spPr/>
    </dgm:pt>
    <dgm:pt modelId="{2986B3D8-8C08-44E3-BFD3-6995E26C48C1}" type="pres">
      <dgm:prSet presAssocID="{07C6D0D3-8D30-41DE-B43A-DA8AB09B09B5}" presName="node" presStyleLbl="node1" presStyleIdx="3" presStyleCnt="17">
        <dgm:presLayoutVars>
          <dgm:bulletEnabled val="1"/>
        </dgm:presLayoutVars>
      </dgm:prSet>
      <dgm:spPr/>
    </dgm:pt>
    <dgm:pt modelId="{D330ADC3-463F-4777-924C-593CD7AE4E98}" type="pres">
      <dgm:prSet presAssocID="{7F8BF21F-A0A9-4D21-9AC3-D9C076188E37}" presName="sibTrans" presStyleCnt="0"/>
      <dgm:spPr/>
    </dgm:pt>
    <dgm:pt modelId="{709878B7-986F-4619-9BD8-39765FF45227}" type="pres">
      <dgm:prSet presAssocID="{E97295E2-09FD-4834-A640-5FDBEDC1927E}" presName="node" presStyleLbl="node1" presStyleIdx="4" presStyleCnt="17">
        <dgm:presLayoutVars>
          <dgm:bulletEnabled val="1"/>
        </dgm:presLayoutVars>
      </dgm:prSet>
      <dgm:spPr/>
    </dgm:pt>
    <dgm:pt modelId="{D67F042D-E019-4703-ACAC-9F3D0808C9B0}" type="pres">
      <dgm:prSet presAssocID="{C989D67F-8696-4A37-A5E3-68449A9025B6}" presName="sibTrans" presStyleCnt="0"/>
      <dgm:spPr/>
    </dgm:pt>
    <dgm:pt modelId="{EF27D5D8-A163-47BC-A10F-F55CC43F3C4B}" type="pres">
      <dgm:prSet presAssocID="{D3627594-CFB5-456E-91FD-8476C50CFF95}" presName="node" presStyleLbl="node1" presStyleIdx="5" presStyleCnt="17">
        <dgm:presLayoutVars>
          <dgm:bulletEnabled val="1"/>
        </dgm:presLayoutVars>
      </dgm:prSet>
      <dgm:spPr/>
    </dgm:pt>
    <dgm:pt modelId="{0FC81716-4110-440C-B7AA-727423983A6B}" type="pres">
      <dgm:prSet presAssocID="{6B82DA33-6F89-4311-9BD3-870AFEB594BB}" presName="sibTrans" presStyleCnt="0"/>
      <dgm:spPr/>
    </dgm:pt>
    <dgm:pt modelId="{17F3BB5B-4D44-4917-B37F-5240807D6BBC}" type="pres">
      <dgm:prSet presAssocID="{7276F953-85D2-44B9-A87E-74F0FFDB369A}" presName="node" presStyleLbl="node1" presStyleIdx="6" presStyleCnt="17">
        <dgm:presLayoutVars>
          <dgm:bulletEnabled val="1"/>
        </dgm:presLayoutVars>
      </dgm:prSet>
      <dgm:spPr/>
    </dgm:pt>
    <dgm:pt modelId="{4A0EFD4C-E5C2-4F4C-98B1-5A5DAE9B0E60}" type="pres">
      <dgm:prSet presAssocID="{F4EB1D68-D6B5-466C-B42B-EEE3E12BBA3B}" presName="sibTrans" presStyleCnt="0"/>
      <dgm:spPr/>
    </dgm:pt>
    <dgm:pt modelId="{6824EC82-75E9-4893-8E96-8118FC25AA34}" type="pres">
      <dgm:prSet presAssocID="{9B28B641-9D5E-4172-B997-986BA20626DD}" presName="node" presStyleLbl="node1" presStyleIdx="7" presStyleCnt="17">
        <dgm:presLayoutVars>
          <dgm:bulletEnabled val="1"/>
        </dgm:presLayoutVars>
      </dgm:prSet>
      <dgm:spPr/>
    </dgm:pt>
    <dgm:pt modelId="{3278D85D-E8A7-4054-AC47-B58BEF94C146}" type="pres">
      <dgm:prSet presAssocID="{24171525-5A69-46C0-9FD8-0C6B30670629}" presName="sibTrans" presStyleCnt="0"/>
      <dgm:spPr/>
    </dgm:pt>
    <dgm:pt modelId="{3BF16B7E-A23B-49B6-8060-A43A475CF067}" type="pres">
      <dgm:prSet presAssocID="{F578FE13-C48F-4166-B618-EA2A7D3E6D53}" presName="node" presStyleLbl="node1" presStyleIdx="8" presStyleCnt="17">
        <dgm:presLayoutVars>
          <dgm:bulletEnabled val="1"/>
        </dgm:presLayoutVars>
      </dgm:prSet>
      <dgm:spPr/>
    </dgm:pt>
    <dgm:pt modelId="{2B858824-4214-45E0-9FB0-423EB0A8BAAB}" type="pres">
      <dgm:prSet presAssocID="{21305066-0470-4C96-B05E-5133C4976B66}" presName="sibTrans" presStyleCnt="0"/>
      <dgm:spPr/>
    </dgm:pt>
    <dgm:pt modelId="{E410DF19-BD40-4D5C-9CCD-D390ED8DCD5B}" type="pres">
      <dgm:prSet presAssocID="{5CC90A16-3740-441C-BC6C-B7C39C272B44}" presName="node" presStyleLbl="node1" presStyleIdx="9" presStyleCnt="17">
        <dgm:presLayoutVars>
          <dgm:bulletEnabled val="1"/>
        </dgm:presLayoutVars>
      </dgm:prSet>
      <dgm:spPr/>
    </dgm:pt>
    <dgm:pt modelId="{A94B28CB-4CA3-463D-A7BD-362CF0D49F5F}" type="pres">
      <dgm:prSet presAssocID="{4B81D12B-8EC1-4049-94BB-E94BEB18A42A}" presName="sibTrans" presStyleCnt="0"/>
      <dgm:spPr/>
    </dgm:pt>
    <dgm:pt modelId="{202C18E0-A9A4-4323-ADBB-FB3322012BEC}" type="pres">
      <dgm:prSet presAssocID="{4C8D32AF-85BC-471F-AF08-EE21538C86B2}" presName="node" presStyleLbl="node1" presStyleIdx="10" presStyleCnt="17">
        <dgm:presLayoutVars>
          <dgm:bulletEnabled val="1"/>
        </dgm:presLayoutVars>
      </dgm:prSet>
      <dgm:spPr/>
    </dgm:pt>
    <dgm:pt modelId="{D54CA35F-96E0-4082-A9A6-D47361012517}" type="pres">
      <dgm:prSet presAssocID="{38005669-F896-43C7-8B46-6C4F22F6C687}" presName="sibTrans" presStyleCnt="0"/>
      <dgm:spPr/>
    </dgm:pt>
    <dgm:pt modelId="{17A1F6EC-29E5-4EC3-8193-AB4B6A4BA3B8}" type="pres">
      <dgm:prSet presAssocID="{75AB5BA4-40DB-42D8-B12A-FA8CACA976E7}" presName="node" presStyleLbl="node1" presStyleIdx="11" presStyleCnt="17">
        <dgm:presLayoutVars>
          <dgm:bulletEnabled val="1"/>
        </dgm:presLayoutVars>
      </dgm:prSet>
      <dgm:spPr/>
    </dgm:pt>
    <dgm:pt modelId="{49C33B12-869D-41ED-A6A5-55923AFC07DF}" type="pres">
      <dgm:prSet presAssocID="{660D7059-FA8F-4E83-95F4-3D9584D06746}" presName="sibTrans" presStyleCnt="0"/>
      <dgm:spPr/>
    </dgm:pt>
    <dgm:pt modelId="{D9147A86-9E7F-451F-87DE-E2E4F0992BA1}" type="pres">
      <dgm:prSet presAssocID="{CCEB2CCE-6518-4636-91B4-2E5559833908}" presName="node" presStyleLbl="node1" presStyleIdx="12" presStyleCnt="17">
        <dgm:presLayoutVars>
          <dgm:bulletEnabled val="1"/>
        </dgm:presLayoutVars>
      </dgm:prSet>
      <dgm:spPr/>
    </dgm:pt>
    <dgm:pt modelId="{1E198815-BFC5-42E5-B989-E835642F9953}" type="pres">
      <dgm:prSet presAssocID="{C913DF58-73B6-4069-9E32-FECE4443B6C6}" presName="sibTrans" presStyleCnt="0"/>
      <dgm:spPr/>
    </dgm:pt>
    <dgm:pt modelId="{48540C3C-6458-478B-97E1-FDC6D4433BC8}" type="pres">
      <dgm:prSet presAssocID="{ADB6E3AB-4AEE-4C52-B899-07BF2AE90344}" presName="node" presStyleLbl="node1" presStyleIdx="13" presStyleCnt="17">
        <dgm:presLayoutVars>
          <dgm:bulletEnabled val="1"/>
        </dgm:presLayoutVars>
      </dgm:prSet>
      <dgm:spPr/>
    </dgm:pt>
    <dgm:pt modelId="{B6AF386F-85F7-45E1-A141-314A6880A95F}" type="pres">
      <dgm:prSet presAssocID="{C87F9CB9-A3EB-489E-ACCB-F145BFBF8660}" presName="sibTrans" presStyleCnt="0"/>
      <dgm:spPr/>
    </dgm:pt>
    <dgm:pt modelId="{96620AE9-2090-4391-ACF7-47048F2E9DD4}" type="pres">
      <dgm:prSet presAssocID="{EE990D71-224B-438B-BB0D-65E4481F252C}" presName="node" presStyleLbl="node1" presStyleIdx="14" presStyleCnt="17">
        <dgm:presLayoutVars>
          <dgm:bulletEnabled val="1"/>
        </dgm:presLayoutVars>
      </dgm:prSet>
      <dgm:spPr/>
    </dgm:pt>
    <dgm:pt modelId="{B786C408-1713-4BD1-9D66-B8E86C7ABE20}" type="pres">
      <dgm:prSet presAssocID="{B90B9011-623C-4F19-91B2-B237689588DA}" presName="sibTrans" presStyleCnt="0"/>
      <dgm:spPr/>
    </dgm:pt>
    <dgm:pt modelId="{BE93594D-A774-4359-8DED-7A7BCBFB1BD6}" type="pres">
      <dgm:prSet presAssocID="{25701054-3F75-4844-995C-661BDA50D5AC}" presName="node" presStyleLbl="node1" presStyleIdx="15" presStyleCnt="17">
        <dgm:presLayoutVars>
          <dgm:bulletEnabled val="1"/>
        </dgm:presLayoutVars>
      </dgm:prSet>
      <dgm:spPr/>
    </dgm:pt>
    <dgm:pt modelId="{08D38280-9DA9-4750-9507-71354163C893}" type="pres">
      <dgm:prSet presAssocID="{8BC0C046-1225-459C-A682-999088BFE5DF}" presName="sibTrans" presStyleCnt="0"/>
      <dgm:spPr/>
    </dgm:pt>
    <dgm:pt modelId="{0745A572-E1C9-493A-A401-518C829A9C24}" type="pres">
      <dgm:prSet presAssocID="{53626BF6-DA1D-4628-BB83-003258D511D6}" presName="node" presStyleLbl="node1" presStyleIdx="16" presStyleCnt="17">
        <dgm:presLayoutVars>
          <dgm:bulletEnabled val="1"/>
        </dgm:presLayoutVars>
      </dgm:prSet>
      <dgm:spPr/>
    </dgm:pt>
  </dgm:ptLst>
  <dgm:cxnLst>
    <dgm:cxn modelId="{404C900B-0DCA-4A96-8C6A-20D42D2755A9}" srcId="{3153E85E-5237-4512-A444-0ADD65080A19}" destId="{EE990D71-224B-438B-BB0D-65E4481F252C}" srcOrd="14" destOrd="0" parTransId="{C8F4794E-5763-41CA-841A-38B9A25AA535}" sibTransId="{B90B9011-623C-4F19-91B2-B237689588DA}"/>
    <dgm:cxn modelId="{10A7F810-1DE8-476E-AD66-804079AA0C50}" srcId="{3153E85E-5237-4512-A444-0ADD65080A19}" destId="{9C9133F2-1BF4-419C-A66D-ACE416BD23F4}" srcOrd="2" destOrd="0" parTransId="{D7EDAF9D-34D0-4744-8CA0-CDA4A79B097A}" sibTransId="{A5ADED4A-C9EC-4B05-BAA1-DA69E4365B18}"/>
    <dgm:cxn modelId="{E2D78912-0867-429C-BD06-CFBFBF3DD473}" type="presOf" srcId="{5CC90A16-3740-441C-BC6C-B7C39C272B44}" destId="{E410DF19-BD40-4D5C-9CCD-D390ED8DCD5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8A430324-5EF1-4847-9761-DB0D8DBCDF36}" type="presOf" srcId="{D3627594-CFB5-456E-91FD-8476C50CFF95}" destId="{EF27D5D8-A163-47BC-A10F-F55CC43F3C4B}" srcOrd="0" destOrd="0" presId="urn:microsoft.com/office/officeart/2005/8/layout/default"/>
    <dgm:cxn modelId="{F666A925-5C1E-4882-B461-AEE640CC7642}" srcId="{3153E85E-5237-4512-A444-0ADD65080A19}" destId="{D3627594-CFB5-456E-91FD-8476C50CFF95}" srcOrd="5" destOrd="0" parTransId="{36776A95-8951-4B27-8086-072CDBB62F2D}" sibTransId="{6B82DA33-6F89-4311-9BD3-870AFEB594BB}"/>
    <dgm:cxn modelId="{8CF4583D-C448-4486-9186-90A6C11A0C7A}" type="presOf" srcId="{7276F953-85D2-44B9-A87E-74F0FFDB369A}" destId="{17F3BB5B-4D44-4917-B37F-5240807D6BBC}" srcOrd="0" destOrd="0" presId="urn:microsoft.com/office/officeart/2005/8/layout/default"/>
    <dgm:cxn modelId="{720E223E-33E8-4535-8826-61F07052D4AD}" srcId="{3153E85E-5237-4512-A444-0ADD65080A19}" destId="{25701054-3F75-4844-995C-661BDA50D5AC}" srcOrd="15" destOrd="0" parTransId="{BAFEF34E-14BE-4B89-B152-8E27A6A823F8}" sibTransId="{8BC0C046-1225-459C-A682-999088BFE5DF}"/>
    <dgm:cxn modelId="{0E4A7D3F-86D0-40F5-AEB9-003D83DA5125}" srcId="{3153E85E-5237-4512-A444-0ADD65080A19}" destId="{07C6D0D3-8D30-41DE-B43A-DA8AB09B09B5}" srcOrd="3" destOrd="0" parTransId="{4F594325-72C6-4027-ADB3-2D295112B307}" sibTransId="{7F8BF21F-A0A9-4D21-9AC3-D9C076188E37}"/>
    <dgm:cxn modelId="{E20A975D-80E0-4487-A315-47149F1449A9}" type="presOf" srcId="{07C6D0D3-8D30-41DE-B43A-DA8AB09B09B5}" destId="{2986B3D8-8C08-44E3-BFD3-6995E26C48C1}" srcOrd="0" destOrd="0" presId="urn:microsoft.com/office/officeart/2005/8/layout/default"/>
    <dgm:cxn modelId="{AFD7C35D-2358-463E-A227-A103E364592B}" type="presOf" srcId="{ADB6E3AB-4AEE-4C52-B899-07BF2AE90344}" destId="{48540C3C-6458-478B-97E1-FDC6D4433BC8}" srcOrd="0" destOrd="0" presId="urn:microsoft.com/office/officeart/2005/8/layout/default"/>
    <dgm:cxn modelId="{263EEB60-06EF-4039-A6F4-AB1F695EC040}" srcId="{3153E85E-5237-4512-A444-0ADD65080A19}" destId="{ADB6E3AB-4AEE-4C52-B899-07BF2AE90344}" srcOrd="13" destOrd="0" parTransId="{05F20BC8-0BF7-47AC-AD7B-02014181A813}" sibTransId="{C87F9CB9-A3EB-489E-ACCB-F145BFBF8660}"/>
    <dgm:cxn modelId="{7B016653-6E88-4838-94D3-CD06207920A2}" srcId="{3153E85E-5237-4512-A444-0ADD65080A19}" destId="{4C8D32AF-85BC-471F-AF08-EE21538C86B2}" srcOrd="10" destOrd="0" parTransId="{8D997780-FC1D-4F9B-962B-D6D0B6324AD3}" sibTransId="{38005669-F896-43C7-8B46-6C4F22F6C687}"/>
    <dgm:cxn modelId="{F9107473-81CF-41EC-9682-E05941B7391F}" type="presOf" srcId="{9D773715-F3E9-4120-9C63-4B10055FF1F8}" destId="{F2550C10-FD44-4F9E-B666-5DE188C5D7C1}" srcOrd="0" destOrd="0" presId="urn:microsoft.com/office/officeart/2005/8/layout/default"/>
    <dgm:cxn modelId="{37677E59-B927-446C-98C5-5978C2C72720}" srcId="{3153E85E-5237-4512-A444-0ADD65080A19}" destId="{5CC90A16-3740-441C-BC6C-B7C39C272B44}" srcOrd="9" destOrd="0" parTransId="{5AEBA92C-41D0-4C49-9FF4-8F4E9E785719}" sibTransId="{4B81D12B-8EC1-4049-94BB-E94BEB18A42A}"/>
    <dgm:cxn modelId="{BB0D8C79-8C3E-40AE-8EB2-04905AB3792E}" type="presOf" srcId="{EE990D71-224B-438B-BB0D-65E4481F252C}" destId="{96620AE9-2090-4391-ACF7-47048F2E9DD4}" srcOrd="0" destOrd="0" presId="urn:microsoft.com/office/officeart/2005/8/layout/default"/>
    <dgm:cxn modelId="{93D23F7A-388D-4CA1-8D05-5B0CAA65AE37}" srcId="{3153E85E-5237-4512-A444-0ADD65080A19}" destId="{53626BF6-DA1D-4628-BB83-003258D511D6}" srcOrd="16" destOrd="0" parTransId="{98487DC9-755F-41B3-B8AF-6484C1E2992A}" sibTransId="{3F74EFF3-E346-4169-831A-86C764EE335A}"/>
    <dgm:cxn modelId="{3E7CA67A-6478-42ED-AD66-90D7EC7D885E}" srcId="{3153E85E-5237-4512-A444-0ADD65080A19}" destId="{9D773715-F3E9-4120-9C63-4B10055FF1F8}" srcOrd="1" destOrd="0" parTransId="{D316CF9C-ED51-4233-B4DB-6F5D1A442287}" sibTransId="{774D8132-D219-4923-9D75-0EE3D89FF8F1}"/>
    <dgm:cxn modelId="{19182F7F-08AE-4D16-AA59-2E50D5CD5A33}" type="presOf" srcId="{53626BF6-DA1D-4628-BB83-003258D511D6}" destId="{0745A572-E1C9-493A-A401-518C829A9C24}" srcOrd="0" destOrd="0" presId="urn:microsoft.com/office/officeart/2005/8/layout/default"/>
    <dgm:cxn modelId="{74102380-A821-40B0-8683-7F22443BF248}" type="presOf" srcId="{CCEB2CCE-6518-4636-91B4-2E5559833908}" destId="{D9147A86-9E7F-451F-87DE-E2E4F0992BA1}" srcOrd="0" destOrd="0" presId="urn:microsoft.com/office/officeart/2005/8/layout/default"/>
    <dgm:cxn modelId="{79D22487-975D-4385-86DE-E747707C6E74}" type="presOf" srcId="{25701054-3F75-4844-995C-661BDA50D5AC}" destId="{BE93594D-A774-4359-8DED-7A7BCBFB1BD6}" srcOrd="0" destOrd="0" presId="urn:microsoft.com/office/officeart/2005/8/layout/default"/>
    <dgm:cxn modelId="{1D0C86A3-CE7A-44FA-B99B-43EF9C7E53BA}" type="presOf" srcId="{9C9133F2-1BF4-419C-A66D-ACE416BD23F4}" destId="{DDC0635B-7BBF-41D9-A53B-0F27CB773B0A}" srcOrd="0" destOrd="0" presId="urn:microsoft.com/office/officeart/2005/8/layout/default"/>
    <dgm:cxn modelId="{CDFCBBA3-9596-496D-84E4-7A30F2344028}" srcId="{3153E85E-5237-4512-A444-0ADD65080A19}" destId="{75AB5BA4-40DB-42D8-B12A-FA8CACA976E7}" srcOrd="11" destOrd="0" parTransId="{1C447E05-41AB-4296-892B-8839B16545CE}" sibTransId="{660D7059-FA8F-4E83-95F4-3D9584D06746}"/>
    <dgm:cxn modelId="{82F5CCAB-72E7-4836-AE04-71E6B219511B}" srcId="{3153E85E-5237-4512-A444-0ADD65080A19}" destId="{F578FE13-C48F-4166-B618-EA2A7D3E6D53}" srcOrd="8" destOrd="0" parTransId="{4BD32033-C34F-4E1F-84F3-86BB45BC02DC}" sibTransId="{21305066-0470-4C96-B05E-5133C4976B66}"/>
    <dgm:cxn modelId="{F01903B0-EBB7-4DF4-A6B7-AB1A88A4450D}" srcId="{3153E85E-5237-4512-A444-0ADD65080A19}" destId="{7276F953-85D2-44B9-A87E-74F0FFDB369A}" srcOrd="6" destOrd="0" parTransId="{3C9C7A53-ED53-4084-9559-426ED20865C7}" sibTransId="{F4EB1D68-D6B5-466C-B42B-EEE3E12BBA3B}"/>
    <dgm:cxn modelId="{0B7D85B3-9028-4336-AEAC-48866D8D7F04}" srcId="{3153E85E-5237-4512-A444-0ADD65080A19}" destId="{9B28B641-9D5E-4172-B997-986BA20626DD}" srcOrd="7" destOrd="0" parTransId="{1170A5B4-2CAD-423C-82F1-7C7B15670200}" sibTransId="{24171525-5A69-46C0-9FD8-0C6B30670629}"/>
    <dgm:cxn modelId="{1D0749B5-7488-4FDA-BE68-46597061C307}" srcId="{3153E85E-5237-4512-A444-0ADD65080A19}" destId="{CCEB2CCE-6518-4636-91B4-2E5559833908}" srcOrd="12" destOrd="0" parTransId="{30B092D7-869B-4A47-9497-EFD01BB03957}" sibTransId="{C913DF58-73B6-4069-9E32-FECE4443B6C6}"/>
    <dgm:cxn modelId="{FF7B45B9-ADE7-4221-B48D-CB08F94B8F72}" type="presOf" srcId="{E97295E2-09FD-4834-A640-5FDBEDC1927E}" destId="{709878B7-986F-4619-9BD8-39765FF45227}" srcOrd="0" destOrd="0" presId="urn:microsoft.com/office/officeart/2005/8/layout/default"/>
    <dgm:cxn modelId="{2ABA41BA-CC33-4EA2-887D-5046E1E5A03F}" type="presOf" srcId="{4C8D32AF-85BC-471F-AF08-EE21538C86B2}" destId="{202C18E0-A9A4-4323-ADBB-FB3322012BEC}"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CE6C23CD-5C3A-4A08-BC98-DA670D2B5CF7}" type="presOf" srcId="{F578FE13-C48F-4166-B618-EA2A7D3E6D53}" destId="{3BF16B7E-A23B-49B6-8060-A43A475CF067}" srcOrd="0" destOrd="0" presId="urn:microsoft.com/office/officeart/2005/8/layout/default"/>
    <dgm:cxn modelId="{9CF368CE-9D40-46E1-8099-48BD4274C5F6}" type="presOf" srcId="{9B28B641-9D5E-4172-B997-986BA20626DD}" destId="{6824EC82-75E9-4893-8E96-8118FC25AA34}" srcOrd="0" destOrd="0" presId="urn:microsoft.com/office/officeart/2005/8/layout/default"/>
    <dgm:cxn modelId="{895CD2D4-6D5A-4372-8808-BA67A697C6AD}" srcId="{3153E85E-5237-4512-A444-0ADD65080A19}" destId="{E97295E2-09FD-4834-A640-5FDBEDC1927E}" srcOrd="4" destOrd="0" parTransId="{671EA0FF-0FCD-48AE-9154-0FEEA0153BEC}" sibTransId="{C989D67F-8696-4A37-A5E3-68449A9025B6}"/>
    <dgm:cxn modelId="{B590CEDA-B058-4CDD-9C2A-973875C2ED2E}" type="presOf" srcId="{75AB5BA4-40DB-42D8-B12A-FA8CACA976E7}" destId="{17A1F6EC-29E5-4EC3-8193-AB4B6A4BA3B8}" srcOrd="0" destOrd="0" presId="urn:microsoft.com/office/officeart/2005/8/layout/default"/>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A8D41391-9EE3-48AC-A216-B245E45474E5}" type="presParOf" srcId="{184C491F-3EE5-44F9-B620-F758A84F2328}" destId="{F2550C10-FD44-4F9E-B666-5DE188C5D7C1}" srcOrd="2" destOrd="0" presId="urn:microsoft.com/office/officeart/2005/8/layout/default"/>
    <dgm:cxn modelId="{D5889761-682E-41E1-970B-0D748FD23922}" type="presParOf" srcId="{184C491F-3EE5-44F9-B620-F758A84F2328}" destId="{166E47D2-E2DA-4A52-841D-8A1551DB3BA6}" srcOrd="3" destOrd="0" presId="urn:microsoft.com/office/officeart/2005/8/layout/default"/>
    <dgm:cxn modelId="{AEA5B2F8-D0EC-4319-8F8E-3DFC858BD0B8}" type="presParOf" srcId="{184C491F-3EE5-44F9-B620-F758A84F2328}" destId="{DDC0635B-7BBF-41D9-A53B-0F27CB773B0A}" srcOrd="4" destOrd="0" presId="urn:microsoft.com/office/officeart/2005/8/layout/default"/>
    <dgm:cxn modelId="{36E1635F-FB81-4002-8394-823599D6D7A2}" type="presParOf" srcId="{184C491F-3EE5-44F9-B620-F758A84F2328}" destId="{213E8B0A-3C6B-4C56-9625-0260C137D5EF}" srcOrd="5" destOrd="0" presId="urn:microsoft.com/office/officeart/2005/8/layout/default"/>
    <dgm:cxn modelId="{D3CF1789-C87D-4977-A3A1-6164110CF40B}" type="presParOf" srcId="{184C491F-3EE5-44F9-B620-F758A84F2328}" destId="{2986B3D8-8C08-44E3-BFD3-6995E26C48C1}" srcOrd="6" destOrd="0" presId="urn:microsoft.com/office/officeart/2005/8/layout/default"/>
    <dgm:cxn modelId="{C6A11754-3A95-47C8-BF8A-EBC09426C092}" type="presParOf" srcId="{184C491F-3EE5-44F9-B620-F758A84F2328}" destId="{D330ADC3-463F-4777-924C-593CD7AE4E98}" srcOrd="7" destOrd="0" presId="urn:microsoft.com/office/officeart/2005/8/layout/default"/>
    <dgm:cxn modelId="{3431B494-3405-4F20-85D1-9194D4C0D8A6}" type="presParOf" srcId="{184C491F-3EE5-44F9-B620-F758A84F2328}" destId="{709878B7-986F-4619-9BD8-39765FF45227}" srcOrd="8" destOrd="0" presId="urn:microsoft.com/office/officeart/2005/8/layout/default"/>
    <dgm:cxn modelId="{C95DCB92-5759-4BEB-9930-A6B3577D6E0A}" type="presParOf" srcId="{184C491F-3EE5-44F9-B620-F758A84F2328}" destId="{D67F042D-E019-4703-ACAC-9F3D0808C9B0}" srcOrd="9" destOrd="0" presId="urn:microsoft.com/office/officeart/2005/8/layout/default"/>
    <dgm:cxn modelId="{22B5CE17-E3B3-49BD-8440-482914424BC6}" type="presParOf" srcId="{184C491F-3EE5-44F9-B620-F758A84F2328}" destId="{EF27D5D8-A163-47BC-A10F-F55CC43F3C4B}" srcOrd="10" destOrd="0" presId="urn:microsoft.com/office/officeart/2005/8/layout/default"/>
    <dgm:cxn modelId="{8A855FA5-0A99-41F9-82F0-461F5079F2BE}" type="presParOf" srcId="{184C491F-3EE5-44F9-B620-F758A84F2328}" destId="{0FC81716-4110-440C-B7AA-727423983A6B}" srcOrd="11" destOrd="0" presId="urn:microsoft.com/office/officeart/2005/8/layout/default"/>
    <dgm:cxn modelId="{6AA09250-6AC5-4D26-BC0F-5F86F54FFD0F}" type="presParOf" srcId="{184C491F-3EE5-44F9-B620-F758A84F2328}" destId="{17F3BB5B-4D44-4917-B37F-5240807D6BBC}" srcOrd="12" destOrd="0" presId="urn:microsoft.com/office/officeart/2005/8/layout/default"/>
    <dgm:cxn modelId="{F42BAABA-EA42-4DBC-AC45-A56D419578E1}" type="presParOf" srcId="{184C491F-3EE5-44F9-B620-F758A84F2328}" destId="{4A0EFD4C-E5C2-4F4C-98B1-5A5DAE9B0E60}" srcOrd="13" destOrd="0" presId="urn:microsoft.com/office/officeart/2005/8/layout/default"/>
    <dgm:cxn modelId="{4D65AEFC-E79F-4439-A9FD-968F9D371E82}" type="presParOf" srcId="{184C491F-3EE5-44F9-B620-F758A84F2328}" destId="{6824EC82-75E9-4893-8E96-8118FC25AA34}" srcOrd="14" destOrd="0" presId="urn:microsoft.com/office/officeart/2005/8/layout/default"/>
    <dgm:cxn modelId="{0C392355-E4E9-4E88-B9C6-C7625346E275}" type="presParOf" srcId="{184C491F-3EE5-44F9-B620-F758A84F2328}" destId="{3278D85D-E8A7-4054-AC47-B58BEF94C146}" srcOrd="15" destOrd="0" presId="urn:microsoft.com/office/officeart/2005/8/layout/default"/>
    <dgm:cxn modelId="{13D61B34-06DB-447B-80F3-667916FE5B1B}" type="presParOf" srcId="{184C491F-3EE5-44F9-B620-F758A84F2328}" destId="{3BF16B7E-A23B-49B6-8060-A43A475CF067}" srcOrd="16" destOrd="0" presId="urn:microsoft.com/office/officeart/2005/8/layout/default"/>
    <dgm:cxn modelId="{6E8C17D8-9D71-47C2-8A52-8E27C7520627}" type="presParOf" srcId="{184C491F-3EE5-44F9-B620-F758A84F2328}" destId="{2B858824-4214-45E0-9FB0-423EB0A8BAAB}" srcOrd="17" destOrd="0" presId="urn:microsoft.com/office/officeart/2005/8/layout/default"/>
    <dgm:cxn modelId="{FEBB1F3D-5169-4163-AFFB-F66EB980432A}" type="presParOf" srcId="{184C491F-3EE5-44F9-B620-F758A84F2328}" destId="{E410DF19-BD40-4D5C-9CCD-D390ED8DCD5B}" srcOrd="18" destOrd="0" presId="urn:microsoft.com/office/officeart/2005/8/layout/default"/>
    <dgm:cxn modelId="{BC495671-BD9A-4A10-9712-5CC3956D1EE2}" type="presParOf" srcId="{184C491F-3EE5-44F9-B620-F758A84F2328}" destId="{A94B28CB-4CA3-463D-A7BD-362CF0D49F5F}" srcOrd="19" destOrd="0" presId="urn:microsoft.com/office/officeart/2005/8/layout/default"/>
    <dgm:cxn modelId="{3AB84DF2-4088-4438-8BBC-74D48DE9EF67}" type="presParOf" srcId="{184C491F-3EE5-44F9-B620-F758A84F2328}" destId="{202C18E0-A9A4-4323-ADBB-FB3322012BEC}" srcOrd="20" destOrd="0" presId="urn:microsoft.com/office/officeart/2005/8/layout/default"/>
    <dgm:cxn modelId="{EB624C21-CDC9-4DF4-96D2-3F5C07D421DF}" type="presParOf" srcId="{184C491F-3EE5-44F9-B620-F758A84F2328}" destId="{D54CA35F-96E0-4082-A9A6-D47361012517}" srcOrd="21" destOrd="0" presId="urn:microsoft.com/office/officeart/2005/8/layout/default"/>
    <dgm:cxn modelId="{A7895238-F7F3-4370-955A-9A9E29E5BD4A}" type="presParOf" srcId="{184C491F-3EE5-44F9-B620-F758A84F2328}" destId="{17A1F6EC-29E5-4EC3-8193-AB4B6A4BA3B8}" srcOrd="22" destOrd="0" presId="urn:microsoft.com/office/officeart/2005/8/layout/default"/>
    <dgm:cxn modelId="{0FE6C0FE-3F40-4655-B653-01D5D41263DB}" type="presParOf" srcId="{184C491F-3EE5-44F9-B620-F758A84F2328}" destId="{49C33B12-869D-41ED-A6A5-55923AFC07DF}" srcOrd="23" destOrd="0" presId="urn:microsoft.com/office/officeart/2005/8/layout/default"/>
    <dgm:cxn modelId="{CC1F4BD5-D0A4-495A-AB46-E6FD3E666101}" type="presParOf" srcId="{184C491F-3EE5-44F9-B620-F758A84F2328}" destId="{D9147A86-9E7F-451F-87DE-E2E4F0992BA1}" srcOrd="24" destOrd="0" presId="urn:microsoft.com/office/officeart/2005/8/layout/default"/>
    <dgm:cxn modelId="{6340B237-8462-48BF-8949-F38E29753A25}" type="presParOf" srcId="{184C491F-3EE5-44F9-B620-F758A84F2328}" destId="{1E198815-BFC5-42E5-B989-E835642F9953}" srcOrd="25" destOrd="0" presId="urn:microsoft.com/office/officeart/2005/8/layout/default"/>
    <dgm:cxn modelId="{DBCD0960-20A4-4CCC-99B8-4192C2F2E985}" type="presParOf" srcId="{184C491F-3EE5-44F9-B620-F758A84F2328}" destId="{48540C3C-6458-478B-97E1-FDC6D4433BC8}" srcOrd="26" destOrd="0" presId="urn:microsoft.com/office/officeart/2005/8/layout/default"/>
    <dgm:cxn modelId="{3553BC04-6CE1-4544-9E3C-A8B618C9D55F}" type="presParOf" srcId="{184C491F-3EE5-44F9-B620-F758A84F2328}" destId="{B6AF386F-85F7-45E1-A141-314A6880A95F}" srcOrd="27" destOrd="0" presId="urn:microsoft.com/office/officeart/2005/8/layout/default"/>
    <dgm:cxn modelId="{F6B2B8CC-58BE-4F50-B5C7-557F0E4A737E}" type="presParOf" srcId="{184C491F-3EE5-44F9-B620-F758A84F2328}" destId="{96620AE9-2090-4391-ACF7-47048F2E9DD4}" srcOrd="28" destOrd="0" presId="urn:microsoft.com/office/officeart/2005/8/layout/default"/>
    <dgm:cxn modelId="{FEA3B383-FF82-42D8-B4BF-6B834C3D8FED}" type="presParOf" srcId="{184C491F-3EE5-44F9-B620-F758A84F2328}" destId="{B786C408-1713-4BD1-9D66-B8E86C7ABE20}" srcOrd="29" destOrd="0" presId="urn:microsoft.com/office/officeart/2005/8/layout/default"/>
    <dgm:cxn modelId="{7F85C09A-B8B6-4C39-BC2E-C22F97C6C02B}" type="presParOf" srcId="{184C491F-3EE5-44F9-B620-F758A84F2328}" destId="{BE93594D-A774-4359-8DED-7A7BCBFB1BD6}" srcOrd="30" destOrd="0" presId="urn:microsoft.com/office/officeart/2005/8/layout/default"/>
    <dgm:cxn modelId="{074612E6-7F21-406E-9059-566DE833023C}" type="presParOf" srcId="{184C491F-3EE5-44F9-B620-F758A84F2328}" destId="{08D38280-9DA9-4750-9507-71354163C893}" srcOrd="31" destOrd="0" presId="urn:microsoft.com/office/officeart/2005/8/layout/default"/>
    <dgm:cxn modelId="{6282F863-5A27-42A1-9BD0-039356B7F202}" type="presParOf" srcId="{184C491F-3EE5-44F9-B620-F758A84F2328}" destId="{0745A572-E1C9-493A-A401-518C829A9C24}" srcOrd="3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D773715-F3E9-4120-9C63-4B10055FF1F8}">
      <dgm:prSet phldrT="[Text]" custT="1"/>
      <dgm:spPr/>
      <dgm:t>
        <a:bodyPr/>
        <a:lstStyle/>
        <a:p>
          <a:r>
            <a:rPr lang="en-CA" sz="2000" b="1" dirty="0"/>
            <a:t>Century Casino </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Riverside Honda</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Riverside Marine</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4F730904-9E98-4A02-A9BB-A279D929412D}">
      <dgm:prSet phldrT="[Text]" custT="1"/>
      <dgm:spPr/>
      <dgm:t>
        <a:bodyPr/>
        <a:lstStyle/>
        <a:p>
          <a:r>
            <a:rPr lang="en-CA" sz="2000" dirty="0"/>
            <a:t>Riverside Motorsports</a:t>
          </a:r>
        </a:p>
      </dgm:t>
    </dgm:pt>
    <dgm:pt modelId="{035AC042-E742-43B2-93F3-3770B7226666}" type="parTrans" cxnId="{A7B124CB-88E4-4AF9-83C2-A82B1B966674}">
      <dgm:prSet/>
      <dgm:spPr/>
      <dgm:t>
        <a:bodyPr/>
        <a:lstStyle/>
        <a:p>
          <a:endParaRPr lang="en-CA"/>
        </a:p>
      </dgm:t>
    </dgm:pt>
    <dgm:pt modelId="{E0B9D0D9-6A09-4AA9-ABF7-D7600F76FD95}" type="sibTrans" cxnId="{A7B124CB-88E4-4AF9-83C2-A82B1B966674}">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F2550C10-FD44-4F9E-B666-5DE188C5D7C1}" type="pres">
      <dgm:prSet presAssocID="{9D773715-F3E9-4120-9C63-4B10055FF1F8}" presName="node" presStyleLbl="node1" presStyleIdx="0" presStyleCnt="4">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1" presStyleCnt="4">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2" presStyleCnt="4">
        <dgm:presLayoutVars>
          <dgm:bulletEnabled val="1"/>
        </dgm:presLayoutVars>
      </dgm:prSet>
      <dgm:spPr/>
    </dgm:pt>
    <dgm:pt modelId="{C678A8B6-FB80-46A3-8205-A52F62C82F43}" type="pres">
      <dgm:prSet presAssocID="{1309780F-EE4B-4A67-9C9D-A793D94654F1}" presName="sibTrans" presStyleCnt="0"/>
      <dgm:spPr/>
    </dgm:pt>
    <dgm:pt modelId="{F9F5F96A-74A4-439B-951B-B12F0A61A1D8}" type="pres">
      <dgm:prSet presAssocID="{4F730904-9E98-4A02-A9BB-A279D929412D}" presName="node" presStyleLbl="node1" presStyleIdx="3" presStyleCnt="4">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0" destOrd="0" parTransId="{D316CF9C-ED51-4233-B4DB-6F5D1A442287}" sibTransId="{774D8132-D219-4923-9D75-0EE3D89FF8F1}"/>
    <dgm:cxn modelId="{E7DC9C7E-2C73-494E-A979-59023FFBAE2C}" srcId="{3153E85E-5237-4512-A444-0ADD65080A19}" destId="{366550E3-5F98-4583-8421-6BE19CF9AFB8}" srcOrd="1" destOrd="0" parTransId="{EA588AA9-DE11-40CF-981A-1DCC717559A8}" sibTransId="{029AEC91-14B5-4360-A1FD-188FBA816EAC}"/>
    <dgm:cxn modelId="{22715199-6003-4C41-91A7-11EBCC60354B}" srcId="{3153E85E-5237-4512-A444-0ADD65080A19}" destId="{226A163F-B54B-46E8-B13B-0C221E57160D}" srcOrd="2" destOrd="0" parTransId="{6A1C142A-59C4-4CF2-9518-B2572A8A3881}" sibTransId="{1309780F-EE4B-4A67-9C9D-A793D94654F1}"/>
    <dgm:cxn modelId="{8EC521BD-EAFA-4122-ACD8-7E0EEC97E17C}" type="presOf" srcId="{226A163F-B54B-46E8-B13B-0C221E57160D}" destId="{8C1E901F-FB16-4B26-B003-6BAA47601B3E}" srcOrd="0" destOrd="0" presId="urn:microsoft.com/office/officeart/2005/8/layout/default"/>
    <dgm:cxn modelId="{A7B124CB-88E4-4AF9-83C2-A82B1B966674}" srcId="{3153E85E-5237-4512-A444-0ADD65080A19}" destId="{4F730904-9E98-4A02-A9BB-A279D929412D}" srcOrd="3" destOrd="0" parTransId="{035AC042-E742-43B2-93F3-3770B7226666}" sibTransId="{E0B9D0D9-6A09-4AA9-ABF7-D7600F76FD95}"/>
    <dgm:cxn modelId="{E45651D6-553E-46FD-BB15-4B2FE50C75B2}" type="presOf" srcId="{4F730904-9E98-4A02-A9BB-A279D929412D}" destId="{F9F5F96A-74A4-439B-951B-B12F0A61A1D8}" srcOrd="0" destOrd="0" presId="urn:microsoft.com/office/officeart/2005/8/layout/default"/>
    <dgm:cxn modelId="{A8D41391-9EE3-48AC-A216-B245E45474E5}" type="presParOf" srcId="{184C491F-3EE5-44F9-B620-F758A84F2328}" destId="{F2550C10-FD44-4F9E-B666-5DE188C5D7C1}" srcOrd="0" destOrd="0" presId="urn:microsoft.com/office/officeart/2005/8/layout/default"/>
    <dgm:cxn modelId="{D5889761-682E-41E1-970B-0D748FD23922}" type="presParOf" srcId="{184C491F-3EE5-44F9-B620-F758A84F2328}" destId="{166E47D2-E2DA-4A52-841D-8A1551DB3BA6}" srcOrd="1" destOrd="0" presId="urn:microsoft.com/office/officeart/2005/8/layout/default"/>
    <dgm:cxn modelId="{4AD6D7AE-8475-4285-A832-2AA7252AEA2C}" type="presParOf" srcId="{184C491F-3EE5-44F9-B620-F758A84F2328}" destId="{40971A68-D219-4DA1-8540-124A0823078B}" srcOrd="2" destOrd="0" presId="urn:microsoft.com/office/officeart/2005/8/layout/default"/>
    <dgm:cxn modelId="{F6D82EFD-DECC-45AB-9DFA-3BDC83B1BB80}" type="presParOf" srcId="{184C491F-3EE5-44F9-B620-F758A84F2328}" destId="{F121F938-E1D5-49DA-BD0E-5EFC6B8CE8B8}" srcOrd="3" destOrd="0" presId="urn:microsoft.com/office/officeart/2005/8/layout/default"/>
    <dgm:cxn modelId="{B2ECCB6C-355A-4807-B618-95972486399B}" type="presParOf" srcId="{184C491F-3EE5-44F9-B620-F758A84F2328}" destId="{8C1E901F-FB16-4B26-B003-6BAA47601B3E}" srcOrd="4" destOrd="0" presId="urn:microsoft.com/office/officeart/2005/8/layout/default"/>
    <dgm:cxn modelId="{A2D556A9-C644-44F9-AE17-FB283DE6AF80}" type="presParOf" srcId="{184C491F-3EE5-44F9-B620-F758A84F2328}" destId="{C678A8B6-FB80-46A3-8205-A52F62C82F43}" srcOrd="5" destOrd="0" presId="urn:microsoft.com/office/officeart/2005/8/layout/default"/>
    <dgm:cxn modelId="{853B18DB-C74D-4938-984D-9AE77AF24F5D}" type="presParOf" srcId="{184C491F-3EE5-44F9-B620-F758A84F2328}" destId="{F9F5F96A-74A4-439B-951B-B12F0A61A1D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0C10-FD44-4F9E-B666-5DE188C5D7C1}">
      <dsp:nvSpPr>
        <dsp:cNvPr id="0" name=""/>
        <dsp:cNvSpPr/>
      </dsp:nvSpPr>
      <dsp:spPr>
        <a:xfrm>
          <a:off x="250247" y="444"/>
          <a:ext cx="1894398" cy="11366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Sherwood Dodge </a:t>
          </a:r>
        </a:p>
      </dsp:txBody>
      <dsp:txXfrm>
        <a:off x="250247" y="444"/>
        <a:ext cx="1894398" cy="1136639"/>
      </dsp:txXfrm>
    </dsp:sp>
    <dsp:sp modelId="{40971A68-D219-4DA1-8540-124A0823078B}">
      <dsp:nvSpPr>
        <dsp:cNvPr id="0" name=""/>
        <dsp:cNvSpPr/>
      </dsp:nvSpPr>
      <dsp:spPr>
        <a:xfrm>
          <a:off x="250247" y="1326523"/>
          <a:ext cx="1894398" cy="11366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Canadian Brewhouse</a:t>
          </a:r>
        </a:p>
      </dsp:txBody>
      <dsp:txXfrm>
        <a:off x="250247" y="1326523"/>
        <a:ext cx="1894398" cy="1136639"/>
      </dsp:txXfrm>
    </dsp:sp>
    <dsp:sp modelId="{8C1E901F-FB16-4B26-B003-6BAA47601B3E}">
      <dsp:nvSpPr>
        <dsp:cNvPr id="0" name=""/>
        <dsp:cNvSpPr/>
      </dsp:nvSpPr>
      <dsp:spPr>
        <a:xfrm>
          <a:off x="250247" y="2652602"/>
          <a:ext cx="1894398" cy="11366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Labatt Breweries</a:t>
          </a:r>
        </a:p>
      </dsp:txBody>
      <dsp:txXfrm>
        <a:off x="250247" y="2652602"/>
        <a:ext cx="1894398" cy="1136639"/>
      </dsp:txXfrm>
    </dsp:sp>
    <dsp:sp modelId="{F9F5F96A-74A4-439B-951B-B12F0A61A1D8}">
      <dsp:nvSpPr>
        <dsp:cNvPr id="0" name=""/>
        <dsp:cNvSpPr/>
      </dsp:nvSpPr>
      <dsp:spPr>
        <a:xfrm>
          <a:off x="250247" y="3978681"/>
          <a:ext cx="1894398" cy="11366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Horizon Ag &amp; Turf</a:t>
          </a:r>
          <a:endParaRPr lang="en-CA" sz="2000" kern="1200" dirty="0"/>
        </a:p>
      </dsp:txBody>
      <dsp:txXfrm>
        <a:off x="250247" y="3978681"/>
        <a:ext cx="1894398" cy="1136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492170" y="1175"/>
          <a:ext cx="1802839" cy="10817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Mission Fun and Games</a:t>
          </a:r>
        </a:p>
      </dsp:txBody>
      <dsp:txXfrm>
        <a:off x="492170" y="1175"/>
        <a:ext cx="1802839" cy="1081703"/>
      </dsp:txXfrm>
    </dsp:sp>
    <dsp:sp modelId="{78827FEB-A0F9-4BA1-AE2F-753EBBD93858}">
      <dsp:nvSpPr>
        <dsp:cNvPr id="0" name=""/>
        <dsp:cNvSpPr/>
      </dsp:nvSpPr>
      <dsp:spPr>
        <a:xfrm>
          <a:off x="2475293" y="1175"/>
          <a:ext cx="1802839" cy="1081703"/>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Alley Kat Brewery</a:t>
          </a:r>
        </a:p>
      </dsp:txBody>
      <dsp:txXfrm>
        <a:off x="2475293" y="1175"/>
        <a:ext cx="1802839" cy="1081703"/>
      </dsp:txXfrm>
    </dsp:sp>
    <dsp:sp modelId="{F2550C10-FD44-4F9E-B666-5DE188C5D7C1}">
      <dsp:nvSpPr>
        <dsp:cNvPr id="0" name=""/>
        <dsp:cNvSpPr/>
      </dsp:nvSpPr>
      <dsp:spPr>
        <a:xfrm>
          <a:off x="492170" y="1263162"/>
          <a:ext cx="1802839" cy="1081703"/>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Core Networks</a:t>
          </a:r>
        </a:p>
      </dsp:txBody>
      <dsp:txXfrm>
        <a:off x="492170" y="1263162"/>
        <a:ext cx="1802839" cy="1081703"/>
      </dsp:txXfrm>
    </dsp:sp>
    <dsp:sp modelId="{40971A68-D219-4DA1-8540-124A0823078B}">
      <dsp:nvSpPr>
        <dsp:cNvPr id="0" name=""/>
        <dsp:cNvSpPr/>
      </dsp:nvSpPr>
      <dsp:spPr>
        <a:xfrm>
          <a:off x="2475293" y="1263162"/>
          <a:ext cx="1802839" cy="1081703"/>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Sturgeon Animal Hospital</a:t>
          </a:r>
        </a:p>
      </dsp:txBody>
      <dsp:txXfrm>
        <a:off x="2475293" y="1263162"/>
        <a:ext cx="1802839" cy="1081703"/>
      </dsp:txXfrm>
    </dsp:sp>
    <dsp:sp modelId="{8C1E901F-FB16-4B26-B003-6BAA47601B3E}">
      <dsp:nvSpPr>
        <dsp:cNvPr id="0" name=""/>
        <dsp:cNvSpPr/>
      </dsp:nvSpPr>
      <dsp:spPr>
        <a:xfrm>
          <a:off x="492170" y="2525150"/>
          <a:ext cx="1802839" cy="1081703"/>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Re/Max </a:t>
          </a:r>
          <a:br>
            <a:rPr lang="en-CA" sz="2000" kern="1200" dirty="0"/>
          </a:br>
          <a:r>
            <a:rPr lang="en-CA" sz="2000" kern="1200" dirty="0"/>
            <a:t>Ross Storoshenko</a:t>
          </a:r>
        </a:p>
      </dsp:txBody>
      <dsp:txXfrm>
        <a:off x="492170" y="2525150"/>
        <a:ext cx="1802839" cy="1081703"/>
      </dsp:txXfrm>
    </dsp:sp>
    <dsp:sp modelId="{0CBD8554-FAFC-47C1-9724-71BF7D784401}">
      <dsp:nvSpPr>
        <dsp:cNvPr id="0" name=""/>
        <dsp:cNvSpPr/>
      </dsp:nvSpPr>
      <dsp:spPr>
        <a:xfrm>
          <a:off x="2475293" y="2525150"/>
          <a:ext cx="1802839" cy="1081703"/>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ReMax </a:t>
          </a:r>
          <a:br>
            <a:rPr lang="en-CA" sz="2000" b="1" kern="1200" dirty="0"/>
          </a:br>
          <a:r>
            <a:rPr lang="en-CA" sz="2000" b="1" kern="1200" dirty="0"/>
            <a:t>River Valley</a:t>
          </a:r>
        </a:p>
      </dsp:txBody>
      <dsp:txXfrm>
        <a:off x="2475293" y="2525150"/>
        <a:ext cx="1802839" cy="1081703"/>
      </dsp:txXfrm>
    </dsp:sp>
    <dsp:sp modelId="{0D4E422B-8C2B-40A5-94BC-20CB9E16364B}">
      <dsp:nvSpPr>
        <dsp:cNvPr id="0" name=""/>
        <dsp:cNvSpPr/>
      </dsp:nvSpPr>
      <dsp:spPr>
        <a:xfrm>
          <a:off x="492170" y="3787138"/>
          <a:ext cx="1802839" cy="1081703"/>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Tri-Tec Project Mgmt.</a:t>
          </a:r>
          <a:endParaRPr lang="en-CA" sz="2000" b="1" kern="1200" dirty="0"/>
        </a:p>
      </dsp:txBody>
      <dsp:txXfrm>
        <a:off x="492170" y="3787138"/>
        <a:ext cx="1802839" cy="1081703"/>
      </dsp:txXfrm>
    </dsp:sp>
    <dsp:sp modelId="{E3F307E3-B8AB-4830-B3D7-DA62E7C7504D}">
      <dsp:nvSpPr>
        <dsp:cNvPr id="0" name=""/>
        <dsp:cNvSpPr/>
      </dsp:nvSpPr>
      <dsp:spPr>
        <a:xfrm>
          <a:off x="2475293" y="3787138"/>
          <a:ext cx="1802839" cy="108170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a:t>North Fringe</a:t>
          </a:r>
          <a:endParaRPr lang="en-CA" sz="2000" kern="1200" dirty="0"/>
        </a:p>
      </dsp:txBody>
      <dsp:txXfrm>
        <a:off x="2475293" y="3787138"/>
        <a:ext cx="1802839" cy="1081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111383" y="3888"/>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Top Hat Advisory</a:t>
          </a:r>
        </a:p>
      </dsp:txBody>
      <dsp:txXfrm>
        <a:off x="111383" y="3888"/>
        <a:ext cx="1280493" cy="768295"/>
      </dsp:txXfrm>
    </dsp:sp>
    <dsp:sp modelId="{F2550C10-FD44-4F9E-B666-5DE188C5D7C1}">
      <dsp:nvSpPr>
        <dsp:cNvPr id="0" name=""/>
        <dsp:cNvSpPr/>
      </dsp:nvSpPr>
      <dsp:spPr>
        <a:xfrm>
          <a:off x="1519926" y="3888"/>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Sturgeon Auto Body</a:t>
          </a:r>
        </a:p>
      </dsp:txBody>
      <dsp:txXfrm>
        <a:off x="1519926" y="3888"/>
        <a:ext cx="1280493" cy="768295"/>
      </dsp:txXfrm>
    </dsp:sp>
    <dsp:sp modelId="{DDC0635B-7BBF-41D9-A53B-0F27CB773B0A}">
      <dsp:nvSpPr>
        <dsp:cNvPr id="0" name=""/>
        <dsp:cNvSpPr/>
      </dsp:nvSpPr>
      <dsp:spPr>
        <a:xfrm>
          <a:off x="2928468" y="3888"/>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err="1"/>
            <a:t>Brokerlink</a:t>
          </a:r>
          <a:endParaRPr lang="en-CA" sz="1800" kern="1200" dirty="0"/>
        </a:p>
      </dsp:txBody>
      <dsp:txXfrm>
        <a:off x="2928468" y="3888"/>
        <a:ext cx="1280493" cy="768295"/>
      </dsp:txXfrm>
    </dsp:sp>
    <dsp:sp modelId="{2986B3D8-8C08-44E3-BFD3-6995E26C48C1}">
      <dsp:nvSpPr>
        <dsp:cNvPr id="0" name=""/>
        <dsp:cNvSpPr/>
      </dsp:nvSpPr>
      <dsp:spPr>
        <a:xfrm>
          <a:off x="111383" y="900233"/>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MFP Resources</a:t>
          </a:r>
        </a:p>
      </dsp:txBody>
      <dsp:txXfrm>
        <a:off x="111383" y="900233"/>
        <a:ext cx="1280493" cy="768295"/>
      </dsp:txXfrm>
    </dsp:sp>
    <dsp:sp modelId="{709878B7-986F-4619-9BD8-39765FF45227}">
      <dsp:nvSpPr>
        <dsp:cNvPr id="0" name=""/>
        <dsp:cNvSpPr/>
      </dsp:nvSpPr>
      <dsp:spPr>
        <a:xfrm>
          <a:off x="1519926" y="900233"/>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St. Albert Inn &amp; Suites</a:t>
          </a:r>
        </a:p>
      </dsp:txBody>
      <dsp:txXfrm>
        <a:off x="1519926" y="900233"/>
        <a:ext cx="1280493" cy="768295"/>
      </dsp:txXfrm>
    </dsp:sp>
    <dsp:sp modelId="{EF27D5D8-A163-47BC-A10F-F55CC43F3C4B}">
      <dsp:nvSpPr>
        <dsp:cNvPr id="0" name=""/>
        <dsp:cNvSpPr/>
      </dsp:nvSpPr>
      <dsp:spPr>
        <a:xfrm>
          <a:off x="2928468" y="900233"/>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Canadian Fence</a:t>
          </a:r>
        </a:p>
      </dsp:txBody>
      <dsp:txXfrm>
        <a:off x="2928468" y="900233"/>
        <a:ext cx="1280493" cy="768295"/>
      </dsp:txXfrm>
    </dsp:sp>
    <dsp:sp modelId="{17F3BB5B-4D44-4917-B37F-5240807D6BBC}">
      <dsp:nvSpPr>
        <dsp:cNvPr id="0" name=""/>
        <dsp:cNvSpPr/>
      </dsp:nvSpPr>
      <dsp:spPr>
        <a:xfrm>
          <a:off x="111383" y="1796578"/>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Musco Lighting</a:t>
          </a:r>
        </a:p>
      </dsp:txBody>
      <dsp:txXfrm>
        <a:off x="111383" y="1796578"/>
        <a:ext cx="1280493" cy="768295"/>
      </dsp:txXfrm>
    </dsp:sp>
    <dsp:sp modelId="{6824EC82-75E9-4893-8E96-8118FC25AA34}">
      <dsp:nvSpPr>
        <dsp:cNvPr id="0" name=""/>
        <dsp:cNvSpPr/>
      </dsp:nvSpPr>
      <dsp:spPr>
        <a:xfrm>
          <a:off x="1519926" y="1796578"/>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Gorilla Properties</a:t>
          </a:r>
        </a:p>
      </dsp:txBody>
      <dsp:txXfrm>
        <a:off x="1519926" y="1796578"/>
        <a:ext cx="1280493" cy="768295"/>
      </dsp:txXfrm>
    </dsp:sp>
    <dsp:sp modelId="{3BF16B7E-A23B-49B6-8060-A43A475CF067}">
      <dsp:nvSpPr>
        <dsp:cNvPr id="0" name=""/>
        <dsp:cNvSpPr/>
      </dsp:nvSpPr>
      <dsp:spPr>
        <a:xfrm>
          <a:off x="2928468" y="1796578"/>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St. Louis Bar and Grill </a:t>
          </a:r>
        </a:p>
      </dsp:txBody>
      <dsp:txXfrm>
        <a:off x="2928468" y="1796578"/>
        <a:ext cx="1280493" cy="768295"/>
      </dsp:txXfrm>
    </dsp:sp>
    <dsp:sp modelId="{E410DF19-BD40-4D5C-9CCD-D390ED8DCD5B}">
      <dsp:nvSpPr>
        <dsp:cNvPr id="0" name=""/>
        <dsp:cNvSpPr/>
      </dsp:nvSpPr>
      <dsp:spPr>
        <a:xfrm>
          <a:off x="111383" y="2692924"/>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Southview Acura</a:t>
          </a:r>
        </a:p>
      </dsp:txBody>
      <dsp:txXfrm>
        <a:off x="111383" y="2692924"/>
        <a:ext cx="1280493" cy="768295"/>
      </dsp:txXfrm>
    </dsp:sp>
    <dsp:sp modelId="{202C18E0-A9A4-4323-ADBB-FB3322012BEC}">
      <dsp:nvSpPr>
        <dsp:cNvPr id="0" name=""/>
        <dsp:cNvSpPr/>
      </dsp:nvSpPr>
      <dsp:spPr>
        <a:xfrm>
          <a:off x="1519926" y="2692924"/>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DKI Restoration</a:t>
          </a:r>
        </a:p>
      </dsp:txBody>
      <dsp:txXfrm>
        <a:off x="1519926" y="2692924"/>
        <a:ext cx="1280493" cy="768295"/>
      </dsp:txXfrm>
    </dsp:sp>
    <dsp:sp modelId="{17A1F6EC-29E5-4EC3-8193-AB4B6A4BA3B8}">
      <dsp:nvSpPr>
        <dsp:cNvPr id="0" name=""/>
        <dsp:cNvSpPr/>
      </dsp:nvSpPr>
      <dsp:spPr>
        <a:xfrm>
          <a:off x="2928468" y="2692924"/>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Fortis </a:t>
          </a:r>
          <a:r>
            <a:rPr lang="en-CA" sz="1800" b="0" kern="1200"/>
            <a:t>Alberta </a:t>
          </a:r>
          <a:endParaRPr lang="en-CA" sz="1800" b="0" kern="1200" dirty="0"/>
        </a:p>
      </dsp:txBody>
      <dsp:txXfrm>
        <a:off x="2928468" y="2692924"/>
        <a:ext cx="1280493" cy="768295"/>
      </dsp:txXfrm>
    </dsp:sp>
    <dsp:sp modelId="{D9147A86-9E7F-451F-87DE-E2E4F0992BA1}">
      <dsp:nvSpPr>
        <dsp:cNvPr id="0" name=""/>
        <dsp:cNvSpPr/>
      </dsp:nvSpPr>
      <dsp:spPr>
        <a:xfrm>
          <a:off x="111383" y="3589269"/>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Elite HDD</a:t>
          </a:r>
        </a:p>
      </dsp:txBody>
      <dsp:txXfrm>
        <a:off x="111383" y="3589269"/>
        <a:ext cx="1280493" cy="768295"/>
      </dsp:txXfrm>
    </dsp:sp>
    <dsp:sp modelId="{48540C3C-6458-478B-97E1-FDC6D4433BC8}">
      <dsp:nvSpPr>
        <dsp:cNvPr id="0" name=""/>
        <dsp:cNvSpPr/>
      </dsp:nvSpPr>
      <dsp:spPr>
        <a:xfrm>
          <a:off x="1519926" y="3589269"/>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Swiss Chalet</a:t>
          </a:r>
        </a:p>
      </dsp:txBody>
      <dsp:txXfrm>
        <a:off x="1519926" y="3589269"/>
        <a:ext cx="1280493" cy="768295"/>
      </dsp:txXfrm>
    </dsp:sp>
    <dsp:sp modelId="{96620AE9-2090-4391-ACF7-47048F2E9DD4}">
      <dsp:nvSpPr>
        <dsp:cNvPr id="0" name=""/>
        <dsp:cNvSpPr/>
      </dsp:nvSpPr>
      <dsp:spPr>
        <a:xfrm>
          <a:off x="2928468" y="3589269"/>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t>EXP Realty</a:t>
          </a:r>
          <a:endParaRPr lang="en-CA" sz="1800" b="0" kern="1200" dirty="0"/>
        </a:p>
      </dsp:txBody>
      <dsp:txXfrm>
        <a:off x="2928468" y="3589269"/>
        <a:ext cx="1280493" cy="768295"/>
      </dsp:txXfrm>
    </dsp:sp>
    <dsp:sp modelId="{BE93594D-A774-4359-8DED-7A7BCBFB1BD6}">
      <dsp:nvSpPr>
        <dsp:cNvPr id="0" name=""/>
        <dsp:cNvSpPr/>
      </dsp:nvSpPr>
      <dsp:spPr>
        <a:xfrm>
          <a:off x="815655" y="4485614"/>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dirty="0"/>
            <a:t>SIGIS Childcare</a:t>
          </a:r>
        </a:p>
      </dsp:txBody>
      <dsp:txXfrm>
        <a:off x="815655" y="4485614"/>
        <a:ext cx="1280493" cy="768295"/>
      </dsp:txXfrm>
    </dsp:sp>
    <dsp:sp modelId="{0745A572-E1C9-493A-A401-518C829A9C24}">
      <dsp:nvSpPr>
        <dsp:cNvPr id="0" name=""/>
        <dsp:cNvSpPr/>
      </dsp:nvSpPr>
      <dsp:spPr>
        <a:xfrm>
          <a:off x="2224197" y="4485614"/>
          <a:ext cx="1280493" cy="768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0" kern="1200"/>
            <a:t>Crown &amp; Tower Pub</a:t>
          </a:r>
          <a:endParaRPr lang="en-CA" sz="1800" b="0" kern="1200" dirty="0"/>
        </a:p>
      </dsp:txBody>
      <dsp:txXfrm>
        <a:off x="2224197" y="4485614"/>
        <a:ext cx="1280493" cy="7682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0C10-FD44-4F9E-B666-5DE188C5D7C1}">
      <dsp:nvSpPr>
        <dsp:cNvPr id="0" name=""/>
        <dsp:cNvSpPr/>
      </dsp:nvSpPr>
      <dsp:spPr>
        <a:xfrm>
          <a:off x="610" y="1009771"/>
          <a:ext cx="2381709" cy="14290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t>Century Casino </a:t>
          </a:r>
        </a:p>
      </dsp:txBody>
      <dsp:txXfrm>
        <a:off x="610" y="1009771"/>
        <a:ext cx="2381709" cy="1429025"/>
      </dsp:txXfrm>
    </dsp:sp>
    <dsp:sp modelId="{40971A68-D219-4DA1-8540-124A0823078B}">
      <dsp:nvSpPr>
        <dsp:cNvPr id="0" name=""/>
        <dsp:cNvSpPr/>
      </dsp:nvSpPr>
      <dsp:spPr>
        <a:xfrm>
          <a:off x="2620491" y="1009771"/>
          <a:ext cx="2381709" cy="14290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Riverside Honda</a:t>
          </a:r>
        </a:p>
      </dsp:txBody>
      <dsp:txXfrm>
        <a:off x="2620491" y="1009771"/>
        <a:ext cx="2381709" cy="1429025"/>
      </dsp:txXfrm>
    </dsp:sp>
    <dsp:sp modelId="{8C1E901F-FB16-4B26-B003-6BAA47601B3E}">
      <dsp:nvSpPr>
        <dsp:cNvPr id="0" name=""/>
        <dsp:cNvSpPr/>
      </dsp:nvSpPr>
      <dsp:spPr>
        <a:xfrm>
          <a:off x="610" y="2676967"/>
          <a:ext cx="2381709" cy="14290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Riverside Marine</a:t>
          </a:r>
        </a:p>
      </dsp:txBody>
      <dsp:txXfrm>
        <a:off x="610" y="2676967"/>
        <a:ext cx="2381709" cy="1429025"/>
      </dsp:txXfrm>
    </dsp:sp>
    <dsp:sp modelId="{F9F5F96A-74A4-439B-951B-B12F0A61A1D8}">
      <dsp:nvSpPr>
        <dsp:cNvPr id="0" name=""/>
        <dsp:cNvSpPr/>
      </dsp:nvSpPr>
      <dsp:spPr>
        <a:xfrm>
          <a:off x="2620491" y="2676967"/>
          <a:ext cx="2381709" cy="14290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Riverside Motorsports</a:t>
          </a:r>
        </a:p>
      </dsp:txBody>
      <dsp:txXfrm>
        <a:off x="2620491" y="2676967"/>
        <a:ext cx="2381709" cy="14290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DC6C-6BF2-4819-B532-DCD1B365DB6B}" type="datetimeFigureOut">
              <a:rPr lang="en-CA" smtClean="0"/>
              <a:t>2026-04-10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6CE58-A9DD-46E4-AF1A-F349B06A4E99}" type="slidenum">
              <a:rPr lang="en-CA" smtClean="0"/>
              <a:t>‹#›</a:t>
            </a:fld>
            <a:endParaRPr lang="en-CA"/>
          </a:p>
        </p:txBody>
      </p:sp>
    </p:spTree>
    <p:extLst>
      <p:ext uri="{BB962C8B-B14F-4D97-AF65-F5344CB8AC3E}">
        <p14:creationId xmlns:p14="http://schemas.microsoft.com/office/powerpoint/2010/main" val="372951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a:t>
            </a:fld>
            <a:endParaRPr lang="en-CA"/>
          </a:p>
        </p:txBody>
      </p:sp>
    </p:spTree>
    <p:extLst>
      <p:ext uri="{BB962C8B-B14F-4D97-AF65-F5344CB8AC3E}">
        <p14:creationId xmlns:p14="http://schemas.microsoft.com/office/powerpoint/2010/main" val="246962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24AFE-B30C-A92F-6C8D-1E1B02177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A9B35-E519-C187-45A1-B0A916F39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D1DE7-A198-EC5C-73B4-A1FD7C832954}"/>
              </a:ext>
            </a:extLst>
          </p:cNvPr>
          <p:cNvSpPr>
            <a:spLocks noGrp="1"/>
          </p:cNvSpPr>
          <p:nvPr>
            <p:ph type="body" idx="1"/>
          </p:nvPr>
        </p:nvSpPr>
        <p:spPr/>
        <p:txBody>
          <a:bodyPr/>
          <a:lstStyle/>
          <a:p>
            <a:endParaRPr lang="en-CA" b="1" dirty="0"/>
          </a:p>
        </p:txBody>
      </p:sp>
      <p:sp>
        <p:nvSpPr>
          <p:cNvPr id="4" name="Slide Number Placeholder 3">
            <a:extLst>
              <a:ext uri="{FF2B5EF4-FFF2-40B4-BE49-F238E27FC236}">
                <a16:creationId xmlns:a16="http://schemas.microsoft.com/office/drawing/2014/main" id="{177F69F6-7F19-F5B2-3B72-0F6E78CED345}"/>
              </a:ext>
            </a:extLst>
          </p:cNvPr>
          <p:cNvSpPr>
            <a:spLocks noGrp="1"/>
          </p:cNvSpPr>
          <p:nvPr>
            <p:ph type="sldNum" sz="quarter" idx="5"/>
          </p:nvPr>
        </p:nvSpPr>
        <p:spPr/>
        <p:txBody>
          <a:bodyPr/>
          <a:lstStyle/>
          <a:p>
            <a:fld id="{6D96CE58-A9DD-46E4-AF1A-F349B06A4E99}" type="slidenum">
              <a:rPr lang="en-CA" smtClean="0"/>
              <a:t>10</a:t>
            </a:fld>
            <a:endParaRPr lang="en-CA"/>
          </a:p>
        </p:txBody>
      </p:sp>
    </p:spTree>
    <p:extLst>
      <p:ext uri="{BB962C8B-B14F-4D97-AF65-F5344CB8AC3E}">
        <p14:creationId xmlns:p14="http://schemas.microsoft.com/office/powerpoint/2010/main" val="360103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EEAE-796C-D6C4-A5FB-B37704F21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D48AA-54CF-87BF-4530-D94F322A9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FD9BB-DBB1-E916-FFBD-2B6CC712AC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FD85608-EDA5-7FB4-85D4-634B433747C9}"/>
              </a:ext>
            </a:extLst>
          </p:cNvPr>
          <p:cNvSpPr>
            <a:spLocks noGrp="1"/>
          </p:cNvSpPr>
          <p:nvPr>
            <p:ph type="sldNum" sz="quarter" idx="5"/>
          </p:nvPr>
        </p:nvSpPr>
        <p:spPr/>
        <p:txBody>
          <a:bodyPr/>
          <a:lstStyle/>
          <a:p>
            <a:fld id="{6D96CE58-A9DD-46E4-AF1A-F349B06A4E99}" type="slidenum">
              <a:rPr lang="en-CA" smtClean="0"/>
              <a:t>11</a:t>
            </a:fld>
            <a:endParaRPr lang="en-CA"/>
          </a:p>
        </p:txBody>
      </p:sp>
    </p:spTree>
    <p:extLst>
      <p:ext uri="{BB962C8B-B14F-4D97-AF65-F5344CB8AC3E}">
        <p14:creationId xmlns:p14="http://schemas.microsoft.com/office/powerpoint/2010/main" val="388439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857E-F7A7-6357-E63C-FE5EE54CF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01B1B-491C-2092-529C-72F342DAC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BA18D-A743-5C15-F07C-5DF66578A8A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6A8AFA56-3292-91FB-052C-5B812BB75FF4}"/>
              </a:ext>
            </a:extLst>
          </p:cNvPr>
          <p:cNvSpPr>
            <a:spLocks noGrp="1"/>
          </p:cNvSpPr>
          <p:nvPr>
            <p:ph type="sldNum" sz="quarter" idx="5"/>
          </p:nvPr>
        </p:nvSpPr>
        <p:spPr/>
        <p:txBody>
          <a:bodyPr/>
          <a:lstStyle/>
          <a:p>
            <a:fld id="{6D96CE58-A9DD-46E4-AF1A-F349B06A4E99}" type="slidenum">
              <a:rPr lang="en-CA" smtClean="0"/>
              <a:t>12</a:t>
            </a:fld>
            <a:endParaRPr lang="en-CA"/>
          </a:p>
        </p:txBody>
      </p:sp>
    </p:spTree>
    <p:extLst>
      <p:ext uri="{BB962C8B-B14F-4D97-AF65-F5344CB8AC3E}">
        <p14:creationId xmlns:p14="http://schemas.microsoft.com/office/powerpoint/2010/main" val="114375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white.</a:t>
            </a:r>
          </a:p>
          <a:p>
            <a:r>
              <a:rPr lang="en-CA" dirty="0"/>
              <a:t>Budget drives policy – we stay within our means - and policy drives the budget – we have a number of items of significance.</a:t>
            </a:r>
          </a:p>
          <a:p>
            <a:r>
              <a:rPr lang="en-CA" dirty="0"/>
              <a:t>We will go through items of significance as well as any likely or known changes to the budget.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CA" dirty="0"/>
              <a:t>League Operations – 61 teams. Bond income $8k </a:t>
            </a:r>
          </a:p>
          <a:p>
            <a:pPr marL="228600" indent="-228600">
              <a:buAutoNum type="arabicParenR"/>
            </a:pPr>
            <a:r>
              <a:rPr lang="en-CA" dirty="0"/>
              <a:t>Food Room</a:t>
            </a:r>
          </a:p>
          <a:p>
            <a:pPr marL="228600" indent="-228600">
              <a:buAutoNum type="arabicParenR"/>
            </a:pPr>
            <a:r>
              <a:rPr lang="en-CA" dirty="0"/>
              <a:t>Beverage Room</a:t>
            </a:r>
          </a:p>
          <a:p>
            <a:pPr marL="228600" indent="-228600">
              <a:buAutoNum type="arabicParenR"/>
            </a:pPr>
            <a:r>
              <a:rPr lang="en-CA" dirty="0"/>
              <a:t>Costs </a:t>
            </a:r>
          </a:p>
          <a:p>
            <a:pPr marL="228600" indent="-228600">
              <a:buAutoNum type="arabicParenR"/>
            </a:pPr>
            <a:r>
              <a:rPr lang="en-CA" dirty="0"/>
              <a:t>Overall Review</a:t>
            </a:r>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13</a:t>
            </a:fld>
            <a:endParaRPr lang="en-CA"/>
          </a:p>
        </p:txBody>
      </p:sp>
    </p:spTree>
    <p:extLst>
      <p:ext uri="{BB962C8B-B14F-4D97-AF65-F5344CB8AC3E}">
        <p14:creationId xmlns:p14="http://schemas.microsoft.com/office/powerpoint/2010/main" val="1984386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Menu revisions will be an upside.</a:t>
            </a:r>
          </a:p>
          <a:p>
            <a:r>
              <a:rPr lang="en-CA" b="1" dirty="0"/>
              <a:t>Additional opportunities in streamlining,</a:t>
            </a:r>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14</a:t>
            </a:fld>
            <a:endParaRPr lang="en-CA"/>
          </a:p>
        </p:txBody>
      </p:sp>
    </p:spTree>
    <p:extLst>
      <p:ext uri="{BB962C8B-B14F-4D97-AF65-F5344CB8AC3E}">
        <p14:creationId xmlns:p14="http://schemas.microsoft.com/office/powerpoint/2010/main" val="9137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Increase revenues with more large tournaments.</a:t>
            </a:r>
          </a:p>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15</a:t>
            </a:fld>
            <a:endParaRPr lang="en-CA"/>
          </a:p>
        </p:txBody>
      </p:sp>
    </p:spTree>
    <p:extLst>
      <p:ext uri="{BB962C8B-B14F-4D97-AF65-F5344CB8AC3E}">
        <p14:creationId xmlns:p14="http://schemas.microsoft.com/office/powerpoint/2010/main" val="273088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B8BA-C11C-3770-F76B-6F61773AC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8AF43-4518-2508-BF72-AF3BB4007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244BE-66DE-9A25-526D-7DBA638DE764}"/>
              </a:ext>
            </a:extLst>
          </p:cNvPr>
          <p:cNvSpPr>
            <a:spLocks noGrp="1"/>
          </p:cNvSpPr>
          <p:nvPr>
            <p:ph type="body" idx="1"/>
          </p:nvPr>
        </p:nvSpPr>
        <p:spPr/>
        <p:txBody>
          <a:bodyPr/>
          <a:lstStyle/>
          <a:p>
            <a:r>
              <a:rPr lang="en-US" b="1" dirty="0"/>
              <a:t>Measures/ results 2025</a:t>
            </a:r>
          </a:p>
          <a:p>
            <a:r>
              <a:rPr lang="en-US" b="1" dirty="0"/>
              <a:t>Benchmarks and SAMSPA result for Labor Cost of Sales (LCOS) for our type of service is:</a:t>
            </a:r>
          </a:p>
          <a:p>
            <a:r>
              <a:rPr lang="en-US" b="1" dirty="0"/>
              <a:t>Food 25 to 30%  SAMSPA 24%</a:t>
            </a:r>
          </a:p>
          <a:p>
            <a:r>
              <a:rPr lang="en-US" b="1" dirty="0"/>
              <a:t>Bev 18 to 25%   SAMSPA 17%</a:t>
            </a:r>
          </a:p>
          <a:p>
            <a:r>
              <a:rPr lang="en-US" b="1" dirty="0"/>
              <a:t>Of note, the league LCoS for Food is 34%. This ratio may provide an opportunity.</a:t>
            </a:r>
          </a:p>
          <a:p>
            <a:r>
              <a:rPr lang="en-US" b="1" dirty="0"/>
              <a:t>Benchmarks and SAMSPA result for Cost of Goods Sold (COGS) for our type of service is:</a:t>
            </a:r>
          </a:p>
          <a:p>
            <a:r>
              <a:rPr lang="en-US" b="1" dirty="0"/>
              <a:t>Food 30%  SAMSPA 32%</a:t>
            </a:r>
          </a:p>
          <a:p>
            <a:r>
              <a:rPr lang="en-US" b="1" dirty="0"/>
              <a:t>Bev 20%   SAMSPA 41%</a:t>
            </a:r>
          </a:p>
          <a:p>
            <a:r>
              <a:rPr lang="en-US" b="1" dirty="0"/>
              <a:t>Notes:</a:t>
            </a:r>
          </a:p>
          <a:p>
            <a:r>
              <a:rPr lang="en-US" b="1" dirty="0"/>
              <a:t>SAMSPA ratios are unchanged from previous years. Bev targets are strategic.</a:t>
            </a:r>
          </a:p>
          <a:p>
            <a:endParaRPr lang="en-CA" b="1" dirty="0"/>
          </a:p>
        </p:txBody>
      </p:sp>
      <p:sp>
        <p:nvSpPr>
          <p:cNvPr id="4" name="Slide Number Placeholder 3">
            <a:extLst>
              <a:ext uri="{FF2B5EF4-FFF2-40B4-BE49-F238E27FC236}">
                <a16:creationId xmlns:a16="http://schemas.microsoft.com/office/drawing/2014/main" id="{9AE11647-6278-7573-D220-1B46BE9F4E09}"/>
              </a:ext>
            </a:extLst>
          </p:cNvPr>
          <p:cNvSpPr>
            <a:spLocks noGrp="1"/>
          </p:cNvSpPr>
          <p:nvPr>
            <p:ph type="sldNum" sz="quarter" idx="5"/>
          </p:nvPr>
        </p:nvSpPr>
        <p:spPr/>
        <p:txBody>
          <a:bodyPr/>
          <a:lstStyle/>
          <a:p>
            <a:fld id="{6D96CE58-A9DD-46E4-AF1A-F349B06A4E99}" type="slidenum">
              <a:rPr lang="en-CA" smtClean="0"/>
              <a:t>16</a:t>
            </a:fld>
            <a:endParaRPr lang="en-CA"/>
          </a:p>
        </p:txBody>
      </p:sp>
    </p:spTree>
    <p:extLst>
      <p:ext uri="{BB962C8B-B14F-4D97-AF65-F5344CB8AC3E}">
        <p14:creationId xmlns:p14="http://schemas.microsoft.com/office/powerpoint/2010/main" val="99212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17</a:t>
            </a:fld>
            <a:endParaRPr lang="en-CA"/>
          </a:p>
        </p:txBody>
      </p:sp>
    </p:spTree>
    <p:extLst>
      <p:ext uri="{BB962C8B-B14F-4D97-AF65-F5344CB8AC3E}">
        <p14:creationId xmlns:p14="http://schemas.microsoft.com/office/powerpoint/2010/main" val="3430963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18</a:t>
            </a:fld>
            <a:endParaRPr lang="en-CA"/>
          </a:p>
        </p:txBody>
      </p:sp>
    </p:spTree>
    <p:extLst>
      <p:ext uri="{BB962C8B-B14F-4D97-AF65-F5344CB8AC3E}">
        <p14:creationId xmlns:p14="http://schemas.microsoft.com/office/powerpoint/2010/main" val="1324579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4239-80AA-96E6-0C2D-1A186B067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47AA2-B346-62CD-656D-806E371EB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3ACD4-D1B5-44F5-A69A-17706B6B467F}"/>
              </a:ext>
            </a:extLst>
          </p:cNvPr>
          <p:cNvSpPr>
            <a:spLocks noGrp="1"/>
          </p:cNvSpPr>
          <p:nvPr>
            <p:ph type="body" idx="1"/>
          </p:nvPr>
        </p:nvSpPr>
        <p:spPr/>
        <p:txBody>
          <a:bodyPr/>
          <a:lstStyle/>
          <a:p>
            <a:pPr marL="0" indent="0">
              <a:buNone/>
            </a:pPr>
            <a:endParaRPr lang="en-CA" dirty="0"/>
          </a:p>
          <a:p>
            <a:pPr marL="0" indent="0">
              <a:buNone/>
            </a:pPr>
            <a:endParaRPr lang="en-CA" dirty="0"/>
          </a:p>
          <a:p>
            <a:pPr marL="228600" indent="-228600">
              <a:buAutoNum type="arabicPeriod"/>
            </a:pPr>
            <a:endParaRPr lang="en-CA" dirty="0"/>
          </a:p>
        </p:txBody>
      </p:sp>
      <p:sp>
        <p:nvSpPr>
          <p:cNvPr id="4" name="Slide Number Placeholder 3">
            <a:extLst>
              <a:ext uri="{FF2B5EF4-FFF2-40B4-BE49-F238E27FC236}">
                <a16:creationId xmlns:a16="http://schemas.microsoft.com/office/drawing/2014/main" id="{C14C73A7-3978-0244-924B-1B018CEA7D8C}"/>
              </a:ext>
            </a:extLst>
          </p:cNvPr>
          <p:cNvSpPr>
            <a:spLocks noGrp="1"/>
          </p:cNvSpPr>
          <p:nvPr>
            <p:ph type="sldNum" sz="quarter" idx="5"/>
          </p:nvPr>
        </p:nvSpPr>
        <p:spPr/>
        <p:txBody>
          <a:bodyPr/>
          <a:lstStyle/>
          <a:p>
            <a:fld id="{6D96CE58-A9DD-46E4-AF1A-F349B06A4E99}" type="slidenum">
              <a:rPr lang="en-CA" smtClean="0"/>
              <a:t>19</a:t>
            </a:fld>
            <a:endParaRPr lang="en-CA"/>
          </a:p>
        </p:txBody>
      </p:sp>
    </p:spTree>
    <p:extLst>
      <p:ext uri="{BB962C8B-B14F-4D97-AF65-F5344CB8AC3E}">
        <p14:creationId xmlns:p14="http://schemas.microsoft.com/office/powerpoint/2010/main" val="80707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Lynda to speak to this</a:t>
            </a:r>
          </a:p>
        </p:txBody>
      </p:sp>
      <p:sp>
        <p:nvSpPr>
          <p:cNvPr id="4" name="Slide Number Placeholder 3"/>
          <p:cNvSpPr>
            <a:spLocks noGrp="1"/>
          </p:cNvSpPr>
          <p:nvPr>
            <p:ph type="sldNum" sz="quarter" idx="5"/>
          </p:nvPr>
        </p:nvSpPr>
        <p:spPr/>
        <p:txBody>
          <a:bodyPr/>
          <a:lstStyle/>
          <a:p>
            <a:fld id="{6D96CE58-A9DD-46E4-AF1A-F349B06A4E99}" type="slidenum">
              <a:rPr lang="en-CA" smtClean="0"/>
              <a:t>20</a:t>
            </a:fld>
            <a:endParaRPr lang="en-CA"/>
          </a:p>
        </p:txBody>
      </p:sp>
    </p:spTree>
    <p:extLst>
      <p:ext uri="{BB962C8B-B14F-4D97-AF65-F5344CB8AC3E}">
        <p14:creationId xmlns:p14="http://schemas.microsoft.com/office/powerpoint/2010/main" val="326800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21</a:t>
            </a:fld>
            <a:endParaRPr lang="en-CA"/>
          </a:p>
        </p:txBody>
      </p:sp>
    </p:spTree>
    <p:extLst>
      <p:ext uri="{BB962C8B-B14F-4D97-AF65-F5344CB8AC3E}">
        <p14:creationId xmlns:p14="http://schemas.microsoft.com/office/powerpoint/2010/main" val="18760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22</a:t>
            </a:fld>
            <a:endParaRPr lang="en-CA"/>
          </a:p>
        </p:txBody>
      </p:sp>
    </p:spTree>
    <p:extLst>
      <p:ext uri="{BB962C8B-B14F-4D97-AF65-F5344CB8AC3E}">
        <p14:creationId xmlns:p14="http://schemas.microsoft.com/office/powerpoint/2010/main" val="1865114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get the opportunity to support any of these companies, we would encourage members and players to support them.  They are also shared on our website with links to their sites.</a:t>
            </a:r>
          </a:p>
          <a:p>
            <a:endParaRPr lang="en-CA" dirty="0"/>
          </a:p>
          <a:p>
            <a:r>
              <a:rPr lang="en-CA" dirty="0"/>
              <a:t>Lastly, mention Wilco again.  That we are looking to do something meaningful to recognize the philanthropy he has shown to SAMSPA this past season.</a:t>
            </a:r>
          </a:p>
        </p:txBody>
      </p:sp>
      <p:sp>
        <p:nvSpPr>
          <p:cNvPr id="4" name="Slide Number Placeholder 3"/>
          <p:cNvSpPr>
            <a:spLocks noGrp="1"/>
          </p:cNvSpPr>
          <p:nvPr>
            <p:ph type="sldNum" sz="quarter" idx="5"/>
          </p:nvPr>
        </p:nvSpPr>
        <p:spPr/>
        <p:txBody>
          <a:bodyPr/>
          <a:lstStyle/>
          <a:p>
            <a:fld id="{6D96CE58-A9DD-46E4-AF1A-F349B06A4E99}" type="slidenum">
              <a:rPr lang="en-CA" smtClean="0"/>
              <a:t>23</a:t>
            </a:fld>
            <a:endParaRPr lang="en-CA"/>
          </a:p>
        </p:txBody>
      </p:sp>
    </p:spTree>
    <p:extLst>
      <p:ext uri="{BB962C8B-B14F-4D97-AF65-F5344CB8AC3E}">
        <p14:creationId xmlns:p14="http://schemas.microsoft.com/office/powerpoint/2010/main" val="10310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4C17-EA90-4CCC-1295-89B5E9E18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CCA11-6E65-02DB-0155-ADD294AD9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2658CF-EAFA-BAC9-F69D-536C9AF97621}"/>
              </a:ext>
            </a:extLst>
          </p:cNvPr>
          <p:cNvSpPr>
            <a:spLocks noGrp="1"/>
          </p:cNvSpPr>
          <p:nvPr>
            <p:ph type="body" idx="1"/>
          </p:nvPr>
        </p:nvSpPr>
        <p:spPr/>
        <p:txBody>
          <a:bodyPr/>
          <a:lstStyle/>
          <a:p>
            <a:r>
              <a:rPr lang="en-CA" dirty="0"/>
              <a:t>If you get the opportunity to support any of these companies, we would encourage members and players to support them.  They are also shared on our website with links to their sites.</a:t>
            </a:r>
          </a:p>
          <a:p>
            <a:endParaRPr lang="en-CA" dirty="0"/>
          </a:p>
          <a:p>
            <a:r>
              <a:rPr lang="en-CA" dirty="0"/>
              <a:t>Lastly, mention Wilco again.  That we are looking to do something meaningful to recognize the philanthropy he has shown to SAMSPA this past season.</a:t>
            </a:r>
          </a:p>
        </p:txBody>
      </p:sp>
      <p:sp>
        <p:nvSpPr>
          <p:cNvPr id="4" name="Slide Number Placeholder 3">
            <a:extLst>
              <a:ext uri="{FF2B5EF4-FFF2-40B4-BE49-F238E27FC236}">
                <a16:creationId xmlns:a16="http://schemas.microsoft.com/office/drawing/2014/main" id="{740CC6F3-C9D2-221B-57AE-22714B0DF3D1}"/>
              </a:ext>
            </a:extLst>
          </p:cNvPr>
          <p:cNvSpPr>
            <a:spLocks noGrp="1"/>
          </p:cNvSpPr>
          <p:nvPr>
            <p:ph type="sldNum" sz="quarter" idx="5"/>
          </p:nvPr>
        </p:nvSpPr>
        <p:spPr/>
        <p:txBody>
          <a:bodyPr/>
          <a:lstStyle/>
          <a:p>
            <a:fld id="{6D96CE58-A9DD-46E4-AF1A-F349B06A4E99}" type="slidenum">
              <a:rPr lang="en-CA" smtClean="0"/>
              <a:t>24</a:t>
            </a:fld>
            <a:endParaRPr lang="en-CA"/>
          </a:p>
        </p:txBody>
      </p:sp>
    </p:spTree>
    <p:extLst>
      <p:ext uri="{BB962C8B-B14F-4D97-AF65-F5344CB8AC3E}">
        <p14:creationId xmlns:p14="http://schemas.microsoft.com/office/powerpoint/2010/main" val="1611630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4A5B4-F8D8-489F-EA51-414E80423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CEF60-EC3A-172F-F9F5-0BF5EA706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CFF15-8D8A-E389-ECE2-1A270F4D3E5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A96FDA8-7D81-909E-CD7B-70C57DF11AFF}"/>
              </a:ext>
            </a:extLst>
          </p:cNvPr>
          <p:cNvSpPr>
            <a:spLocks noGrp="1"/>
          </p:cNvSpPr>
          <p:nvPr>
            <p:ph type="sldNum" sz="quarter" idx="5"/>
          </p:nvPr>
        </p:nvSpPr>
        <p:spPr/>
        <p:txBody>
          <a:bodyPr/>
          <a:lstStyle/>
          <a:p>
            <a:fld id="{6D96CE58-A9DD-46E4-AF1A-F349B06A4E99}" type="slidenum">
              <a:rPr lang="en-CA" smtClean="0"/>
              <a:t>25</a:t>
            </a:fld>
            <a:endParaRPr lang="en-CA"/>
          </a:p>
        </p:txBody>
      </p:sp>
    </p:spTree>
    <p:extLst>
      <p:ext uri="{BB962C8B-B14F-4D97-AF65-F5344CB8AC3E}">
        <p14:creationId xmlns:p14="http://schemas.microsoft.com/office/powerpoint/2010/main" val="195993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DFA3D-D13B-D9EB-7CAE-37750FA83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17EBA-18D8-9237-0751-1A570DCCD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4286E-5D9C-1790-DACE-81285F2F525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7DA660-6CDB-AFBB-7C47-56546A29663A}"/>
              </a:ext>
            </a:extLst>
          </p:cNvPr>
          <p:cNvSpPr>
            <a:spLocks noGrp="1"/>
          </p:cNvSpPr>
          <p:nvPr>
            <p:ph type="sldNum" sz="quarter" idx="5"/>
          </p:nvPr>
        </p:nvSpPr>
        <p:spPr/>
        <p:txBody>
          <a:bodyPr/>
          <a:lstStyle/>
          <a:p>
            <a:fld id="{6D96CE58-A9DD-46E4-AF1A-F349B06A4E99}" type="slidenum">
              <a:rPr lang="en-CA" smtClean="0"/>
              <a:t>26</a:t>
            </a:fld>
            <a:endParaRPr lang="en-CA"/>
          </a:p>
        </p:txBody>
      </p:sp>
    </p:spTree>
    <p:extLst>
      <p:ext uri="{BB962C8B-B14F-4D97-AF65-F5344CB8AC3E}">
        <p14:creationId xmlns:p14="http://schemas.microsoft.com/office/powerpoint/2010/main" val="3212283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27</a:t>
            </a:fld>
            <a:endParaRPr lang="en-CA"/>
          </a:p>
        </p:txBody>
      </p:sp>
    </p:spTree>
    <p:extLst>
      <p:ext uri="{BB962C8B-B14F-4D97-AF65-F5344CB8AC3E}">
        <p14:creationId xmlns:p14="http://schemas.microsoft.com/office/powerpoint/2010/main" val="1685121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28</a:t>
            </a:fld>
            <a:endParaRPr lang="en-CA"/>
          </a:p>
        </p:txBody>
      </p:sp>
    </p:spTree>
    <p:extLst>
      <p:ext uri="{BB962C8B-B14F-4D97-AF65-F5344CB8AC3E}">
        <p14:creationId xmlns:p14="http://schemas.microsoft.com/office/powerpoint/2010/main" val="3172641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29</a:t>
            </a:fld>
            <a:endParaRPr lang="en-CA"/>
          </a:p>
        </p:txBody>
      </p:sp>
    </p:spTree>
    <p:extLst>
      <p:ext uri="{BB962C8B-B14F-4D97-AF65-F5344CB8AC3E}">
        <p14:creationId xmlns:p14="http://schemas.microsoft.com/office/powerpoint/2010/main" val="252549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a:t>
            </a:fld>
            <a:endParaRPr lang="en-CA"/>
          </a:p>
        </p:txBody>
      </p:sp>
    </p:spTree>
    <p:extLst>
      <p:ext uri="{BB962C8B-B14F-4D97-AF65-F5344CB8AC3E}">
        <p14:creationId xmlns:p14="http://schemas.microsoft.com/office/powerpoint/2010/main" val="3741780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30</a:t>
            </a:fld>
            <a:endParaRPr lang="en-CA"/>
          </a:p>
        </p:txBody>
      </p:sp>
    </p:spTree>
    <p:extLst>
      <p:ext uri="{BB962C8B-B14F-4D97-AF65-F5344CB8AC3E}">
        <p14:creationId xmlns:p14="http://schemas.microsoft.com/office/powerpoint/2010/main" val="3369590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31</a:t>
            </a:fld>
            <a:endParaRPr lang="en-CA"/>
          </a:p>
        </p:txBody>
      </p:sp>
    </p:spTree>
    <p:extLst>
      <p:ext uri="{BB962C8B-B14F-4D97-AF65-F5344CB8AC3E}">
        <p14:creationId xmlns:p14="http://schemas.microsoft.com/office/powerpoint/2010/main" val="3979586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32</a:t>
            </a:fld>
            <a:endParaRPr lang="en-CA"/>
          </a:p>
        </p:txBody>
      </p:sp>
    </p:spTree>
    <p:extLst>
      <p:ext uri="{BB962C8B-B14F-4D97-AF65-F5344CB8AC3E}">
        <p14:creationId xmlns:p14="http://schemas.microsoft.com/office/powerpoint/2010/main" val="2832133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2A82-B424-8854-92AD-8A4DF0B0B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1DB0F-2DDB-F38F-0058-225D30AEC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C8B0-3176-46E6-6C5D-E1E77F7D8E0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10BBA2CF-D099-DB1C-BC89-A6363C8C7C8C}"/>
              </a:ext>
            </a:extLst>
          </p:cNvPr>
          <p:cNvSpPr>
            <a:spLocks noGrp="1"/>
          </p:cNvSpPr>
          <p:nvPr>
            <p:ph type="sldNum" sz="quarter" idx="5"/>
          </p:nvPr>
        </p:nvSpPr>
        <p:spPr/>
        <p:txBody>
          <a:bodyPr/>
          <a:lstStyle/>
          <a:p>
            <a:fld id="{6D96CE58-A9DD-46E4-AF1A-F349B06A4E99}" type="slidenum">
              <a:rPr lang="en-CA" smtClean="0"/>
              <a:t>33</a:t>
            </a:fld>
            <a:endParaRPr lang="en-CA"/>
          </a:p>
        </p:txBody>
      </p:sp>
    </p:spTree>
    <p:extLst>
      <p:ext uri="{BB962C8B-B14F-4D97-AF65-F5344CB8AC3E}">
        <p14:creationId xmlns:p14="http://schemas.microsoft.com/office/powerpoint/2010/main" val="3332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34</a:t>
            </a:fld>
            <a:endParaRPr lang="en-CA"/>
          </a:p>
        </p:txBody>
      </p:sp>
    </p:spTree>
    <p:extLst>
      <p:ext uri="{BB962C8B-B14F-4D97-AF65-F5344CB8AC3E}">
        <p14:creationId xmlns:p14="http://schemas.microsoft.com/office/powerpoint/2010/main" val="484308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57A95-B308-1459-ABAA-CE5FA2966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C6258-00B1-F8E8-60EE-8E99A99AD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E5D58-3866-8C90-2DF3-BCA5E059376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A5A8022-C06B-3F07-B1A7-E3D552A30941}"/>
              </a:ext>
            </a:extLst>
          </p:cNvPr>
          <p:cNvSpPr>
            <a:spLocks noGrp="1"/>
          </p:cNvSpPr>
          <p:nvPr>
            <p:ph type="sldNum" sz="quarter" idx="5"/>
          </p:nvPr>
        </p:nvSpPr>
        <p:spPr/>
        <p:txBody>
          <a:bodyPr/>
          <a:lstStyle/>
          <a:p>
            <a:fld id="{6D96CE58-A9DD-46E4-AF1A-F349B06A4E99}" type="slidenum">
              <a:rPr lang="en-CA" smtClean="0"/>
              <a:t>35</a:t>
            </a:fld>
            <a:endParaRPr lang="en-CA"/>
          </a:p>
        </p:txBody>
      </p:sp>
    </p:spTree>
    <p:extLst>
      <p:ext uri="{BB962C8B-B14F-4D97-AF65-F5344CB8AC3E}">
        <p14:creationId xmlns:p14="http://schemas.microsoft.com/office/powerpoint/2010/main" val="3386432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32B4-EB7B-6148-5350-B9C9B7C24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5A0F8-0602-F805-FC39-E0FA353D3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221BD-999E-5171-82EE-F87119DA912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9259683-894E-CDD0-2157-43C0DF515306}"/>
              </a:ext>
            </a:extLst>
          </p:cNvPr>
          <p:cNvSpPr>
            <a:spLocks noGrp="1"/>
          </p:cNvSpPr>
          <p:nvPr>
            <p:ph type="sldNum" sz="quarter" idx="5"/>
          </p:nvPr>
        </p:nvSpPr>
        <p:spPr/>
        <p:txBody>
          <a:bodyPr/>
          <a:lstStyle/>
          <a:p>
            <a:fld id="{6D96CE58-A9DD-46E4-AF1A-F349B06A4E99}" type="slidenum">
              <a:rPr lang="en-CA" smtClean="0"/>
              <a:t>36</a:t>
            </a:fld>
            <a:endParaRPr lang="en-CA"/>
          </a:p>
        </p:txBody>
      </p:sp>
    </p:spTree>
    <p:extLst>
      <p:ext uri="{BB962C8B-B14F-4D97-AF65-F5344CB8AC3E}">
        <p14:creationId xmlns:p14="http://schemas.microsoft.com/office/powerpoint/2010/main" val="2467526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8AE9C-7256-C594-7E99-68691771C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F3A8A-83FD-5846-8B54-853CA45A7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254BE-6A0A-70D6-CC63-BEBEA578771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733E5BED-82F8-2991-4225-3EB4EC462DDE}"/>
              </a:ext>
            </a:extLst>
          </p:cNvPr>
          <p:cNvSpPr>
            <a:spLocks noGrp="1"/>
          </p:cNvSpPr>
          <p:nvPr>
            <p:ph type="sldNum" sz="quarter" idx="5"/>
          </p:nvPr>
        </p:nvSpPr>
        <p:spPr/>
        <p:txBody>
          <a:bodyPr/>
          <a:lstStyle/>
          <a:p>
            <a:fld id="{6D96CE58-A9DD-46E4-AF1A-F349B06A4E99}" type="slidenum">
              <a:rPr lang="en-CA" smtClean="0"/>
              <a:t>37</a:t>
            </a:fld>
            <a:endParaRPr lang="en-CA"/>
          </a:p>
        </p:txBody>
      </p:sp>
    </p:spTree>
    <p:extLst>
      <p:ext uri="{BB962C8B-B14F-4D97-AF65-F5344CB8AC3E}">
        <p14:creationId xmlns:p14="http://schemas.microsoft.com/office/powerpoint/2010/main" val="1430660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DFB1B-17FE-3982-F417-F4DA3C178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D6113-8816-4FD6-6867-9508E7B08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AFA40-6CA2-2221-FA1F-82C9F7FC3C57}"/>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C4C9DBC-6E9C-EE22-2840-441A2EF62C4B}"/>
              </a:ext>
            </a:extLst>
          </p:cNvPr>
          <p:cNvSpPr>
            <a:spLocks noGrp="1"/>
          </p:cNvSpPr>
          <p:nvPr>
            <p:ph type="sldNum" sz="quarter" idx="5"/>
          </p:nvPr>
        </p:nvSpPr>
        <p:spPr/>
        <p:txBody>
          <a:bodyPr/>
          <a:lstStyle/>
          <a:p>
            <a:fld id="{6D96CE58-A9DD-46E4-AF1A-F349B06A4E99}" type="slidenum">
              <a:rPr lang="en-CA" smtClean="0"/>
              <a:t>38</a:t>
            </a:fld>
            <a:endParaRPr lang="en-CA"/>
          </a:p>
        </p:txBody>
      </p:sp>
    </p:spTree>
    <p:extLst>
      <p:ext uri="{BB962C8B-B14F-4D97-AF65-F5344CB8AC3E}">
        <p14:creationId xmlns:p14="http://schemas.microsoft.com/office/powerpoint/2010/main" val="2317268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39</a:t>
            </a:fld>
            <a:endParaRPr lang="en-CA"/>
          </a:p>
        </p:txBody>
      </p:sp>
    </p:spTree>
    <p:extLst>
      <p:ext uri="{BB962C8B-B14F-4D97-AF65-F5344CB8AC3E}">
        <p14:creationId xmlns:p14="http://schemas.microsoft.com/office/powerpoint/2010/main" val="260187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4</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C251-AAF3-56FF-0F79-61F591F57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C7993-D2AD-E20B-0315-FED4EB357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5222B-79A4-07FF-F362-D85591FAC63C}"/>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9F6BEDB7-15BB-D449-2A82-5F5E1DC56ABA}"/>
              </a:ext>
            </a:extLst>
          </p:cNvPr>
          <p:cNvSpPr>
            <a:spLocks noGrp="1"/>
          </p:cNvSpPr>
          <p:nvPr>
            <p:ph type="sldNum" sz="quarter" idx="5"/>
          </p:nvPr>
        </p:nvSpPr>
        <p:spPr/>
        <p:txBody>
          <a:bodyPr/>
          <a:lstStyle/>
          <a:p>
            <a:fld id="{6D96CE58-A9DD-46E4-AF1A-F349B06A4E99}" type="slidenum">
              <a:rPr lang="en-CA" smtClean="0"/>
              <a:t>40</a:t>
            </a:fld>
            <a:endParaRPr lang="en-CA"/>
          </a:p>
        </p:txBody>
      </p:sp>
    </p:spTree>
    <p:extLst>
      <p:ext uri="{BB962C8B-B14F-4D97-AF65-F5344CB8AC3E}">
        <p14:creationId xmlns:p14="http://schemas.microsoft.com/office/powerpoint/2010/main" val="2167281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5</a:t>
            </a:fld>
            <a:endParaRPr lang="en-CA"/>
          </a:p>
        </p:txBody>
      </p:sp>
    </p:spTree>
    <p:extLst>
      <p:ext uri="{BB962C8B-B14F-4D97-AF65-F5344CB8AC3E}">
        <p14:creationId xmlns:p14="http://schemas.microsoft.com/office/powerpoint/2010/main" val="123904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6D26-2FF9-8CD7-F9DD-27F6512C7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5E3E8-03D5-553E-FFD8-01756C77E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C31FD-47D0-415A-76E1-BD0F1E67120A}"/>
              </a:ext>
            </a:extLst>
          </p:cNvPr>
          <p:cNvSpPr>
            <a:spLocks noGrp="1"/>
          </p:cNvSpPr>
          <p:nvPr>
            <p:ph type="body" idx="1"/>
          </p:nvPr>
        </p:nvSpPr>
        <p:spPr/>
        <p:txBody>
          <a:bodyPr/>
          <a:lstStyle/>
          <a:p>
            <a:pPr marL="0" indent="0">
              <a:buNone/>
            </a:pPr>
            <a:endParaRPr lang="en-CA" dirty="0"/>
          </a:p>
          <a:p>
            <a:pPr marL="0" indent="0">
              <a:buNone/>
            </a:pPr>
            <a:endParaRPr lang="en-CA" dirty="0"/>
          </a:p>
          <a:p>
            <a:pPr marL="228600" indent="-228600">
              <a:buAutoNum type="arabicPeriod"/>
            </a:pPr>
            <a:endParaRPr lang="en-CA" dirty="0"/>
          </a:p>
        </p:txBody>
      </p:sp>
      <p:sp>
        <p:nvSpPr>
          <p:cNvPr id="4" name="Slide Number Placeholder 3">
            <a:extLst>
              <a:ext uri="{FF2B5EF4-FFF2-40B4-BE49-F238E27FC236}">
                <a16:creationId xmlns:a16="http://schemas.microsoft.com/office/drawing/2014/main" id="{7AA67422-88E8-8012-2A6C-7D7CEA053046}"/>
              </a:ext>
            </a:extLst>
          </p:cNvPr>
          <p:cNvSpPr>
            <a:spLocks noGrp="1"/>
          </p:cNvSpPr>
          <p:nvPr>
            <p:ph type="sldNum" sz="quarter" idx="5"/>
          </p:nvPr>
        </p:nvSpPr>
        <p:spPr/>
        <p:txBody>
          <a:bodyPr/>
          <a:lstStyle/>
          <a:p>
            <a:fld id="{6D96CE58-A9DD-46E4-AF1A-F349B06A4E99}" type="slidenum">
              <a:rPr lang="en-CA" smtClean="0"/>
              <a:t>6</a:t>
            </a:fld>
            <a:endParaRPr lang="en-CA"/>
          </a:p>
        </p:txBody>
      </p:sp>
    </p:spTree>
    <p:extLst>
      <p:ext uri="{BB962C8B-B14F-4D97-AF65-F5344CB8AC3E}">
        <p14:creationId xmlns:p14="http://schemas.microsoft.com/office/powerpoint/2010/main" val="317746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A6365-ACF7-B6EA-B413-211B5431D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96217-52AE-C770-9BD9-60A8E6C35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B5063-BEC1-2902-1ACA-81DDBC69F0AB}"/>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AE2021B-A1D2-349F-49A5-28B4493FB815}"/>
              </a:ext>
            </a:extLst>
          </p:cNvPr>
          <p:cNvSpPr>
            <a:spLocks noGrp="1"/>
          </p:cNvSpPr>
          <p:nvPr>
            <p:ph type="sldNum" sz="quarter" idx="5"/>
          </p:nvPr>
        </p:nvSpPr>
        <p:spPr/>
        <p:txBody>
          <a:bodyPr/>
          <a:lstStyle/>
          <a:p>
            <a:fld id="{6D96CE58-A9DD-46E4-AF1A-F349B06A4E99}" type="slidenum">
              <a:rPr lang="en-CA" smtClean="0"/>
              <a:t>7</a:t>
            </a:fld>
            <a:endParaRPr lang="en-CA"/>
          </a:p>
        </p:txBody>
      </p:sp>
    </p:spTree>
    <p:extLst>
      <p:ext uri="{BB962C8B-B14F-4D97-AF65-F5344CB8AC3E}">
        <p14:creationId xmlns:p14="http://schemas.microsoft.com/office/powerpoint/2010/main" val="16504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17DA-2F98-5EF5-B186-80959D992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847A5-519E-81AF-21D7-425E3176B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3F7E9-357D-50AB-535E-CFA09E01A34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2CB7453D-28B7-2B11-C4CD-31EB52F7F2FB}"/>
              </a:ext>
            </a:extLst>
          </p:cNvPr>
          <p:cNvSpPr>
            <a:spLocks noGrp="1"/>
          </p:cNvSpPr>
          <p:nvPr>
            <p:ph type="sldNum" sz="quarter" idx="5"/>
          </p:nvPr>
        </p:nvSpPr>
        <p:spPr/>
        <p:txBody>
          <a:bodyPr/>
          <a:lstStyle/>
          <a:p>
            <a:fld id="{6D96CE58-A9DD-46E4-AF1A-F349B06A4E99}" type="slidenum">
              <a:rPr lang="en-CA" smtClean="0"/>
              <a:t>8</a:t>
            </a:fld>
            <a:endParaRPr lang="en-CA"/>
          </a:p>
        </p:txBody>
      </p:sp>
    </p:spTree>
    <p:extLst>
      <p:ext uri="{BB962C8B-B14F-4D97-AF65-F5344CB8AC3E}">
        <p14:creationId xmlns:p14="http://schemas.microsoft.com/office/powerpoint/2010/main" val="248045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1FF1E-8783-0A83-FD6F-5CA2537EE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A2D04-A199-5F97-968A-B285E0206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DB1A-5BAB-08C2-5DAC-F134CC86FE26}"/>
              </a:ext>
            </a:extLst>
          </p:cNvPr>
          <p:cNvSpPr>
            <a:spLocks noGrp="1"/>
          </p:cNvSpPr>
          <p:nvPr>
            <p:ph type="body" idx="1"/>
          </p:nvPr>
        </p:nvSpPr>
        <p:spPr/>
        <p:txBody>
          <a:bodyPr/>
          <a:lstStyle/>
          <a:p>
            <a:endParaRPr lang="en-CA" b="1" dirty="0"/>
          </a:p>
        </p:txBody>
      </p:sp>
      <p:sp>
        <p:nvSpPr>
          <p:cNvPr id="4" name="Slide Number Placeholder 3">
            <a:extLst>
              <a:ext uri="{FF2B5EF4-FFF2-40B4-BE49-F238E27FC236}">
                <a16:creationId xmlns:a16="http://schemas.microsoft.com/office/drawing/2014/main" id="{EAB0010A-D97D-E4F6-25D5-4658936E6808}"/>
              </a:ext>
            </a:extLst>
          </p:cNvPr>
          <p:cNvSpPr>
            <a:spLocks noGrp="1"/>
          </p:cNvSpPr>
          <p:nvPr>
            <p:ph type="sldNum" sz="quarter" idx="5"/>
          </p:nvPr>
        </p:nvSpPr>
        <p:spPr/>
        <p:txBody>
          <a:bodyPr/>
          <a:lstStyle/>
          <a:p>
            <a:fld id="{6D96CE58-A9DD-46E4-AF1A-F349B06A4E99}" type="slidenum">
              <a:rPr lang="en-CA" smtClean="0"/>
              <a:t>9</a:t>
            </a:fld>
            <a:endParaRPr lang="en-CA"/>
          </a:p>
        </p:txBody>
      </p:sp>
    </p:spTree>
    <p:extLst>
      <p:ext uri="{BB962C8B-B14F-4D97-AF65-F5344CB8AC3E}">
        <p14:creationId xmlns:p14="http://schemas.microsoft.com/office/powerpoint/2010/main" val="3152403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E823A-D20C-42BD-8E06-FF3F86FFC63E}" type="datetime1">
              <a:rPr lang="en-CA" smtClean="0"/>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7385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B79D1-29A2-422F-B91A-8713BDD8FEC6}" type="datetime1">
              <a:rPr lang="en-CA" smtClean="0"/>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51559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782E28-A4ED-4FC7-9A09-981C823A3430}" type="datetime1">
              <a:rPr lang="en-CA" smtClean="0"/>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0633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21494-A72C-4B2E-A5D4-BCD77F9FB00D}" type="datetime1">
              <a:rPr lang="en-CA" smtClean="0"/>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7614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F5564-9B02-43C7-A306-E09F8E0990F3}" type="datetime1">
              <a:rPr lang="en-CA" smtClean="0"/>
              <a:t>2026-04-10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4719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F17744-78B3-48D0-B97D-CA154AC69F9F}" type="datetime1">
              <a:rPr lang="en-CA" smtClean="0"/>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34976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AB3AB6-99BF-4A0F-A610-68AA31E83F1D}" type="datetime1">
              <a:rPr lang="en-CA" smtClean="0"/>
              <a:t>2026-04-10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99538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EA6ED-44BB-47FF-9277-500B0FD01228}" type="datetime1">
              <a:rPr lang="en-CA" smtClean="0"/>
              <a:t>2026-04-10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3299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222EC-4503-46C1-8EB5-2640E45954F2}" type="datetime1">
              <a:rPr lang="en-CA" smtClean="0"/>
              <a:t>2026-04-10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81096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65187F-E100-4262-B836-BA8219A89CF7}" type="datetime1">
              <a:rPr lang="en-CA" smtClean="0"/>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1197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4B8387-6498-4AF2-ADE9-E50FFDC20966}" type="datetime1">
              <a:rPr lang="en-CA" smtClean="0"/>
              <a:t>2026-04-10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09722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3060-F7F7-41B3-AB63-77BA7FB1AA23}" type="datetime1">
              <a:rPr lang="en-CA" smtClean="0"/>
              <a:t>2026-04-10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69B05-8098-4314-A6E1-272A1D49D671}" type="slidenum">
              <a:rPr lang="en-CA" smtClean="0"/>
              <a:t>‹#›</a:t>
            </a:fld>
            <a:endParaRPr lang="en-CA"/>
          </a:p>
        </p:txBody>
      </p:sp>
    </p:spTree>
    <p:extLst>
      <p:ext uri="{BB962C8B-B14F-4D97-AF65-F5344CB8AC3E}">
        <p14:creationId xmlns:p14="http://schemas.microsoft.com/office/powerpoint/2010/main" val="2883306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airquality.alberta.ca/ma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amspaslowpitch.com/page/show/7921272rules-samspa-rul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B05-F1D4-43B7-B078-8EBA31EC4D0B}"/>
              </a:ext>
            </a:extLst>
          </p:cNvPr>
          <p:cNvSpPr>
            <a:spLocks noGrp="1"/>
          </p:cNvSpPr>
          <p:nvPr>
            <p:ph type="ctrTitle"/>
          </p:nvPr>
        </p:nvSpPr>
        <p:spPr>
          <a:xfrm>
            <a:off x="870152" y="635001"/>
            <a:ext cx="10091632" cy="2053116"/>
          </a:xfrm>
        </p:spPr>
        <p:txBody>
          <a:bodyPr/>
          <a:lstStyle/>
          <a:p>
            <a:r>
              <a:rPr lang="en-CA" dirty="0">
                <a:solidFill>
                  <a:srgbClr val="00B0F0"/>
                </a:solidFill>
              </a:rPr>
              <a:t>2026 General Meeting</a:t>
            </a:r>
          </a:p>
        </p:txBody>
      </p:sp>
      <p:sp>
        <p:nvSpPr>
          <p:cNvPr id="3" name="Subtitle 2">
            <a:extLst>
              <a:ext uri="{FF2B5EF4-FFF2-40B4-BE49-F238E27FC236}">
                <a16:creationId xmlns:a16="http://schemas.microsoft.com/office/drawing/2014/main" id="{6851C1A4-4FA0-4055-883D-E7E59009C33C}"/>
              </a:ext>
            </a:extLst>
          </p:cNvPr>
          <p:cNvSpPr>
            <a:spLocks noGrp="1"/>
          </p:cNvSpPr>
          <p:nvPr>
            <p:ph type="subTitle" idx="1"/>
          </p:nvPr>
        </p:nvSpPr>
        <p:spPr>
          <a:xfrm>
            <a:off x="1524000" y="2573794"/>
            <a:ext cx="9144000" cy="500731"/>
          </a:xfrm>
        </p:spPr>
        <p:txBody>
          <a:bodyPr/>
          <a:lstStyle/>
          <a:p>
            <a:r>
              <a:rPr lang="en-CA" dirty="0"/>
              <a:t>April 11, 2026 – 10:00 AM</a:t>
            </a:r>
            <a:endParaRPr lang="en-CA" baseline="30000" dirty="0"/>
          </a:p>
          <a:p>
            <a:endParaRPr lang="en-CA" dirty="0"/>
          </a:p>
        </p:txBody>
      </p:sp>
      <p:sp>
        <p:nvSpPr>
          <p:cNvPr id="9" name="Subtitle 2">
            <a:extLst>
              <a:ext uri="{FF2B5EF4-FFF2-40B4-BE49-F238E27FC236}">
                <a16:creationId xmlns:a16="http://schemas.microsoft.com/office/drawing/2014/main" id="{B71A4697-708C-4A62-B670-EE088872A007}"/>
              </a:ext>
            </a:extLst>
          </p:cNvPr>
          <p:cNvSpPr txBox="1">
            <a:spLocks/>
          </p:cNvSpPr>
          <p:nvPr/>
        </p:nvSpPr>
        <p:spPr>
          <a:xfrm>
            <a:off x="598024" y="3088993"/>
            <a:ext cx="11254451" cy="500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b="1" dirty="0">
                <a:solidFill>
                  <a:srgbClr val="FF0000"/>
                </a:solidFill>
              </a:rPr>
              <a:t>St. Albert Legion</a:t>
            </a:r>
          </a:p>
          <a:p>
            <a:pPr lvl="1" algn="l"/>
            <a:endParaRPr lang="en-CA" dirty="0"/>
          </a:p>
          <a:p>
            <a:pPr algn="l"/>
            <a:endParaRPr lang="en-CA" dirty="0"/>
          </a:p>
        </p:txBody>
      </p:sp>
      <p:pic>
        <p:nvPicPr>
          <p:cNvPr id="6" name="Picture 5">
            <a:extLst>
              <a:ext uri="{FF2B5EF4-FFF2-40B4-BE49-F238E27FC236}">
                <a16:creationId xmlns:a16="http://schemas.microsoft.com/office/drawing/2014/main" id="{29C01099-9725-492F-852E-1799FD7DE313}"/>
              </a:ext>
            </a:extLst>
          </p:cNvPr>
          <p:cNvPicPr>
            <a:picLocks noChangeAspect="1"/>
          </p:cNvPicPr>
          <p:nvPr/>
        </p:nvPicPr>
        <p:blipFill>
          <a:blip r:embed="rId3"/>
          <a:stretch>
            <a:fillRect/>
          </a:stretch>
        </p:blipFill>
        <p:spPr>
          <a:xfrm>
            <a:off x="0" y="12138"/>
            <a:ext cx="12192000" cy="1757670"/>
          </a:xfrm>
          <a:prstGeom prst="rect">
            <a:avLst/>
          </a:prstGeom>
        </p:spPr>
      </p:pic>
    </p:spTree>
    <p:extLst>
      <p:ext uri="{BB962C8B-B14F-4D97-AF65-F5344CB8AC3E}">
        <p14:creationId xmlns:p14="http://schemas.microsoft.com/office/powerpoint/2010/main" val="243561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42611-3C43-030C-0188-DAA0290ED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06D09-8E06-387A-1A88-E827A69BDBD0}"/>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Planned Giving</a:t>
            </a:r>
          </a:p>
        </p:txBody>
      </p:sp>
      <p:sp>
        <p:nvSpPr>
          <p:cNvPr id="3" name="Slide Number Placeholder 2">
            <a:extLst>
              <a:ext uri="{FF2B5EF4-FFF2-40B4-BE49-F238E27FC236}">
                <a16:creationId xmlns:a16="http://schemas.microsoft.com/office/drawing/2014/main" id="{3049C249-E726-C06F-9626-DE516ACD42E1}"/>
              </a:ext>
            </a:extLst>
          </p:cNvPr>
          <p:cNvSpPr>
            <a:spLocks noGrp="1"/>
          </p:cNvSpPr>
          <p:nvPr>
            <p:ph type="sldNum" sz="quarter" idx="12"/>
          </p:nvPr>
        </p:nvSpPr>
        <p:spPr/>
        <p:txBody>
          <a:bodyPr/>
          <a:lstStyle/>
          <a:p>
            <a:fld id="{FAB69B05-8098-4314-A6E1-272A1D49D671}" type="slidenum">
              <a:rPr lang="en-CA" smtClean="0"/>
              <a:t>10</a:t>
            </a:fld>
            <a:endParaRPr lang="en-CA" dirty="0"/>
          </a:p>
        </p:txBody>
      </p:sp>
      <p:pic>
        <p:nvPicPr>
          <p:cNvPr id="5" name="Picture 4">
            <a:extLst>
              <a:ext uri="{FF2B5EF4-FFF2-40B4-BE49-F238E27FC236}">
                <a16:creationId xmlns:a16="http://schemas.microsoft.com/office/drawing/2014/main" id="{D96C12DF-F4D7-4212-8E49-1FD5A92CD8EF}"/>
              </a:ext>
            </a:extLst>
          </p:cNvPr>
          <p:cNvPicPr>
            <a:picLocks noChangeAspect="1"/>
          </p:cNvPicPr>
          <p:nvPr/>
        </p:nvPicPr>
        <p:blipFill>
          <a:blip r:embed="rId3"/>
          <a:stretch>
            <a:fillRect/>
          </a:stretch>
        </p:blipFill>
        <p:spPr>
          <a:xfrm>
            <a:off x="1465546" y="952594"/>
            <a:ext cx="8906006" cy="5757865"/>
          </a:xfrm>
          <a:prstGeom prst="rect">
            <a:avLst/>
          </a:prstGeom>
        </p:spPr>
      </p:pic>
    </p:spTree>
    <p:extLst>
      <p:ext uri="{BB962C8B-B14F-4D97-AF65-F5344CB8AC3E}">
        <p14:creationId xmlns:p14="http://schemas.microsoft.com/office/powerpoint/2010/main" val="347982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CC6DA-589B-37DA-239E-1ABE399EB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3992A-22B0-BE35-A730-D5A5585AD058}"/>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2026</a:t>
            </a:r>
          </a:p>
        </p:txBody>
      </p:sp>
      <p:sp>
        <p:nvSpPr>
          <p:cNvPr id="3" name="Slide Number Placeholder 2">
            <a:extLst>
              <a:ext uri="{FF2B5EF4-FFF2-40B4-BE49-F238E27FC236}">
                <a16:creationId xmlns:a16="http://schemas.microsoft.com/office/drawing/2014/main" id="{B473C992-4FF4-10EA-ACCB-F507C1199686}"/>
              </a:ext>
            </a:extLst>
          </p:cNvPr>
          <p:cNvSpPr>
            <a:spLocks noGrp="1"/>
          </p:cNvSpPr>
          <p:nvPr>
            <p:ph type="sldNum" sz="quarter" idx="12"/>
          </p:nvPr>
        </p:nvSpPr>
        <p:spPr/>
        <p:txBody>
          <a:bodyPr/>
          <a:lstStyle/>
          <a:p>
            <a:fld id="{FAB69B05-8098-4314-A6E1-272A1D49D671}" type="slidenum">
              <a:rPr lang="en-CA" smtClean="0"/>
              <a:t>11</a:t>
            </a:fld>
            <a:endParaRPr lang="en-CA"/>
          </a:p>
        </p:txBody>
      </p:sp>
      <p:sp>
        <p:nvSpPr>
          <p:cNvPr id="7" name="TextBox 6">
            <a:extLst>
              <a:ext uri="{FF2B5EF4-FFF2-40B4-BE49-F238E27FC236}">
                <a16:creationId xmlns:a16="http://schemas.microsoft.com/office/drawing/2014/main" id="{F48F9EF8-5876-7870-A771-44AC13C5B2E7}"/>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535A331D-0CA8-CD21-8585-1675ABA1A311}"/>
              </a:ext>
            </a:extLst>
          </p:cNvPr>
          <p:cNvSpPr txBox="1"/>
          <p:nvPr/>
        </p:nvSpPr>
        <p:spPr>
          <a:xfrm>
            <a:off x="1278827" y="928834"/>
            <a:ext cx="7430095" cy="3781292"/>
          </a:xfrm>
          <a:prstGeom prst="rect">
            <a:avLst/>
          </a:prstGeom>
          <a:noFill/>
        </p:spPr>
        <p:txBody>
          <a:bodyPr wrap="square" rtlCol="0">
            <a:spAutoFit/>
          </a:bodyPr>
          <a:lstStyle/>
          <a:p>
            <a:pPr>
              <a:lnSpc>
                <a:spcPct val="107000"/>
              </a:lnSpc>
              <a:spcAft>
                <a:spcPts val="800"/>
              </a:spcAft>
              <a:buNone/>
            </a:pPr>
            <a:r>
              <a:rPr lang="en-CA" sz="2000" kern="0" dirty="0">
                <a:effectLst/>
                <a:ea typeface="Times New Roman" panose="02020603050405020304" pitchFamily="18" charset="0"/>
                <a:cs typeface="Times New Roman" panose="02020603050405020304" pitchFamily="18" charset="0"/>
              </a:rPr>
              <a:t>·  </a:t>
            </a:r>
            <a:r>
              <a:rPr lang="en-CA" sz="2000" b="1" kern="0" dirty="0">
                <a:effectLst/>
                <a:ea typeface="Times New Roman" panose="02020603050405020304" pitchFamily="18" charset="0"/>
                <a:cs typeface="Times New Roman" panose="02020603050405020304" pitchFamily="18" charset="0"/>
              </a:rPr>
              <a:t>Provincial Non-Profit </a:t>
            </a:r>
            <a:r>
              <a:rPr lang="en-CA" sz="2000" b="1" kern="0" dirty="0">
                <a:ea typeface="Times New Roman" panose="02020603050405020304" pitchFamily="18" charset="0"/>
                <a:cs typeface="Times New Roman" panose="02020603050405020304" pitchFamily="18" charset="0"/>
              </a:rPr>
              <a:t>Organization</a:t>
            </a:r>
            <a:r>
              <a:rPr lang="en-CA" sz="2000" kern="0" dirty="0">
                <a:effectLst/>
                <a:ea typeface="Times New Roman" panose="02020603050405020304" pitchFamily="18" charset="0"/>
                <a:cs typeface="Times New Roman" panose="02020603050405020304" pitchFamily="18" charset="0"/>
              </a:rPr>
              <a:t>: (SAMSPA in </a:t>
            </a:r>
            <a:r>
              <a:rPr lang="en-CA" sz="2000" kern="0">
                <a:effectLst/>
                <a:ea typeface="Times New Roman" panose="02020603050405020304" pitchFamily="18" charset="0"/>
                <a:cs typeface="Times New Roman" panose="02020603050405020304" pitchFamily="18" charset="0"/>
              </a:rPr>
              <a:t>this category)</a:t>
            </a:r>
            <a:endParaRPr lang="en-CA" sz="20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kern="0" dirty="0">
                <a:effectLst/>
                <a:ea typeface="Times New Roman" panose="02020603050405020304" pitchFamily="18" charset="0"/>
                <a:cs typeface="Times New Roman" panose="02020603050405020304" pitchFamily="18" charset="0"/>
              </a:rPr>
              <a:t>Can fundraise, but donations are generally not eligible for tax receipts. It may still be able to receive donations and grants, but these are often not tax-deductible for the donors.</a:t>
            </a:r>
            <a:endParaRPr lang="en-CA" sz="20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CA" sz="2000" kern="0" dirty="0">
                <a:effectLst/>
                <a:ea typeface="Times New Roman" panose="02020603050405020304" pitchFamily="18" charset="0"/>
                <a:cs typeface="Times New Roman" panose="02020603050405020304" pitchFamily="18" charset="0"/>
              </a:rPr>
              <a:t>·  </a:t>
            </a:r>
            <a:r>
              <a:rPr lang="en-CA" sz="2000" b="1" kern="0" dirty="0">
                <a:effectLst/>
                <a:ea typeface="Times New Roman" panose="02020603050405020304" pitchFamily="18" charset="0"/>
                <a:cs typeface="Times New Roman" panose="02020603050405020304" pitchFamily="18" charset="0"/>
              </a:rPr>
              <a:t>Federal Registered Charity</a:t>
            </a:r>
            <a:r>
              <a:rPr lang="en-CA" sz="2000" kern="0" dirty="0">
                <a:effectLst/>
                <a:ea typeface="Times New Roman" panose="02020603050405020304" pitchFamily="18" charset="0"/>
                <a:cs typeface="Times New Roman" panose="02020603050405020304" pitchFamily="18" charset="0"/>
              </a:rPr>
              <a:t>:</a:t>
            </a:r>
            <a:endParaRPr lang="en-CA" sz="20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kern="0" dirty="0">
                <a:effectLst/>
                <a:ea typeface="Times New Roman" panose="02020603050405020304" pitchFamily="18" charset="0"/>
                <a:cs typeface="Times New Roman" panose="02020603050405020304" pitchFamily="18" charset="0"/>
              </a:rPr>
              <a:t>Can engage in fundraising activities and issue </a:t>
            </a:r>
            <a:r>
              <a:rPr lang="en-CA" sz="2000" b="1" kern="0" dirty="0">
                <a:effectLst/>
                <a:ea typeface="Times New Roman" panose="02020603050405020304" pitchFamily="18" charset="0"/>
                <a:cs typeface="Times New Roman" panose="02020603050405020304" pitchFamily="18" charset="0"/>
              </a:rPr>
              <a:t>tax receipts</a:t>
            </a:r>
            <a:r>
              <a:rPr lang="en-CA" sz="2000" kern="0" dirty="0">
                <a:effectLst/>
                <a:ea typeface="Times New Roman" panose="02020603050405020304" pitchFamily="18" charset="0"/>
                <a:cs typeface="Times New Roman" panose="02020603050405020304" pitchFamily="18" charset="0"/>
              </a:rPr>
              <a:t> to donors for charitable contributions, making it easier to attract financial support from the public.</a:t>
            </a:r>
            <a:endParaRPr lang="en-CA" sz="2000" kern="100" dirty="0">
              <a:effectLst/>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kern="0" dirty="0">
                <a:effectLst/>
                <a:ea typeface="Times New Roman" panose="02020603050405020304" pitchFamily="18" charset="0"/>
                <a:cs typeface="Times New Roman" panose="02020603050405020304" pitchFamily="18" charset="0"/>
              </a:rPr>
              <a:t>Federal charities are eligible to apply for government funding and grants designated for registered charities</a:t>
            </a:r>
            <a:endParaRPr lang="en-CA"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5AF5C-DEEB-4764-FDFD-075B0F9A2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57E3A-BC2F-6D00-D2FA-9F74290F7704}"/>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2026 </a:t>
            </a:r>
          </a:p>
        </p:txBody>
      </p:sp>
      <p:sp>
        <p:nvSpPr>
          <p:cNvPr id="3" name="Slide Number Placeholder 2">
            <a:extLst>
              <a:ext uri="{FF2B5EF4-FFF2-40B4-BE49-F238E27FC236}">
                <a16:creationId xmlns:a16="http://schemas.microsoft.com/office/drawing/2014/main" id="{63DD774F-3F86-DE57-FA9A-F28CDDD8A1C1}"/>
              </a:ext>
            </a:extLst>
          </p:cNvPr>
          <p:cNvSpPr>
            <a:spLocks noGrp="1"/>
          </p:cNvSpPr>
          <p:nvPr>
            <p:ph type="sldNum" sz="quarter" idx="12"/>
          </p:nvPr>
        </p:nvSpPr>
        <p:spPr/>
        <p:txBody>
          <a:bodyPr/>
          <a:lstStyle/>
          <a:p>
            <a:fld id="{FAB69B05-8098-4314-A6E1-272A1D49D671}" type="slidenum">
              <a:rPr lang="en-CA" smtClean="0"/>
              <a:t>12</a:t>
            </a:fld>
            <a:endParaRPr lang="en-CA"/>
          </a:p>
        </p:txBody>
      </p:sp>
      <p:sp>
        <p:nvSpPr>
          <p:cNvPr id="7" name="TextBox 6">
            <a:extLst>
              <a:ext uri="{FF2B5EF4-FFF2-40B4-BE49-F238E27FC236}">
                <a16:creationId xmlns:a16="http://schemas.microsoft.com/office/drawing/2014/main" id="{C2CB0D78-BEA5-7D94-7C91-8632CB2169B3}"/>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E471CAE1-29AE-C9D8-12A2-EDC94BCF5BBE}"/>
              </a:ext>
            </a:extLst>
          </p:cNvPr>
          <p:cNvSpPr txBox="1"/>
          <p:nvPr/>
        </p:nvSpPr>
        <p:spPr>
          <a:xfrm>
            <a:off x="1278827" y="928834"/>
            <a:ext cx="7430095" cy="3170099"/>
          </a:xfrm>
          <a:prstGeom prst="rect">
            <a:avLst/>
          </a:prstGeom>
          <a:noFill/>
        </p:spPr>
        <p:txBody>
          <a:bodyPr wrap="square" rtlCol="0">
            <a:spAutoFit/>
          </a:bodyPr>
          <a:lstStyle/>
          <a:p>
            <a:pPr algn="l">
              <a:buNone/>
            </a:pPr>
            <a:r>
              <a:rPr lang="en-US" sz="2000" b="1" i="0" dirty="0">
                <a:solidFill>
                  <a:srgbClr val="1100FF"/>
                </a:solidFill>
                <a:effectLst/>
                <a:latin typeface="Titillium Web" panose="020F0502020204030204" pitchFamily="2" charset="0"/>
              </a:rPr>
              <a:t>SAMSPA Membership Tournament Incentives</a:t>
            </a:r>
          </a:p>
          <a:p>
            <a:endParaRPr lang="en-US" sz="2000" b="1" i="0" dirty="0">
              <a:solidFill>
                <a:srgbClr val="1100FF"/>
              </a:solidFill>
              <a:effectLst/>
              <a:latin typeface="Titillium Web" panose="020F0502020204030204" pitchFamily="2" charset="0"/>
            </a:endParaRPr>
          </a:p>
          <a:p>
            <a:r>
              <a:rPr lang="en-US" sz="2000" dirty="0"/>
              <a:t>SAMSPA offers its members a reduced rate of $1,000.00 facility rental fee for a Sat/Sun rental and $1,200.00 facility rental fee for Fri/Sat/Sun along with a .25 cent beverage rebate on alcoholic drinks, after the conclusion of the rental. This fee would include a cleaning service for bathrooms coming in 2x a day. Any additional requirements of the Tournament Operator, such as lights, maintenance etc. would be at an additional fee.</a:t>
            </a:r>
            <a:endParaRPr lang="en-US" sz="2000" b="1" i="0" dirty="0">
              <a:solidFill>
                <a:srgbClr val="1100FF"/>
              </a:solidFill>
              <a:effectLst/>
              <a:latin typeface="Titillium Web" panose="020F0502020204030204" pitchFamily="2" charset="0"/>
            </a:endParaRP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330812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2026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842818" y="904873"/>
            <a:ext cx="10510982" cy="523220"/>
          </a:xfrm>
          <a:prstGeom prst="rect">
            <a:avLst/>
          </a:prstGeom>
          <a:noFill/>
        </p:spPr>
        <p:txBody>
          <a:bodyPr wrap="square">
            <a:spAutoFit/>
          </a:bodyPr>
          <a:lstStyle/>
          <a:p>
            <a:pPr algn="ctr"/>
            <a:r>
              <a:rPr lang="en-CA" sz="2800" b="1" dirty="0"/>
              <a:t>Summary of League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13</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29587" y="1382696"/>
          <a:ext cx="10719595" cy="4327844"/>
        </p:xfrm>
        <a:graphic>
          <a:graphicData uri="http://schemas.openxmlformats.org/drawingml/2006/table">
            <a:tbl>
              <a:tblPr firstRow="1" bandRow="1">
                <a:tableStyleId>{5C22544A-7EE6-4342-B048-85BDC9FD1C3A}</a:tableStyleId>
              </a:tblPr>
              <a:tblGrid>
                <a:gridCol w="3591064">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2026</a:t>
                      </a:r>
                      <a:br>
                        <a:rPr lang="en-CA" sz="2000" dirty="0"/>
                      </a:br>
                      <a:r>
                        <a:rPr lang="en-CA" sz="2000" dirty="0"/>
                        <a:t>Budget</a:t>
                      </a:r>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2025</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Operational Revenue</a:t>
                      </a:r>
                    </a:p>
                  </a:txBody>
                  <a:tcPr anchor="ctr"/>
                </a:tc>
                <a:tc>
                  <a:txBody>
                    <a:bodyPr/>
                    <a:lstStyle/>
                    <a:p>
                      <a:pPr algn="ctr"/>
                      <a:r>
                        <a:rPr lang="en-CA" sz="2000" dirty="0"/>
                        <a:t>$141k</a:t>
                      </a:r>
                    </a:p>
                  </a:txBody>
                  <a:tcPr anchor="ctr"/>
                </a:tc>
                <a:tc>
                  <a:txBody>
                    <a:bodyPr/>
                    <a:lstStyle/>
                    <a:p>
                      <a:pPr algn="ctr"/>
                      <a:r>
                        <a:rPr lang="en-CA" sz="2000" dirty="0"/>
                        <a:t>$133k</a:t>
                      </a:r>
                    </a:p>
                  </a:txBody>
                  <a:tcPr anchor="ctr"/>
                </a:tc>
                <a:tc>
                  <a:txBody>
                    <a:bodyPr/>
                    <a:lstStyle/>
                    <a:p>
                      <a:pPr algn="ctr"/>
                      <a:r>
                        <a:rPr lang="en-CA" sz="2000" dirty="0"/>
                        <a:t>$134k</a:t>
                      </a:r>
                    </a:p>
                  </a:txBody>
                  <a:tcPr anchor="ctr"/>
                </a:tc>
                <a:extLst>
                  <a:ext uri="{0D108BD9-81ED-4DB2-BD59-A6C34878D82A}">
                    <a16:rowId xmlns:a16="http://schemas.microsoft.com/office/drawing/2014/main" val="3183261590"/>
                  </a:ext>
                </a:extLst>
              </a:tr>
              <a:tr h="500185">
                <a:tc>
                  <a:txBody>
                    <a:bodyPr/>
                    <a:lstStyle/>
                    <a:p>
                      <a:r>
                        <a:rPr lang="en-CA" sz="2000" dirty="0"/>
                        <a:t>  Other Income</a:t>
                      </a:r>
                    </a:p>
                  </a:txBody>
                  <a:tcPr anchor="ctr"/>
                </a:tc>
                <a:tc>
                  <a:txBody>
                    <a:bodyPr/>
                    <a:lstStyle/>
                    <a:p>
                      <a:pPr algn="ctr"/>
                      <a:r>
                        <a:rPr lang="en-CA" sz="2000" dirty="0"/>
                        <a:t>16k</a:t>
                      </a:r>
                    </a:p>
                  </a:txBody>
                  <a:tcPr anchor="ctr"/>
                </a:tc>
                <a:tc>
                  <a:txBody>
                    <a:bodyPr/>
                    <a:lstStyle/>
                    <a:p>
                      <a:pPr algn="ctr"/>
                      <a:r>
                        <a:rPr lang="en-CA" sz="2000" dirty="0"/>
                        <a:t>78k</a:t>
                      </a:r>
                    </a:p>
                  </a:txBody>
                  <a:tcPr anchor="ctr"/>
                </a:tc>
                <a:tc>
                  <a:txBody>
                    <a:bodyPr/>
                    <a:lstStyle/>
                    <a:p>
                      <a:pPr algn="ctr"/>
                      <a:r>
                        <a:rPr lang="en-CA" sz="2000" dirty="0"/>
                        <a:t>$79k</a:t>
                      </a:r>
                    </a:p>
                  </a:txBody>
                  <a:tcPr anchor="ctr"/>
                </a:tc>
                <a:extLst>
                  <a:ext uri="{0D108BD9-81ED-4DB2-BD59-A6C34878D82A}">
                    <a16:rowId xmlns:a16="http://schemas.microsoft.com/office/drawing/2014/main" val="4243640603"/>
                  </a:ext>
                </a:extLst>
              </a:tr>
              <a:tr h="500185">
                <a:tc>
                  <a:txBody>
                    <a:bodyPr/>
                    <a:lstStyle/>
                    <a:p>
                      <a:r>
                        <a:rPr lang="en-CA" sz="2000" b="1" dirty="0"/>
                        <a:t>TOTAL LEAGUE REVENUE</a:t>
                      </a:r>
                    </a:p>
                  </a:txBody>
                  <a:tcPr anchor="ctr"/>
                </a:tc>
                <a:tc>
                  <a:txBody>
                    <a:bodyPr/>
                    <a:lstStyle/>
                    <a:p>
                      <a:pPr algn="ctr"/>
                      <a:r>
                        <a:rPr lang="en-CA" sz="2000" b="1" dirty="0"/>
                        <a:t>$157k</a:t>
                      </a:r>
                    </a:p>
                  </a:txBody>
                  <a:tcPr anchor="ctr"/>
                </a:tc>
                <a:tc>
                  <a:txBody>
                    <a:bodyPr/>
                    <a:lstStyle/>
                    <a:p>
                      <a:pPr algn="ctr"/>
                      <a:r>
                        <a:rPr lang="en-CA" sz="2000" b="1" dirty="0"/>
                        <a:t>$211k</a:t>
                      </a:r>
                    </a:p>
                  </a:txBody>
                  <a:tcPr anchor="ctr"/>
                </a:tc>
                <a:tc>
                  <a:txBody>
                    <a:bodyPr/>
                    <a:lstStyle/>
                    <a:p>
                      <a:pPr algn="ctr"/>
                      <a:r>
                        <a:rPr lang="en-CA" sz="2000" b="1" dirty="0"/>
                        <a:t>$213k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Operating Expenses</a:t>
                      </a:r>
                    </a:p>
                  </a:txBody>
                  <a:tcPr anchor="ctr"/>
                </a:tc>
                <a:tc>
                  <a:txBody>
                    <a:bodyPr/>
                    <a:lstStyle/>
                    <a:p>
                      <a:pPr algn="ctr"/>
                      <a:r>
                        <a:rPr lang="en-CA" sz="2000" b="0" dirty="0"/>
                        <a:t>$176k</a:t>
                      </a:r>
                    </a:p>
                  </a:txBody>
                  <a:tcPr anchor="ctr"/>
                </a:tc>
                <a:tc>
                  <a:txBody>
                    <a:bodyPr/>
                    <a:lstStyle/>
                    <a:p>
                      <a:pPr algn="ctr"/>
                      <a:r>
                        <a:rPr lang="en-CA" sz="2000" b="0" dirty="0"/>
                        <a:t>$159k</a:t>
                      </a:r>
                    </a:p>
                  </a:txBody>
                  <a:tcPr anchor="ctr"/>
                </a:tc>
                <a:tc>
                  <a:txBody>
                    <a:bodyPr/>
                    <a:lstStyle/>
                    <a:p>
                      <a:pPr algn="ctr"/>
                      <a:r>
                        <a:rPr lang="en-CA" sz="2000" b="0" dirty="0"/>
                        <a:t>$150k</a:t>
                      </a:r>
                    </a:p>
                  </a:txBody>
                  <a:tcPr anchor="ctr"/>
                </a:tc>
                <a:extLst>
                  <a:ext uri="{0D108BD9-81ED-4DB2-BD59-A6C34878D82A}">
                    <a16:rowId xmlns:a16="http://schemas.microsoft.com/office/drawing/2014/main" val="1264525165"/>
                  </a:ext>
                </a:extLst>
              </a:tr>
              <a:tr h="500185">
                <a:tc>
                  <a:txBody>
                    <a:bodyPr/>
                    <a:lstStyle/>
                    <a:p>
                      <a:pPr algn="l"/>
                      <a:r>
                        <a:rPr lang="en-CA" sz="2000" b="1" dirty="0"/>
                        <a:t>  </a:t>
                      </a:r>
                      <a:r>
                        <a:rPr lang="en-CA" sz="2000" b="0" dirty="0"/>
                        <a:t>Administrative Expenses</a:t>
                      </a:r>
                    </a:p>
                  </a:txBody>
                  <a:tcPr anchor="ctr"/>
                </a:tc>
                <a:tc>
                  <a:txBody>
                    <a:bodyPr/>
                    <a:lstStyle/>
                    <a:p>
                      <a:pPr algn="ctr"/>
                      <a:r>
                        <a:rPr lang="en-CA" sz="2000" b="0" dirty="0"/>
                        <a:t>$132k</a:t>
                      </a:r>
                    </a:p>
                  </a:txBody>
                  <a:tcPr anchor="ctr"/>
                </a:tc>
                <a:tc>
                  <a:txBody>
                    <a:bodyPr/>
                    <a:lstStyle/>
                    <a:p>
                      <a:pPr algn="ctr"/>
                      <a:r>
                        <a:rPr lang="en-CA" sz="2000" b="0" dirty="0"/>
                        <a:t>$201k*</a:t>
                      </a:r>
                    </a:p>
                  </a:txBody>
                  <a:tcPr anchor="ctr"/>
                </a:tc>
                <a:tc>
                  <a:txBody>
                    <a:bodyPr/>
                    <a:lstStyle/>
                    <a:p>
                      <a:pPr algn="ctr"/>
                      <a:r>
                        <a:rPr lang="en-CA" sz="2000" b="0" dirty="0"/>
                        <a:t>$158k</a:t>
                      </a:r>
                    </a:p>
                  </a:txBody>
                  <a:tcPr anchor="ctr"/>
                </a:tc>
                <a:extLst>
                  <a:ext uri="{0D108BD9-81ED-4DB2-BD59-A6C34878D82A}">
                    <a16:rowId xmlns:a16="http://schemas.microsoft.com/office/drawing/2014/main" val="3977951938"/>
                  </a:ext>
                </a:extLst>
              </a:tr>
              <a:tr h="625694">
                <a:tc>
                  <a:txBody>
                    <a:bodyPr/>
                    <a:lstStyle/>
                    <a:p>
                      <a:pPr algn="l"/>
                      <a:r>
                        <a:rPr lang="en-CA" sz="2000" b="1" dirty="0"/>
                        <a:t>TOTAL LEAGUE EXPENSES</a:t>
                      </a:r>
                    </a:p>
                  </a:txBody>
                  <a:tcPr anchor="ctr"/>
                </a:tc>
                <a:tc>
                  <a:txBody>
                    <a:bodyPr/>
                    <a:lstStyle/>
                    <a:p>
                      <a:pPr algn="ctr"/>
                      <a:r>
                        <a:rPr lang="en-CA" sz="2000" b="1" dirty="0"/>
                        <a:t>$308k</a:t>
                      </a:r>
                    </a:p>
                  </a:txBody>
                  <a:tcPr anchor="ctr"/>
                </a:tc>
                <a:tc>
                  <a:txBody>
                    <a:bodyPr/>
                    <a:lstStyle/>
                    <a:p>
                      <a:pPr algn="ctr"/>
                      <a:r>
                        <a:rPr lang="en-CA" sz="2000" b="1" dirty="0"/>
                        <a:t>$360k</a:t>
                      </a:r>
                    </a:p>
                  </a:txBody>
                  <a:tcPr anchor="ctr"/>
                </a:tc>
                <a:tc>
                  <a:txBody>
                    <a:bodyPr/>
                    <a:lstStyle/>
                    <a:p>
                      <a:pPr algn="ctr"/>
                      <a:r>
                        <a:rPr lang="en-CA" sz="2000" b="1" dirty="0"/>
                        <a:t>$308k</a:t>
                      </a:r>
                    </a:p>
                  </a:txBody>
                  <a:tcPr anchor="ctr"/>
                </a:tc>
                <a:extLst>
                  <a:ext uri="{0D108BD9-81ED-4DB2-BD59-A6C34878D82A}">
                    <a16:rowId xmlns:a16="http://schemas.microsoft.com/office/drawing/2014/main" val="4181819037"/>
                  </a:ext>
                </a:extLst>
              </a:tr>
              <a:tr h="500185">
                <a:tc>
                  <a:txBody>
                    <a:bodyPr/>
                    <a:lstStyle/>
                    <a:p>
                      <a:pPr algn="l"/>
                      <a:r>
                        <a:rPr lang="en-CA" sz="2000" b="1" dirty="0"/>
                        <a:t>Gain/Loss LEAGUE OPERATIONS</a:t>
                      </a:r>
                    </a:p>
                  </a:txBody>
                  <a:tcPr anchor="ctr"/>
                </a:tc>
                <a:tc>
                  <a:txBody>
                    <a:bodyPr/>
                    <a:lstStyle/>
                    <a:p>
                      <a:pPr algn="ctr"/>
                      <a:r>
                        <a:rPr lang="en-CA" sz="2000" b="1" dirty="0">
                          <a:solidFill>
                            <a:srgbClr val="FF0000"/>
                          </a:solidFill>
                        </a:rPr>
                        <a:t>($151k)</a:t>
                      </a:r>
                    </a:p>
                  </a:txBody>
                  <a:tcPr anchor="ctr"/>
                </a:tc>
                <a:tc>
                  <a:txBody>
                    <a:bodyPr/>
                    <a:lstStyle/>
                    <a:p>
                      <a:pPr algn="ctr"/>
                      <a:r>
                        <a:rPr lang="en-CA" sz="2000" b="1" dirty="0">
                          <a:solidFill>
                            <a:srgbClr val="FF0000"/>
                          </a:solidFill>
                        </a:rPr>
                        <a:t>($149k)</a:t>
                      </a:r>
                    </a:p>
                  </a:txBody>
                  <a:tcPr anchor="ctr"/>
                </a:tc>
                <a:tc>
                  <a:txBody>
                    <a:bodyPr/>
                    <a:lstStyle/>
                    <a:p>
                      <a:pPr algn="ctr"/>
                      <a:r>
                        <a:rPr lang="en-CA" sz="2000" b="1" dirty="0">
                          <a:solidFill>
                            <a:srgbClr val="FF0000"/>
                          </a:solidFill>
                        </a:rPr>
                        <a:t>($95k)</a:t>
                      </a:r>
                    </a:p>
                  </a:txBody>
                  <a:tcPr anchor="ctr"/>
                </a:tc>
                <a:extLst>
                  <a:ext uri="{0D108BD9-81ED-4DB2-BD59-A6C34878D82A}">
                    <a16:rowId xmlns:a16="http://schemas.microsoft.com/office/drawing/2014/main" val="1082974530"/>
                  </a:ext>
                </a:extLst>
              </a:tr>
            </a:tbl>
          </a:graphicData>
        </a:graphic>
      </p:graphicFrame>
      <p:sp>
        <p:nvSpPr>
          <p:cNvPr id="5" name="TextBox 4">
            <a:extLst>
              <a:ext uri="{FF2B5EF4-FFF2-40B4-BE49-F238E27FC236}">
                <a16:creationId xmlns:a16="http://schemas.microsoft.com/office/drawing/2014/main" id="{6C07CFE7-B960-9BB0-DFDB-9FE57124C871}"/>
              </a:ext>
            </a:extLst>
          </p:cNvPr>
          <p:cNvSpPr txBox="1"/>
          <p:nvPr/>
        </p:nvSpPr>
        <p:spPr>
          <a:xfrm>
            <a:off x="629587" y="6003697"/>
            <a:ext cx="1814920" cy="369332"/>
          </a:xfrm>
          <a:prstGeom prst="rect">
            <a:avLst/>
          </a:prstGeom>
          <a:noFill/>
        </p:spPr>
        <p:txBody>
          <a:bodyPr wrap="none" rtlCol="0">
            <a:spAutoFit/>
          </a:bodyPr>
          <a:lstStyle/>
          <a:p>
            <a:r>
              <a:rPr lang="en-US" dirty="0"/>
              <a:t>* $39k </a:t>
            </a:r>
            <a:r>
              <a:rPr lang="en-US" dirty="0" err="1"/>
              <a:t>amortised</a:t>
            </a:r>
            <a:endParaRPr lang="en-CA" dirty="0"/>
          </a:p>
        </p:txBody>
      </p:sp>
    </p:spTree>
    <p:extLst>
      <p:ext uri="{BB962C8B-B14F-4D97-AF65-F5344CB8AC3E}">
        <p14:creationId xmlns:p14="http://schemas.microsoft.com/office/powerpoint/2010/main" val="280180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2026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64491" y="1413658"/>
            <a:ext cx="10510982" cy="523220"/>
          </a:xfrm>
          <a:prstGeom prst="rect">
            <a:avLst/>
          </a:prstGeom>
          <a:noFill/>
        </p:spPr>
        <p:txBody>
          <a:bodyPr wrap="square">
            <a:spAutoFit/>
          </a:bodyPr>
          <a:lstStyle/>
          <a:p>
            <a:pPr algn="ctr"/>
            <a:r>
              <a:rPr lang="en-CA" sz="2800" b="1" dirty="0"/>
              <a:t>Spotlight on Food Concession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14</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936878"/>
          <a:ext cx="10698018" cy="3201965"/>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2026</a:t>
                      </a:r>
                      <a:br>
                        <a:rPr lang="en-CA" sz="2000" dirty="0"/>
                      </a:br>
                      <a:r>
                        <a:rPr lang="en-CA" sz="2000" dirty="0"/>
                        <a:t>Budget</a:t>
                      </a:r>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2025</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Revenue</a:t>
                      </a:r>
                    </a:p>
                  </a:txBody>
                  <a:tcPr anchor="ctr"/>
                </a:tc>
                <a:tc>
                  <a:txBody>
                    <a:bodyPr/>
                    <a:lstStyle/>
                    <a:p>
                      <a:pPr algn="ctr"/>
                      <a:r>
                        <a:rPr lang="en-CA" sz="2000" dirty="0"/>
                        <a:t>$69k</a:t>
                      </a:r>
                    </a:p>
                  </a:txBody>
                  <a:tcPr anchor="ctr"/>
                </a:tc>
                <a:tc>
                  <a:txBody>
                    <a:bodyPr/>
                    <a:lstStyle/>
                    <a:p>
                      <a:pPr algn="ctr"/>
                      <a:r>
                        <a:rPr lang="en-CA" sz="2000" dirty="0"/>
                        <a:t>$27k</a:t>
                      </a:r>
                    </a:p>
                  </a:txBody>
                  <a:tcPr anchor="ctr"/>
                </a:tc>
                <a:tc>
                  <a:txBody>
                    <a:bodyPr/>
                    <a:lstStyle/>
                    <a:p>
                      <a:pPr algn="ctr"/>
                      <a:r>
                        <a:rPr lang="en-CA" sz="2000" dirty="0"/>
                        <a:t>$69k</a:t>
                      </a:r>
                    </a:p>
                  </a:txBody>
                  <a:tcPr anchor="ctr"/>
                </a:tc>
                <a:extLst>
                  <a:ext uri="{0D108BD9-81ED-4DB2-BD59-A6C34878D82A}">
                    <a16:rowId xmlns:a16="http://schemas.microsoft.com/office/drawing/2014/main" val="3183261590"/>
                  </a:ext>
                </a:extLst>
              </a:tr>
              <a:tr h="500185">
                <a:tc>
                  <a:txBody>
                    <a:bodyPr/>
                    <a:lstStyle/>
                    <a:p>
                      <a:r>
                        <a:rPr lang="en-CA" sz="2000" dirty="0"/>
                        <a:t>  Tourney Revenue</a:t>
                      </a:r>
                    </a:p>
                  </a:txBody>
                  <a:tcPr anchor="ctr"/>
                </a:tc>
                <a:tc>
                  <a:txBody>
                    <a:bodyPr/>
                    <a:lstStyle/>
                    <a:p>
                      <a:pPr algn="ctr"/>
                      <a:r>
                        <a:rPr lang="en-CA" sz="2000" dirty="0"/>
                        <a:t>$61k</a:t>
                      </a:r>
                    </a:p>
                  </a:txBody>
                  <a:tcPr anchor="ctr"/>
                </a:tc>
                <a:tc>
                  <a:txBody>
                    <a:bodyPr/>
                    <a:lstStyle/>
                    <a:p>
                      <a:pPr algn="ctr"/>
                      <a:r>
                        <a:rPr lang="en-CA" sz="2000" dirty="0"/>
                        <a:t>$42k</a:t>
                      </a:r>
                    </a:p>
                  </a:txBody>
                  <a:tcPr anchor="ctr"/>
                </a:tc>
                <a:tc>
                  <a:txBody>
                    <a:bodyPr/>
                    <a:lstStyle/>
                    <a:p>
                      <a:pPr algn="ctr"/>
                      <a:r>
                        <a:rPr lang="en-CA" sz="2000" dirty="0"/>
                        <a:t>$56k</a:t>
                      </a:r>
                    </a:p>
                  </a:txBody>
                  <a:tcPr anchor="ctr"/>
                </a:tc>
                <a:extLst>
                  <a:ext uri="{0D108BD9-81ED-4DB2-BD59-A6C34878D82A}">
                    <a16:rowId xmlns:a16="http://schemas.microsoft.com/office/drawing/2014/main" val="4243640603"/>
                  </a:ext>
                </a:extLst>
              </a:tr>
              <a:tr h="500185">
                <a:tc>
                  <a:txBody>
                    <a:bodyPr/>
                    <a:lstStyle/>
                    <a:p>
                      <a:r>
                        <a:rPr lang="en-CA" sz="2000" b="1" dirty="0"/>
                        <a:t>TOTAL FOOD REVENUE</a:t>
                      </a:r>
                    </a:p>
                  </a:txBody>
                  <a:tcPr anchor="ctr"/>
                </a:tc>
                <a:tc>
                  <a:txBody>
                    <a:bodyPr/>
                    <a:lstStyle/>
                    <a:p>
                      <a:pPr algn="ctr"/>
                      <a:r>
                        <a:rPr lang="en-CA" sz="2000" b="1" dirty="0"/>
                        <a:t>$130k</a:t>
                      </a:r>
                    </a:p>
                  </a:txBody>
                  <a:tcPr anchor="ctr"/>
                </a:tc>
                <a:tc>
                  <a:txBody>
                    <a:bodyPr/>
                    <a:lstStyle/>
                    <a:p>
                      <a:pPr algn="ctr"/>
                      <a:r>
                        <a:rPr lang="en-CA" sz="2000" b="1" dirty="0"/>
                        <a:t>$69k</a:t>
                      </a:r>
                    </a:p>
                  </a:txBody>
                  <a:tcPr anchor="ctr"/>
                </a:tc>
                <a:tc>
                  <a:txBody>
                    <a:bodyPr/>
                    <a:lstStyle/>
                    <a:p>
                      <a:pPr algn="ctr"/>
                      <a:r>
                        <a:rPr lang="en-CA" sz="2000" b="1" dirty="0"/>
                        <a:t>$125k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Expenses</a:t>
                      </a:r>
                    </a:p>
                  </a:txBody>
                  <a:tcPr anchor="ctr"/>
                </a:tc>
                <a:tc>
                  <a:txBody>
                    <a:bodyPr/>
                    <a:lstStyle/>
                    <a:p>
                      <a:pPr algn="ctr"/>
                      <a:r>
                        <a:rPr lang="en-CA" sz="2000" b="0" dirty="0"/>
                        <a:t>$76k</a:t>
                      </a:r>
                    </a:p>
                  </a:txBody>
                  <a:tcPr anchor="ctr"/>
                </a:tc>
                <a:tc>
                  <a:txBody>
                    <a:bodyPr/>
                    <a:lstStyle/>
                    <a:p>
                      <a:pPr algn="ctr"/>
                      <a:r>
                        <a:rPr lang="en-CA" sz="2000" b="0" dirty="0"/>
                        <a:t>$50k</a:t>
                      </a:r>
                    </a:p>
                  </a:txBody>
                  <a:tcPr anchor="ctr"/>
                </a:tc>
                <a:tc>
                  <a:txBody>
                    <a:bodyPr/>
                    <a:lstStyle/>
                    <a:p>
                      <a:pPr algn="ctr"/>
                      <a:r>
                        <a:rPr lang="en-CA" sz="2000" b="0" dirty="0"/>
                        <a:t>$70k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from FOOD</a:t>
                      </a:r>
                    </a:p>
                  </a:txBody>
                  <a:tcPr anchor="ctr"/>
                </a:tc>
                <a:tc>
                  <a:txBody>
                    <a:bodyPr/>
                    <a:lstStyle/>
                    <a:p>
                      <a:pPr algn="ctr"/>
                      <a:r>
                        <a:rPr lang="en-CA" sz="2000" b="1" dirty="0">
                          <a:solidFill>
                            <a:schemeClr val="tx1"/>
                          </a:solidFill>
                        </a:rPr>
                        <a:t>$54k</a:t>
                      </a:r>
                    </a:p>
                  </a:txBody>
                  <a:tcPr anchor="ctr"/>
                </a:tc>
                <a:tc>
                  <a:txBody>
                    <a:bodyPr/>
                    <a:lstStyle/>
                    <a:p>
                      <a:pPr algn="ctr"/>
                      <a:r>
                        <a:rPr lang="en-CA" sz="2000" b="1" dirty="0">
                          <a:solidFill>
                            <a:schemeClr val="tx1"/>
                          </a:solidFill>
                        </a:rPr>
                        <a:t>$19k</a:t>
                      </a:r>
                    </a:p>
                  </a:txBody>
                  <a:tcPr anchor="ctr"/>
                </a:tc>
                <a:tc>
                  <a:txBody>
                    <a:bodyPr/>
                    <a:lstStyle/>
                    <a:p>
                      <a:pPr algn="ctr"/>
                      <a:r>
                        <a:rPr lang="en-CA" sz="2000" b="1" dirty="0"/>
                        <a:t>$55k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92749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2026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64491" y="1413658"/>
            <a:ext cx="10510982" cy="523220"/>
          </a:xfrm>
          <a:prstGeom prst="rect">
            <a:avLst/>
          </a:prstGeom>
          <a:noFill/>
        </p:spPr>
        <p:txBody>
          <a:bodyPr wrap="square">
            <a:spAutoFit/>
          </a:bodyPr>
          <a:lstStyle/>
          <a:p>
            <a:pPr algn="ctr"/>
            <a:r>
              <a:rPr lang="en-CA" sz="2800" b="1" dirty="0"/>
              <a:t>Spotlight on Beverage Room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15</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936878"/>
          <a:ext cx="10698018" cy="3201965"/>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2026</a:t>
                      </a:r>
                      <a:br>
                        <a:rPr lang="en-CA" sz="2000" dirty="0"/>
                      </a:br>
                      <a:r>
                        <a:rPr lang="en-CA" sz="2000" dirty="0"/>
                        <a:t>Budget</a:t>
                      </a:r>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2025</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Revenue</a:t>
                      </a:r>
                    </a:p>
                  </a:txBody>
                  <a:tcPr anchor="ctr"/>
                </a:tc>
                <a:tc>
                  <a:txBody>
                    <a:bodyPr/>
                    <a:lstStyle/>
                    <a:p>
                      <a:pPr algn="ctr"/>
                      <a:r>
                        <a:rPr lang="en-CA" sz="2000" dirty="0"/>
                        <a:t>$132k</a:t>
                      </a:r>
                    </a:p>
                  </a:txBody>
                  <a:tcPr anchor="ctr"/>
                </a:tc>
                <a:tc>
                  <a:txBody>
                    <a:bodyPr/>
                    <a:lstStyle/>
                    <a:p>
                      <a:pPr algn="ctr"/>
                      <a:r>
                        <a:rPr lang="en-CA" sz="2000" dirty="0"/>
                        <a:t>$153k</a:t>
                      </a:r>
                    </a:p>
                  </a:txBody>
                  <a:tcPr anchor="ctr"/>
                </a:tc>
                <a:tc>
                  <a:txBody>
                    <a:bodyPr/>
                    <a:lstStyle/>
                    <a:p>
                      <a:pPr algn="ctr"/>
                      <a:r>
                        <a:rPr lang="en-CA" sz="2000" dirty="0"/>
                        <a:t>$132k</a:t>
                      </a:r>
                    </a:p>
                  </a:txBody>
                  <a:tcPr anchor="ctr"/>
                </a:tc>
                <a:extLst>
                  <a:ext uri="{0D108BD9-81ED-4DB2-BD59-A6C34878D82A}">
                    <a16:rowId xmlns:a16="http://schemas.microsoft.com/office/drawing/2014/main" val="3183261590"/>
                  </a:ext>
                </a:extLst>
              </a:tr>
              <a:tr h="500185">
                <a:tc>
                  <a:txBody>
                    <a:bodyPr/>
                    <a:lstStyle/>
                    <a:p>
                      <a:r>
                        <a:rPr lang="en-CA" sz="2000" dirty="0"/>
                        <a:t>  Tourney Revenue</a:t>
                      </a:r>
                    </a:p>
                  </a:txBody>
                  <a:tcPr anchor="ctr"/>
                </a:tc>
                <a:tc>
                  <a:txBody>
                    <a:bodyPr/>
                    <a:lstStyle/>
                    <a:p>
                      <a:pPr algn="ctr"/>
                      <a:r>
                        <a:rPr lang="en-CA" sz="2000" dirty="0"/>
                        <a:t>$75k</a:t>
                      </a:r>
                    </a:p>
                  </a:txBody>
                  <a:tcPr anchor="ctr"/>
                </a:tc>
                <a:tc>
                  <a:txBody>
                    <a:bodyPr/>
                    <a:lstStyle/>
                    <a:p>
                      <a:pPr algn="ctr"/>
                      <a:r>
                        <a:rPr lang="en-CA" sz="2000" dirty="0"/>
                        <a:t>$38k</a:t>
                      </a:r>
                    </a:p>
                  </a:txBody>
                  <a:tcPr anchor="ctr"/>
                </a:tc>
                <a:tc>
                  <a:txBody>
                    <a:bodyPr/>
                    <a:lstStyle/>
                    <a:p>
                      <a:pPr algn="ctr"/>
                      <a:r>
                        <a:rPr lang="en-CA" sz="2000" dirty="0"/>
                        <a:t>$70k</a:t>
                      </a:r>
                    </a:p>
                  </a:txBody>
                  <a:tcPr anchor="ctr"/>
                </a:tc>
                <a:extLst>
                  <a:ext uri="{0D108BD9-81ED-4DB2-BD59-A6C34878D82A}">
                    <a16:rowId xmlns:a16="http://schemas.microsoft.com/office/drawing/2014/main" val="4243640603"/>
                  </a:ext>
                </a:extLst>
              </a:tr>
              <a:tr h="500185">
                <a:tc>
                  <a:txBody>
                    <a:bodyPr/>
                    <a:lstStyle/>
                    <a:p>
                      <a:r>
                        <a:rPr lang="en-CA" sz="2000" b="1" dirty="0"/>
                        <a:t>TOTAL Beverage REVENUE</a:t>
                      </a:r>
                    </a:p>
                  </a:txBody>
                  <a:tcPr anchor="ctr"/>
                </a:tc>
                <a:tc>
                  <a:txBody>
                    <a:bodyPr/>
                    <a:lstStyle/>
                    <a:p>
                      <a:pPr algn="ctr"/>
                      <a:r>
                        <a:rPr lang="en-CA" sz="2000" b="1" dirty="0"/>
                        <a:t>$207k</a:t>
                      </a:r>
                    </a:p>
                  </a:txBody>
                  <a:tcPr anchor="ctr"/>
                </a:tc>
                <a:tc>
                  <a:txBody>
                    <a:bodyPr/>
                    <a:lstStyle/>
                    <a:p>
                      <a:pPr algn="ctr"/>
                      <a:r>
                        <a:rPr lang="en-CA" sz="2000" b="1" dirty="0"/>
                        <a:t>$191k</a:t>
                      </a:r>
                    </a:p>
                  </a:txBody>
                  <a:tcPr anchor="ctr"/>
                </a:tc>
                <a:tc>
                  <a:txBody>
                    <a:bodyPr/>
                    <a:lstStyle/>
                    <a:p>
                      <a:pPr algn="ctr"/>
                      <a:r>
                        <a:rPr lang="en-CA" sz="2000" b="1" dirty="0"/>
                        <a:t>$202k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Expenses</a:t>
                      </a:r>
                    </a:p>
                  </a:txBody>
                  <a:tcPr anchor="ctr"/>
                </a:tc>
                <a:tc>
                  <a:txBody>
                    <a:bodyPr/>
                    <a:lstStyle/>
                    <a:p>
                      <a:pPr algn="ctr"/>
                      <a:r>
                        <a:rPr lang="en-CA" sz="2000" b="0" dirty="0"/>
                        <a:t>$119k</a:t>
                      </a:r>
                    </a:p>
                  </a:txBody>
                  <a:tcPr anchor="ctr"/>
                </a:tc>
                <a:tc>
                  <a:txBody>
                    <a:bodyPr/>
                    <a:lstStyle/>
                    <a:p>
                      <a:pPr algn="ctr"/>
                      <a:r>
                        <a:rPr lang="en-CA" sz="2000" b="0" dirty="0"/>
                        <a:t>$103k</a:t>
                      </a:r>
                    </a:p>
                  </a:txBody>
                  <a:tcPr anchor="ctr"/>
                </a:tc>
                <a:tc>
                  <a:txBody>
                    <a:bodyPr/>
                    <a:lstStyle/>
                    <a:p>
                      <a:pPr algn="ctr"/>
                      <a:r>
                        <a:rPr lang="en-CA" sz="2000" b="0" dirty="0"/>
                        <a:t>$121k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from Beverage</a:t>
                      </a:r>
                    </a:p>
                  </a:txBody>
                  <a:tcPr anchor="ctr"/>
                </a:tc>
                <a:tc>
                  <a:txBody>
                    <a:bodyPr/>
                    <a:lstStyle/>
                    <a:p>
                      <a:pPr algn="ctr"/>
                      <a:r>
                        <a:rPr lang="en-CA" sz="2000" b="1" dirty="0">
                          <a:solidFill>
                            <a:schemeClr val="tx1"/>
                          </a:solidFill>
                        </a:rPr>
                        <a:t>$88k</a:t>
                      </a:r>
                    </a:p>
                  </a:txBody>
                  <a:tcPr anchor="ctr"/>
                </a:tc>
                <a:tc>
                  <a:txBody>
                    <a:bodyPr/>
                    <a:lstStyle/>
                    <a:p>
                      <a:pPr algn="ctr"/>
                      <a:r>
                        <a:rPr lang="en-CA" sz="2000" b="1" dirty="0">
                          <a:solidFill>
                            <a:schemeClr val="tx1"/>
                          </a:solidFill>
                        </a:rPr>
                        <a:t>$88k</a:t>
                      </a:r>
                    </a:p>
                  </a:txBody>
                  <a:tcPr anchor="ctr"/>
                </a:tc>
                <a:tc>
                  <a:txBody>
                    <a:bodyPr/>
                    <a:lstStyle/>
                    <a:p>
                      <a:pPr algn="ctr"/>
                      <a:r>
                        <a:rPr lang="en-CA" sz="2000" b="1" dirty="0"/>
                        <a:t>$81k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330284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BC41E-84A4-273C-CD66-A9B54BC2D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A6D9D-612B-F30F-2E37-1C8E7603D696}"/>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2026 Budget Presentation (Brian)</a:t>
            </a:r>
          </a:p>
        </p:txBody>
      </p:sp>
      <p:sp>
        <p:nvSpPr>
          <p:cNvPr id="7" name="TextBox 6">
            <a:extLst>
              <a:ext uri="{FF2B5EF4-FFF2-40B4-BE49-F238E27FC236}">
                <a16:creationId xmlns:a16="http://schemas.microsoft.com/office/drawing/2014/main" id="{F9F1740E-130A-3CCF-1A4D-A33189D245DE}"/>
              </a:ext>
            </a:extLst>
          </p:cNvPr>
          <p:cNvSpPr txBox="1"/>
          <p:nvPr/>
        </p:nvSpPr>
        <p:spPr>
          <a:xfrm>
            <a:off x="687970" y="1413658"/>
            <a:ext cx="10510982" cy="523220"/>
          </a:xfrm>
          <a:prstGeom prst="rect">
            <a:avLst/>
          </a:prstGeom>
          <a:noFill/>
        </p:spPr>
        <p:txBody>
          <a:bodyPr wrap="square">
            <a:spAutoFit/>
          </a:bodyPr>
          <a:lstStyle/>
          <a:p>
            <a:pPr algn="ctr"/>
            <a:r>
              <a:rPr lang="en-CA" sz="2800" b="1" dirty="0"/>
              <a:t>Benchmark &amp; Results Cost of Sales</a:t>
            </a:r>
            <a:endParaRPr lang="en-CA" sz="2000" i="1" dirty="0"/>
          </a:p>
        </p:txBody>
      </p:sp>
      <p:sp>
        <p:nvSpPr>
          <p:cNvPr id="3" name="Slide Number Placeholder 2">
            <a:extLst>
              <a:ext uri="{FF2B5EF4-FFF2-40B4-BE49-F238E27FC236}">
                <a16:creationId xmlns:a16="http://schemas.microsoft.com/office/drawing/2014/main" id="{4C58F1BC-EA3A-BFC6-C2CB-24CB5CF3A594}"/>
              </a:ext>
            </a:extLst>
          </p:cNvPr>
          <p:cNvSpPr>
            <a:spLocks noGrp="1"/>
          </p:cNvSpPr>
          <p:nvPr>
            <p:ph type="sldNum" sz="quarter" idx="12"/>
          </p:nvPr>
        </p:nvSpPr>
        <p:spPr/>
        <p:txBody>
          <a:bodyPr/>
          <a:lstStyle/>
          <a:p>
            <a:fld id="{FAB69B05-8098-4314-A6E1-272A1D49D671}" type="slidenum">
              <a:rPr lang="en-CA" smtClean="0"/>
              <a:t>16</a:t>
            </a:fld>
            <a:endParaRPr lang="en-CA"/>
          </a:p>
        </p:txBody>
      </p:sp>
      <p:graphicFrame>
        <p:nvGraphicFramePr>
          <p:cNvPr id="4" name="Table 4">
            <a:extLst>
              <a:ext uri="{FF2B5EF4-FFF2-40B4-BE49-F238E27FC236}">
                <a16:creationId xmlns:a16="http://schemas.microsoft.com/office/drawing/2014/main" id="{B4C0CFD2-1256-F68D-0446-37CF3069C53D}"/>
              </a:ext>
            </a:extLst>
          </p:cNvPr>
          <p:cNvGraphicFramePr>
            <a:graphicFrameLocks noGrp="1"/>
          </p:cNvGraphicFramePr>
          <p:nvPr/>
        </p:nvGraphicFramePr>
        <p:xfrm>
          <a:off x="655782" y="1936878"/>
          <a:ext cx="10698018" cy="1701410"/>
        </p:xfrm>
        <a:graphic>
          <a:graphicData uri="http://schemas.openxmlformats.org/drawingml/2006/table">
            <a:tbl>
              <a:tblPr firstRow="1" bandRow="1">
                <a:tableStyleId>{5C22544A-7EE6-4342-B048-85BDC9FD1C3A}</a:tableStyleId>
              </a:tblPr>
              <a:tblGrid>
                <a:gridCol w="5860801">
                  <a:extLst>
                    <a:ext uri="{9D8B030D-6E8A-4147-A177-3AD203B41FA5}">
                      <a16:colId xmlns:a16="http://schemas.microsoft.com/office/drawing/2014/main" val="494544718"/>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r>
                        <a:rPr lang="en-CA" sz="2000" dirty="0"/>
                        <a:t>Labor cost of sales </a:t>
                      </a:r>
                    </a:p>
                  </a:txBody>
                  <a:tcPr anchor="b"/>
                </a:tc>
                <a:tc>
                  <a:txBody>
                    <a:bodyPr/>
                    <a:lstStyle/>
                    <a:p>
                      <a:pPr algn="ctr"/>
                      <a:br>
                        <a:rPr lang="en-CA" sz="2000" dirty="0"/>
                      </a:br>
                      <a:r>
                        <a:rPr lang="en-CA" sz="2000" dirty="0"/>
                        <a:t>Benchmark</a:t>
                      </a:r>
                    </a:p>
                  </a:txBody>
                  <a:tcPr anchor="ctr"/>
                </a:tc>
                <a:tc>
                  <a:txBody>
                    <a:bodyPr/>
                    <a:lstStyle/>
                    <a:p>
                      <a:pPr algn="ctr"/>
                      <a:r>
                        <a:rPr lang="en-CA" sz="2000" dirty="0"/>
                        <a:t>2025</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Food services e.g. food truck*</a:t>
                      </a:r>
                    </a:p>
                  </a:txBody>
                  <a:tcPr anchor="ctr"/>
                </a:tc>
                <a:tc>
                  <a:txBody>
                    <a:bodyPr/>
                    <a:lstStyle/>
                    <a:p>
                      <a:pPr algn="ctr"/>
                      <a:r>
                        <a:rPr lang="en-CA" sz="2000" dirty="0"/>
                        <a:t>25 to 30%</a:t>
                      </a:r>
                    </a:p>
                  </a:txBody>
                  <a:tcPr anchor="ctr"/>
                </a:tc>
                <a:tc>
                  <a:txBody>
                    <a:bodyPr/>
                    <a:lstStyle/>
                    <a:p>
                      <a:pPr algn="ctr"/>
                      <a:r>
                        <a:rPr lang="en-CA" sz="2000" dirty="0"/>
                        <a:t>24%</a:t>
                      </a:r>
                    </a:p>
                  </a:txBody>
                  <a:tcPr anchor="ctr"/>
                </a:tc>
                <a:extLst>
                  <a:ext uri="{0D108BD9-81ED-4DB2-BD59-A6C34878D82A}">
                    <a16:rowId xmlns:a16="http://schemas.microsoft.com/office/drawing/2014/main" val="3183261590"/>
                  </a:ext>
                </a:extLst>
              </a:tr>
              <a:tr h="500185">
                <a:tc>
                  <a:txBody>
                    <a:bodyPr/>
                    <a:lstStyle/>
                    <a:p>
                      <a:r>
                        <a:rPr lang="en-CA" sz="2000" dirty="0"/>
                        <a:t>  Beverage services e.g. stadium</a:t>
                      </a:r>
                    </a:p>
                  </a:txBody>
                  <a:tcPr anchor="ctr"/>
                </a:tc>
                <a:tc>
                  <a:txBody>
                    <a:bodyPr/>
                    <a:lstStyle/>
                    <a:p>
                      <a:pPr algn="ctr"/>
                      <a:r>
                        <a:rPr lang="en-CA" sz="2000" dirty="0"/>
                        <a:t>18 to 25%</a:t>
                      </a:r>
                    </a:p>
                  </a:txBody>
                  <a:tcPr anchor="ctr"/>
                </a:tc>
                <a:tc>
                  <a:txBody>
                    <a:bodyPr/>
                    <a:lstStyle/>
                    <a:p>
                      <a:pPr algn="ctr"/>
                      <a:r>
                        <a:rPr lang="en-CA" sz="2000" dirty="0"/>
                        <a:t>17%</a:t>
                      </a:r>
                    </a:p>
                  </a:txBody>
                  <a:tcPr anchor="ctr"/>
                </a:tc>
                <a:extLst>
                  <a:ext uri="{0D108BD9-81ED-4DB2-BD59-A6C34878D82A}">
                    <a16:rowId xmlns:a16="http://schemas.microsoft.com/office/drawing/2014/main" val="4243640603"/>
                  </a:ext>
                </a:extLst>
              </a:tr>
            </a:tbl>
          </a:graphicData>
        </a:graphic>
      </p:graphicFrame>
      <p:graphicFrame>
        <p:nvGraphicFramePr>
          <p:cNvPr id="5" name="Table 4">
            <a:extLst>
              <a:ext uri="{FF2B5EF4-FFF2-40B4-BE49-F238E27FC236}">
                <a16:creationId xmlns:a16="http://schemas.microsoft.com/office/drawing/2014/main" id="{9354ABD1-BC79-7C3D-5CE3-DF374FA094D8}"/>
              </a:ext>
            </a:extLst>
          </p:cNvPr>
          <p:cNvGraphicFramePr>
            <a:graphicFrameLocks noGrp="1"/>
          </p:cNvGraphicFramePr>
          <p:nvPr/>
        </p:nvGraphicFramePr>
        <p:xfrm>
          <a:off x="655782" y="3638288"/>
          <a:ext cx="10698018" cy="1701410"/>
        </p:xfrm>
        <a:graphic>
          <a:graphicData uri="http://schemas.openxmlformats.org/drawingml/2006/table">
            <a:tbl>
              <a:tblPr firstRow="1" bandRow="1">
                <a:tableStyleId>{5C22544A-7EE6-4342-B048-85BDC9FD1C3A}</a:tableStyleId>
              </a:tblPr>
              <a:tblGrid>
                <a:gridCol w="5860801">
                  <a:extLst>
                    <a:ext uri="{9D8B030D-6E8A-4147-A177-3AD203B41FA5}">
                      <a16:colId xmlns:a16="http://schemas.microsoft.com/office/drawing/2014/main" val="494544718"/>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r>
                        <a:rPr lang="en-CA" sz="2000" dirty="0"/>
                        <a:t>Cost of goods sold - supplies</a:t>
                      </a:r>
                    </a:p>
                  </a:txBody>
                  <a:tcPr anchor="b"/>
                </a:tc>
                <a:tc>
                  <a:txBody>
                    <a:bodyPr/>
                    <a:lstStyle/>
                    <a:p>
                      <a:pPr algn="ctr"/>
                      <a:br>
                        <a:rPr lang="en-CA" sz="2000" dirty="0"/>
                      </a:br>
                      <a:r>
                        <a:rPr lang="en-CA" sz="2000" dirty="0"/>
                        <a:t>Benchmark</a:t>
                      </a:r>
                    </a:p>
                  </a:txBody>
                  <a:tcPr anchor="ctr"/>
                </a:tc>
                <a:tc>
                  <a:txBody>
                    <a:bodyPr/>
                    <a:lstStyle/>
                    <a:p>
                      <a:pPr algn="ctr"/>
                      <a:r>
                        <a:rPr lang="en-CA" sz="2000" dirty="0"/>
                        <a:t>2025</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Food service</a:t>
                      </a:r>
                    </a:p>
                  </a:txBody>
                  <a:tcPr anchor="ctr"/>
                </a:tc>
                <a:tc>
                  <a:txBody>
                    <a:bodyPr/>
                    <a:lstStyle/>
                    <a:p>
                      <a:pPr algn="ctr"/>
                      <a:r>
                        <a:rPr lang="en-CA" sz="2000" dirty="0"/>
                        <a:t>30%</a:t>
                      </a:r>
                    </a:p>
                  </a:txBody>
                  <a:tcPr anchor="ctr"/>
                </a:tc>
                <a:tc>
                  <a:txBody>
                    <a:bodyPr/>
                    <a:lstStyle/>
                    <a:p>
                      <a:pPr algn="ctr"/>
                      <a:r>
                        <a:rPr lang="en-CA" sz="2000" dirty="0"/>
                        <a:t>32%</a:t>
                      </a:r>
                    </a:p>
                  </a:txBody>
                  <a:tcPr anchor="ctr"/>
                </a:tc>
                <a:extLst>
                  <a:ext uri="{0D108BD9-81ED-4DB2-BD59-A6C34878D82A}">
                    <a16:rowId xmlns:a16="http://schemas.microsoft.com/office/drawing/2014/main" val="3183261590"/>
                  </a:ext>
                </a:extLst>
              </a:tr>
              <a:tr h="500185">
                <a:tc>
                  <a:txBody>
                    <a:bodyPr/>
                    <a:lstStyle/>
                    <a:p>
                      <a:r>
                        <a:rPr lang="en-CA" sz="2000" dirty="0"/>
                        <a:t>  Beverage service</a:t>
                      </a:r>
                    </a:p>
                  </a:txBody>
                  <a:tcPr anchor="ctr"/>
                </a:tc>
                <a:tc>
                  <a:txBody>
                    <a:bodyPr/>
                    <a:lstStyle/>
                    <a:p>
                      <a:pPr algn="ctr"/>
                      <a:r>
                        <a:rPr lang="en-CA" sz="2000" dirty="0"/>
                        <a:t>20%</a:t>
                      </a:r>
                    </a:p>
                  </a:txBody>
                  <a:tcPr anchor="ctr"/>
                </a:tc>
                <a:tc>
                  <a:txBody>
                    <a:bodyPr/>
                    <a:lstStyle/>
                    <a:p>
                      <a:pPr algn="ctr"/>
                      <a:r>
                        <a:rPr lang="en-CA" sz="2000" dirty="0"/>
                        <a:t>41%</a:t>
                      </a:r>
                    </a:p>
                  </a:txBody>
                  <a:tcPr anchor="ctr"/>
                </a:tc>
                <a:extLst>
                  <a:ext uri="{0D108BD9-81ED-4DB2-BD59-A6C34878D82A}">
                    <a16:rowId xmlns:a16="http://schemas.microsoft.com/office/drawing/2014/main" val="4243640603"/>
                  </a:ext>
                </a:extLst>
              </a:tr>
            </a:tbl>
          </a:graphicData>
        </a:graphic>
      </p:graphicFrame>
      <p:sp>
        <p:nvSpPr>
          <p:cNvPr id="6" name="TextBox 5">
            <a:extLst>
              <a:ext uri="{FF2B5EF4-FFF2-40B4-BE49-F238E27FC236}">
                <a16:creationId xmlns:a16="http://schemas.microsoft.com/office/drawing/2014/main" id="{F72A5C19-4ABA-AC16-1FD7-BA13A20E07AE}"/>
              </a:ext>
            </a:extLst>
          </p:cNvPr>
          <p:cNvSpPr txBox="1"/>
          <p:nvPr/>
        </p:nvSpPr>
        <p:spPr>
          <a:xfrm>
            <a:off x="687970" y="5604734"/>
            <a:ext cx="2222788" cy="369332"/>
          </a:xfrm>
          <a:prstGeom prst="rect">
            <a:avLst/>
          </a:prstGeom>
          <a:noFill/>
        </p:spPr>
        <p:txBody>
          <a:bodyPr wrap="none" rtlCol="0">
            <a:spAutoFit/>
          </a:bodyPr>
          <a:lstStyle/>
          <a:p>
            <a:r>
              <a:rPr lang="en-US" dirty="0"/>
              <a:t>* </a:t>
            </a:r>
            <a:r>
              <a:rPr lang="en-CA" dirty="0"/>
              <a:t>League LCoS is 34%</a:t>
            </a:r>
            <a:r>
              <a:rPr lang="en-US" dirty="0"/>
              <a:t> </a:t>
            </a:r>
            <a:endParaRPr lang="en-CA" dirty="0"/>
          </a:p>
        </p:txBody>
      </p:sp>
    </p:spTree>
    <p:extLst>
      <p:ext uri="{BB962C8B-B14F-4D97-AF65-F5344CB8AC3E}">
        <p14:creationId xmlns:p14="http://schemas.microsoft.com/office/powerpoint/2010/main" val="259521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2026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28397" y="1155425"/>
            <a:ext cx="10510982" cy="523220"/>
          </a:xfrm>
          <a:prstGeom prst="rect">
            <a:avLst/>
          </a:prstGeom>
          <a:noFill/>
        </p:spPr>
        <p:txBody>
          <a:bodyPr wrap="square">
            <a:spAutoFit/>
          </a:bodyPr>
          <a:lstStyle/>
          <a:p>
            <a:pPr algn="ctr"/>
            <a:r>
              <a:rPr lang="en-CA" sz="2800" b="1" dirty="0"/>
              <a:t>Summary of SAMSPA Financial Budget</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17</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678645"/>
          <a:ext cx="10698018" cy="4702520"/>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2026</a:t>
                      </a:r>
                      <a:br>
                        <a:rPr lang="en-CA" sz="2000" dirty="0"/>
                      </a:br>
                      <a:r>
                        <a:rPr lang="en-CA" sz="2000" dirty="0"/>
                        <a:t>Budget</a:t>
                      </a:r>
                    </a:p>
                  </a:txBody>
                  <a:tcPr anchor="ctr"/>
                </a:tc>
                <a:tc>
                  <a:txBody>
                    <a:bodyPr/>
                    <a:lstStyle/>
                    <a:p>
                      <a:pPr algn="ctr"/>
                      <a:r>
                        <a:rPr lang="en-CA" sz="2000" dirty="0"/>
                        <a:t>2025</a:t>
                      </a:r>
                      <a:br>
                        <a:rPr lang="en-CA" sz="2000" dirty="0"/>
                      </a:br>
                      <a:r>
                        <a:rPr lang="en-CA" sz="2000" dirty="0"/>
                        <a:t>Budget</a:t>
                      </a:r>
                    </a:p>
                  </a:txBody>
                  <a:tcPr anchor="ctr"/>
                </a:tc>
                <a:tc>
                  <a:txBody>
                    <a:bodyPr/>
                    <a:lstStyle/>
                    <a:p>
                      <a:pPr algn="ctr"/>
                      <a:r>
                        <a:rPr lang="en-CA" sz="2000" dirty="0"/>
                        <a:t>2025</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Gain/Loss League</a:t>
                      </a:r>
                    </a:p>
                  </a:txBody>
                  <a:tcPr anchor="ctr"/>
                </a:tc>
                <a:tc>
                  <a:txBody>
                    <a:bodyPr/>
                    <a:lstStyle/>
                    <a:p>
                      <a:pPr algn="ctr"/>
                      <a:r>
                        <a:rPr lang="en-CA" sz="2000" b="0" dirty="0">
                          <a:solidFill>
                            <a:srgbClr val="FF0000"/>
                          </a:solidFill>
                        </a:rPr>
                        <a:t>($151)</a:t>
                      </a:r>
                    </a:p>
                  </a:txBody>
                  <a:tcPr anchor="ctr"/>
                </a:tc>
                <a:tc>
                  <a:txBody>
                    <a:bodyPr/>
                    <a:lstStyle/>
                    <a:p>
                      <a:pPr algn="ctr"/>
                      <a:r>
                        <a:rPr lang="en-CA" sz="2000" b="0" dirty="0">
                          <a:solidFill>
                            <a:srgbClr val="FF0000"/>
                          </a:solidFill>
                        </a:rPr>
                        <a:t>($149k)</a:t>
                      </a:r>
                    </a:p>
                  </a:txBody>
                  <a:tcPr anchor="ctr"/>
                </a:tc>
                <a:tc>
                  <a:txBody>
                    <a:bodyPr/>
                    <a:lstStyle/>
                    <a:p>
                      <a:pPr algn="ctr"/>
                      <a:r>
                        <a:rPr lang="en-CA" sz="2000" b="0" dirty="0">
                          <a:solidFill>
                            <a:srgbClr val="FF0000"/>
                          </a:solidFill>
                        </a:rPr>
                        <a:t>($95k)</a:t>
                      </a:r>
                    </a:p>
                  </a:txBody>
                  <a:tcPr anchor="ctr"/>
                </a:tc>
                <a:extLst>
                  <a:ext uri="{0D108BD9-81ED-4DB2-BD59-A6C34878D82A}">
                    <a16:rowId xmlns:a16="http://schemas.microsoft.com/office/drawing/2014/main" val="3183261590"/>
                  </a:ext>
                </a:extLst>
              </a:tr>
              <a:tr h="500185">
                <a:tc>
                  <a:txBody>
                    <a:bodyPr/>
                    <a:lstStyle/>
                    <a:p>
                      <a:r>
                        <a:rPr lang="en-CA" sz="2000" dirty="0"/>
                        <a:t>Gain/Loss Concession</a:t>
                      </a:r>
                    </a:p>
                  </a:txBody>
                  <a:tcPr anchor="ctr"/>
                </a:tc>
                <a:tc>
                  <a:txBody>
                    <a:bodyPr/>
                    <a:lstStyle/>
                    <a:p>
                      <a:pPr algn="ctr"/>
                      <a:r>
                        <a:rPr lang="en-CA" sz="2000" b="0" dirty="0">
                          <a:solidFill>
                            <a:schemeClr val="tx1"/>
                          </a:solidFill>
                        </a:rPr>
                        <a:t>$54k</a:t>
                      </a:r>
                    </a:p>
                  </a:txBody>
                  <a:tcPr anchor="ctr"/>
                </a:tc>
                <a:tc>
                  <a:txBody>
                    <a:bodyPr/>
                    <a:lstStyle/>
                    <a:p>
                      <a:pPr algn="ctr"/>
                      <a:r>
                        <a:rPr lang="en-CA" sz="2000" b="0" dirty="0">
                          <a:solidFill>
                            <a:schemeClr val="tx1"/>
                          </a:solidFill>
                        </a:rPr>
                        <a:t>$19k</a:t>
                      </a:r>
                    </a:p>
                  </a:txBody>
                  <a:tcPr anchor="ctr"/>
                </a:tc>
                <a:tc>
                  <a:txBody>
                    <a:bodyPr/>
                    <a:lstStyle/>
                    <a:p>
                      <a:pPr algn="ctr"/>
                      <a:r>
                        <a:rPr lang="en-CA" sz="2000" b="0" dirty="0"/>
                        <a:t>$55k</a:t>
                      </a:r>
                    </a:p>
                  </a:txBody>
                  <a:tcPr anchor="ctr"/>
                </a:tc>
                <a:extLst>
                  <a:ext uri="{0D108BD9-81ED-4DB2-BD59-A6C34878D82A}">
                    <a16:rowId xmlns:a16="http://schemas.microsoft.com/office/drawing/2014/main" val="4243640603"/>
                  </a:ext>
                </a:extLst>
              </a:tr>
              <a:tr h="500185">
                <a:tc>
                  <a:txBody>
                    <a:bodyPr/>
                    <a:lstStyle/>
                    <a:p>
                      <a:r>
                        <a:rPr lang="en-CA" sz="2000" dirty="0"/>
                        <a:t>Gain/Loss Beverage Room</a:t>
                      </a:r>
                    </a:p>
                  </a:txBody>
                  <a:tcPr anchor="ctr"/>
                </a:tc>
                <a:tc>
                  <a:txBody>
                    <a:bodyPr/>
                    <a:lstStyle/>
                    <a:p>
                      <a:pPr algn="ctr"/>
                      <a:r>
                        <a:rPr lang="en-CA" sz="2000" b="0" dirty="0">
                          <a:solidFill>
                            <a:schemeClr val="tx1"/>
                          </a:solidFill>
                        </a:rPr>
                        <a:t>$88k</a:t>
                      </a:r>
                    </a:p>
                  </a:txBody>
                  <a:tcPr anchor="ctr"/>
                </a:tc>
                <a:tc>
                  <a:txBody>
                    <a:bodyPr/>
                    <a:lstStyle/>
                    <a:p>
                      <a:pPr algn="ctr"/>
                      <a:r>
                        <a:rPr lang="en-CA" sz="2000" b="0" dirty="0">
                          <a:solidFill>
                            <a:schemeClr val="tx1"/>
                          </a:solidFill>
                        </a:rPr>
                        <a:t>$88k</a:t>
                      </a:r>
                    </a:p>
                  </a:txBody>
                  <a:tcPr anchor="ctr"/>
                </a:tc>
                <a:tc>
                  <a:txBody>
                    <a:bodyPr/>
                    <a:lstStyle/>
                    <a:p>
                      <a:pPr algn="ctr"/>
                      <a:r>
                        <a:rPr lang="en-CA" sz="2000" b="0" dirty="0"/>
                        <a:t>$81k</a:t>
                      </a:r>
                    </a:p>
                  </a:txBody>
                  <a:tcPr anchor="ctr"/>
                </a:tc>
                <a:extLst>
                  <a:ext uri="{0D108BD9-81ED-4DB2-BD59-A6C34878D82A}">
                    <a16:rowId xmlns:a16="http://schemas.microsoft.com/office/drawing/2014/main" val="4011202593"/>
                  </a:ext>
                </a:extLst>
              </a:tr>
              <a:tr h="500185">
                <a:tc>
                  <a:txBody>
                    <a:bodyPr/>
                    <a:lstStyle/>
                    <a:p>
                      <a:r>
                        <a:rPr lang="en-CA" sz="2000" b="1" dirty="0"/>
                        <a:t>Gain/Loss Operations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($9k)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($42k)</a:t>
                      </a:r>
                    </a:p>
                  </a:txBody>
                  <a:tcPr anchor="ctr"/>
                </a:tc>
                <a:tc>
                  <a:txBody>
                    <a:bodyPr/>
                    <a:lstStyle/>
                    <a:p>
                      <a:pPr algn="ctr"/>
                      <a:r>
                        <a:rPr lang="en-US" sz="2000" b="1" dirty="0">
                          <a:solidFill>
                            <a:schemeClr val="tx1"/>
                          </a:solidFill>
                        </a:rPr>
                        <a:t>$4</a:t>
                      </a:r>
                      <a:r>
                        <a:rPr lang="en-CA" sz="2000" b="1" dirty="0">
                          <a:solidFill>
                            <a:schemeClr val="tx1"/>
                          </a:solidFill>
                        </a:rPr>
                        <a:t>1k</a:t>
                      </a:r>
                    </a:p>
                  </a:txBody>
                  <a:tcPr anchor="ctr"/>
                </a:tc>
                <a:extLst>
                  <a:ext uri="{0D108BD9-81ED-4DB2-BD59-A6C34878D82A}">
                    <a16:rowId xmlns:a16="http://schemas.microsoft.com/office/drawing/2014/main" val="2218848982"/>
                  </a:ext>
                </a:extLst>
              </a:tr>
              <a:tr h="500185">
                <a:tc>
                  <a:txBody>
                    <a:bodyPr/>
                    <a:lstStyle/>
                    <a:p>
                      <a:pPr algn="l"/>
                      <a:r>
                        <a:rPr lang="en-CA" sz="2000" kern="1200" dirty="0">
                          <a:solidFill>
                            <a:schemeClr val="dk1"/>
                          </a:solidFill>
                          <a:latin typeface="+mn-lt"/>
                          <a:ea typeface="+mn-ea"/>
                          <a:cs typeface="+mn-cs"/>
                        </a:rPr>
                        <a:t>Rental/ Fundraising (net)</a:t>
                      </a:r>
                    </a:p>
                  </a:txBody>
                  <a:tcPr anchor="ctr"/>
                </a:tc>
                <a:tc>
                  <a:txBody>
                    <a:bodyPr/>
                    <a:lstStyle/>
                    <a:p>
                      <a:pPr algn="ctr"/>
                      <a:r>
                        <a:rPr lang="en-CA" sz="2000" b="0" dirty="0"/>
                        <a:t>$30k</a:t>
                      </a:r>
                    </a:p>
                  </a:txBody>
                  <a:tcPr anchor="ctr"/>
                </a:tc>
                <a:tc>
                  <a:txBody>
                    <a:bodyPr/>
                    <a:lstStyle/>
                    <a:p>
                      <a:pPr algn="ctr"/>
                      <a:r>
                        <a:rPr lang="en-CA" sz="2000" b="0" dirty="0"/>
                        <a:t>$39k</a:t>
                      </a:r>
                    </a:p>
                  </a:txBody>
                  <a:tcPr anchor="ctr"/>
                </a:tc>
                <a:tc>
                  <a:txBody>
                    <a:bodyPr/>
                    <a:lstStyle/>
                    <a:p>
                      <a:pPr algn="ctr"/>
                      <a:r>
                        <a:rPr lang="en-CA" sz="2000" b="0" dirty="0"/>
                        <a:t>$38k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change in Reserves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chemeClr val="tx1"/>
                          </a:solidFill>
                        </a:rPr>
                        <a:t>$21k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($3k)</a:t>
                      </a:r>
                    </a:p>
                  </a:txBody>
                  <a:tcPr anchor="ctr"/>
                </a:tc>
                <a:tc>
                  <a:txBody>
                    <a:bodyPr/>
                    <a:lstStyle/>
                    <a:p>
                      <a:pPr algn="ctr"/>
                      <a:r>
                        <a:rPr lang="en-CA" sz="2000" b="1" dirty="0"/>
                        <a:t>$79k</a:t>
                      </a:r>
                    </a:p>
                  </a:txBody>
                  <a:tcPr anchor="ctr"/>
                </a:tc>
                <a:extLst>
                  <a:ext uri="{0D108BD9-81ED-4DB2-BD59-A6C34878D82A}">
                    <a16:rowId xmlns:a16="http://schemas.microsoft.com/office/drawing/2014/main" val="1082974530"/>
                  </a:ext>
                </a:extLst>
              </a:tr>
              <a:tr h="500185">
                <a:tc>
                  <a:txBody>
                    <a:bodyPr/>
                    <a:lstStyle/>
                    <a:p>
                      <a:pPr algn="l"/>
                      <a:r>
                        <a:rPr lang="en-US" sz="2000" b="1" dirty="0"/>
                        <a:t>Amortization</a:t>
                      </a:r>
                      <a:endParaRPr lang="en-CA" sz="2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($137k)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($117k)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($125)</a:t>
                      </a:r>
                    </a:p>
                  </a:txBody>
                  <a:tcPr anchor="ctr"/>
                </a:tc>
                <a:extLst>
                  <a:ext uri="{0D108BD9-81ED-4DB2-BD59-A6C34878D82A}">
                    <a16:rowId xmlns:a16="http://schemas.microsoft.com/office/drawing/2014/main" val="4090745921"/>
                  </a:ext>
                </a:extLst>
              </a:tr>
              <a:tr h="500185">
                <a:tc>
                  <a:txBody>
                    <a:bodyPr/>
                    <a:lstStyle/>
                    <a:p>
                      <a:pPr algn="l"/>
                      <a:r>
                        <a:rPr lang="en-US" sz="2000" b="1" dirty="0"/>
                        <a:t>Gain/ Loss</a:t>
                      </a:r>
                      <a:endParaRPr lang="en-CA" sz="2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($116k)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($120k)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($46k)</a:t>
                      </a:r>
                    </a:p>
                  </a:txBody>
                  <a:tcPr anchor="ctr"/>
                </a:tc>
                <a:extLst>
                  <a:ext uri="{0D108BD9-81ED-4DB2-BD59-A6C34878D82A}">
                    <a16:rowId xmlns:a16="http://schemas.microsoft.com/office/drawing/2014/main" val="3533320541"/>
                  </a:ext>
                </a:extLst>
              </a:tr>
            </a:tbl>
          </a:graphicData>
        </a:graphic>
      </p:graphicFrame>
      <p:sp>
        <p:nvSpPr>
          <p:cNvPr id="5" name="TextBox 4">
            <a:extLst>
              <a:ext uri="{FF2B5EF4-FFF2-40B4-BE49-F238E27FC236}">
                <a16:creationId xmlns:a16="http://schemas.microsoft.com/office/drawing/2014/main" id="{F5F01F87-A9E4-52F0-1FE3-616EEFFDA5CC}"/>
              </a:ext>
            </a:extLst>
          </p:cNvPr>
          <p:cNvSpPr txBox="1"/>
          <p:nvPr/>
        </p:nvSpPr>
        <p:spPr>
          <a:xfrm>
            <a:off x="2224127" y="6504401"/>
            <a:ext cx="7091916" cy="369332"/>
          </a:xfrm>
          <a:prstGeom prst="rect">
            <a:avLst/>
          </a:prstGeom>
          <a:noFill/>
        </p:spPr>
        <p:txBody>
          <a:bodyPr wrap="square" rtlCol="0">
            <a:spAutoFit/>
          </a:bodyPr>
          <a:lstStyle/>
          <a:p>
            <a:pPr algn="ctr"/>
            <a:r>
              <a:rPr lang="en-US" i="1" dirty="0">
                <a:solidFill>
                  <a:srgbClr val="FF0000"/>
                </a:solidFill>
              </a:rPr>
              <a:t>Motion to approve budget</a:t>
            </a:r>
            <a:endParaRPr lang="en-US" dirty="0"/>
          </a:p>
        </p:txBody>
      </p:sp>
    </p:spTree>
    <p:extLst>
      <p:ext uri="{BB962C8B-B14F-4D97-AF65-F5344CB8AC3E}">
        <p14:creationId xmlns:p14="http://schemas.microsoft.com/office/powerpoint/2010/main" val="273640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Auditors for 2026</a:t>
            </a:r>
          </a:p>
        </p:txBody>
      </p:sp>
      <p:sp>
        <p:nvSpPr>
          <p:cNvPr id="7" name="TextBox 6">
            <a:extLst>
              <a:ext uri="{FF2B5EF4-FFF2-40B4-BE49-F238E27FC236}">
                <a16:creationId xmlns:a16="http://schemas.microsoft.com/office/drawing/2014/main" id="{6EC4243A-D1B1-4267-BE78-8B21F0F4D545}"/>
              </a:ext>
            </a:extLst>
          </p:cNvPr>
          <p:cNvSpPr txBox="1"/>
          <p:nvPr/>
        </p:nvSpPr>
        <p:spPr>
          <a:xfrm>
            <a:off x="312521" y="853261"/>
            <a:ext cx="11360426" cy="4154984"/>
          </a:xfrm>
          <a:prstGeom prst="rect">
            <a:avLst/>
          </a:prstGeom>
          <a:noFill/>
        </p:spPr>
        <p:txBody>
          <a:bodyPr wrap="square">
            <a:spAutoFit/>
          </a:bodyPr>
          <a:lstStyle/>
          <a:p>
            <a:pPr lvl="1" algn="ctr"/>
            <a:endParaRPr lang="en-CA" sz="2800" dirty="0"/>
          </a:p>
          <a:p>
            <a:pPr lvl="1" algn="ctr"/>
            <a:r>
              <a:rPr lang="en-CA" sz="2800" dirty="0"/>
              <a:t>2026 Auditors</a:t>
            </a:r>
            <a:endParaRPr lang="en-CA" sz="1200" dirty="0"/>
          </a:p>
          <a:p>
            <a:pPr marL="908050" lvl="3"/>
            <a:endParaRPr lang="en-CA" sz="2400" i="1" dirty="0"/>
          </a:p>
          <a:p>
            <a:pPr marL="0" lvl="1" indent="-6350" algn="ctr"/>
            <a:r>
              <a:rPr lang="en-CA" sz="2800" i="1" dirty="0">
                <a:solidFill>
                  <a:srgbClr val="0070C0"/>
                </a:solidFill>
              </a:rPr>
              <a:t>Tom Harrison was appointed at the 2026 AGM</a:t>
            </a:r>
          </a:p>
          <a:p>
            <a:pPr marL="0" lvl="1" indent="-6350" algn="ctr"/>
            <a:endParaRPr lang="en-CA" sz="2800" i="1" dirty="0">
              <a:solidFill>
                <a:srgbClr val="0070C0"/>
              </a:solidFill>
            </a:endParaRPr>
          </a:p>
          <a:p>
            <a:pPr marL="0" lvl="1" indent="-6350" algn="ctr"/>
            <a:r>
              <a:rPr lang="en-CA" sz="2800" i="1" dirty="0">
                <a:solidFill>
                  <a:srgbClr val="0070C0"/>
                </a:solidFill>
              </a:rPr>
              <a:t>Rob McBeth was appointed at the 2026 AGM</a:t>
            </a:r>
            <a:br>
              <a:rPr lang="en-CA" sz="2800" i="1" dirty="0">
                <a:solidFill>
                  <a:srgbClr val="0070C0"/>
                </a:solidFill>
              </a:rPr>
            </a:br>
            <a:r>
              <a:rPr lang="en-CA" sz="2800" i="1" dirty="0">
                <a:solidFill>
                  <a:srgbClr val="0070C0"/>
                </a:solidFill>
              </a:rPr>
              <a:t> </a:t>
            </a:r>
          </a:p>
          <a:p>
            <a:pPr marL="0" lvl="1" indent="-6350" algn="ctr"/>
            <a:br>
              <a:rPr lang="en-CA" sz="2400" i="1" dirty="0"/>
            </a:br>
            <a:br>
              <a:rPr lang="en-CA" sz="2400" i="1" dirty="0"/>
            </a:br>
            <a:endParaRPr lang="en-CA" sz="24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18</a:t>
            </a:fld>
            <a:endParaRPr lang="en-CA" dirty="0"/>
          </a:p>
        </p:txBody>
      </p:sp>
    </p:spTree>
    <p:extLst>
      <p:ext uri="{BB962C8B-B14F-4D97-AF65-F5344CB8AC3E}">
        <p14:creationId xmlns:p14="http://schemas.microsoft.com/office/powerpoint/2010/main" val="2787240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BACB0-88E2-6C9F-D50D-4F414B2AC5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EBAF8-74E3-FB58-9FE5-7C70B9BE0B84}"/>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2026 Updates – Fundraising Efforts </a:t>
            </a:r>
          </a:p>
        </p:txBody>
      </p:sp>
      <p:sp>
        <p:nvSpPr>
          <p:cNvPr id="3" name="Slide Number Placeholder 2">
            <a:extLst>
              <a:ext uri="{FF2B5EF4-FFF2-40B4-BE49-F238E27FC236}">
                <a16:creationId xmlns:a16="http://schemas.microsoft.com/office/drawing/2014/main" id="{87F8D987-F38E-D78D-ADB1-288A006DA5A7}"/>
              </a:ext>
            </a:extLst>
          </p:cNvPr>
          <p:cNvSpPr>
            <a:spLocks noGrp="1"/>
          </p:cNvSpPr>
          <p:nvPr>
            <p:ph type="sldNum" sz="quarter" idx="12"/>
          </p:nvPr>
        </p:nvSpPr>
        <p:spPr/>
        <p:txBody>
          <a:bodyPr/>
          <a:lstStyle/>
          <a:p>
            <a:fld id="{FAB69B05-8098-4314-A6E1-272A1D49D671}" type="slidenum">
              <a:rPr lang="en-CA" smtClean="0"/>
              <a:t>19</a:t>
            </a:fld>
            <a:endParaRPr lang="en-CA"/>
          </a:p>
        </p:txBody>
      </p:sp>
      <p:sp>
        <p:nvSpPr>
          <p:cNvPr id="7" name="TextBox 6">
            <a:extLst>
              <a:ext uri="{FF2B5EF4-FFF2-40B4-BE49-F238E27FC236}">
                <a16:creationId xmlns:a16="http://schemas.microsoft.com/office/drawing/2014/main" id="{E3629D39-77E9-3BF1-F56D-AF440A92C71D}"/>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EBA5D6BB-2BB1-88FD-E683-DDEB25FF2F0F}"/>
              </a:ext>
            </a:extLst>
          </p:cNvPr>
          <p:cNvSpPr txBox="1"/>
          <p:nvPr/>
        </p:nvSpPr>
        <p:spPr>
          <a:xfrm>
            <a:off x="7030297" y="2796001"/>
            <a:ext cx="513802" cy="2554545"/>
          </a:xfrm>
          <a:prstGeom prst="rect">
            <a:avLst/>
          </a:prstGeom>
          <a:noFill/>
        </p:spPr>
        <p:txBody>
          <a:bodyPr wrap="square" rtlCol="0">
            <a:spAutoFit/>
          </a:bodyPr>
          <a:lstStyle/>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p:txBody>
      </p:sp>
      <p:pic>
        <p:nvPicPr>
          <p:cNvPr id="1030" name="Picture 6" descr="Fundraising Clipart - Gray Elementary">
            <a:extLst>
              <a:ext uri="{FF2B5EF4-FFF2-40B4-BE49-F238E27FC236}">
                <a16:creationId xmlns:a16="http://schemas.microsoft.com/office/drawing/2014/main" id="{56A5A2FC-C09F-72E0-EA01-F342228E1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613" y="2699365"/>
            <a:ext cx="2438400" cy="1876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FF39C29A-0CED-0499-79C1-8D593112F506}"/>
              </a:ext>
            </a:extLst>
          </p:cNvPr>
          <p:cNvGraphicFramePr>
            <a:graphicFrameLocks noGrp="1"/>
          </p:cNvGraphicFramePr>
          <p:nvPr>
            <p:extLst>
              <p:ext uri="{D42A27DB-BD31-4B8C-83A1-F6EECF244321}">
                <p14:modId xmlns:p14="http://schemas.microsoft.com/office/powerpoint/2010/main" val="4269011546"/>
              </p:ext>
            </p:extLst>
          </p:nvPr>
        </p:nvGraphicFramePr>
        <p:xfrm>
          <a:off x="1358614" y="1379806"/>
          <a:ext cx="8127999" cy="4822692"/>
        </p:xfrm>
        <a:graphic>
          <a:graphicData uri="http://schemas.openxmlformats.org/drawingml/2006/table">
            <a:tbl>
              <a:tblPr firstRow="1" bandRow="1">
                <a:tableStyleId>{5C22544A-7EE6-4342-B048-85BDC9FD1C3A}</a:tableStyleId>
              </a:tblPr>
              <a:tblGrid>
                <a:gridCol w="3027939">
                  <a:extLst>
                    <a:ext uri="{9D8B030D-6E8A-4147-A177-3AD203B41FA5}">
                      <a16:colId xmlns:a16="http://schemas.microsoft.com/office/drawing/2014/main" val="4163487166"/>
                    </a:ext>
                  </a:extLst>
                </a:gridCol>
                <a:gridCol w="1355075">
                  <a:extLst>
                    <a:ext uri="{9D8B030D-6E8A-4147-A177-3AD203B41FA5}">
                      <a16:colId xmlns:a16="http://schemas.microsoft.com/office/drawing/2014/main" val="3955058432"/>
                    </a:ext>
                  </a:extLst>
                </a:gridCol>
                <a:gridCol w="3744985">
                  <a:extLst>
                    <a:ext uri="{9D8B030D-6E8A-4147-A177-3AD203B41FA5}">
                      <a16:colId xmlns:a16="http://schemas.microsoft.com/office/drawing/2014/main" val="990502295"/>
                    </a:ext>
                  </a:extLst>
                </a:gridCol>
              </a:tblGrid>
              <a:tr h="668692">
                <a:tc gridSpan="3">
                  <a:txBody>
                    <a:bodyPr/>
                    <a:lstStyle/>
                    <a:p>
                      <a:r>
                        <a:rPr lang="en-US" dirty="0"/>
                        <a:t>Off-Season Fundraising Initiatives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97343179"/>
                  </a:ext>
                </a:extLst>
              </a:tr>
              <a:tr h="519250">
                <a:tc>
                  <a:txBody>
                    <a:bodyPr/>
                    <a:lstStyle/>
                    <a:p>
                      <a:r>
                        <a:rPr lang="en-US" b="0" dirty="0"/>
                        <a:t>Online Auction</a:t>
                      </a:r>
                    </a:p>
                  </a:txBody>
                  <a:tcPr anchor="ctr"/>
                </a:tc>
                <a:tc>
                  <a:txBody>
                    <a:bodyPr/>
                    <a:lstStyle/>
                    <a:p>
                      <a:r>
                        <a:rPr lang="en-US" dirty="0"/>
                        <a:t>$5041.00</a:t>
                      </a:r>
                    </a:p>
                  </a:txBody>
                  <a:tcPr anchor="ctr"/>
                </a:tc>
                <a:tc>
                  <a:txBody>
                    <a:bodyPr/>
                    <a:lstStyle/>
                    <a:p>
                      <a:r>
                        <a:rPr lang="en-US" dirty="0"/>
                        <a:t>Target was $3,500 (TV/Sound System)</a:t>
                      </a:r>
                    </a:p>
                  </a:txBody>
                  <a:tcPr anchor="ctr"/>
                </a:tc>
                <a:extLst>
                  <a:ext uri="{0D108BD9-81ED-4DB2-BD59-A6C34878D82A}">
                    <a16:rowId xmlns:a16="http://schemas.microsoft.com/office/drawing/2014/main" val="2494514510"/>
                  </a:ext>
                </a:extLst>
              </a:tr>
              <a:tr h="519250">
                <a:tc>
                  <a:txBody>
                    <a:bodyPr/>
                    <a:lstStyle/>
                    <a:p>
                      <a:pPr algn="l"/>
                      <a:r>
                        <a:rPr lang="en-US" dirty="0"/>
                        <a:t>Oil Kings Game (March 22)</a:t>
                      </a:r>
                    </a:p>
                  </a:txBody>
                  <a:tcPr anchor="ctr"/>
                </a:tc>
                <a:tc>
                  <a:txBody>
                    <a:bodyPr/>
                    <a:lstStyle/>
                    <a:p>
                      <a:r>
                        <a:rPr lang="en-US" dirty="0"/>
                        <a:t>$200.00</a:t>
                      </a:r>
                    </a:p>
                  </a:txBody>
                  <a:tcPr anchor="ctr"/>
                </a:tc>
                <a:tc>
                  <a:txBody>
                    <a:bodyPr/>
                    <a:lstStyle/>
                    <a:p>
                      <a:r>
                        <a:rPr lang="en-US" dirty="0"/>
                        <a:t>All 200 Vouchers sold</a:t>
                      </a:r>
                    </a:p>
                  </a:txBody>
                  <a:tcPr anchor="ctr"/>
                </a:tc>
                <a:extLst>
                  <a:ext uri="{0D108BD9-81ED-4DB2-BD59-A6C34878D82A}">
                    <a16:rowId xmlns:a16="http://schemas.microsoft.com/office/drawing/2014/main" val="3427377949"/>
                  </a:ext>
                </a:extLst>
              </a:tr>
              <a:tr h="519250">
                <a:tc>
                  <a:txBody>
                    <a:bodyPr/>
                    <a:lstStyle/>
                    <a:p>
                      <a:pPr algn="l"/>
                      <a:r>
                        <a:rPr lang="en-US" dirty="0"/>
                        <a:t>Chuck a Puck March 22)</a:t>
                      </a:r>
                    </a:p>
                  </a:txBody>
                  <a:tcPr anchor="ctr"/>
                </a:tc>
                <a:tc>
                  <a:txBody>
                    <a:bodyPr/>
                    <a:lstStyle/>
                    <a:p>
                      <a:r>
                        <a:rPr lang="en-US" dirty="0"/>
                        <a:t>$1000.00</a:t>
                      </a:r>
                    </a:p>
                  </a:txBody>
                  <a:tcPr anchor="ctr"/>
                </a:tc>
                <a:tc>
                  <a:txBody>
                    <a:bodyPr/>
                    <a:lstStyle/>
                    <a:p>
                      <a:r>
                        <a:rPr lang="en-US" dirty="0"/>
                        <a:t>Cash Component</a:t>
                      </a:r>
                    </a:p>
                  </a:txBody>
                  <a:tcPr anchor="ctr"/>
                </a:tc>
                <a:extLst>
                  <a:ext uri="{0D108BD9-81ED-4DB2-BD59-A6C34878D82A}">
                    <a16:rowId xmlns:a16="http://schemas.microsoft.com/office/drawing/2014/main" val="1949689211"/>
                  </a:ext>
                </a:extLst>
              </a:tr>
              <a:tr h="519250">
                <a:tc>
                  <a:txBody>
                    <a:bodyPr/>
                    <a:lstStyle/>
                    <a:p>
                      <a:pPr algn="l"/>
                      <a:r>
                        <a:rPr lang="en-US" b="0" dirty="0"/>
                        <a:t>Chuck a Puck (March 22)</a:t>
                      </a:r>
                    </a:p>
                  </a:txBody>
                  <a:tcPr anchor="ctr"/>
                </a:tc>
                <a:tc>
                  <a:txBody>
                    <a:bodyPr/>
                    <a:lstStyle/>
                    <a:p>
                      <a:r>
                        <a:rPr lang="en-US" b="0" dirty="0"/>
                        <a:t>$1618.41</a:t>
                      </a:r>
                    </a:p>
                  </a:txBody>
                  <a:tcPr anchor="ctr"/>
                </a:tc>
                <a:tc>
                  <a:txBody>
                    <a:bodyPr/>
                    <a:lstStyle/>
                    <a:p>
                      <a:r>
                        <a:rPr lang="en-US" dirty="0"/>
                        <a:t>Debit Component</a:t>
                      </a:r>
                    </a:p>
                  </a:txBody>
                  <a:tcPr anchor="ctr"/>
                </a:tc>
                <a:extLst>
                  <a:ext uri="{0D108BD9-81ED-4DB2-BD59-A6C34878D82A}">
                    <a16:rowId xmlns:a16="http://schemas.microsoft.com/office/drawing/2014/main" val="2510188644"/>
                  </a:ext>
                </a:extLst>
              </a:tr>
              <a:tr h="519250">
                <a:tc>
                  <a:txBody>
                    <a:bodyPr/>
                    <a:lstStyle/>
                    <a:p>
                      <a:pPr algn="l"/>
                      <a:endParaRPr lang="en-US" b="1" dirty="0"/>
                    </a:p>
                  </a:txBody>
                  <a:tcPr anchor="ctr"/>
                </a:tc>
                <a:tc>
                  <a:txBody>
                    <a:bodyPr/>
                    <a:lstStyle/>
                    <a:p>
                      <a:r>
                        <a:rPr lang="en-US" b="1" dirty="0"/>
                        <a:t> </a:t>
                      </a:r>
                    </a:p>
                  </a:txBody>
                  <a:tcPr anchor="ctr"/>
                </a:tc>
                <a:tc>
                  <a:txBody>
                    <a:bodyPr/>
                    <a:lstStyle/>
                    <a:p>
                      <a:endParaRPr lang="en-US" dirty="0"/>
                    </a:p>
                  </a:txBody>
                  <a:tcPr anchor="ctr"/>
                </a:tc>
                <a:extLst>
                  <a:ext uri="{0D108BD9-81ED-4DB2-BD59-A6C34878D82A}">
                    <a16:rowId xmlns:a16="http://schemas.microsoft.com/office/drawing/2014/main" val="2802040670"/>
                  </a:ext>
                </a:extLst>
              </a:tr>
              <a:tr h="519250">
                <a:tc>
                  <a:txBody>
                    <a:bodyPr/>
                    <a:lstStyle/>
                    <a:p>
                      <a:pPr algn="l"/>
                      <a:endParaRPr lang="en-US" b="1" dirty="0"/>
                    </a:p>
                  </a:txBody>
                  <a:tcPr anchor="ctr"/>
                </a:tc>
                <a:tc>
                  <a:txBody>
                    <a:bodyPr/>
                    <a:lstStyle/>
                    <a:p>
                      <a:r>
                        <a:rPr lang="en-US" b="1" dirty="0"/>
                        <a:t> </a:t>
                      </a:r>
                    </a:p>
                  </a:txBody>
                  <a:tcPr anchor="ctr"/>
                </a:tc>
                <a:tc>
                  <a:txBody>
                    <a:bodyPr/>
                    <a:lstStyle/>
                    <a:p>
                      <a:endParaRPr lang="en-US" dirty="0"/>
                    </a:p>
                  </a:txBody>
                  <a:tcPr anchor="ctr"/>
                </a:tc>
                <a:extLst>
                  <a:ext uri="{0D108BD9-81ED-4DB2-BD59-A6C34878D82A}">
                    <a16:rowId xmlns:a16="http://schemas.microsoft.com/office/drawing/2014/main" val="2542486460"/>
                  </a:ext>
                </a:extLst>
              </a:tr>
              <a:tr h="519250">
                <a:tc>
                  <a:txBody>
                    <a:bodyPr/>
                    <a:lstStyle/>
                    <a:p>
                      <a:pPr algn="l"/>
                      <a:endParaRPr lang="en-US" b="1" dirty="0"/>
                    </a:p>
                  </a:txBody>
                  <a:tcPr anchor="ctr"/>
                </a:tc>
                <a:tc>
                  <a:txBody>
                    <a:bodyPr/>
                    <a:lstStyle/>
                    <a:p>
                      <a:r>
                        <a:rPr lang="en-US" b="1" dirty="0"/>
                        <a:t> </a:t>
                      </a:r>
                    </a:p>
                  </a:txBody>
                  <a:tcPr anchor="ctr"/>
                </a:tc>
                <a:tc>
                  <a:txBody>
                    <a:bodyPr/>
                    <a:lstStyle/>
                    <a:p>
                      <a:endParaRPr lang="en-US" dirty="0"/>
                    </a:p>
                  </a:txBody>
                  <a:tcPr anchor="ctr"/>
                </a:tc>
                <a:extLst>
                  <a:ext uri="{0D108BD9-81ED-4DB2-BD59-A6C34878D82A}">
                    <a16:rowId xmlns:a16="http://schemas.microsoft.com/office/drawing/2014/main" val="287359168"/>
                  </a:ext>
                </a:extLst>
              </a:tr>
              <a:tr h="519250">
                <a:tc>
                  <a:txBody>
                    <a:bodyPr/>
                    <a:lstStyle/>
                    <a:p>
                      <a:pPr algn="r"/>
                      <a:r>
                        <a:rPr lang="en-US" b="1" dirty="0"/>
                        <a:t>GRAND TOTAL</a:t>
                      </a:r>
                    </a:p>
                  </a:txBody>
                  <a:tcPr anchor="ctr"/>
                </a:tc>
                <a:tc>
                  <a:txBody>
                    <a:bodyPr/>
                    <a:lstStyle/>
                    <a:p>
                      <a:r>
                        <a:rPr lang="en-US" b="1" dirty="0"/>
                        <a:t>$7859.41</a:t>
                      </a:r>
                    </a:p>
                  </a:txBody>
                  <a:tcPr anchor="ctr"/>
                </a:tc>
                <a:tc>
                  <a:txBody>
                    <a:bodyPr/>
                    <a:lstStyle/>
                    <a:p>
                      <a:endParaRPr lang="en-US" dirty="0"/>
                    </a:p>
                  </a:txBody>
                  <a:tcPr/>
                </a:tc>
                <a:extLst>
                  <a:ext uri="{0D108BD9-81ED-4DB2-BD59-A6C34878D82A}">
                    <a16:rowId xmlns:a16="http://schemas.microsoft.com/office/drawing/2014/main" val="2087954015"/>
                  </a:ext>
                </a:extLst>
              </a:tr>
            </a:tbl>
          </a:graphicData>
        </a:graphic>
      </p:graphicFrame>
    </p:spTree>
    <p:extLst>
      <p:ext uri="{BB962C8B-B14F-4D97-AF65-F5344CB8AC3E}">
        <p14:creationId xmlns:p14="http://schemas.microsoft.com/office/powerpoint/2010/main" val="68233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136525"/>
            <a:ext cx="10515600" cy="628048"/>
          </a:xfrm>
          <a:solidFill>
            <a:schemeClr val="accent6">
              <a:lumMod val="60000"/>
              <a:lumOff val="40000"/>
            </a:schemeClr>
          </a:solidFill>
        </p:spPr>
        <p:txBody>
          <a:bodyPr>
            <a:normAutofit fontScale="90000"/>
          </a:bodyPr>
          <a:lstStyle/>
          <a:p>
            <a:pPr algn="ctr"/>
            <a:r>
              <a:rPr lang="en-CA"/>
              <a:t>AGENDA</a:t>
            </a:r>
            <a:endParaRPr lang="en-CA" dirty="0"/>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fld id="{FAB69B05-8098-4314-A6E1-272A1D49D671}" type="slidenum">
              <a:rPr lang="en-CA" smtClean="0"/>
              <a:t>2</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1169043" y="781387"/>
            <a:ext cx="6655443" cy="5509200"/>
          </a:xfrm>
          <a:prstGeom prst="rect">
            <a:avLst/>
          </a:prstGeom>
          <a:noFill/>
        </p:spPr>
        <p:txBody>
          <a:bodyPr wrap="square" rtlCol="0">
            <a:spAutoFit/>
          </a:bodyPr>
          <a:lstStyle/>
          <a:p>
            <a:pPr marL="342900" indent="-342900">
              <a:buAutoNum type="arabicPeriod"/>
            </a:pPr>
            <a:r>
              <a:rPr lang="en-CA" sz="1600" dirty="0"/>
              <a:t>Quorum / Minutes (VOTE) / Agenda (VOTE)</a:t>
            </a:r>
          </a:p>
          <a:p>
            <a:pPr marL="342900" indent="-342900">
              <a:buAutoNum type="arabicPeriod"/>
            </a:pPr>
            <a:r>
              <a:rPr lang="en-CA" sz="1600" dirty="0"/>
              <a:t>Updates</a:t>
            </a:r>
          </a:p>
          <a:p>
            <a:pPr marL="800100" lvl="1" indent="-342900">
              <a:buFont typeface="Arial" panose="020B0604020202020204" pitchFamily="34" charset="0"/>
              <a:buChar char="•"/>
            </a:pPr>
            <a:r>
              <a:rPr lang="en-CA" sz="1600" dirty="0"/>
              <a:t>Board Member Introductions</a:t>
            </a:r>
          </a:p>
          <a:p>
            <a:pPr marL="800100" lvl="1" indent="-342900">
              <a:buFont typeface="Arial" panose="020B0604020202020204" pitchFamily="34" charset="0"/>
              <a:buChar char="•"/>
            </a:pPr>
            <a:r>
              <a:rPr lang="en-CA" sz="1600" dirty="0"/>
              <a:t>League Updates</a:t>
            </a:r>
          </a:p>
          <a:p>
            <a:pPr marL="800100" lvl="1" indent="-342900">
              <a:buFont typeface="Arial" panose="020B0604020202020204" pitchFamily="34" charset="0"/>
              <a:buChar char="•"/>
            </a:pPr>
            <a:r>
              <a:rPr lang="en-CA" sz="1600" dirty="0"/>
              <a:t>Budget Presentation (VOTE)</a:t>
            </a:r>
          </a:p>
          <a:p>
            <a:pPr marL="800100" lvl="1" indent="-342900">
              <a:buFont typeface="Arial" panose="020B0604020202020204" pitchFamily="34" charset="0"/>
              <a:buChar char="•"/>
            </a:pPr>
            <a:r>
              <a:rPr lang="en-CA" sz="1600" dirty="0"/>
              <a:t>Fundraising Initiative</a:t>
            </a:r>
          </a:p>
          <a:p>
            <a:pPr marL="800100" lvl="1" indent="-342900">
              <a:buFont typeface="Arial" panose="020B0604020202020204" pitchFamily="34" charset="0"/>
              <a:buChar char="•"/>
            </a:pPr>
            <a:r>
              <a:rPr lang="en-CA" sz="1600" dirty="0"/>
              <a:t>Advertising Incentive Program </a:t>
            </a:r>
            <a:br>
              <a:rPr lang="en-CA" sz="1600" dirty="0"/>
            </a:br>
            <a:endParaRPr lang="en-CA" sz="1600" dirty="0"/>
          </a:p>
          <a:p>
            <a:pPr marL="342900" indent="-342900">
              <a:buAutoNum type="arabicPeriod"/>
            </a:pPr>
            <a:r>
              <a:rPr lang="en-CA" sz="1600" dirty="0"/>
              <a:t>Information Items</a:t>
            </a:r>
          </a:p>
          <a:p>
            <a:pPr marL="800100" lvl="1" indent="-342900">
              <a:buFont typeface="Arial" panose="020B0604020202020204" pitchFamily="34" charset="0"/>
              <a:buChar char="•"/>
            </a:pPr>
            <a:r>
              <a:rPr lang="en-CA" sz="1600" dirty="0"/>
              <a:t>Spring Work Bee</a:t>
            </a:r>
          </a:p>
          <a:p>
            <a:pPr marL="800100" lvl="1" indent="-342900">
              <a:buFont typeface="Arial" panose="020B0604020202020204" pitchFamily="34" charset="0"/>
              <a:buChar char="•"/>
            </a:pPr>
            <a:r>
              <a:rPr lang="en-CA" sz="1600" dirty="0"/>
              <a:t>Policy Review</a:t>
            </a:r>
          </a:p>
          <a:p>
            <a:pPr marL="800100" lvl="1" indent="-342900">
              <a:buFont typeface="Arial" panose="020B0604020202020204" pitchFamily="34" charset="0"/>
              <a:buChar char="•"/>
            </a:pPr>
            <a:r>
              <a:rPr lang="en-CA" sz="1600" dirty="0"/>
              <a:t>League Procedures</a:t>
            </a:r>
          </a:p>
          <a:p>
            <a:pPr marL="800100" lvl="1" indent="-342900">
              <a:buFont typeface="Arial" panose="020B0604020202020204" pitchFamily="34" charset="0"/>
              <a:buChar char="•"/>
            </a:pPr>
            <a:r>
              <a:rPr lang="en-CA" sz="1600" dirty="0"/>
              <a:t>League Communications, website, umpires, schedule</a:t>
            </a:r>
          </a:p>
          <a:p>
            <a:pPr marL="800100" lvl="1" indent="-342900">
              <a:buFont typeface="Arial" panose="020B0604020202020204" pitchFamily="34" charset="0"/>
              <a:buChar char="•"/>
            </a:pPr>
            <a:r>
              <a:rPr lang="en-CA" sz="1600" dirty="0"/>
              <a:t>Bat testing weekend / additional dates</a:t>
            </a:r>
          </a:p>
          <a:p>
            <a:pPr marL="800100" lvl="1" indent="-342900">
              <a:buFont typeface="Arial" panose="020B0604020202020204" pitchFamily="34" charset="0"/>
              <a:buChar char="•"/>
            </a:pPr>
            <a:r>
              <a:rPr lang="en-CA" sz="1600" dirty="0"/>
              <a:t>SAMSPA Rule book exceptions/updates</a:t>
            </a:r>
          </a:p>
          <a:p>
            <a:pPr marL="800100" lvl="1" indent="-342900">
              <a:buFont typeface="Arial" panose="020B0604020202020204" pitchFamily="34" charset="0"/>
              <a:buChar char="•"/>
            </a:pPr>
            <a:r>
              <a:rPr lang="en-CA" sz="1600" dirty="0"/>
              <a:t>Pitcher Mask Proposed Rule and Vote</a:t>
            </a:r>
          </a:p>
          <a:p>
            <a:pPr marL="800100" lvl="1" indent="-342900">
              <a:buFont typeface="Arial" panose="020B0604020202020204" pitchFamily="34" charset="0"/>
              <a:buChar char="•"/>
            </a:pPr>
            <a:r>
              <a:rPr lang="en-CA" sz="1600" dirty="0"/>
              <a:t>Game ball distribution change</a:t>
            </a:r>
          </a:p>
          <a:p>
            <a:pPr marL="800100" lvl="1" indent="-342900">
              <a:buFont typeface="Arial" panose="020B0604020202020204" pitchFamily="34" charset="0"/>
              <a:buChar char="•"/>
            </a:pPr>
            <a:r>
              <a:rPr lang="en-CA" sz="1600" dirty="0"/>
              <a:t>SAMSPA Forfeit Policy Update</a:t>
            </a:r>
          </a:p>
          <a:p>
            <a:pPr marL="800100" lvl="1" indent="-342900">
              <a:buFont typeface="Arial" panose="020B0604020202020204" pitchFamily="34" charset="0"/>
              <a:buChar char="•"/>
            </a:pPr>
            <a:r>
              <a:rPr lang="en-CA" sz="1600" dirty="0"/>
              <a:t>Divisional alignment</a:t>
            </a:r>
            <a:br>
              <a:rPr lang="en-CA" sz="1600" dirty="0"/>
            </a:br>
            <a:endParaRPr lang="en-CA" sz="1600" dirty="0"/>
          </a:p>
          <a:p>
            <a:pPr marL="342900" indent="-342900">
              <a:buFont typeface="+mj-lt"/>
              <a:buAutoNum type="arabicPeriod"/>
            </a:pPr>
            <a:r>
              <a:rPr lang="en-CA" sz="1600" dirty="0"/>
              <a:t>New Business</a:t>
            </a:r>
          </a:p>
          <a:p>
            <a:pPr marL="342900" indent="-342900">
              <a:buFont typeface="+mj-lt"/>
              <a:buAutoNum type="arabicPeriod"/>
            </a:pPr>
            <a:r>
              <a:rPr lang="en-CA" sz="1600" dirty="0"/>
              <a:t>Adjourn (VOTE)</a:t>
            </a:r>
          </a:p>
        </p:txBody>
      </p:sp>
      <p:sp>
        <p:nvSpPr>
          <p:cNvPr id="8" name="TextBox 7">
            <a:extLst>
              <a:ext uri="{FF2B5EF4-FFF2-40B4-BE49-F238E27FC236}">
                <a16:creationId xmlns:a16="http://schemas.microsoft.com/office/drawing/2014/main" id="{3D729847-F64D-41AF-9C65-9BE14BEC0594}"/>
              </a:ext>
            </a:extLst>
          </p:cNvPr>
          <p:cNvSpPr txBox="1"/>
          <p:nvPr/>
        </p:nvSpPr>
        <p:spPr>
          <a:xfrm>
            <a:off x="8075576" y="781387"/>
            <a:ext cx="3278224" cy="6063198"/>
          </a:xfrm>
          <a:prstGeom prst="rect">
            <a:avLst/>
          </a:prstGeom>
          <a:noFill/>
        </p:spPr>
        <p:txBody>
          <a:bodyPr wrap="square" rtlCol="0">
            <a:spAutoFit/>
          </a:bodyPr>
          <a:lstStyle/>
          <a:p>
            <a:r>
              <a:rPr lang="en-CA" sz="1600" i="1" dirty="0">
                <a:solidFill>
                  <a:srgbClr val="FF0000"/>
                </a:solidFill>
              </a:rPr>
              <a:t>Darren		10:05</a:t>
            </a:r>
          </a:p>
          <a:p>
            <a:br>
              <a:rPr lang="en-CA" sz="1600" i="1" dirty="0">
                <a:solidFill>
                  <a:srgbClr val="FF0000"/>
                </a:solidFill>
              </a:rPr>
            </a:br>
            <a:r>
              <a:rPr lang="en-CA" sz="1600" i="1" dirty="0">
                <a:solidFill>
                  <a:srgbClr val="FF0000"/>
                </a:solidFill>
              </a:rPr>
              <a:t>Kelly			10:10</a:t>
            </a:r>
          </a:p>
          <a:p>
            <a:r>
              <a:rPr lang="en-CA" sz="1600" i="1" dirty="0">
                <a:solidFill>
                  <a:srgbClr val="FF0000"/>
                </a:solidFill>
              </a:rPr>
              <a:t>Kelly			10:15		</a:t>
            </a:r>
          </a:p>
          <a:p>
            <a:pPr marL="0" lvl="1"/>
            <a:r>
              <a:rPr lang="en-CA" sz="1600" i="1" dirty="0">
                <a:solidFill>
                  <a:srgbClr val="FF0000"/>
                </a:solidFill>
              </a:rPr>
              <a:t>Brian			10:30</a:t>
            </a:r>
          </a:p>
          <a:p>
            <a:pPr marL="0" lvl="1"/>
            <a:r>
              <a:rPr lang="en-CA" sz="1600" i="1" dirty="0">
                <a:solidFill>
                  <a:srgbClr val="FF0000"/>
                </a:solidFill>
              </a:rPr>
              <a:t>Lynda		11:00</a:t>
            </a:r>
            <a:br>
              <a:rPr lang="en-CA" sz="1600" i="1" dirty="0">
                <a:solidFill>
                  <a:srgbClr val="FF0000"/>
                </a:solidFill>
              </a:rPr>
            </a:br>
            <a:r>
              <a:rPr lang="en-CA" sz="1600" i="1" dirty="0">
                <a:solidFill>
                  <a:srgbClr val="FF0000"/>
                </a:solidFill>
              </a:rPr>
              <a:t>Kelly			11:05</a:t>
            </a:r>
            <a:br>
              <a:rPr lang="en-CA" sz="1600" i="1" dirty="0">
                <a:solidFill>
                  <a:srgbClr val="FF0000"/>
                </a:solidFill>
              </a:rPr>
            </a:br>
            <a:r>
              <a:rPr lang="en-CA" sz="1600" i="1" dirty="0">
                <a:solidFill>
                  <a:srgbClr val="FF0000"/>
                </a:solidFill>
              </a:rPr>
              <a:t>		</a:t>
            </a:r>
            <a:br>
              <a:rPr lang="en-CA" sz="1600" i="1" dirty="0">
                <a:solidFill>
                  <a:srgbClr val="FF0000"/>
                </a:solidFill>
              </a:rPr>
            </a:br>
            <a:r>
              <a:rPr lang="en-CA" sz="1600" i="1" dirty="0">
                <a:solidFill>
                  <a:srgbClr val="FF0000"/>
                </a:solidFill>
              </a:rPr>
              <a:t>Kelly			11:10</a:t>
            </a:r>
          </a:p>
          <a:p>
            <a:br>
              <a:rPr lang="en-CA" sz="1600" i="1" dirty="0">
                <a:solidFill>
                  <a:srgbClr val="FF0000"/>
                </a:solidFill>
              </a:rPr>
            </a:br>
            <a:br>
              <a:rPr lang="en-CA" sz="1600" i="1" dirty="0">
                <a:solidFill>
                  <a:srgbClr val="FF0000"/>
                </a:solidFill>
              </a:rPr>
            </a:br>
            <a:endParaRPr lang="en-CA" sz="1600" i="1" dirty="0">
              <a:solidFill>
                <a:srgbClr val="FF0000"/>
              </a:solidFill>
            </a:endParaRPr>
          </a:p>
          <a:p>
            <a:endParaRPr lang="en-CA" sz="1600" i="1" dirty="0">
              <a:solidFill>
                <a:srgbClr val="FF0000"/>
              </a:solidFill>
            </a:endParaRPr>
          </a:p>
          <a:p>
            <a:endParaRPr lang="en-CA" sz="1600" i="1" dirty="0">
              <a:solidFill>
                <a:srgbClr val="FF0000"/>
              </a:solidFill>
            </a:endParaRPr>
          </a:p>
          <a:p>
            <a:endParaRPr lang="en-CA" sz="1600" i="1" dirty="0">
              <a:solidFill>
                <a:srgbClr val="FF0000"/>
              </a:solidFill>
            </a:endParaRPr>
          </a:p>
          <a:p>
            <a:r>
              <a:rPr lang="en-CA" sz="1600" i="1" dirty="0">
                <a:solidFill>
                  <a:srgbClr val="FF0000"/>
                </a:solidFill>
              </a:rPr>
              <a:t>			</a:t>
            </a:r>
          </a:p>
          <a:p>
            <a:endParaRPr lang="en-CA" sz="1600" i="1" dirty="0">
              <a:solidFill>
                <a:srgbClr val="FF0000"/>
              </a:solidFill>
            </a:endParaRPr>
          </a:p>
          <a:p>
            <a:r>
              <a:rPr lang="en-CA" sz="1600" i="1" dirty="0">
                <a:solidFill>
                  <a:srgbClr val="FF0000"/>
                </a:solidFill>
              </a:rPr>
              <a:t>			</a:t>
            </a:r>
          </a:p>
          <a:p>
            <a:r>
              <a:rPr lang="en-CA" sz="1600" i="1" dirty="0">
                <a:solidFill>
                  <a:srgbClr val="FF0000"/>
                </a:solidFill>
              </a:rPr>
              <a:t>			</a:t>
            </a:r>
          </a:p>
          <a:p>
            <a:endParaRPr lang="en-CA" sz="2000" i="1" dirty="0">
              <a:solidFill>
                <a:srgbClr val="FF0000"/>
              </a:solidFill>
            </a:endParaRPr>
          </a:p>
          <a:p>
            <a:r>
              <a:rPr lang="en-CA" sz="1600" i="1" dirty="0">
                <a:solidFill>
                  <a:srgbClr val="FF0000"/>
                </a:solidFill>
              </a:rPr>
              <a:t>Kelly			11:55</a:t>
            </a:r>
          </a:p>
          <a:p>
            <a:r>
              <a:rPr lang="en-CA" sz="1600" i="1" dirty="0">
                <a:solidFill>
                  <a:srgbClr val="FF0000"/>
                </a:solidFill>
              </a:rPr>
              <a:t>Kelly			12:00</a:t>
            </a:r>
            <a:r>
              <a:rPr lang="en-CA" sz="2000" i="1" dirty="0">
                <a:solidFill>
                  <a:srgbClr val="FF0000"/>
                </a:solidFill>
              </a:rPr>
              <a:t>		</a:t>
            </a:r>
          </a:p>
          <a:p>
            <a:endParaRPr lang="en-CA" sz="2400" i="1" dirty="0">
              <a:solidFill>
                <a:srgbClr val="FF0000"/>
              </a:solidFill>
            </a:endParaRPr>
          </a:p>
        </p:txBody>
      </p:sp>
    </p:spTree>
    <p:extLst>
      <p:ext uri="{BB962C8B-B14F-4D97-AF65-F5344CB8AC3E}">
        <p14:creationId xmlns:p14="http://schemas.microsoft.com/office/powerpoint/2010/main" val="412414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583894" y="305421"/>
            <a:ext cx="11049917" cy="628048"/>
          </a:xfrm>
          <a:solidFill>
            <a:schemeClr val="accent6">
              <a:lumMod val="60000"/>
              <a:lumOff val="40000"/>
            </a:schemeClr>
          </a:solidFill>
        </p:spPr>
        <p:txBody>
          <a:bodyPr>
            <a:normAutofit fontScale="90000"/>
          </a:bodyPr>
          <a:lstStyle/>
          <a:p>
            <a:pPr algn="ctr"/>
            <a:r>
              <a:rPr lang="en-CA" dirty="0"/>
              <a:t>Fundraising </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20</a:t>
            </a:fld>
            <a:endParaRPr lang="en-CA" dirty="0"/>
          </a:p>
        </p:txBody>
      </p:sp>
      <p:sp>
        <p:nvSpPr>
          <p:cNvPr id="7" name="TextBox 6">
            <a:extLst>
              <a:ext uri="{FF2B5EF4-FFF2-40B4-BE49-F238E27FC236}">
                <a16:creationId xmlns:a16="http://schemas.microsoft.com/office/drawing/2014/main" id="{6EC4243A-D1B1-4267-BE78-8B21F0F4D545}"/>
              </a:ext>
            </a:extLst>
          </p:cNvPr>
          <p:cNvSpPr txBox="1"/>
          <p:nvPr/>
        </p:nvSpPr>
        <p:spPr>
          <a:xfrm>
            <a:off x="558190" y="1016942"/>
            <a:ext cx="6887156" cy="5324535"/>
          </a:xfrm>
          <a:prstGeom prst="rect">
            <a:avLst/>
          </a:prstGeom>
          <a:noFill/>
        </p:spPr>
        <p:txBody>
          <a:bodyPr wrap="square">
            <a:spAutoFit/>
          </a:bodyPr>
          <a:lstStyle/>
          <a:p>
            <a:pPr algn="ctr"/>
            <a:r>
              <a:rPr lang="en-CA" sz="2400" b="1" dirty="0">
                <a:effectLst/>
              </a:rPr>
              <a:t>SAMSPA Fundraising Tournament</a:t>
            </a:r>
            <a:br>
              <a:rPr lang="en-CA" sz="2400" b="1" dirty="0">
                <a:effectLst/>
              </a:rPr>
            </a:br>
            <a:r>
              <a:rPr lang="en-CA" sz="1600" dirty="0">
                <a:effectLst/>
              </a:rPr>
              <a:t>presented by </a:t>
            </a:r>
            <a:r>
              <a:rPr lang="en-CA" sz="2400" b="1" dirty="0">
                <a:solidFill>
                  <a:srgbClr val="00B050"/>
                </a:solidFill>
                <a:effectLst/>
              </a:rPr>
              <a:t>ALLEY KAT BREWING CO</a:t>
            </a:r>
          </a:p>
          <a:p>
            <a:pPr algn="ctr"/>
            <a:r>
              <a:rPr lang="en-CA" sz="2400" dirty="0">
                <a:solidFill>
                  <a:srgbClr val="FF0000"/>
                </a:solidFill>
                <a:effectLst/>
              </a:rPr>
              <a:t>July 17th-19th</a:t>
            </a:r>
          </a:p>
          <a:p>
            <a:pPr marL="342900" indent="-342900">
              <a:buFont typeface="Arial" panose="020B0604020202020204" pitchFamily="34" charset="0"/>
              <a:buChar char="•"/>
            </a:pPr>
            <a:endParaRPr lang="en-CA" sz="800" dirty="0">
              <a:effectLst/>
            </a:endParaRPr>
          </a:p>
          <a:p>
            <a:pPr marL="342900" indent="-342900">
              <a:buFont typeface="Arial" panose="020B0604020202020204" pitchFamily="34" charset="0"/>
              <a:buChar char="•"/>
            </a:pPr>
            <a:r>
              <a:rPr lang="en-CA" sz="2000" dirty="0">
                <a:effectLst/>
              </a:rPr>
              <a:t>Supports our facility helps keep our fees down</a:t>
            </a:r>
          </a:p>
          <a:p>
            <a:pPr marL="342900" indent="-342900">
              <a:buFont typeface="Arial" panose="020B0604020202020204" pitchFamily="34" charset="0"/>
              <a:buChar char="•"/>
            </a:pPr>
            <a:r>
              <a:rPr lang="en-CA" sz="2000" dirty="0"/>
              <a:t>Mixed Tournament (6-4-EH) – 5 Games Min</a:t>
            </a:r>
            <a:endParaRPr lang="en-CA" sz="2000" dirty="0">
              <a:effectLst/>
            </a:endParaRPr>
          </a:p>
          <a:p>
            <a:pPr marL="342900" indent="-342900">
              <a:buFont typeface="Arial" panose="020B0604020202020204" pitchFamily="34" charset="0"/>
              <a:buChar char="•"/>
            </a:pPr>
            <a:r>
              <a:rPr lang="en-CA" sz="2000" dirty="0">
                <a:effectLst/>
              </a:rPr>
              <a:t>Currently </a:t>
            </a:r>
            <a:r>
              <a:rPr lang="en-CA" sz="2000" dirty="0"/>
              <a:t>we </a:t>
            </a:r>
            <a:r>
              <a:rPr lang="en-CA" sz="2000" dirty="0">
                <a:effectLst/>
              </a:rPr>
              <a:t>have 18 teams, looking for 6</a:t>
            </a:r>
            <a:r>
              <a:rPr lang="en-CA" sz="2000" dirty="0"/>
              <a:t> </a:t>
            </a:r>
            <a:r>
              <a:rPr lang="en-CA" sz="2000" dirty="0">
                <a:effectLst/>
              </a:rPr>
              <a:t>more teams</a:t>
            </a:r>
          </a:p>
          <a:p>
            <a:pPr marL="342900" indent="-342900">
              <a:buFont typeface="Arial" panose="020B0604020202020204" pitchFamily="34" charset="0"/>
              <a:buChar char="•"/>
            </a:pPr>
            <a:r>
              <a:rPr lang="en-CA" sz="2000" dirty="0"/>
              <a:t>Cash payouts</a:t>
            </a:r>
            <a:endParaRPr lang="en-CA" sz="2000" dirty="0">
              <a:effectLst/>
            </a:endParaRPr>
          </a:p>
          <a:p>
            <a:pPr marL="342900" indent="-342900">
              <a:buFont typeface="Arial" panose="020B0604020202020204" pitchFamily="34" charset="0"/>
              <a:buChar char="•"/>
            </a:pPr>
            <a:r>
              <a:rPr lang="en-CA" sz="2000" dirty="0">
                <a:effectLst/>
              </a:rPr>
              <a:t>Please spread the word!</a:t>
            </a:r>
          </a:p>
          <a:p>
            <a:pPr marL="342900" indent="-342900">
              <a:buFont typeface="Arial" panose="020B0604020202020204" pitchFamily="34" charset="0"/>
              <a:buChar char="•"/>
            </a:pPr>
            <a:r>
              <a:rPr lang="en-CA" sz="2000" dirty="0">
                <a:effectLst/>
              </a:rPr>
              <a:t>Volunteers Needed! (Bond Credit Opportunity)</a:t>
            </a:r>
          </a:p>
          <a:p>
            <a:pPr marL="800100" lvl="1" indent="-342900">
              <a:buFont typeface="Arial" panose="020B0604020202020204" pitchFamily="34" charset="0"/>
              <a:buChar char="•"/>
            </a:pPr>
            <a:r>
              <a:rPr lang="en-CA" sz="2000" dirty="0">
                <a:effectLst/>
              </a:rPr>
              <a:t>Registration table</a:t>
            </a:r>
          </a:p>
          <a:p>
            <a:pPr marL="800100" lvl="1" indent="-342900">
              <a:buFont typeface="Arial" panose="020B0604020202020204" pitchFamily="34" charset="0"/>
              <a:buChar char="•"/>
            </a:pPr>
            <a:r>
              <a:rPr lang="en-CA" sz="2000" dirty="0"/>
              <a:t>U</a:t>
            </a:r>
            <a:r>
              <a:rPr lang="en-CA" sz="2000" dirty="0">
                <a:effectLst/>
              </a:rPr>
              <a:t>mping </a:t>
            </a:r>
            <a:r>
              <a:rPr lang="en-CA" sz="2000" dirty="0"/>
              <a:t>for Fri/</a:t>
            </a:r>
            <a:r>
              <a:rPr lang="en-CA" sz="2000" dirty="0">
                <a:effectLst/>
              </a:rPr>
              <a:t>Sat games </a:t>
            </a:r>
          </a:p>
          <a:p>
            <a:pPr marL="800100" lvl="1" indent="-342900">
              <a:buFont typeface="Arial" panose="020B0604020202020204" pitchFamily="34" charset="0"/>
              <a:buChar char="•"/>
            </a:pPr>
            <a:r>
              <a:rPr lang="en-CA" sz="2000" dirty="0">
                <a:effectLst/>
              </a:rPr>
              <a:t>Batting cage supervisor </a:t>
            </a:r>
          </a:p>
          <a:p>
            <a:pPr marL="800100" lvl="1" indent="-342900">
              <a:buFont typeface="Arial" panose="020B0604020202020204" pitchFamily="34" charset="0"/>
              <a:buChar char="•"/>
            </a:pPr>
            <a:r>
              <a:rPr lang="en-CA" sz="2000" dirty="0"/>
              <a:t>S</a:t>
            </a:r>
            <a:r>
              <a:rPr lang="en-CA" sz="2000" dirty="0">
                <a:effectLst/>
              </a:rPr>
              <a:t>elling 50/50 tickets</a:t>
            </a:r>
          </a:p>
          <a:p>
            <a:pPr marL="342900" indent="-342900">
              <a:buFont typeface="Arial" panose="020B0604020202020204" pitchFamily="34" charset="0"/>
              <a:buChar char="•"/>
            </a:pPr>
            <a:r>
              <a:rPr lang="en-CA" sz="2000" dirty="0">
                <a:effectLst/>
              </a:rPr>
              <a:t>Looking for </a:t>
            </a:r>
            <a:r>
              <a:rPr lang="en-CA" sz="2000" b="1" dirty="0">
                <a:effectLst/>
              </a:rPr>
              <a:t>team prizes</a:t>
            </a:r>
            <a:r>
              <a:rPr lang="en-CA" sz="2000" dirty="0">
                <a:effectLst/>
              </a:rPr>
              <a:t>.</a:t>
            </a:r>
          </a:p>
          <a:p>
            <a:pPr marL="342900" indent="-342900">
              <a:buFont typeface="Arial" panose="020B0604020202020204" pitchFamily="34" charset="0"/>
              <a:buChar char="•"/>
            </a:pPr>
            <a:r>
              <a:rPr lang="en-CA" sz="2000" dirty="0">
                <a:effectLst/>
              </a:rPr>
              <a:t>If you can help, please contact Lynda at </a:t>
            </a:r>
            <a:r>
              <a:rPr lang="en-CA" sz="2000" dirty="0">
                <a:solidFill>
                  <a:srgbClr val="1155CC"/>
                </a:solidFill>
                <a:effectLst/>
                <a:hlinkClick r:id="rId3"/>
              </a:rPr>
              <a:t>admin@samspaslowpitch.com</a:t>
            </a:r>
            <a:r>
              <a:rPr lang="en-CA" sz="2000" dirty="0">
                <a:effectLst/>
              </a:rPr>
              <a:t> or 587.987.7454</a:t>
            </a:r>
            <a:endParaRPr lang="en-CA" sz="2000" dirty="0"/>
          </a:p>
        </p:txBody>
      </p:sp>
      <p:pic>
        <p:nvPicPr>
          <p:cNvPr id="3" name="Picture 2">
            <a:extLst>
              <a:ext uri="{FF2B5EF4-FFF2-40B4-BE49-F238E27FC236}">
                <a16:creationId xmlns:a16="http://schemas.microsoft.com/office/drawing/2014/main" id="{14E9FD82-3878-94A1-21B2-86C453B7B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334" y="1097725"/>
            <a:ext cx="3753465" cy="539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06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CABC9A-0936-4376-91E9-875E61EE2C90}"/>
              </a:ext>
            </a:extLst>
          </p:cNvPr>
          <p:cNvSpPr/>
          <p:nvPr/>
        </p:nvSpPr>
        <p:spPr>
          <a:xfrm>
            <a:off x="1180504" y="2931997"/>
            <a:ext cx="9733302" cy="1261999"/>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733302" cy="5001369"/>
          </a:xfrm>
          <a:prstGeom prst="rect">
            <a:avLst/>
          </a:prstGeom>
          <a:noFill/>
        </p:spPr>
        <p:txBody>
          <a:bodyPr wrap="square">
            <a:spAutoFit/>
          </a:bodyPr>
          <a:lstStyle/>
          <a:p>
            <a:r>
              <a:rPr lang="en-CA" sz="2400" b="1" i="0" u="none" strike="noStrike" baseline="0" dirty="0">
                <a:solidFill>
                  <a:srgbClr val="FF0000"/>
                </a:solidFill>
              </a:rPr>
              <a:t>Issue:</a:t>
            </a:r>
            <a:r>
              <a:rPr lang="en-CA" sz="2400" i="0" u="none" strike="noStrike" baseline="0" dirty="0">
                <a:solidFill>
                  <a:srgbClr val="FF0000"/>
                </a:solidFill>
              </a:rPr>
              <a:t>	</a:t>
            </a:r>
            <a:r>
              <a:rPr lang="en-CA" sz="2400" b="1" dirty="0"/>
              <a:t>- </a:t>
            </a:r>
            <a:r>
              <a:rPr lang="en-CA" sz="2400" i="0" u="none" strike="noStrike" baseline="0" dirty="0"/>
              <a:t>Large supply of unallocated signboard space </a:t>
            </a:r>
            <a:endParaRPr lang="en-CA" sz="2400" b="1" dirty="0">
              <a:solidFill>
                <a:srgbClr val="FF0000"/>
              </a:solidFill>
            </a:endParaRPr>
          </a:p>
          <a:p>
            <a:r>
              <a:rPr lang="en-CA" sz="2400" b="1" i="0" u="none" strike="noStrike" baseline="0" dirty="0">
                <a:solidFill>
                  <a:srgbClr val="FF0000"/>
                </a:solidFill>
              </a:rPr>
              <a:t>		</a:t>
            </a:r>
            <a:endParaRPr lang="en-CA" sz="2400" i="0" u="none" strike="noStrike" baseline="0" dirty="0"/>
          </a:p>
          <a:p>
            <a:br>
              <a:rPr lang="en-CA" sz="1050" b="1" dirty="0">
                <a:solidFill>
                  <a:srgbClr val="FF0000"/>
                </a:solidFill>
              </a:rPr>
            </a:br>
            <a:r>
              <a:rPr lang="en-CA" sz="2400" b="1" dirty="0">
                <a:solidFill>
                  <a:srgbClr val="FF0000"/>
                </a:solidFill>
              </a:rPr>
              <a:t>Opportunity: </a:t>
            </a:r>
            <a:r>
              <a:rPr lang="en-CA" sz="2400" b="1" i="0" u="none" strike="noStrike" baseline="0" dirty="0">
                <a:solidFill>
                  <a:srgbClr val="FF0000"/>
                </a:solidFill>
              </a:rPr>
              <a:t>	</a:t>
            </a:r>
            <a:r>
              <a:rPr lang="en-CA" sz="2400" b="1" i="0" u="none" strike="noStrike" baseline="0" dirty="0"/>
              <a:t>- </a:t>
            </a:r>
            <a:r>
              <a:rPr lang="en-CA" sz="2400" i="0" u="none" strike="noStrike" baseline="0" dirty="0"/>
              <a:t>Encourage sales through </a:t>
            </a:r>
            <a:r>
              <a:rPr lang="en-CA" sz="2400" b="1" i="0" u="none" strike="noStrike" baseline="0" dirty="0"/>
              <a:t>higher incentives</a:t>
            </a:r>
            <a:br>
              <a:rPr lang="en-CA" sz="2400" b="1" i="0" u="none" strike="noStrike" baseline="0" dirty="0"/>
            </a:br>
            <a:endParaRPr lang="en-CA" sz="2400" b="1" i="0" u="none" strike="noStrike" baseline="0" dirty="0"/>
          </a:p>
          <a:p>
            <a:endParaRPr lang="en-CA" sz="1050" i="0" u="none" strike="noStrike" baseline="0" dirty="0"/>
          </a:p>
          <a:p>
            <a:pPr algn="ctr"/>
            <a:br>
              <a:rPr lang="en-CA" sz="1200" b="1" i="0" u="none" strike="noStrike" baseline="0" dirty="0">
                <a:solidFill>
                  <a:srgbClr val="0070C0"/>
                </a:solidFill>
              </a:rPr>
            </a:br>
            <a:r>
              <a:rPr lang="en-CA" sz="3200" b="1" i="0" u="none" strike="noStrike" baseline="0" dirty="0">
                <a:solidFill>
                  <a:srgbClr val="0070C0"/>
                </a:solidFill>
              </a:rPr>
              <a:t>50 / 50 split of net revenue after costs</a:t>
            </a:r>
          </a:p>
          <a:p>
            <a:pPr algn="ctr"/>
            <a:endParaRPr lang="en-CA" sz="3200" b="1" dirty="0">
              <a:solidFill>
                <a:srgbClr val="0070C0"/>
              </a:solidFill>
            </a:endParaRPr>
          </a:p>
          <a:p>
            <a:r>
              <a:rPr lang="en-CA" sz="2400" b="1" i="0" u="none" strike="noStrike" baseline="0" dirty="0"/>
              <a:t>Available to:</a:t>
            </a:r>
          </a:p>
          <a:p>
            <a:pPr marL="914400" lvl="1" indent="-457200">
              <a:buFont typeface="Arial" panose="020B0604020202020204" pitchFamily="34" charset="0"/>
              <a:buChar char="•"/>
            </a:pPr>
            <a:r>
              <a:rPr lang="en-CA" sz="2000" dirty="0"/>
              <a:t>SAMSPA Teams (Money in your Mitt Program)</a:t>
            </a:r>
          </a:p>
          <a:p>
            <a:pPr marL="914400" lvl="1" indent="-457200">
              <a:buFont typeface="Arial" panose="020B0604020202020204" pitchFamily="34" charset="0"/>
              <a:buChar char="•"/>
            </a:pPr>
            <a:r>
              <a:rPr lang="en-CA" sz="2000" i="0" u="none" strike="noStrike" baseline="0" dirty="0"/>
              <a:t>Local Community Groups</a:t>
            </a:r>
          </a:p>
          <a:p>
            <a:endParaRPr lang="en-CA" b="1" dirty="0"/>
          </a:p>
          <a:p>
            <a:r>
              <a:rPr lang="en-CA" sz="2400" b="1" dirty="0"/>
              <a:t>Applies to:</a:t>
            </a:r>
          </a:p>
          <a:p>
            <a:pPr marL="914400" lvl="1" indent="-457200">
              <a:buFont typeface="Arial" panose="020B0604020202020204" pitchFamily="34" charset="0"/>
              <a:buChar char="•"/>
            </a:pPr>
            <a:r>
              <a:rPr lang="en-CA" sz="2000" dirty="0"/>
              <a:t>Fence boards, bleacher signs, picnic tables and diamond naming rights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21</a:t>
            </a:fld>
            <a:endParaRPr lang="en-CA"/>
          </a:p>
        </p:txBody>
      </p:sp>
    </p:spTree>
    <p:extLst>
      <p:ext uri="{BB962C8B-B14F-4D97-AF65-F5344CB8AC3E}">
        <p14:creationId xmlns:p14="http://schemas.microsoft.com/office/powerpoint/2010/main" val="3530654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731079" y="100444"/>
            <a:ext cx="10111175" cy="562597"/>
          </a:xfrm>
        </p:spPr>
        <p:txBody>
          <a:bodyPr vert="horz" lIns="91440" tIns="45720" rIns="91440" bIns="45720" rtlCol="0" anchor="ctr">
            <a:normAutofit fontScale="90000"/>
          </a:bodyPr>
          <a:lstStyle/>
          <a:p>
            <a:pPr algn="ctr"/>
            <a:r>
              <a:rPr lang="en-US" sz="4000" b="1" kern="1200" dirty="0">
                <a:latin typeface="+mj-lt"/>
                <a:ea typeface="+mj-ea"/>
                <a:cs typeface="+mj-cs"/>
              </a:rPr>
              <a:t>SAMSPA Diamond Naming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a:xfrm>
            <a:off x="8610600" y="6151806"/>
            <a:ext cx="2743200" cy="365125"/>
          </a:xfrm>
        </p:spPr>
        <p:txBody>
          <a:bodyPr vert="horz" lIns="91440" tIns="45720" rIns="91440" bIns="45720" rtlCol="0" anchor="ctr">
            <a:normAutofit/>
          </a:bodyPr>
          <a:lstStyle/>
          <a:p>
            <a:pPr>
              <a:spcAft>
                <a:spcPts val="600"/>
              </a:spcAft>
            </a:pPr>
            <a:fld id="{FAB69B05-8098-4314-A6E1-272A1D49D671}" type="slidenum">
              <a:rPr lang="en-US" smtClean="0"/>
              <a:pPr>
                <a:spcAft>
                  <a:spcPts val="600"/>
                </a:spcAft>
              </a:pPr>
              <a:t>22</a:t>
            </a:fld>
            <a:endParaRPr lang="en-US"/>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1184285"/>
            <a:ext cx="10510982" cy="461665"/>
          </a:xfrm>
          <a:prstGeom prst="rect">
            <a:avLst/>
          </a:prstGeom>
          <a:noFill/>
        </p:spPr>
        <p:txBody>
          <a:bodyPr wrap="square">
            <a:spAutoFit/>
          </a:bodyPr>
          <a:lstStyle/>
          <a:p>
            <a:endParaRPr lang="en-CA" sz="2400" dirty="0"/>
          </a:p>
        </p:txBody>
      </p:sp>
      <p:sp>
        <p:nvSpPr>
          <p:cNvPr id="4" name="AutoShape 4" descr="Play It Again Sports">
            <a:extLst>
              <a:ext uri="{FF2B5EF4-FFF2-40B4-BE49-F238E27FC236}">
                <a16:creationId xmlns:a16="http://schemas.microsoft.com/office/drawing/2014/main" id="{FFE3AB08-3CF7-49DC-A8E9-13E0F4E3534F}"/>
              </a:ext>
            </a:extLst>
          </p:cNvPr>
          <p:cNvSpPr>
            <a:spLocks noChangeAspect="1" noChangeArrowheads="1"/>
          </p:cNvSpPr>
          <p:nvPr/>
        </p:nvSpPr>
        <p:spPr bwMode="auto">
          <a:xfrm>
            <a:off x="5943600" y="3481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Picture 7" descr="Logo&#10;&#10;Description automatically generated">
            <a:extLst>
              <a:ext uri="{FF2B5EF4-FFF2-40B4-BE49-F238E27FC236}">
                <a16:creationId xmlns:a16="http://schemas.microsoft.com/office/drawing/2014/main" id="{D0D63467-1799-FC64-86BC-D8CE8305B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69" y="1266071"/>
            <a:ext cx="3614625" cy="2033227"/>
          </a:xfrm>
          <a:prstGeom prst="rect">
            <a:avLst/>
          </a:prstGeom>
          <a:solidFill>
            <a:schemeClr val="tx1"/>
          </a:solidFill>
        </p:spPr>
      </p:pic>
      <p:sp>
        <p:nvSpPr>
          <p:cNvPr id="14" name="Rectangle 13">
            <a:extLst>
              <a:ext uri="{FF2B5EF4-FFF2-40B4-BE49-F238E27FC236}">
                <a16:creationId xmlns:a16="http://schemas.microsoft.com/office/drawing/2014/main" id="{34343E7B-5608-D141-D9E1-5C7D091A288C}"/>
              </a:ext>
            </a:extLst>
          </p:cNvPr>
          <p:cNvSpPr/>
          <p:nvPr/>
        </p:nvSpPr>
        <p:spPr>
          <a:xfrm>
            <a:off x="7959806" y="4179395"/>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3" name="Group 12">
            <a:extLst>
              <a:ext uri="{FF2B5EF4-FFF2-40B4-BE49-F238E27FC236}">
                <a16:creationId xmlns:a16="http://schemas.microsoft.com/office/drawing/2014/main" id="{B3D7B8F2-3A9C-0ADE-9070-BC89904EAC54}"/>
              </a:ext>
            </a:extLst>
          </p:cNvPr>
          <p:cNvGrpSpPr/>
          <p:nvPr/>
        </p:nvGrpSpPr>
        <p:grpSpPr>
          <a:xfrm>
            <a:off x="7959806" y="1266071"/>
            <a:ext cx="3614625" cy="2033226"/>
            <a:chOff x="7538646" y="104565"/>
            <a:chExt cx="3614625" cy="2033226"/>
          </a:xfrm>
        </p:grpSpPr>
        <p:sp>
          <p:nvSpPr>
            <p:cNvPr id="11" name="Rectangle 10">
              <a:extLst>
                <a:ext uri="{FF2B5EF4-FFF2-40B4-BE49-F238E27FC236}">
                  <a16:creationId xmlns:a16="http://schemas.microsoft.com/office/drawing/2014/main" id="{E7A3D534-4007-AF8A-744F-2E309F22A44B}"/>
                </a:ext>
              </a:extLst>
            </p:cNvPr>
            <p:cNvSpPr/>
            <p:nvPr/>
          </p:nvSpPr>
          <p:spPr>
            <a:xfrm>
              <a:off x="7538646" y="104565"/>
              <a:ext cx="3614625" cy="2033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4D6FB314-058E-85E4-1C48-B58B1775F66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7321" y="541779"/>
              <a:ext cx="3053010" cy="1142499"/>
            </a:xfrm>
            <a:prstGeom prst="rect">
              <a:avLst/>
            </a:prstGeom>
          </p:spPr>
        </p:pic>
      </p:grpSp>
      <p:sp>
        <p:nvSpPr>
          <p:cNvPr id="18" name="Rectangle 17">
            <a:extLst>
              <a:ext uri="{FF2B5EF4-FFF2-40B4-BE49-F238E27FC236}">
                <a16:creationId xmlns:a16="http://schemas.microsoft.com/office/drawing/2014/main" id="{A6EF8DF9-DF77-0480-D3DC-416A7D13116A}"/>
              </a:ext>
            </a:extLst>
          </p:cNvPr>
          <p:cNvSpPr/>
          <p:nvPr/>
        </p:nvSpPr>
        <p:spPr>
          <a:xfrm>
            <a:off x="6783892" y="1765235"/>
            <a:ext cx="962123"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D1</a:t>
            </a:r>
          </a:p>
        </p:txBody>
      </p:sp>
      <p:sp>
        <p:nvSpPr>
          <p:cNvPr id="19" name="Rectangle 18">
            <a:extLst>
              <a:ext uri="{FF2B5EF4-FFF2-40B4-BE49-F238E27FC236}">
                <a16:creationId xmlns:a16="http://schemas.microsoft.com/office/drawing/2014/main" id="{90392E58-06B2-855C-7F06-9D2BEEA232D2}"/>
              </a:ext>
            </a:extLst>
          </p:cNvPr>
          <p:cNvSpPr/>
          <p:nvPr/>
        </p:nvSpPr>
        <p:spPr>
          <a:xfrm>
            <a:off x="4439025" y="1762407"/>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D2</a:t>
            </a:r>
          </a:p>
        </p:txBody>
      </p:sp>
      <p:sp>
        <p:nvSpPr>
          <p:cNvPr id="20" name="Rectangle 19">
            <a:extLst>
              <a:ext uri="{FF2B5EF4-FFF2-40B4-BE49-F238E27FC236}">
                <a16:creationId xmlns:a16="http://schemas.microsoft.com/office/drawing/2014/main" id="{9F0A3AA1-86E1-0451-1D5C-891961651AA6}"/>
              </a:ext>
            </a:extLst>
          </p:cNvPr>
          <p:cNvSpPr/>
          <p:nvPr/>
        </p:nvSpPr>
        <p:spPr>
          <a:xfrm>
            <a:off x="443902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D3</a:t>
            </a:r>
          </a:p>
        </p:txBody>
      </p:sp>
      <p:sp>
        <p:nvSpPr>
          <p:cNvPr id="21" name="Rectangle 20">
            <a:extLst>
              <a:ext uri="{FF2B5EF4-FFF2-40B4-BE49-F238E27FC236}">
                <a16:creationId xmlns:a16="http://schemas.microsoft.com/office/drawing/2014/main" id="{B75A3573-2EAF-BCC7-1922-9E8CDB109005}"/>
              </a:ext>
            </a:extLst>
          </p:cNvPr>
          <p:cNvSpPr/>
          <p:nvPr/>
        </p:nvSpPr>
        <p:spPr>
          <a:xfrm>
            <a:off x="679085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D4</a:t>
            </a:r>
          </a:p>
        </p:txBody>
      </p:sp>
      <p:sp>
        <p:nvSpPr>
          <p:cNvPr id="22" name="Title 1">
            <a:extLst>
              <a:ext uri="{FF2B5EF4-FFF2-40B4-BE49-F238E27FC236}">
                <a16:creationId xmlns:a16="http://schemas.microsoft.com/office/drawing/2014/main" id="{ED307135-D140-97FC-BFA5-4036EA7ACEB0}"/>
              </a:ext>
            </a:extLst>
          </p:cNvPr>
          <p:cNvSpPr txBox="1">
            <a:spLocks/>
          </p:cNvSpPr>
          <p:nvPr/>
        </p:nvSpPr>
        <p:spPr>
          <a:xfrm>
            <a:off x="1180504" y="141595"/>
            <a:ext cx="9624461" cy="62804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SAMSPA Diamond-Naming Sponsors</a:t>
            </a:r>
          </a:p>
        </p:txBody>
      </p:sp>
      <p:pic>
        <p:nvPicPr>
          <p:cNvPr id="1026" name="Picture 2" descr="All Choice Rentals">
            <a:extLst>
              <a:ext uri="{FF2B5EF4-FFF2-40B4-BE49-F238E27FC236}">
                <a16:creationId xmlns:a16="http://schemas.microsoft.com/office/drawing/2014/main" id="{C0D9B130-1B5A-CFDA-06B1-B25AD6D3C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221" y="4798511"/>
            <a:ext cx="3395368" cy="808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rry's Heating Services Logo">
            <a:extLst>
              <a:ext uri="{FF2B5EF4-FFF2-40B4-BE49-F238E27FC236}">
                <a16:creationId xmlns:a16="http://schemas.microsoft.com/office/drawing/2014/main" id="{5183607A-7D9E-7DDB-ABF8-2F2459019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138" y="4172264"/>
            <a:ext cx="4225887" cy="204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0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Signboard Sponsors</a:t>
            </a:r>
          </a:p>
        </p:txBody>
      </p:sp>
      <p:sp>
        <p:nvSpPr>
          <p:cNvPr id="7" name="TextBox 6">
            <a:extLst>
              <a:ext uri="{FF2B5EF4-FFF2-40B4-BE49-F238E27FC236}">
                <a16:creationId xmlns:a16="http://schemas.microsoft.com/office/drawing/2014/main" id="{6EC4243A-D1B1-4267-BE78-8B21F0F4D545}"/>
              </a:ext>
            </a:extLst>
          </p:cNvPr>
          <p:cNvSpPr txBox="1"/>
          <p:nvPr/>
        </p:nvSpPr>
        <p:spPr>
          <a:xfrm>
            <a:off x="326273" y="843005"/>
            <a:ext cx="2203374" cy="830997"/>
          </a:xfrm>
          <a:prstGeom prst="rect">
            <a:avLst/>
          </a:prstGeom>
          <a:noFill/>
        </p:spPr>
        <p:txBody>
          <a:bodyPr wrap="square">
            <a:spAutoFit/>
          </a:bodyPr>
          <a:lstStyle/>
          <a:p>
            <a:pPr algn="ctr"/>
            <a:r>
              <a:rPr lang="en-CA" sz="2400" dirty="0"/>
              <a:t>4-Fence Board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23</a:t>
            </a:fld>
            <a:endParaRPr lang="en-CA"/>
          </a:p>
        </p:txBody>
      </p:sp>
      <p:graphicFrame>
        <p:nvGraphicFramePr>
          <p:cNvPr id="5" name="Diagram 4">
            <a:extLst>
              <a:ext uri="{FF2B5EF4-FFF2-40B4-BE49-F238E27FC236}">
                <a16:creationId xmlns:a16="http://schemas.microsoft.com/office/drawing/2014/main" id="{B1691191-0657-463D-9761-74AC0F80EE21}"/>
              </a:ext>
            </a:extLst>
          </p:cNvPr>
          <p:cNvGraphicFramePr/>
          <p:nvPr>
            <p:extLst>
              <p:ext uri="{D42A27DB-BD31-4B8C-83A1-F6EECF244321}">
                <p14:modId xmlns:p14="http://schemas.microsoft.com/office/powerpoint/2010/main" val="644159314"/>
              </p:ext>
            </p:extLst>
          </p:nvPr>
        </p:nvGraphicFramePr>
        <p:xfrm>
          <a:off x="326272" y="1674002"/>
          <a:ext cx="2394894" cy="511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5FE8EDB-C80D-4921-88ED-B51572E4B670}"/>
              </a:ext>
            </a:extLst>
          </p:cNvPr>
          <p:cNvSpPr txBox="1"/>
          <p:nvPr/>
        </p:nvSpPr>
        <p:spPr>
          <a:xfrm>
            <a:off x="3536414" y="1240080"/>
            <a:ext cx="3922005" cy="461665"/>
          </a:xfrm>
          <a:prstGeom prst="rect">
            <a:avLst/>
          </a:prstGeom>
          <a:noFill/>
        </p:spPr>
        <p:txBody>
          <a:bodyPr wrap="square">
            <a:spAutoFit/>
          </a:bodyPr>
          <a:lstStyle/>
          <a:p>
            <a:pPr algn="ctr"/>
            <a:r>
              <a:rPr lang="en-CA" sz="2400" dirty="0"/>
              <a:t>Bleacher/Picnic Table Package</a:t>
            </a:r>
          </a:p>
        </p:txBody>
      </p:sp>
      <p:graphicFrame>
        <p:nvGraphicFramePr>
          <p:cNvPr id="10" name="Diagram 9">
            <a:extLst>
              <a:ext uri="{FF2B5EF4-FFF2-40B4-BE49-F238E27FC236}">
                <a16:creationId xmlns:a16="http://schemas.microsoft.com/office/drawing/2014/main" id="{17EB280F-67D6-4EC5-A82C-6388EEDB7138}"/>
              </a:ext>
            </a:extLst>
          </p:cNvPr>
          <p:cNvGraphicFramePr/>
          <p:nvPr>
            <p:extLst>
              <p:ext uri="{D42A27DB-BD31-4B8C-83A1-F6EECF244321}">
                <p14:modId xmlns:p14="http://schemas.microsoft.com/office/powerpoint/2010/main" val="159114292"/>
              </p:ext>
            </p:extLst>
          </p:nvPr>
        </p:nvGraphicFramePr>
        <p:xfrm>
          <a:off x="3095742" y="1846388"/>
          <a:ext cx="4770304" cy="4870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80683B3E-5FAF-4551-81DD-5365C83FBD21}"/>
              </a:ext>
            </a:extLst>
          </p:cNvPr>
          <p:cNvSpPr txBox="1"/>
          <p:nvPr/>
        </p:nvSpPr>
        <p:spPr>
          <a:xfrm>
            <a:off x="8043764" y="1218231"/>
            <a:ext cx="3675402" cy="369332"/>
          </a:xfrm>
          <a:prstGeom prst="rect">
            <a:avLst/>
          </a:prstGeom>
          <a:noFill/>
        </p:spPr>
        <p:txBody>
          <a:bodyPr wrap="square">
            <a:spAutoFit/>
          </a:bodyPr>
          <a:lstStyle/>
          <a:p>
            <a:pPr algn="ctr"/>
            <a:r>
              <a:rPr lang="en-CA" dirty="0"/>
              <a:t>Fence Board Signage</a:t>
            </a:r>
          </a:p>
        </p:txBody>
      </p:sp>
      <p:graphicFrame>
        <p:nvGraphicFramePr>
          <p:cNvPr id="12" name="Diagram 11">
            <a:extLst>
              <a:ext uri="{FF2B5EF4-FFF2-40B4-BE49-F238E27FC236}">
                <a16:creationId xmlns:a16="http://schemas.microsoft.com/office/drawing/2014/main" id="{19B61592-5CE9-4F56-861D-BE200B2FE6AA}"/>
              </a:ext>
            </a:extLst>
          </p:cNvPr>
          <p:cNvGraphicFramePr/>
          <p:nvPr>
            <p:extLst>
              <p:ext uri="{D42A27DB-BD31-4B8C-83A1-F6EECF244321}">
                <p14:modId xmlns:p14="http://schemas.microsoft.com/office/powerpoint/2010/main" val="3209065556"/>
              </p:ext>
            </p:extLst>
          </p:nvPr>
        </p:nvGraphicFramePr>
        <p:xfrm>
          <a:off x="7721292" y="1531968"/>
          <a:ext cx="4320346" cy="52577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3113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4B0D-81D0-A9D0-5A88-75DB4D5EC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EB6D5-40B8-0E6E-C5CC-BC18A6567809}"/>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Signboard Sponsors</a:t>
            </a:r>
          </a:p>
        </p:txBody>
      </p:sp>
      <p:sp>
        <p:nvSpPr>
          <p:cNvPr id="7" name="TextBox 6">
            <a:extLst>
              <a:ext uri="{FF2B5EF4-FFF2-40B4-BE49-F238E27FC236}">
                <a16:creationId xmlns:a16="http://schemas.microsoft.com/office/drawing/2014/main" id="{3AC8EE21-376A-C6DA-3C4C-28DD83EC216A}"/>
              </a:ext>
            </a:extLst>
          </p:cNvPr>
          <p:cNvSpPr txBox="1"/>
          <p:nvPr/>
        </p:nvSpPr>
        <p:spPr>
          <a:xfrm>
            <a:off x="1725991" y="843005"/>
            <a:ext cx="2203374" cy="830997"/>
          </a:xfrm>
          <a:prstGeom prst="rect">
            <a:avLst/>
          </a:prstGeom>
          <a:noFill/>
        </p:spPr>
        <p:txBody>
          <a:bodyPr wrap="square">
            <a:spAutoFit/>
          </a:bodyPr>
          <a:lstStyle/>
          <a:p>
            <a:pPr algn="ctr"/>
            <a:r>
              <a:rPr lang="en-CA" sz="2400" dirty="0"/>
              <a:t>4-Strike Mat Sponsors</a:t>
            </a:r>
          </a:p>
        </p:txBody>
      </p:sp>
      <p:sp>
        <p:nvSpPr>
          <p:cNvPr id="3" name="Slide Number Placeholder 2">
            <a:extLst>
              <a:ext uri="{FF2B5EF4-FFF2-40B4-BE49-F238E27FC236}">
                <a16:creationId xmlns:a16="http://schemas.microsoft.com/office/drawing/2014/main" id="{0A203AFC-8D48-A711-3DC3-1DE94AABA0DB}"/>
              </a:ext>
            </a:extLst>
          </p:cNvPr>
          <p:cNvSpPr>
            <a:spLocks noGrp="1"/>
          </p:cNvSpPr>
          <p:nvPr>
            <p:ph type="sldNum" sz="quarter" idx="12"/>
          </p:nvPr>
        </p:nvSpPr>
        <p:spPr/>
        <p:txBody>
          <a:bodyPr/>
          <a:lstStyle/>
          <a:p>
            <a:fld id="{FAB69B05-8098-4314-A6E1-272A1D49D671}" type="slidenum">
              <a:rPr lang="en-CA" smtClean="0"/>
              <a:t>24</a:t>
            </a:fld>
            <a:endParaRPr lang="en-CA"/>
          </a:p>
        </p:txBody>
      </p:sp>
      <p:graphicFrame>
        <p:nvGraphicFramePr>
          <p:cNvPr id="5" name="Diagram 4">
            <a:extLst>
              <a:ext uri="{FF2B5EF4-FFF2-40B4-BE49-F238E27FC236}">
                <a16:creationId xmlns:a16="http://schemas.microsoft.com/office/drawing/2014/main" id="{C0395278-8955-7F9E-4EF4-50743909A2F6}"/>
              </a:ext>
            </a:extLst>
          </p:cNvPr>
          <p:cNvGraphicFramePr/>
          <p:nvPr>
            <p:extLst>
              <p:ext uri="{D42A27DB-BD31-4B8C-83A1-F6EECF244321}">
                <p14:modId xmlns:p14="http://schemas.microsoft.com/office/powerpoint/2010/main" val="920091985"/>
              </p:ext>
            </p:extLst>
          </p:nvPr>
        </p:nvGraphicFramePr>
        <p:xfrm>
          <a:off x="326272" y="1674002"/>
          <a:ext cx="5002812" cy="511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999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5AB2-68BC-8A38-2EBF-6FA66B8F7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2B6B3-5BA0-A697-1CB8-616C002C17C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a:t>
            </a:r>
          </a:p>
        </p:txBody>
      </p:sp>
      <p:sp>
        <p:nvSpPr>
          <p:cNvPr id="3" name="Slide Number Placeholder 2">
            <a:extLst>
              <a:ext uri="{FF2B5EF4-FFF2-40B4-BE49-F238E27FC236}">
                <a16:creationId xmlns:a16="http://schemas.microsoft.com/office/drawing/2014/main" id="{1ECF3B64-DC69-BE03-A1FB-10B3178F2A67}"/>
              </a:ext>
            </a:extLst>
          </p:cNvPr>
          <p:cNvSpPr>
            <a:spLocks noGrp="1"/>
          </p:cNvSpPr>
          <p:nvPr>
            <p:ph type="sldNum" sz="quarter" idx="12"/>
          </p:nvPr>
        </p:nvSpPr>
        <p:spPr/>
        <p:txBody>
          <a:bodyPr/>
          <a:lstStyle/>
          <a:p>
            <a:fld id="{FAB69B05-8098-4314-A6E1-272A1D49D671}" type="slidenum">
              <a:rPr lang="en-CA" smtClean="0"/>
              <a:t>25</a:t>
            </a:fld>
            <a:endParaRPr lang="en-CA"/>
          </a:p>
        </p:txBody>
      </p:sp>
      <p:sp>
        <p:nvSpPr>
          <p:cNvPr id="7" name="TextBox 6">
            <a:extLst>
              <a:ext uri="{FF2B5EF4-FFF2-40B4-BE49-F238E27FC236}">
                <a16:creationId xmlns:a16="http://schemas.microsoft.com/office/drawing/2014/main" id="{FD2147A8-24A7-8B9F-16BD-00AAAC3D2664}"/>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9FA16319-B37E-AF4C-B9A4-BA2463BAE551}"/>
              </a:ext>
            </a:extLst>
          </p:cNvPr>
          <p:cNvSpPr txBox="1"/>
          <p:nvPr/>
        </p:nvSpPr>
        <p:spPr>
          <a:xfrm>
            <a:off x="1180504" y="1149407"/>
            <a:ext cx="7430095" cy="6001643"/>
          </a:xfrm>
          <a:prstGeom prst="rect">
            <a:avLst/>
          </a:prstGeom>
          <a:noFill/>
        </p:spPr>
        <p:txBody>
          <a:bodyPr wrap="square" rtlCol="0">
            <a:spAutoFit/>
          </a:bodyPr>
          <a:lstStyle/>
          <a:p>
            <a:pPr algn="l">
              <a:buNone/>
            </a:pPr>
            <a:r>
              <a:rPr lang="en-US" sz="1400" b="1" i="0" dirty="0">
                <a:solidFill>
                  <a:srgbClr val="1100FF"/>
                </a:solidFill>
                <a:effectLst/>
                <a:latin typeface="Titillium Web" panose="020F0502020204030204" pitchFamily="2" charset="0"/>
              </a:rPr>
              <a:t>Spring Work Bee 2026</a:t>
            </a:r>
          </a:p>
          <a:p>
            <a:pPr algn="l">
              <a:buNone/>
            </a:pPr>
            <a:endParaRPr lang="en-US" sz="1400" b="0" i="0" dirty="0">
              <a:solidFill>
                <a:srgbClr val="666666"/>
              </a:solidFill>
              <a:effectLst/>
              <a:latin typeface="Lato" panose="020F0502020204030204" pitchFamily="34" charset="0"/>
            </a:endParaRPr>
          </a:p>
          <a:p>
            <a:pPr algn="l">
              <a:buFont typeface="Arial" panose="020B0604020202020204" pitchFamily="34" charset="0"/>
              <a:buChar char="•"/>
            </a:pPr>
            <a:r>
              <a:rPr lang="en-US" sz="1400" b="1" i="0" dirty="0">
                <a:solidFill>
                  <a:srgbClr val="666666"/>
                </a:solidFill>
                <a:effectLst/>
                <a:latin typeface="Lato" panose="020F0502020204030204" pitchFamily="34" charset="0"/>
              </a:rPr>
              <a:t>Saturday April </a:t>
            </a:r>
            <a:r>
              <a:rPr lang="en-US" sz="1400" b="1" dirty="0">
                <a:solidFill>
                  <a:srgbClr val="666666"/>
                </a:solidFill>
                <a:latin typeface="Lato" panose="020F0502020204030204" pitchFamily="34" charset="0"/>
              </a:rPr>
              <a:t>25</a:t>
            </a:r>
            <a:r>
              <a:rPr lang="en-US" sz="1400" b="1" i="0" dirty="0">
                <a:solidFill>
                  <a:srgbClr val="666666"/>
                </a:solidFill>
                <a:effectLst/>
                <a:latin typeface="Lato" panose="020F0502020204030204" pitchFamily="34" charset="0"/>
              </a:rPr>
              <a:t>th, 2026</a:t>
            </a:r>
            <a:endParaRPr lang="en-US" sz="1400" b="0" i="0" dirty="0">
              <a:solidFill>
                <a:srgbClr val="666666"/>
              </a:solidFill>
              <a:effectLst/>
              <a:latin typeface="Lato" panose="020F0502020204030204" pitchFamily="34" charset="0"/>
            </a:endParaRPr>
          </a:p>
          <a:p>
            <a:pPr algn="l">
              <a:buFont typeface="Arial" panose="020B0604020202020204" pitchFamily="34" charset="0"/>
              <a:buChar char="•"/>
            </a:pPr>
            <a:r>
              <a:rPr lang="en-US" sz="1400" b="1" i="0" dirty="0">
                <a:solidFill>
                  <a:srgbClr val="666666"/>
                </a:solidFill>
                <a:effectLst/>
                <a:latin typeface="Lato" panose="020F0502020204030204" pitchFamily="34" charset="0"/>
              </a:rPr>
              <a:t>Back-Up date is Saturday May 9</a:t>
            </a:r>
            <a:r>
              <a:rPr lang="en-US" sz="1400" b="1" i="0" baseline="30000" dirty="0">
                <a:solidFill>
                  <a:srgbClr val="666666"/>
                </a:solidFill>
                <a:effectLst/>
                <a:latin typeface="Lato" panose="020F0502020204030204" pitchFamily="34" charset="0"/>
              </a:rPr>
              <a:t>th</a:t>
            </a:r>
            <a:r>
              <a:rPr lang="en-US" sz="1400" b="1" i="0" dirty="0">
                <a:solidFill>
                  <a:srgbClr val="666666"/>
                </a:solidFill>
                <a:effectLst/>
                <a:latin typeface="Lato" panose="020F0502020204030204" pitchFamily="34" charset="0"/>
              </a:rPr>
              <a:t>, 2026 </a:t>
            </a:r>
            <a:endParaRPr lang="en-US" sz="1400" b="0" i="0" dirty="0">
              <a:solidFill>
                <a:srgbClr val="666666"/>
              </a:solidFill>
              <a:effectLst/>
              <a:latin typeface="Lato" panose="020F0502020204030204" pitchFamily="34" charset="0"/>
            </a:endParaRPr>
          </a:p>
          <a:p>
            <a:pPr algn="l">
              <a:buNone/>
            </a:pPr>
            <a:r>
              <a:rPr lang="en-US" sz="1400" b="1" dirty="0">
                <a:solidFill>
                  <a:srgbClr val="666666"/>
                </a:solidFill>
                <a:latin typeface="Lato" panose="020F0502020204030204" pitchFamily="34" charset="0"/>
              </a:rPr>
              <a:t>Shifts is from 9-1, great opportunity to cover your bond, teams who have fulfilled their bond requirements we could use all the manpower we can get. </a:t>
            </a:r>
          </a:p>
          <a:p>
            <a:pPr algn="l">
              <a:buNone/>
            </a:pPr>
            <a:endParaRPr lang="en-US" sz="1400" b="1" i="0" dirty="0">
              <a:solidFill>
                <a:srgbClr val="666666"/>
              </a:solidFill>
              <a:effectLst/>
              <a:latin typeface="Lato" panose="020F0502020204030204" pitchFamily="34" charset="0"/>
            </a:endParaRPr>
          </a:p>
          <a:p>
            <a:pPr marL="285750" indent="-285750" algn="l">
              <a:buFont typeface="Arial" panose="020B0604020202020204" pitchFamily="34" charset="0"/>
              <a:buChar char="•"/>
            </a:pPr>
            <a:r>
              <a:rPr lang="en-US" sz="1400" b="1" dirty="0">
                <a:solidFill>
                  <a:srgbClr val="666666"/>
                </a:solidFill>
                <a:latin typeface="Lato" panose="020F0502020204030204" pitchFamily="34" charset="0"/>
              </a:rPr>
              <a:t>BBQ and Volunteers to be supplied by </a:t>
            </a:r>
            <a:r>
              <a:rPr lang="en-US" sz="1400" b="1" dirty="0" err="1">
                <a:solidFill>
                  <a:srgbClr val="666666"/>
                </a:solidFill>
                <a:latin typeface="Lato" panose="020F0502020204030204" pitchFamily="34" charset="0"/>
              </a:rPr>
              <a:t>FortisAlberta</a:t>
            </a:r>
            <a:r>
              <a:rPr lang="en-US" sz="1400" b="1" dirty="0">
                <a:solidFill>
                  <a:srgbClr val="666666"/>
                </a:solidFill>
                <a:latin typeface="Lato" panose="020F0502020204030204" pitchFamily="34" charset="0"/>
              </a:rPr>
              <a:t> (special thanks to Blaze Redcliffe for this set-up)</a:t>
            </a:r>
          </a:p>
          <a:p>
            <a:pPr marL="285750" indent="-285750" algn="l">
              <a:buFont typeface="Arial" panose="020B0604020202020204" pitchFamily="34" charset="0"/>
              <a:buChar char="•"/>
            </a:pPr>
            <a:r>
              <a:rPr lang="en-US" sz="1400" b="1" i="0" dirty="0">
                <a:solidFill>
                  <a:srgbClr val="666666"/>
                </a:solidFill>
                <a:effectLst/>
                <a:latin typeface="Lato" panose="020F0502020204030204" pitchFamily="34" charset="0"/>
              </a:rPr>
              <a:t>Save</a:t>
            </a:r>
            <a:r>
              <a:rPr lang="en-US" sz="1400" b="1" dirty="0">
                <a:solidFill>
                  <a:srgbClr val="666666"/>
                </a:solidFill>
                <a:latin typeface="Lato" panose="020F0502020204030204" pitchFamily="34" charset="0"/>
              </a:rPr>
              <a:t> on Foods &amp; Sobeys (food donation provided by Village Landing Save on Foods as well as Sobeys St. Albert)</a:t>
            </a:r>
            <a:endParaRPr lang="en-US" sz="1400" b="0" i="0" dirty="0">
              <a:solidFill>
                <a:srgbClr val="666666"/>
              </a:solidFill>
              <a:effectLst/>
              <a:latin typeface="Lato" panose="020F0502020204030204" pitchFamily="34" charset="0"/>
            </a:endParaRPr>
          </a:p>
          <a:p>
            <a:pPr algn="l">
              <a:buNone/>
            </a:pPr>
            <a:endParaRPr lang="en-US" sz="1400" b="0" i="0" dirty="0">
              <a:solidFill>
                <a:srgbClr val="666666"/>
              </a:solidFill>
              <a:effectLst/>
              <a:latin typeface="Lato" panose="020F0502020204030204" pitchFamily="34" charset="0"/>
            </a:endParaRPr>
          </a:p>
          <a:p>
            <a:pPr algn="l">
              <a:buNone/>
            </a:pPr>
            <a:r>
              <a:rPr lang="en-US" sz="1400" b="1" i="0" dirty="0">
                <a:solidFill>
                  <a:srgbClr val="0000FF"/>
                </a:solidFill>
                <a:effectLst/>
                <a:latin typeface="Lato" panose="020F0502020204030204" pitchFamily="34" charset="0"/>
              </a:rPr>
              <a:t>Priority List </a:t>
            </a:r>
            <a:endParaRPr lang="en-US" sz="2000" b="0" i="0" dirty="0">
              <a:solidFill>
                <a:srgbClr val="666666"/>
              </a:solidFill>
              <a:effectLst/>
              <a:latin typeface="Lato" panose="020F0502020204030204" pitchFamily="34" charset="0"/>
            </a:endParaRPr>
          </a:p>
          <a:p>
            <a:pPr marL="342900" indent="-342900" fontAlgn="base">
              <a:buAutoNum type="arabicPeriod"/>
            </a:pPr>
            <a:r>
              <a:rPr lang="en-US" sz="1400" b="1" dirty="0"/>
              <a:t>Remove the remaining bleacher boards and install the new boards, rework the gravel under the bleachers and install the refurbished bleachers. (RONA cost reduction on lumber).</a:t>
            </a:r>
          </a:p>
          <a:p>
            <a:pPr marL="342900" indent="-342900" fontAlgn="base">
              <a:buAutoNum type="arabicPeriod"/>
            </a:pPr>
            <a:r>
              <a:rPr lang="en-US" sz="1400" b="1" dirty="0"/>
              <a:t>Install bottom fence rails where needed around diamonds.</a:t>
            </a:r>
          </a:p>
          <a:p>
            <a:pPr fontAlgn="base"/>
            <a:r>
              <a:rPr lang="en-US" sz="1400" b="1" dirty="0"/>
              <a:t>3.     Replace the planks on the bottom of the backstop on diamond 4 &amp; install planks along the 	right field fence on diamond 3.</a:t>
            </a:r>
          </a:p>
          <a:p>
            <a:pPr fontAlgn="base"/>
            <a:r>
              <a:rPr lang="en-US" sz="1400" b="1" dirty="0"/>
              <a:t>4.     Raise and repair the batting cage netting.</a:t>
            </a:r>
          </a:p>
          <a:p>
            <a:pPr fontAlgn="base"/>
            <a:r>
              <a:rPr lang="en-US" sz="1400" b="1" dirty="0"/>
              <a:t>5.     Add structural support to the front of the roof covering the batting cage equipment</a:t>
            </a:r>
          </a:p>
          <a:p>
            <a:pPr fontAlgn="base"/>
            <a:r>
              <a:rPr lang="en-US" sz="1400" b="1" dirty="0"/>
              <a:t>5.     Help with the sign board installation on the diamond fences.</a:t>
            </a:r>
          </a:p>
          <a:p>
            <a:pPr fontAlgn="base"/>
            <a:r>
              <a:rPr lang="en-US" sz="1400" b="1" dirty="0"/>
              <a:t>6.     Cleanup and removal of the old bleacher boards, along with the old sign boards that are    	behind the tractor garage and in office.</a:t>
            </a:r>
          </a:p>
          <a:p>
            <a:pPr marL="342900" indent="-342900" fontAlgn="base">
              <a:buAutoNum type="arabicPeriod" startAt="7"/>
            </a:pPr>
            <a:r>
              <a:rPr lang="en-US" sz="1400" b="1" dirty="0"/>
              <a:t>There are some useable old bleacher boards that could cut to length and installed at the front      	of the shale enclosure which would allow us to store more shale.</a:t>
            </a:r>
          </a:p>
          <a:p>
            <a:pPr marL="342900" indent="-342900" fontAlgn="base">
              <a:buAutoNum type="arabicPeriod" startAt="7"/>
            </a:pPr>
            <a:r>
              <a:rPr lang="en-US" sz="1400" b="1" dirty="0"/>
              <a:t>Poli-Cap Fence installation on all 4 diamonds.</a:t>
            </a:r>
          </a:p>
          <a:p>
            <a:pPr algn="l"/>
            <a:endParaRPr lang="en-US" sz="2000" b="0" i="0" dirty="0">
              <a:solidFill>
                <a:srgbClr val="666666"/>
              </a:solidFill>
              <a:effectLst/>
              <a:latin typeface="Lato" panose="020F0502020204030204" pitchFamily="34" charset="0"/>
            </a:endParaRPr>
          </a:p>
        </p:txBody>
      </p:sp>
      <p:sp>
        <p:nvSpPr>
          <p:cNvPr id="4" name="Rectangle 1">
            <a:extLst>
              <a:ext uri="{FF2B5EF4-FFF2-40B4-BE49-F238E27FC236}">
                <a16:creationId xmlns:a16="http://schemas.microsoft.com/office/drawing/2014/main" id="{C86AA3F9-1246-3E2E-209E-78B5E48C57E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Remove the remaining bleacher boards and install the new boards, rework the gravel under the bleachers and install the refurbished bleachers.</a:t>
            </a:r>
          </a:p>
        </p:txBody>
      </p:sp>
    </p:spTree>
    <p:extLst>
      <p:ext uri="{BB962C8B-B14F-4D97-AF65-F5344CB8AC3E}">
        <p14:creationId xmlns:p14="http://schemas.microsoft.com/office/powerpoint/2010/main" val="421088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871AA-0CED-F443-AC63-D98D60FF8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F3FEB-360F-00C5-3F8B-A0F930EB65E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a:t>
            </a:r>
          </a:p>
        </p:txBody>
      </p:sp>
      <p:sp>
        <p:nvSpPr>
          <p:cNvPr id="3" name="Slide Number Placeholder 2">
            <a:extLst>
              <a:ext uri="{FF2B5EF4-FFF2-40B4-BE49-F238E27FC236}">
                <a16:creationId xmlns:a16="http://schemas.microsoft.com/office/drawing/2014/main" id="{1FD08CFB-4C29-4421-5B83-DBF7FAF1FFCA}"/>
              </a:ext>
            </a:extLst>
          </p:cNvPr>
          <p:cNvSpPr>
            <a:spLocks noGrp="1"/>
          </p:cNvSpPr>
          <p:nvPr>
            <p:ph type="sldNum" sz="quarter" idx="12"/>
          </p:nvPr>
        </p:nvSpPr>
        <p:spPr/>
        <p:txBody>
          <a:bodyPr/>
          <a:lstStyle/>
          <a:p>
            <a:fld id="{FAB69B05-8098-4314-A6E1-272A1D49D671}" type="slidenum">
              <a:rPr lang="en-CA" smtClean="0"/>
              <a:t>26</a:t>
            </a:fld>
            <a:endParaRPr lang="en-CA"/>
          </a:p>
        </p:txBody>
      </p:sp>
      <p:sp>
        <p:nvSpPr>
          <p:cNvPr id="7" name="TextBox 6">
            <a:extLst>
              <a:ext uri="{FF2B5EF4-FFF2-40B4-BE49-F238E27FC236}">
                <a16:creationId xmlns:a16="http://schemas.microsoft.com/office/drawing/2014/main" id="{3196DFFF-EF0D-4A24-A380-399CAFD23770}"/>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05E0E127-88D5-03C7-F578-09D14B563B80}"/>
              </a:ext>
            </a:extLst>
          </p:cNvPr>
          <p:cNvSpPr txBox="1"/>
          <p:nvPr/>
        </p:nvSpPr>
        <p:spPr>
          <a:xfrm>
            <a:off x="1180504" y="1149407"/>
            <a:ext cx="7430095" cy="5693866"/>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Alcohol and Drug Policy</a:t>
            </a:r>
          </a:p>
          <a:p>
            <a:pPr marL="1371600" lvl="2" indent="-457200">
              <a:spcAft>
                <a:spcPts val="600"/>
              </a:spcAft>
              <a:buFont typeface="Arial" panose="020B0604020202020204" pitchFamily="34" charset="0"/>
              <a:buChar char="•"/>
            </a:pPr>
            <a:r>
              <a:rPr lang="en-CA" sz="2400" dirty="0">
                <a:solidFill>
                  <a:srgbClr val="FF0000"/>
                </a:solidFill>
              </a:rPr>
              <a:t>No bringing in outside liquor (includes parking lot)</a:t>
            </a:r>
          </a:p>
          <a:p>
            <a:pPr marL="1371600" lvl="2" indent="-457200">
              <a:spcAft>
                <a:spcPts val="600"/>
              </a:spcAft>
              <a:buFont typeface="Arial" panose="020B0604020202020204" pitchFamily="34" charset="0"/>
              <a:buChar char="•"/>
            </a:pPr>
            <a:r>
              <a:rPr lang="en-CA" sz="2400" dirty="0">
                <a:solidFill>
                  <a:srgbClr val="FF0000"/>
                </a:solidFill>
              </a:rPr>
              <a:t>No drinking in dugout or surrounding area while game is on</a:t>
            </a:r>
          </a:p>
          <a:p>
            <a:pPr marL="1371600" lvl="2" indent="-457200">
              <a:spcAft>
                <a:spcPts val="600"/>
              </a:spcAft>
              <a:buFont typeface="Arial" panose="020B0604020202020204" pitchFamily="34" charset="0"/>
              <a:buChar char="•"/>
            </a:pPr>
            <a:r>
              <a:rPr lang="en-CA" sz="2400" dirty="0">
                <a:solidFill>
                  <a:srgbClr val="FF0000"/>
                </a:solidFill>
              </a:rPr>
              <a:t>First offense $100, second offense is team expulsion from league</a:t>
            </a:r>
            <a:endParaRPr lang="en-CA" sz="2800" dirty="0"/>
          </a:p>
          <a:p>
            <a:pPr marL="914400" lvl="1" indent="-457200">
              <a:spcAft>
                <a:spcPts val="600"/>
              </a:spcAft>
              <a:buFont typeface="Arial" panose="020B0604020202020204" pitchFamily="34" charset="0"/>
              <a:buChar char="•"/>
            </a:pPr>
            <a:r>
              <a:rPr lang="en-CA" sz="2800" dirty="0"/>
              <a:t>Air Quality Policy</a:t>
            </a:r>
          </a:p>
          <a:p>
            <a:pPr marL="1371600" lvl="2" indent="-457200">
              <a:spcAft>
                <a:spcPts val="600"/>
              </a:spcAft>
              <a:buFont typeface="Arial" panose="020B0604020202020204" pitchFamily="34" charset="0"/>
              <a:buChar char="•"/>
            </a:pPr>
            <a:r>
              <a:rPr lang="en-CA" sz="2400" dirty="0">
                <a:solidFill>
                  <a:srgbClr val="FF0000"/>
                </a:solidFill>
              </a:rPr>
              <a:t>Use Air Quality Health Index (AQHI) at</a:t>
            </a:r>
            <a:br>
              <a:rPr lang="en-CA" sz="2400" dirty="0">
                <a:solidFill>
                  <a:srgbClr val="FF0000"/>
                </a:solidFill>
              </a:rPr>
            </a:br>
            <a:r>
              <a:rPr lang="en-CA" sz="2400" dirty="0">
                <a:solidFill>
                  <a:srgbClr val="FF0000"/>
                </a:solidFill>
                <a:hlinkClick r:id="rId3"/>
              </a:rPr>
              <a:t>http://airquality.alberta.ca/map/</a:t>
            </a:r>
            <a:r>
              <a:rPr lang="en-CA" sz="2400" dirty="0">
                <a:solidFill>
                  <a:srgbClr val="FF0000"/>
                </a:solidFill>
              </a:rPr>
              <a:t> </a:t>
            </a:r>
          </a:p>
          <a:p>
            <a:pPr marL="1371600" lvl="2" indent="-457200">
              <a:spcAft>
                <a:spcPts val="600"/>
              </a:spcAft>
              <a:buFont typeface="Arial" panose="020B0604020202020204" pitchFamily="34" charset="0"/>
              <a:buChar char="•"/>
            </a:pPr>
            <a:r>
              <a:rPr lang="en-CA" sz="2400" dirty="0">
                <a:solidFill>
                  <a:srgbClr val="FF0000"/>
                </a:solidFill>
              </a:rPr>
              <a:t>AQHI = 7-9 (Umpires discretion)</a:t>
            </a:r>
          </a:p>
          <a:p>
            <a:pPr marL="1371600" lvl="2" indent="-457200">
              <a:spcAft>
                <a:spcPts val="600"/>
              </a:spcAft>
              <a:buFont typeface="Arial" panose="020B0604020202020204" pitchFamily="34" charset="0"/>
              <a:buChar char="•"/>
            </a:pPr>
            <a:r>
              <a:rPr lang="en-CA" sz="2400" dirty="0">
                <a:solidFill>
                  <a:srgbClr val="FF0000"/>
                </a:solidFill>
              </a:rPr>
              <a:t>AQHI = 10+ (Games cancelled)</a:t>
            </a:r>
          </a:p>
        </p:txBody>
      </p:sp>
      <p:pic>
        <p:nvPicPr>
          <p:cNvPr id="5" name="Picture 4" descr="A picture containing whiteboard&#10;&#10;Description automatically generated">
            <a:extLst>
              <a:ext uri="{FF2B5EF4-FFF2-40B4-BE49-F238E27FC236}">
                <a16:creationId xmlns:a16="http://schemas.microsoft.com/office/drawing/2014/main" id="{AA91C016-E4AE-5EEC-3F85-CF21E2F66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859" y="1676029"/>
            <a:ext cx="3000375" cy="3048000"/>
          </a:xfrm>
          <a:prstGeom prst="rect">
            <a:avLst/>
          </a:prstGeom>
        </p:spPr>
      </p:pic>
    </p:spTree>
    <p:extLst>
      <p:ext uri="{BB962C8B-B14F-4D97-AF65-F5344CB8AC3E}">
        <p14:creationId xmlns:p14="http://schemas.microsoft.com/office/powerpoint/2010/main" val="394171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27</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80504" y="961460"/>
            <a:ext cx="7430095" cy="5724644"/>
          </a:xfrm>
          <a:prstGeom prst="rect">
            <a:avLst/>
          </a:prstGeom>
          <a:noFill/>
        </p:spPr>
        <p:txBody>
          <a:bodyPr wrap="square" rtlCol="0">
            <a:spAutoFit/>
          </a:bodyPr>
          <a:lstStyle/>
          <a:p>
            <a:pPr>
              <a:spcAft>
                <a:spcPts val="600"/>
              </a:spcAft>
            </a:pPr>
            <a:r>
              <a:rPr lang="en-CA" b="1" dirty="0"/>
              <a:t>Policies</a:t>
            </a:r>
          </a:p>
          <a:p>
            <a:pPr marL="914400" lvl="1" indent="-457200">
              <a:spcAft>
                <a:spcPts val="600"/>
              </a:spcAft>
              <a:buFont typeface="Arial" panose="020B0604020202020204" pitchFamily="34" charset="0"/>
              <a:buChar char="•"/>
            </a:pPr>
            <a:r>
              <a:rPr lang="en-CA" dirty="0"/>
              <a:t>Roster Policy</a:t>
            </a:r>
          </a:p>
          <a:p>
            <a:pPr marL="1371600" lvl="2" indent="-457200">
              <a:spcAft>
                <a:spcPts val="600"/>
              </a:spcAft>
              <a:buFont typeface="Arial" panose="020B0604020202020204" pitchFamily="34" charset="0"/>
              <a:buChar char="•"/>
            </a:pPr>
            <a:r>
              <a:rPr lang="en-CA" dirty="0">
                <a:solidFill>
                  <a:srgbClr val="FF0000"/>
                </a:solidFill>
              </a:rPr>
              <a:t>Team rosters due no later than June 1</a:t>
            </a:r>
          </a:p>
          <a:p>
            <a:pPr marL="1371600" lvl="2" indent="-457200">
              <a:spcAft>
                <a:spcPts val="600"/>
              </a:spcAft>
              <a:buFont typeface="Arial" panose="020B0604020202020204" pitchFamily="34" charset="0"/>
              <a:buChar char="•"/>
            </a:pPr>
            <a:r>
              <a:rPr lang="en-CA" dirty="0">
                <a:solidFill>
                  <a:srgbClr val="FF0000"/>
                </a:solidFill>
              </a:rPr>
              <a:t>Submit via webpage</a:t>
            </a:r>
          </a:p>
          <a:p>
            <a:pPr marL="1371600" lvl="2" indent="-457200">
              <a:spcAft>
                <a:spcPts val="600"/>
              </a:spcAft>
              <a:buFont typeface="Arial" panose="020B0604020202020204" pitchFamily="34" charset="0"/>
              <a:buChar char="•"/>
            </a:pPr>
            <a:r>
              <a:rPr lang="en-CA" dirty="0">
                <a:solidFill>
                  <a:srgbClr val="FF0000"/>
                </a:solidFill>
              </a:rPr>
              <a:t>Teams can only use players on their roster for playoffs</a:t>
            </a:r>
          </a:p>
          <a:p>
            <a:pPr marL="1371600" lvl="2" indent="-457200">
              <a:spcAft>
                <a:spcPts val="600"/>
              </a:spcAft>
              <a:buFont typeface="Arial" panose="020B0604020202020204" pitchFamily="34" charset="0"/>
              <a:buChar char="•"/>
            </a:pPr>
            <a:r>
              <a:rPr lang="en-CA" dirty="0">
                <a:solidFill>
                  <a:srgbClr val="FF0000"/>
                </a:solidFill>
              </a:rPr>
              <a:t>Maximum roster size of 25</a:t>
            </a:r>
          </a:p>
          <a:p>
            <a:pPr marL="1371600" lvl="2" indent="-457200">
              <a:spcAft>
                <a:spcPts val="600"/>
              </a:spcAft>
              <a:buFont typeface="Arial" panose="020B0604020202020204" pitchFamily="34" charset="0"/>
              <a:buChar char="•"/>
            </a:pPr>
            <a:r>
              <a:rPr lang="en-CA" dirty="0">
                <a:solidFill>
                  <a:srgbClr val="FF0000"/>
                </a:solidFill>
              </a:rPr>
              <a:t>Players cannot be on two rosters in same Division, open division players may spare above but never below the division they are rostered in, players in 40,50,60,70,74 must be age compliant to spare.</a:t>
            </a:r>
          </a:p>
          <a:p>
            <a:pPr marL="1371600" lvl="2" indent="-457200">
              <a:spcAft>
                <a:spcPts val="600"/>
              </a:spcAft>
              <a:buFont typeface="Arial" panose="020B0604020202020204" pitchFamily="34" charset="0"/>
              <a:buChar char="•"/>
            </a:pPr>
            <a:r>
              <a:rPr lang="en-CA" dirty="0">
                <a:solidFill>
                  <a:srgbClr val="FF0000"/>
                </a:solidFill>
              </a:rPr>
              <a:t>Failure to submit roster by due date will result in forfeited games after June 1 until roster is submitted</a:t>
            </a:r>
          </a:p>
          <a:p>
            <a:pPr marL="914400" lvl="1" indent="-457200">
              <a:spcAft>
                <a:spcPts val="600"/>
              </a:spcAft>
              <a:buFont typeface="Arial" panose="020B0604020202020204" pitchFamily="34" charset="0"/>
              <a:buChar char="•"/>
            </a:pPr>
            <a:r>
              <a:rPr lang="en-CA" dirty="0"/>
              <a:t>Uniform Policy</a:t>
            </a:r>
          </a:p>
          <a:p>
            <a:pPr marL="1371600" lvl="2" indent="-457200">
              <a:spcAft>
                <a:spcPts val="600"/>
              </a:spcAft>
              <a:buFont typeface="Arial" panose="020B0604020202020204" pitchFamily="34" charset="0"/>
              <a:buChar char="•"/>
            </a:pPr>
            <a:r>
              <a:rPr lang="en-CA" dirty="0">
                <a:solidFill>
                  <a:srgbClr val="FF0000"/>
                </a:solidFill>
              </a:rPr>
              <a:t>Minimum of 7 players should have matching uniforms</a:t>
            </a:r>
          </a:p>
          <a:p>
            <a:pPr marL="1371600" lvl="2" indent="-457200">
              <a:spcAft>
                <a:spcPts val="600"/>
              </a:spcAft>
              <a:buFont typeface="Arial" panose="020B0604020202020204" pitchFamily="34" charset="0"/>
              <a:buChar char="•"/>
            </a:pPr>
            <a:r>
              <a:rPr lang="en-CA" dirty="0">
                <a:solidFill>
                  <a:srgbClr val="FF0000"/>
                </a:solidFill>
              </a:rPr>
              <a:t>Jerseys are to include numbers</a:t>
            </a:r>
          </a:p>
          <a:p>
            <a:pPr marL="1371600" lvl="2" indent="-457200">
              <a:spcAft>
                <a:spcPts val="600"/>
              </a:spcAft>
              <a:buFont typeface="Arial" panose="020B0604020202020204" pitchFamily="34" charset="0"/>
              <a:buChar char="•"/>
            </a:pPr>
            <a:r>
              <a:rPr lang="en-CA" dirty="0">
                <a:solidFill>
                  <a:srgbClr val="FF0000"/>
                </a:solidFill>
              </a:rPr>
              <a:t>Caps are optional, but should match</a:t>
            </a:r>
          </a:p>
          <a:p>
            <a:pPr marL="1371600" lvl="2" indent="-457200">
              <a:spcAft>
                <a:spcPts val="600"/>
              </a:spcAft>
              <a:buFont typeface="Arial" panose="020B0604020202020204" pitchFamily="34" charset="0"/>
              <a:buChar char="•"/>
            </a:pPr>
            <a:r>
              <a:rPr lang="en-CA" dirty="0">
                <a:solidFill>
                  <a:srgbClr val="FF0000"/>
                </a:solidFill>
              </a:rPr>
              <a:t>Teams have until June 30 to comply</a:t>
            </a:r>
          </a:p>
        </p:txBody>
      </p:sp>
      <p:pic>
        <p:nvPicPr>
          <p:cNvPr id="5" name="Picture 4" descr="A picture containing whiteboard&#10;&#10;Description automatically generated">
            <a:extLst>
              <a:ext uri="{FF2B5EF4-FFF2-40B4-BE49-F238E27FC236}">
                <a16:creationId xmlns:a16="http://schemas.microsoft.com/office/drawing/2014/main" id="{4D34FF64-E18C-4ABE-B895-894C4BAA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59" y="1676029"/>
            <a:ext cx="3000375" cy="3048000"/>
          </a:xfrm>
          <a:prstGeom prst="rect">
            <a:avLst/>
          </a:prstGeom>
        </p:spPr>
      </p:pic>
    </p:spTree>
    <p:extLst>
      <p:ext uri="{BB962C8B-B14F-4D97-AF65-F5344CB8AC3E}">
        <p14:creationId xmlns:p14="http://schemas.microsoft.com/office/powerpoint/2010/main" val="243457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28</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385589" y="961460"/>
            <a:ext cx="9000782" cy="6478697"/>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Smoking Policy</a:t>
            </a:r>
          </a:p>
          <a:p>
            <a:pPr marL="1371600" lvl="2" indent="-457200">
              <a:spcAft>
                <a:spcPts val="600"/>
              </a:spcAft>
              <a:buFont typeface="Arial" panose="020B0604020202020204" pitchFamily="34" charset="0"/>
              <a:buChar char="•"/>
            </a:pPr>
            <a:r>
              <a:rPr lang="en-CA" sz="2000" dirty="0">
                <a:solidFill>
                  <a:srgbClr val="FF0000"/>
                </a:solidFill>
              </a:rPr>
              <a:t>SAMSPA is non-smoking except in designated smoking areas, this includes vaping.</a:t>
            </a:r>
          </a:p>
          <a:p>
            <a:pPr marL="1371600" lvl="2" indent="-457200">
              <a:spcAft>
                <a:spcPts val="600"/>
              </a:spcAft>
              <a:buFont typeface="Arial" panose="020B0604020202020204" pitchFamily="34" charset="0"/>
              <a:buChar char="•"/>
            </a:pPr>
            <a:r>
              <a:rPr lang="en-CA" sz="2000" dirty="0">
                <a:solidFill>
                  <a:srgbClr val="FF0000"/>
                </a:solidFill>
              </a:rPr>
              <a:t>Too many cigarette butts continue to be found around/in dugouts</a:t>
            </a:r>
          </a:p>
          <a:p>
            <a:pPr marL="914400" lvl="1" indent="-457200">
              <a:spcAft>
                <a:spcPts val="600"/>
              </a:spcAft>
              <a:buFont typeface="Arial" panose="020B0604020202020204" pitchFamily="34" charset="0"/>
              <a:buChar char="•"/>
            </a:pPr>
            <a:r>
              <a:rPr lang="en-CA" sz="2800" dirty="0"/>
              <a:t>Cannabis Policy</a:t>
            </a:r>
          </a:p>
          <a:p>
            <a:pPr marL="1371600" lvl="2" indent="-457200">
              <a:spcAft>
                <a:spcPts val="600"/>
              </a:spcAft>
              <a:buFont typeface="Arial" panose="020B0604020202020204" pitchFamily="34" charset="0"/>
              <a:buChar char="•"/>
            </a:pPr>
            <a:r>
              <a:rPr lang="en-CA" sz="2000" dirty="0">
                <a:solidFill>
                  <a:srgbClr val="FF0000"/>
                </a:solidFill>
              </a:rPr>
              <a:t>Our guidance on Cannabis restrictions come from the City of St. Albert</a:t>
            </a:r>
          </a:p>
          <a:p>
            <a:pPr marL="1371600" lvl="2" indent="-457200">
              <a:spcAft>
                <a:spcPts val="600"/>
              </a:spcAft>
              <a:buFont typeface="Arial" panose="020B0604020202020204" pitchFamily="34" charset="0"/>
              <a:buChar char="•"/>
            </a:pPr>
            <a:r>
              <a:rPr lang="en-CA" sz="2000" dirty="0">
                <a:solidFill>
                  <a:srgbClr val="FF0000"/>
                </a:solidFill>
              </a:rPr>
              <a:t>Space leased from the City is considered public and as such, </a:t>
            </a:r>
            <a:r>
              <a:rPr lang="en-CA" sz="2000" b="1" dirty="0">
                <a:solidFill>
                  <a:srgbClr val="FF0000"/>
                </a:solidFill>
              </a:rPr>
              <a:t>consumption of cannabis is not permitted at SAMSPA</a:t>
            </a:r>
          </a:p>
          <a:p>
            <a:pPr marL="914400" lvl="1" indent="-457200">
              <a:spcAft>
                <a:spcPts val="600"/>
              </a:spcAft>
              <a:buFont typeface="Arial" panose="020B0604020202020204" pitchFamily="34" charset="0"/>
              <a:buChar char="•"/>
            </a:pPr>
            <a:r>
              <a:rPr lang="en-CA" sz="2800" dirty="0"/>
              <a:t>Dog Policy</a:t>
            </a:r>
          </a:p>
          <a:p>
            <a:pPr marL="1371600" lvl="2" indent="-457200">
              <a:spcAft>
                <a:spcPts val="600"/>
              </a:spcAft>
              <a:buFont typeface="Arial" panose="020B0604020202020204" pitchFamily="34" charset="0"/>
              <a:buChar char="•"/>
            </a:pPr>
            <a:r>
              <a:rPr lang="en-CA" sz="2000" dirty="0">
                <a:solidFill>
                  <a:srgbClr val="FF0000"/>
                </a:solidFill>
              </a:rPr>
              <a:t>SAMSPA facility is a no animal facility except for approved service animals.</a:t>
            </a:r>
            <a:endParaRPr lang="en-CA" sz="2800" dirty="0"/>
          </a:p>
          <a:p>
            <a:pPr lvl="2">
              <a:spcAft>
                <a:spcPts val="600"/>
              </a:spcAft>
            </a:pPr>
            <a:endParaRPr lang="en-CA" sz="2000" dirty="0">
              <a:solidFill>
                <a:srgbClr val="FF0000"/>
              </a:solidFill>
            </a:endParaRPr>
          </a:p>
          <a:p>
            <a:pPr lvl="1">
              <a:spcAft>
                <a:spcPts val="600"/>
              </a:spcAft>
            </a:pPr>
            <a:r>
              <a:rPr lang="en-CA" sz="2000" dirty="0">
                <a:solidFill>
                  <a:srgbClr val="FF0000"/>
                </a:solidFill>
              </a:rPr>
              <a:t>Please review all policies and rules on the SAMSPA website and ensure your players are familiar with them.  </a:t>
            </a:r>
          </a:p>
          <a:p>
            <a:pPr>
              <a:spcAft>
                <a:spcPts val="600"/>
              </a:spcAft>
            </a:pPr>
            <a:endParaRPr lang="en-CA" sz="2000" dirty="0"/>
          </a:p>
        </p:txBody>
      </p:sp>
      <p:pic>
        <p:nvPicPr>
          <p:cNvPr id="5" name="Picture 4" descr="A picture containing whiteboard&#10;&#10;Description automatically generated">
            <a:extLst>
              <a:ext uri="{FF2B5EF4-FFF2-40B4-BE49-F238E27FC236}">
                <a16:creationId xmlns:a16="http://schemas.microsoft.com/office/drawing/2014/main" id="{4D34FF64-E18C-4ABE-B895-894C4BAA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163" y="1572772"/>
            <a:ext cx="2743200" cy="3048000"/>
          </a:xfrm>
          <a:prstGeom prst="rect">
            <a:avLst/>
          </a:prstGeom>
        </p:spPr>
      </p:pic>
    </p:spTree>
    <p:extLst>
      <p:ext uri="{BB962C8B-B14F-4D97-AF65-F5344CB8AC3E}">
        <p14:creationId xmlns:p14="http://schemas.microsoft.com/office/powerpoint/2010/main" val="4066185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29</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5178751" y="850668"/>
            <a:ext cx="6819544" cy="6294031"/>
          </a:xfrm>
          <a:prstGeom prst="rect">
            <a:avLst/>
          </a:prstGeom>
          <a:noFill/>
        </p:spPr>
        <p:txBody>
          <a:bodyPr wrap="square" rtlCol="0">
            <a:spAutoFit/>
          </a:bodyPr>
          <a:lstStyle/>
          <a:p>
            <a:pPr>
              <a:spcAft>
                <a:spcPts val="600"/>
              </a:spcAft>
            </a:pPr>
            <a:r>
              <a:rPr lang="en-CA" sz="2800" b="1" dirty="0"/>
              <a:t>League Procedures</a:t>
            </a:r>
          </a:p>
          <a:p>
            <a:pPr marL="914400" lvl="1" indent="-457200">
              <a:spcAft>
                <a:spcPts val="600"/>
              </a:spcAft>
              <a:buFont typeface="Arial" panose="020B0604020202020204" pitchFamily="34" charset="0"/>
              <a:buChar char="•"/>
            </a:pPr>
            <a:r>
              <a:rPr lang="en-CA" sz="2400" dirty="0"/>
              <a:t>Player Waitlist</a:t>
            </a:r>
          </a:p>
          <a:p>
            <a:pPr marL="1371600" lvl="2" indent="-457200">
              <a:spcAft>
                <a:spcPts val="600"/>
              </a:spcAft>
              <a:buFont typeface="Arial" panose="020B0604020202020204" pitchFamily="34" charset="0"/>
              <a:buChar char="•"/>
            </a:pPr>
            <a:r>
              <a:rPr lang="en-CA" dirty="0">
                <a:solidFill>
                  <a:srgbClr val="FF0000"/>
                </a:solidFill>
              </a:rPr>
              <a:t>We have 28 players looking for teams on website (Open-17, 40s-4, 50s-5 and 70+-2)</a:t>
            </a:r>
          </a:p>
          <a:p>
            <a:pPr marL="914400" lvl="1" indent="-457200">
              <a:spcAft>
                <a:spcPts val="600"/>
              </a:spcAft>
              <a:buFont typeface="Arial" panose="020B0604020202020204" pitchFamily="34" charset="0"/>
              <a:buChar char="•"/>
            </a:pPr>
            <a:r>
              <a:rPr lang="en-CA" dirty="0"/>
              <a:t>Protests</a:t>
            </a:r>
          </a:p>
          <a:p>
            <a:pPr marL="1371600" lvl="2" indent="-457200">
              <a:spcAft>
                <a:spcPts val="600"/>
              </a:spcAft>
              <a:buFont typeface="Arial" panose="020B0604020202020204" pitchFamily="34" charset="0"/>
              <a:buChar char="•"/>
            </a:pPr>
            <a:r>
              <a:rPr lang="en-CA" dirty="0">
                <a:solidFill>
                  <a:srgbClr val="FF0000"/>
                </a:solidFill>
              </a:rPr>
              <a:t>File protests with SAMSPA Operations Coordinator at </a:t>
            </a:r>
            <a:r>
              <a:rPr lang="en-CA" dirty="0">
                <a:solidFill>
                  <a:srgbClr val="FF0000"/>
                </a:solidFill>
                <a:hlinkClick r:id="rId3"/>
              </a:rPr>
              <a:t>admin@samspaslowpitch.com</a:t>
            </a:r>
            <a:r>
              <a:rPr lang="en-CA" dirty="0">
                <a:solidFill>
                  <a:srgbClr val="FF0000"/>
                </a:solidFill>
              </a:rPr>
              <a:t> </a:t>
            </a:r>
          </a:p>
          <a:p>
            <a:pPr marL="914400" lvl="1" indent="-457200">
              <a:spcAft>
                <a:spcPts val="600"/>
              </a:spcAft>
              <a:buFont typeface="Arial" panose="020B0604020202020204" pitchFamily="34" charset="0"/>
              <a:buChar char="•"/>
            </a:pPr>
            <a:r>
              <a:rPr lang="en-CA" sz="2400" dirty="0"/>
              <a:t>Game Sheets </a:t>
            </a:r>
          </a:p>
          <a:p>
            <a:pPr marL="1371600" lvl="2" indent="-457200">
              <a:spcAft>
                <a:spcPts val="600"/>
              </a:spcAft>
              <a:buFont typeface="Arial" panose="020B0604020202020204" pitchFamily="34" charset="0"/>
              <a:buChar char="•"/>
            </a:pPr>
            <a:r>
              <a:rPr lang="en-CA" dirty="0">
                <a:solidFill>
                  <a:srgbClr val="FF0000"/>
                </a:solidFill>
              </a:rPr>
              <a:t>Keep until end of season</a:t>
            </a:r>
          </a:p>
          <a:p>
            <a:pPr marL="914400" lvl="1" indent="-457200">
              <a:spcAft>
                <a:spcPts val="600"/>
              </a:spcAft>
              <a:buFont typeface="Arial" panose="020B0604020202020204" pitchFamily="34" charset="0"/>
              <a:buChar char="•"/>
            </a:pPr>
            <a:r>
              <a:rPr lang="en-CA" sz="2400" dirty="0"/>
              <a:t>Posting Scores</a:t>
            </a:r>
          </a:p>
          <a:p>
            <a:pPr marL="1371600" lvl="2" indent="-457200">
              <a:spcAft>
                <a:spcPts val="600"/>
              </a:spcAft>
              <a:buFont typeface="Arial" panose="020B0604020202020204" pitchFamily="34" charset="0"/>
              <a:buChar char="•"/>
            </a:pPr>
            <a:r>
              <a:rPr lang="en-CA" dirty="0">
                <a:solidFill>
                  <a:srgbClr val="FF0000"/>
                </a:solidFill>
              </a:rPr>
              <a:t>Post via website or app by winning team no later than next day</a:t>
            </a:r>
          </a:p>
          <a:p>
            <a:pPr marL="914400" lvl="1" indent="-457200">
              <a:spcAft>
                <a:spcPts val="600"/>
              </a:spcAft>
              <a:buFont typeface="Arial" panose="020B0604020202020204" pitchFamily="34" charset="0"/>
              <a:buChar char="•"/>
            </a:pPr>
            <a:r>
              <a:rPr lang="en-CA" sz="2400" dirty="0"/>
              <a:t>Cancellations / Defaults</a:t>
            </a:r>
          </a:p>
          <a:p>
            <a:pPr marL="1371600" lvl="2" indent="-457200">
              <a:spcAft>
                <a:spcPts val="600"/>
              </a:spcAft>
              <a:buFont typeface="Arial" panose="020B0604020202020204" pitchFamily="34" charset="0"/>
              <a:buChar char="•"/>
            </a:pPr>
            <a:r>
              <a:rPr lang="en-CA" dirty="0">
                <a:solidFill>
                  <a:srgbClr val="FF0000"/>
                </a:solidFill>
              </a:rPr>
              <a:t>Must provide 24 hours notice for cancellation otherwise subject to a $250 fine (update to be presented later in presentation).</a:t>
            </a:r>
          </a:p>
          <a:p>
            <a:pPr marL="1371600" lvl="2" indent="-457200">
              <a:spcAft>
                <a:spcPts val="600"/>
              </a:spcAft>
              <a:buFont typeface="Arial" panose="020B0604020202020204" pitchFamily="34" charset="0"/>
              <a:buChar char="•"/>
            </a:pPr>
            <a:endParaRPr lang="en-CA" sz="2000" dirty="0">
              <a:solidFill>
                <a:srgbClr val="FF0000"/>
              </a:solidFill>
            </a:endParaRP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55" y="1238093"/>
            <a:ext cx="2190750" cy="2095500"/>
          </a:xfrm>
          <a:prstGeom prst="rect">
            <a:avLst/>
          </a:prstGeom>
        </p:spPr>
      </p:pic>
      <p:sp>
        <p:nvSpPr>
          <p:cNvPr id="9" name="Rectangle: Rounded Corners 8">
            <a:extLst>
              <a:ext uri="{FF2B5EF4-FFF2-40B4-BE49-F238E27FC236}">
                <a16:creationId xmlns:a16="http://schemas.microsoft.com/office/drawing/2014/main" id="{DFCB3363-D5D4-4835-B6DE-02DF96E19F9C}"/>
              </a:ext>
            </a:extLst>
          </p:cNvPr>
          <p:cNvSpPr/>
          <p:nvPr/>
        </p:nvSpPr>
        <p:spPr>
          <a:xfrm>
            <a:off x="623842" y="3819970"/>
            <a:ext cx="4554909" cy="253638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Key Dates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Schedule Release:	April 20, 2026 </a:t>
            </a:r>
          </a:p>
          <a:p>
            <a:pPr>
              <a:spcAft>
                <a:spcPts val="1200"/>
              </a:spcAft>
            </a:pPr>
            <a:r>
              <a:rPr lang="en-CA" sz="2000" b="1" dirty="0">
                <a:solidFill>
                  <a:schemeClr val="accent1">
                    <a:lumMod val="50000"/>
                  </a:schemeClr>
                </a:solidFill>
              </a:rPr>
              <a:t>League Start:  		May 4, 2026</a:t>
            </a:r>
          </a:p>
          <a:p>
            <a:pPr>
              <a:spcAft>
                <a:spcPts val="1200"/>
              </a:spcAft>
            </a:pPr>
            <a:r>
              <a:rPr lang="en-CA" sz="2000" b="1" dirty="0">
                <a:solidFill>
                  <a:schemeClr val="accent1">
                    <a:lumMod val="50000"/>
                  </a:schemeClr>
                </a:solidFill>
              </a:rPr>
              <a:t>Cages Open:			TBD</a:t>
            </a:r>
          </a:p>
          <a:p>
            <a:pPr>
              <a:spcAft>
                <a:spcPts val="1200"/>
              </a:spcAft>
            </a:pPr>
            <a:r>
              <a:rPr lang="en-CA" sz="2000" b="1" dirty="0">
                <a:solidFill>
                  <a:schemeClr val="accent1">
                    <a:lumMod val="50000"/>
                  </a:schemeClr>
                </a:solidFill>
              </a:rPr>
              <a:t>Team Practices:		TBD</a:t>
            </a:r>
          </a:p>
          <a:p>
            <a:endParaRPr lang="en-CA" b="1" dirty="0">
              <a:solidFill>
                <a:schemeClr val="accent1">
                  <a:lumMod val="50000"/>
                </a:schemeClr>
              </a:solidFill>
            </a:endParaRPr>
          </a:p>
        </p:txBody>
      </p:sp>
    </p:spTree>
    <p:extLst>
      <p:ext uri="{BB962C8B-B14F-4D97-AF65-F5344CB8AC3E}">
        <p14:creationId xmlns:p14="http://schemas.microsoft.com/office/powerpoint/2010/main" val="1439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	Reserve for Housekeeping</a:t>
            </a:r>
          </a:p>
        </p:txBody>
      </p:sp>
      <p:sp>
        <p:nvSpPr>
          <p:cNvPr id="3" name="Slide Number Placeholder 2">
            <a:extLst>
              <a:ext uri="{FF2B5EF4-FFF2-40B4-BE49-F238E27FC236}">
                <a16:creationId xmlns:a16="http://schemas.microsoft.com/office/drawing/2014/main" id="{03574C77-9861-4BF0-92B6-13FF4D8A5C3D}"/>
              </a:ext>
            </a:extLst>
          </p:cNvPr>
          <p:cNvSpPr>
            <a:spLocks noGrp="1"/>
          </p:cNvSpPr>
          <p:nvPr>
            <p:ph type="sldNum" sz="quarter" idx="12"/>
          </p:nvPr>
        </p:nvSpPr>
        <p:spPr/>
        <p:txBody>
          <a:bodyPr/>
          <a:lstStyle/>
          <a:p>
            <a:fld id="{FAB69B05-8098-4314-A6E1-272A1D49D671}" type="slidenum">
              <a:rPr lang="en-CA" smtClean="0"/>
              <a:t>3</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838200" y="1585841"/>
            <a:ext cx="10254916" cy="3508653"/>
          </a:xfrm>
          <a:prstGeom prst="rect">
            <a:avLst/>
          </a:prstGeom>
          <a:noFill/>
        </p:spPr>
        <p:txBody>
          <a:bodyPr wrap="square" rtlCol="0">
            <a:spAutoFit/>
          </a:bodyPr>
          <a:lstStyle/>
          <a:p>
            <a:r>
              <a:rPr lang="en-CA" sz="2400" b="1" dirty="0"/>
              <a:t>Rules of Order – SAMSPA Bylaws</a:t>
            </a:r>
          </a:p>
          <a:p>
            <a:pPr marL="800100" lvl="1" indent="-342900">
              <a:buFont typeface="Arial" panose="020B0604020202020204" pitchFamily="34" charset="0"/>
              <a:buChar char="•"/>
            </a:pPr>
            <a:endParaRPr lang="en-CA" sz="2400" dirty="0"/>
          </a:p>
          <a:p>
            <a:pPr marL="800100" lvl="1" indent="-342900">
              <a:spcAft>
                <a:spcPts val="1200"/>
              </a:spcAft>
              <a:buFont typeface="Arial" panose="020B0604020202020204" pitchFamily="34" charset="0"/>
              <a:buChar char="•"/>
            </a:pPr>
            <a:r>
              <a:rPr lang="en-CA" sz="2400" dirty="0"/>
              <a:t>6.1 – A quorum is 50% +1, rounded up (we require 32 teams present)</a:t>
            </a:r>
          </a:p>
          <a:p>
            <a:pPr marL="800100" lvl="1" indent="-342900">
              <a:spcAft>
                <a:spcPts val="1200"/>
              </a:spcAft>
              <a:buFont typeface="Arial" panose="020B0604020202020204" pitchFamily="34" charset="0"/>
              <a:buChar char="•"/>
            </a:pPr>
            <a:r>
              <a:rPr lang="en-CA" sz="2400" dirty="0"/>
              <a:t>7.1 – Each team gets one vote only</a:t>
            </a:r>
          </a:p>
          <a:p>
            <a:pPr marL="800100" lvl="1" indent="-342900">
              <a:spcAft>
                <a:spcPts val="1200"/>
              </a:spcAft>
              <a:buFont typeface="Arial" panose="020B0604020202020204" pitchFamily="34" charset="0"/>
              <a:buChar char="•"/>
            </a:pPr>
            <a:r>
              <a:rPr lang="en-CA" sz="2400" dirty="0"/>
              <a:t>8.2 – Resolutions presented during meeting by members require a 2/3rds majority vote to be heard at the meeting</a:t>
            </a:r>
          </a:p>
          <a:p>
            <a:pPr marL="800100" lvl="1" indent="-342900">
              <a:spcAft>
                <a:spcPts val="1200"/>
              </a:spcAft>
              <a:buFont typeface="Arial" panose="020B0604020202020204" pitchFamily="34" charset="0"/>
              <a:buChar char="•"/>
            </a:pPr>
            <a:r>
              <a:rPr lang="en-CA" sz="2400" dirty="0"/>
              <a:t>8.4 – A member should refrain from voting on matters where a conflict of interest exists</a:t>
            </a:r>
          </a:p>
        </p:txBody>
      </p:sp>
    </p:spTree>
    <p:extLst>
      <p:ext uri="{BB962C8B-B14F-4D97-AF65-F5344CB8AC3E}">
        <p14:creationId xmlns:p14="http://schemas.microsoft.com/office/powerpoint/2010/main" val="1689352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30</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5426579" y="928834"/>
            <a:ext cx="6457772" cy="5032147"/>
          </a:xfrm>
          <a:prstGeom prst="rect">
            <a:avLst/>
          </a:prstGeom>
          <a:noFill/>
        </p:spPr>
        <p:txBody>
          <a:bodyPr wrap="square" rtlCol="0">
            <a:spAutoFit/>
          </a:bodyPr>
          <a:lstStyle/>
          <a:p>
            <a:pPr>
              <a:spcAft>
                <a:spcPts val="600"/>
              </a:spcAft>
            </a:pPr>
            <a:r>
              <a:rPr lang="en-CA" sz="2800" b="1" dirty="0"/>
              <a:t>League Procedures</a:t>
            </a:r>
          </a:p>
          <a:p>
            <a:pPr marL="914400" lvl="1" indent="-457200">
              <a:spcAft>
                <a:spcPts val="600"/>
              </a:spcAft>
              <a:buFont typeface="Arial" panose="020B0604020202020204" pitchFamily="34" charset="0"/>
              <a:buChar char="•"/>
            </a:pPr>
            <a:r>
              <a:rPr lang="en-CA" sz="2400" dirty="0"/>
              <a:t>Practice Times</a:t>
            </a:r>
          </a:p>
          <a:p>
            <a:pPr marL="1371600" lvl="2" indent="-457200">
              <a:spcAft>
                <a:spcPts val="600"/>
              </a:spcAft>
              <a:buFont typeface="Arial" panose="020B0604020202020204" pitchFamily="34" charset="0"/>
              <a:buChar char="•"/>
            </a:pPr>
            <a:r>
              <a:rPr lang="en-CA" sz="2000" dirty="0">
                <a:solidFill>
                  <a:srgbClr val="FF0000"/>
                </a:solidFill>
              </a:rPr>
              <a:t>TBD</a:t>
            </a:r>
          </a:p>
          <a:p>
            <a:pPr marL="1371600" lvl="2" indent="-457200">
              <a:spcAft>
                <a:spcPts val="600"/>
              </a:spcAft>
              <a:buFont typeface="Arial" panose="020B0604020202020204" pitchFamily="34" charset="0"/>
              <a:buChar char="•"/>
            </a:pPr>
            <a:r>
              <a:rPr lang="en-CA" sz="2000" dirty="0">
                <a:solidFill>
                  <a:srgbClr val="FF0000"/>
                </a:solidFill>
              </a:rPr>
              <a:t>Subject to playability </a:t>
            </a:r>
          </a:p>
          <a:p>
            <a:pPr marL="1371600" lvl="2" indent="-457200">
              <a:spcAft>
                <a:spcPts val="600"/>
              </a:spcAft>
              <a:buFont typeface="Arial" panose="020B0604020202020204" pitchFamily="34" charset="0"/>
              <a:buChar char="•"/>
            </a:pPr>
            <a:r>
              <a:rPr lang="en-CA" sz="2000" dirty="0">
                <a:solidFill>
                  <a:srgbClr val="FF0000"/>
                </a:solidFill>
              </a:rPr>
              <a:t>More info in a few weeks</a:t>
            </a:r>
          </a:p>
          <a:p>
            <a:pPr marL="1371600" lvl="2" indent="-457200">
              <a:spcAft>
                <a:spcPts val="600"/>
              </a:spcAft>
              <a:buFont typeface="Arial" panose="020B0604020202020204" pitchFamily="34" charset="0"/>
              <a:buChar char="•"/>
            </a:pPr>
            <a:r>
              <a:rPr lang="en-CA" sz="2000" dirty="0">
                <a:solidFill>
                  <a:srgbClr val="FF0000"/>
                </a:solidFill>
              </a:rPr>
              <a:t>Inquire with SAMSPA Operations Coordinator at </a:t>
            </a:r>
            <a:r>
              <a:rPr lang="en-CA" sz="2000" dirty="0">
                <a:solidFill>
                  <a:srgbClr val="FF0000"/>
                </a:solidFill>
                <a:hlinkClick r:id="rId3"/>
              </a:rPr>
              <a:t>admin@samspaslowpitch.com</a:t>
            </a:r>
            <a:r>
              <a:rPr lang="en-CA" sz="2000" dirty="0">
                <a:solidFill>
                  <a:srgbClr val="FF0000"/>
                </a:solidFill>
              </a:rPr>
              <a:t> </a:t>
            </a:r>
            <a:br>
              <a:rPr lang="en-CA" sz="2000" dirty="0">
                <a:solidFill>
                  <a:srgbClr val="FF0000"/>
                </a:solidFill>
              </a:rPr>
            </a:br>
            <a:endParaRPr lang="en-CA" sz="2000" dirty="0">
              <a:solidFill>
                <a:srgbClr val="FF0000"/>
              </a:solidFill>
            </a:endParaRPr>
          </a:p>
          <a:p>
            <a:pPr marL="914400" lvl="1" indent="-457200">
              <a:spcAft>
                <a:spcPts val="600"/>
              </a:spcAft>
              <a:buFont typeface="Arial" panose="020B0604020202020204" pitchFamily="34" charset="0"/>
              <a:buChar char="•"/>
            </a:pPr>
            <a:r>
              <a:rPr lang="en-CA" sz="2400" dirty="0"/>
              <a:t>Safety Update</a:t>
            </a:r>
          </a:p>
          <a:p>
            <a:pPr marL="1371600" lvl="2" indent="-457200">
              <a:spcAft>
                <a:spcPts val="600"/>
              </a:spcAft>
              <a:buFont typeface="Arial" panose="020B0604020202020204" pitchFamily="34" charset="0"/>
              <a:buChar char="•"/>
            </a:pPr>
            <a:r>
              <a:rPr lang="en-CA" sz="2000" dirty="0">
                <a:solidFill>
                  <a:srgbClr val="FF0000"/>
                </a:solidFill>
              </a:rPr>
              <a:t>First Aid kits and Defibrillator will be accessible at the Concession</a:t>
            </a:r>
          </a:p>
          <a:p>
            <a:pPr marL="1371600" lvl="2" indent="-457200">
              <a:spcAft>
                <a:spcPts val="600"/>
              </a:spcAft>
              <a:buFont typeface="Arial" panose="020B0604020202020204" pitchFamily="34" charset="0"/>
              <a:buChar char="•"/>
            </a:pPr>
            <a:r>
              <a:rPr lang="en-CA" sz="2000" dirty="0">
                <a:solidFill>
                  <a:srgbClr val="FF0000"/>
                </a:solidFill>
              </a:rPr>
              <a:t>Fire extinguishers to be checked</a:t>
            </a:r>
          </a:p>
          <a:p>
            <a:pPr marL="1371600" lvl="2" indent="-457200">
              <a:spcAft>
                <a:spcPts val="600"/>
              </a:spcAft>
              <a:buFont typeface="Arial" panose="020B0604020202020204" pitchFamily="34" charset="0"/>
              <a:buChar char="•"/>
            </a:pPr>
            <a:r>
              <a:rPr lang="en-CA" sz="2000" dirty="0">
                <a:solidFill>
                  <a:srgbClr val="FF0000"/>
                </a:solidFill>
              </a:rPr>
              <a:t>Kyle Graham is our new Player Safety Director</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594" y="928834"/>
            <a:ext cx="2190750" cy="2095500"/>
          </a:xfrm>
          <a:prstGeom prst="rect">
            <a:avLst/>
          </a:prstGeom>
        </p:spPr>
      </p:pic>
      <p:sp>
        <p:nvSpPr>
          <p:cNvPr id="10" name="Rectangle: Rounded Corners 9">
            <a:extLst>
              <a:ext uri="{FF2B5EF4-FFF2-40B4-BE49-F238E27FC236}">
                <a16:creationId xmlns:a16="http://schemas.microsoft.com/office/drawing/2014/main" id="{902FFF9D-9B3C-4ADB-B5CD-C3D4648039C0}"/>
              </a:ext>
            </a:extLst>
          </p:cNvPr>
          <p:cNvSpPr/>
          <p:nvPr/>
        </p:nvSpPr>
        <p:spPr>
          <a:xfrm>
            <a:off x="307649" y="3024334"/>
            <a:ext cx="5118930" cy="375550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Waivers/Emails/Contacts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Mandatory Player Emails and waivers needed for teams.</a:t>
            </a:r>
          </a:p>
          <a:p>
            <a:pPr>
              <a:spcAft>
                <a:spcPts val="1200"/>
              </a:spcAft>
            </a:pPr>
            <a:r>
              <a:rPr lang="en-CA" sz="2000" b="1" dirty="0">
                <a:solidFill>
                  <a:srgbClr val="002060"/>
                </a:solidFill>
              </a:rPr>
              <a:t>For Assistance: </a:t>
            </a:r>
            <a:r>
              <a:rPr lang="en-CA" b="1" dirty="0">
                <a:solidFill>
                  <a:srgbClr val="002060"/>
                </a:solidFill>
              </a:rPr>
              <a:t>call Lynda (587) 987-7454</a:t>
            </a:r>
          </a:p>
          <a:p>
            <a:pPr>
              <a:spcAft>
                <a:spcPts val="1200"/>
              </a:spcAft>
            </a:pPr>
            <a:r>
              <a:rPr lang="en-US" dirty="0"/>
              <a:t>Team Coaches/Managers’ contact information lists are complete and available on website under Teams tab – Team Contact Lists but only Coaches/Managers with website privileges will have access to this page.</a:t>
            </a:r>
            <a:endParaRPr lang="en-CA" b="1" dirty="0">
              <a:solidFill>
                <a:srgbClr val="002060"/>
              </a:solidFill>
            </a:endParaRPr>
          </a:p>
          <a:p>
            <a:endParaRPr lang="en-CA" b="1" dirty="0">
              <a:solidFill>
                <a:schemeClr val="accent1">
                  <a:lumMod val="50000"/>
                </a:schemeClr>
              </a:solidFill>
            </a:endParaRPr>
          </a:p>
        </p:txBody>
      </p:sp>
    </p:spTree>
    <p:extLst>
      <p:ext uri="{BB962C8B-B14F-4D97-AF65-F5344CB8AC3E}">
        <p14:creationId xmlns:p14="http://schemas.microsoft.com/office/powerpoint/2010/main" val="278072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31</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2454442" y="1163083"/>
            <a:ext cx="9652429" cy="5262979"/>
          </a:xfrm>
          <a:prstGeom prst="rect">
            <a:avLst/>
          </a:prstGeom>
          <a:noFill/>
        </p:spPr>
        <p:txBody>
          <a:bodyPr wrap="square" rtlCol="0">
            <a:spAutoFit/>
          </a:bodyPr>
          <a:lstStyle/>
          <a:p>
            <a:pPr>
              <a:spcAft>
                <a:spcPts val="600"/>
              </a:spcAft>
            </a:pPr>
            <a:r>
              <a:rPr lang="en-CA" sz="2800" b="1" dirty="0"/>
              <a:t>Reminders</a:t>
            </a:r>
          </a:p>
          <a:p>
            <a:pPr marL="914400" lvl="1" indent="-457200">
              <a:spcAft>
                <a:spcPts val="600"/>
              </a:spcAft>
              <a:buFont typeface="Arial" panose="020B0604020202020204" pitchFamily="34" charset="0"/>
              <a:buChar char="•"/>
            </a:pPr>
            <a:r>
              <a:rPr lang="en-CA" sz="2400" dirty="0"/>
              <a:t>Rescheduling Games </a:t>
            </a:r>
          </a:p>
          <a:p>
            <a:pPr marL="1371600" lvl="2" indent="-457200">
              <a:spcAft>
                <a:spcPts val="600"/>
              </a:spcAft>
              <a:buFont typeface="Arial" panose="020B0604020202020204" pitchFamily="34" charset="0"/>
              <a:buChar char="•"/>
            </a:pPr>
            <a:r>
              <a:rPr lang="en-CA" sz="2000" dirty="0">
                <a:solidFill>
                  <a:srgbClr val="FF0000"/>
                </a:solidFill>
              </a:rPr>
              <a:t>In an extreme circumstance, teams can identify near-term diamond openings and request a re-schedule, rather than outright cancelling games. (Oilers playoff run is not a reason to re-schedule).</a:t>
            </a:r>
          </a:p>
          <a:p>
            <a:pPr marL="1371600" lvl="2" indent="-457200">
              <a:spcAft>
                <a:spcPts val="600"/>
              </a:spcAft>
              <a:buFont typeface="Arial" panose="020B0604020202020204" pitchFamily="34" charset="0"/>
              <a:buChar char="•"/>
            </a:pPr>
            <a:r>
              <a:rPr lang="en-CA" sz="2000" dirty="0">
                <a:solidFill>
                  <a:srgbClr val="FF0000"/>
                </a:solidFill>
              </a:rPr>
              <a:t>Subject to availability and league approval </a:t>
            </a:r>
          </a:p>
          <a:p>
            <a:pPr marL="1371600" lvl="2" indent="-457200">
              <a:spcAft>
                <a:spcPts val="600"/>
              </a:spcAft>
              <a:buFont typeface="Arial" panose="020B0604020202020204" pitchFamily="34" charset="0"/>
              <a:buChar char="•"/>
            </a:pPr>
            <a:r>
              <a:rPr lang="en-CA" sz="2000" dirty="0">
                <a:solidFill>
                  <a:srgbClr val="FF0000"/>
                </a:solidFill>
              </a:rPr>
              <a:t>Inquire with SAMSPA Scheduling Coordinator: </a:t>
            </a:r>
            <a:r>
              <a:rPr lang="en-CA" sz="2000" dirty="0">
                <a:solidFill>
                  <a:schemeClr val="accent1"/>
                </a:solidFill>
              </a:rPr>
              <a:t>scheduler@samspaslowpitch.com</a:t>
            </a:r>
            <a:r>
              <a:rPr lang="en-CA" sz="2000" dirty="0">
                <a:solidFill>
                  <a:srgbClr val="FF0000"/>
                </a:solidFill>
              </a:rPr>
              <a:t> </a:t>
            </a:r>
            <a:br>
              <a:rPr lang="en-CA" sz="2000" dirty="0">
                <a:solidFill>
                  <a:srgbClr val="FF0000"/>
                </a:solidFill>
              </a:rPr>
            </a:br>
            <a:endParaRPr lang="en-CA" sz="2000" dirty="0">
              <a:solidFill>
                <a:srgbClr val="FF0000"/>
              </a:solidFill>
            </a:endParaRPr>
          </a:p>
          <a:p>
            <a:pPr marL="914400" lvl="1" indent="-457200">
              <a:spcAft>
                <a:spcPts val="600"/>
              </a:spcAft>
              <a:buFont typeface="Arial" panose="020B0604020202020204" pitchFamily="34" charset="0"/>
              <a:buChar char="•"/>
            </a:pPr>
            <a:r>
              <a:rPr lang="en-CA" sz="2400" dirty="0"/>
              <a:t>Website</a:t>
            </a:r>
            <a:endParaRPr lang="en-CA" sz="2000" dirty="0">
              <a:solidFill>
                <a:srgbClr val="FF0000"/>
              </a:solidFill>
            </a:endParaRPr>
          </a:p>
          <a:p>
            <a:pPr marL="1371600" lvl="2" indent="-457200">
              <a:spcAft>
                <a:spcPts val="600"/>
              </a:spcAft>
              <a:buFont typeface="Arial" panose="020B0604020202020204" pitchFamily="34" charset="0"/>
              <a:buChar char="•"/>
            </a:pPr>
            <a:r>
              <a:rPr lang="en-CA" sz="2000" dirty="0">
                <a:solidFill>
                  <a:srgbClr val="FF0000"/>
                </a:solidFill>
              </a:rPr>
              <a:t>Our upgrade continues and work is still underway</a:t>
            </a:r>
          </a:p>
          <a:p>
            <a:pPr marL="1371600" lvl="2" indent="-457200">
              <a:spcAft>
                <a:spcPts val="600"/>
              </a:spcAft>
              <a:buFont typeface="Arial" panose="020B0604020202020204" pitchFamily="34" charset="0"/>
              <a:buChar char="•"/>
            </a:pPr>
            <a:r>
              <a:rPr lang="en-CA" sz="2000" dirty="0">
                <a:solidFill>
                  <a:srgbClr val="FF0000"/>
                </a:solidFill>
              </a:rPr>
              <a:t>Your patience is appreciated</a:t>
            </a:r>
          </a:p>
          <a:p>
            <a:pPr marL="1371600" lvl="2" indent="-457200">
              <a:spcAft>
                <a:spcPts val="600"/>
              </a:spcAft>
              <a:buFont typeface="Arial" panose="020B0604020202020204" pitchFamily="34" charset="0"/>
              <a:buChar char="•"/>
            </a:pPr>
            <a:r>
              <a:rPr lang="en-CA" sz="2000" dirty="0">
                <a:solidFill>
                  <a:srgbClr val="FF0000"/>
                </a:solidFill>
              </a:rPr>
              <a:t>Still looking to add a web master, if you know anyone or are interested let's talk.</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29" y="1859035"/>
            <a:ext cx="2190750" cy="2095500"/>
          </a:xfrm>
          <a:prstGeom prst="rect">
            <a:avLst/>
          </a:prstGeom>
        </p:spPr>
      </p:pic>
    </p:spTree>
    <p:extLst>
      <p:ext uri="{BB962C8B-B14F-4D97-AF65-F5344CB8AC3E}">
        <p14:creationId xmlns:p14="http://schemas.microsoft.com/office/powerpoint/2010/main" val="268964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2026 League Communications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32</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838199" y="1127570"/>
            <a:ext cx="10515600" cy="1261884"/>
          </a:xfrm>
          <a:prstGeom prst="rect">
            <a:avLst/>
          </a:prstGeom>
          <a:solidFill>
            <a:schemeClr val="accent2">
              <a:lumMod val="40000"/>
              <a:lumOff val="60000"/>
            </a:schemeClr>
          </a:solidFill>
        </p:spPr>
        <p:txBody>
          <a:bodyPr wrap="square" rtlCol="0">
            <a:spAutoFit/>
          </a:bodyPr>
          <a:lstStyle/>
          <a:p>
            <a:pPr algn="ctr"/>
            <a:r>
              <a:rPr lang="en-CA" sz="2800" b="1" dirty="0"/>
              <a:t>Schedule </a:t>
            </a:r>
          </a:p>
          <a:p>
            <a:pPr algn="ctr"/>
            <a:r>
              <a:rPr lang="en-CA" sz="2400" b="1" dirty="0">
                <a:solidFill>
                  <a:srgbClr val="FF0000"/>
                </a:solidFill>
              </a:rPr>
              <a:t>Season </a:t>
            </a:r>
            <a:r>
              <a:rPr lang="en-CA" sz="2400" b="1">
                <a:solidFill>
                  <a:srgbClr val="FF0000"/>
                </a:solidFill>
              </a:rPr>
              <a:t>Starts May 4 </a:t>
            </a:r>
            <a:r>
              <a:rPr lang="en-CA" sz="2400" b="1" dirty="0">
                <a:solidFill>
                  <a:srgbClr val="FF0000"/>
                </a:solidFill>
              </a:rPr>
              <a:t>(</a:t>
            </a:r>
            <a:r>
              <a:rPr lang="en-CA" sz="2400" b="1" dirty="0" err="1">
                <a:solidFill>
                  <a:srgbClr val="FF0000"/>
                </a:solidFill>
              </a:rPr>
              <a:t>approximently</a:t>
            </a:r>
            <a:r>
              <a:rPr lang="en-CA" sz="2400" b="1" dirty="0">
                <a:solidFill>
                  <a:srgbClr val="FF0000"/>
                </a:solidFill>
              </a:rPr>
              <a:t> 15 weeks)</a:t>
            </a:r>
          </a:p>
          <a:p>
            <a:pPr algn="ctr"/>
            <a:r>
              <a:rPr lang="en-CA" sz="2400" dirty="0"/>
              <a:t>28 Games </a:t>
            </a:r>
            <a:r>
              <a:rPr lang="en-CA" sz="2400" i="1" dirty="0"/>
              <a:t>plus Playoffs</a:t>
            </a:r>
            <a:endParaRPr lang="en-CA" sz="1050" b="1" i="1" dirty="0"/>
          </a:p>
        </p:txBody>
      </p:sp>
      <p:sp>
        <p:nvSpPr>
          <p:cNvPr id="4" name="TextBox 3">
            <a:extLst>
              <a:ext uri="{FF2B5EF4-FFF2-40B4-BE49-F238E27FC236}">
                <a16:creationId xmlns:a16="http://schemas.microsoft.com/office/drawing/2014/main" id="{9FB49142-04CE-40A8-8035-0A53C3B437FE}"/>
              </a:ext>
            </a:extLst>
          </p:cNvPr>
          <p:cNvSpPr txBox="1"/>
          <p:nvPr/>
        </p:nvSpPr>
        <p:spPr>
          <a:xfrm>
            <a:off x="5426765" y="2503155"/>
            <a:ext cx="5927035" cy="3539430"/>
          </a:xfrm>
          <a:prstGeom prst="rect">
            <a:avLst/>
          </a:prstGeom>
          <a:solidFill>
            <a:schemeClr val="accent4">
              <a:lumMod val="40000"/>
              <a:lumOff val="60000"/>
            </a:schemeClr>
          </a:solidFill>
        </p:spPr>
        <p:txBody>
          <a:bodyPr wrap="square" rtlCol="0">
            <a:spAutoFit/>
          </a:bodyPr>
          <a:lstStyle/>
          <a:p>
            <a:r>
              <a:rPr lang="en-CA" sz="3200" b="1" dirty="0"/>
              <a:t>Website Address</a:t>
            </a:r>
          </a:p>
          <a:p>
            <a:r>
              <a:rPr lang="en-CA" sz="2000" b="1" dirty="0">
                <a:solidFill>
                  <a:schemeClr val="accent1"/>
                </a:solidFill>
              </a:rPr>
              <a:t>https://www.samspaslowpitch.com/home</a:t>
            </a:r>
          </a:p>
          <a:p>
            <a:endParaRPr lang="en-CA" sz="3200" b="1" dirty="0"/>
          </a:p>
          <a:p>
            <a:r>
              <a:rPr lang="en-CA" sz="3200" b="1" dirty="0"/>
              <a:t>Umpires</a:t>
            </a:r>
            <a:endParaRPr lang="en-CA" sz="4800" b="1" dirty="0"/>
          </a:p>
          <a:p>
            <a:r>
              <a:rPr lang="en-CA" sz="2800" b="1" dirty="0"/>
              <a:t>	</a:t>
            </a:r>
            <a:r>
              <a:rPr lang="en-CA" sz="2800" dirty="0"/>
              <a:t>Umpire Liaison is Mike Coxworth</a:t>
            </a:r>
            <a:br>
              <a:rPr lang="en-CA" sz="2800" dirty="0"/>
            </a:br>
            <a:r>
              <a:rPr lang="en-CA" sz="2800" dirty="0"/>
              <a:t>	</a:t>
            </a:r>
            <a:r>
              <a:rPr lang="en-CA" sz="2400" dirty="0"/>
              <a:t>EDSUA Umpire Clinic (Softball Canada)</a:t>
            </a:r>
          </a:p>
          <a:p>
            <a:r>
              <a:rPr lang="en-CA" sz="2400" dirty="0"/>
              <a:t>		April 25/26</a:t>
            </a:r>
          </a:p>
          <a:p>
            <a:r>
              <a:rPr lang="en-CA" sz="2800" dirty="0"/>
              <a:t>		</a:t>
            </a:r>
          </a:p>
        </p:txBody>
      </p:sp>
      <p:sp>
        <p:nvSpPr>
          <p:cNvPr id="7" name="TextBox 6">
            <a:extLst>
              <a:ext uri="{FF2B5EF4-FFF2-40B4-BE49-F238E27FC236}">
                <a16:creationId xmlns:a16="http://schemas.microsoft.com/office/drawing/2014/main" id="{0B6BE446-3658-47F0-9BEA-38BA770B97C2}"/>
              </a:ext>
            </a:extLst>
          </p:cNvPr>
          <p:cNvSpPr txBox="1"/>
          <p:nvPr/>
        </p:nvSpPr>
        <p:spPr>
          <a:xfrm>
            <a:off x="838198" y="2515187"/>
            <a:ext cx="4499115" cy="3724096"/>
          </a:xfrm>
          <a:prstGeom prst="rect">
            <a:avLst/>
          </a:prstGeom>
          <a:solidFill>
            <a:schemeClr val="accent1">
              <a:lumMod val="40000"/>
              <a:lumOff val="60000"/>
            </a:schemeClr>
          </a:solidFill>
        </p:spPr>
        <p:txBody>
          <a:bodyPr wrap="square" rtlCol="0">
            <a:spAutoFit/>
          </a:bodyPr>
          <a:lstStyle/>
          <a:p>
            <a:r>
              <a:rPr lang="en-CA" sz="3200" b="1" dirty="0"/>
              <a:t>Field Conditions</a:t>
            </a:r>
          </a:p>
          <a:p>
            <a:endParaRPr lang="en-CA" sz="2000" b="1" dirty="0">
              <a:solidFill>
                <a:schemeClr val="accent1">
                  <a:lumMod val="50000"/>
                </a:schemeClr>
              </a:solidFill>
            </a:endParaRPr>
          </a:p>
          <a:p>
            <a:pPr>
              <a:spcAft>
                <a:spcPts val="1200"/>
              </a:spcAft>
            </a:pPr>
            <a:r>
              <a:rPr lang="en-CA" sz="2000" b="1" dirty="0">
                <a:solidFill>
                  <a:schemeClr val="accent1">
                    <a:lumMod val="50000"/>
                  </a:schemeClr>
                </a:solidFill>
              </a:rPr>
              <a:t>Field Condition (web, phone, text)</a:t>
            </a:r>
          </a:p>
          <a:p>
            <a:pPr marL="800100" lvl="1" indent="-342900">
              <a:spcAft>
                <a:spcPts val="1200"/>
              </a:spcAft>
              <a:buFont typeface="Arial" panose="020B0604020202020204" pitchFamily="34" charset="0"/>
              <a:buChar char="•"/>
            </a:pPr>
            <a:r>
              <a:rPr lang="en-CA" b="1" dirty="0">
                <a:solidFill>
                  <a:srgbClr val="00B050"/>
                </a:solidFill>
              </a:rPr>
              <a:t>Web: Field Conditions Page</a:t>
            </a:r>
          </a:p>
          <a:p>
            <a:pPr marL="800100" lvl="1" indent="-342900">
              <a:spcAft>
                <a:spcPts val="1200"/>
              </a:spcAft>
              <a:buFont typeface="Arial" panose="020B0604020202020204" pitchFamily="34" charset="0"/>
              <a:buChar char="•"/>
            </a:pPr>
            <a:r>
              <a:rPr lang="en-CA" b="1" dirty="0">
                <a:solidFill>
                  <a:srgbClr val="00B050"/>
                </a:solidFill>
              </a:rPr>
              <a:t>Phone: 780-243-2737 (Option 1)</a:t>
            </a:r>
          </a:p>
          <a:p>
            <a:pPr marL="800100" lvl="1" indent="-342900">
              <a:spcAft>
                <a:spcPts val="1200"/>
              </a:spcAft>
              <a:buFont typeface="Arial" panose="020B0604020202020204" pitchFamily="34" charset="0"/>
              <a:buChar char="•"/>
            </a:pPr>
            <a:r>
              <a:rPr lang="en-CA" b="1" dirty="0">
                <a:solidFill>
                  <a:srgbClr val="00B050"/>
                </a:solidFill>
              </a:rPr>
              <a:t>Text Notifications via link (same as last season)</a:t>
            </a:r>
          </a:p>
          <a:p>
            <a:pPr marL="800100" lvl="1" indent="-342900">
              <a:spcAft>
                <a:spcPts val="1200"/>
              </a:spcAft>
              <a:buFont typeface="Arial" panose="020B0604020202020204" pitchFamily="34" charset="0"/>
              <a:buChar char="•"/>
            </a:pPr>
            <a:r>
              <a:rPr lang="en-CA" b="1" dirty="0">
                <a:solidFill>
                  <a:srgbClr val="00B050"/>
                </a:solidFill>
              </a:rPr>
              <a:t>Posted at 2PM</a:t>
            </a:r>
          </a:p>
          <a:p>
            <a:endParaRPr lang="en-CA" sz="2400" dirty="0"/>
          </a:p>
        </p:txBody>
      </p:sp>
    </p:spTree>
    <p:extLst>
      <p:ext uri="{BB962C8B-B14F-4D97-AF65-F5344CB8AC3E}">
        <p14:creationId xmlns:p14="http://schemas.microsoft.com/office/powerpoint/2010/main" val="2759444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FD0B-D800-64E2-D2C3-A5D3CBF93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63D9B-A309-7A64-66D7-753762134740}"/>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a:t>
            </a:r>
          </a:p>
        </p:txBody>
      </p:sp>
      <p:sp>
        <p:nvSpPr>
          <p:cNvPr id="3" name="Slide Number Placeholder 2">
            <a:extLst>
              <a:ext uri="{FF2B5EF4-FFF2-40B4-BE49-F238E27FC236}">
                <a16:creationId xmlns:a16="http://schemas.microsoft.com/office/drawing/2014/main" id="{C54822BB-0E19-F04A-1D68-DBA91B98F405}"/>
              </a:ext>
            </a:extLst>
          </p:cNvPr>
          <p:cNvSpPr>
            <a:spLocks noGrp="1"/>
          </p:cNvSpPr>
          <p:nvPr>
            <p:ph type="sldNum" sz="quarter" idx="12"/>
          </p:nvPr>
        </p:nvSpPr>
        <p:spPr/>
        <p:txBody>
          <a:bodyPr/>
          <a:lstStyle/>
          <a:p>
            <a:fld id="{FAB69B05-8098-4314-A6E1-272A1D49D671}" type="slidenum">
              <a:rPr lang="en-CA" smtClean="0"/>
              <a:t>33</a:t>
            </a:fld>
            <a:endParaRPr lang="en-CA"/>
          </a:p>
        </p:txBody>
      </p:sp>
      <p:sp>
        <p:nvSpPr>
          <p:cNvPr id="7" name="TextBox 6">
            <a:extLst>
              <a:ext uri="{FF2B5EF4-FFF2-40B4-BE49-F238E27FC236}">
                <a16:creationId xmlns:a16="http://schemas.microsoft.com/office/drawing/2014/main" id="{25C9827C-0722-8FE3-299E-064AA22D3897}"/>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9A8DD46-6963-F751-11C6-B8517E524238}"/>
              </a:ext>
            </a:extLst>
          </p:cNvPr>
          <p:cNvSpPr txBox="1"/>
          <p:nvPr/>
        </p:nvSpPr>
        <p:spPr>
          <a:xfrm>
            <a:off x="1180504" y="1149407"/>
            <a:ext cx="7430095" cy="6093976"/>
          </a:xfrm>
          <a:prstGeom prst="rect">
            <a:avLst/>
          </a:prstGeom>
          <a:noFill/>
        </p:spPr>
        <p:txBody>
          <a:bodyPr wrap="square" rtlCol="0">
            <a:spAutoFit/>
          </a:bodyPr>
          <a:lstStyle/>
          <a:p>
            <a:r>
              <a:rPr lang="en-CA" b="1" dirty="0"/>
              <a:t>Bat Testing Weekend 2026 at DKI Restoration 8 Riel Drive</a:t>
            </a:r>
          </a:p>
          <a:p>
            <a:r>
              <a:rPr lang="en-CA" dirty="0"/>
              <a:t> </a:t>
            </a:r>
          </a:p>
          <a:p>
            <a:r>
              <a:rPr lang="en-US" sz="1400" b="1" dirty="0"/>
              <a:t>Bat Testing Dates: (your team schedule is under rules tab – bats &amp; bat testing- testing schedule)</a:t>
            </a:r>
            <a:endParaRPr lang="en-US" sz="1400" dirty="0"/>
          </a:p>
          <a:p>
            <a:r>
              <a:rPr lang="en-US" sz="1400" b="1" dirty="0"/>
              <a:t>Saturday April 18th, 2026</a:t>
            </a:r>
            <a:endParaRPr lang="en-US" sz="1400" dirty="0"/>
          </a:p>
          <a:p>
            <a:r>
              <a:rPr lang="en-US" sz="1400" b="1" dirty="0"/>
              <a:t>Sunday April 19th, 2026 </a:t>
            </a:r>
            <a:endParaRPr lang="en-US" sz="1400" dirty="0"/>
          </a:p>
          <a:p>
            <a:r>
              <a:rPr lang="en-US" sz="1400" b="1" dirty="0"/>
              <a:t>All bats will require 2026 stickers</a:t>
            </a:r>
            <a:endParaRPr lang="en-US" sz="1400" dirty="0"/>
          </a:p>
          <a:p>
            <a:endParaRPr lang="en-CA" sz="1400" dirty="0"/>
          </a:p>
          <a:p>
            <a:r>
              <a:rPr lang="en-US" sz="1400" b="1" dirty="0"/>
              <a:t>Bat Testing Regular Season</a:t>
            </a:r>
            <a:r>
              <a:rPr lang="en-US" sz="1400" dirty="0"/>
              <a:t> </a:t>
            </a:r>
            <a:r>
              <a:rPr lang="en-US" sz="1400" b="1" dirty="0"/>
              <a:t>Dates 2026</a:t>
            </a:r>
            <a:endParaRPr lang="en-US" sz="1400" dirty="0"/>
          </a:p>
          <a:p>
            <a:r>
              <a:rPr lang="en-US" sz="1400" b="1" dirty="0"/>
              <a:t>Tuesday's - 6:30 pm to 7:30 pm Wednesday's 8pm - 9pm Alternating</a:t>
            </a:r>
            <a:endParaRPr lang="en-US" sz="1400" dirty="0"/>
          </a:p>
          <a:p>
            <a:r>
              <a:rPr lang="en-US" sz="1400" dirty="0"/>
              <a:t>Tuesday, May 5th, 2026</a:t>
            </a:r>
          </a:p>
          <a:p>
            <a:r>
              <a:rPr lang="en-US" sz="1400" dirty="0"/>
              <a:t>Wednesday May 13th, 2026</a:t>
            </a:r>
          </a:p>
          <a:p>
            <a:r>
              <a:rPr lang="en-US" sz="1400" dirty="0"/>
              <a:t>Tuesday, May 19th, 2026</a:t>
            </a:r>
          </a:p>
          <a:p>
            <a:r>
              <a:rPr lang="en-US" sz="1400" dirty="0"/>
              <a:t>Wednesday May 27th, 2026</a:t>
            </a:r>
          </a:p>
          <a:p>
            <a:r>
              <a:rPr lang="en-US" sz="1400" dirty="0"/>
              <a:t>Tuesday, June 2nd, 2026</a:t>
            </a:r>
          </a:p>
          <a:p>
            <a:r>
              <a:rPr lang="en-US" sz="1400" dirty="0"/>
              <a:t>Wednesday June 10th, 2026</a:t>
            </a:r>
          </a:p>
          <a:p>
            <a:r>
              <a:rPr lang="en-US" sz="1400" dirty="0"/>
              <a:t>Tuesday, July 16th, 2026</a:t>
            </a:r>
          </a:p>
          <a:p>
            <a:r>
              <a:rPr lang="en-US" sz="1400" dirty="0"/>
              <a:t>Wednesday June 24th, 2026</a:t>
            </a:r>
          </a:p>
          <a:p>
            <a:r>
              <a:rPr lang="en-US" sz="1400" dirty="0"/>
              <a:t>Tuesday, June 30th, 2026</a:t>
            </a:r>
          </a:p>
          <a:p>
            <a:r>
              <a:rPr lang="en-US" sz="1400" dirty="0"/>
              <a:t>Wednesday July 8th, 2026</a:t>
            </a:r>
          </a:p>
          <a:p>
            <a:r>
              <a:rPr lang="en-US" sz="1400" dirty="0"/>
              <a:t>Tuesday July 14th, 2026</a:t>
            </a:r>
          </a:p>
          <a:p>
            <a:r>
              <a:rPr lang="en-US" sz="1400" dirty="0"/>
              <a:t>Wednesday July 22nd, 2026</a:t>
            </a:r>
          </a:p>
          <a:p>
            <a:r>
              <a:rPr lang="en-US" sz="1400" dirty="0"/>
              <a:t>Tuesday July 28th, 2026</a:t>
            </a:r>
          </a:p>
          <a:p>
            <a:r>
              <a:rPr lang="en-US" sz="1400" dirty="0"/>
              <a:t>Wednesday Aug 5th, 2026</a:t>
            </a:r>
          </a:p>
          <a:p>
            <a:r>
              <a:rPr lang="en-US" sz="1400" dirty="0"/>
              <a:t>Tuesday, August 11th, 2025</a:t>
            </a:r>
          </a:p>
          <a:p>
            <a:endParaRPr lang="en-US" sz="1400" dirty="0"/>
          </a:p>
          <a:p>
            <a:r>
              <a:rPr lang="en-US" sz="1400" b="1" dirty="0"/>
              <a:t>Bat testing Open Division Playoff Dates TBD</a:t>
            </a:r>
            <a:endParaRPr lang="en-US" sz="1400" dirty="0"/>
          </a:p>
          <a:p>
            <a:endParaRPr lang="en-CA" dirty="0"/>
          </a:p>
        </p:txBody>
      </p:sp>
    </p:spTree>
    <p:extLst>
      <p:ext uri="{BB962C8B-B14F-4D97-AF65-F5344CB8AC3E}">
        <p14:creationId xmlns:p14="http://schemas.microsoft.com/office/powerpoint/2010/main" val="3900600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Rule Changes </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34</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80504" y="995190"/>
            <a:ext cx="8145566" cy="4616648"/>
          </a:xfrm>
          <a:prstGeom prst="rect">
            <a:avLst/>
          </a:prstGeom>
          <a:noFill/>
        </p:spPr>
        <p:txBody>
          <a:bodyPr wrap="square" rtlCol="0">
            <a:spAutoFit/>
          </a:bodyPr>
          <a:lstStyle/>
          <a:p>
            <a:pPr>
              <a:spcAft>
                <a:spcPts val="1200"/>
              </a:spcAft>
            </a:pPr>
            <a:endParaRPr lang="en-CA" sz="2000" b="1" dirty="0"/>
          </a:p>
          <a:p>
            <a:pPr marL="800100" lvl="1" indent="-342900">
              <a:spcAft>
                <a:spcPts val="1200"/>
              </a:spcAft>
              <a:buFont typeface="Arial" panose="020B0604020202020204" pitchFamily="34" charset="0"/>
              <a:buChar char="•"/>
            </a:pPr>
            <a:r>
              <a:rPr lang="en-CA" sz="2000" dirty="0">
                <a:solidFill>
                  <a:srgbClr val="FF0000"/>
                </a:solidFill>
              </a:rPr>
              <a:t>Softball Canada Rule Change (Pitcher Distance Change to 50 Ft only)</a:t>
            </a:r>
          </a:p>
          <a:p>
            <a:pPr marL="800100" lvl="1" indent="-342900">
              <a:spcAft>
                <a:spcPts val="1200"/>
              </a:spcAft>
              <a:buFont typeface="Arial" panose="020B0604020202020204" pitchFamily="34" charset="0"/>
              <a:buChar char="•"/>
            </a:pPr>
            <a:r>
              <a:rPr lang="en-CA" sz="2000" dirty="0">
                <a:solidFill>
                  <a:srgbClr val="FF0000"/>
                </a:solidFill>
              </a:rPr>
              <a:t>SAMSPA WILL NOT BE FOLLOWING THIS SOFTBALL CANADA RULE CHANGE, PITCHERS WILL STILL BE ABLE TO PITCH FROM  A DISTANCE OF BETWEEN 50-60 FEET. </a:t>
            </a:r>
          </a:p>
          <a:p>
            <a:pPr marL="800100" lvl="1" indent="-342900">
              <a:spcAft>
                <a:spcPts val="1200"/>
              </a:spcAft>
              <a:buFont typeface="Arial" panose="020B0604020202020204" pitchFamily="34" charset="0"/>
              <a:buChar char="•"/>
            </a:pPr>
            <a:r>
              <a:rPr lang="en-CA" sz="2000" dirty="0">
                <a:solidFill>
                  <a:srgbClr val="00B0F0"/>
                </a:solidFill>
              </a:rPr>
              <a:t>All Divisions</a:t>
            </a:r>
          </a:p>
          <a:p>
            <a:pPr marL="800100" lvl="1" indent="-342900">
              <a:spcAft>
                <a:spcPts val="1200"/>
              </a:spcAft>
              <a:buFont typeface="Arial" panose="020B0604020202020204" pitchFamily="34" charset="0"/>
              <a:buChar char="•"/>
            </a:pPr>
            <a:r>
              <a:rPr lang="en-CA" sz="2000" dirty="0">
                <a:solidFill>
                  <a:srgbClr val="00B0F0"/>
                </a:solidFill>
              </a:rPr>
              <a:t>Pitcher Mask Rule (next slide and vote to in sue)</a:t>
            </a:r>
          </a:p>
          <a:p>
            <a:pPr lvl="1">
              <a:spcAft>
                <a:spcPts val="1200"/>
              </a:spcAft>
            </a:pPr>
            <a:r>
              <a:rPr lang="en-CA" sz="2000" dirty="0">
                <a:solidFill>
                  <a:srgbClr val="00B0F0"/>
                </a:solidFill>
              </a:rPr>
              <a:t> (</a:t>
            </a:r>
            <a:r>
              <a:rPr lang="en-CA" sz="2000" dirty="0">
                <a:solidFill>
                  <a:srgbClr val="00B0F0"/>
                </a:solidFill>
                <a:hlinkClick r:id="rId3"/>
              </a:rPr>
              <a:t>https://www.samspaslowpitch.com/page/show/7921272rules-samspa-rules</a:t>
            </a:r>
            <a:r>
              <a:rPr lang="en-CA" sz="2000" dirty="0">
                <a:solidFill>
                  <a:srgbClr val="00B0F0"/>
                </a:solidFill>
              </a:rPr>
              <a:t>)</a:t>
            </a:r>
          </a:p>
          <a:p>
            <a:pPr lvl="1">
              <a:spcAft>
                <a:spcPts val="1200"/>
              </a:spcAft>
            </a:pPr>
            <a:endParaRPr lang="en-CA" sz="2000" dirty="0">
              <a:solidFill>
                <a:srgbClr val="00B0F0"/>
              </a:solidFill>
            </a:endParaRPr>
          </a:p>
          <a:p>
            <a:pPr lvl="1">
              <a:spcAft>
                <a:spcPts val="1200"/>
              </a:spcAft>
            </a:pPr>
            <a:endParaRPr lang="en-CA" sz="2400" i="1" dirty="0">
              <a:solidFill>
                <a:srgbClr val="FF0000"/>
              </a:solidFill>
            </a:endParaRPr>
          </a:p>
        </p:txBody>
      </p:sp>
      <p:pic>
        <p:nvPicPr>
          <p:cNvPr id="2050" name="Picture 2" descr="Changing Rules Stock Illustrations – 98 Changing Rules Stock Illustrations,  Vectors &amp; Clipart - Dreamstime">
            <a:extLst>
              <a:ext uri="{FF2B5EF4-FFF2-40B4-BE49-F238E27FC236}">
                <a16:creationId xmlns:a16="http://schemas.microsoft.com/office/drawing/2014/main" id="{FE748526-E990-42F7-A8FA-FD63949CE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714" y="9335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5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708F0-B3BD-630B-25A9-921C5BA62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71561-633B-E548-AAFA-23D86667F94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Rule Changes</a:t>
            </a:r>
          </a:p>
        </p:txBody>
      </p:sp>
      <p:sp>
        <p:nvSpPr>
          <p:cNvPr id="3" name="Slide Number Placeholder 2">
            <a:extLst>
              <a:ext uri="{FF2B5EF4-FFF2-40B4-BE49-F238E27FC236}">
                <a16:creationId xmlns:a16="http://schemas.microsoft.com/office/drawing/2014/main" id="{DC2EAEED-F258-E1A5-614E-D9229CB5D2BF}"/>
              </a:ext>
            </a:extLst>
          </p:cNvPr>
          <p:cNvSpPr>
            <a:spLocks noGrp="1"/>
          </p:cNvSpPr>
          <p:nvPr>
            <p:ph type="sldNum" sz="quarter" idx="12"/>
          </p:nvPr>
        </p:nvSpPr>
        <p:spPr/>
        <p:txBody>
          <a:bodyPr/>
          <a:lstStyle/>
          <a:p>
            <a:fld id="{FAB69B05-8098-4314-A6E1-272A1D49D671}" type="slidenum">
              <a:rPr lang="en-CA" smtClean="0"/>
              <a:t>35</a:t>
            </a:fld>
            <a:endParaRPr lang="en-CA"/>
          </a:p>
        </p:txBody>
      </p:sp>
      <p:sp>
        <p:nvSpPr>
          <p:cNvPr id="7" name="TextBox 6">
            <a:extLst>
              <a:ext uri="{FF2B5EF4-FFF2-40B4-BE49-F238E27FC236}">
                <a16:creationId xmlns:a16="http://schemas.microsoft.com/office/drawing/2014/main" id="{2530AE2D-70C1-AB90-DD8F-B5F1BDD2C3BD}"/>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2268D1C1-84D4-0DDD-B4D4-2EE8400EF76D}"/>
              </a:ext>
            </a:extLst>
          </p:cNvPr>
          <p:cNvSpPr txBox="1"/>
          <p:nvPr/>
        </p:nvSpPr>
        <p:spPr>
          <a:xfrm>
            <a:off x="1495136" y="1073848"/>
            <a:ext cx="8145566" cy="5632311"/>
          </a:xfrm>
          <a:prstGeom prst="rect">
            <a:avLst/>
          </a:prstGeom>
          <a:noFill/>
        </p:spPr>
        <p:txBody>
          <a:bodyPr wrap="square" rtlCol="0">
            <a:spAutoFit/>
          </a:bodyPr>
          <a:lstStyle/>
          <a:p>
            <a:r>
              <a:rPr lang="en-CA" sz="2400" b="1" dirty="0"/>
              <a:t>Softball Pitcher Safety Mask Proposed Rule</a:t>
            </a:r>
          </a:p>
          <a:p>
            <a:r>
              <a:rPr lang="en-CA" sz="1600" dirty="0"/>
              <a:t>To ensure the safety of all pitchers by requiring the use of protective face masks during games.</a:t>
            </a:r>
          </a:p>
          <a:p>
            <a:r>
              <a:rPr lang="en-CA" sz="1600" b="1" dirty="0"/>
              <a:t>Rule</a:t>
            </a:r>
          </a:p>
          <a:p>
            <a:r>
              <a:rPr lang="en-CA" sz="1600" dirty="0"/>
              <a:t>All pitchers must wear a protective face mask at all times while actively pitching. </a:t>
            </a:r>
          </a:p>
          <a:p>
            <a:r>
              <a:rPr lang="en-CA" sz="1600" dirty="0"/>
              <a:t>Coaches are responsible for enforcing this policy and ensuring pitchers have proper equipment before taking the field.</a:t>
            </a:r>
          </a:p>
          <a:p>
            <a:r>
              <a:rPr lang="en-CA" sz="1600" b="1" dirty="0"/>
              <a:t>Mask Requirements</a:t>
            </a:r>
          </a:p>
          <a:p>
            <a:r>
              <a:rPr lang="en-CA" sz="1600" dirty="0"/>
              <a:t>The protective mask must:</a:t>
            </a:r>
          </a:p>
          <a:p>
            <a:r>
              <a:rPr lang="en-CA" sz="1600" dirty="0"/>
              <a:t>• 	Cover the eyes, nose, cheeks, and mouth area</a:t>
            </a:r>
          </a:p>
          <a:p>
            <a:r>
              <a:rPr lang="en-CA" sz="1600" dirty="0"/>
              <a:t>• 	Include a solid or metal face cage that prevents direct impact from a batted or thrown ball</a:t>
            </a:r>
          </a:p>
          <a:p>
            <a:r>
              <a:rPr lang="en-CA" sz="1600" dirty="0"/>
              <a:t>• 	Fit securely with adjustable straps so it does not shift during pitching</a:t>
            </a:r>
          </a:p>
          <a:p>
            <a:r>
              <a:rPr lang="en-CA" sz="1600" dirty="0"/>
              <a:t>• 	Allow clear visibility and unrestricted breathing</a:t>
            </a:r>
          </a:p>
          <a:p>
            <a:r>
              <a:rPr lang="en-CA" sz="1600" dirty="0"/>
              <a:t>• 	Be free of cracks, damage, or loose components</a:t>
            </a:r>
          </a:p>
          <a:p>
            <a:r>
              <a:rPr lang="en-CA" sz="1600" b="1" dirty="0"/>
              <a:t>Compliance</a:t>
            </a:r>
          </a:p>
          <a:p>
            <a:r>
              <a:rPr lang="en-CA" sz="1600" dirty="0"/>
              <a:t>A pitcher who does not have a proper mask will not be permitted to pitch until one is worn. If a mask becomes damaged during play, the pitcher must replace it before continuing. </a:t>
            </a:r>
            <a:r>
              <a:rPr lang="en-CA" sz="1600" b="1" dirty="0"/>
              <a:t>(Source for Sports has offered a 15% discount on masks, 1 card per team, see Lynda after the meeting)</a:t>
            </a:r>
          </a:p>
          <a:p>
            <a:r>
              <a:rPr lang="en-CA" sz="1600" b="1" dirty="0"/>
              <a:t>Rationale</a:t>
            </a:r>
          </a:p>
          <a:p>
            <a:r>
              <a:rPr lang="en-CA" sz="1600" dirty="0"/>
              <a:t>Pitchers stand closest to the batter and have the least reaction time. Wearing a mask significantly reduces the risk of facial injuries and ensures a safer playing environment for all athletes.</a:t>
            </a:r>
          </a:p>
          <a:p>
            <a:endParaRPr lang="en-CA" sz="1600" dirty="0"/>
          </a:p>
        </p:txBody>
      </p:sp>
      <p:pic>
        <p:nvPicPr>
          <p:cNvPr id="2050" name="Picture 2" descr="Changing Rules Stock Illustrations – 98 Changing Rules Stock Illustrations,  Vectors &amp; Clipart - Dreamstime">
            <a:extLst>
              <a:ext uri="{FF2B5EF4-FFF2-40B4-BE49-F238E27FC236}">
                <a16:creationId xmlns:a16="http://schemas.microsoft.com/office/drawing/2014/main" id="{4BEDDC62-B249-CCB7-EF88-7D8C7C588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714" y="9335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277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BCF21-9AFA-E17B-48AC-133705782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39419-3DA0-9AFF-21D6-E36A42FAA41C}"/>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a:t>
            </a:r>
          </a:p>
        </p:txBody>
      </p:sp>
      <p:sp>
        <p:nvSpPr>
          <p:cNvPr id="3" name="Slide Number Placeholder 2">
            <a:extLst>
              <a:ext uri="{FF2B5EF4-FFF2-40B4-BE49-F238E27FC236}">
                <a16:creationId xmlns:a16="http://schemas.microsoft.com/office/drawing/2014/main" id="{C927F6B2-0A75-4888-FF4C-08437586B94B}"/>
              </a:ext>
            </a:extLst>
          </p:cNvPr>
          <p:cNvSpPr>
            <a:spLocks noGrp="1"/>
          </p:cNvSpPr>
          <p:nvPr>
            <p:ph type="sldNum" sz="quarter" idx="12"/>
          </p:nvPr>
        </p:nvSpPr>
        <p:spPr/>
        <p:txBody>
          <a:bodyPr/>
          <a:lstStyle/>
          <a:p>
            <a:fld id="{FAB69B05-8098-4314-A6E1-272A1D49D671}" type="slidenum">
              <a:rPr lang="en-CA" smtClean="0"/>
              <a:t>36</a:t>
            </a:fld>
            <a:endParaRPr lang="en-CA"/>
          </a:p>
        </p:txBody>
      </p:sp>
      <p:sp>
        <p:nvSpPr>
          <p:cNvPr id="7" name="TextBox 6">
            <a:extLst>
              <a:ext uri="{FF2B5EF4-FFF2-40B4-BE49-F238E27FC236}">
                <a16:creationId xmlns:a16="http://schemas.microsoft.com/office/drawing/2014/main" id="{4DC7FD85-8951-DBAE-761C-B5E9767B8E8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11BB6B78-8261-7162-29B3-1349EFAD5B39}"/>
              </a:ext>
            </a:extLst>
          </p:cNvPr>
          <p:cNvSpPr txBox="1"/>
          <p:nvPr/>
        </p:nvSpPr>
        <p:spPr>
          <a:xfrm>
            <a:off x="1180504" y="1149407"/>
            <a:ext cx="7430095" cy="4201150"/>
          </a:xfrm>
          <a:prstGeom prst="rect">
            <a:avLst/>
          </a:prstGeom>
          <a:noFill/>
        </p:spPr>
        <p:txBody>
          <a:bodyPr wrap="square" rtlCol="0">
            <a:spAutoFit/>
          </a:bodyPr>
          <a:lstStyle/>
          <a:p>
            <a:pPr algn="l">
              <a:buNone/>
            </a:pPr>
            <a:r>
              <a:rPr lang="en-US" sz="2400" b="1" i="0" dirty="0">
                <a:solidFill>
                  <a:srgbClr val="1100FF"/>
                </a:solidFill>
                <a:effectLst/>
                <a:latin typeface="Titillium Web" panose="020F0502020204030204" pitchFamily="2" charset="0"/>
              </a:rPr>
              <a:t>Game Ball Distribution Change</a:t>
            </a:r>
          </a:p>
          <a:p>
            <a:pPr algn="l">
              <a:buNone/>
            </a:pPr>
            <a:endParaRPr lang="en-US" sz="2000" b="0" i="0" dirty="0">
              <a:solidFill>
                <a:srgbClr val="666666"/>
              </a:solidFill>
              <a:effectLst/>
              <a:latin typeface="Lato" panose="020F0502020204030204" pitchFamily="34" charset="0"/>
            </a:endParaRPr>
          </a:p>
          <a:p>
            <a:pPr algn="l">
              <a:buNone/>
            </a:pPr>
            <a:r>
              <a:rPr lang="en-US" sz="1900" dirty="0"/>
              <a:t>Open Division will continue to have teams mark their balls with their team's name. While at bat, teams will provide umpires their balls and hit their own marked balls. Teams will continue to be responsible for collecting their own homerun and foul balls. </a:t>
            </a:r>
          </a:p>
          <a:p>
            <a:pPr algn="l">
              <a:buNone/>
            </a:pPr>
            <a:endParaRPr lang="en-US" sz="1900" b="0" i="0" dirty="0">
              <a:solidFill>
                <a:srgbClr val="666666"/>
              </a:solidFill>
              <a:effectLst/>
              <a:latin typeface="Lato" panose="020F0502020204030204" pitchFamily="34" charset="0"/>
            </a:endParaRPr>
          </a:p>
          <a:p>
            <a:pPr algn="l">
              <a:buNone/>
            </a:pPr>
            <a:r>
              <a:rPr lang="en-US" sz="3200" b="1" i="0" dirty="0">
                <a:solidFill>
                  <a:srgbClr val="666666"/>
                </a:solidFill>
                <a:effectLst/>
                <a:latin typeface="Lato" panose="020F0502020204030204" pitchFamily="34" charset="0"/>
              </a:rPr>
              <a:t>Please note you will not receive your game balls or scor</a:t>
            </a:r>
            <a:r>
              <a:rPr lang="en-US" sz="3200" b="1" dirty="0">
                <a:solidFill>
                  <a:srgbClr val="666666"/>
                </a:solidFill>
                <a:latin typeface="Lato" panose="020F0502020204030204" pitchFamily="34" charset="0"/>
              </a:rPr>
              <a:t>ebook at bat testing if you have not paid the required league fees to this point.</a:t>
            </a:r>
            <a:endParaRPr lang="en-US" sz="3200" b="1"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3150011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A8B3-617C-9330-5580-113CAF3D9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BB8DF-DC52-9763-0781-6484724E24F2}"/>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Current Forfeit Fee Policy</a:t>
            </a:r>
          </a:p>
        </p:txBody>
      </p:sp>
      <p:sp>
        <p:nvSpPr>
          <p:cNvPr id="3" name="Slide Number Placeholder 2">
            <a:extLst>
              <a:ext uri="{FF2B5EF4-FFF2-40B4-BE49-F238E27FC236}">
                <a16:creationId xmlns:a16="http://schemas.microsoft.com/office/drawing/2014/main" id="{A797A070-703D-F539-0D93-5BD853E187DF}"/>
              </a:ext>
            </a:extLst>
          </p:cNvPr>
          <p:cNvSpPr>
            <a:spLocks noGrp="1"/>
          </p:cNvSpPr>
          <p:nvPr>
            <p:ph type="sldNum" sz="quarter" idx="12"/>
          </p:nvPr>
        </p:nvSpPr>
        <p:spPr/>
        <p:txBody>
          <a:bodyPr/>
          <a:lstStyle/>
          <a:p>
            <a:fld id="{FAB69B05-8098-4314-A6E1-272A1D49D671}" type="slidenum">
              <a:rPr lang="en-CA" smtClean="0"/>
              <a:t>37</a:t>
            </a:fld>
            <a:endParaRPr lang="en-CA"/>
          </a:p>
        </p:txBody>
      </p:sp>
      <p:sp>
        <p:nvSpPr>
          <p:cNvPr id="7" name="TextBox 6">
            <a:extLst>
              <a:ext uri="{FF2B5EF4-FFF2-40B4-BE49-F238E27FC236}">
                <a16:creationId xmlns:a16="http://schemas.microsoft.com/office/drawing/2014/main" id="{4F5AB391-DC90-1DA2-EDAB-CC3712482A76}"/>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AEEF7D42-B68C-D590-0441-2FB6BDBFE8C9}"/>
              </a:ext>
            </a:extLst>
          </p:cNvPr>
          <p:cNvSpPr txBox="1"/>
          <p:nvPr/>
        </p:nvSpPr>
        <p:spPr>
          <a:xfrm>
            <a:off x="1495136" y="1073848"/>
            <a:ext cx="8145566" cy="5416868"/>
          </a:xfrm>
          <a:prstGeom prst="rect">
            <a:avLst/>
          </a:prstGeom>
          <a:noFill/>
        </p:spPr>
        <p:txBody>
          <a:bodyPr wrap="square" rtlCol="0">
            <a:spAutoFit/>
          </a:bodyPr>
          <a:lstStyle/>
          <a:p>
            <a:pPr lvl="1">
              <a:spcAft>
                <a:spcPts val="1200"/>
              </a:spcAft>
            </a:pPr>
            <a:r>
              <a:rPr lang="en-US" sz="1400" b="1" dirty="0"/>
              <a:t>Policy</a:t>
            </a:r>
            <a:r>
              <a:rPr lang="en-US" sz="1400" dirty="0"/>
              <a:t> </a:t>
            </a:r>
          </a:p>
          <a:p>
            <a:pPr lvl="1">
              <a:spcAft>
                <a:spcPts val="1200"/>
              </a:spcAft>
            </a:pPr>
            <a:r>
              <a:rPr lang="en-US" sz="1400" b="1" dirty="0"/>
              <a:t>Purpose</a:t>
            </a:r>
            <a:r>
              <a:rPr lang="en-US" sz="1400" dirty="0"/>
              <a:t> </a:t>
            </a:r>
          </a:p>
          <a:p>
            <a:pPr lvl="1">
              <a:spcAft>
                <a:spcPts val="1200"/>
              </a:spcAft>
            </a:pPr>
            <a:r>
              <a:rPr lang="en-US" sz="1400" dirty="0"/>
              <a:t>To provide a League with respect of all members time, desire to play ball and efforts made to field a team. This forfeit policy establishes additional fees paid by member teams delinquent in providing 24 hours notice to League and opposing team. </a:t>
            </a:r>
          </a:p>
          <a:p>
            <a:pPr lvl="1">
              <a:spcAft>
                <a:spcPts val="1200"/>
              </a:spcAft>
            </a:pPr>
            <a:r>
              <a:rPr lang="en-US" sz="1400" b="1" dirty="0"/>
              <a:t>Delinquency Definition </a:t>
            </a:r>
          </a:p>
          <a:p>
            <a:pPr lvl="1">
              <a:spcAft>
                <a:spcPts val="1200"/>
              </a:spcAft>
            </a:pPr>
            <a:r>
              <a:rPr lang="en-US" sz="1400" dirty="0"/>
              <a:t>Forfeit fees determined by the board are to be paid to the League with team defaulted against receiving a credit. Forfeit fees will be charged to Member teams not complying with the following:</a:t>
            </a:r>
          </a:p>
          <a:p>
            <a:pPr marL="914400" lvl="1" indent="-457200">
              <a:spcAft>
                <a:spcPts val="1200"/>
              </a:spcAft>
              <a:buAutoNum type="arabicPeriod"/>
            </a:pPr>
            <a:r>
              <a:rPr lang="en-US" sz="1400" dirty="0"/>
              <a:t>If you are unable to field a team for your scheduled game, you must notify the League Scheduler and the opposing team Coach/Manager via email, text or phone, 24 hours prior to your game time. 1st forfeit by team no fee if 24 hours’ notice provided, 2nd and future forfeits by the same team would have a $250.00 fee no matter if notice provided or not. </a:t>
            </a:r>
          </a:p>
          <a:p>
            <a:pPr marL="914400" lvl="1" indent="-457200">
              <a:spcAft>
                <a:spcPts val="1200"/>
              </a:spcAft>
              <a:buAutoNum type="arabicPeriod"/>
            </a:pPr>
            <a:r>
              <a:rPr lang="en-US" sz="1400" dirty="0"/>
              <a:t>Failure to contact the League Scheduler and Coach/Manager of opposition within the required time will result in a $250.00 fee. Team defaulted against will receive a $150.00 credit to the team account.</a:t>
            </a:r>
          </a:p>
          <a:p>
            <a:pPr lvl="1">
              <a:spcAft>
                <a:spcPts val="1200"/>
              </a:spcAft>
            </a:pPr>
            <a:r>
              <a:rPr lang="en-US" sz="1400" b="1" dirty="0"/>
              <a:t>Delinquency Procedure </a:t>
            </a:r>
          </a:p>
          <a:p>
            <a:pPr lvl="1">
              <a:spcAft>
                <a:spcPts val="1200"/>
              </a:spcAft>
            </a:pPr>
            <a:r>
              <a:rPr lang="en-US" sz="1400" dirty="0"/>
              <a:t>Teams failing to provide 24-hour notice of a forfeit will be documented and the fee will be applied to their team account. Teams will be notified of fees and credits yearly. Teams failing to pay within 30 days of the notification will be deemed “delinquent.” </a:t>
            </a:r>
            <a:endParaRPr lang="en-CA" sz="1400" i="1" dirty="0">
              <a:solidFill>
                <a:srgbClr val="FF0000"/>
              </a:solidFill>
            </a:endParaRPr>
          </a:p>
        </p:txBody>
      </p:sp>
    </p:spTree>
    <p:extLst>
      <p:ext uri="{BB962C8B-B14F-4D97-AF65-F5344CB8AC3E}">
        <p14:creationId xmlns:p14="http://schemas.microsoft.com/office/powerpoint/2010/main" val="392265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65C8-10AD-4F3F-9AA5-A4564DED3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D0DD4-1D93-6652-33AB-658AA432C967}"/>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Forfeit Fee Policy Update</a:t>
            </a:r>
          </a:p>
        </p:txBody>
      </p:sp>
      <p:sp>
        <p:nvSpPr>
          <p:cNvPr id="3" name="Slide Number Placeholder 2">
            <a:extLst>
              <a:ext uri="{FF2B5EF4-FFF2-40B4-BE49-F238E27FC236}">
                <a16:creationId xmlns:a16="http://schemas.microsoft.com/office/drawing/2014/main" id="{7C32F10E-D2EE-2AF4-EE00-04D9B696B7C5}"/>
              </a:ext>
            </a:extLst>
          </p:cNvPr>
          <p:cNvSpPr>
            <a:spLocks noGrp="1"/>
          </p:cNvSpPr>
          <p:nvPr>
            <p:ph type="sldNum" sz="quarter" idx="12"/>
          </p:nvPr>
        </p:nvSpPr>
        <p:spPr/>
        <p:txBody>
          <a:bodyPr/>
          <a:lstStyle/>
          <a:p>
            <a:fld id="{FAB69B05-8098-4314-A6E1-272A1D49D671}" type="slidenum">
              <a:rPr lang="en-CA" smtClean="0"/>
              <a:t>38</a:t>
            </a:fld>
            <a:endParaRPr lang="en-CA"/>
          </a:p>
        </p:txBody>
      </p:sp>
      <p:sp>
        <p:nvSpPr>
          <p:cNvPr id="7" name="TextBox 6">
            <a:extLst>
              <a:ext uri="{FF2B5EF4-FFF2-40B4-BE49-F238E27FC236}">
                <a16:creationId xmlns:a16="http://schemas.microsoft.com/office/drawing/2014/main" id="{19137D78-DF4E-F71F-88E7-B17B1D00547B}"/>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02BFAFE-9A8E-EDD3-40CB-C7D88F639067}"/>
              </a:ext>
            </a:extLst>
          </p:cNvPr>
          <p:cNvSpPr txBox="1"/>
          <p:nvPr/>
        </p:nvSpPr>
        <p:spPr>
          <a:xfrm>
            <a:off x="1495136" y="1073848"/>
            <a:ext cx="8145566" cy="5262979"/>
          </a:xfrm>
          <a:prstGeom prst="rect">
            <a:avLst/>
          </a:prstGeom>
          <a:noFill/>
        </p:spPr>
        <p:txBody>
          <a:bodyPr wrap="square" rtlCol="0">
            <a:spAutoFit/>
          </a:bodyPr>
          <a:lstStyle/>
          <a:p>
            <a:pPr lvl="1">
              <a:spcAft>
                <a:spcPts val="1200"/>
              </a:spcAft>
            </a:pPr>
            <a:r>
              <a:rPr lang="en-US" sz="2800" dirty="0"/>
              <a:t>Regardless of the 24‑hour notice provided, any team forfeiting a 5:00 p.m. or 8:00 p.m. game in a slot where an umpire has been scheduled for three consecutive games (e.g., 3:30-5:00-6:30 or 6:30–8:00–9:30) will be responsible for all associated costs and the $250.00 forfeit fee. This requirement is based on the SAMSPA/EDSUA Agreement, which states that if an umpire is required to wait between games, a sitting fee must be paid. If both teams mutually agree to the forfeit, the fee will be split evenly. If a single team initiates the forfeit, that team will be responsible for the full fee. </a:t>
            </a:r>
            <a:endParaRPr lang="en-CA" sz="2800" i="1" dirty="0">
              <a:solidFill>
                <a:srgbClr val="FF0000"/>
              </a:solidFill>
            </a:endParaRPr>
          </a:p>
        </p:txBody>
      </p:sp>
    </p:spTree>
    <p:extLst>
      <p:ext uri="{BB962C8B-B14F-4D97-AF65-F5344CB8AC3E}">
        <p14:creationId xmlns:p14="http://schemas.microsoft.com/office/powerpoint/2010/main" val="3178619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Divisional Alignment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39</a:t>
            </a:fld>
            <a:endParaRPr lang="en-CA"/>
          </a:p>
        </p:txBody>
      </p:sp>
      <p:graphicFrame>
        <p:nvGraphicFramePr>
          <p:cNvPr id="4" name="Table 3">
            <a:extLst>
              <a:ext uri="{FF2B5EF4-FFF2-40B4-BE49-F238E27FC236}">
                <a16:creationId xmlns:a16="http://schemas.microsoft.com/office/drawing/2014/main" id="{04FFCC1B-8678-4280-0DFE-29D0249C6EAD}"/>
              </a:ext>
            </a:extLst>
          </p:cNvPr>
          <p:cNvGraphicFramePr>
            <a:graphicFrameLocks noGrp="1"/>
          </p:cNvGraphicFramePr>
          <p:nvPr>
            <p:extLst>
              <p:ext uri="{D42A27DB-BD31-4B8C-83A1-F6EECF244321}">
                <p14:modId xmlns:p14="http://schemas.microsoft.com/office/powerpoint/2010/main" val="1553992747"/>
              </p:ext>
            </p:extLst>
          </p:nvPr>
        </p:nvGraphicFramePr>
        <p:xfrm>
          <a:off x="934065" y="1366684"/>
          <a:ext cx="9842090" cy="5117346"/>
        </p:xfrm>
        <a:graphic>
          <a:graphicData uri="http://schemas.openxmlformats.org/drawingml/2006/table">
            <a:tbl>
              <a:tblPr>
                <a:tableStyleId>{5C22544A-7EE6-4342-B048-85BDC9FD1C3A}</a:tableStyleId>
              </a:tblPr>
              <a:tblGrid>
                <a:gridCol w="1146653">
                  <a:extLst>
                    <a:ext uri="{9D8B030D-6E8A-4147-A177-3AD203B41FA5}">
                      <a16:colId xmlns:a16="http://schemas.microsoft.com/office/drawing/2014/main" val="3174685907"/>
                    </a:ext>
                  </a:extLst>
                </a:gridCol>
                <a:gridCol w="2102194">
                  <a:extLst>
                    <a:ext uri="{9D8B030D-6E8A-4147-A177-3AD203B41FA5}">
                      <a16:colId xmlns:a16="http://schemas.microsoft.com/office/drawing/2014/main" val="2443741058"/>
                    </a:ext>
                  </a:extLst>
                </a:gridCol>
                <a:gridCol w="2149971">
                  <a:extLst>
                    <a:ext uri="{9D8B030D-6E8A-4147-A177-3AD203B41FA5}">
                      <a16:colId xmlns:a16="http://schemas.microsoft.com/office/drawing/2014/main" val="1250542571"/>
                    </a:ext>
                  </a:extLst>
                </a:gridCol>
                <a:gridCol w="1839419">
                  <a:extLst>
                    <a:ext uri="{9D8B030D-6E8A-4147-A177-3AD203B41FA5}">
                      <a16:colId xmlns:a16="http://schemas.microsoft.com/office/drawing/2014/main" val="2704417568"/>
                    </a:ext>
                  </a:extLst>
                </a:gridCol>
                <a:gridCol w="2603853">
                  <a:extLst>
                    <a:ext uri="{9D8B030D-6E8A-4147-A177-3AD203B41FA5}">
                      <a16:colId xmlns:a16="http://schemas.microsoft.com/office/drawing/2014/main" val="652146986"/>
                    </a:ext>
                  </a:extLst>
                </a:gridCol>
              </a:tblGrid>
              <a:tr h="215381">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r" fontAlgn="b"/>
                      <a:r>
                        <a:rPr lang="en-CA" sz="1100" u="none" strike="noStrike" dirty="0">
                          <a:effectLst/>
                          <a:highlight>
                            <a:srgbClr val="00FFFF"/>
                          </a:highlight>
                        </a:rPr>
                        <a:t>2025 Teams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92136125"/>
                  </a:ext>
                </a:extLst>
              </a:tr>
              <a:tr h="224356">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81781671"/>
                  </a:ext>
                </a:extLst>
              </a:tr>
              <a:tr h="215381">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A</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B</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C</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OPEN D</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extLst>
                  <a:ext uri="{0D108BD9-81ED-4DB2-BD59-A6C34878D82A}">
                    <a16:rowId xmlns:a16="http://schemas.microsoft.com/office/drawing/2014/main" val="2478169707"/>
                  </a:ext>
                </a:extLst>
              </a:tr>
              <a:tr h="308443">
                <a:tc>
                  <a:txBody>
                    <a:bodyPr/>
                    <a:lstStyle/>
                    <a:p>
                      <a:pPr algn="ctr" fontAlgn="b"/>
                      <a:r>
                        <a:rPr lang="en-CA" sz="1100" u="none" strike="noStrike" dirty="0">
                          <a:effectLst/>
                          <a:highlight>
                            <a:srgbClr val="00FFFF"/>
                          </a:highlight>
                        </a:rPr>
                        <a:t>1</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Mafia</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The Chefs</a:t>
                      </a:r>
                    </a:p>
                  </a:txBody>
                  <a:tcPr marL="7620" marR="7620" marT="7620" marB="0" anchor="b"/>
                </a:tc>
                <a:tc>
                  <a:txBody>
                    <a:bodyPr/>
                    <a:lstStyle/>
                    <a:p>
                      <a:pPr algn="l" fontAlgn="b"/>
                      <a:r>
                        <a:rPr lang="en-CA" sz="1100" u="none" strike="noStrike">
                          <a:effectLst/>
                        </a:rPr>
                        <a:t>Phanton</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Big Dickeys</a:t>
                      </a:r>
                    </a:p>
                  </a:txBody>
                  <a:tcPr marL="7620" marR="7620" marT="7620" marB="0" anchor="b"/>
                </a:tc>
                <a:extLst>
                  <a:ext uri="{0D108BD9-81ED-4DB2-BD59-A6C34878D82A}">
                    <a16:rowId xmlns:a16="http://schemas.microsoft.com/office/drawing/2014/main" val="1607558840"/>
                  </a:ext>
                </a:extLst>
              </a:tr>
              <a:tr h="215381">
                <a:tc>
                  <a:txBody>
                    <a:bodyPr/>
                    <a:lstStyle/>
                    <a:p>
                      <a:pPr algn="ctr" fontAlgn="b"/>
                      <a:r>
                        <a:rPr lang="en-CA" sz="1100" u="none" strike="noStrike" dirty="0">
                          <a:effectLst/>
                          <a:highlight>
                            <a:srgbClr val="00FFFF"/>
                          </a:highlight>
                        </a:rPr>
                        <a:t>2</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Mediocre Sluggers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Pound</a:t>
                      </a:r>
                    </a:p>
                  </a:txBody>
                  <a:tcPr marL="7620" marR="7620" marT="7620" marB="0" anchor="b"/>
                </a:tc>
                <a:tc>
                  <a:txBody>
                    <a:bodyPr/>
                    <a:lstStyle/>
                    <a:p>
                      <a:pPr algn="l" fontAlgn="b"/>
                      <a:r>
                        <a:rPr lang="en-CA" sz="1100" b="0" i="0" u="none" strike="noStrike" dirty="0" err="1">
                          <a:solidFill>
                            <a:schemeClr val="tx1"/>
                          </a:solidFill>
                          <a:effectLst/>
                          <a:latin typeface="Aptos Narrow" panose="020B0004020202020204" pitchFamily="34" charset="0"/>
                        </a:rPr>
                        <a:t>Slammin</a:t>
                      </a:r>
                      <a:r>
                        <a:rPr lang="en-CA" sz="1100" b="0" i="0" u="none" strike="noStrike" dirty="0">
                          <a:solidFill>
                            <a:schemeClr val="tx1"/>
                          </a:solidFill>
                          <a:effectLst/>
                          <a:latin typeface="Aptos Narrow" panose="020B0004020202020204" pitchFamily="34" charset="0"/>
                        </a:rPr>
                        <a:t> </a:t>
                      </a:r>
                      <a:r>
                        <a:rPr lang="en-CA" sz="1100" b="0" i="0" u="none" strike="noStrike" dirty="0" err="1">
                          <a:solidFill>
                            <a:schemeClr val="tx1"/>
                          </a:solidFill>
                          <a:effectLst/>
                          <a:latin typeface="Aptos Narrow" panose="020B0004020202020204" pitchFamily="34" charset="0"/>
                        </a:rPr>
                        <a:t>Grannys</a:t>
                      </a:r>
                      <a:endParaRPr lang="en-CA" sz="1100" b="0" i="0" u="none" strike="noStrike" dirty="0">
                        <a:solidFill>
                          <a:schemeClr val="tx1"/>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Stingers</a:t>
                      </a:r>
                    </a:p>
                  </a:txBody>
                  <a:tcPr marL="7620" marR="7620" marT="7620" marB="0" anchor="b"/>
                </a:tc>
                <a:extLst>
                  <a:ext uri="{0D108BD9-81ED-4DB2-BD59-A6C34878D82A}">
                    <a16:rowId xmlns:a16="http://schemas.microsoft.com/office/drawing/2014/main" val="2511461244"/>
                  </a:ext>
                </a:extLst>
              </a:tr>
              <a:tr h="251307">
                <a:tc>
                  <a:txBody>
                    <a:bodyPr/>
                    <a:lstStyle/>
                    <a:p>
                      <a:pPr algn="ctr" fontAlgn="b"/>
                      <a:r>
                        <a:rPr lang="en-CA" sz="1100" u="none" strike="noStrike" dirty="0">
                          <a:effectLst/>
                          <a:highlight>
                            <a:srgbClr val="00FFFF"/>
                          </a:highlight>
                        </a:rPr>
                        <a:t>3</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Elite Selects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Latinos</a:t>
                      </a:r>
                    </a:p>
                  </a:txBody>
                  <a:tcPr marL="7620" marR="7620" marT="7620" marB="0" anchor="b"/>
                </a:tc>
                <a:tc>
                  <a:txBody>
                    <a:bodyPr/>
                    <a:lstStyle/>
                    <a:p>
                      <a:pPr algn="l" fontAlgn="b"/>
                      <a:r>
                        <a:rPr lang="en-CA" sz="1100" u="none" strike="noStrike" dirty="0">
                          <a:effectLst/>
                        </a:rPr>
                        <a:t>Young Guns</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err="1">
                          <a:effectLst/>
                        </a:rPr>
                        <a:t>Caribooze</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387779445"/>
                  </a:ext>
                </a:extLst>
              </a:tr>
              <a:tr h="215381">
                <a:tc>
                  <a:txBody>
                    <a:bodyPr/>
                    <a:lstStyle/>
                    <a:p>
                      <a:pPr algn="ctr" fontAlgn="b"/>
                      <a:r>
                        <a:rPr lang="en-CA" sz="1100" u="none" strike="noStrike" dirty="0">
                          <a:effectLst/>
                          <a:highlight>
                            <a:srgbClr val="00FFFF"/>
                          </a:highlight>
                        </a:rPr>
                        <a:t>4</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Kamikazes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Sox</a:t>
                      </a: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Sturgeon River Swallows</a:t>
                      </a: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The Blue Ballers</a:t>
                      </a:r>
                    </a:p>
                  </a:txBody>
                  <a:tcPr marL="7620" marR="7620" marT="7620" marB="0" anchor="b"/>
                </a:tc>
                <a:extLst>
                  <a:ext uri="{0D108BD9-81ED-4DB2-BD59-A6C34878D82A}">
                    <a16:rowId xmlns:a16="http://schemas.microsoft.com/office/drawing/2014/main" val="1939563982"/>
                  </a:ext>
                </a:extLst>
              </a:tr>
              <a:tr h="215381">
                <a:tc>
                  <a:txBody>
                    <a:bodyPr/>
                    <a:lstStyle/>
                    <a:p>
                      <a:pPr algn="ctr" fontAlgn="b"/>
                      <a:r>
                        <a:rPr lang="en-CA" sz="1100" u="none" strike="noStrike" dirty="0">
                          <a:effectLst/>
                          <a:highlight>
                            <a:srgbClr val="00FFFF"/>
                          </a:highlight>
                        </a:rPr>
                        <a:t>5</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Wolf Pack</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Admirals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Tailgaters</a:t>
                      </a:r>
                    </a:p>
                  </a:txBody>
                  <a:tcPr marL="7620" marR="7620" marT="7620" marB="0" anchor="b"/>
                </a:tc>
                <a:tc>
                  <a:txBody>
                    <a:bodyPr/>
                    <a:lstStyle/>
                    <a:p>
                      <a:pPr algn="l" fontAlgn="b"/>
                      <a:r>
                        <a:rPr lang="en-CA" sz="1100" u="none" strike="noStrike" dirty="0">
                          <a:effectLst/>
                        </a:rPr>
                        <a:t>Ran Ranchers</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53779551"/>
                  </a:ext>
                </a:extLst>
              </a:tr>
              <a:tr h="215381">
                <a:tc>
                  <a:txBody>
                    <a:bodyPr/>
                    <a:lstStyle/>
                    <a:p>
                      <a:pPr algn="ctr" fontAlgn="b"/>
                      <a:r>
                        <a:rPr lang="en-CA" sz="1100" u="none" strike="noStrike" dirty="0">
                          <a:effectLst/>
                          <a:highlight>
                            <a:srgbClr val="00FFFF"/>
                          </a:highlight>
                        </a:rPr>
                        <a:t>6</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Sherwood Dodgers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Big League Boys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Broke Bat Mountain</a:t>
                      </a:r>
                    </a:p>
                  </a:txBody>
                  <a:tcPr marL="7620" marR="7620" marT="7620" marB="0" anchor="b"/>
                </a:tc>
                <a:tc>
                  <a:txBody>
                    <a:bodyPr/>
                    <a:lstStyle/>
                    <a:p>
                      <a:pPr algn="l" fontAlgn="b"/>
                      <a:r>
                        <a:rPr lang="en-CA" sz="1100" u="none" strike="noStrike" dirty="0">
                          <a:effectLst/>
                        </a:rPr>
                        <a:t>Pudgy Ps Pirates</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37270817"/>
                  </a:ext>
                </a:extLst>
              </a:tr>
              <a:tr h="215381">
                <a:tc>
                  <a:txBody>
                    <a:bodyPr/>
                    <a:lstStyle/>
                    <a:p>
                      <a:pPr algn="ctr" fontAlgn="b"/>
                      <a:r>
                        <a:rPr lang="en-CA" sz="1100" u="none" strike="noStrike" dirty="0">
                          <a:effectLst/>
                          <a:highlight>
                            <a:srgbClr val="00FFFF"/>
                          </a:highlight>
                        </a:rPr>
                        <a:t>7</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b="0" i="0" u="none" strike="noStrike" dirty="0" err="1">
                          <a:solidFill>
                            <a:srgbClr val="000000"/>
                          </a:solidFill>
                          <a:effectLst/>
                          <a:latin typeface="Aptos Narrow" panose="020B0004020202020204" pitchFamily="34" charset="0"/>
                        </a:rPr>
                        <a:t>Alcoballics</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Thirsty Beavers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Breaking Bats</a:t>
                      </a:r>
                    </a:p>
                  </a:txBody>
                  <a:tcPr marL="7620" marR="7620" marT="7620" marB="0" anchor="b"/>
                </a:tc>
                <a:tc>
                  <a:txBody>
                    <a:bodyPr/>
                    <a:lstStyle/>
                    <a:p>
                      <a:pPr algn="l" fontAlgn="b"/>
                      <a:r>
                        <a:rPr lang="en-CA" sz="1100" u="none" strike="noStrike">
                          <a:effectLst/>
                        </a:rPr>
                        <a:t>Riverside Mariners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706138469"/>
                  </a:ext>
                </a:extLst>
              </a:tr>
              <a:tr h="215381">
                <a:tc>
                  <a:txBody>
                    <a:bodyPr/>
                    <a:lstStyle/>
                    <a:p>
                      <a:pPr algn="ctr" fontAlgn="b"/>
                      <a:r>
                        <a:rPr lang="en-CA" sz="1100" u="none" strike="noStrike" dirty="0">
                          <a:effectLst/>
                          <a:highlight>
                            <a:srgbClr val="00FFFF"/>
                          </a:highlight>
                        </a:rPr>
                        <a:t>8</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Ballers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highlight>
                            <a:srgbClr val="FFFF00"/>
                          </a:highlight>
                          <a:latin typeface="Aptos Narrow" panose="020B0004020202020204" pitchFamily="34" charset="0"/>
                        </a:rPr>
                        <a:t>Dream Bunt Rotation</a:t>
                      </a:r>
                    </a:p>
                  </a:txBody>
                  <a:tcPr marL="7620" marR="7620" marT="7620" marB="0" anchor="b"/>
                </a:tc>
                <a:tc>
                  <a:txBody>
                    <a:bodyPr/>
                    <a:lstStyle/>
                    <a:p>
                      <a:pPr algn="l" fontAlgn="b"/>
                      <a:r>
                        <a:rPr lang="en-CA" sz="1100" b="0" i="0" u="none" strike="noStrike" dirty="0">
                          <a:solidFill>
                            <a:srgbClr val="000000"/>
                          </a:solidFill>
                          <a:effectLst/>
                          <a:highlight>
                            <a:srgbClr val="FFFF00"/>
                          </a:highlight>
                          <a:latin typeface="Aptos Narrow" panose="020B0004020202020204" pitchFamily="34" charset="0"/>
                        </a:rPr>
                        <a:t>Hurt N Units</a:t>
                      </a:r>
                    </a:p>
                  </a:txBody>
                  <a:tcPr marL="7620" marR="7620" marT="7620" marB="0" anchor="b"/>
                </a:tc>
                <a:extLst>
                  <a:ext uri="{0D108BD9-81ED-4DB2-BD59-A6C34878D82A}">
                    <a16:rowId xmlns:a16="http://schemas.microsoft.com/office/drawing/2014/main" val="977343321"/>
                  </a:ext>
                </a:extLst>
              </a:tr>
              <a:tr h="224356">
                <a:tc>
                  <a:txBody>
                    <a:bodyPr/>
                    <a:lstStyle/>
                    <a:p>
                      <a:pPr algn="ctr" fontAlgn="b"/>
                      <a:r>
                        <a:rPr lang="en-CA" sz="1100" u="none" strike="noStrike" dirty="0">
                          <a:effectLst/>
                          <a:highlight>
                            <a:srgbClr val="00FFFF"/>
                          </a:highlight>
                        </a:rPr>
                        <a:t>9</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highlight>
                            <a:srgbClr val="FFFF00"/>
                          </a:highlight>
                          <a:latin typeface="Aptos Narrow" panose="020B0004020202020204" pitchFamily="34" charset="0"/>
                        </a:rPr>
                        <a:t>Draught Picks</a:t>
                      </a:r>
                    </a:p>
                  </a:txBody>
                  <a:tcPr marL="7620" marR="7620" marT="7620" marB="0" anchor="b"/>
                </a:tc>
                <a:extLst>
                  <a:ext uri="{0D108BD9-81ED-4DB2-BD59-A6C34878D82A}">
                    <a16:rowId xmlns:a16="http://schemas.microsoft.com/office/drawing/2014/main" val="4149484218"/>
                  </a:ext>
                </a:extLst>
              </a:tr>
              <a:tr h="224356">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761340468"/>
                  </a:ext>
                </a:extLst>
              </a:tr>
              <a:tr h="215381">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40</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50 (6:30 pm start Tues/Thurs)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60 (5 pm start, Tues/Thurs)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tc>
                  <a:txBody>
                    <a:bodyPr/>
                    <a:lstStyle/>
                    <a:p>
                      <a:pPr algn="ctr" fontAlgn="b"/>
                      <a:r>
                        <a:rPr lang="en-CA" sz="1100" u="none" strike="noStrike" dirty="0">
                          <a:effectLst/>
                          <a:highlight>
                            <a:srgbClr val="00FFFF"/>
                          </a:highlight>
                        </a:rPr>
                        <a:t>70/74 (3:30 pm start Tues/Thurs)</a:t>
                      </a:r>
                      <a:endParaRPr lang="en-CA" sz="1100" b="0" i="0" u="none" strike="noStrike" dirty="0">
                        <a:solidFill>
                          <a:srgbClr val="0070C0"/>
                        </a:solidFill>
                        <a:effectLst/>
                        <a:highlight>
                          <a:srgbClr val="00FFFF"/>
                        </a:highlight>
                        <a:latin typeface="Aptos Narrow" panose="020B0004020202020204" pitchFamily="34" charset="0"/>
                      </a:endParaRPr>
                    </a:p>
                  </a:txBody>
                  <a:tcPr marL="7620" marR="7620" marT="7620" marB="0" anchor="b"/>
                </a:tc>
                <a:extLst>
                  <a:ext uri="{0D108BD9-81ED-4DB2-BD59-A6C34878D82A}">
                    <a16:rowId xmlns:a16="http://schemas.microsoft.com/office/drawing/2014/main" val="3948151101"/>
                  </a:ext>
                </a:extLst>
              </a:tr>
              <a:tr h="215381">
                <a:tc>
                  <a:txBody>
                    <a:bodyPr/>
                    <a:lstStyle/>
                    <a:p>
                      <a:pPr algn="ctr" fontAlgn="b"/>
                      <a:r>
                        <a:rPr lang="en-CA" sz="1100" u="none" strike="noStrike" dirty="0">
                          <a:effectLst/>
                          <a:highlight>
                            <a:srgbClr val="00FFFF"/>
                          </a:highlight>
                        </a:rPr>
                        <a:t>1</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Rummies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Diamond Bears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Naturals 60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Calalta Sox</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83332232"/>
                  </a:ext>
                </a:extLst>
              </a:tr>
              <a:tr h="215381">
                <a:tc>
                  <a:txBody>
                    <a:bodyPr/>
                    <a:lstStyle/>
                    <a:p>
                      <a:pPr algn="ctr" fontAlgn="b"/>
                      <a:r>
                        <a:rPr lang="en-CA" sz="1100" u="none" strike="noStrike" dirty="0">
                          <a:effectLst/>
                          <a:highlight>
                            <a:srgbClr val="00FFFF"/>
                          </a:highlight>
                        </a:rPr>
                        <a:t>2</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b="0" i="0" u="none" strike="noStrike" dirty="0">
                          <a:solidFill>
                            <a:srgbClr val="000000"/>
                          </a:solidFill>
                          <a:effectLst/>
                          <a:latin typeface="Aptos Narrow" panose="020B0004020202020204" pitchFamily="34" charset="0"/>
                        </a:rPr>
                        <a:t>Cobra Kai</a:t>
                      </a:r>
                    </a:p>
                  </a:txBody>
                  <a:tcPr marL="7620" marR="7620" marT="7620" marB="0" anchor="b"/>
                </a:tc>
                <a:tc>
                  <a:txBody>
                    <a:bodyPr/>
                    <a:lstStyle/>
                    <a:p>
                      <a:pPr algn="l" fontAlgn="b"/>
                      <a:r>
                        <a:rPr lang="en-CA" sz="1100" u="none" strike="noStrike">
                          <a:effectLst/>
                        </a:rPr>
                        <a:t>Ravens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Silverbacks </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Old Buzzards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69970910"/>
                  </a:ext>
                </a:extLst>
              </a:tr>
              <a:tr h="215381">
                <a:tc>
                  <a:txBody>
                    <a:bodyPr/>
                    <a:lstStyle/>
                    <a:p>
                      <a:pPr algn="ctr" fontAlgn="b"/>
                      <a:r>
                        <a:rPr lang="en-CA" sz="1100" u="none" strike="noStrike" dirty="0">
                          <a:effectLst/>
                          <a:highlight>
                            <a:srgbClr val="00FFFF"/>
                          </a:highlight>
                        </a:rPr>
                        <a:t>3</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Pedlars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Naturals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Auto Selects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Old Vets</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30510893"/>
                  </a:ext>
                </a:extLst>
              </a:tr>
              <a:tr h="215381">
                <a:tc>
                  <a:txBody>
                    <a:bodyPr/>
                    <a:lstStyle/>
                    <a:p>
                      <a:pPr algn="ctr" fontAlgn="b"/>
                      <a:r>
                        <a:rPr lang="en-CA" sz="1100" u="none" strike="noStrike" dirty="0">
                          <a:effectLst/>
                          <a:highlight>
                            <a:srgbClr val="00FFFF"/>
                          </a:highlight>
                        </a:rPr>
                        <a:t>4</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Strikers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Raiders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Bad Company</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Dynasty Relics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826544773"/>
                  </a:ext>
                </a:extLst>
              </a:tr>
              <a:tr h="215381">
                <a:tc>
                  <a:txBody>
                    <a:bodyPr/>
                    <a:lstStyle/>
                    <a:p>
                      <a:pPr algn="ctr" fontAlgn="b"/>
                      <a:r>
                        <a:rPr lang="en-CA" sz="1100" u="none" strike="noStrike" dirty="0">
                          <a:effectLst/>
                          <a:highlight>
                            <a:srgbClr val="00FFFF"/>
                          </a:highlight>
                        </a:rPr>
                        <a:t>5</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Slick 50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Loose Cannons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Classics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St. Albert 70s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943747677"/>
                  </a:ext>
                </a:extLst>
              </a:tr>
              <a:tr h="215381">
                <a:tc>
                  <a:txBody>
                    <a:bodyPr/>
                    <a:lstStyle/>
                    <a:p>
                      <a:pPr algn="ctr" fontAlgn="b"/>
                      <a:r>
                        <a:rPr lang="en-CA" sz="1100" u="none" strike="noStrike" dirty="0">
                          <a:effectLst/>
                          <a:highlight>
                            <a:srgbClr val="00FFFF"/>
                          </a:highlight>
                        </a:rPr>
                        <a:t>6</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dirty="0">
                          <a:effectLst/>
                        </a:rPr>
                        <a:t> Swinging Dingers</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Grizzlies</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Buzzards 60</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Old Buzzards 74+</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622416516"/>
                  </a:ext>
                </a:extLst>
              </a:tr>
              <a:tr h="215381">
                <a:tc>
                  <a:txBody>
                    <a:bodyPr/>
                    <a:lstStyle/>
                    <a:p>
                      <a:pPr algn="ctr" fontAlgn="b"/>
                      <a:r>
                        <a:rPr lang="en-CA" sz="1100" u="none" strike="noStrike" dirty="0">
                          <a:effectLst/>
                          <a:highlight>
                            <a:srgbClr val="00FFFF"/>
                          </a:highlight>
                        </a:rPr>
                        <a:t>7</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Older Bulls</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Rockets</a:t>
                      </a:r>
                      <a:endParaRPr lang="en-CA" sz="11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941605827"/>
                  </a:ext>
                </a:extLst>
              </a:tr>
              <a:tr h="215381">
                <a:tc>
                  <a:txBody>
                    <a:bodyPr/>
                    <a:lstStyle/>
                    <a:p>
                      <a:pPr algn="ctr" fontAlgn="b"/>
                      <a:r>
                        <a:rPr lang="en-CA" sz="1100" u="none" strike="noStrike" dirty="0">
                          <a:effectLst/>
                          <a:highlight>
                            <a:srgbClr val="00FFFF"/>
                          </a:highlight>
                        </a:rPr>
                        <a:t>8</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dirty="0">
                          <a:effectLst/>
                        </a:rPr>
                        <a:t> </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Redline</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Silverbacks </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45973552"/>
                  </a:ext>
                </a:extLst>
              </a:tr>
              <a:tr h="223051">
                <a:tc>
                  <a:txBody>
                    <a:bodyPr/>
                    <a:lstStyle/>
                    <a:p>
                      <a:pPr algn="ctr" fontAlgn="b"/>
                      <a:r>
                        <a:rPr lang="en-CA" sz="1100" u="none" strike="noStrike" dirty="0">
                          <a:effectLst/>
                          <a:highlight>
                            <a:srgbClr val="00FFFF"/>
                          </a:highlight>
                        </a:rPr>
                        <a:t>9</a:t>
                      </a:r>
                      <a:endParaRPr lang="en-CA" sz="1100" b="0" i="0" u="none" strike="noStrike" dirty="0">
                        <a:solidFill>
                          <a:srgbClr val="000000"/>
                        </a:solidFill>
                        <a:effectLst/>
                        <a:highlight>
                          <a:srgbClr val="00FFFF"/>
                        </a:highlight>
                        <a:latin typeface="Aptos Narrow" panose="020B0004020202020204" pitchFamily="34" charset="0"/>
                      </a:endParaRPr>
                    </a:p>
                  </a:txBody>
                  <a:tcPr marL="7620" marR="7620" marT="7620" marB="0" anchor="b"/>
                </a:tc>
                <a:tc>
                  <a:txBody>
                    <a:bodyPr/>
                    <a:lstStyle/>
                    <a:p>
                      <a:pPr algn="l" fontAlgn="b"/>
                      <a:r>
                        <a:rPr lang="en-CA" sz="1100" u="none" strike="noStrike" dirty="0">
                          <a:effectLst/>
                        </a:rPr>
                        <a:t> </a:t>
                      </a:r>
                      <a:endParaRPr lang="en-CA" sz="1100" b="0" i="0" u="none" strike="noStrike" dirty="0">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 </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a:effectLst/>
                        </a:rPr>
                        <a:t>The Crush</a:t>
                      </a:r>
                      <a:endParaRPr lang="en-CA" sz="11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CA" sz="1100" u="none" strike="noStrike" dirty="0">
                          <a:effectLst/>
                        </a:rPr>
                        <a:t> </a:t>
                      </a:r>
                      <a:endParaRPr lang="en-CA" sz="11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2389217055"/>
                  </a:ext>
                </a:extLst>
              </a:tr>
            </a:tbl>
          </a:graphicData>
        </a:graphic>
      </p:graphicFrame>
    </p:spTree>
    <p:extLst>
      <p:ext uri="{BB962C8B-B14F-4D97-AF65-F5344CB8AC3E}">
        <p14:creationId xmlns:p14="http://schemas.microsoft.com/office/powerpoint/2010/main" val="138232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Quorum / Minutes / Agenda Approval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4</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1186542" y="1382486"/>
            <a:ext cx="10080171" cy="3293209"/>
          </a:xfrm>
          <a:prstGeom prst="rect">
            <a:avLst/>
          </a:prstGeom>
          <a:noFill/>
        </p:spPr>
        <p:txBody>
          <a:bodyPr wrap="square" rtlCol="0">
            <a:spAutoFit/>
          </a:bodyPr>
          <a:lstStyle/>
          <a:p>
            <a:r>
              <a:rPr lang="en-CA" sz="4000" b="1" dirty="0"/>
              <a:t>Call to Order</a:t>
            </a:r>
          </a:p>
          <a:p>
            <a:endParaRPr lang="en-CA" sz="2800" dirty="0"/>
          </a:p>
          <a:p>
            <a:pPr marL="342900" indent="-342900">
              <a:buAutoNum type="arabicPeriod"/>
            </a:pPr>
            <a:r>
              <a:rPr lang="en-CA" sz="2800" dirty="0">
                <a:solidFill>
                  <a:srgbClr val="002060"/>
                </a:solidFill>
              </a:rPr>
              <a:t>Roll Call – 32 teams required for Quorum (total 61 teams)</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to Adopt Minutes of Jan 24, 2026 AGM</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to Adopt Agenda for this Meeting</a:t>
            </a:r>
          </a:p>
        </p:txBody>
      </p:sp>
    </p:spTree>
    <p:extLst>
      <p:ext uri="{BB962C8B-B14F-4D97-AF65-F5344CB8AC3E}">
        <p14:creationId xmlns:p14="http://schemas.microsoft.com/office/powerpoint/2010/main" val="4225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76C2-AC4C-FCF3-4E09-17AEC5C56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C7D8D-A79A-8CE8-C4E6-1BF0B6D7F5E5}"/>
              </a:ext>
            </a:extLst>
          </p:cNvPr>
          <p:cNvSpPr>
            <a:spLocks noGrp="1"/>
          </p:cNvSpPr>
          <p:nvPr>
            <p:ph type="title"/>
          </p:nvPr>
        </p:nvSpPr>
        <p:spPr>
          <a:xfrm>
            <a:off x="1180503" y="1994620"/>
            <a:ext cx="9624461" cy="628048"/>
          </a:xfrm>
          <a:solidFill>
            <a:schemeClr val="accent6">
              <a:lumMod val="60000"/>
              <a:lumOff val="40000"/>
            </a:schemeClr>
          </a:solidFill>
        </p:spPr>
        <p:txBody>
          <a:bodyPr>
            <a:normAutofit fontScale="90000"/>
          </a:bodyPr>
          <a:lstStyle/>
          <a:p>
            <a:pPr algn="ctr"/>
            <a:r>
              <a:rPr lang="en-CA" dirty="0"/>
              <a:t>New Business</a:t>
            </a:r>
          </a:p>
        </p:txBody>
      </p:sp>
      <p:sp>
        <p:nvSpPr>
          <p:cNvPr id="7" name="TextBox 6">
            <a:extLst>
              <a:ext uri="{FF2B5EF4-FFF2-40B4-BE49-F238E27FC236}">
                <a16:creationId xmlns:a16="http://schemas.microsoft.com/office/drawing/2014/main" id="{42A32CDC-9C30-5AFD-8674-F3EDDE97AF0C}"/>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20F36CFE-537C-4684-5328-8C22588B542C}"/>
              </a:ext>
            </a:extLst>
          </p:cNvPr>
          <p:cNvSpPr>
            <a:spLocks noGrp="1"/>
          </p:cNvSpPr>
          <p:nvPr>
            <p:ph type="sldNum" sz="quarter" idx="12"/>
          </p:nvPr>
        </p:nvSpPr>
        <p:spPr/>
        <p:txBody>
          <a:bodyPr/>
          <a:lstStyle/>
          <a:p>
            <a:fld id="{FAB69B05-8098-4314-A6E1-272A1D49D671}" type="slidenum">
              <a:rPr lang="en-CA" smtClean="0"/>
              <a:t>40</a:t>
            </a:fld>
            <a:endParaRPr lang="en-CA"/>
          </a:p>
        </p:txBody>
      </p:sp>
      <p:sp>
        <p:nvSpPr>
          <p:cNvPr id="6" name="TextBox 5">
            <a:extLst>
              <a:ext uri="{FF2B5EF4-FFF2-40B4-BE49-F238E27FC236}">
                <a16:creationId xmlns:a16="http://schemas.microsoft.com/office/drawing/2014/main" id="{6824F4D4-9073-6355-A3F9-92138FE09169}"/>
              </a:ext>
            </a:extLst>
          </p:cNvPr>
          <p:cNvSpPr txBox="1"/>
          <p:nvPr/>
        </p:nvSpPr>
        <p:spPr>
          <a:xfrm>
            <a:off x="1322711" y="2850136"/>
            <a:ext cx="9282896" cy="2062103"/>
          </a:xfrm>
          <a:prstGeom prst="rect">
            <a:avLst/>
          </a:prstGeom>
          <a:noFill/>
        </p:spPr>
        <p:txBody>
          <a:bodyPr wrap="square" rtlCol="0">
            <a:spAutoFit/>
          </a:bodyPr>
          <a:lstStyle/>
          <a:p>
            <a:pPr marL="0" lvl="2" algn="ctr">
              <a:spcAft>
                <a:spcPts val="1200"/>
              </a:spcAft>
            </a:pPr>
            <a:endParaRPr lang="en-CA" sz="2800" b="1" dirty="0"/>
          </a:p>
          <a:p>
            <a:pPr marL="0" lvl="2" algn="ctr">
              <a:spcAft>
                <a:spcPts val="1200"/>
              </a:spcAft>
            </a:pPr>
            <a:br>
              <a:rPr lang="en-CA" sz="2800" b="1" dirty="0"/>
            </a:br>
            <a:r>
              <a:rPr lang="en-CA" sz="2800" b="1" dirty="0"/>
              <a:t>From the floor?</a:t>
            </a:r>
          </a:p>
          <a:p>
            <a:pPr marL="0" lvl="2" algn="ctr">
              <a:spcAft>
                <a:spcPts val="1200"/>
              </a:spcAft>
            </a:pPr>
            <a:r>
              <a:rPr lang="en-CA" sz="2400" b="1" dirty="0">
                <a:solidFill>
                  <a:srgbClr val="FF0000"/>
                </a:solidFill>
              </a:rPr>
              <a:t>Motion to Adjourn</a:t>
            </a:r>
          </a:p>
        </p:txBody>
      </p:sp>
      <p:pic>
        <p:nvPicPr>
          <p:cNvPr id="9" name="Picture 8">
            <a:extLst>
              <a:ext uri="{FF2B5EF4-FFF2-40B4-BE49-F238E27FC236}">
                <a16:creationId xmlns:a16="http://schemas.microsoft.com/office/drawing/2014/main" id="{04D3EEE6-9FDB-1920-0A2E-EAED17088864}"/>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1375586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2026 Board Member Portfolios </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5</a:t>
            </a:fld>
            <a:endParaRPr lang="en-CA"/>
          </a:p>
        </p:txBody>
      </p:sp>
      <p:graphicFrame>
        <p:nvGraphicFramePr>
          <p:cNvPr id="4" name="Table 4">
            <a:extLst>
              <a:ext uri="{FF2B5EF4-FFF2-40B4-BE49-F238E27FC236}">
                <a16:creationId xmlns:a16="http://schemas.microsoft.com/office/drawing/2014/main" id="{57AC3236-2B38-E576-6390-E60F9D84C77C}"/>
              </a:ext>
            </a:extLst>
          </p:cNvPr>
          <p:cNvGraphicFramePr>
            <a:graphicFrameLocks noGrp="1"/>
          </p:cNvGraphicFramePr>
          <p:nvPr>
            <p:extLst>
              <p:ext uri="{D42A27DB-BD31-4B8C-83A1-F6EECF244321}">
                <p14:modId xmlns:p14="http://schemas.microsoft.com/office/powerpoint/2010/main" val="2301452706"/>
              </p:ext>
            </p:extLst>
          </p:nvPr>
        </p:nvGraphicFramePr>
        <p:xfrm>
          <a:off x="1275346" y="1490802"/>
          <a:ext cx="9641308" cy="4709138"/>
        </p:xfrm>
        <a:graphic>
          <a:graphicData uri="http://schemas.openxmlformats.org/drawingml/2006/table">
            <a:tbl>
              <a:tblPr firstRow="1" bandRow="1">
                <a:tableStyleId>{22838BEF-8BB2-4498-84A7-C5851F593DF1}</a:tableStyleId>
              </a:tblPr>
              <a:tblGrid>
                <a:gridCol w="4820654">
                  <a:extLst>
                    <a:ext uri="{9D8B030D-6E8A-4147-A177-3AD203B41FA5}">
                      <a16:colId xmlns:a16="http://schemas.microsoft.com/office/drawing/2014/main" val="1719686768"/>
                    </a:ext>
                  </a:extLst>
                </a:gridCol>
                <a:gridCol w="4820654">
                  <a:extLst>
                    <a:ext uri="{9D8B030D-6E8A-4147-A177-3AD203B41FA5}">
                      <a16:colId xmlns:a16="http://schemas.microsoft.com/office/drawing/2014/main" val="3867900122"/>
                    </a:ext>
                  </a:extLst>
                </a:gridCol>
              </a:tblGrid>
              <a:tr h="672734">
                <a:tc>
                  <a:txBody>
                    <a:bodyPr/>
                    <a:lstStyle/>
                    <a:p>
                      <a:pPr algn="ctr"/>
                      <a:r>
                        <a:rPr lang="en-CA" dirty="0"/>
                        <a:t>President (*) – Kelly Porter</a:t>
                      </a:r>
                    </a:p>
                  </a:txBody>
                  <a:tcPr anchor="ctr"/>
                </a:tc>
                <a:tc>
                  <a:txBody>
                    <a:bodyPr/>
                    <a:lstStyle/>
                    <a:p>
                      <a:pPr algn="ctr"/>
                      <a:r>
                        <a:rPr lang="en-CA" dirty="0"/>
                        <a:t>Health &amp; Safety – Kyle Graham</a:t>
                      </a:r>
                    </a:p>
                  </a:txBody>
                  <a:tcPr anchor="ctr"/>
                </a:tc>
                <a:extLst>
                  <a:ext uri="{0D108BD9-81ED-4DB2-BD59-A6C34878D82A}">
                    <a16:rowId xmlns:a16="http://schemas.microsoft.com/office/drawing/2014/main" val="4283695333"/>
                  </a:ext>
                </a:extLst>
              </a:tr>
              <a:tr h="672734">
                <a:tc>
                  <a:txBody>
                    <a:bodyPr/>
                    <a:lstStyle/>
                    <a:p>
                      <a:pPr algn="ctr"/>
                      <a:r>
                        <a:rPr lang="en-CA" b="1" dirty="0"/>
                        <a:t>Treasurer (*) – Brian Dickson</a:t>
                      </a:r>
                    </a:p>
                  </a:txBody>
                  <a:tcPr anchor="ctr"/>
                </a:tc>
                <a:tc>
                  <a:txBody>
                    <a:bodyPr/>
                    <a:lstStyle/>
                    <a:p>
                      <a:pPr algn="ctr"/>
                      <a:r>
                        <a:rPr lang="en-CA" b="1" dirty="0"/>
                        <a:t>Concession Liaison – Phil Presakarchuk</a:t>
                      </a:r>
                    </a:p>
                  </a:txBody>
                  <a:tcPr anchor="ctr"/>
                </a:tc>
                <a:extLst>
                  <a:ext uri="{0D108BD9-81ED-4DB2-BD59-A6C34878D82A}">
                    <a16:rowId xmlns:a16="http://schemas.microsoft.com/office/drawing/2014/main" val="500169038"/>
                  </a:ext>
                </a:extLst>
              </a:tr>
              <a:tr h="672734">
                <a:tc>
                  <a:txBody>
                    <a:bodyPr/>
                    <a:lstStyle/>
                    <a:p>
                      <a:pPr algn="ctr"/>
                      <a:r>
                        <a:rPr lang="en-CA" b="1" dirty="0"/>
                        <a:t>Secretary / Rules (*) - Darren McBride</a:t>
                      </a:r>
                    </a:p>
                  </a:txBody>
                  <a:tcPr anchor="ctr"/>
                </a:tc>
                <a:tc>
                  <a:txBody>
                    <a:bodyPr/>
                    <a:lstStyle/>
                    <a:p>
                      <a:pPr algn="ctr"/>
                      <a:r>
                        <a:rPr lang="en-CA" b="1" dirty="0"/>
                        <a:t>Umpire Liaison – Mike Coxworth</a:t>
                      </a:r>
                    </a:p>
                  </a:txBody>
                  <a:tcPr anchor="ctr"/>
                </a:tc>
                <a:extLst>
                  <a:ext uri="{0D108BD9-81ED-4DB2-BD59-A6C34878D82A}">
                    <a16:rowId xmlns:a16="http://schemas.microsoft.com/office/drawing/2014/main" val="941618161"/>
                  </a:ext>
                </a:extLst>
              </a:tr>
              <a:tr h="672734">
                <a:tc>
                  <a:txBody>
                    <a:bodyPr/>
                    <a:lstStyle/>
                    <a:p>
                      <a:pPr algn="ctr"/>
                      <a:r>
                        <a:rPr lang="en-CA" b="1" dirty="0"/>
                        <a:t>Vice President / Groundskeeping – Dustin Sloan</a:t>
                      </a:r>
                    </a:p>
                  </a:txBody>
                  <a:tcPr anchor="ctr"/>
                </a:tc>
                <a:tc>
                  <a:txBody>
                    <a:bodyPr/>
                    <a:lstStyle/>
                    <a:p>
                      <a:pPr algn="ctr"/>
                      <a:r>
                        <a:rPr lang="en-CA" b="1" dirty="0"/>
                        <a:t>Open Division – Jessy Beley / Brayden Hollett</a:t>
                      </a:r>
                    </a:p>
                  </a:txBody>
                  <a:tcPr anchor="ctr"/>
                </a:tc>
                <a:extLst>
                  <a:ext uri="{0D108BD9-81ED-4DB2-BD59-A6C34878D82A}">
                    <a16:rowId xmlns:a16="http://schemas.microsoft.com/office/drawing/2014/main" val="2766921922"/>
                  </a:ext>
                </a:extLst>
              </a:tr>
              <a:tr h="672734">
                <a:tc>
                  <a:txBody>
                    <a:bodyPr/>
                    <a:lstStyle/>
                    <a:p>
                      <a:pPr algn="ctr"/>
                      <a:r>
                        <a:rPr lang="en-CA" b="1" dirty="0"/>
                        <a:t>Filed Maintenance – Marc Savard</a:t>
                      </a:r>
                    </a:p>
                  </a:txBody>
                  <a:tcPr anchor="ctr"/>
                </a:tc>
                <a:tc>
                  <a:txBody>
                    <a:bodyPr/>
                    <a:lstStyle/>
                    <a:p>
                      <a:pPr algn="ctr"/>
                      <a:r>
                        <a:rPr lang="en-CA" b="1" dirty="0"/>
                        <a:t>40/50 Divisions – Bryan Shields</a:t>
                      </a:r>
                    </a:p>
                  </a:txBody>
                  <a:tcPr anchor="ctr"/>
                </a:tc>
                <a:extLst>
                  <a:ext uri="{0D108BD9-81ED-4DB2-BD59-A6C34878D82A}">
                    <a16:rowId xmlns:a16="http://schemas.microsoft.com/office/drawing/2014/main" val="4222027815"/>
                  </a:ext>
                </a:extLst>
              </a:tr>
              <a:tr h="672734">
                <a:tc>
                  <a:txBody>
                    <a:bodyPr/>
                    <a:lstStyle/>
                    <a:p>
                      <a:pPr algn="ctr"/>
                      <a:r>
                        <a:rPr lang="en-CA" b="1" dirty="0"/>
                        <a:t>Facility – Earl Sloan</a:t>
                      </a:r>
                    </a:p>
                  </a:txBody>
                  <a:tcPr anchor="ctr"/>
                </a:tc>
                <a:tc>
                  <a:txBody>
                    <a:bodyPr/>
                    <a:lstStyle/>
                    <a:p>
                      <a:pPr algn="ctr"/>
                      <a:r>
                        <a:rPr lang="en-CA" b="1" dirty="0"/>
                        <a:t>60/70/74 Divisions – Bob Franks</a:t>
                      </a:r>
                    </a:p>
                  </a:txBody>
                  <a:tcPr anchor="ctr"/>
                </a:tc>
                <a:extLst>
                  <a:ext uri="{0D108BD9-81ED-4DB2-BD59-A6C34878D82A}">
                    <a16:rowId xmlns:a16="http://schemas.microsoft.com/office/drawing/2014/main" val="4241270578"/>
                  </a:ext>
                </a:extLst>
              </a:tr>
              <a:tr h="672734">
                <a:tc>
                  <a:txBody>
                    <a:bodyPr/>
                    <a:lstStyle/>
                    <a:p>
                      <a:pPr algn="ctr"/>
                      <a:r>
                        <a:rPr lang="en-CA" b="1" dirty="0"/>
                        <a:t>Tournaments Director – Zach Bucholz</a:t>
                      </a:r>
                    </a:p>
                  </a:txBody>
                  <a:tcPr anchor="ctr"/>
                </a:tc>
                <a:tc>
                  <a:txBody>
                    <a:bodyPr/>
                    <a:lstStyle/>
                    <a:p>
                      <a:pPr algn="ctr"/>
                      <a:r>
                        <a:rPr lang="en-CA" b="1" dirty="0"/>
                        <a:t>Past President (*) – Joel McGovern</a:t>
                      </a:r>
                    </a:p>
                  </a:txBody>
                  <a:tcPr anchor="ctr"/>
                </a:tc>
                <a:extLst>
                  <a:ext uri="{0D108BD9-81ED-4DB2-BD59-A6C34878D82A}">
                    <a16:rowId xmlns:a16="http://schemas.microsoft.com/office/drawing/2014/main" val="1798560696"/>
                  </a:ext>
                </a:extLst>
              </a:tr>
            </a:tbl>
          </a:graphicData>
        </a:graphic>
      </p:graphicFrame>
      <p:sp>
        <p:nvSpPr>
          <p:cNvPr id="5" name="TextBox 4">
            <a:extLst>
              <a:ext uri="{FF2B5EF4-FFF2-40B4-BE49-F238E27FC236}">
                <a16:creationId xmlns:a16="http://schemas.microsoft.com/office/drawing/2014/main" id="{B53C8848-54CF-A321-B17D-FF109B5FA1C0}"/>
              </a:ext>
            </a:extLst>
          </p:cNvPr>
          <p:cNvSpPr txBox="1"/>
          <p:nvPr/>
        </p:nvSpPr>
        <p:spPr>
          <a:xfrm>
            <a:off x="1275346" y="6211972"/>
            <a:ext cx="3164305" cy="338554"/>
          </a:xfrm>
          <a:prstGeom prst="rect">
            <a:avLst/>
          </a:prstGeom>
          <a:noFill/>
        </p:spPr>
        <p:txBody>
          <a:bodyPr wrap="square" rtlCol="0">
            <a:spAutoFit/>
          </a:bodyPr>
          <a:lstStyle/>
          <a:p>
            <a:r>
              <a:rPr lang="en-CA" sz="1600" dirty="0"/>
              <a:t>(*) </a:t>
            </a:r>
            <a:r>
              <a:rPr lang="en-CA" sz="1400" i="1" dirty="0"/>
              <a:t>Signing Authority</a:t>
            </a:r>
            <a:endParaRPr lang="en-CA" sz="1600" i="1" dirty="0"/>
          </a:p>
        </p:txBody>
      </p:sp>
      <p:sp>
        <p:nvSpPr>
          <p:cNvPr id="6" name="TextBox 5">
            <a:extLst>
              <a:ext uri="{FF2B5EF4-FFF2-40B4-BE49-F238E27FC236}">
                <a16:creationId xmlns:a16="http://schemas.microsoft.com/office/drawing/2014/main" id="{4D15214A-E85E-6682-DFD8-8EA7C46B366C}"/>
              </a:ext>
            </a:extLst>
          </p:cNvPr>
          <p:cNvSpPr txBox="1"/>
          <p:nvPr/>
        </p:nvSpPr>
        <p:spPr>
          <a:xfrm>
            <a:off x="5348177" y="6352143"/>
            <a:ext cx="4189228" cy="584775"/>
          </a:xfrm>
          <a:prstGeom prst="rect">
            <a:avLst/>
          </a:prstGeom>
          <a:noFill/>
        </p:spPr>
        <p:txBody>
          <a:bodyPr wrap="square" rtlCol="0">
            <a:spAutoFit/>
          </a:bodyPr>
          <a:lstStyle/>
          <a:p>
            <a:r>
              <a:rPr lang="en-US" sz="1600" i="1" dirty="0">
                <a:solidFill>
                  <a:srgbClr val="FF0000"/>
                </a:solidFill>
              </a:rPr>
              <a:t>Call for volunteer for Director – Website and Facility Director</a:t>
            </a:r>
          </a:p>
        </p:txBody>
      </p:sp>
    </p:spTree>
    <p:extLst>
      <p:ext uri="{BB962C8B-B14F-4D97-AF65-F5344CB8AC3E}">
        <p14:creationId xmlns:p14="http://schemas.microsoft.com/office/powerpoint/2010/main" val="231504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5278-AD33-F883-2E49-3E8FF91AC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39DB-376D-8D1E-4D3E-5C30849535A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2026 Committees and Staff </a:t>
            </a:r>
          </a:p>
        </p:txBody>
      </p:sp>
      <p:sp>
        <p:nvSpPr>
          <p:cNvPr id="3" name="Slide Number Placeholder 2">
            <a:extLst>
              <a:ext uri="{FF2B5EF4-FFF2-40B4-BE49-F238E27FC236}">
                <a16:creationId xmlns:a16="http://schemas.microsoft.com/office/drawing/2014/main" id="{9BEA916B-70CB-AD59-16A1-311AE0289409}"/>
              </a:ext>
            </a:extLst>
          </p:cNvPr>
          <p:cNvSpPr>
            <a:spLocks noGrp="1"/>
          </p:cNvSpPr>
          <p:nvPr>
            <p:ph type="sldNum" sz="quarter" idx="12"/>
          </p:nvPr>
        </p:nvSpPr>
        <p:spPr/>
        <p:txBody>
          <a:bodyPr/>
          <a:lstStyle/>
          <a:p>
            <a:fld id="{FAB69B05-8098-4314-A6E1-272A1D49D671}" type="slidenum">
              <a:rPr lang="en-CA" smtClean="0"/>
              <a:t>6</a:t>
            </a:fld>
            <a:endParaRPr lang="en-CA"/>
          </a:p>
        </p:txBody>
      </p:sp>
      <p:sp>
        <p:nvSpPr>
          <p:cNvPr id="7" name="TextBox 6">
            <a:extLst>
              <a:ext uri="{FF2B5EF4-FFF2-40B4-BE49-F238E27FC236}">
                <a16:creationId xmlns:a16="http://schemas.microsoft.com/office/drawing/2014/main" id="{13DFB090-20EE-4104-8922-592E15E71C56}"/>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1D094725-10E1-CEA9-52BA-E7EAEF3D6C36}"/>
              </a:ext>
            </a:extLst>
          </p:cNvPr>
          <p:cNvSpPr txBox="1"/>
          <p:nvPr/>
        </p:nvSpPr>
        <p:spPr>
          <a:xfrm>
            <a:off x="7030297" y="2796001"/>
            <a:ext cx="513802" cy="2554545"/>
          </a:xfrm>
          <a:prstGeom prst="rect">
            <a:avLst/>
          </a:prstGeom>
          <a:noFill/>
        </p:spPr>
        <p:txBody>
          <a:bodyPr wrap="square" rtlCol="0">
            <a:spAutoFit/>
          </a:bodyPr>
          <a:lstStyle/>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p:txBody>
      </p:sp>
      <p:graphicFrame>
        <p:nvGraphicFramePr>
          <p:cNvPr id="5" name="Table 4">
            <a:extLst>
              <a:ext uri="{FF2B5EF4-FFF2-40B4-BE49-F238E27FC236}">
                <a16:creationId xmlns:a16="http://schemas.microsoft.com/office/drawing/2014/main" id="{625D9EAC-211D-3EA3-6F00-03B7AEAA1CF4}"/>
              </a:ext>
            </a:extLst>
          </p:cNvPr>
          <p:cNvGraphicFramePr>
            <a:graphicFrameLocks noGrp="1"/>
          </p:cNvGraphicFramePr>
          <p:nvPr>
            <p:extLst>
              <p:ext uri="{D42A27DB-BD31-4B8C-83A1-F6EECF244321}">
                <p14:modId xmlns:p14="http://schemas.microsoft.com/office/powerpoint/2010/main" val="1935058118"/>
              </p:ext>
            </p:extLst>
          </p:nvPr>
        </p:nvGraphicFramePr>
        <p:xfrm>
          <a:off x="1358614" y="1379806"/>
          <a:ext cx="8127999" cy="5217842"/>
        </p:xfrm>
        <a:graphic>
          <a:graphicData uri="http://schemas.openxmlformats.org/drawingml/2006/table">
            <a:tbl>
              <a:tblPr firstRow="1" bandRow="1">
                <a:tableStyleId>{5C22544A-7EE6-4342-B048-85BDC9FD1C3A}</a:tableStyleId>
              </a:tblPr>
              <a:tblGrid>
                <a:gridCol w="3027939">
                  <a:extLst>
                    <a:ext uri="{9D8B030D-6E8A-4147-A177-3AD203B41FA5}">
                      <a16:colId xmlns:a16="http://schemas.microsoft.com/office/drawing/2014/main" val="4163487166"/>
                    </a:ext>
                  </a:extLst>
                </a:gridCol>
                <a:gridCol w="1355075">
                  <a:extLst>
                    <a:ext uri="{9D8B030D-6E8A-4147-A177-3AD203B41FA5}">
                      <a16:colId xmlns:a16="http://schemas.microsoft.com/office/drawing/2014/main" val="3955058432"/>
                    </a:ext>
                  </a:extLst>
                </a:gridCol>
                <a:gridCol w="3744985">
                  <a:extLst>
                    <a:ext uri="{9D8B030D-6E8A-4147-A177-3AD203B41FA5}">
                      <a16:colId xmlns:a16="http://schemas.microsoft.com/office/drawing/2014/main" val="990502295"/>
                    </a:ext>
                  </a:extLst>
                </a:gridCol>
              </a:tblGrid>
              <a:tr h="668692">
                <a:tc gridSpan="3">
                  <a:txBody>
                    <a:bodyPr/>
                    <a:lstStyle/>
                    <a:p>
                      <a:r>
                        <a:rPr lang="en-US" dirty="0"/>
                        <a:t>Additional to the Board, the following team members are equally important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97343179"/>
                  </a:ext>
                </a:extLst>
              </a:tr>
              <a:tr h="519250">
                <a:tc>
                  <a:txBody>
                    <a:bodyPr/>
                    <a:lstStyle/>
                    <a:p>
                      <a:r>
                        <a:rPr lang="en-US" b="0" dirty="0"/>
                        <a:t>Lynda Holden</a:t>
                      </a:r>
                    </a:p>
                  </a:txBody>
                  <a:tcPr anchor="ctr"/>
                </a:tc>
                <a:tc>
                  <a:txBody>
                    <a:bodyPr/>
                    <a:lstStyle/>
                    <a:p>
                      <a:endParaRPr lang="en-US" dirty="0"/>
                    </a:p>
                  </a:txBody>
                  <a:tcPr anchor="ctr"/>
                </a:tc>
                <a:tc>
                  <a:txBody>
                    <a:bodyPr/>
                    <a:lstStyle/>
                    <a:p>
                      <a:r>
                        <a:rPr lang="en-US" dirty="0"/>
                        <a:t>Operations Coordinator</a:t>
                      </a:r>
                    </a:p>
                  </a:txBody>
                  <a:tcPr anchor="ctr"/>
                </a:tc>
                <a:extLst>
                  <a:ext uri="{0D108BD9-81ED-4DB2-BD59-A6C34878D82A}">
                    <a16:rowId xmlns:a16="http://schemas.microsoft.com/office/drawing/2014/main" val="2494514510"/>
                  </a:ext>
                </a:extLst>
              </a:tr>
              <a:tr h="519250">
                <a:tc>
                  <a:txBody>
                    <a:bodyPr/>
                    <a:lstStyle/>
                    <a:p>
                      <a:pPr algn="l"/>
                      <a:r>
                        <a:rPr lang="en-US" dirty="0"/>
                        <a:t>Diane Starling</a:t>
                      </a:r>
                    </a:p>
                  </a:txBody>
                  <a:tcPr anchor="ctr"/>
                </a:tc>
                <a:tc>
                  <a:txBody>
                    <a:bodyPr/>
                    <a:lstStyle/>
                    <a:p>
                      <a:endParaRPr lang="en-US" dirty="0"/>
                    </a:p>
                  </a:txBody>
                  <a:tcPr anchor="ctr"/>
                </a:tc>
                <a:tc>
                  <a:txBody>
                    <a:bodyPr/>
                    <a:lstStyle/>
                    <a:p>
                      <a:r>
                        <a:rPr lang="en-US" dirty="0"/>
                        <a:t>Scheduling Coordinator</a:t>
                      </a:r>
                    </a:p>
                  </a:txBody>
                  <a:tcPr anchor="ctr"/>
                </a:tc>
                <a:extLst>
                  <a:ext uri="{0D108BD9-81ED-4DB2-BD59-A6C34878D82A}">
                    <a16:rowId xmlns:a16="http://schemas.microsoft.com/office/drawing/2014/main" val="3427377949"/>
                  </a:ext>
                </a:extLst>
              </a:tr>
              <a:tr h="519250">
                <a:tc>
                  <a:txBody>
                    <a:bodyPr/>
                    <a:lstStyle/>
                    <a:p>
                      <a:pPr algn="l"/>
                      <a:r>
                        <a:rPr lang="en-US" dirty="0"/>
                        <a:t>Catharine McGovern</a:t>
                      </a:r>
                    </a:p>
                  </a:txBody>
                  <a:tcPr anchor="ctr"/>
                </a:tc>
                <a:tc>
                  <a:txBody>
                    <a:bodyPr/>
                    <a:lstStyle/>
                    <a:p>
                      <a:r>
                        <a:rPr lang="en-US" dirty="0"/>
                        <a:t> </a:t>
                      </a:r>
                    </a:p>
                  </a:txBody>
                  <a:tcPr anchor="ctr"/>
                </a:tc>
                <a:tc>
                  <a:txBody>
                    <a:bodyPr/>
                    <a:lstStyle/>
                    <a:p>
                      <a:r>
                        <a:rPr lang="en-US" dirty="0"/>
                        <a:t>Concessions Operator</a:t>
                      </a:r>
                    </a:p>
                  </a:txBody>
                  <a:tcPr anchor="ctr"/>
                </a:tc>
                <a:extLst>
                  <a:ext uri="{0D108BD9-81ED-4DB2-BD59-A6C34878D82A}">
                    <a16:rowId xmlns:a16="http://schemas.microsoft.com/office/drawing/2014/main" val="1949689211"/>
                  </a:ext>
                </a:extLst>
              </a:tr>
              <a:tr h="519250">
                <a:tc>
                  <a:txBody>
                    <a:bodyPr/>
                    <a:lstStyle/>
                    <a:p>
                      <a:pPr algn="l"/>
                      <a:r>
                        <a:rPr lang="en-US" b="0" dirty="0"/>
                        <a:t>Blaze Redcliffe</a:t>
                      </a:r>
                    </a:p>
                  </a:txBody>
                  <a:tcPr anchor="ctr"/>
                </a:tc>
                <a:tc>
                  <a:txBody>
                    <a:bodyPr/>
                    <a:lstStyle/>
                    <a:p>
                      <a:r>
                        <a:rPr lang="en-US" b="0" dirty="0"/>
                        <a:t>(AB Blue Cross Well Being)</a:t>
                      </a:r>
                    </a:p>
                  </a:txBody>
                  <a:tcPr anchor="ctr"/>
                </a:tc>
                <a:tc>
                  <a:txBody>
                    <a:bodyPr/>
                    <a:lstStyle/>
                    <a:p>
                      <a:r>
                        <a:rPr lang="en-US" dirty="0"/>
                        <a:t>Grants Committee Chair</a:t>
                      </a:r>
                    </a:p>
                  </a:txBody>
                  <a:tcPr anchor="ctr"/>
                </a:tc>
                <a:extLst>
                  <a:ext uri="{0D108BD9-81ED-4DB2-BD59-A6C34878D82A}">
                    <a16:rowId xmlns:a16="http://schemas.microsoft.com/office/drawing/2014/main" val="2510188644"/>
                  </a:ext>
                </a:extLst>
              </a:tr>
              <a:tr h="519250">
                <a:tc>
                  <a:txBody>
                    <a:bodyPr/>
                    <a:lstStyle/>
                    <a:p>
                      <a:pPr algn="l"/>
                      <a:r>
                        <a:rPr lang="en-US" b="0" dirty="0"/>
                        <a:t>Don </a:t>
                      </a:r>
                      <a:r>
                        <a:rPr lang="en-US" b="0" dirty="0" err="1"/>
                        <a:t>Stuike</a:t>
                      </a:r>
                      <a:endParaRPr lang="en-US" b="0" dirty="0"/>
                    </a:p>
                  </a:txBody>
                  <a:tcPr anchor="ctr"/>
                </a:tc>
                <a:tc>
                  <a:txBody>
                    <a:bodyPr/>
                    <a:lstStyle/>
                    <a:p>
                      <a:r>
                        <a:rPr lang="en-US" b="1" dirty="0"/>
                        <a:t> </a:t>
                      </a:r>
                    </a:p>
                  </a:txBody>
                  <a:tcPr anchor="ctr"/>
                </a:tc>
                <a:tc>
                  <a:txBody>
                    <a:bodyPr/>
                    <a:lstStyle/>
                    <a:p>
                      <a:r>
                        <a:rPr lang="en-US" dirty="0"/>
                        <a:t>Social Media Volunteer</a:t>
                      </a:r>
                    </a:p>
                  </a:txBody>
                  <a:tcPr anchor="ctr"/>
                </a:tc>
                <a:extLst>
                  <a:ext uri="{0D108BD9-81ED-4DB2-BD59-A6C34878D82A}">
                    <a16:rowId xmlns:a16="http://schemas.microsoft.com/office/drawing/2014/main" val="2802040670"/>
                  </a:ext>
                </a:extLst>
              </a:tr>
              <a:tr h="519250">
                <a:tc>
                  <a:txBody>
                    <a:bodyPr/>
                    <a:lstStyle/>
                    <a:p>
                      <a:pPr algn="l"/>
                      <a:r>
                        <a:rPr lang="en-US" b="0" dirty="0"/>
                        <a:t>Nancy Robb</a:t>
                      </a:r>
                    </a:p>
                  </a:txBody>
                  <a:tcPr anchor="ctr"/>
                </a:tc>
                <a:tc>
                  <a:txBody>
                    <a:bodyPr/>
                    <a:lstStyle/>
                    <a:p>
                      <a:r>
                        <a:rPr lang="en-US" b="1" dirty="0"/>
                        <a:t> </a:t>
                      </a:r>
                    </a:p>
                  </a:txBody>
                  <a:tcPr anchor="ctr"/>
                </a:tc>
                <a:tc>
                  <a:txBody>
                    <a:bodyPr/>
                    <a:lstStyle/>
                    <a:p>
                      <a:r>
                        <a:rPr lang="en-US" dirty="0"/>
                        <a:t>Mixed Tournament Volunteer</a:t>
                      </a:r>
                    </a:p>
                  </a:txBody>
                  <a:tcPr anchor="ctr"/>
                </a:tc>
                <a:extLst>
                  <a:ext uri="{0D108BD9-81ED-4DB2-BD59-A6C34878D82A}">
                    <a16:rowId xmlns:a16="http://schemas.microsoft.com/office/drawing/2014/main" val="2542486460"/>
                  </a:ext>
                </a:extLst>
              </a:tr>
              <a:tr h="519250">
                <a:tc>
                  <a:txBody>
                    <a:bodyPr/>
                    <a:lstStyle/>
                    <a:p>
                      <a:pPr algn="l"/>
                      <a:r>
                        <a:rPr lang="en-US" b="1" dirty="0"/>
                        <a:t>This could be YOU</a:t>
                      </a:r>
                    </a:p>
                  </a:txBody>
                  <a:tcPr anchor="ctr"/>
                </a:tc>
                <a:tc>
                  <a:txBody>
                    <a:bodyPr/>
                    <a:lstStyle/>
                    <a:p>
                      <a:r>
                        <a:rPr lang="en-US" b="1" dirty="0"/>
                        <a:t> </a:t>
                      </a:r>
                    </a:p>
                  </a:txBody>
                  <a:tcPr anchor="ctr"/>
                </a:tc>
                <a:tc>
                  <a:txBody>
                    <a:bodyPr/>
                    <a:lstStyle/>
                    <a:p>
                      <a:r>
                        <a:rPr lang="en-US" dirty="0"/>
                        <a:t>Fundraising Committee Volunteer</a:t>
                      </a:r>
                    </a:p>
                  </a:txBody>
                  <a:tcPr anchor="ctr"/>
                </a:tc>
                <a:extLst>
                  <a:ext uri="{0D108BD9-81ED-4DB2-BD59-A6C34878D82A}">
                    <a16:rowId xmlns:a16="http://schemas.microsoft.com/office/drawing/2014/main" val="287359168"/>
                  </a:ext>
                </a:extLst>
              </a:tr>
              <a:tr h="519250">
                <a:tc>
                  <a:txBody>
                    <a:bodyPr/>
                    <a:lstStyle/>
                    <a:p>
                      <a:pPr algn="r"/>
                      <a:endParaRPr lang="en-US" b="1" dirty="0"/>
                    </a:p>
                  </a:txBody>
                  <a:tcPr anchor="ctr"/>
                </a:tc>
                <a:tc>
                  <a:txBody>
                    <a:bodyPr/>
                    <a:lstStyle/>
                    <a:p>
                      <a:endParaRPr lang="en-US" b="1" dirty="0"/>
                    </a:p>
                  </a:txBody>
                  <a:tcPr anchor="ctr"/>
                </a:tc>
                <a:tc>
                  <a:txBody>
                    <a:bodyPr/>
                    <a:lstStyle/>
                    <a:p>
                      <a:endParaRPr lang="en-US" dirty="0"/>
                    </a:p>
                  </a:txBody>
                  <a:tcPr/>
                </a:tc>
                <a:extLst>
                  <a:ext uri="{0D108BD9-81ED-4DB2-BD59-A6C34878D82A}">
                    <a16:rowId xmlns:a16="http://schemas.microsoft.com/office/drawing/2014/main" val="2087954015"/>
                  </a:ext>
                </a:extLst>
              </a:tr>
            </a:tbl>
          </a:graphicData>
        </a:graphic>
      </p:graphicFrame>
    </p:spTree>
    <p:extLst>
      <p:ext uri="{BB962C8B-B14F-4D97-AF65-F5344CB8AC3E}">
        <p14:creationId xmlns:p14="http://schemas.microsoft.com/office/powerpoint/2010/main" val="113046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54BE2-3D75-8F94-25D1-B0932B37D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3EDE8-0E65-9B5C-AA58-D505EB2D7A7B}"/>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2026</a:t>
            </a:r>
          </a:p>
        </p:txBody>
      </p:sp>
      <p:sp>
        <p:nvSpPr>
          <p:cNvPr id="3" name="Slide Number Placeholder 2">
            <a:extLst>
              <a:ext uri="{FF2B5EF4-FFF2-40B4-BE49-F238E27FC236}">
                <a16:creationId xmlns:a16="http://schemas.microsoft.com/office/drawing/2014/main" id="{150842EF-929D-EFCC-8680-558BDEC64D8C}"/>
              </a:ext>
            </a:extLst>
          </p:cNvPr>
          <p:cNvSpPr>
            <a:spLocks noGrp="1"/>
          </p:cNvSpPr>
          <p:nvPr>
            <p:ph type="sldNum" sz="quarter" idx="12"/>
          </p:nvPr>
        </p:nvSpPr>
        <p:spPr/>
        <p:txBody>
          <a:bodyPr/>
          <a:lstStyle/>
          <a:p>
            <a:fld id="{FAB69B05-8098-4314-A6E1-272A1D49D671}" type="slidenum">
              <a:rPr lang="en-CA" smtClean="0"/>
              <a:t>7</a:t>
            </a:fld>
            <a:endParaRPr lang="en-CA"/>
          </a:p>
        </p:txBody>
      </p:sp>
      <p:sp>
        <p:nvSpPr>
          <p:cNvPr id="7" name="TextBox 6">
            <a:extLst>
              <a:ext uri="{FF2B5EF4-FFF2-40B4-BE49-F238E27FC236}">
                <a16:creationId xmlns:a16="http://schemas.microsoft.com/office/drawing/2014/main" id="{2F43C854-2AA2-80E2-4FA3-0351F6C86824}"/>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2A6E9462-57B8-3F0B-3108-4E6E8AD73D99}"/>
              </a:ext>
            </a:extLst>
          </p:cNvPr>
          <p:cNvSpPr txBox="1"/>
          <p:nvPr/>
        </p:nvSpPr>
        <p:spPr>
          <a:xfrm>
            <a:off x="1367318" y="928834"/>
            <a:ext cx="7430095" cy="5478423"/>
          </a:xfrm>
          <a:prstGeom prst="rect">
            <a:avLst/>
          </a:prstGeom>
          <a:noFill/>
        </p:spPr>
        <p:txBody>
          <a:bodyPr wrap="square" rtlCol="0">
            <a:spAutoFit/>
          </a:bodyPr>
          <a:lstStyle/>
          <a:p>
            <a:pPr algn="l">
              <a:buNone/>
            </a:pPr>
            <a:r>
              <a:rPr lang="en-US" b="1" i="0" dirty="0">
                <a:solidFill>
                  <a:srgbClr val="1100FF"/>
                </a:solidFill>
                <a:effectLst/>
              </a:rPr>
              <a:t>Instagram</a:t>
            </a:r>
          </a:p>
          <a:p>
            <a:pPr algn="l">
              <a:buNone/>
            </a:pPr>
            <a:endParaRPr lang="en-US" b="1" dirty="0">
              <a:solidFill>
                <a:srgbClr val="1100FF"/>
              </a:solidFill>
            </a:endParaRPr>
          </a:p>
          <a:p>
            <a:r>
              <a:rPr lang="en-US" b="1" dirty="0">
                <a:solidFill>
                  <a:srgbClr val="1100FF"/>
                </a:solidFill>
              </a:rPr>
              <a:t>https://www.instagram.com/samspa.stalbertmensslowpitch/</a:t>
            </a:r>
          </a:p>
          <a:p>
            <a:pPr algn="l">
              <a:buNone/>
            </a:pPr>
            <a:endParaRPr lang="en-US" b="1" dirty="0">
              <a:solidFill>
                <a:srgbClr val="1100FF"/>
              </a:solidFill>
            </a:endParaRPr>
          </a:p>
          <a:p>
            <a:pPr algn="l">
              <a:buNone/>
            </a:pPr>
            <a:r>
              <a:rPr lang="en-US" b="1" dirty="0">
                <a:solidFill>
                  <a:srgbClr val="1100FF"/>
                </a:solidFill>
              </a:rPr>
              <a:t>Twitter</a:t>
            </a:r>
          </a:p>
          <a:p>
            <a:pPr algn="l">
              <a:buNone/>
            </a:pPr>
            <a:endParaRPr lang="en-US" b="1" dirty="0">
              <a:solidFill>
                <a:srgbClr val="1100FF"/>
              </a:solidFill>
            </a:endParaRPr>
          </a:p>
          <a:p>
            <a:pPr algn="l">
              <a:buNone/>
            </a:pPr>
            <a:r>
              <a:rPr lang="en-US" b="1" dirty="0">
                <a:solidFill>
                  <a:srgbClr val="1100FF"/>
                </a:solidFill>
              </a:rPr>
              <a:t>https://x.com/SAMSPA_StAlbert</a:t>
            </a:r>
          </a:p>
          <a:p>
            <a:pPr algn="l">
              <a:buNone/>
            </a:pPr>
            <a:endParaRPr lang="en-US" b="1" dirty="0">
              <a:solidFill>
                <a:srgbClr val="1100FF"/>
              </a:solidFill>
            </a:endParaRPr>
          </a:p>
          <a:p>
            <a:pPr algn="l">
              <a:buNone/>
            </a:pPr>
            <a:r>
              <a:rPr lang="en-US" b="1" i="0" dirty="0">
                <a:solidFill>
                  <a:srgbClr val="1100FF"/>
                </a:solidFill>
                <a:effectLst/>
              </a:rPr>
              <a:t>Player Waivers</a:t>
            </a:r>
          </a:p>
          <a:p>
            <a:pPr algn="l">
              <a:buNone/>
            </a:pPr>
            <a:endParaRPr lang="en-US" b="0" i="0" dirty="0">
              <a:solidFill>
                <a:srgbClr val="666666"/>
              </a:solidFill>
              <a:effectLst/>
            </a:endParaRPr>
          </a:p>
          <a:p>
            <a:r>
              <a:rPr lang="en-US" dirty="0"/>
              <a:t>ALL players in all divisions, whether they are full time, part time or a one-time player must sign the insurance waiver, which is on the SAMSPA website, located under the On-Line Forms Tab – Player Waiver. One waiver per player will cover all the teams you play on.</a:t>
            </a:r>
            <a:endParaRPr lang="en-CA" i="1" dirty="0"/>
          </a:p>
          <a:p>
            <a:pPr algn="l">
              <a:buNone/>
            </a:pPr>
            <a:endParaRPr lang="en-US" b="0" i="0" dirty="0">
              <a:solidFill>
                <a:srgbClr val="666666"/>
              </a:solidFill>
              <a:effectLst/>
            </a:endParaRPr>
          </a:p>
          <a:p>
            <a:r>
              <a:rPr lang="en-US" sz="2000" b="1" i="0" dirty="0">
                <a:solidFill>
                  <a:srgbClr val="1100FF"/>
                </a:solidFill>
                <a:effectLst/>
              </a:rPr>
              <a:t>* You do not need to sign a new waiver if you signed a waiver last season</a:t>
            </a:r>
          </a:p>
          <a:p>
            <a:endParaRPr lang="en-US" sz="2000" b="1" i="0" dirty="0">
              <a:solidFill>
                <a:srgbClr val="1100FF"/>
              </a:solidFill>
              <a:effectLst/>
              <a:latin typeface="Titillium Web" panose="020F0502020204030204" pitchFamily="2" charset="0"/>
            </a:endParaRP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74724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3674-E9F7-EE5E-E1EA-302E4B0F3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711CE-7DEB-9BC6-F173-67495DFCA32F}"/>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League Updates 2026</a:t>
            </a:r>
          </a:p>
        </p:txBody>
      </p:sp>
      <p:sp>
        <p:nvSpPr>
          <p:cNvPr id="3" name="Slide Number Placeholder 2">
            <a:extLst>
              <a:ext uri="{FF2B5EF4-FFF2-40B4-BE49-F238E27FC236}">
                <a16:creationId xmlns:a16="http://schemas.microsoft.com/office/drawing/2014/main" id="{45225DC8-A2D9-8838-77B0-2BC0CDAD88EA}"/>
              </a:ext>
            </a:extLst>
          </p:cNvPr>
          <p:cNvSpPr>
            <a:spLocks noGrp="1"/>
          </p:cNvSpPr>
          <p:nvPr>
            <p:ph type="sldNum" sz="quarter" idx="12"/>
          </p:nvPr>
        </p:nvSpPr>
        <p:spPr/>
        <p:txBody>
          <a:bodyPr/>
          <a:lstStyle/>
          <a:p>
            <a:fld id="{FAB69B05-8098-4314-A6E1-272A1D49D671}" type="slidenum">
              <a:rPr lang="en-CA" smtClean="0"/>
              <a:t>8</a:t>
            </a:fld>
            <a:endParaRPr lang="en-CA"/>
          </a:p>
        </p:txBody>
      </p:sp>
      <p:sp>
        <p:nvSpPr>
          <p:cNvPr id="7" name="TextBox 6">
            <a:extLst>
              <a:ext uri="{FF2B5EF4-FFF2-40B4-BE49-F238E27FC236}">
                <a16:creationId xmlns:a16="http://schemas.microsoft.com/office/drawing/2014/main" id="{561A6D6F-E6C9-F92A-E46F-96CF0A04C6D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B3E399B3-25F5-736A-2174-37947898590B}"/>
              </a:ext>
            </a:extLst>
          </p:cNvPr>
          <p:cNvSpPr txBox="1"/>
          <p:nvPr/>
        </p:nvSpPr>
        <p:spPr>
          <a:xfrm>
            <a:off x="1278827" y="928834"/>
            <a:ext cx="7430095" cy="5940088"/>
          </a:xfrm>
          <a:prstGeom prst="rect">
            <a:avLst/>
          </a:prstGeom>
          <a:noFill/>
        </p:spPr>
        <p:txBody>
          <a:bodyPr wrap="square" rtlCol="0">
            <a:spAutoFit/>
          </a:bodyPr>
          <a:lstStyle/>
          <a:p>
            <a:pPr algn="l">
              <a:buNone/>
            </a:pPr>
            <a:r>
              <a:rPr lang="en-US" sz="2000" b="1" i="0" dirty="0">
                <a:solidFill>
                  <a:srgbClr val="1100FF"/>
                </a:solidFill>
                <a:effectLst/>
                <a:latin typeface="Titillium Web" panose="020F0502020204030204" pitchFamily="2" charset="0"/>
              </a:rPr>
              <a:t>Team Bond </a:t>
            </a:r>
            <a:r>
              <a:rPr lang="en-US" sz="2000" b="1" dirty="0">
                <a:solidFill>
                  <a:srgbClr val="1100FF"/>
                </a:solidFill>
                <a:latin typeface="Titillium Web" panose="020F0502020204030204" pitchFamily="2" charset="0"/>
              </a:rPr>
              <a:t>Update</a:t>
            </a:r>
            <a:endParaRPr lang="en-US" sz="2000" b="1" i="0" dirty="0">
              <a:solidFill>
                <a:srgbClr val="1100FF"/>
              </a:solidFill>
              <a:effectLst/>
              <a:latin typeface="Titillium Web" panose="020F0502020204030204" pitchFamily="2" charset="0"/>
            </a:endParaRPr>
          </a:p>
          <a:p>
            <a:pPr algn="l">
              <a:buNone/>
            </a:pPr>
            <a:endParaRPr lang="en-US" sz="2000" b="1" dirty="0">
              <a:solidFill>
                <a:srgbClr val="1100FF"/>
              </a:solidFill>
              <a:latin typeface="Titillium Web" panose="020F0502020204030204" pitchFamily="2" charset="0"/>
            </a:endParaRPr>
          </a:p>
          <a:p>
            <a:pPr>
              <a:buNone/>
            </a:pPr>
            <a:r>
              <a:rPr lang="en-US" sz="2000" dirty="0"/>
              <a:t>This initiative to date, has 26 of 61 teams who have fulfilled their bond requirements and 12 teams who are partially completed. Remaining activities/opportunities designed to bring everyone closer together both on and off the field moving forward include: SAMSPA Spring Work bee or Mixed Tournament volunteering, run a tournament at SAMSPA, provide 2 volunteers for the fundraising committee or even assist as things come up throughout the season. </a:t>
            </a:r>
          </a:p>
          <a:p>
            <a:pPr>
              <a:buNone/>
            </a:pPr>
            <a:endParaRPr lang="en-US" sz="2000" dirty="0"/>
          </a:p>
          <a:p>
            <a:pPr>
              <a:buNone/>
            </a:pPr>
            <a:r>
              <a:rPr lang="en-US" sz="2000" dirty="0"/>
              <a:t>We believe that fostering strong relationships within the league will not only enhance our league but also create a positive, supportive environment where everyone can thrive.</a:t>
            </a:r>
          </a:p>
          <a:p>
            <a:pPr>
              <a:buNone/>
            </a:pPr>
            <a:endParaRPr lang="en-US" sz="2000" dirty="0"/>
          </a:p>
          <a:p>
            <a:r>
              <a:rPr lang="en-US" sz="2000" dirty="0"/>
              <a:t>We look forward to your full participation as we embark on this journey together.</a:t>
            </a:r>
            <a:endParaRPr lang="en-CA" sz="1800" dirty="0">
              <a:effectLst/>
              <a:latin typeface="Times New Roman" panose="02020603050405020304" pitchFamily="18" charset="0"/>
              <a:ea typeface="MS Mincho" panose="02020609040205080304" pitchFamily="49" charset="-128"/>
            </a:endParaRPr>
          </a:p>
          <a:p>
            <a:endParaRPr lang="en-US" sz="2000" b="1" i="0" dirty="0">
              <a:solidFill>
                <a:srgbClr val="1100FF"/>
              </a:solidFill>
              <a:effectLst/>
              <a:latin typeface="Titillium Web" panose="020F0502020204030204" pitchFamily="2" charset="0"/>
            </a:endParaRPr>
          </a:p>
          <a:p>
            <a:endParaRPr lang="en-US" sz="2000" b="1" i="0" dirty="0">
              <a:solidFill>
                <a:srgbClr val="1100FF"/>
              </a:solidFill>
              <a:effectLst/>
              <a:latin typeface="Titillium Web" panose="020F0502020204030204" pitchFamily="2" charset="0"/>
            </a:endParaRPr>
          </a:p>
          <a:p>
            <a:pPr algn="l">
              <a:buNone/>
            </a:pPr>
            <a:endParaRPr lang="en-US" sz="2000" b="0" i="0" dirty="0">
              <a:solidFill>
                <a:srgbClr val="666666"/>
              </a:solidFill>
              <a:effectLst/>
              <a:latin typeface="Lato" panose="020F0502020204030204" pitchFamily="34" charset="0"/>
            </a:endParaRPr>
          </a:p>
        </p:txBody>
      </p:sp>
    </p:spTree>
    <p:extLst>
      <p:ext uri="{BB962C8B-B14F-4D97-AF65-F5344CB8AC3E}">
        <p14:creationId xmlns:p14="http://schemas.microsoft.com/office/powerpoint/2010/main" val="199339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2472-0FFC-033C-1004-7EE31D449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D798C-A4B6-7474-201F-67054BF8926D}"/>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Planned Giving</a:t>
            </a:r>
          </a:p>
        </p:txBody>
      </p:sp>
      <p:sp>
        <p:nvSpPr>
          <p:cNvPr id="3" name="Slide Number Placeholder 2">
            <a:extLst>
              <a:ext uri="{FF2B5EF4-FFF2-40B4-BE49-F238E27FC236}">
                <a16:creationId xmlns:a16="http://schemas.microsoft.com/office/drawing/2014/main" id="{4414ED8F-041A-4215-18B1-48A536A51FDB}"/>
              </a:ext>
            </a:extLst>
          </p:cNvPr>
          <p:cNvSpPr>
            <a:spLocks noGrp="1"/>
          </p:cNvSpPr>
          <p:nvPr>
            <p:ph type="sldNum" sz="quarter" idx="12"/>
          </p:nvPr>
        </p:nvSpPr>
        <p:spPr/>
        <p:txBody>
          <a:bodyPr/>
          <a:lstStyle/>
          <a:p>
            <a:fld id="{FAB69B05-8098-4314-A6E1-272A1D49D671}" type="slidenum">
              <a:rPr lang="en-CA" smtClean="0"/>
              <a:t>9</a:t>
            </a:fld>
            <a:endParaRPr lang="en-CA" dirty="0"/>
          </a:p>
        </p:txBody>
      </p:sp>
      <p:pic>
        <p:nvPicPr>
          <p:cNvPr id="5" name="Picture 4">
            <a:extLst>
              <a:ext uri="{FF2B5EF4-FFF2-40B4-BE49-F238E27FC236}">
                <a16:creationId xmlns:a16="http://schemas.microsoft.com/office/drawing/2014/main" id="{0277BFED-831A-7F79-0F20-1ABD998F0E70}"/>
              </a:ext>
            </a:extLst>
          </p:cNvPr>
          <p:cNvPicPr>
            <a:picLocks noChangeAspect="1"/>
          </p:cNvPicPr>
          <p:nvPr/>
        </p:nvPicPr>
        <p:blipFill>
          <a:blip r:embed="rId3"/>
          <a:stretch>
            <a:fillRect/>
          </a:stretch>
        </p:blipFill>
        <p:spPr>
          <a:xfrm>
            <a:off x="1180504" y="1057914"/>
            <a:ext cx="9624461" cy="5658491"/>
          </a:xfrm>
          <a:prstGeom prst="rect">
            <a:avLst/>
          </a:prstGeom>
        </p:spPr>
      </p:pic>
    </p:spTree>
    <p:extLst>
      <p:ext uri="{BB962C8B-B14F-4D97-AF65-F5344CB8AC3E}">
        <p14:creationId xmlns:p14="http://schemas.microsoft.com/office/powerpoint/2010/main" val="3232472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BDEE5E7A91254494212923CBB12B01" ma:contentTypeVersion="10" ma:contentTypeDescription="Create a new document." ma:contentTypeScope="" ma:versionID="a29ab29b48966b53558eb818c58e2e7e">
  <xsd:schema xmlns:xsd="http://www.w3.org/2001/XMLSchema" xmlns:xs="http://www.w3.org/2001/XMLSchema" xmlns:p="http://schemas.microsoft.com/office/2006/metadata/properties" xmlns:ns3="d2fba01b-d674-453d-86ce-c10ebdb9924d" xmlns:ns4="7fcc843a-6162-4c50-a6db-69f370c3f468" targetNamespace="http://schemas.microsoft.com/office/2006/metadata/properties" ma:root="true" ma:fieldsID="31085d063a2f2d2f5df26096d0f2c608" ns3:_="" ns4:_="">
    <xsd:import namespace="d2fba01b-d674-453d-86ce-c10ebdb9924d"/>
    <xsd:import namespace="7fcc843a-6162-4c50-a6db-69f370c3f4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ba01b-d674-453d-86ce-c10ebdb99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c843a-6162-4c50-a6db-69f370c3f4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9E2BB4-28C1-4BFD-8A7B-8E99CB94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ba01b-d674-453d-86ce-c10ebdb9924d"/>
    <ds:schemaRef ds:uri="7fcc843a-6162-4c50-a6db-69f370c3f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8D0136-8CEC-4B5E-A20E-2665772DCE62}">
  <ds:schemaRefs>
    <ds:schemaRef ds:uri="http://schemas.openxmlformats.org/package/2006/metadata/core-properties"/>
    <ds:schemaRef ds:uri="http://schemas.microsoft.com/office/infopath/2007/PartnerControls"/>
    <ds:schemaRef ds:uri="http://purl.org/dc/terms/"/>
    <ds:schemaRef ds:uri="d2fba01b-d674-453d-86ce-c10ebdb9924d"/>
    <ds:schemaRef ds:uri="http://purl.org/dc/dcmitype/"/>
    <ds:schemaRef ds:uri="http://schemas.microsoft.com/office/2006/documentManagement/types"/>
    <ds:schemaRef ds:uri="http://schemas.microsoft.com/office/2006/metadata/properties"/>
    <ds:schemaRef ds:uri="7fcc843a-6162-4c50-a6db-69f370c3f468"/>
    <ds:schemaRef ds:uri="http://www.w3.org/XML/1998/namespace"/>
    <ds:schemaRef ds:uri="http://purl.org/dc/elements/1.1/"/>
  </ds:schemaRefs>
</ds:datastoreItem>
</file>

<file path=customXml/itemProps3.xml><?xml version="1.0" encoding="utf-8"?>
<ds:datastoreItem xmlns:ds="http://schemas.openxmlformats.org/officeDocument/2006/customXml" ds:itemID="{CFE58790-A886-4D36-8F49-FE3461A50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17984</TotalTime>
  <Words>4137</Words>
  <Application>Microsoft Office PowerPoint</Application>
  <PresentationFormat>Widescreen</PresentationFormat>
  <Paragraphs>781</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Aptos Narrow</vt:lpstr>
      <vt:lpstr>Arial</vt:lpstr>
      <vt:lpstr>Calibri</vt:lpstr>
      <vt:lpstr>Calibri Light</vt:lpstr>
      <vt:lpstr>Lato</vt:lpstr>
      <vt:lpstr>Symbol</vt:lpstr>
      <vt:lpstr>Times New Roman</vt:lpstr>
      <vt:lpstr>Titillium Web</vt:lpstr>
      <vt:lpstr>Office Theme</vt:lpstr>
      <vt:lpstr>2026 General Meeting</vt:lpstr>
      <vt:lpstr>AGENDA</vt:lpstr>
      <vt:lpstr> Reserve for Housekeeping</vt:lpstr>
      <vt:lpstr>Quorum / Minutes / Agenda Approval </vt:lpstr>
      <vt:lpstr>2026 Board Member Portfolios </vt:lpstr>
      <vt:lpstr>2026 Committees and Staff </vt:lpstr>
      <vt:lpstr>League Updates 2026</vt:lpstr>
      <vt:lpstr>League Updates 2026</vt:lpstr>
      <vt:lpstr>Planned Giving</vt:lpstr>
      <vt:lpstr>Planned Giving</vt:lpstr>
      <vt:lpstr>League Updates 2026</vt:lpstr>
      <vt:lpstr>League Updates 2026 </vt:lpstr>
      <vt:lpstr>2026 Budget Presentation (Brian)</vt:lpstr>
      <vt:lpstr>2026 Budget Presentation (Brian)</vt:lpstr>
      <vt:lpstr>2026 Budget Presentation (Brian)</vt:lpstr>
      <vt:lpstr>2026 Budget Presentation (Brian)</vt:lpstr>
      <vt:lpstr>2026 Budget Presentation (Brian)</vt:lpstr>
      <vt:lpstr>SAMSPA Auditors for 2026</vt:lpstr>
      <vt:lpstr>2026 Updates – Fundraising Efforts </vt:lpstr>
      <vt:lpstr>Fundraising </vt:lpstr>
      <vt:lpstr>Signboard Advertising Program</vt:lpstr>
      <vt:lpstr>SAMSPA Diamond Naming Sponsors</vt:lpstr>
      <vt:lpstr>SAMSPA Signboard Sponsors</vt:lpstr>
      <vt:lpstr>SAMSPA Signboard Sponsors</vt:lpstr>
      <vt:lpstr>Information Items </vt:lpstr>
      <vt:lpstr>Information Items</vt:lpstr>
      <vt:lpstr>Information Items </vt:lpstr>
      <vt:lpstr>Information Items</vt:lpstr>
      <vt:lpstr>Information Items (Kelly)</vt:lpstr>
      <vt:lpstr>Information Items (Kelly)</vt:lpstr>
      <vt:lpstr>Information Items (Kelly)</vt:lpstr>
      <vt:lpstr>2026 League Communications </vt:lpstr>
      <vt:lpstr>Information Items </vt:lpstr>
      <vt:lpstr>Rule Changes </vt:lpstr>
      <vt:lpstr>Rule Changes</vt:lpstr>
      <vt:lpstr>Information Items </vt:lpstr>
      <vt:lpstr>Current Forfeit Fee Policy</vt:lpstr>
      <vt:lpstr>Forfeit Fee Policy Update</vt:lpstr>
      <vt:lpstr>Divisional Alignment </vt:lpstr>
      <vt:lpstr>New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General Meeting</dc:title>
  <dc:creator>Joel McGovern</dc:creator>
  <cp:lastModifiedBy>Lynda Holden</cp:lastModifiedBy>
  <cp:revision>73</cp:revision>
  <dcterms:created xsi:type="dcterms:W3CDTF">2020-05-19T05:18:23Z</dcterms:created>
  <dcterms:modified xsi:type="dcterms:W3CDTF">2026-04-10T15:16:24Z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0x01010050BDEE5E7A91254494212923CBB12B01</vt:lpwstr>
  </property>
</Properties>
</file>