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77" r:id="rId8"/>
    <p:sldId id="262" r:id="rId9"/>
    <p:sldId id="263" r:id="rId10"/>
    <p:sldId id="279" r:id="rId11"/>
    <p:sldId id="276" r:id="rId12"/>
    <p:sldId id="265" r:id="rId13"/>
    <p:sldId id="266" r:id="rId14"/>
    <p:sldId id="267" r:id="rId15"/>
    <p:sldId id="268" r:id="rId16"/>
    <p:sldId id="269" r:id="rId17"/>
    <p:sldId id="270" r:id="rId18"/>
    <p:sldId id="280" r:id="rId19"/>
    <p:sldId id="271" r:id="rId20"/>
    <p:sldId id="272" r:id="rId21"/>
    <p:sldId id="278" r:id="rId22"/>
    <p:sldId id="273" r:id="rId23"/>
    <p:sldId id="274" r:id="rId24"/>
  </p:sldIdLst>
  <p:sldSz cx="9144000" cy="6858000" type="screen4x3"/>
  <p:notesSz cx="6858000" cy="9144000"/>
  <p:embeddedFontLst>
    <p:embeddedFont>
      <p:font typeface="Century Gothic" panose="020B0502020202020204" pitchFamily="34" charset="0"/>
      <p:regular r:id="rId26"/>
      <p:bold r:id="rId27"/>
      <p:italic r:id="rId28"/>
      <p:boldItalic r:id="rId29"/>
    </p:embeddedFont>
    <p:embeddedFont>
      <p:font typeface="Rockwell" panose="02060603020205020403" pitchFamily="18" charset="0"/>
      <p:regular r:id="rId30"/>
      <p:bold r:id="rId31"/>
      <p:italic r:id="rId32"/>
      <p:boldItalic r:id="rId33"/>
    </p:embeddedFont>
    <p:embeddedFont>
      <p:font typeface="Source Sans Pro" panose="020B0503030403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RJWBwmv+7n+nDjDf53qjEgnSf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44BA3-DF59-48DB-9AEE-659106A56450}" v="2" dt="2023-09-20T21:21:32.385"/>
  </p1510:revLst>
</p1510:revInfo>
</file>

<file path=ppt/tableStyles.xml><?xml version="1.0" encoding="utf-8"?>
<a:tblStyleLst xmlns:a="http://schemas.openxmlformats.org/drawingml/2006/main" def="{FEBFC517-7919-4D00-92B4-AB77E34F0401}">
  <a:tblStyle styleId="{FEBFC517-7919-4D00-92B4-AB77E34F0401}"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a:extLst>
            <a:ext uri="{FF2B5EF4-FFF2-40B4-BE49-F238E27FC236}">
              <a16:creationId xmlns:a16="http://schemas.microsoft.com/office/drawing/2014/main" id="{43451858-D418-AA33-FF04-4A4BC90943B8}"/>
            </a:ext>
          </a:extLst>
        </p:cNvPr>
        <p:cNvGrpSpPr/>
        <p:nvPr/>
      </p:nvGrpSpPr>
      <p:grpSpPr>
        <a:xfrm>
          <a:off x="0" y="0"/>
          <a:ext cx="0" cy="0"/>
          <a:chOff x="0" y="0"/>
          <a:chExt cx="0" cy="0"/>
        </a:xfrm>
      </p:grpSpPr>
      <p:sp>
        <p:nvSpPr>
          <p:cNvPr id="173" name="Google Shape;173;p10:notes">
            <a:extLst>
              <a:ext uri="{FF2B5EF4-FFF2-40B4-BE49-F238E27FC236}">
                <a16:creationId xmlns:a16="http://schemas.microsoft.com/office/drawing/2014/main" id="{87C8884B-30EF-5965-54E7-BAE6AC6F169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a:extLst>
              <a:ext uri="{FF2B5EF4-FFF2-40B4-BE49-F238E27FC236}">
                <a16:creationId xmlns:a16="http://schemas.microsoft.com/office/drawing/2014/main" id="{FE8B3C23-4ADE-6731-E8C8-3377D219134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0:notes">
            <a:extLst>
              <a:ext uri="{FF2B5EF4-FFF2-40B4-BE49-F238E27FC236}">
                <a16:creationId xmlns:a16="http://schemas.microsoft.com/office/drawing/2014/main" id="{1BBADBE7-1AD3-995F-F071-7785569A433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777066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5f86a31828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5f86a31828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15f86a31828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571633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5f86a31828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5f86a31828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15f86a31828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D7DBD55B-78C1-D864-BACA-28E86297C58A}"/>
            </a:ext>
          </a:extLst>
        </p:cNvPr>
        <p:cNvGrpSpPr/>
        <p:nvPr/>
      </p:nvGrpSpPr>
      <p:grpSpPr>
        <a:xfrm>
          <a:off x="0" y="0"/>
          <a:ext cx="0" cy="0"/>
          <a:chOff x="0" y="0"/>
          <a:chExt cx="0" cy="0"/>
        </a:xfrm>
      </p:grpSpPr>
      <p:sp>
        <p:nvSpPr>
          <p:cNvPr id="229" name="Google Shape;229;p15:notes">
            <a:extLst>
              <a:ext uri="{FF2B5EF4-FFF2-40B4-BE49-F238E27FC236}">
                <a16:creationId xmlns:a16="http://schemas.microsoft.com/office/drawing/2014/main" id="{6A62B3D8-CBFA-29AF-9B8A-F153ED8F871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5:notes">
            <a:extLst>
              <a:ext uri="{FF2B5EF4-FFF2-40B4-BE49-F238E27FC236}">
                <a16:creationId xmlns:a16="http://schemas.microsoft.com/office/drawing/2014/main" id="{2242B568-5196-CED5-CD0E-08146637038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7829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9" name="Google Shape;2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85C93E5D-51A5-D6D6-7B49-EAD12FDB1BA8}"/>
            </a:ext>
          </a:extLst>
        </p:cNvPr>
        <p:cNvGrpSpPr/>
        <p:nvPr/>
      </p:nvGrpSpPr>
      <p:grpSpPr>
        <a:xfrm>
          <a:off x="0" y="0"/>
          <a:ext cx="0" cy="0"/>
          <a:chOff x="0" y="0"/>
          <a:chExt cx="0" cy="0"/>
        </a:xfrm>
      </p:grpSpPr>
      <p:sp>
        <p:nvSpPr>
          <p:cNvPr id="248" name="Google Shape;248;p17:notes">
            <a:extLst>
              <a:ext uri="{FF2B5EF4-FFF2-40B4-BE49-F238E27FC236}">
                <a16:creationId xmlns:a16="http://schemas.microsoft.com/office/drawing/2014/main" id="{802A423D-A361-282D-922C-98102712713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7:notes">
            <a:extLst>
              <a:ext uri="{FF2B5EF4-FFF2-40B4-BE49-F238E27FC236}">
                <a16:creationId xmlns:a16="http://schemas.microsoft.com/office/drawing/2014/main" id="{C1626842-8284-0137-EFDF-A1103F45070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564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EBD8FC8B-7B26-10A3-AFEC-1F50BCF57F52}"/>
            </a:ext>
          </a:extLst>
        </p:cNvPr>
        <p:cNvGrpSpPr/>
        <p:nvPr/>
      </p:nvGrpSpPr>
      <p:grpSpPr>
        <a:xfrm>
          <a:off x="0" y="0"/>
          <a:ext cx="0" cy="0"/>
          <a:chOff x="0" y="0"/>
          <a:chExt cx="0" cy="0"/>
        </a:xfrm>
      </p:grpSpPr>
      <p:sp>
        <p:nvSpPr>
          <p:cNvPr id="141" name="Google Shape;141;p7:notes">
            <a:extLst>
              <a:ext uri="{FF2B5EF4-FFF2-40B4-BE49-F238E27FC236}">
                <a16:creationId xmlns:a16="http://schemas.microsoft.com/office/drawing/2014/main" id="{6C70237E-00E4-DEA8-3EB7-818A928A6FB5}"/>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a:extLst>
              <a:ext uri="{FF2B5EF4-FFF2-40B4-BE49-F238E27FC236}">
                <a16:creationId xmlns:a16="http://schemas.microsoft.com/office/drawing/2014/main" id="{7496BBD3-5A82-78BA-C594-787E5159692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a:extLst>
              <a:ext uri="{FF2B5EF4-FFF2-40B4-BE49-F238E27FC236}">
                <a16:creationId xmlns:a16="http://schemas.microsoft.com/office/drawing/2014/main" id="{AC3FC444-7A42-E887-B88E-A40906016FB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109510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2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Rockwel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2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2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2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Rockwel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3887391" y="987426"/>
            <a:ext cx="4629150" cy="4873625"/>
          </a:xfrm>
          <a:prstGeom prst="rect">
            <a:avLst/>
          </a:prstGeom>
          <a:noFill/>
          <a:ln>
            <a:noFill/>
          </a:ln>
        </p:spPr>
      </p:sp>
      <p:sp>
        <p:nvSpPr>
          <p:cNvPr id="68" name="Google Shape;68;p3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ckwell"/>
              <a:buNone/>
              <a:defRPr sz="4400" b="0" i="0" u="none" strike="noStrike" cap="non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ignupgenius.com/go/9040C49A5AB28A7F58-58734323-introduc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na01.safelinks.protection.outlook.com/?url=https%3A%2F%2Fr20.rs6.net%2Ftn.jsp%3Ff%3D001U1IQmc_thdLr0tHWlidgaHSHHELzumEEMeaVbBkUnoyHwTE5_1y6lLcA_4PoNzZlf6BwfaSAtyAvyeUk8D-sdLWyjwJau4nXMZsi6EsjaJ7FJrgO-YvP0oJ1gGrJtOeIpPXdDiEhV4GyiLxoWdyzhcq5vXmE2vEIsG97IR8wPd2phwVeJuSwxEXmirwVW8W_tZutN1yzS4SJ6clDlTVnduySlwkyEt1l-NDeDUGP4AfzFr1vLhCg8L72Aw3IuSllbeLSf1_r8VPRsbInRKqV92_iZYNewejplMTqX_jRkNRvjSbeJJwTSjrb0qDb9DiILLHqiltsOa5ClmjKEvKo7OXZCk_LU2_-W_3GSY1Her1F_lSHiwsFxm1-ceimbrYsBoOC08HiHx72q4C2SRUhkxa6rcbfGQ6vDFIHV28MhpZYaEJgjEHDtWlzs6kdL542DN8T9A22uh7vuLR9ITd46xtnSFriXtKUc7iGGmamXDC7Qz3BhK8j7USAS3jZEGgSDvv-h0kDrgw09zBuhLMpwSKOjRBzt5I2V-7n9TiYRRKKNJQac2FXNfEt16seORF7_mjtFIZQJPmU9Tk6pEn63Qr7wLm5oVj_iBxZMVF9MzPFrYqO9vGXxHNRm5cQ1HKnkBhSTawlYNAOLjRjwsL69jTqFikrJQyCGhFf3Yw-rPScrLCeWLGkUi4-caD6TypBIrT2iZITIsBAE5F2ugJb0b5uKhekZ6nhr89ixPYYgoymOYK5ah0aYIlvM4RF2PRnCpSqYVav9JZKILQIZXqjc4fIYv704LHFSwkgIw2bBR2h5B-u4ht1N-ZxE2MUzBoLm3rJfFn8cxj3z2V_ijoTiBchiT5uSlblKE_vlTAy3sO_4Hc_ShEOFLBVzGkHT8_UMpedxT1A3E7ppk63Z_Q4VPa1QLMPizefRAYAUFg8DmSEYRFUiDdKqJ6a7kNifYLz1bjtOLxFcEGxJNA0Rn-LQ6cqHJKPPUUp1i4OCw6B5nzk5v-nuBKWH3-p3UquxRFTmKUd9iJmjGURo2toja__ypwGYWvcSAMIylOXapPeECKpjk5YZg2RgaR1MNmJaa6oPMff8IlsWrE%3D%26c%3DRHa3D_REtlWeoe0QVO3acYPb_rmQJyxCeMzQRRyRq5yHDWoTQFQ5uQ%3D%3D%26ch%3Dff6PfMF0uI3jRBaxLjsCPLtoQaNp8rnmlpiIdbOE7Ak6gk9j3q9VnQ%3D%3D&amp;data=04%7C01%7C%7Ca39f42a9720b4cef0a9d08d97949bc55%7C84df9e7fe9f640afb435aaaaaaaaaaaa%7C1%7C0%7C637674179867382081%7CUnknown%7CTWFpbGZsb3d8eyJWIjoiMC4wLjAwMDAiLCJQIjoiV2luMzIiLCJBTiI6Ik1haWwiLCJXVCI6Mn0%3D%7C1000&amp;sdata=9ar%2FREgZvYZwFnNgjkoMQhMYBNyfpoXq3pz5AXTjnKk%3D&amp;reserved=0" TargetMode="External"/><Relationship Id="rId5" Type="http://schemas.openxmlformats.org/officeDocument/2006/relationships/hyperlink" Target="https://na01.safelinks.protection.outlook.com/?url=https%3A%2F%2Fr20.rs6.net%2Ftn.jsp%3Ff%3D001U1IQmc_thdLr0tHWlidgaHSHHELzumEEMeaVbBkUnoyHwTE5_1y6lLcA_4PoNzZlf6BwfaSAtyAvyeUk8D-sdLWyjwJau4nXMZsi6EsjaJ7FJrgO-YvP0oJ1gGrJtOeIpPXdDiEhV4GyiLxoWdyzhcq5vXmE2vEIsG97IR8wPd2phwVeJuSwxEXmirwVW8W_tZutN1yzS4SJ6clDlTVnduySlwkyEt1l-NDeDUGP4AfzFr1vLhCg8L72Aw3IuSllbeLSf1_r8VPRsbInRKqV92_iZYNewejplMTqX_jRkNRvjSbeJJwTSjrb0qDb9DiILLHqiltsOa5ClmjKEvKo7OXZCk_LU2_-W_3GSY1Her1F_lSHiwsFxm1-ceimbrYsBoOC08HiHx72q4C2SRUhkxa6rcbfGQ6vDFIHV28MhpZYaEJgjEHDtWlzs6kdL542DN8T9A22uh7vuLR9ITd46xtnSFriXtKUc7iGGmamXDC7Qz3BhK8j7USAS3jZEGgSDvv-h0kDrgw09zBuhLMpwSKOjRBzt5I2V-7n9TiYRRKKNJQac2FXNfEt16seORF7_mjtFIZQJPmU9Tk6pEn63Qr7wLm5oVj_iBxZMVF9MzPFrYqO9vGXxHNRm5cQ1HKnkBhSTawlYNAOLjRjwsL69jTqFikrJQyCGhFf3Yw-rPScrLCeWLGkUi4-caD6TypBIrT2iZITIsBAE5F2ugJb0b5uKhekZ6nhr89ixPYYgoymOYK5ah0aYIlvM4RF2PRnCpSqYVav9JZKILQIZXqjc4fIYv704LHFSwkgIw2bBR2h5B-u4ht1N-ZxE2MUzBoLm3rJfFn8cxj3z2V_ijoTiBchiT5uSlblKE_vlTAy3sO_4Hc_ShEOFLBVzGkHT8_UMpedxT1A3E7ppk63Z_Q4VPa1QLMPizefRAYAUFg8DmSEYRFUiDdKqJ6a7kNifYLz1bjtOLxFcEGxJNA0Rn-LQ6cqHJKPPUUp1i4OCw6B5nzk5v-nuBKWH3-p3UquxRFTmKUd9iJmjGURo2toja__ypwGYWvcSAMIylOXapPeECKpjk5YZg2RgaR1MNmJaa6oPMff8IlsWrE%3D%26c%3DRHa3D_REtlWeoe0QVO3acYPb_rmQJyxCeMzQRRyRq5yHDWoTQFQ5uQ%3D%3D%26ch%3Dff6PfMF0uI3jRBaxLjsCPLtoQaNp8rnmlpiIdbOE7Ak6gk9j3q9VnQ%3D%3D&amp;data=04%7C01%7C%7Ca39f42a9720b4cef0a9d08d97949bc55%7C84df9e7fe9f640afb435aaaaaaaaaaaa%7C1%7C0%7C637674179867372120%7CUnknown%7CTWFpbGZsb3d8eyJWIjoiMC4wLjAwMDAiLCJQIjoiV2luMzIiLCJBTiI6Ik1haWwiLCJXVCI6Mn0%3D%7C1000&amp;sdata=yzBl3Q3CdiX6x4s5zotFDJ%2Bz5GglsKkDz4O4VhrLPUE%3D&amp;reserved=0" TargetMode="External"/><Relationship Id="rId4" Type="http://schemas.openxmlformats.org/officeDocument/2006/relationships/hyperlink" Target="https://na01.safelinks.protection.outlook.com/?url=https%3A%2F%2Fr20.rs6.net%2Ftn.jsp%3Ff%3D001U1IQmc_thdLr0tHWlidgaHSHHELzumEEMeaVbBkUnoyHwTE5_1y6lLcA_4PoNzZlL2hspFYsQrc4EZsj5caqkzNrmc7k9hc6dMfbaRPAXIh6kxY930Ccl161YSZm583ZV1GdLvwMNdaefHj3UXANsNbJmWgPg4X0pgbn7iC0J37slCArPkgvk0lW0xwMCCUvVCBuNF68PZ-ahTrJWM63KYm3m1zaUKGidVOc5SyDAGcnaSMxKCxhCjoOhATeaNBFRyg3nwg3z7bpY5h3YmwBDnipwzC5lqHPEqy3d7ZwJyBb4R9K2qI9Bamerta3uOY41QXL1nQNDwGcQAut65335Gvyw-FV2w5WCdtsgInby-eRFimBUQJO8B3z-LCzpav4HSfJoZxspoO-RPbtBrFnhi-GEMDXFtFFppPwqZJ9nLW6z-ksqH-9ojfBORT6ocGSAy9SX_0yVzkoNcvr1Te-Ktc-aOEu4IW6BuxsLflH45hiLe8CFgt-Vitav6oaTKrx1VBzMyD1p5eBn2rvhIebk3EsjRqa4aeXmzBAIktvQuuDsrz9IMepeRpVbKq5sjg4VzsF_xwZ86FOlS-w6N1jg9Fnmx0XIHLEnHs4ARiFLvhD7jYWX9OwOimkQEhfAp5JuDUSoh8UOIuuq1U3nE2FXFZBFyeEv2CaLILHsKcdgPRF2ICjOEHK5dekhkYgZ15GSiGz9wXO_HoJB5Ean-uhbM6yZh-OfI3uISEPKTxwYoeUrKLP639LqaOqxWLq97RusZaA-JCYScMddjysKpuGyJ77sU2YsmLXuuoQ3RLnn4It-HCNznyqN9CcDsYi2EYT8tg7Sz0owyNtPxPxyms5P-w15lx8KWSqA5nnkFMsprRzTIUYkzxSqPdrfnYfR0bm7w4AOt9302MXN-j3h10iJdm2O2RO4GGaXIswYuWOxFgEMELAfLJkxuDtYeDsr245HkNX64haja-udHkO0G6V-Wc7TENsjTSmiL8fExr9jS2ovDQ-J8Ei_1bkOnYpSMiCkTG0F8EA7XmMqk99fKYiGcV7_E2JT3YdjLNj1HB14If4wILfds6xlLip94VQz_mjRm_ipXLDZFA%3D%26c%3DRHa3D_REtlWeoe0QVO3acYPb_rmQJyxCeMzQRRyRq5yHDWoTQFQ5uQ%3D%3D%26ch%3Dff6PfMF0uI3jRBaxLjsCPLtoQaNp8rnmlpiIdbOE7Ak6gk9j3q9VnQ%3D%3D&amp;data=04%7C01%7C%7Ca39f42a9720b4cef0a9d08d97949bc55%7C84df9e7fe9f640afb435aaaaaaaaaaaa%7C1%7C0%7C637674179867372120%7CUnknown%7CTWFpbGZsb3d8eyJWIjoiMC4wLjAwMDAiLCJQIjoiV2luMzIiLCJBTiI6Ik1haWwiLCJXVCI6Mn0%3D%7C1000&amp;sdata=JYd99hpJk1urbD84fZw4hb4O0RKatVWRabUPoKm4iYw%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661479"/>
            <a:ext cx="9144000" cy="6235363"/>
          </a:xfrm>
          <a:prstGeom prst="rect">
            <a:avLst/>
          </a:prstGeom>
          <a:noFill/>
          <a:ln>
            <a:noFill/>
          </a:ln>
        </p:spPr>
      </p:pic>
      <p:sp>
        <p:nvSpPr>
          <p:cNvPr id="90" name="Google Shape;90;p1"/>
          <p:cNvSpPr/>
          <p:nvPr/>
        </p:nvSpPr>
        <p:spPr>
          <a:xfrm>
            <a:off x="0" y="4256125"/>
            <a:ext cx="9144000" cy="2732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91" name="Google Shape;91;p1"/>
          <p:cNvPicPr preferRelativeResize="0"/>
          <p:nvPr/>
        </p:nvPicPr>
        <p:blipFill rotWithShape="1">
          <a:blip r:embed="rId4">
            <a:alphaModFix/>
          </a:blip>
          <a:srcRect/>
          <a:stretch/>
        </p:blipFill>
        <p:spPr>
          <a:xfrm>
            <a:off x="3855641" y="463769"/>
            <a:ext cx="1644986" cy="1551770"/>
          </a:xfrm>
          <a:prstGeom prst="rect">
            <a:avLst/>
          </a:prstGeom>
          <a:noFill/>
          <a:ln>
            <a:noFill/>
          </a:ln>
        </p:spPr>
      </p:pic>
      <p:sp>
        <p:nvSpPr>
          <p:cNvPr id="92" name="Google Shape;92;p1"/>
          <p:cNvSpPr txBox="1">
            <a:spLocks noGrp="1"/>
          </p:cNvSpPr>
          <p:nvPr>
            <p:ph type="title"/>
          </p:nvPr>
        </p:nvSpPr>
        <p:spPr>
          <a:xfrm>
            <a:off x="734784" y="3711532"/>
            <a:ext cx="7886700" cy="289043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800"/>
              <a:buFont typeface="Federo"/>
              <a:buNone/>
            </a:pPr>
            <a:r>
              <a:rPr lang="en-US" sz="4800" b="1" dirty="0">
                <a:solidFill>
                  <a:schemeClr val="lt1"/>
                </a:solidFill>
                <a:latin typeface="Federo"/>
                <a:ea typeface="Federo"/>
                <a:cs typeface="Federo"/>
                <a:sym typeface="Federo"/>
              </a:rPr>
              <a:t>2025-26 Mite/8U Season</a:t>
            </a:r>
            <a:br>
              <a:rPr lang="en-US" sz="4800" b="1" dirty="0">
                <a:solidFill>
                  <a:schemeClr val="lt1"/>
                </a:solidFill>
                <a:latin typeface="Federo"/>
                <a:ea typeface="Federo"/>
                <a:cs typeface="Federo"/>
                <a:sym typeface="Federo"/>
              </a:rPr>
            </a:br>
            <a:r>
              <a:rPr lang="en-US" sz="4800" b="1" dirty="0">
                <a:solidFill>
                  <a:schemeClr val="lt1"/>
                </a:solidFill>
                <a:latin typeface="Federo"/>
                <a:ea typeface="Federo"/>
                <a:cs typeface="Federo"/>
                <a:sym typeface="Federo"/>
              </a:rPr>
              <a:t>PARENT INFORMATION MEETING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40E11262-4954-5949-B251-44DA2B02D4F1}"/>
            </a:ext>
          </a:extLst>
        </p:cNvPr>
        <p:cNvGrpSpPr/>
        <p:nvPr/>
      </p:nvGrpSpPr>
      <p:grpSpPr>
        <a:xfrm>
          <a:off x="0" y="0"/>
          <a:ext cx="0" cy="0"/>
          <a:chOff x="0" y="0"/>
          <a:chExt cx="0" cy="0"/>
        </a:xfrm>
      </p:grpSpPr>
      <p:pic>
        <p:nvPicPr>
          <p:cNvPr id="177" name="Google Shape;177;p10">
            <a:extLst>
              <a:ext uri="{FF2B5EF4-FFF2-40B4-BE49-F238E27FC236}">
                <a16:creationId xmlns:a16="http://schemas.microsoft.com/office/drawing/2014/main" id="{4060BB53-97A2-370E-7FC2-899368EDBA87}"/>
              </a:ext>
            </a:extLst>
          </p:cNvPr>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178" name="Google Shape;178;p10">
            <a:extLst>
              <a:ext uri="{FF2B5EF4-FFF2-40B4-BE49-F238E27FC236}">
                <a16:creationId xmlns:a16="http://schemas.microsoft.com/office/drawing/2014/main" id="{903E492D-4BCE-2EDF-6986-A0F48834ECAE}"/>
              </a:ext>
            </a:extLst>
          </p:cNvPr>
          <p:cNvSpPr txBox="1">
            <a:spLocks noGrp="1"/>
          </p:cNvSpPr>
          <p:nvPr>
            <p:ph type="title"/>
          </p:nvPr>
        </p:nvSpPr>
        <p:spPr>
          <a:xfrm>
            <a:off x="287274" y="240729"/>
            <a:ext cx="5747766" cy="7955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dirty="0">
                <a:solidFill>
                  <a:srgbClr val="C00000"/>
                </a:solidFill>
                <a:latin typeface="Federo"/>
                <a:ea typeface="Federo"/>
                <a:cs typeface="Federo"/>
                <a:sym typeface="Federo"/>
              </a:rPr>
              <a:t>Evaluation Highlights</a:t>
            </a:r>
            <a:endParaRPr dirty="0"/>
          </a:p>
        </p:txBody>
      </p:sp>
      <p:sp>
        <p:nvSpPr>
          <p:cNvPr id="179" name="Google Shape;179;p10">
            <a:extLst>
              <a:ext uri="{FF2B5EF4-FFF2-40B4-BE49-F238E27FC236}">
                <a16:creationId xmlns:a16="http://schemas.microsoft.com/office/drawing/2014/main" id="{2FCC9F15-8795-F2B4-0D7E-968C8C2525C2}"/>
              </a:ext>
            </a:extLst>
          </p:cNvPr>
          <p:cNvSpPr txBox="1">
            <a:spLocks noGrp="1"/>
          </p:cNvSpPr>
          <p:nvPr>
            <p:ph type="body" idx="1"/>
          </p:nvPr>
        </p:nvSpPr>
        <p:spPr>
          <a:xfrm>
            <a:off x="536448" y="1121663"/>
            <a:ext cx="8379460" cy="55263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700" b="1" dirty="0">
                <a:latin typeface="Arial"/>
                <a:ea typeface="Arial"/>
                <a:cs typeface="Arial"/>
                <a:sym typeface="Arial"/>
              </a:rPr>
              <a:t>Mite 3/4 and 8U Evaluation Format</a:t>
            </a:r>
            <a:endParaRPr sz="2700" dirty="0"/>
          </a:p>
          <a:p>
            <a:pPr marL="0" lvl="0" indent="0" algn="l" rtl="0">
              <a:lnSpc>
                <a:spcPct val="90000"/>
              </a:lnSpc>
              <a:spcBef>
                <a:spcPts val="1000"/>
              </a:spcBef>
              <a:spcAft>
                <a:spcPts val="0"/>
              </a:spcAft>
              <a:buClr>
                <a:schemeClr val="dk1"/>
              </a:buClr>
              <a:buSzPts val="800"/>
              <a:buNone/>
            </a:pPr>
            <a:endParaRPr sz="700" b="1" dirty="0">
              <a:latin typeface="Federo"/>
              <a:ea typeface="Federo"/>
              <a:cs typeface="Federo"/>
              <a:sym typeface="Federo"/>
            </a:endParaRPr>
          </a:p>
          <a:p>
            <a:pPr marL="685800" lvl="1" indent="-228600" algn="l" rtl="0">
              <a:lnSpc>
                <a:spcPct val="90000"/>
              </a:lnSpc>
              <a:spcBef>
                <a:spcPts val="500"/>
              </a:spcBef>
              <a:spcAft>
                <a:spcPts val="0"/>
              </a:spcAft>
              <a:buClr>
                <a:schemeClr val="dk1"/>
              </a:buClr>
              <a:buSzPts val="1800"/>
              <a:buFont typeface="Noto Sans Symbols"/>
              <a:buChar char="❖"/>
            </a:pPr>
            <a:r>
              <a:rPr lang="en-US" sz="1700" b="1" dirty="0">
                <a:latin typeface="Arial"/>
                <a:ea typeface="Arial"/>
                <a:cs typeface="Arial"/>
                <a:sym typeface="Arial"/>
              </a:rPr>
              <a:t> </a:t>
            </a:r>
            <a:r>
              <a:rPr lang="en-US" sz="1500" b="1" dirty="0">
                <a:latin typeface="Arial"/>
                <a:ea typeface="Arial"/>
                <a:cs typeface="Arial"/>
                <a:sym typeface="Arial"/>
              </a:rPr>
              <a:t>Day 1: Graded Skills &amp; Games </a:t>
            </a:r>
            <a:endParaRPr lang="en-US" sz="2100" dirty="0"/>
          </a:p>
          <a:p>
            <a:pPr marL="1143000" lvl="2" indent="-209550" algn="l" rtl="0">
              <a:lnSpc>
                <a:spcPct val="90000"/>
              </a:lnSpc>
              <a:spcBef>
                <a:spcPts val="500"/>
              </a:spcBef>
              <a:spcAft>
                <a:spcPts val="0"/>
              </a:spcAft>
              <a:buClr>
                <a:schemeClr val="dk1"/>
              </a:buClr>
              <a:buSzPts val="1500"/>
              <a:buChar char="•"/>
            </a:pPr>
            <a:r>
              <a:rPr lang="en-US" sz="1500" dirty="0">
                <a:latin typeface="Arial"/>
                <a:ea typeface="Arial"/>
                <a:cs typeface="Arial"/>
                <a:sym typeface="Arial"/>
              </a:rPr>
              <a:t>Line skating drills</a:t>
            </a:r>
          </a:p>
          <a:p>
            <a:pPr marL="1143000" lvl="2" indent="-209550" algn="l" rtl="0">
              <a:lnSpc>
                <a:spcPct val="90000"/>
              </a:lnSpc>
              <a:spcBef>
                <a:spcPts val="500"/>
              </a:spcBef>
              <a:spcAft>
                <a:spcPts val="0"/>
              </a:spcAft>
              <a:buClr>
                <a:schemeClr val="dk1"/>
              </a:buClr>
              <a:buSzPts val="1500"/>
              <a:buChar char="•"/>
            </a:pPr>
            <a:r>
              <a:rPr lang="en-US" sz="1500" dirty="0">
                <a:latin typeface="Arial"/>
                <a:ea typeface="Arial"/>
                <a:cs typeface="Arial"/>
                <a:sym typeface="Arial"/>
              </a:rPr>
              <a:t>4 stations - skating and puck handling drills, small area games, and cross-ice scrimmages</a:t>
            </a:r>
            <a:endParaRPr lang="en-US" sz="1700" dirty="0"/>
          </a:p>
          <a:p>
            <a:pPr marL="1143000" lvl="2" indent="-209550" algn="l" rtl="0">
              <a:lnSpc>
                <a:spcPct val="90000"/>
              </a:lnSpc>
              <a:spcBef>
                <a:spcPts val="500"/>
              </a:spcBef>
              <a:spcAft>
                <a:spcPts val="0"/>
              </a:spcAft>
              <a:buClr>
                <a:schemeClr val="dk1"/>
              </a:buClr>
              <a:buSzPts val="1500"/>
              <a:buChar char="•"/>
            </a:pPr>
            <a:r>
              <a:rPr lang="en-US" sz="1500" dirty="0">
                <a:latin typeface="Arial"/>
                <a:ea typeface="Arial"/>
                <a:cs typeface="Arial"/>
                <a:sym typeface="Arial"/>
              </a:rPr>
              <a:t>Players will be in clinic groups, see website for assigned times</a:t>
            </a:r>
            <a:endParaRPr sz="1700" dirty="0"/>
          </a:p>
          <a:p>
            <a:pPr marL="1143000" lvl="2" indent="-209550" algn="l" rtl="0">
              <a:lnSpc>
                <a:spcPct val="90000"/>
              </a:lnSpc>
              <a:spcBef>
                <a:spcPts val="500"/>
              </a:spcBef>
              <a:spcAft>
                <a:spcPts val="0"/>
              </a:spcAft>
              <a:buClr>
                <a:schemeClr val="dk1"/>
              </a:buClr>
              <a:buSzPts val="1500"/>
              <a:buChar char="•"/>
            </a:pPr>
            <a:r>
              <a:rPr lang="en-US" sz="1500" dirty="0">
                <a:latin typeface="Arial"/>
                <a:ea typeface="Arial"/>
                <a:cs typeface="Arial"/>
                <a:sym typeface="Arial"/>
              </a:rPr>
              <a:t>No make-ups, players must be present to be evaluated</a:t>
            </a:r>
            <a:endParaRPr sz="1700" dirty="0"/>
          </a:p>
          <a:p>
            <a:pPr marL="914400" lvl="2" indent="0" algn="l" rtl="0">
              <a:lnSpc>
                <a:spcPct val="90000"/>
              </a:lnSpc>
              <a:spcBef>
                <a:spcPts val="500"/>
              </a:spcBef>
              <a:spcAft>
                <a:spcPts val="0"/>
              </a:spcAft>
              <a:buClr>
                <a:schemeClr val="dk1"/>
              </a:buClr>
              <a:buSzPts val="800"/>
              <a:buNone/>
            </a:pPr>
            <a:endParaRPr lang="en-US" sz="1100" dirty="0">
              <a:latin typeface="Arial"/>
              <a:ea typeface="Arial"/>
              <a:cs typeface="Arial"/>
              <a:sym typeface="Arial"/>
            </a:endParaRPr>
          </a:p>
          <a:p>
            <a:pPr marL="914400" lvl="2" indent="0" algn="l" rtl="0">
              <a:lnSpc>
                <a:spcPct val="90000"/>
              </a:lnSpc>
              <a:spcBef>
                <a:spcPts val="500"/>
              </a:spcBef>
              <a:spcAft>
                <a:spcPts val="0"/>
              </a:spcAft>
              <a:buClr>
                <a:schemeClr val="dk1"/>
              </a:buClr>
              <a:buSzPts val="800"/>
              <a:buNone/>
            </a:pPr>
            <a:endParaRPr sz="1100" dirty="0">
              <a:latin typeface="Arial"/>
              <a:ea typeface="Arial"/>
              <a:cs typeface="Arial"/>
              <a:sym typeface="Arial"/>
            </a:endParaRPr>
          </a:p>
          <a:p>
            <a:pPr marL="685800" lvl="1" indent="-209550" algn="l" rtl="0">
              <a:lnSpc>
                <a:spcPct val="90000"/>
              </a:lnSpc>
              <a:spcBef>
                <a:spcPts val="500"/>
              </a:spcBef>
              <a:spcAft>
                <a:spcPts val="0"/>
              </a:spcAft>
              <a:buClr>
                <a:schemeClr val="dk1"/>
              </a:buClr>
              <a:buSzPts val="1500"/>
              <a:buFont typeface="Noto Sans Symbols"/>
              <a:buChar char="❖"/>
            </a:pPr>
            <a:r>
              <a:rPr lang="en-US" sz="1500" b="1" dirty="0">
                <a:latin typeface="Arial"/>
                <a:ea typeface="Arial"/>
                <a:cs typeface="Arial"/>
                <a:sym typeface="Arial"/>
              </a:rPr>
              <a:t> Day 2: Scrimmage </a:t>
            </a:r>
            <a:endParaRPr lang="en-US" sz="2100" dirty="0"/>
          </a:p>
          <a:p>
            <a:pPr marL="1143000" lvl="2" indent="-209550" algn="l" rtl="0">
              <a:spcBef>
                <a:spcPts val="500"/>
              </a:spcBef>
              <a:spcAft>
                <a:spcPts val="0"/>
              </a:spcAft>
              <a:buSzPts val="1500"/>
              <a:buChar char="•"/>
            </a:pPr>
            <a:r>
              <a:rPr lang="en-US" sz="1500" dirty="0">
                <a:latin typeface="Arial"/>
                <a:ea typeface="Arial"/>
                <a:cs typeface="Arial"/>
                <a:sym typeface="Arial"/>
              </a:rPr>
              <a:t>Mite 3/4 – Approximately the top half ranked skaters (2nd and 3rd Graders) after Skills Evaluation will participate in the scrimmage sessions to determine potential placement on one of the tiered Mite 4 teams.  Scrimmage teams to be posted after the skills day</a:t>
            </a:r>
          </a:p>
          <a:p>
            <a:pPr marL="1143000" lvl="2" indent="-209550" algn="l" rtl="0">
              <a:spcBef>
                <a:spcPts val="500"/>
              </a:spcBef>
              <a:spcAft>
                <a:spcPts val="0"/>
              </a:spcAft>
              <a:buSzPts val="1500"/>
              <a:buChar char="•"/>
            </a:pPr>
            <a:r>
              <a:rPr lang="en-US" sz="1500" dirty="0">
                <a:latin typeface="Arial"/>
                <a:ea typeface="Arial"/>
                <a:cs typeface="Arial"/>
                <a:sym typeface="Arial"/>
              </a:rPr>
              <a:t>8U3 – All skaters after Skills Evaluation will participate in the scrimmage. This will determine potential placement on our Advanced 8U3 team.</a:t>
            </a:r>
          </a:p>
          <a:p>
            <a:pPr marL="1143000" lvl="2" indent="-209550" algn="l" rtl="0">
              <a:spcBef>
                <a:spcPts val="500"/>
              </a:spcBef>
              <a:spcAft>
                <a:spcPts val="0"/>
              </a:spcAft>
              <a:buSzPts val="1500"/>
              <a:buChar char="•"/>
            </a:pPr>
            <a:r>
              <a:rPr lang="en-US" sz="1500" dirty="0">
                <a:latin typeface="Arial"/>
                <a:ea typeface="Arial"/>
                <a:cs typeface="Arial"/>
                <a:sym typeface="Arial"/>
              </a:rPr>
              <a:t>Scrimmage groups will be posted on </a:t>
            </a:r>
            <a:r>
              <a:rPr lang="en-US" sz="1500" u="sng" dirty="0">
                <a:solidFill>
                  <a:srgbClr val="0070C0"/>
                </a:solidFill>
                <a:latin typeface="Arial"/>
                <a:ea typeface="Arial"/>
                <a:cs typeface="Arial"/>
                <a:sym typeface="Arial"/>
              </a:rPr>
              <a:t>ephockey.com</a:t>
            </a:r>
            <a:endParaRPr lang="en-US" sz="1500" b="1" dirty="0">
              <a:latin typeface="Arial"/>
              <a:ea typeface="Arial"/>
              <a:cs typeface="Arial"/>
              <a:sym typeface="Arial"/>
            </a:endParaRPr>
          </a:p>
          <a:p>
            <a:pPr marL="1143000" lvl="2" indent="-177800" algn="l" rtl="0">
              <a:lnSpc>
                <a:spcPct val="90000"/>
              </a:lnSpc>
              <a:spcBef>
                <a:spcPts val="500"/>
              </a:spcBef>
              <a:spcAft>
                <a:spcPts val="0"/>
              </a:spcAft>
              <a:buClr>
                <a:schemeClr val="dk1"/>
              </a:buClr>
              <a:buSzPts val="800"/>
              <a:buNone/>
            </a:pPr>
            <a:endParaRPr sz="700" dirty="0">
              <a:solidFill>
                <a:srgbClr val="0070C0"/>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None/>
            </a:pPr>
            <a:endParaRPr sz="700" dirty="0">
              <a:solidFill>
                <a:srgbClr val="0070C0"/>
              </a:solidFill>
              <a:latin typeface="Arial"/>
              <a:ea typeface="Arial"/>
              <a:cs typeface="Arial"/>
              <a:sym typeface="Arial"/>
            </a:endParaRPr>
          </a:p>
        </p:txBody>
      </p:sp>
      <p:sp>
        <p:nvSpPr>
          <p:cNvPr id="180" name="Google Shape;180;p10">
            <a:extLst>
              <a:ext uri="{FF2B5EF4-FFF2-40B4-BE49-F238E27FC236}">
                <a16:creationId xmlns:a16="http://schemas.microsoft.com/office/drawing/2014/main" id="{6C09D362-B5E0-14DB-FD40-566F1D3D73CF}"/>
              </a:ext>
            </a:extLst>
          </p:cNvPr>
          <p:cNvSpPr/>
          <p:nvPr/>
        </p:nvSpPr>
        <p:spPr>
          <a:xfrm>
            <a:off x="0" y="6733309"/>
            <a:ext cx="9144000" cy="124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18390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g15f86a31828_0_5"/>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187" name="Google Shape;187;g15f86a31828_0_5"/>
          <p:cNvSpPr txBox="1">
            <a:spLocks noGrp="1"/>
          </p:cNvSpPr>
          <p:nvPr>
            <p:ph type="title"/>
          </p:nvPr>
        </p:nvSpPr>
        <p:spPr>
          <a:xfrm>
            <a:off x="287274" y="240729"/>
            <a:ext cx="5747700" cy="79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Evaluation Highlights</a:t>
            </a:r>
            <a:endParaRPr/>
          </a:p>
        </p:txBody>
      </p:sp>
      <p:sp>
        <p:nvSpPr>
          <p:cNvPr id="188" name="Google Shape;188;g15f86a31828_0_5"/>
          <p:cNvSpPr txBox="1">
            <a:spLocks noGrp="1"/>
          </p:cNvSpPr>
          <p:nvPr>
            <p:ph type="body" idx="1"/>
          </p:nvPr>
        </p:nvSpPr>
        <p:spPr>
          <a:xfrm>
            <a:off x="221456" y="1121663"/>
            <a:ext cx="8694592" cy="5526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400" b="1" dirty="0">
                <a:latin typeface="Arial"/>
                <a:ea typeface="Arial"/>
                <a:cs typeface="Arial"/>
                <a:sym typeface="Arial"/>
              </a:rPr>
              <a:t>Gear</a:t>
            </a:r>
            <a:endParaRPr sz="2400" dirty="0"/>
          </a:p>
          <a:p>
            <a:pPr marL="0" lvl="0" indent="0" algn="l" rtl="0">
              <a:lnSpc>
                <a:spcPct val="90000"/>
              </a:lnSpc>
              <a:spcBef>
                <a:spcPts val="1000"/>
              </a:spcBef>
              <a:spcAft>
                <a:spcPts val="0"/>
              </a:spcAft>
              <a:buClr>
                <a:schemeClr val="dk1"/>
              </a:buClr>
              <a:buSzPts val="800"/>
              <a:buNone/>
            </a:pPr>
            <a:endParaRPr sz="700" b="1" dirty="0">
              <a:latin typeface="Federo"/>
              <a:ea typeface="Federo"/>
              <a:cs typeface="Federo"/>
              <a:sym typeface="Federo"/>
            </a:endParaRPr>
          </a:p>
          <a:p>
            <a:pPr marL="0" lvl="0" indent="0" algn="l" rtl="0">
              <a:lnSpc>
                <a:spcPct val="90000"/>
              </a:lnSpc>
              <a:spcBef>
                <a:spcPts val="500"/>
              </a:spcBef>
              <a:spcAft>
                <a:spcPts val="0"/>
              </a:spcAft>
              <a:buNone/>
            </a:pPr>
            <a:r>
              <a:rPr lang="en-US" sz="1600" b="1" dirty="0">
                <a:latin typeface="Arial"/>
                <a:ea typeface="Arial"/>
                <a:cs typeface="Arial"/>
                <a:sym typeface="Arial"/>
              </a:rPr>
              <a:t>For evaluations, all players shall wear </a:t>
            </a:r>
          </a:p>
          <a:p>
            <a:pPr marL="685800" lvl="1" indent="-222250" algn="l" rtl="0">
              <a:spcBef>
                <a:spcPts val="500"/>
              </a:spcBef>
              <a:spcAft>
                <a:spcPts val="0"/>
              </a:spcAft>
              <a:buSzPts val="1700"/>
              <a:buChar char="❖"/>
            </a:pPr>
            <a:r>
              <a:rPr lang="en-US" sz="1600" dirty="0">
                <a:latin typeface="Arial"/>
                <a:ea typeface="Arial"/>
                <a:cs typeface="Arial"/>
                <a:sym typeface="Arial"/>
              </a:rPr>
              <a:t>a black helmet (preferred); </a:t>
            </a:r>
          </a:p>
          <a:p>
            <a:pPr marL="685800" lvl="1" indent="-222250" algn="l" rtl="0">
              <a:spcBef>
                <a:spcPts val="500"/>
              </a:spcBef>
              <a:spcAft>
                <a:spcPts val="0"/>
              </a:spcAft>
              <a:buSzPts val="1700"/>
              <a:buChar char="❖"/>
            </a:pPr>
            <a:r>
              <a:rPr lang="en-US" sz="1600" dirty="0">
                <a:latin typeface="Arial"/>
                <a:ea typeface="Arial"/>
                <a:cs typeface="Arial"/>
                <a:sym typeface="Arial"/>
              </a:rPr>
              <a:t>black </a:t>
            </a:r>
            <a:r>
              <a:rPr lang="en-US" sz="1600" dirty="0" err="1">
                <a:latin typeface="Arial"/>
                <a:ea typeface="Arial"/>
                <a:cs typeface="Arial"/>
                <a:sym typeface="Arial"/>
              </a:rPr>
              <a:t>breezers</a:t>
            </a:r>
            <a:r>
              <a:rPr lang="en-US" sz="1600" dirty="0">
                <a:latin typeface="Arial"/>
                <a:ea typeface="Arial"/>
                <a:cs typeface="Arial"/>
                <a:sym typeface="Arial"/>
              </a:rPr>
              <a:t> (preferred); </a:t>
            </a:r>
          </a:p>
          <a:p>
            <a:pPr marL="685800" lvl="1" indent="-222250">
              <a:buSzPts val="1700"/>
              <a:buFont typeface="Arial"/>
              <a:buChar char="❖"/>
            </a:pPr>
            <a:r>
              <a:rPr lang="en-US" sz="1600" dirty="0">
                <a:latin typeface="Arial"/>
                <a:ea typeface="Arial"/>
                <a:cs typeface="Arial"/>
                <a:sym typeface="Arial"/>
              </a:rPr>
              <a:t>Gloves should be Eden Prairie colors</a:t>
            </a:r>
          </a:p>
          <a:p>
            <a:pPr marL="685800" lvl="1" indent="-222250">
              <a:buSzPts val="1700"/>
              <a:buFont typeface="Arial"/>
              <a:buChar char="❖"/>
            </a:pPr>
            <a:r>
              <a:rPr lang="en-US" sz="1600" dirty="0">
                <a:latin typeface="Arial"/>
                <a:ea typeface="Arial"/>
                <a:cs typeface="Arial"/>
                <a:sym typeface="Arial"/>
              </a:rPr>
              <a:t>a plain white, red, grey or black jersey without visible names or identifying words or marks; Jerseys worn inside-out are permitted, provided all identifying information is not visible. </a:t>
            </a:r>
          </a:p>
          <a:p>
            <a:pPr marL="685800" lvl="1" indent="-222250" algn="l" rtl="0">
              <a:spcBef>
                <a:spcPts val="500"/>
              </a:spcBef>
              <a:spcAft>
                <a:spcPts val="0"/>
              </a:spcAft>
              <a:buSzPts val="1700"/>
              <a:buChar char="❖"/>
            </a:pPr>
            <a:r>
              <a:rPr lang="en-US" sz="1600" dirty="0">
                <a:latin typeface="Arial"/>
                <a:ea typeface="Arial"/>
                <a:cs typeface="Arial"/>
                <a:sym typeface="Arial"/>
              </a:rPr>
              <a:t>socks may be from a previous EPHA season or plain white, red or black or combination of those colors. </a:t>
            </a:r>
          </a:p>
          <a:p>
            <a:pPr marL="685800" lvl="1" indent="-222250" algn="l" rtl="0">
              <a:spcBef>
                <a:spcPts val="500"/>
              </a:spcBef>
              <a:spcAft>
                <a:spcPts val="0"/>
              </a:spcAft>
              <a:buSzPts val="1700"/>
              <a:buChar char="❖"/>
            </a:pPr>
            <a:r>
              <a:rPr lang="en-US" sz="1600" dirty="0">
                <a:latin typeface="Arial"/>
                <a:ea typeface="Arial"/>
                <a:cs typeface="Arial"/>
                <a:sym typeface="Arial"/>
              </a:rPr>
              <a:t>All non-EPHA provided stickers and any numbers shall be removed from helmets.</a:t>
            </a:r>
            <a:endParaRPr lang="en-US" sz="1600" dirty="0">
              <a:solidFill>
                <a:srgbClr val="0070C0"/>
              </a:solidFill>
              <a:latin typeface="Arial"/>
              <a:ea typeface="Arial"/>
              <a:cs typeface="Arial"/>
              <a:sym typeface="Arial"/>
            </a:endParaRPr>
          </a:p>
          <a:p>
            <a:pPr marL="463550" lvl="1" indent="0" algn="l" rtl="0">
              <a:spcBef>
                <a:spcPts val="500"/>
              </a:spcBef>
              <a:spcAft>
                <a:spcPts val="0"/>
              </a:spcAft>
              <a:buSzPts val="1700"/>
              <a:buNone/>
            </a:pPr>
            <a:endParaRPr lang="en-US" sz="1600" dirty="0">
              <a:solidFill>
                <a:srgbClr val="0070C0"/>
              </a:solidFill>
              <a:latin typeface="Arial"/>
              <a:ea typeface="Arial"/>
              <a:cs typeface="Arial"/>
              <a:sym typeface="Arial"/>
            </a:endParaRPr>
          </a:p>
          <a:p>
            <a:pPr marL="463550" lvl="1" indent="0" algn="l" rtl="0">
              <a:spcBef>
                <a:spcPts val="500"/>
              </a:spcBef>
              <a:spcAft>
                <a:spcPts val="0"/>
              </a:spcAft>
              <a:buSzPts val="1700"/>
              <a:buNone/>
            </a:pPr>
            <a:r>
              <a:rPr lang="en-US" sz="1600" b="1" dirty="0">
                <a:solidFill>
                  <a:srgbClr val="C00000"/>
                </a:solidFill>
                <a:latin typeface="Arial"/>
                <a:ea typeface="Arial"/>
                <a:cs typeface="Arial"/>
                <a:sym typeface="Arial"/>
              </a:rPr>
              <a:t>No AAA team gear, stickers or identification should be visible on your player</a:t>
            </a:r>
          </a:p>
        </p:txBody>
      </p:sp>
      <p:sp>
        <p:nvSpPr>
          <p:cNvPr id="189" name="Google Shape;189;g15f86a31828_0_5"/>
          <p:cNvSpPr/>
          <p:nvPr/>
        </p:nvSpPr>
        <p:spPr>
          <a:xfrm>
            <a:off x="0" y="6733309"/>
            <a:ext cx="9144000" cy="12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1972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g15f86a31828_0_5"/>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187" name="Google Shape;187;g15f86a31828_0_5"/>
          <p:cNvSpPr txBox="1">
            <a:spLocks noGrp="1"/>
          </p:cNvSpPr>
          <p:nvPr>
            <p:ph type="title"/>
          </p:nvPr>
        </p:nvSpPr>
        <p:spPr>
          <a:xfrm>
            <a:off x="287274" y="240729"/>
            <a:ext cx="5747700" cy="79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Evaluation Highlights</a:t>
            </a:r>
            <a:endParaRPr/>
          </a:p>
        </p:txBody>
      </p:sp>
      <p:sp>
        <p:nvSpPr>
          <p:cNvPr id="188" name="Google Shape;188;g15f86a31828_0_5"/>
          <p:cNvSpPr txBox="1">
            <a:spLocks noGrp="1"/>
          </p:cNvSpPr>
          <p:nvPr>
            <p:ph type="body" idx="1"/>
          </p:nvPr>
        </p:nvSpPr>
        <p:spPr>
          <a:xfrm>
            <a:off x="221456" y="1121663"/>
            <a:ext cx="8694592" cy="5526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400" b="1" dirty="0">
                <a:latin typeface="Arial"/>
                <a:ea typeface="Arial"/>
                <a:cs typeface="Arial"/>
                <a:sym typeface="Arial"/>
              </a:rPr>
              <a:t>Mite 3/4 and 8U Team Placement</a:t>
            </a:r>
            <a:endParaRPr sz="2400" dirty="0"/>
          </a:p>
          <a:p>
            <a:pPr marL="0" lvl="0" indent="0" algn="l" rtl="0">
              <a:lnSpc>
                <a:spcPct val="90000"/>
              </a:lnSpc>
              <a:spcBef>
                <a:spcPts val="1000"/>
              </a:spcBef>
              <a:spcAft>
                <a:spcPts val="0"/>
              </a:spcAft>
              <a:buClr>
                <a:schemeClr val="dk1"/>
              </a:buClr>
              <a:buSzPts val="800"/>
              <a:buNone/>
            </a:pPr>
            <a:endParaRPr sz="700" b="1" dirty="0">
              <a:latin typeface="Federo"/>
              <a:ea typeface="Federo"/>
              <a:cs typeface="Federo"/>
              <a:sym typeface="Federo"/>
            </a:endParaRPr>
          </a:p>
          <a:p>
            <a:pPr marL="0" lvl="0" indent="0" algn="l" rtl="0">
              <a:lnSpc>
                <a:spcPct val="90000"/>
              </a:lnSpc>
              <a:spcBef>
                <a:spcPts val="500"/>
              </a:spcBef>
              <a:spcAft>
                <a:spcPts val="0"/>
              </a:spcAft>
              <a:buNone/>
            </a:pPr>
            <a:r>
              <a:rPr lang="en-US" sz="1600" b="1" dirty="0">
                <a:latin typeface="Arial"/>
                <a:ea typeface="Arial"/>
                <a:cs typeface="Arial"/>
                <a:sym typeface="Arial"/>
              </a:rPr>
              <a:t>Team placement</a:t>
            </a:r>
            <a:endParaRPr sz="2400" dirty="0"/>
          </a:p>
          <a:p>
            <a:pPr marL="685800" lvl="1" indent="-222250" algn="l" rtl="0">
              <a:spcBef>
                <a:spcPts val="500"/>
              </a:spcBef>
              <a:spcAft>
                <a:spcPts val="0"/>
              </a:spcAft>
              <a:buSzPts val="1700"/>
              <a:buChar char="❖"/>
            </a:pPr>
            <a:r>
              <a:rPr lang="en-US" sz="1600" dirty="0">
                <a:latin typeface="Arial"/>
                <a:ea typeface="Arial"/>
                <a:cs typeface="Arial"/>
                <a:sym typeface="Arial"/>
              </a:rPr>
              <a:t>Players will be assigned to a team based solely on their evaluation scores</a:t>
            </a:r>
            <a:endParaRPr sz="1800" dirty="0"/>
          </a:p>
          <a:p>
            <a:pPr marL="685800" lvl="1" indent="-222250">
              <a:spcBef>
                <a:spcPts val="1000"/>
              </a:spcBef>
              <a:buSzPts val="1700"/>
              <a:buChar char="❖"/>
            </a:pPr>
            <a:r>
              <a:rPr lang="en-US" sz="1600" dirty="0">
                <a:latin typeface="+mj-lt"/>
              </a:rPr>
              <a:t>Players are allowed to play up one level if they are assessed in the top 1/3 of the level that they want to play in. If they are not rated in the top 1/3 of the level, they will be assigned to a team in the level with their age/grade range. </a:t>
            </a:r>
            <a:endParaRPr lang="en-US" sz="1600" dirty="0">
              <a:latin typeface="+mj-lt"/>
              <a:ea typeface="Arial"/>
              <a:cs typeface="Arial"/>
              <a:sym typeface="Arial"/>
            </a:endParaRPr>
          </a:p>
          <a:p>
            <a:pPr marL="685800" lvl="1" indent="-222250" algn="l" rtl="0">
              <a:lnSpc>
                <a:spcPct val="90000"/>
              </a:lnSpc>
              <a:spcBef>
                <a:spcPts val="1000"/>
              </a:spcBef>
              <a:spcAft>
                <a:spcPts val="0"/>
              </a:spcAft>
              <a:buClr>
                <a:schemeClr val="dk1"/>
              </a:buClr>
              <a:buSzPts val="1700"/>
              <a:buChar char="❖"/>
            </a:pPr>
            <a:r>
              <a:rPr lang="en-US" sz="1600" dirty="0">
                <a:latin typeface="Arial"/>
                <a:ea typeface="Arial"/>
                <a:cs typeface="Arial"/>
                <a:sym typeface="Arial"/>
              </a:rPr>
              <a:t>No player will be allowed to play up two levels, e.g., a 1st grade player (who would typically be a Mite 2) will not be permitted to play Mite 4.</a:t>
            </a:r>
            <a:endParaRPr sz="1600" dirty="0">
              <a:latin typeface="Arial"/>
              <a:ea typeface="Arial"/>
              <a:cs typeface="Arial"/>
              <a:sym typeface="Arial"/>
            </a:endParaRPr>
          </a:p>
          <a:p>
            <a:pPr marL="685800" lvl="1" indent="-222250" algn="l" rtl="0">
              <a:lnSpc>
                <a:spcPct val="90000"/>
              </a:lnSpc>
              <a:spcBef>
                <a:spcPts val="1000"/>
              </a:spcBef>
              <a:spcAft>
                <a:spcPts val="0"/>
              </a:spcAft>
              <a:buClr>
                <a:schemeClr val="dk1"/>
              </a:buClr>
              <a:buSzPts val="1700"/>
              <a:buChar char="❖"/>
            </a:pPr>
            <a:r>
              <a:rPr lang="en-US" sz="1600" dirty="0">
                <a:latin typeface="Arial"/>
                <a:ea typeface="Arial"/>
                <a:cs typeface="Arial"/>
                <a:sym typeface="Arial"/>
              </a:rPr>
              <a:t>8U1-2 &amp; Mite 1-4: balanced teams.</a:t>
            </a:r>
          </a:p>
          <a:p>
            <a:pPr marL="1143000" lvl="2" indent="-222250">
              <a:spcBef>
                <a:spcPts val="1000"/>
              </a:spcBef>
              <a:buSzPts val="1700"/>
              <a:buChar char="❖"/>
            </a:pPr>
            <a:r>
              <a:rPr lang="en-US" sz="1400" dirty="0">
                <a:latin typeface="Arial"/>
                <a:cs typeface="Arial"/>
                <a:sym typeface="Arial"/>
              </a:rPr>
              <a:t>Number of teams based on registration numbers</a:t>
            </a:r>
            <a:endParaRPr sz="1400" dirty="0"/>
          </a:p>
          <a:p>
            <a:pPr marL="685800" lvl="1" indent="-222250">
              <a:spcBef>
                <a:spcPts val="1000"/>
              </a:spcBef>
              <a:buSzPts val="1700"/>
              <a:buFont typeface="Arial"/>
              <a:buChar char="❖"/>
            </a:pPr>
            <a:r>
              <a:rPr lang="en-US" sz="1600" dirty="0">
                <a:latin typeface="Arial"/>
                <a:ea typeface="Arial"/>
                <a:cs typeface="Arial"/>
                <a:sym typeface="Arial"/>
              </a:rPr>
              <a:t>8U3: 1 advanced, 1 intermediate (based on registration numbers)</a:t>
            </a:r>
          </a:p>
          <a:p>
            <a:pPr marL="685800" lvl="1" indent="-222250" algn="l" rtl="0">
              <a:lnSpc>
                <a:spcPct val="90000"/>
              </a:lnSpc>
              <a:spcBef>
                <a:spcPts val="1000"/>
              </a:spcBef>
              <a:spcAft>
                <a:spcPts val="0"/>
              </a:spcAft>
              <a:buClr>
                <a:schemeClr val="dk1"/>
              </a:buClr>
              <a:buSzPts val="1700"/>
              <a:buChar char="❖"/>
            </a:pPr>
            <a:r>
              <a:rPr lang="en-US" sz="1600" dirty="0">
                <a:latin typeface="Arial"/>
                <a:ea typeface="Arial"/>
                <a:cs typeface="Arial"/>
                <a:sym typeface="Arial"/>
              </a:rPr>
              <a:t>No player will be allowed to tryout as a goalie in Mite/8U</a:t>
            </a:r>
            <a:endParaRPr sz="1600" dirty="0">
              <a:latin typeface="Arial"/>
              <a:ea typeface="Arial"/>
              <a:cs typeface="Arial"/>
              <a:sym typeface="Arial"/>
            </a:endParaRPr>
          </a:p>
          <a:p>
            <a:pPr marL="685800" lvl="1" indent="-222250" algn="l" rtl="0">
              <a:spcBef>
                <a:spcPts val="1000"/>
              </a:spcBef>
              <a:spcAft>
                <a:spcPts val="0"/>
              </a:spcAft>
              <a:buSzPts val="1700"/>
              <a:buChar char="❖"/>
            </a:pPr>
            <a:r>
              <a:rPr lang="en-US" sz="1600" dirty="0">
                <a:latin typeface="Arial"/>
                <a:ea typeface="Arial"/>
                <a:cs typeface="Arial"/>
                <a:sym typeface="Arial"/>
              </a:rPr>
              <a:t>Registration numbers will ultimately dictate the number of teams EPHA is able to field at any of our Mite/8U levels. Changes to number of forecasted teams are at the discretion of the EPHA Board and subject to change at any time. </a:t>
            </a:r>
            <a:endParaRPr sz="1600" dirty="0">
              <a:latin typeface="Arial"/>
              <a:ea typeface="Arial"/>
              <a:cs typeface="Arial"/>
              <a:sym typeface="Arial"/>
            </a:endParaRPr>
          </a:p>
          <a:p>
            <a:pPr marL="685800" lvl="1" indent="-222250" algn="l" rtl="0">
              <a:lnSpc>
                <a:spcPct val="90000"/>
              </a:lnSpc>
              <a:spcBef>
                <a:spcPts val="1000"/>
              </a:spcBef>
              <a:spcAft>
                <a:spcPts val="0"/>
              </a:spcAft>
              <a:buSzPts val="1700"/>
              <a:buFont typeface="Arial"/>
              <a:buChar char="❖"/>
            </a:pPr>
            <a:r>
              <a:rPr lang="en-US" sz="1600" dirty="0">
                <a:latin typeface="Arial"/>
                <a:ea typeface="Arial"/>
                <a:cs typeface="Arial"/>
                <a:sym typeface="Arial"/>
              </a:rPr>
              <a:t>These changes have been thoughtfully discussed and considered by the EPHA Board to ensure that all athletes play at a level which will afford them the best opportunity to enhance their skill development and continue to form their love of the game.</a:t>
            </a:r>
            <a:endParaRPr sz="700" dirty="0">
              <a:solidFill>
                <a:srgbClr val="0070C0"/>
              </a:solidFill>
              <a:latin typeface="Arial"/>
              <a:ea typeface="Arial"/>
              <a:cs typeface="Arial"/>
              <a:sym typeface="Arial"/>
            </a:endParaRPr>
          </a:p>
        </p:txBody>
      </p:sp>
      <p:sp>
        <p:nvSpPr>
          <p:cNvPr id="189" name="Google Shape;189;g15f86a31828_0_5"/>
          <p:cNvSpPr/>
          <p:nvPr/>
        </p:nvSpPr>
        <p:spPr>
          <a:xfrm>
            <a:off x="0" y="6733309"/>
            <a:ext cx="9144000" cy="124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p:nvPr/>
        </p:nvSpPr>
        <p:spPr>
          <a:xfrm>
            <a:off x="4714158" y="2655600"/>
            <a:ext cx="3957000" cy="3466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95" name="Google Shape;195;p11"/>
          <p:cNvSpPr/>
          <p:nvPr/>
        </p:nvSpPr>
        <p:spPr>
          <a:xfrm>
            <a:off x="525250" y="2655600"/>
            <a:ext cx="3957000" cy="3466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96" name="Google Shape;196;p11"/>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197" name="Google Shape;197;p11"/>
          <p:cNvSpPr txBox="1">
            <a:spLocks noGrp="1"/>
          </p:cNvSpPr>
          <p:nvPr>
            <p:ph type="title"/>
          </p:nvPr>
        </p:nvSpPr>
        <p:spPr>
          <a:xfrm>
            <a:off x="432263" y="25893"/>
            <a:ext cx="482117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Season Timeline</a:t>
            </a:r>
            <a:endParaRPr/>
          </a:p>
        </p:txBody>
      </p:sp>
      <p:sp>
        <p:nvSpPr>
          <p:cNvPr id="198" name="Google Shape;198;p11"/>
          <p:cNvSpPr/>
          <p:nvPr/>
        </p:nvSpPr>
        <p:spPr>
          <a:xfrm>
            <a:off x="0" y="6733309"/>
            <a:ext cx="9144000" cy="124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99" name="Google Shape;199;p11"/>
          <p:cNvSpPr txBox="1"/>
          <p:nvPr/>
        </p:nvSpPr>
        <p:spPr>
          <a:xfrm>
            <a:off x="870197" y="1556402"/>
            <a:ext cx="7710600" cy="864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000"/>
              <a:buFont typeface="Noto Sans Symbols"/>
              <a:buChar char="❖"/>
            </a:pPr>
            <a:r>
              <a:rPr lang="en-US" sz="2000" b="1" i="0" u="none" strike="noStrike" cap="none" dirty="0">
                <a:solidFill>
                  <a:schemeClr val="dk1"/>
                </a:solidFill>
                <a:latin typeface="Arial"/>
                <a:ea typeface="Arial"/>
                <a:cs typeface="Arial"/>
                <a:sym typeface="Arial"/>
              </a:rPr>
              <a:t>Mite/8U Season: Early November through Mid March</a:t>
            </a:r>
            <a:endParaRPr dirty="0"/>
          </a:p>
          <a:p>
            <a:pPr marL="457200" marR="0" lvl="0" indent="-228600" algn="l" rtl="0">
              <a:lnSpc>
                <a:spcPct val="90000"/>
              </a:lnSpc>
              <a:spcBef>
                <a:spcPts val="0"/>
              </a:spcBef>
              <a:spcAft>
                <a:spcPts val="0"/>
              </a:spcAft>
              <a:buClr>
                <a:srgbClr val="292929"/>
              </a:buClr>
              <a:buSzPts val="1800"/>
              <a:buFont typeface="Arial"/>
              <a:buChar char="•"/>
            </a:pPr>
            <a:r>
              <a:rPr lang="en-US" sz="1800" b="0" i="1" u="none" strike="noStrike" cap="none" dirty="0">
                <a:solidFill>
                  <a:srgbClr val="292929"/>
                </a:solidFill>
                <a:latin typeface="Calibri"/>
                <a:ea typeface="Calibri"/>
                <a:cs typeface="Calibri"/>
                <a:sym typeface="Calibri"/>
              </a:rPr>
              <a:t>Note: There will be no scheduled practices Thanksgiving or Winter Break</a:t>
            </a:r>
            <a:endParaRPr sz="1800" b="0" i="0" u="none" strike="noStrike" cap="none" dirty="0">
              <a:solidFill>
                <a:schemeClr val="dk1"/>
              </a:solidFill>
              <a:latin typeface="Calibri"/>
              <a:ea typeface="Calibri"/>
              <a:cs typeface="Calibri"/>
              <a:sym typeface="Calibri"/>
            </a:endParaRPr>
          </a:p>
          <a:p>
            <a:pPr marL="228600" marR="0" lvl="0" indent="-101600" algn="l" rtl="0">
              <a:lnSpc>
                <a:spcPct val="100000"/>
              </a:lnSpc>
              <a:spcBef>
                <a:spcPts val="0"/>
              </a:spcBef>
              <a:spcAft>
                <a:spcPts val="0"/>
              </a:spcAft>
              <a:buClr>
                <a:schemeClr val="dk1"/>
              </a:buClr>
              <a:buSzPts val="2000"/>
              <a:buFont typeface="Noto Sans Symbols"/>
              <a:buNone/>
            </a:pPr>
            <a:endParaRPr sz="2000" b="1" i="0" u="none" strike="noStrike" cap="none" dirty="0">
              <a:solidFill>
                <a:schemeClr val="dk1"/>
              </a:solidFill>
              <a:latin typeface="Arial"/>
              <a:ea typeface="Arial"/>
              <a:cs typeface="Arial"/>
              <a:sym typeface="Arial"/>
            </a:endParaRPr>
          </a:p>
        </p:txBody>
      </p:sp>
      <p:sp>
        <p:nvSpPr>
          <p:cNvPr id="200" name="Google Shape;200;p11"/>
          <p:cNvSpPr txBox="1"/>
          <p:nvPr/>
        </p:nvSpPr>
        <p:spPr>
          <a:xfrm>
            <a:off x="525259" y="2655602"/>
            <a:ext cx="3968100" cy="3232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sng" strike="noStrike" cap="none" dirty="0">
                <a:solidFill>
                  <a:srgbClr val="C00000"/>
                </a:solidFill>
                <a:latin typeface="Arial"/>
                <a:ea typeface="Arial"/>
                <a:cs typeface="Arial"/>
                <a:sym typeface="Arial"/>
              </a:rPr>
              <a:t>Mite/8U1 &amp; Mite/8U2</a:t>
            </a:r>
            <a:endParaRPr dirty="0"/>
          </a:p>
          <a:p>
            <a:pPr marL="0" marR="0" lvl="0" indent="0" algn="ctr" rtl="0">
              <a:spcBef>
                <a:spcPts val="0"/>
              </a:spcBef>
              <a:spcAft>
                <a:spcPts val="0"/>
              </a:spcAft>
              <a:buNone/>
            </a:pPr>
            <a:endParaRPr sz="1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dirty="0">
                <a:solidFill>
                  <a:schemeClr val="dk1"/>
                </a:solidFill>
                <a:latin typeface="Arial"/>
                <a:ea typeface="Arial"/>
                <a:cs typeface="Arial"/>
                <a:sym typeface="Arial"/>
              </a:rPr>
              <a:t>Saturdays and Sundays</a:t>
            </a:r>
            <a:endParaRPr sz="2000" b="0" i="0" u="none" strike="noStrike" cap="none" dirty="0">
              <a:solidFill>
                <a:schemeClr val="dk1"/>
              </a:solidFill>
              <a:latin typeface="Arial"/>
              <a:ea typeface="Arial"/>
              <a:cs typeface="Arial"/>
              <a:sym typeface="Arial"/>
            </a:endParaRPr>
          </a:p>
          <a:p>
            <a:pPr marL="457200" marR="0" lvl="1" indent="0" algn="ctr" rtl="0">
              <a:spcBef>
                <a:spcPts val="0"/>
              </a:spcBef>
              <a:spcAft>
                <a:spcPts val="0"/>
              </a:spcAft>
              <a:buNone/>
            </a:pPr>
            <a:endParaRPr sz="1000" b="0" i="0" u="none" strike="noStrike" cap="none" dirty="0">
              <a:solidFill>
                <a:schemeClr val="dk1"/>
              </a:solidFill>
              <a:latin typeface="Arial"/>
              <a:ea typeface="Arial"/>
              <a:cs typeface="Arial"/>
              <a:sym typeface="Arial"/>
            </a:endParaRPr>
          </a:p>
          <a:p>
            <a:pPr marL="0" lvl="0" indent="0" algn="ctr" rtl="0">
              <a:spcBef>
                <a:spcPts val="0"/>
              </a:spcBef>
              <a:spcAft>
                <a:spcPts val="0"/>
              </a:spcAft>
              <a:buClr>
                <a:schemeClr val="dk1"/>
              </a:buClr>
              <a:buFont typeface="Arial"/>
              <a:buNone/>
            </a:pPr>
            <a:r>
              <a:rPr lang="en-US" sz="2000" b="1" dirty="0">
                <a:solidFill>
                  <a:schemeClr val="dk1"/>
                </a:solidFill>
              </a:rPr>
              <a:t>Weeknight </a:t>
            </a:r>
            <a:r>
              <a:rPr lang="en-US" sz="2000" i="1" dirty="0">
                <a:solidFill>
                  <a:schemeClr val="dk1"/>
                </a:solidFill>
              </a:rPr>
              <a:t>(occasional)</a:t>
            </a:r>
            <a:endParaRPr dirty="0">
              <a:solidFill>
                <a:schemeClr val="dk1"/>
              </a:solidFill>
            </a:endParaRPr>
          </a:p>
          <a:p>
            <a:pPr marL="0" marR="0" lvl="0" indent="0" algn="ctr" rtl="0">
              <a:spcBef>
                <a:spcPts val="0"/>
              </a:spcBef>
              <a:spcAft>
                <a:spcPts val="0"/>
              </a:spcAft>
              <a:buNone/>
            </a:pPr>
            <a:r>
              <a:rPr lang="en-US" sz="2000" dirty="0">
                <a:solidFill>
                  <a:schemeClr val="dk1"/>
                </a:solidFill>
              </a:rPr>
              <a:t>Practice/Games/Scrimmages primarily at Velocity</a:t>
            </a:r>
            <a:endParaRPr dirty="0"/>
          </a:p>
          <a:p>
            <a:pPr marL="457200" marR="0" lvl="1" indent="0" algn="ctr" rtl="0">
              <a:spcBef>
                <a:spcPts val="0"/>
              </a:spcBef>
              <a:spcAft>
                <a:spcPts val="0"/>
              </a:spcAft>
              <a:buNone/>
            </a:pPr>
            <a:endParaRPr sz="1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dirty="0">
                <a:solidFill>
                  <a:schemeClr val="dk1"/>
                </a:solidFill>
                <a:latin typeface="Arial"/>
                <a:ea typeface="Arial"/>
                <a:cs typeface="Arial"/>
                <a:sym typeface="Arial"/>
              </a:rPr>
              <a:t>Jan-Feb</a:t>
            </a:r>
            <a:endParaRPr dirty="0"/>
          </a:p>
          <a:p>
            <a:pPr marL="0" marR="0" lvl="0" indent="0" algn="ctr" rtl="0">
              <a:spcBef>
                <a:spcPts val="0"/>
              </a:spcBef>
              <a:spcAft>
                <a:spcPts val="0"/>
              </a:spcAft>
              <a:buNone/>
            </a:pPr>
            <a:r>
              <a:rPr lang="en-US" sz="2000" b="0" i="0" u="none" strike="noStrike" cap="none" dirty="0">
                <a:solidFill>
                  <a:schemeClr val="dk1"/>
                </a:solidFill>
                <a:latin typeface="Arial"/>
                <a:ea typeface="Arial"/>
                <a:cs typeface="Arial"/>
                <a:sym typeface="Arial"/>
              </a:rPr>
              <a:t>Optional outdoor Ice</a:t>
            </a:r>
            <a:endParaRPr sz="2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10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dirty="0">
                <a:solidFill>
                  <a:schemeClr val="dk1"/>
                </a:solidFill>
                <a:latin typeface="Arial"/>
                <a:ea typeface="Arial"/>
                <a:cs typeface="Arial"/>
                <a:sym typeface="Arial"/>
              </a:rPr>
              <a:t>Mite Jamboree</a:t>
            </a:r>
            <a:endParaRPr sz="2000" b="1" i="0" u="none" strike="noStrike" cap="none" dirty="0">
              <a:solidFill>
                <a:schemeClr val="dk1"/>
              </a:solidFill>
              <a:latin typeface="Arial"/>
              <a:ea typeface="Arial"/>
              <a:cs typeface="Arial"/>
              <a:sym typeface="Arial"/>
            </a:endParaRPr>
          </a:p>
        </p:txBody>
      </p:sp>
      <p:sp>
        <p:nvSpPr>
          <p:cNvPr id="201" name="Google Shape;201;p11"/>
          <p:cNvSpPr txBox="1"/>
          <p:nvPr/>
        </p:nvSpPr>
        <p:spPr>
          <a:xfrm>
            <a:off x="4725497" y="2672239"/>
            <a:ext cx="3932700" cy="3232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sng" strike="noStrike" cap="none" dirty="0">
                <a:solidFill>
                  <a:srgbClr val="C00000"/>
                </a:solidFill>
                <a:latin typeface="Arial"/>
                <a:ea typeface="Arial"/>
                <a:cs typeface="Arial"/>
                <a:sym typeface="Arial"/>
              </a:rPr>
              <a:t>Mite/8U3 &amp; Mite 4</a:t>
            </a:r>
            <a:endParaRPr dirty="0"/>
          </a:p>
          <a:p>
            <a:pPr marL="0" marR="0" lvl="0" indent="0" algn="ctr" rtl="0">
              <a:spcBef>
                <a:spcPts val="0"/>
              </a:spcBef>
              <a:spcAft>
                <a:spcPts val="0"/>
              </a:spcAft>
              <a:buNone/>
            </a:pPr>
            <a:endParaRPr sz="1000" b="0" i="0" u="none" strike="noStrike" cap="none"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2000" b="1" i="0" u="none" strike="noStrike" cap="none" dirty="0">
                <a:solidFill>
                  <a:schemeClr val="dk1"/>
                </a:solidFill>
                <a:latin typeface="Arial"/>
                <a:ea typeface="Arial"/>
                <a:cs typeface="Arial"/>
                <a:sym typeface="Arial"/>
              </a:rPr>
              <a:t>Saturdays and Sundays</a:t>
            </a:r>
            <a:endParaRPr sz="20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10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dirty="0">
                <a:solidFill>
                  <a:schemeClr val="dk1"/>
                </a:solidFill>
                <a:latin typeface="Arial"/>
                <a:ea typeface="Arial"/>
                <a:cs typeface="Arial"/>
                <a:sym typeface="Arial"/>
              </a:rPr>
              <a:t>Weeknight </a:t>
            </a:r>
            <a:r>
              <a:rPr lang="en-US" sz="2000" b="0" i="1" u="none" strike="noStrike" cap="none" dirty="0">
                <a:solidFill>
                  <a:schemeClr val="dk1"/>
                </a:solidFill>
                <a:latin typeface="Arial"/>
                <a:ea typeface="Arial"/>
                <a:cs typeface="Arial"/>
                <a:sym typeface="Arial"/>
              </a:rPr>
              <a:t>(occasional)</a:t>
            </a:r>
            <a:endParaRPr dirty="0"/>
          </a:p>
          <a:p>
            <a:pPr marL="0" marR="0" lvl="0" indent="0" algn="ctr" rtl="0">
              <a:spcBef>
                <a:spcPts val="0"/>
              </a:spcBef>
              <a:spcAft>
                <a:spcPts val="0"/>
              </a:spcAft>
              <a:buNone/>
            </a:pPr>
            <a:r>
              <a:rPr lang="en-US" sz="2000" b="0" i="0" u="none" strike="noStrike" cap="none" dirty="0">
                <a:solidFill>
                  <a:schemeClr val="dk1"/>
                </a:solidFill>
                <a:latin typeface="Arial"/>
                <a:ea typeface="Arial"/>
                <a:cs typeface="Arial"/>
                <a:sym typeface="Arial"/>
              </a:rPr>
              <a:t>Practice/Games/Scrimmages primarily at EPCC</a:t>
            </a:r>
            <a:endParaRPr dirty="0"/>
          </a:p>
          <a:p>
            <a:pPr marL="457200" marR="0" lvl="1" indent="0" algn="ctr" rtl="0">
              <a:spcBef>
                <a:spcPts val="0"/>
              </a:spcBef>
              <a:spcAft>
                <a:spcPts val="0"/>
              </a:spcAft>
              <a:buNone/>
            </a:pPr>
            <a:endParaRPr sz="1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dirty="0">
                <a:solidFill>
                  <a:schemeClr val="dk1"/>
                </a:solidFill>
                <a:latin typeface="Arial"/>
                <a:ea typeface="Arial"/>
                <a:cs typeface="Arial"/>
                <a:sym typeface="Arial"/>
              </a:rPr>
              <a:t>Jan-Feb</a:t>
            </a:r>
            <a:endParaRPr dirty="0"/>
          </a:p>
          <a:p>
            <a:pPr marL="0" marR="0" lvl="0" indent="0" algn="ctr" rtl="0">
              <a:spcBef>
                <a:spcPts val="0"/>
              </a:spcBef>
              <a:spcAft>
                <a:spcPts val="0"/>
              </a:spcAft>
              <a:buNone/>
            </a:pPr>
            <a:r>
              <a:rPr lang="en-US" sz="2000" b="0" i="0" u="none" strike="noStrike" cap="none" dirty="0">
                <a:solidFill>
                  <a:schemeClr val="dk1"/>
                </a:solidFill>
                <a:latin typeface="Arial"/>
                <a:ea typeface="Arial"/>
                <a:cs typeface="Arial"/>
                <a:sym typeface="Arial"/>
              </a:rPr>
              <a:t>Optional outdoor Ice</a:t>
            </a:r>
            <a:endParaRPr sz="2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10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dirty="0">
                <a:solidFill>
                  <a:schemeClr val="dk1"/>
                </a:solidFill>
                <a:latin typeface="Arial"/>
                <a:ea typeface="Arial"/>
                <a:cs typeface="Arial"/>
                <a:sym typeface="Arial"/>
              </a:rPr>
              <a:t>Mite Jamboree(s)</a:t>
            </a:r>
            <a:endParaRP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2"/>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207" name="Google Shape;207;p12"/>
          <p:cNvSpPr txBox="1">
            <a:spLocks noGrp="1"/>
          </p:cNvSpPr>
          <p:nvPr>
            <p:ph type="title"/>
          </p:nvPr>
        </p:nvSpPr>
        <p:spPr>
          <a:xfrm>
            <a:off x="421386" y="27209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Player Expectations</a:t>
            </a:r>
            <a:endParaRPr/>
          </a:p>
        </p:txBody>
      </p:sp>
      <p:sp>
        <p:nvSpPr>
          <p:cNvPr id="208" name="Google Shape;208;p12"/>
          <p:cNvSpPr txBox="1">
            <a:spLocks noGrp="1"/>
          </p:cNvSpPr>
          <p:nvPr>
            <p:ph type="body" idx="1"/>
          </p:nvPr>
        </p:nvSpPr>
        <p:spPr>
          <a:xfrm>
            <a:off x="536448" y="1475742"/>
            <a:ext cx="8485632" cy="5042619"/>
          </a:xfrm>
          <a:prstGeom prst="rect">
            <a:avLst/>
          </a:prstGeom>
          <a:noFill/>
          <a:ln>
            <a:noFill/>
          </a:ln>
        </p:spPr>
        <p:txBody>
          <a:bodyPr spcFirstLastPara="1" wrap="square" lIns="91425" tIns="45700" rIns="91425" bIns="45700" anchor="t" anchorCtr="0">
            <a:normAutofit/>
          </a:bodyPr>
          <a:lstStyle/>
          <a:p>
            <a:pPr marL="228600" lvl="0" indent="-178435" algn="l" rtl="0">
              <a:lnSpc>
                <a:spcPct val="115000"/>
              </a:lnSpc>
              <a:spcBef>
                <a:spcPts val="0"/>
              </a:spcBef>
              <a:spcAft>
                <a:spcPts val="0"/>
              </a:spcAft>
              <a:buClr>
                <a:schemeClr val="dk1"/>
              </a:buClr>
              <a:buSzPts val="1800"/>
              <a:buFont typeface="Noto Sans Symbols"/>
              <a:buChar char="❖"/>
            </a:pPr>
            <a:r>
              <a:rPr lang="en-US" sz="1800">
                <a:latin typeface="Arial"/>
                <a:ea typeface="Arial"/>
                <a:cs typeface="Arial"/>
                <a:sym typeface="Arial"/>
              </a:rPr>
              <a:t>Player code of conduct</a:t>
            </a:r>
            <a:endParaRPr sz="1800"/>
          </a:p>
          <a:p>
            <a:pPr marL="685800" lvl="1" indent="-201930" algn="l" rtl="0">
              <a:lnSpc>
                <a:spcPct val="115000"/>
              </a:lnSpc>
              <a:spcBef>
                <a:spcPts val="500"/>
              </a:spcBef>
              <a:spcAft>
                <a:spcPts val="0"/>
              </a:spcAft>
              <a:buClr>
                <a:schemeClr val="dk1"/>
              </a:buClr>
              <a:buSzPts val="1800"/>
              <a:buChar char="•"/>
            </a:pPr>
            <a:r>
              <a:rPr lang="en-US" sz="1800">
                <a:latin typeface="Arial"/>
                <a:ea typeface="Arial"/>
                <a:cs typeface="Arial"/>
                <a:sym typeface="Arial"/>
              </a:rPr>
              <a:t>Be a good teammate</a:t>
            </a:r>
            <a:endParaRPr sz="1800"/>
          </a:p>
          <a:p>
            <a:pPr marL="685800" lvl="1" indent="-201930" algn="l" rtl="0">
              <a:lnSpc>
                <a:spcPct val="115000"/>
              </a:lnSpc>
              <a:spcBef>
                <a:spcPts val="500"/>
              </a:spcBef>
              <a:spcAft>
                <a:spcPts val="0"/>
              </a:spcAft>
              <a:buClr>
                <a:schemeClr val="dk1"/>
              </a:buClr>
              <a:buSzPts val="1800"/>
              <a:buChar char="•"/>
            </a:pPr>
            <a:r>
              <a:rPr lang="en-US" sz="1800">
                <a:latin typeface="Arial"/>
                <a:ea typeface="Arial"/>
                <a:cs typeface="Arial"/>
                <a:sym typeface="Arial"/>
              </a:rPr>
              <a:t>Be coachable</a:t>
            </a:r>
            <a:endParaRPr sz="1800"/>
          </a:p>
          <a:p>
            <a:pPr marL="685800" lvl="1" indent="-201930" algn="l" rtl="0">
              <a:lnSpc>
                <a:spcPct val="115000"/>
              </a:lnSpc>
              <a:spcBef>
                <a:spcPts val="500"/>
              </a:spcBef>
              <a:spcAft>
                <a:spcPts val="0"/>
              </a:spcAft>
              <a:buClr>
                <a:schemeClr val="dk1"/>
              </a:buClr>
              <a:buSzPts val="1800"/>
              <a:buChar char="•"/>
            </a:pPr>
            <a:r>
              <a:rPr lang="en-US" sz="1800">
                <a:latin typeface="Arial"/>
                <a:ea typeface="Arial"/>
                <a:cs typeface="Arial"/>
                <a:sym typeface="Arial"/>
              </a:rPr>
              <a:t>Show up both on and off the ice</a:t>
            </a:r>
            <a:endParaRPr sz="1800"/>
          </a:p>
          <a:p>
            <a:pPr marL="685800" lvl="1" indent="-87630" algn="l" rtl="0">
              <a:lnSpc>
                <a:spcPct val="115000"/>
              </a:lnSpc>
              <a:spcBef>
                <a:spcPts val="500"/>
              </a:spcBef>
              <a:spcAft>
                <a:spcPts val="0"/>
              </a:spcAft>
              <a:buClr>
                <a:schemeClr val="dk1"/>
              </a:buClr>
              <a:buSzPts val="2400"/>
              <a:buFont typeface="Noto Sans Symbols"/>
              <a:buNone/>
            </a:pPr>
            <a:endParaRPr sz="1200">
              <a:latin typeface="Arial"/>
              <a:ea typeface="Arial"/>
              <a:cs typeface="Arial"/>
              <a:sym typeface="Arial"/>
            </a:endParaRPr>
          </a:p>
          <a:p>
            <a:pPr marL="228600" lvl="0" indent="-178435" algn="l" rtl="0">
              <a:lnSpc>
                <a:spcPct val="115000"/>
              </a:lnSpc>
              <a:spcBef>
                <a:spcPts val="1000"/>
              </a:spcBef>
              <a:spcAft>
                <a:spcPts val="0"/>
              </a:spcAft>
              <a:buClr>
                <a:schemeClr val="dk1"/>
              </a:buClr>
              <a:buSzPts val="1800"/>
              <a:buFont typeface="Noto Sans Symbols"/>
              <a:buChar char="❖"/>
            </a:pPr>
            <a:r>
              <a:rPr lang="en-US" sz="1800">
                <a:latin typeface="Arial"/>
                <a:ea typeface="Arial"/>
                <a:cs typeface="Arial"/>
                <a:sym typeface="Arial"/>
              </a:rPr>
              <a:t>Teaching kids to not only be good hockey players but good people</a:t>
            </a:r>
            <a:endParaRPr sz="1800"/>
          </a:p>
          <a:p>
            <a:pPr marL="685800" lvl="1" indent="-87630" algn="l" rtl="0">
              <a:lnSpc>
                <a:spcPct val="115000"/>
              </a:lnSpc>
              <a:spcBef>
                <a:spcPts val="500"/>
              </a:spcBef>
              <a:spcAft>
                <a:spcPts val="0"/>
              </a:spcAft>
              <a:buClr>
                <a:schemeClr val="dk1"/>
              </a:buClr>
              <a:buSzPts val="2400"/>
              <a:buFont typeface="Noto Sans Symbols"/>
              <a:buNone/>
            </a:pPr>
            <a:endParaRPr sz="1200">
              <a:latin typeface="Arial"/>
              <a:ea typeface="Arial"/>
              <a:cs typeface="Arial"/>
              <a:sym typeface="Arial"/>
            </a:endParaRPr>
          </a:p>
          <a:p>
            <a:pPr marL="228600" lvl="0" indent="-178435" algn="l" rtl="0">
              <a:lnSpc>
                <a:spcPct val="115000"/>
              </a:lnSpc>
              <a:spcBef>
                <a:spcPts val="1000"/>
              </a:spcBef>
              <a:spcAft>
                <a:spcPts val="0"/>
              </a:spcAft>
              <a:buClr>
                <a:schemeClr val="dk1"/>
              </a:buClr>
              <a:buSzPts val="1800"/>
              <a:buFont typeface="Noto Sans Symbols"/>
              <a:buChar char="❖"/>
            </a:pPr>
            <a:r>
              <a:rPr lang="en-US" sz="1800">
                <a:latin typeface="Arial"/>
                <a:ea typeface="Arial"/>
                <a:cs typeface="Arial"/>
                <a:sym typeface="Arial"/>
              </a:rPr>
              <a:t>If you are wearing the EP hockey logo – you are a representation of the association and the Eden Prairie community</a:t>
            </a:r>
            <a:endParaRPr sz="1800"/>
          </a:p>
          <a:p>
            <a:pPr marL="685800" lvl="1" indent="-87630" algn="l" rtl="0">
              <a:lnSpc>
                <a:spcPct val="115000"/>
              </a:lnSpc>
              <a:spcBef>
                <a:spcPts val="500"/>
              </a:spcBef>
              <a:spcAft>
                <a:spcPts val="0"/>
              </a:spcAft>
              <a:buClr>
                <a:schemeClr val="dk1"/>
              </a:buClr>
              <a:buSzPts val="2400"/>
              <a:buFont typeface="Noto Sans Symbols"/>
              <a:buNone/>
            </a:pPr>
            <a:endParaRPr sz="1200">
              <a:latin typeface="Arial"/>
              <a:ea typeface="Arial"/>
              <a:cs typeface="Arial"/>
              <a:sym typeface="Arial"/>
            </a:endParaRPr>
          </a:p>
          <a:p>
            <a:pPr marL="228600" lvl="0" indent="-178435" algn="l" rtl="0">
              <a:lnSpc>
                <a:spcPct val="115000"/>
              </a:lnSpc>
              <a:spcBef>
                <a:spcPts val="1000"/>
              </a:spcBef>
              <a:spcAft>
                <a:spcPts val="0"/>
              </a:spcAft>
              <a:buClr>
                <a:schemeClr val="dk1"/>
              </a:buClr>
              <a:buSzPts val="1800"/>
              <a:buFont typeface="Noto Sans Symbols"/>
              <a:buChar char="❖"/>
            </a:pPr>
            <a:r>
              <a:rPr lang="en-US" sz="1800">
                <a:latin typeface="Arial"/>
                <a:ea typeface="Arial"/>
                <a:cs typeface="Arial"/>
                <a:sym typeface="Arial"/>
              </a:rPr>
              <a:t>Respect for practice and game locations</a:t>
            </a:r>
            <a:endParaRPr sz="1800"/>
          </a:p>
          <a:p>
            <a:pPr marL="685800" lvl="1" indent="-201930" algn="l" rtl="0">
              <a:lnSpc>
                <a:spcPct val="115000"/>
              </a:lnSpc>
              <a:spcBef>
                <a:spcPts val="500"/>
              </a:spcBef>
              <a:spcAft>
                <a:spcPts val="0"/>
              </a:spcAft>
              <a:buClr>
                <a:schemeClr val="dk1"/>
              </a:buClr>
              <a:buSzPts val="1800"/>
              <a:buChar char="•"/>
            </a:pPr>
            <a:r>
              <a:rPr lang="en-US" sz="1800">
                <a:latin typeface="Arial"/>
                <a:ea typeface="Arial"/>
                <a:cs typeface="Arial"/>
                <a:sym typeface="Arial"/>
              </a:rPr>
              <a:t>EPCC is a community center – not an ice arena</a:t>
            </a:r>
            <a:endParaRPr sz="1800"/>
          </a:p>
          <a:p>
            <a:pPr marL="685800" lvl="1" indent="-201930" algn="l" rtl="0">
              <a:lnSpc>
                <a:spcPct val="115000"/>
              </a:lnSpc>
              <a:spcBef>
                <a:spcPts val="500"/>
              </a:spcBef>
              <a:spcAft>
                <a:spcPts val="0"/>
              </a:spcAft>
              <a:buClr>
                <a:schemeClr val="dk1"/>
              </a:buClr>
              <a:buSzPts val="1800"/>
              <a:buChar char="•"/>
            </a:pPr>
            <a:r>
              <a:rPr lang="en-US" sz="1800">
                <a:latin typeface="Arial"/>
                <a:ea typeface="Arial"/>
                <a:cs typeface="Arial"/>
                <a:sym typeface="Arial"/>
              </a:rPr>
              <a:t>Velocity hockey is a private business</a:t>
            </a:r>
            <a:endParaRPr sz="1800"/>
          </a:p>
        </p:txBody>
      </p:sp>
      <p:sp>
        <p:nvSpPr>
          <p:cNvPr id="209" name="Google Shape;209;p12"/>
          <p:cNvSpPr/>
          <p:nvPr/>
        </p:nvSpPr>
        <p:spPr>
          <a:xfrm>
            <a:off x="0" y="6733309"/>
            <a:ext cx="9144000" cy="124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3"/>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216" name="Google Shape;216;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Parent Expectations</a:t>
            </a:r>
            <a:endParaRPr/>
          </a:p>
        </p:txBody>
      </p:sp>
      <p:sp>
        <p:nvSpPr>
          <p:cNvPr id="217" name="Google Shape;217;p13"/>
          <p:cNvSpPr txBox="1">
            <a:spLocks noGrp="1"/>
          </p:cNvSpPr>
          <p:nvPr>
            <p:ph type="body" idx="1"/>
          </p:nvPr>
        </p:nvSpPr>
        <p:spPr>
          <a:xfrm>
            <a:off x="451100" y="1597650"/>
            <a:ext cx="8357100" cy="4841700"/>
          </a:xfrm>
          <a:prstGeom prst="rect">
            <a:avLst/>
          </a:prstGeom>
          <a:noFill/>
          <a:ln>
            <a:noFill/>
          </a:ln>
        </p:spPr>
        <p:txBody>
          <a:bodyPr spcFirstLastPara="1" wrap="square" lIns="91425" tIns="45700" rIns="91425" bIns="45700" anchor="t" anchorCtr="0">
            <a:normAutofit fontScale="62500" lnSpcReduction="20000"/>
          </a:bodyPr>
          <a:lstStyle/>
          <a:p>
            <a:pPr marL="228600" lvl="0" indent="-188595" algn="l" rtl="0">
              <a:lnSpc>
                <a:spcPct val="115000"/>
              </a:lnSpc>
              <a:spcBef>
                <a:spcPts val="0"/>
              </a:spcBef>
              <a:spcAft>
                <a:spcPts val="0"/>
              </a:spcAft>
              <a:buClr>
                <a:schemeClr val="dk1"/>
              </a:buClr>
              <a:buSzPct val="100000"/>
              <a:buFont typeface="Noto Sans Symbols"/>
              <a:buChar char="❖"/>
            </a:pPr>
            <a:r>
              <a:rPr lang="en-US" b="1" dirty="0">
                <a:latin typeface="Arial"/>
                <a:ea typeface="Arial"/>
                <a:cs typeface="Arial"/>
                <a:sym typeface="Arial"/>
              </a:rPr>
              <a:t> Arriving on time</a:t>
            </a:r>
            <a:endParaRPr dirty="0"/>
          </a:p>
          <a:p>
            <a:pPr marL="685800" lvl="1" indent="-194309" algn="l" rtl="0">
              <a:lnSpc>
                <a:spcPct val="115000"/>
              </a:lnSpc>
              <a:spcBef>
                <a:spcPts val="500"/>
              </a:spcBef>
              <a:spcAft>
                <a:spcPts val="0"/>
              </a:spcAft>
              <a:buClr>
                <a:schemeClr val="dk1"/>
              </a:buClr>
              <a:buSzPct val="100000"/>
              <a:buChar char="•"/>
            </a:pPr>
            <a:r>
              <a:rPr lang="en-US" dirty="0">
                <a:latin typeface="Arial"/>
                <a:ea typeface="Arial"/>
                <a:cs typeface="Arial"/>
                <a:sym typeface="Arial"/>
              </a:rPr>
              <a:t>Ice time is </a:t>
            </a:r>
            <a:r>
              <a:rPr lang="en-US" b="1" dirty="0">
                <a:solidFill>
                  <a:srgbClr val="BF9000"/>
                </a:solidFill>
                <a:latin typeface="Arial"/>
                <a:ea typeface="Arial"/>
                <a:cs typeface="Arial"/>
                <a:sym typeface="Arial"/>
              </a:rPr>
              <a:t>*GOLD*</a:t>
            </a:r>
            <a:endParaRPr dirty="0"/>
          </a:p>
          <a:p>
            <a:pPr marL="685800" lvl="1" indent="-194309" algn="l" rtl="0">
              <a:lnSpc>
                <a:spcPct val="115000"/>
              </a:lnSpc>
              <a:spcBef>
                <a:spcPts val="500"/>
              </a:spcBef>
              <a:spcAft>
                <a:spcPts val="0"/>
              </a:spcAft>
              <a:buClr>
                <a:schemeClr val="dk1"/>
              </a:buClr>
              <a:buSzPct val="100000"/>
              <a:buChar char="•"/>
            </a:pPr>
            <a:r>
              <a:rPr lang="en-US" dirty="0">
                <a:latin typeface="Arial"/>
                <a:ea typeface="Arial"/>
                <a:cs typeface="Arial"/>
                <a:sym typeface="Arial"/>
              </a:rPr>
              <a:t>Recommended to get dressed in the living room vs. the locker room, especially for Velocity</a:t>
            </a:r>
            <a:endParaRPr dirty="0"/>
          </a:p>
          <a:p>
            <a:pPr marL="685800" lvl="1" indent="-194309" algn="l" rtl="0">
              <a:lnSpc>
                <a:spcPct val="115000"/>
              </a:lnSpc>
              <a:spcBef>
                <a:spcPts val="500"/>
              </a:spcBef>
              <a:spcAft>
                <a:spcPts val="0"/>
              </a:spcAft>
              <a:buClr>
                <a:schemeClr val="dk1"/>
              </a:buClr>
              <a:buSzPct val="100000"/>
              <a:buChar char="•"/>
            </a:pPr>
            <a:r>
              <a:rPr lang="en-US" dirty="0">
                <a:latin typeface="Arial"/>
                <a:ea typeface="Arial"/>
                <a:cs typeface="Arial"/>
                <a:sym typeface="Arial"/>
              </a:rPr>
              <a:t>Be dressed, skates tied and ready to take the ice </a:t>
            </a:r>
            <a:r>
              <a:rPr lang="en-US" u="sng" dirty="0">
                <a:latin typeface="Arial"/>
                <a:ea typeface="Arial"/>
                <a:cs typeface="Arial"/>
                <a:sym typeface="Arial"/>
              </a:rPr>
              <a:t>5</a:t>
            </a:r>
            <a:r>
              <a:rPr lang="en-US" dirty="0">
                <a:latin typeface="Arial"/>
                <a:ea typeface="Arial"/>
                <a:cs typeface="Arial"/>
                <a:sym typeface="Arial"/>
              </a:rPr>
              <a:t> minutes before your scheduled ice time</a:t>
            </a:r>
            <a:br>
              <a:rPr lang="en-US" dirty="0">
                <a:latin typeface="Arial"/>
                <a:ea typeface="Arial"/>
                <a:cs typeface="Arial"/>
                <a:sym typeface="Arial"/>
              </a:rPr>
            </a:br>
            <a:endParaRPr dirty="0">
              <a:latin typeface="Arial"/>
              <a:ea typeface="Arial"/>
              <a:cs typeface="Arial"/>
              <a:sym typeface="Arial"/>
            </a:endParaRPr>
          </a:p>
          <a:p>
            <a:pPr marL="228600" lvl="0" indent="-188595" algn="l" rtl="0">
              <a:lnSpc>
                <a:spcPct val="115000"/>
              </a:lnSpc>
              <a:spcBef>
                <a:spcPts val="1000"/>
              </a:spcBef>
              <a:spcAft>
                <a:spcPts val="0"/>
              </a:spcAft>
              <a:buClr>
                <a:schemeClr val="dk1"/>
              </a:buClr>
              <a:buSzPct val="100000"/>
              <a:buFont typeface="Noto Sans Symbols"/>
              <a:buChar char="❖"/>
            </a:pPr>
            <a:r>
              <a:rPr lang="en-US" b="1" dirty="0">
                <a:latin typeface="Arial"/>
                <a:ea typeface="Arial"/>
                <a:cs typeface="Arial"/>
                <a:sym typeface="Arial"/>
              </a:rPr>
              <a:t> Keep it in perspective</a:t>
            </a:r>
            <a:endParaRPr dirty="0"/>
          </a:p>
          <a:p>
            <a:pPr marL="685800" lvl="1" indent="-194309" algn="l" rtl="0">
              <a:lnSpc>
                <a:spcPct val="115000"/>
              </a:lnSpc>
              <a:spcBef>
                <a:spcPts val="500"/>
              </a:spcBef>
              <a:spcAft>
                <a:spcPts val="0"/>
              </a:spcAft>
              <a:buClr>
                <a:schemeClr val="dk1"/>
              </a:buClr>
              <a:buSzPct val="100000"/>
              <a:buChar char="•"/>
            </a:pPr>
            <a:r>
              <a:rPr lang="en-US" dirty="0">
                <a:latin typeface="Arial"/>
                <a:ea typeface="Arial"/>
                <a:cs typeface="Arial"/>
                <a:sym typeface="Arial"/>
              </a:rPr>
              <a:t>Teach respect for coaches, teammates, referees, facilities, opposing teams and parents</a:t>
            </a:r>
            <a:endParaRPr dirty="0"/>
          </a:p>
          <a:p>
            <a:pPr marL="685800" lvl="1" indent="-194309" algn="l" rtl="0">
              <a:lnSpc>
                <a:spcPct val="115000"/>
              </a:lnSpc>
              <a:spcBef>
                <a:spcPts val="500"/>
              </a:spcBef>
              <a:spcAft>
                <a:spcPts val="0"/>
              </a:spcAft>
              <a:buClr>
                <a:schemeClr val="dk1"/>
              </a:buClr>
              <a:buSzPct val="100000"/>
              <a:buChar char="•"/>
            </a:pPr>
            <a:r>
              <a:rPr lang="en-US" dirty="0">
                <a:latin typeface="Arial"/>
                <a:ea typeface="Arial"/>
                <a:cs typeface="Arial"/>
                <a:sym typeface="Arial"/>
              </a:rPr>
              <a:t>Promote a positive team atmosphere</a:t>
            </a:r>
            <a:endParaRPr dirty="0"/>
          </a:p>
          <a:p>
            <a:pPr marL="685800" lvl="1" indent="-99059" algn="l" rtl="0">
              <a:lnSpc>
                <a:spcPct val="115000"/>
              </a:lnSpc>
              <a:spcBef>
                <a:spcPts val="500"/>
              </a:spcBef>
              <a:spcAft>
                <a:spcPts val="0"/>
              </a:spcAft>
              <a:buClr>
                <a:schemeClr val="dk1"/>
              </a:buClr>
              <a:buSzPct val="100000"/>
              <a:buFont typeface="Noto Sans Symbols"/>
              <a:buNone/>
            </a:pPr>
            <a:endParaRPr dirty="0">
              <a:latin typeface="Arial"/>
              <a:ea typeface="Arial"/>
              <a:cs typeface="Arial"/>
              <a:sym typeface="Arial"/>
            </a:endParaRPr>
          </a:p>
          <a:p>
            <a:pPr marL="228600" lvl="0" indent="-188595" algn="l" rtl="0">
              <a:lnSpc>
                <a:spcPct val="115000"/>
              </a:lnSpc>
              <a:spcBef>
                <a:spcPts val="1000"/>
              </a:spcBef>
              <a:spcAft>
                <a:spcPts val="0"/>
              </a:spcAft>
              <a:buClr>
                <a:schemeClr val="dk1"/>
              </a:buClr>
              <a:buSzPct val="100000"/>
              <a:buFont typeface="Noto Sans Symbols"/>
              <a:buChar char="❖"/>
            </a:pPr>
            <a:r>
              <a:rPr lang="en-US" b="1" dirty="0">
                <a:latin typeface="Arial"/>
                <a:ea typeface="Arial"/>
                <a:cs typeface="Arial"/>
                <a:sym typeface="Arial"/>
              </a:rPr>
              <a:t> “I love to watch you play!”</a:t>
            </a:r>
            <a:endParaRPr dirty="0"/>
          </a:p>
          <a:p>
            <a:pPr marL="685800" lvl="1" indent="-194309" algn="l" rtl="0">
              <a:lnSpc>
                <a:spcPct val="115000"/>
              </a:lnSpc>
              <a:spcBef>
                <a:spcPts val="500"/>
              </a:spcBef>
              <a:spcAft>
                <a:spcPts val="0"/>
              </a:spcAft>
              <a:buClr>
                <a:schemeClr val="dk1"/>
              </a:buClr>
              <a:buSzPct val="100000"/>
              <a:buChar char="•"/>
            </a:pPr>
            <a:r>
              <a:rPr lang="en-US" dirty="0">
                <a:latin typeface="Arial"/>
                <a:ea typeface="Arial"/>
                <a:cs typeface="Arial"/>
                <a:sym typeface="Arial"/>
              </a:rPr>
              <a:t>Avoid coaching from the front seat in the car on the ride home</a:t>
            </a:r>
            <a:endParaRPr dirty="0"/>
          </a:p>
          <a:p>
            <a:pPr marL="685800" lvl="1" indent="-194309" algn="l" rtl="0">
              <a:lnSpc>
                <a:spcPct val="115000"/>
              </a:lnSpc>
              <a:spcBef>
                <a:spcPts val="500"/>
              </a:spcBef>
              <a:spcAft>
                <a:spcPts val="0"/>
              </a:spcAft>
              <a:buClr>
                <a:schemeClr val="dk1"/>
              </a:buClr>
              <a:buSzPct val="100000"/>
              <a:buChar char="•"/>
            </a:pPr>
            <a:r>
              <a:rPr lang="en-US" dirty="0">
                <a:latin typeface="Arial"/>
                <a:ea typeface="Arial"/>
                <a:cs typeface="Arial"/>
                <a:sym typeface="Arial"/>
              </a:rPr>
              <a:t>24-hour rule</a:t>
            </a:r>
            <a:br>
              <a:rPr lang="en-US" dirty="0">
                <a:latin typeface="Arial"/>
                <a:ea typeface="Arial"/>
                <a:cs typeface="Arial"/>
                <a:sym typeface="Arial"/>
              </a:rPr>
            </a:br>
            <a:endParaRPr dirty="0">
              <a:latin typeface="Arial"/>
              <a:ea typeface="Arial"/>
              <a:cs typeface="Arial"/>
              <a:sym typeface="Arial"/>
            </a:endParaRPr>
          </a:p>
          <a:p>
            <a:pPr marL="228600" lvl="0" indent="-188595" algn="l" rtl="0">
              <a:lnSpc>
                <a:spcPct val="115000"/>
              </a:lnSpc>
              <a:spcBef>
                <a:spcPts val="1000"/>
              </a:spcBef>
              <a:spcAft>
                <a:spcPts val="0"/>
              </a:spcAft>
              <a:buClr>
                <a:schemeClr val="dk1"/>
              </a:buClr>
              <a:buSzPct val="100000"/>
              <a:buFont typeface="Noto Sans Symbols"/>
              <a:buChar char="❖"/>
            </a:pPr>
            <a:r>
              <a:rPr lang="en-US" b="1" dirty="0">
                <a:latin typeface="Arial"/>
                <a:ea typeface="Arial"/>
                <a:cs typeface="Arial"/>
                <a:sym typeface="Arial"/>
              </a:rPr>
              <a:t> VOLUNTEER! COACH!</a:t>
            </a:r>
            <a:endParaRPr dirty="0"/>
          </a:p>
        </p:txBody>
      </p:sp>
      <p:sp>
        <p:nvSpPr>
          <p:cNvPr id="218" name="Google Shape;218;p13"/>
          <p:cNvSpPr/>
          <p:nvPr/>
        </p:nvSpPr>
        <p:spPr>
          <a:xfrm>
            <a:off x="0" y="6733309"/>
            <a:ext cx="9144000" cy="124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4"/>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225" name="Google Shape;225;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Volunteer Requirement:</a:t>
            </a:r>
            <a:br>
              <a:rPr lang="en-US" b="1">
                <a:solidFill>
                  <a:srgbClr val="C00000"/>
                </a:solidFill>
                <a:latin typeface="Federo"/>
                <a:ea typeface="Federo"/>
                <a:cs typeface="Federo"/>
                <a:sym typeface="Federo"/>
              </a:rPr>
            </a:br>
            <a:r>
              <a:rPr lang="en-US" b="1">
                <a:solidFill>
                  <a:srgbClr val="C00000"/>
                </a:solidFill>
                <a:latin typeface="Federo"/>
                <a:ea typeface="Federo"/>
                <a:cs typeface="Federo"/>
                <a:sym typeface="Federo"/>
              </a:rPr>
              <a:t>DIBS Hours</a:t>
            </a:r>
            <a:endParaRPr/>
          </a:p>
        </p:txBody>
      </p:sp>
      <p:sp>
        <p:nvSpPr>
          <p:cNvPr id="226" name="Google Shape;226;p14"/>
          <p:cNvSpPr txBox="1">
            <a:spLocks noGrp="1"/>
          </p:cNvSpPr>
          <p:nvPr>
            <p:ph type="body" idx="1"/>
          </p:nvPr>
        </p:nvSpPr>
        <p:spPr>
          <a:xfrm>
            <a:off x="713994" y="1923161"/>
            <a:ext cx="78867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01930" algn="l" rtl="0">
              <a:lnSpc>
                <a:spcPct val="115000"/>
              </a:lnSpc>
              <a:spcBef>
                <a:spcPts val="0"/>
              </a:spcBef>
              <a:spcAft>
                <a:spcPts val="0"/>
              </a:spcAft>
              <a:buClr>
                <a:schemeClr val="dk1"/>
              </a:buClr>
              <a:buSzPct val="100000"/>
              <a:buFont typeface="Noto Sans Symbols"/>
              <a:buChar char="❖"/>
            </a:pPr>
            <a:r>
              <a:rPr lang="en-US" b="1">
                <a:latin typeface="Arial"/>
                <a:ea typeface="Arial"/>
                <a:cs typeface="Arial"/>
                <a:sym typeface="Arial"/>
              </a:rPr>
              <a:t> Mite/8U 1 &amp; Mite/8U 2</a:t>
            </a:r>
            <a:endParaRPr/>
          </a:p>
          <a:p>
            <a:pPr marL="685800" lvl="1" indent="-205740" algn="l" rtl="0">
              <a:lnSpc>
                <a:spcPct val="115000"/>
              </a:lnSpc>
              <a:spcBef>
                <a:spcPts val="500"/>
              </a:spcBef>
              <a:spcAft>
                <a:spcPts val="0"/>
              </a:spcAft>
              <a:buClr>
                <a:schemeClr val="dk1"/>
              </a:buClr>
              <a:buSzPct val="100000"/>
              <a:buChar char="•"/>
            </a:pPr>
            <a:r>
              <a:rPr lang="en-US">
                <a:latin typeface="Arial"/>
                <a:ea typeface="Arial"/>
                <a:cs typeface="Arial"/>
                <a:sym typeface="Arial"/>
              </a:rPr>
              <a:t>No “required” volunteer hours</a:t>
            </a:r>
            <a:endParaRPr/>
          </a:p>
          <a:p>
            <a:pPr marL="685800" lvl="1" indent="-205740" algn="l" rtl="0">
              <a:lnSpc>
                <a:spcPct val="115000"/>
              </a:lnSpc>
              <a:spcBef>
                <a:spcPts val="500"/>
              </a:spcBef>
              <a:spcAft>
                <a:spcPts val="0"/>
              </a:spcAft>
              <a:buClr>
                <a:schemeClr val="dk1"/>
              </a:buClr>
              <a:buSzPct val="100000"/>
              <a:buChar char="•"/>
            </a:pPr>
            <a:r>
              <a:rPr lang="en-US">
                <a:latin typeface="Arial"/>
                <a:ea typeface="Arial"/>
                <a:cs typeface="Arial"/>
                <a:sym typeface="Arial"/>
              </a:rPr>
              <a:t>The more you volunteer, the more fun you’ll have!</a:t>
            </a:r>
            <a:endParaRPr/>
          </a:p>
          <a:p>
            <a:pPr marL="685800" lvl="1" indent="-76200" algn="l" rtl="0">
              <a:lnSpc>
                <a:spcPct val="115000"/>
              </a:lnSpc>
              <a:spcBef>
                <a:spcPts val="500"/>
              </a:spcBef>
              <a:spcAft>
                <a:spcPts val="0"/>
              </a:spcAft>
              <a:buClr>
                <a:schemeClr val="dk1"/>
              </a:buClr>
              <a:buSzPct val="100000"/>
              <a:buFont typeface="Noto Sans Symbols"/>
              <a:buNone/>
            </a:pPr>
            <a:endParaRPr>
              <a:latin typeface="Arial"/>
              <a:ea typeface="Arial"/>
              <a:cs typeface="Arial"/>
              <a:sym typeface="Arial"/>
            </a:endParaRPr>
          </a:p>
          <a:p>
            <a:pPr marL="228600" lvl="0" indent="-201930" algn="l" rtl="0">
              <a:lnSpc>
                <a:spcPct val="115000"/>
              </a:lnSpc>
              <a:spcBef>
                <a:spcPts val="1000"/>
              </a:spcBef>
              <a:spcAft>
                <a:spcPts val="0"/>
              </a:spcAft>
              <a:buClr>
                <a:schemeClr val="dk1"/>
              </a:buClr>
              <a:buSzPct val="100000"/>
              <a:buFont typeface="Noto Sans Symbols"/>
              <a:buChar char="❖"/>
            </a:pPr>
            <a:r>
              <a:rPr lang="en-US" b="1">
                <a:latin typeface="Arial"/>
                <a:ea typeface="Arial"/>
                <a:cs typeface="Arial"/>
                <a:sym typeface="Arial"/>
              </a:rPr>
              <a:t> Mite/8U 3 &amp; Mite 4</a:t>
            </a:r>
            <a:endParaRPr/>
          </a:p>
          <a:p>
            <a:pPr marL="685800" lvl="1" indent="-205740" algn="l" rtl="0">
              <a:lnSpc>
                <a:spcPct val="115000"/>
              </a:lnSpc>
              <a:spcBef>
                <a:spcPts val="500"/>
              </a:spcBef>
              <a:spcAft>
                <a:spcPts val="0"/>
              </a:spcAft>
              <a:buClr>
                <a:schemeClr val="dk1"/>
              </a:buClr>
              <a:buSzPct val="100000"/>
              <a:buChar char="•"/>
            </a:pPr>
            <a:r>
              <a:rPr lang="en-US">
                <a:latin typeface="Arial"/>
                <a:ea typeface="Arial"/>
                <a:cs typeface="Arial"/>
                <a:sym typeface="Arial"/>
              </a:rPr>
              <a:t>6 hours required </a:t>
            </a:r>
            <a:r>
              <a:rPr lang="en-US" u="sng">
                <a:latin typeface="Arial"/>
                <a:ea typeface="Arial"/>
                <a:cs typeface="Arial"/>
                <a:sym typeface="Arial"/>
              </a:rPr>
              <a:t>per player</a:t>
            </a:r>
            <a:endParaRPr/>
          </a:p>
          <a:p>
            <a:pPr marL="685800" lvl="1" indent="-205740" algn="l" rtl="0">
              <a:lnSpc>
                <a:spcPct val="115000"/>
              </a:lnSpc>
              <a:spcBef>
                <a:spcPts val="500"/>
              </a:spcBef>
              <a:spcAft>
                <a:spcPts val="0"/>
              </a:spcAft>
              <a:buClr>
                <a:schemeClr val="dk1"/>
              </a:buClr>
              <a:buSzPct val="100000"/>
              <a:buChar char="•"/>
            </a:pPr>
            <a:r>
              <a:rPr lang="en-US">
                <a:latin typeface="Arial"/>
                <a:ea typeface="Arial"/>
                <a:cs typeface="Arial"/>
                <a:sym typeface="Arial"/>
              </a:rPr>
              <a:t>$250 buyout at registration</a:t>
            </a:r>
            <a:endParaRPr/>
          </a:p>
          <a:p>
            <a:pPr marL="685800" lvl="1" indent="-205740" algn="l" rtl="0">
              <a:lnSpc>
                <a:spcPct val="115000"/>
              </a:lnSpc>
              <a:spcBef>
                <a:spcPts val="500"/>
              </a:spcBef>
              <a:spcAft>
                <a:spcPts val="0"/>
              </a:spcAft>
              <a:buClr>
                <a:schemeClr val="dk1"/>
              </a:buClr>
              <a:buSzPct val="100000"/>
              <a:buChar char="•"/>
            </a:pPr>
            <a:r>
              <a:rPr lang="en-US">
                <a:latin typeface="Arial"/>
                <a:ea typeface="Arial"/>
                <a:cs typeface="Arial"/>
                <a:sym typeface="Arial"/>
              </a:rPr>
              <a:t>Penalty of $75 per incomplete hour</a:t>
            </a:r>
            <a:endParaRPr/>
          </a:p>
          <a:p>
            <a:pPr marL="685800" lvl="1" indent="-205740" algn="l" rtl="0">
              <a:lnSpc>
                <a:spcPct val="115000"/>
              </a:lnSpc>
              <a:spcBef>
                <a:spcPts val="500"/>
              </a:spcBef>
              <a:spcAft>
                <a:spcPts val="0"/>
              </a:spcAft>
              <a:buClr>
                <a:schemeClr val="dk1"/>
              </a:buClr>
              <a:buSzPct val="100000"/>
              <a:buChar char="•"/>
            </a:pPr>
            <a:r>
              <a:rPr lang="en-US">
                <a:latin typeface="Arial"/>
                <a:ea typeface="Arial"/>
                <a:cs typeface="Arial"/>
                <a:sym typeface="Arial"/>
              </a:rPr>
              <a:t>We need many volunteers to have a successful association, from Rookie Camp on up</a:t>
            </a:r>
            <a:endParaRPr/>
          </a:p>
          <a:p>
            <a:pPr marL="685800" lvl="1" indent="-76200" algn="l" rtl="0">
              <a:lnSpc>
                <a:spcPct val="115000"/>
              </a:lnSpc>
              <a:spcBef>
                <a:spcPts val="500"/>
              </a:spcBef>
              <a:spcAft>
                <a:spcPts val="0"/>
              </a:spcAft>
              <a:buClr>
                <a:schemeClr val="dk1"/>
              </a:buClr>
              <a:buSzPct val="100000"/>
              <a:buNone/>
            </a:pPr>
            <a:endParaRPr>
              <a:latin typeface="Arial"/>
              <a:ea typeface="Arial"/>
              <a:cs typeface="Arial"/>
              <a:sym typeface="Arial"/>
            </a:endParaRPr>
          </a:p>
        </p:txBody>
      </p:sp>
      <p:sp>
        <p:nvSpPr>
          <p:cNvPr id="227" name="Google Shape;227;p14"/>
          <p:cNvSpPr/>
          <p:nvPr/>
        </p:nvSpPr>
        <p:spPr>
          <a:xfrm>
            <a:off x="0" y="6733309"/>
            <a:ext cx="9144000" cy="124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5"/>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233" name="Google Shape;233;p15"/>
          <p:cNvSpPr txBox="1">
            <a:spLocks noGrp="1"/>
          </p:cNvSpPr>
          <p:nvPr>
            <p:ph type="title"/>
          </p:nvPr>
        </p:nvSpPr>
        <p:spPr>
          <a:xfrm>
            <a:off x="372618" y="272098"/>
            <a:ext cx="646709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Volunteer Opportunities</a:t>
            </a:r>
            <a:endParaRPr/>
          </a:p>
        </p:txBody>
      </p:sp>
      <p:sp>
        <p:nvSpPr>
          <p:cNvPr id="234" name="Google Shape;234;p15"/>
          <p:cNvSpPr txBox="1">
            <a:spLocks noGrp="1"/>
          </p:cNvSpPr>
          <p:nvPr>
            <p:ph type="body" idx="1"/>
          </p:nvPr>
        </p:nvSpPr>
        <p:spPr>
          <a:xfrm>
            <a:off x="914400" y="1597650"/>
            <a:ext cx="7475100" cy="5071800"/>
          </a:xfrm>
          <a:prstGeom prst="rect">
            <a:avLst/>
          </a:prstGeom>
          <a:noFill/>
          <a:ln>
            <a:noFill/>
          </a:ln>
        </p:spPr>
        <p:txBody>
          <a:bodyPr spcFirstLastPara="1" wrap="square" lIns="91425" tIns="45700" rIns="91425" bIns="45700" anchor="t" anchorCtr="0">
            <a:normAutofit lnSpcReduction="10000"/>
          </a:bodyPr>
          <a:lstStyle/>
          <a:p>
            <a:pPr marL="228600" lvl="0" indent="-189230" algn="l" rtl="0">
              <a:lnSpc>
                <a:spcPct val="105000"/>
              </a:lnSpc>
              <a:spcBef>
                <a:spcPts val="0"/>
              </a:spcBef>
              <a:spcAft>
                <a:spcPts val="0"/>
              </a:spcAft>
              <a:buClr>
                <a:schemeClr val="dk1"/>
              </a:buClr>
              <a:buSzPts val="1550"/>
              <a:buFont typeface="Noto Sans Symbols"/>
              <a:buChar char="❖"/>
            </a:pPr>
            <a:r>
              <a:rPr lang="en-US" sz="1550" dirty="0">
                <a:latin typeface="Arial"/>
                <a:ea typeface="Arial"/>
                <a:cs typeface="Arial"/>
                <a:sym typeface="Arial"/>
              </a:rPr>
              <a:t> </a:t>
            </a:r>
            <a:r>
              <a:rPr lang="en-US" sz="1550" b="1" dirty="0">
                <a:latin typeface="Arial"/>
                <a:ea typeface="Arial"/>
                <a:cs typeface="Arial"/>
                <a:sym typeface="Arial"/>
              </a:rPr>
              <a:t>Coaches</a:t>
            </a:r>
            <a:r>
              <a:rPr lang="en-US" sz="1550" dirty="0">
                <a:latin typeface="Arial"/>
                <a:ea typeface="Arial"/>
                <a:cs typeface="Arial"/>
                <a:sym typeface="Arial"/>
              </a:rPr>
              <a:t> (Mite 3/4 and 8U3 only)</a:t>
            </a:r>
            <a:endParaRPr sz="1550" dirty="0"/>
          </a:p>
          <a:p>
            <a:pPr marL="685800" lvl="1" indent="-193040" algn="l" rtl="0">
              <a:lnSpc>
                <a:spcPct val="105000"/>
              </a:lnSpc>
              <a:spcBef>
                <a:spcPts val="0"/>
              </a:spcBef>
              <a:spcAft>
                <a:spcPts val="0"/>
              </a:spcAft>
              <a:buClr>
                <a:schemeClr val="dk1"/>
              </a:buClr>
              <a:buSzPts val="1300"/>
              <a:buChar char="•"/>
            </a:pPr>
            <a:r>
              <a:rPr lang="en-US" sz="1300" dirty="0">
                <a:latin typeface="Arial"/>
                <a:ea typeface="Arial"/>
                <a:cs typeface="Arial"/>
                <a:sym typeface="Arial"/>
              </a:rPr>
              <a:t>Head Coach: exempt from Mite/8U volunteer requirement</a:t>
            </a:r>
            <a:endParaRPr sz="1300" dirty="0"/>
          </a:p>
          <a:p>
            <a:pPr marL="685800" lvl="1" indent="-193040" algn="l" rtl="0">
              <a:lnSpc>
                <a:spcPct val="105000"/>
              </a:lnSpc>
              <a:spcBef>
                <a:spcPts val="0"/>
              </a:spcBef>
              <a:spcAft>
                <a:spcPts val="0"/>
              </a:spcAft>
              <a:buClr>
                <a:schemeClr val="dk1"/>
              </a:buClr>
              <a:buSzPts val="1300"/>
              <a:buChar char="•"/>
            </a:pPr>
            <a:r>
              <a:rPr lang="en-US" sz="1300" dirty="0">
                <a:latin typeface="Arial"/>
                <a:ea typeface="Arial"/>
                <a:cs typeface="Arial"/>
                <a:sym typeface="Arial"/>
              </a:rPr>
              <a:t>Assistant Coaches: 12 hours to split between assistant coaches</a:t>
            </a:r>
            <a:endParaRPr sz="1300" dirty="0">
              <a:latin typeface="Arial"/>
              <a:ea typeface="Arial"/>
              <a:cs typeface="Arial"/>
              <a:sym typeface="Arial"/>
            </a:endParaRPr>
          </a:p>
          <a:p>
            <a:pPr marL="0" lvl="0" indent="0" algn="l" rtl="0">
              <a:lnSpc>
                <a:spcPct val="105000"/>
              </a:lnSpc>
              <a:spcBef>
                <a:spcPts val="0"/>
              </a:spcBef>
              <a:spcAft>
                <a:spcPts val="0"/>
              </a:spcAft>
              <a:buSzPts val="688"/>
              <a:buNone/>
            </a:pPr>
            <a:endParaRPr sz="1550" dirty="0">
              <a:latin typeface="Arial"/>
              <a:ea typeface="Arial"/>
              <a:cs typeface="Arial"/>
              <a:sym typeface="Arial"/>
            </a:endParaRPr>
          </a:p>
          <a:p>
            <a:pPr marL="228600" lvl="0" indent="-189230" algn="l" rtl="0">
              <a:lnSpc>
                <a:spcPct val="105000"/>
              </a:lnSpc>
              <a:spcBef>
                <a:spcPts val="0"/>
              </a:spcBef>
              <a:spcAft>
                <a:spcPts val="0"/>
              </a:spcAft>
              <a:buClr>
                <a:schemeClr val="dk1"/>
              </a:buClr>
              <a:buSzPts val="1550"/>
              <a:buFont typeface="Noto Sans Symbols"/>
              <a:buChar char="❖"/>
            </a:pPr>
            <a:r>
              <a:rPr lang="en-US" sz="1550" dirty="0">
                <a:latin typeface="Arial"/>
                <a:ea typeface="Arial"/>
                <a:cs typeface="Arial"/>
                <a:sym typeface="Arial"/>
              </a:rPr>
              <a:t> </a:t>
            </a:r>
            <a:r>
              <a:rPr lang="en-US" sz="1550" b="1" dirty="0">
                <a:latin typeface="Arial"/>
                <a:ea typeface="Arial"/>
                <a:cs typeface="Arial"/>
                <a:sym typeface="Arial"/>
              </a:rPr>
              <a:t>Team Managers </a:t>
            </a:r>
            <a:r>
              <a:rPr lang="en-US" sz="1550" dirty="0">
                <a:latin typeface="Arial"/>
                <a:ea typeface="Arial"/>
                <a:cs typeface="Arial"/>
                <a:sym typeface="Arial"/>
              </a:rPr>
              <a:t>(Mite 3/4 and 8U3 only)</a:t>
            </a:r>
            <a:endParaRPr sz="1550" dirty="0"/>
          </a:p>
          <a:p>
            <a:pPr marL="685800" lvl="1" indent="-193040" algn="l" rtl="0">
              <a:lnSpc>
                <a:spcPct val="105000"/>
              </a:lnSpc>
              <a:spcBef>
                <a:spcPts val="0"/>
              </a:spcBef>
              <a:spcAft>
                <a:spcPts val="0"/>
              </a:spcAft>
              <a:buClr>
                <a:schemeClr val="dk1"/>
              </a:buClr>
              <a:buSzPts val="1300"/>
              <a:buChar char="•"/>
            </a:pPr>
            <a:r>
              <a:rPr lang="en-US" sz="1300" dirty="0">
                <a:latin typeface="Arial"/>
                <a:ea typeface="Arial"/>
                <a:cs typeface="Arial"/>
                <a:sym typeface="Arial"/>
              </a:rPr>
              <a:t>Exempt from volunteer requirement</a:t>
            </a:r>
            <a:endParaRPr sz="1300" dirty="0"/>
          </a:p>
          <a:p>
            <a:pPr marL="685800" lvl="1" indent="-193040" algn="l" rtl="0">
              <a:lnSpc>
                <a:spcPct val="105000"/>
              </a:lnSpc>
              <a:spcBef>
                <a:spcPts val="0"/>
              </a:spcBef>
              <a:spcAft>
                <a:spcPts val="0"/>
              </a:spcAft>
              <a:buClr>
                <a:schemeClr val="dk1"/>
              </a:buClr>
              <a:buSzPts val="1300"/>
              <a:buChar char="•"/>
            </a:pPr>
            <a:r>
              <a:rPr lang="en-US" sz="1300" dirty="0">
                <a:latin typeface="Arial"/>
                <a:ea typeface="Arial"/>
                <a:cs typeface="Arial"/>
                <a:sym typeface="Arial"/>
              </a:rPr>
              <a:t>Will receive half credit when sharing the role (3 hours each)</a:t>
            </a:r>
            <a:endParaRPr sz="1300" dirty="0">
              <a:latin typeface="Arial"/>
              <a:ea typeface="Arial"/>
              <a:cs typeface="Arial"/>
              <a:sym typeface="Arial"/>
            </a:endParaRPr>
          </a:p>
          <a:p>
            <a:pPr marL="0" lvl="0" indent="0" algn="l" rtl="0">
              <a:lnSpc>
                <a:spcPct val="105000"/>
              </a:lnSpc>
              <a:spcBef>
                <a:spcPts val="0"/>
              </a:spcBef>
              <a:spcAft>
                <a:spcPts val="0"/>
              </a:spcAft>
              <a:buSzPts val="688"/>
              <a:buNone/>
            </a:pPr>
            <a:endParaRPr sz="1550" dirty="0">
              <a:latin typeface="Arial"/>
              <a:ea typeface="Arial"/>
              <a:cs typeface="Arial"/>
              <a:sym typeface="Arial"/>
            </a:endParaRPr>
          </a:p>
          <a:p>
            <a:pPr marL="228600" lvl="0" indent="-189230" algn="l" rtl="0">
              <a:lnSpc>
                <a:spcPct val="105000"/>
              </a:lnSpc>
              <a:spcBef>
                <a:spcPts val="0"/>
              </a:spcBef>
              <a:spcAft>
                <a:spcPts val="0"/>
              </a:spcAft>
              <a:buClr>
                <a:schemeClr val="dk1"/>
              </a:buClr>
              <a:buSzPts val="1550"/>
              <a:buFont typeface="Noto Sans Symbols"/>
              <a:buChar char="❖"/>
            </a:pPr>
            <a:r>
              <a:rPr lang="en-US" sz="1550" dirty="0">
                <a:latin typeface="Arial"/>
                <a:ea typeface="Arial"/>
                <a:cs typeface="Arial"/>
                <a:sym typeface="Arial"/>
              </a:rPr>
              <a:t> </a:t>
            </a:r>
            <a:r>
              <a:rPr lang="en-US" sz="1550" b="1" dirty="0">
                <a:latin typeface="Arial"/>
                <a:ea typeface="Arial"/>
                <a:cs typeface="Arial"/>
                <a:sym typeface="Arial"/>
              </a:rPr>
              <a:t>Mite Support</a:t>
            </a:r>
            <a:endParaRPr sz="1550" dirty="0"/>
          </a:p>
          <a:p>
            <a:pPr marL="685800" lvl="1" indent="-193040" algn="l" rtl="0">
              <a:lnSpc>
                <a:spcPct val="105000"/>
              </a:lnSpc>
              <a:spcBef>
                <a:spcPts val="0"/>
              </a:spcBef>
              <a:spcAft>
                <a:spcPts val="0"/>
              </a:spcAft>
              <a:buClr>
                <a:schemeClr val="dk1"/>
              </a:buClr>
              <a:buSzPts val="1300"/>
              <a:buChar char="•"/>
            </a:pPr>
            <a:r>
              <a:rPr lang="en-US" sz="1300" dirty="0">
                <a:latin typeface="Arial"/>
                <a:ea typeface="Arial"/>
                <a:cs typeface="Arial"/>
                <a:sym typeface="Arial"/>
              </a:rPr>
              <a:t>Mite Day Co-Coordinator needed</a:t>
            </a:r>
            <a:endParaRPr sz="1300" dirty="0">
              <a:latin typeface="Arial"/>
              <a:ea typeface="Arial"/>
              <a:cs typeface="Arial"/>
              <a:sym typeface="Arial"/>
            </a:endParaRPr>
          </a:p>
          <a:p>
            <a:pPr marL="0" lvl="0" indent="0" algn="l" rtl="0">
              <a:lnSpc>
                <a:spcPct val="105000"/>
              </a:lnSpc>
              <a:spcBef>
                <a:spcPts val="0"/>
              </a:spcBef>
              <a:spcAft>
                <a:spcPts val="0"/>
              </a:spcAft>
              <a:buSzPts val="688"/>
              <a:buNone/>
            </a:pPr>
            <a:endParaRPr sz="1550" dirty="0">
              <a:latin typeface="Arial"/>
              <a:ea typeface="Arial"/>
              <a:cs typeface="Arial"/>
              <a:sym typeface="Arial"/>
            </a:endParaRPr>
          </a:p>
          <a:p>
            <a:pPr marL="228600" lvl="0" indent="-189230" algn="l" rtl="0">
              <a:lnSpc>
                <a:spcPct val="105000"/>
              </a:lnSpc>
              <a:spcBef>
                <a:spcPts val="0"/>
              </a:spcBef>
              <a:spcAft>
                <a:spcPts val="0"/>
              </a:spcAft>
              <a:buClr>
                <a:schemeClr val="dk1"/>
              </a:buClr>
              <a:buSzPts val="1550"/>
              <a:buFont typeface="Noto Sans Symbols"/>
              <a:buChar char="❖"/>
            </a:pPr>
            <a:r>
              <a:rPr lang="en-US" sz="1550" dirty="0">
                <a:latin typeface="Arial"/>
                <a:ea typeface="Arial"/>
                <a:cs typeface="Arial"/>
                <a:sym typeface="Arial"/>
              </a:rPr>
              <a:t> </a:t>
            </a:r>
            <a:r>
              <a:rPr lang="en-US" sz="1550" b="1" dirty="0">
                <a:latin typeface="Arial"/>
                <a:ea typeface="Arial"/>
                <a:cs typeface="Arial"/>
                <a:sym typeface="Arial"/>
              </a:rPr>
              <a:t>Special Event Help</a:t>
            </a:r>
            <a:endParaRPr sz="1550" dirty="0"/>
          </a:p>
          <a:p>
            <a:pPr marL="685800" lvl="1" indent="-193040" algn="l" rtl="0">
              <a:lnSpc>
                <a:spcPct val="105000"/>
              </a:lnSpc>
              <a:spcBef>
                <a:spcPts val="0"/>
              </a:spcBef>
              <a:spcAft>
                <a:spcPts val="0"/>
              </a:spcAft>
              <a:buClr>
                <a:schemeClr val="dk1"/>
              </a:buClr>
              <a:buSzPts val="1300"/>
              <a:buChar char="•"/>
            </a:pPr>
            <a:r>
              <a:rPr lang="en-US" sz="1300" dirty="0">
                <a:latin typeface="Arial"/>
                <a:ea typeface="Arial"/>
                <a:cs typeface="Arial"/>
                <a:sym typeface="Arial"/>
              </a:rPr>
              <a:t>Mite Day</a:t>
            </a:r>
            <a:endParaRPr sz="1300" dirty="0"/>
          </a:p>
          <a:p>
            <a:pPr marL="685800" lvl="1" indent="-193040" algn="l" rtl="0">
              <a:lnSpc>
                <a:spcPct val="105000"/>
              </a:lnSpc>
              <a:spcBef>
                <a:spcPts val="0"/>
              </a:spcBef>
              <a:spcAft>
                <a:spcPts val="0"/>
              </a:spcAft>
              <a:buClr>
                <a:schemeClr val="dk1"/>
              </a:buClr>
              <a:buSzPts val="1300"/>
              <a:buChar char="•"/>
            </a:pPr>
            <a:r>
              <a:rPr lang="en-US" sz="1300" dirty="0">
                <a:latin typeface="Arial"/>
                <a:ea typeface="Arial"/>
                <a:cs typeface="Arial"/>
                <a:sym typeface="Arial"/>
              </a:rPr>
              <a:t>Try Hockey for Free</a:t>
            </a:r>
            <a:endParaRPr sz="1300" dirty="0"/>
          </a:p>
          <a:p>
            <a:pPr marL="685800" lvl="1" indent="-193040" algn="l" rtl="0">
              <a:lnSpc>
                <a:spcPct val="105000"/>
              </a:lnSpc>
              <a:spcBef>
                <a:spcPts val="0"/>
              </a:spcBef>
              <a:spcAft>
                <a:spcPts val="0"/>
              </a:spcAft>
              <a:buClr>
                <a:schemeClr val="dk1"/>
              </a:buClr>
              <a:buSzPts val="1300"/>
              <a:buChar char="•"/>
            </a:pPr>
            <a:r>
              <a:rPr lang="en-US" sz="1300" dirty="0">
                <a:latin typeface="Arial"/>
                <a:ea typeface="Arial"/>
                <a:cs typeface="Arial"/>
                <a:sym typeface="Arial"/>
              </a:rPr>
              <a:t>Rookie Camp</a:t>
            </a:r>
          </a:p>
          <a:p>
            <a:pPr marL="492760" lvl="1" indent="0" algn="l" rtl="0">
              <a:lnSpc>
                <a:spcPct val="105000"/>
              </a:lnSpc>
              <a:spcBef>
                <a:spcPts val="0"/>
              </a:spcBef>
              <a:spcAft>
                <a:spcPts val="0"/>
              </a:spcAft>
              <a:buClr>
                <a:schemeClr val="dk1"/>
              </a:buClr>
              <a:buSzPts val="1300"/>
              <a:buNone/>
            </a:pPr>
            <a:endParaRPr lang="en-US" sz="1550" dirty="0">
              <a:latin typeface="Arial"/>
              <a:ea typeface="Arial"/>
              <a:cs typeface="Arial"/>
              <a:sym typeface="Arial"/>
            </a:endParaRPr>
          </a:p>
          <a:p>
            <a:pPr marL="228600" lvl="0" indent="-189230" algn="l" rtl="0">
              <a:lnSpc>
                <a:spcPct val="105000"/>
              </a:lnSpc>
              <a:spcBef>
                <a:spcPts val="0"/>
              </a:spcBef>
              <a:spcAft>
                <a:spcPts val="0"/>
              </a:spcAft>
              <a:buClr>
                <a:schemeClr val="dk1"/>
              </a:buClr>
              <a:buSzPts val="1550"/>
              <a:buFont typeface="Noto Sans Symbols"/>
              <a:buChar char="❖"/>
            </a:pPr>
            <a:r>
              <a:rPr lang="en-US" sz="1550" dirty="0">
                <a:latin typeface="Arial"/>
                <a:ea typeface="Arial"/>
                <a:cs typeface="Arial"/>
                <a:sym typeface="Arial"/>
              </a:rPr>
              <a:t> </a:t>
            </a:r>
            <a:r>
              <a:rPr lang="en-US" sz="1550" b="1" dirty="0">
                <a:latin typeface="Arial"/>
                <a:ea typeface="Arial"/>
                <a:cs typeface="Arial"/>
                <a:sym typeface="Arial"/>
              </a:rPr>
              <a:t>Join the Board</a:t>
            </a:r>
          </a:p>
          <a:p>
            <a:pPr marL="668020" lvl="1" indent="-171450">
              <a:lnSpc>
                <a:spcPct val="105000"/>
              </a:lnSpc>
              <a:spcBef>
                <a:spcPts val="0"/>
              </a:spcBef>
              <a:buSzPts val="1550"/>
            </a:pPr>
            <a:r>
              <a:rPr lang="en-US" sz="1150" dirty="0">
                <a:latin typeface="Arial"/>
                <a:ea typeface="Arial"/>
                <a:cs typeface="Arial"/>
                <a:sym typeface="Arial"/>
              </a:rPr>
              <a:t>Lifetime Dibs after 3 year term</a:t>
            </a:r>
          </a:p>
          <a:p>
            <a:pPr marL="668020" lvl="1" indent="-171450">
              <a:lnSpc>
                <a:spcPct val="105000"/>
              </a:lnSpc>
              <a:spcBef>
                <a:spcPts val="0"/>
              </a:spcBef>
              <a:buSzPts val="1550"/>
            </a:pPr>
            <a:r>
              <a:rPr lang="en-US" sz="1150" dirty="0">
                <a:latin typeface="Arial"/>
                <a:ea typeface="Arial"/>
                <a:cs typeface="Arial"/>
                <a:sym typeface="Arial"/>
              </a:rPr>
              <a:t>Many members terms ending this year</a:t>
            </a:r>
          </a:p>
          <a:p>
            <a:pPr marL="228600" lvl="0" indent="-189230" algn="l" rtl="0">
              <a:lnSpc>
                <a:spcPct val="105000"/>
              </a:lnSpc>
              <a:spcBef>
                <a:spcPts val="0"/>
              </a:spcBef>
              <a:spcAft>
                <a:spcPts val="0"/>
              </a:spcAft>
              <a:buClr>
                <a:schemeClr val="dk1"/>
              </a:buClr>
              <a:buSzPts val="1550"/>
              <a:buFont typeface="Noto Sans Symbols"/>
              <a:buChar char="❖"/>
            </a:pPr>
            <a:endParaRPr lang="en-US" sz="1550" b="1" dirty="0">
              <a:latin typeface="Arial"/>
              <a:ea typeface="Arial"/>
              <a:cs typeface="Arial"/>
              <a:sym typeface="Arial"/>
            </a:endParaRPr>
          </a:p>
          <a:p>
            <a:pPr marL="228600" lvl="0" indent="-189230" algn="l" rtl="0">
              <a:lnSpc>
                <a:spcPct val="105000"/>
              </a:lnSpc>
              <a:spcBef>
                <a:spcPts val="0"/>
              </a:spcBef>
              <a:spcAft>
                <a:spcPts val="0"/>
              </a:spcAft>
              <a:buClr>
                <a:schemeClr val="dk1"/>
              </a:buClr>
              <a:buSzPts val="1550"/>
              <a:buFont typeface="Noto Sans Symbols"/>
              <a:buChar char="❖"/>
            </a:pPr>
            <a:r>
              <a:rPr lang="en-US" sz="1550" b="1" dirty="0">
                <a:latin typeface="Arial"/>
                <a:ea typeface="Arial"/>
                <a:cs typeface="Arial"/>
                <a:sym typeface="Arial"/>
              </a:rPr>
              <a:t>Traditional DIBS opportunities</a:t>
            </a:r>
            <a:endParaRPr sz="1550" dirty="0"/>
          </a:p>
          <a:p>
            <a:pPr marL="685800" lvl="1" indent="-193040" algn="l" rtl="0">
              <a:lnSpc>
                <a:spcPct val="105000"/>
              </a:lnSpc>
              <a:spcBef>
                <a:spcPts val="0"/>
              </a:spcBef>
              <a:spcAft>
                <a:spcPts val="0"/>
              </a:spcAft>
              <a:buClr>
                <a:schemeClr val="dk1"/>
              </a:buClr>
              <a:buSzPts val="1300"/>
              <a:buChar char="•"/>
            </a:pPr>
            <a:r>
              <a:rPr lang="en-US" sz="1300" dirty="0">
                <a:latin typeface="Arial"/>
                <a:ea typeface="Arial"/>
                <a:cs typeface="Arial"/>
                <a:sym typeface="Arial"/>
              </a:rPr>
              <a:t>Home EP tournament volunteers</a:t>
            </a:r>
            <a:endParaRPr sz="1300" dirty="0"/>
          </a:p>
          <a:p>
            <a:pPr marL="685800" lvl="1" indent="-193040" algn="l" rtl="0">
              <a:lnSpc>
                <a:spcPct val="105000"/>
              </a:lnSpc>
              <a:spcBef>
                <a:spcPts val="0"/>
              </a:spcBef>
              <a:spcAft>
                <a:spcPts val="0"/>
              </a:spcAft>
              <a:buClr>
                <a:schemeClr val="dk1"/>
              </a:buClr>
              <a:buSzPts val="1300"/>
              <a:buChar char="•"/>
            </a:pPr>
            <a:r>
              <a:rPr lang="en-US" sz="1300" dirty="0">
                <a:latin typeface="Arial"/>
                <a:ea typeface="Arial"/>
                <a:cs typeface="Arial"/>
                <a:sym typeface="Arial"/>
              </a:rPr>
              <a:t>Committees</a:t>
            </a:r>
          </a:p>
          <a:p>
            <a:pPr marL="685800" lvl="1" indent="-193040" algn="l" rtl="0">
              <a:lnSpc>
                <a:spcPct val="105000"/>
              </a:lnSpc>
              <a:spcBef>
                <a:spcPts val="0"/>
              </a:spcBef>
              <a:spcAft>
                <a:spcPts val="0"/>
              </a:spcAft>
              <a:buClr>
                <a:schemeClr val="dk1"/>
              </a:buClr>
              <a:buSzPts val="1300"/>
              <a:buChar char="•"/>
            </a:pPr>
            <a:r>
              <a:rPr lang="en-US" sz="1300" dirty="0">
                <a:latin typeface="Arial"/>
                <a:cs typeface="Arial"/>
                <a:sym typeface="Arial"/>
              </a:rPr>
              <a:t>Travel Tryouts POD</a:t>
            </a:r>
            <a:endParaRPr sz="1300" dirty="0"/>
          </a:p>
        </p:txBody>
      </p:sp>
      <p:sp>
        <p:nvSpPr>
          <p:cNvPr id="235" name="Google Shape;235;p15"/>
          <p:cNvSpPr/>
          <p:nvPr/>
        </p:nvSpPr>
        <p:spPr>
          <a:xfrm>
            <a:off x="0" y="6733309"/>
            <a:ext cx="9144000" cy="124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9AEB972A-C26F-514B-34AC-4BBF17CB9E8E}"/>
            </a:ext>
          </a:extLst>
        </p:cNvPr>
        <p:cNvGrpSpPr/>
        <p:nvPr/>
      </p:nvGrpSpPr>
      <p:grpSpPr>
        <a:xfrm>
          <a:off x="0" y="0"/>
          <a:ext cx="0" cy="0"/>
          <a:chOff x="0" y="0"/>
          <a:chExt cx="0" cy="0"/>
        </a:xfrm>
      </p:grpSpPr>
      <p:pic>
        <p:nvPicPr>
          <p:cNvPr id="232" name="Google Shape;232;p15">
            <a:extLst>
              <a:ext uri="{FF2B5EF4-FFF2-40B4-BE49-F238E27FC236}">
                <a16:creationId xmlns:a16="http://schemas.microsoft.com/office/drawing/2014/main" id="{5160F8A4-6EF7-028B-A9BB-948E950EF32C}"/>
              </a:ext>
            </a:extLst>
          </p:cNvPr>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233" name="Google Shape;233;p15">
            <a:extLst>
              <a:ext uri="{FF2B5EF4-FFF2-40B4-BE49-F238E27FC236}">
                <a16:creationId xmlns:a16="http://schemas.microsoft.com/office/drawing/2014/main" id="{A9B727EC-19B5-D17F-D558-899F6AB3E711}"/>
              </a:ext>
            </a:extLst>
          </p:cNvPr>
          <p:cNvSpPr txBox="1">
            <a:spLocks noGrp="1"/>
          </p:cNvSpPr>
          <p:nvPr>
            <p:ph type="title"/>
          </p:nvPr>
        </p:nvSpPr>
        <p:spPr>
          <a:xfrm>
            <a:off x="372618" y="272098"/>
            <a:ext cx="646709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Volunteer Opportunities</a:t>
            </a:r>
            <a:endParaRPr/>
          </a:p>
        </p:txBody>
      </p:sp>
      <p:sp>
        <p:nvSpPr>
          <p:cNvPr id="235" name="Google Shape;235;p15">
            <a:extLst>
              <a:ext uri="{FF2B5EF4-FFF2-40B4-BE49-F238E27FC236}">
                <a16:creationId xmlns:a16="http://schemas.microsoft.com/office/drawing/2014/main" id="{3355736E-A568-3F89-CAE9-798F856BB029}"/>
              </a:ext>
            </a:extLst>
          </p:cNvPr>
          <p:cNvSpPr/>
          <p:nvPr/>
        </p:nvSpPr>
        <p:spPr>
          <a:xfrm>
            <a:off x="0" y="6733309"/>
            <a:ext cx="9144000" cy="124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3" name="Picture 2">
            <a:extLst>
              <a:ext uri="{FF2B5EF4-FFF2-40B4-BE49-F238E27FC236}">
                <a16:creationId xmlns:a16="http://schemas.microsoft.com/office/drawing/2014/main" id="{9E566DED-E7C3-BCE2-FDE8-202BDCDCB5D5}"/>
              </a:ext>
            </a:extLst>
          </p:cNvPr>
          <p:cNvPicPr>
            <a:picLocks noChangeAspect="1"/>
          </p:cNvPicPr>
          <p:nvPr/>
        </p:nvPicPr>
        <p:blipFill>
          <a:blip r:embed="rId4"/>
          <a:stretch>
            <a:fillRect/>
          </a:stretch>
        </p:blipFill>
        <p:spPr>
          <a:xfrm>
            <a:off x="614374" y="2015735"/>
            <a:ext cx="7915252" cy="3615333"/>
          </a:xfrm>
          <a:prstGeom prst="rect">
            <a:avLst/>
          </a:prstGeom>
        </p:spPr>
      </p:pic>
      <p:cxnSp>
        <p:nvCxnSpPr>
          <p:cNvPr id="6" name="Straight Arrow Connector 5">
            <a:extLst>
              <a:ext uri="{FF2B5EF4-FFF2-40B4-BE49-F238E27FC236}">
                <a16:creationId xmlns:a16="http://schemas.microsoft.com/office/drawing/2014/main" id="{8747CE2F-A5B8-7B00-3444-A8C1A4ED1D15}"/>
              </a:ext>
            </a:extLst>
          </p:cNvPr>
          <p:cNvCxnSpPr>
            <a:cxnSpLocks/>
          </p:cNvCxnSpPr>
          <p:nvPr/>
        </p:nvCxnSpPr>
        <p:spPr>
          <a:xfrm flipH="1">
            <a:off x="4956048" y="1597661"/>
            <a:ext cx="923544" cy="5257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E4293C1F-E238-95AE-8802-294DC19DA08D}"/>
              </a:ext>
            </a:extLst>
          </p:cNvPr>
          <p:cNvSpPr/>
          <p:nvPr/>
        </p:nvSpPr>
        <p:spPr>
          <a:xfrm>
            <a:off x="4572000" y="2743200"/>
            <a:ext cx="384048" cy="20116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59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409194" y="32750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EP Hockey Board</a:t>
            </a:r>
            <a:endParaRPr/>
          </a:p>
        </p:txBody>
      </p:sp>
      <p:sp>
        <p:nvSpPr>
          <p:cNvPr id="242" name="Google Shape;242;p16"/>
          <p:cNvSpPr txBox="1">
            <a:spLocks noGrp="1"/>
          </p:cNvSpPr>
          <p:nvPr>
            <p:ph type="body" idx="1"/>
          </p:nvPr>
        </p:nvSpPr>
        <p:spPr>
          <a:xfrm>
            <a:off x="471283" y="1415119"/>
            <a:ext cx="7886700" cy="111351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2400">
                <a:latin typeface="Arial"/>
                <a:ea typeface="Arial"/>
                <a:cs typeface="Arial"/>
                <a:sym typeface="Arial"/>
              </a:rPr>
              <a:t>Go to ephockey.com | More | Board </a:t>
            </a:r>
            <a:br>
              <a:rPr lang="en-US" sz="2400">
                <a:latin typeface="Arial"/>
                <a:ea typeface="Arial"/>
                <a:cs typeface="Arial"/>
                <a:sym typeface="Arial"/>
              </a:rPr>
            </a:br>
            <a:r>
              <a:rPr lang="en-US" sz="2400">
                <a:latin typeface="Arial"/>
                <a:ea typeface="Arial"/>
                <a:cs typeface="Arial"/>
                <a:sym typeface="Arial"/>
              </a:rPr>
              <a:t>for email and contact information</a:t>
            </a:r>
            <a:endParaRPr/>
          </a:p>
          <a:p>
            <a:pPr marL="0" lvl="0" indent="0" algn="l" rtl="0">
              <a:lnSpc>
                <a:spcPct val="90000"/>
              </a:lnSpc>
              <a:spcBef>
                <a:spcPts val="1000"/>
              </a:spcBef>
              <a:spcAft>
                <a:spcPts val="0"/>
              </a:spcAft>
              <a:buClr>
                <a:schemeClr val="dk1"/>
              </a:buClr>
              <a:buSzPts val="2800"/>
              <a:buNone/>
            </a:pPr>
            <a:endParaRPr/>
          </a:p>
        </p:txBody>
      </p:sp>
      <p:pic>
        <p:nvPicPr>
          <p:cNvPr id="243" name="Google Shape;243;p16"/>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244" name="Google Shape;244;p16"/>
          <p:cNvSpPr/>
          <p:nvPr/>
        </p:nvSpPr>
        <p:spPr>
          <a:xfrm>
            <a:off x="0" y="6733309"/>
            <a:ext cx="9144000" cy="124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245" name="Google Shape;245;p16"/>
          <p:cNvSpPr txBox="1"/>
          <p:nvPr/>
        </p:nvSpPr>
        <p:spPr>
          <a:xfrm>
            <a:off x="186267" y="2253586"/>
            <a:ext cx="4385700" cy="2277506"/>
          </a:xfrm>
          <a:prstGeom prst="rect">
            <a:avLst/>
          </a:prstGeom>
          <a:solidFill>
            <a:srgbClr val="F47E78"/>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en-US" sz="1600" b="1" i="0" u="none" strike="noStrike" cap="none" dirty="0">
                <a:solidFill>
                  <a:schemeClr val="dk1"/>
                </a:solidFill>
                <a:latin typeface="Arial"/>
                <a:ea typeface="Arial"/>
                <a:cs typeface="Arial"/>
                <a:sym typeface="Arial"/>
              </a:rPr>
              <a:t>Executive Committee:</a:t>
            </a:r>
            <a:endParaRPr dirty="0"/>
          </a:p>
          <a:p>
            <a:pPr marL="0" marR="0" lvl="0" indent="0" algn="l" rtl="0">
              <a:spcBef>
                <a:spcPts val="0"/>
              </a:spcBef>
              <a:spcAft>
                <a:spcPts val="0"/>
              </a:spcAft>
              <a:buClr>
                <a:schemeClr val="dk1"/>
              </a:buClr>
              <a:buSzPts val="1400"/>
              <a:buFont typeface="Century Gothic"/>
              <a:buNone/>
            </a:pPr>
            <a:endParaRPr sz="14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Jessica Kiecker</a:t>
            </a:r>
            <a:r>
              <a:rPr lang="en-US" sz="1400" b="0" i="0" u="none" strike="noStrike" cap="none" dirty="0">
                <a:solidFill>
                  <a:schemeClr val="dk1"/>
                </a:solidFill>
                <a:latin typeface="Arial"/>
                <a:ea typeface="Arial"/>
                <a:cs typeface="Arial"/>
                <a:sym typeface="Arial"/>
              </a:rPr>
              <a:t>…...……...…….……… President</a:t>
            </a:r>
            <a:endParaRPr sz="1400" b="0" i="0"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400"/>
              <a:buFont typeface="Century Gothic"/>
              <a:buNone/>
            </a:pPr>
            <a:endParaRPr sz="14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b="1" dirty="0">
                <a:solidFill>
                  <a:schemeClr val="dk1"/>
                </a:solidFill>
              </a:rPr>
              <a:t>Ryan Richards</a:t>
            </a:r>
            <a:r>
              <a:rPr lang="en-US" dirty="0">
                <a:solidFill>
                  <a:schemeClr val="dk1"/>
                </a:solidFill>
              </a:rPr>
              <a:t>..</a:t>
            </a:r>
            <a:r>
              <a:rPr lang="en-US" sz="1400" i="0" u="none" strike="noStrike" cap="none" dirty="0">
                <a:solidFill>
                  <a:schemeClr val="dk1"/>
                </a:solidFill>
              </a:rPr>
              <a:t>…</a:t>
            </a:r>
            <a:r>
              <a:rPr lang="en-US" sz="1400" b="0" i="0" u="none" strike="noStrike" cap="none" dirty="0">
                <a:solidFill>
                  <a:schemeClr val="dk1"/>
                </a:solidFill>
                <a:latin typeface="Arial"/>
                <a:ea typeface="Arial"/>
                <a:cs typeface="Arial"/>
                <a:sym typeface="Arial"/>
              </a:rPr>
              <a:t>………..…….…Vice President</a:t>
            </a:r>
            <a:endParaRPr sz="1400" b="0" i="0"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400"/>
              <a:buFont typeface="Century Gothic"/>
              <a:buNone/>
            </a:pPr>
            <a:endParaRPr sz="14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b="1" dirty="0">
                <a:solidFill>
                  <a:schemeClr val="dk1"/>
                </a:solidFill>
              </a:rPr>
              <a:t>Ross Hedlund</a:t>
            </a:r>
            <a:r>
              <a:rPr lang="en-US" sz="1400" b="0" i="0" u="none" strike="noStrike" cap="none" dirty="0">
                <a:solidFill>
                  <a:schemeClr val="dk1"/>
                </a:solidFill>
                <a:latin typeface="Arial"/>
                <a:ea typeface="Arial"/>
                <a:cs typeface="Arial"/>
                <a:sym typeface="Arial"/>
              </a:rPr>
              <a:t>…..………………….……Treasurer</a:t>
            </a:r>
            <a:endParaRPr sz="1400" b="0" i="0"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400"/>
              <a:buFont typeface="Century Gothic"/>
              <a:buNone/>
            </a:pPr>
            <a:endParaRPr sz="1400" b="0" i="0" u="none" strike="noStrike" cap="none" dirty="0">
              <a:solidFill>
                <a:schemeClr val="dk1"/>
              </a:solidFill>
              <a:latin typeface="Arial"/>
              <a:ea typeface="Arial"/>
              <a:cs typeface="Arial"/>
              <a:sym typeface="Arial"/>
            </a:endParaRPr>
          </a:p>
          <a:p>
            <a:pPr>
              <a:buClr>
                <a:schemeClr val="dk1"/>
              </a:buClr>
              <a:buSzPts val="1400"/>
            </a:pPr>
            <a:r>
              <a:rPr lang="en-US" b="1" dirty="0"/>
              <a:t>Patty Walters</a:t>
            </a:r>
            <a:r>
              <a:rPr lang="en-US" sz="1400" b="0" i="0" u="none" strike="noStrike" cap="none" dirty="0">
                <a:solidFill>
                  <a:schemeClr val="dk1"/>
                </a:solidFill>
                <a:latin typeface="Arial"/>
                <a:ea typeface="Arial"/>
                <a:cs typeface="Arial"/>
                <a:sym typeface="Arial"/>
              </a:rPr>
              <a:t>…………………...…..……Secretary</a:t>
            </a:r>
            <a:endParaRPr sz="1400" b="0" i="0"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400"/>
              <a:buFont typeface="Century Gothic"/>
              <a:buNone/>
            </a:pPr>
            <a:endParaRPr sz="1400" b="0" i="0" u="none" strike="noStrike" cap="none" dirty="0">
              <a:solidFill>
                <a:schemeClr val="dk1"/>
              </a:solidFill>
              <a:latin typeface="Arial"/>
              <a:ea typeface="Arial"/>
              <a:cs typeface="Arial"/>
              <a:sym typeface="Arial"/>
            </a:endParaRPr>
          </a:p>
        </p:txBody>
      </p:sp>
      <p:sp>
        <p:nvSpPr>
          <p:cNvPr id="246" name="Google Shape;246;p16"/>
          <p:cNvSpPr txBox="1"/>
          <p:nvPr/>
        </p:nvSpPr>
        <p:spPr>
          <a:xfrm>
            <a:off x="4572000" y="2253586"/>
            <a:ext cx="4447800" cy="41857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dirty="0">
                <a:solidFill>
                  <a:schemeClr val="dk1"/>
                </a:solidFill>
                <a:latin typeface="Arial"/>
                <a:ea typeface="Arial"/>
                <a:cs typeface="Arial"/>
                <a:sym typeface="Arial"/>
              </a:rPr>
              <a:t>Joe Martin</a:t>
            </a:r>
            <a:r>
              <a:rPr lang="en-US" sz="1400" b="0" i="0" u="none" strike="noStrike" cap="none" dirty="0">
                <a:solidFill>
                  <a:schemeClr val="dk1"/>
                </a:solidFill>
                <a:latin typeface="Arial"/>
                <a:ea typeface="Arial"/>
                <a:cs typeface="Arial"/>
                <a:sym typeface="Arial"/>
              </a:rPr>
              <a:t>…</a:t>
            </a:r>
            <a:r>
              <a:rPr lang="en-US" dirty="0">
                <a:solidFill>
                  <a:schemeClr val="dk1"/>
                </a:solidFill>
              </a:rPr>
              <a:t>…...</a:t>
            </a:r>
            <a:r>
              <a:rPr lang="en-US" sz="1400" b="0" i="0" u="none" strike="noStrike" cap="none" dirty="0">
                <a:solidFill>
                  <a:schemeClr val="dk1"/>
                </a:solidFill>
                <a:latin typeface="Arial"/>
                <a:ea typeface="Arial"/>
                <a:cs typeface="Arial"/>
                <a:sym typeface="Arial"/>
              </a:rPr>
              <a:t>……..….…….…...……..Mite Director</a:t>
            </a:r>
            <a:endParaRPr sz="1400" b="0" i="0" u="none" strike="noStrike" cap="none" dirty="0">
              <a:solidFill>
                <a:schemeClr val="dk1"/>
              </a:solidFill>
              <a:latin typeface="Century Gothic"/>
              <a:ea typeface="Century Gothic"/>
              <a:cs typeface="Century Gothic"/>
              <a:sym typeface="Century Gothic"/>
            </a:endParaRPr>
          </a:p>
          <a:p>
            <a:pPr marL="0" marR="0" lvl="0" indent="0" algn="l" rtl="0">
              <a:spcBef>
                <a:spcPts val="600"/>
              </a:spcBef>
              <a:spcAft>
                <a:spcPts val="0"/>
              </a:spcAft>
              <a:buClr>
                <a:schemeClr val="dk1"/>
              </a:buClr>
              <a:buSzPts val="1400"/>
              <a:buFont typeface="Arial"/>
              <a:buNone/>
            </a:pPr>
            <a:r>
              <a:rPr lang="en-US" sz="1400" b="1" i="0" u="none" strike="noStrike" cap="none" dirty="0">
                <a:solidFill>
                  <a:schemeClr val="dk1"/>
                </a:solidFill>
                <a:latin typeface="Arial"/>
                <a:ea typeface="Arial"/>
                <a:cs typeface="Arial"/>
                <a:sym typeface="Arial"/>
              </a:rPr>
              <a:t>Maria Waltman</a:t>
            </a:r>
            <a:r>
              <a:rPr lang="en-US" sz="1400" b="0" i="0" u="none" strike="noStrike" cap="none" dirty="0">
                <a:solidFill>
                  <a:schemeClr val="dk1"/>
                </a:solidFill>
                <a:latin typeface="Arial"/>
                <a:ea typeface="Arial"/>
                <a:cs typeface="Arial"/>
                <a:sym typeface="Arial"/>
              </a:rPr>
              <a:t>…..……………...…</a:t>
            </a:r>
            <a:r>
              <a:rPr lang="en-US" dirty="0">
                <a:solidFill>
                  <a:schemeClr val="dk1"/>
                </a:solidFill>
              </a:rPr>
              <a:t>..</a:t>
            </a:r>
            <a:r>
              <a:rPr lang="en-US" sz="1400" b="0" i="0" u="none" strike="noStrike" cap="none" dirty="0">
                <a:solidFill>
                  <a:schemeClr val="dk1"/>
                </a:solidFill>
                <a:latin typeface="Arial"/>
                <a:ea typeface="Arial"/>
                <a:cs typeface="Arial"/>
                <a:sym typeface="Arial"/>
              </a:rPr>
              <a:t>..…..</a:t>
            </a:r>
            <a:r>
              <a:rPr lang="en-US" dirty="0">
                <a:solidFill>
                  <a:schemeClr val="dk1"/>
                </a:solidFill>
              </a:rPr>
              <a:t>Girls</a:t>
            </a:r>
            <a:r>
              <a:rPr lang="en-US" sz="1400" b="0" i="0" u="none" strike="noStrike" cap="none" dirty="0">
                <a:solidFill>
                  <a:schemeClr val="dk1"/>
                </a:solidFill>
                <a:latin typeface="Arial"/>
                <a:ea typeface="Arial"/>
                <a:cs typeface="Arial"/>
                <a:sym typeface="Arial"/>
              </a:rPr>
              <a:t> Director</a:t>
            </a:r>
            <a:endParaRPr dirty="0"/>
          </a:p>
          <a:p>
            <a:pPr marL="0" marR="0" lvl="0" indent="0" algn="l" rtl="0">
              <a:spcBef>
                <a:spcPts val="600"/>
              </a:spcBef>
              <a:spcAft>
                <a:spcPts val="0"/>
              </a:spcAft>
              <a:buNone/>
            </a:pPr>
            <a:r>
              <a:rPr lang="en-US" b="1" dirty="0">
                <a:solidFill>
                  <a:schemeClr val="dk1"/>
                </a:solidFill>
                <a:latin typeface="Century Gothic"/>
                <a:ea typeface="Century Gothic"/>
                <a:cs typeface="Century Gothic"/>
                <a:sym typeface="Century Gothic"/>
              </a:rPr>
              <a:t>Michael Rochford</a:t>
            </a:r>
            <a:r>
              <a:rPr lang="en-US" sz="1400" b="0" i="0" u="none" strike="noStrike" cap="none" dirty="0">
                <a:solidFill>
                  <a:schemeClr val="dk1"/>
                </a:solidFill>
                <a:latin typeface="Arial"/>
                <a:ea typeface="Arial"/>
                <a:cs typeface="Arial"/>
                <a:sym typeface="Arial"/>
              </a:rPr>
              <a:t>.........................................Registrar</a:t>
            </a:r>
            <a:endParaRPr sz="1400" b="0" i="0" u="none" strike="noStrike" cap="none" dirty="0">
              <a:solidFill>
                <a:schemeClr val="dk1"/>
              </a:solidFill>
              <a:latin typeface="Century Gothic"/>
              <a:ea typeface="Century Gothic"/>
              <a:cs typeface="Century Gothic"/>
              <a:sym typeface="Century Gothic"/>
            </a:endParaRPr>
          </a:p>
          <a:p>
            <a:pPr>
              <a:spcBef>
                <a:spcPts val="600"/>
              </a:spcBef>
              <a:buClr>
                <a:schemeClr val="dk1"/>
              </a:buClr>
              <a:buSzPts val="1400"/>
            </a:pPr>
            <a:r>
              <a:rPr lang="en-US" b="1" dirty="0"/>
              <a:t>Mike </a:t>
            </a:r>
            <a:r>
              <a:rPr lang="en-US" b="1" dirty="0" err="1"/>
              <a:t>Sarazine</a:t>
            </a:r>
            <a:r>
              <a:rPr lang="en-US" b="1" dirty="0"/>
              <a:t>.</a:t>
            </a:r>
            <a:r>
              <a:rPr lang="en-US" sz="1400" b="0" i="0" u="none" strike="noStrike" cap="none" dirty="0">
                <a:solidFill>
                  <a:schemeClr val="dk1"/>
                </a:solidFill>
                <a:latin typeface="Arial"/>
                <a:ea typeface="Arial"/>
                <a:cs typeface="Arial"/>
                <a:sym typeface="Arial"/>
              </a:rPr>
              <a:t>……………….…...…Coaching Director</a:t>
            </a:r>
            <a:endParaRPr sz="1400" b="0" i="0" u="none" strike="noStrike" cap="none" dirty="0">
              <a:solidFill>
                <a:schemeClr val="dk1"/>
              </a:solidFill>
              <a:latin typeface="Century Gothic"/>
              <a:ea typeface="Century Gothic"/>
              <a:cs typeface="Century Gothic"/>
              <a:sym typeface="Century Gothic"/>
            </a:endParaRPr>
          </a:p>
          <a:p>
            <a:pPr>
              <a:spcBef>
                <a:spcPts val="600"/>
              </a:spcBef>
              <a:buClr>
                <a:schemeClr val="dk1"/>
              </a:buClr>
              <a:buSzPts val="1400"/>
            </a:pPr>
            <a:r>
              <a:rPr lang="en-US" b="1" dirty="0"/>
              <a:t>Aric Day</a:t>
            </a:r>
            <a:r>
              <a:rPr lang="en-US" dirty="0">
                <a:solidFill>
                  <a:schemeClr val="dk1"/>
                </a:solidFill>
                <a:latin typeface="Century Gothic"/>
                <a:ea typeface="Century Gothic"/>
                <a:cs typeface="Century Gothic"/>
                <a:sym typeface="Century Gothic"/>
              </a:rPr>
              <a:t>…………</a:t>
            </a:r>
            <a:r>
              <a:rPr lang="en-US" sz="1400" i="0" u="none" strike="noStrike" cap="none" dirty="0">
                <a:solidFill>
                  <a:schemeClr val="dk1"/>
                </a:solidFill>
              </a:rPr>
              <a:t>Travel Pl</a:t>
            </a:r>
            <a:r>
              <a:rPr lang="en-US" sz="1400" b="0" i="0" u="none" strike="noStrike" cap="none" dirty="0">
                <a:solidFill>
                  <a:schemeClr val="dk1"/>
                </a:solidFill>
                <a:latin typeface="Arial"/>
                <a:ea typeface="Arial"/>
                <a:cs typeface="Arial"/>
                <a:sym typeface="Arial"/>
              </a:rPr>
              <a:t>ayer Development Director</a:t>
            </a:r>
            <a:endParaRPr lang="en-US" sz="1400" b="1" i="0" u="none" strike="noStrike" cap="none" dirty="0">
              <a:solidFill>
                <a:schemeClr val="dk1"/>
              </a:solidFill>
              <a:latin typeface="Arial"/>
              <a:ea typeface="Arial"/>
              <a:cs typeface="Arial"/>
              <a:sym typeface="Arial"/>
            </a:endParaRPr>
          </a:p>
          <a:p>
            <a:pPr>
              <a:spcBef>
                <a:spcPts val="600"/>
              </a:spcBef>
              <a:buClr>
                <a:schemeClr val="dk1"/>
              </a:buClr>
              <a:buSzPts val="1400"/>
            </a:pPr>
            <a:r>
              <a:rPr lang="en-US" b="1" dirty="0"/>
              <a:t>Jessica Engelstad</a:t>
            </a:r>
            <a:r>
              <a:rPr lang="en-US" sz="1400" b="0" i="0" u="none" strike="noStrike" cap="none" dirty="0">
                <a:solidFill>
                  <a:schemeClr val="dk1"/>
                </a:solidFill>
                <a:latin typeface="Arial"/>
                <a:ea typeface="Arial"/>
                <a:cs typeface="Arial"/>
                <a:sym typeface="Arial"/>
              </a:rPr>
              <a:t>.............................Growth Director</a:t>
            </a:r>
            <a:endParaRPr sz="1400" b="1" i="0" u="none" strike="noStrike" cap="none" dirty="0">
              <a:solidFill>
                <a:schemeClr val="dk1"/>
              </a:solidFill>
              <a:latin typeface="Arial"/>
              <a:ea typeface="Arial"/>
              <a:cs typeface="Arial"/>
              <a:sym typeface="Arial"/>
            </a:endParaRPr>
          </a:p>
          <a:p>
            <a:pPr>
              <a:spcBef>
                <a:spcPts val="600"/>
              </a:spcBef>
              <a:buClr>
                <a:schemeClr val="dk1"/>
              </a:buClr>
              <a:buSzPts val="1400"/>
            </a:pPr>
            <a:r>
              <a:rPr lang="en-US" b="1" dirty="0"/>
              <a:t>John Pike…..</a:t>
            </a:r>
            <a:r>
              <a:rPr lang="en-US" sz="1400" b="0" i="0" u="none" strike="noStrike" cap="none" dirty="0">
                <a:solidFill>
                  <a:schemeClr val="dk1"/>
                </a:solidFill>
                <a:latin typeface="Arial"/>
                <a:ea typeface="Arial"/>
                <a:cs typeface="Arial"/>
                <a:sym typeface="Arial"/>
              </a:rPr>
              <a:t>...Commissioner &amp; Volunteers  Director</a:t>
            </a:r>
            <a:endParaRPr sz="1400" b="1" i="0" u="none" strike="noStrike" cap="none" dirty="0">
              <a:solidFill>
                <a:schemeClr val="dk1"/>
              </a:solidFill>
              <a:latin typeface="Arial"/>
              <a:ea typeface="Arial"/>
              <a:cs typeface="Arial"/>
              <a:sym typeface="Arial"/>
            </a:endParaRPr>
          </a:p>
          <a:p>
            <a:pPr>
              <a:spcBef>
                <a:spcPts val="600"/>
              </a:spcBef>
              <a:buClr>
                <a:schemeClr val="dk1"/>
              </a:buClr>
              <a:buSzPts val="1400"/>
            </a:pPr>
            <a:r>
              <a:rPr lang="en-US" b="1" dirty="0"/>
              <a:t>Cully Huestis</a:t>
            </a:r>
            <a:r>
              <a:rPr lang="en-US" sz="1400" b="0" i="0" u="none" strike="noStrike" cap="none" dirty="0">
                <a:solidFill>
                  <a:schemeClr val="dk1"/>
                </a:solidFill>
                <a:latin typeface="Arial"/>
                <a:ea typeface="Arial"/>
                <a:cs typeface="Arial"/>
                <a:sym typeface="Arial"/>
              </a:rPr>
              <a:t>…….Sponsorship/Fundraising  Director</a:t>
            </a:r>
            <a:endParaRPr sz="1400" b="0" i="0" u="none" strike="noStrike" cap="none" dirty="0">
              <a:solidFill>
                <a:schemeClr val="dk1"/>
              </a:solidFill>
              <a:latin typeface="Century Gothic"/>
              <a:ea typeface="Century Gothic"/>
              <a:cs typeface="Century Gothic"/>
              <a:sym typeface="Century Gothic"/>
            </a:endParaRPr>
          </a:p>
          <a:p>
            <a:pPr>
              <a:spcBef>
                <a:spcPts val="600"/>
              </a:spcBef>
              <a:buClr>
                <a:schemeClr val="dk1"/>
              </a:buClr>
              <a:buSzPts val="1400"/>
            </a:pPr>
            <a:r>
              <a:rPr lang="en-US" b="1" dirty="0"/>
              <a:t>Eric Langaard</a:t>
            </a:r>
            <a:r>
              <a:rPr lang="en-US" sz="1400" b="0" i="0" u="none" strike="noStrike" cap="none" dirty="0">
                <a:solidFill>
                  <a:schemeClr val="dk1"/>
                </a:solidFill>
                <a:latin typeface="Arial"/>
                <a:ea typeface="Arial"/>
                <a:cs typeface="Arial"/>
                <a:sym typeface="Arial"/>
              </a:rPr>
              <a:t>………………..….Tournament Director</a:t>
            </a:r>
            <a:endParaRPr sz="1400" b="0" i="0" u="none" strike="noStrike" cap="none" dirty="0">
              <a:solidFill>
                <a:schemeClr val="dk1"/>
              </a:solidFill>
              <a:latin typeface="Century Gothic"/>
              <a:ea typeface="Century Gothic"/>
              <a:cs typeface="Century Gothic"/>
              <a:sym typeface="Century Gothic"/>
            </a:endParaRPr>
          </a:p>
          <a:p>
            <a:pPr marL="0" marR="0" lvl="0" indent="0" algn="l" rtl="0">
              <a:spcBef>
                <a:spcPts val="600"/>
              </a:spcBef>
              <a:spcAft>
                <a:spcPts val="0"/>
              </a:spcAft>
              <a:buClr>
                <a:schemeClr val="dk1"/>
              </a:buClr>
              <a:buSzPts val="1400"/>
              <a:buFont typeface="Arial"/>
              <a:buNone/>
            </a:pPr>
            <a:r>
              <a:rPr lang="en-US" b="1" dirty="0">
                <a:solidFill>
                  <a:schemeClr val="dk1"/>
                </a:solidFill>
              </a:rPr>
              <a:t>Patrick Steidl………</a:t>
            </a:r>
            <a:r>
              <a:rPr lang="en-US" sz="1400" b="0" i="0" u="none" strike="noStrike" cap="none" dirty="0">
                <a:solidFill>
                  <a:schemeClr val="dk1"/>
                </a:solidFill>
                <a:latin typeface="Arial"/>
                <a:ea typeface="Arial"/>
                <a:cs typeface="Arial"/>
                <a:sym typeface="Arial"/>
              </a:rPr>
              <a:t>…….…Communications Director</a:t>
            </a:r>
            <a:endParaRPr sz="1400" b="0" i="0" u="none" strike="noStrike" cap="none" dirty="0">
              <a:solidFill>
                <a:schemeClr val="dk1"/>
              </a:solidFill>
              <a:latin typeface="Arial"/>
              <a:ea typeface="Arial"/>
              <a:cs typeface="Arial"/>
              <a:sym typeface="Arial"/>
            </a:endParaRPr>
          </a:p>
          <a:p>
            <a:pPr marL="0" lvl="0" indent="0" algn="l" rtl="0">
              <a:spcBef>
                <a:spcPts val="600"/>
              </a:spcBef>
              <a:spcAft>
                <a:spcPts val="0"/>
              </a:spcAft>
              <a:buClr>
                <a:schemeClr val="dk1"/>
              </a:buClr>
              <a:buSzPts val="1400"/>
              <a:buFont typeface="Arial"/>
              <a:buNone/>
            </a:pPr>
            <a:r>
              <a:rPr lang="en-US" b="1" dirty="0">
                <a:solidFill>
                  <a:schemeClr val="dk1"/>
                </a:solidFill>
              </a:rPr>
              <a:t>Kira Hilden………</a:t>
            </a:r>
            <a:r>
              <a:rPr lang="en-US" dirty="0">
                <a:solidFill>
                  <a:schemeClr val="dk1"/>
                </a:solidFill>
              </a:rPr>
              <a:t>….Apparel and Equipment Director</a:t>
            </a:r>
            <a:endParaRPr dirty="0">
              <a:solidFill>
                <a:schemeClr val="dk1"/>
              </a:solidFill>
            </a:endParaRPr>
          </a:p>
          <a:p>
            <a:pPr marL="0" marR="0" lvl="0" indent="0" algn="l" rtl="0">
              <a:spcBef>
                <a:spcPts val="600"/>
              </a:spcBef>
              <a:spcAft>
                <a:spcPts val="0"/>
              </a:spcAft>
              <a:buClr>
                <a:schemeClr val="dk1"/>
              </a:buClr>
              <a:buSzPts val="1400"/>
              <a:buFont typeface="Century Gothic"/>
              <a:buNone/>
            </a:pPr>
            <a:endParaRPr sz="1400" b="0" i="0" u="none" strike="noStrike" cap="none" dirty="0">
              <a:solidFill>
                <a:schemeClr val="dk1"/>
              </a:solidFill>
              <a:latin typeface="Arial"/>
              <a:ea typeface="Arial"/>
              <a:cs typeface="Arial"/>
              <a:sym typeface="Arial"/>
            </a:endParaRPr>
          </a:p>
          <a:p>
            <a:pPr marL="0" marR="0" lvl="0" indent="0" algn="l" rtl="0">
              <a:spcBef>
                <a:spcPts val="600"/>
              </a:spcBef>
              <a:spcAft>
                <a:spcPts val="0"/>
              </a:spcAft>
              <a:buClr>
                <a:schemeClr val="dk1"/>
              </a:buClr>
              <a:buSzPts val="1400"/>
              <a:buFont typeface="Century Gothic"/>
              <a:buNone/>
            </a:pPr>
            <a:endParaRPr sz="1400" b="0" i="0" u="none" strike="noStrike" cap="none" dirty="0">
              <a:solidFill>
                <a:schemeClr val="dk1"/>
              </a:solidFill>
              <a:latin typeface="Century Gothic"/>
              <a:ea typeface="Century Gothic"/>
              <a:cs typeface="Century Gothic"/>
              <a:sym typeface="Century Gothic"/>
            </a:endParaRPr>
          </a:p>
          <a:p>
            <a:pPr marL="0" marR="0" lvl="0" indent="0" algn="l" rtl="0">
              <a:spcBef>
                <a:spcPts val="600"/>
              </a:spcBef>
              <a:spcAft>
                <a:spcPts val="600"/>
              </a:spcAft>
              <a:buClr>
                <a:schemeClr val="dk1"/>
              </a:buClr>
              <a:buSzPts val="1400"/>
              <a:buFont typeface="Century Gothic"/>
              <a:buNone/>
            </a:pPr>
            <a:endParaRPr sz="14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99" name="Google Shape;99;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Agenda</a:t>
            </a:r>
            <a:endParaRPr/>
          </a:p>
        </p:txBody>
      </p:sp>
      <p:sp>
        <p:nvSpPr>
          <p:cNvPr id="100" name="Google Shape;100;p2"/>
          <p:cNvSpPr txBox="1">
            <a:spLocks noGrp="1"/>
          </p:cNvSpPr>
          <p:nvPr>
            <p:ph type="body" idx="1"/>
          </p:nvPr>
        </p:nvSpPr>
        <p:spPr>
          <a:xfrm>
            <a:off x="449923" y="1597650"/>
            <a:ext cx="3964800" cy="4351200"/>
          </a:xfrm>
          <a:prstGeom prst="rect">
            <a:avLst/>
          </a:prstGeom>
          <a:noFill/>
          <a:ln>
            <a:noFill/>
          </a:ln>
        </p:spPr>
        <p:txBody>
          <a:bodyPr spcFirstLastPara="1" wrap="square" lIns="91425" tIns="45700" rIns="91425" bIns="45700" anchor="t" anchorCtr="0">
            <a:normAutofit fontScale="62500" lnSpcReduction="20000"/>
          </a:bodyPr>
          <a:lstStyle/>
          <a:p>
            <a:pPr marL="228600" lvl="0" indent="-175260" algn="l" rtl="0">
              <a:lnSpc>
                <a:spcPct val="115000"/>
              </a:lnSpc>
              <a:spcBef>
                <a:spcPts val="0"/>
              </a:spcBef>
              <a:spcAft>
                <a:spcPts val="0"/>
              </a:spcAft>
              <a:buClr>
                <a:schemeClr val="dk1"/>
              </a:buClr>
              <a:buSzPct val="100000"/>
              <a:buChar char="•"/>
            </a:pPr>
            <a:r>
              <a:rPr lang="en-US" dirty="0">
                <a:latin typeface="Arial"/>
                <a:ea typeface="Arial"/>
                <a:cs typeface="Arial"/>
                <a:sym typeface="Arial"/>
              </a:rPr>
              <a:t>Welcome &amp; Introductions</a:t>
            </a:r>
            <a:endParaRPr dirty="0"/>
          </a:p>
          <a:p>
            <a:pPr marL="228600" lvl="0" indent="-175260" algn="l" rtl="0">
              <a:lnSpc>
                <a:spcPct val="115000"/>
              </a:lnSpc>
              <a:spcBef>
                <a:spcPts val="1000"/>
              </a:spcBef>
              <a:spcAft>
                <a:spcPts val="0"/>
              </a:spcAft>
              <a:buClr>
                <a:schemeClr val="dk1"/>
              </a:buClr>
              <a:buSzPct val="100000"/>
              <a:buChar char="•"/>
            </a:pPr>
            <a:r>
              <a:rPr lang="en-US" dirty="0">
                <a:latin typeface="Arial"/>
                <a:ea typeface="Arial"/>
                <a:cs typeface="Arial"/>
                <a:sym typeface="Arial"/>
              </a:rPr>
              <a:t>Mission and Goals of Mite Hockey</a:t>
            </a:r>
            <a:endParaRPr dirty="0"/>
          </a:p>
          <a:p>
            <a:pPr marL="228600" lvl="0" indent="-175260" algn="l" rtl="0">
              <a:lnSpc>
                <a:spcPct val="115000"/>
              </a:lnSpc>
              <a:spcBef>
                <a:spcPts val="1000"/>
              </a:spcBef>
              <a:spcAft>
                <a:spcPts val="0"/>
              </a:spcAft>
              <a:buClr>
                <a:schemeClr val="dk1"/>
              </a:buClr>
              <a:buSzPct val="100000"/>
              <a:buChar char="•"/>
            </a:pPr>
            <a:r>
              <a:rPr lang="en-US" dirty="0">
                <a:latin typeface="Arial"/>
                <a:ea typeface="Arial"/>
                <a:cs typeface="Arial"/>
                <a:sym typeface="Arial"/>
              </a:rPr>
              <a:t>Mite Levels &amp; Fees</a:t>
            </a:r>
            <a:endParaRPr dirty="0">
              <a:latin typeface="Arial"/>
              <a:ea typeface="Arial"/>
              <a:cs typeface="Arial"/>
              <a:sym typeface="Arial"/>
            </a:endParaRPr>
          </a:p>
          <a:p>
            <a:pPr marL="228600" lvl="0" indent="-175260" algn="l" rtl="0">
              <a:lnSpc>
                <a:spcPct val="115000"/>
              </a:lnSpc>
              <a:spcBef>
                <a:spcPts val="1000"/>
              </a:spcBef>
              <a:spcAft>
                <a:spcPts val="0"/>
              </a:spcAft>
              <a:buClr>
                <a:schemeClr val="dk1"/>
              </a:buClr>
              <a:buSzPct val="100000"/>
              <a:buChar char="•"/>
            </a:pPr>
            <a:r>
              <a:rPr lang="en-US" dirty="0">
                <a:latin typeface="Arial"/>
                <a:ea typeface="Arial"/>
                <a:cs typeface="Arial"/>
                <a:sym typeface="Arial"/>
              </a:rPr>
              <a:t>Communication</a:t>
            </a:r>
            <a:endParaRPr dirty="0"/>
          </a:p>
          <a:p>
            <a:pPr marL="228600" lvl="0" indent="-175260" algn="l" rtl="0">
              <a:lnSpc>
                <a:spcPct val="115000"/>
              </a:lnSpc>
              <a:spcBef>
                <a:spcPts val="1000"/>
              </a:spcBef>
              <a:spcAft>
                <a:spcPts val="0"/>
              </a:spcAft>
              <a:buClr>
                <a:schemeClr val="dk1"/>
              </a:buClr>
              <a:buSzPct val="100000"/>
              <a:buChar char="•"/>
            </a:pPr>
            <a:r>
              <a:rPr lang="en-US" dirty="0">
                <a:latin typeface="Arial"/>
                <a:ea typeface="Arial"/>
                <a:cs typeface="Arial"/>
                <a:sym typeface="Arial"/>
              </a:rPr>
              <a:t>Pre-Season Clinics and Evaluations</a:t>
            </a:r>
            <a:endParaRPr dirty="0"/>
          </a:p>
          <a:p>
            <a:pPr marL="228600" lvl="0" indent="-175260" algn="l" rtl="0">
              <a:lnSpc>
                <a:spcPct val="115000"/>
              </a:lnSpc>
              <a:spcBef>
                <a:spcPts val="1000"/>
              </a:spcBef>
              <a:spcAft>
                <a:spcPts val="0"/>
              </a:spcAft>
              <a:buClr>
                <a:schemeClr val="dk1"/>
              </a:buClr>
              <a:buSzPct val="100000"/>
              <a:buChar char="•"/>
            </a:pPr>
            <a:r>
              <a:rPr lang="en-US" dirty="0">
                <a:latin typeface="Arial"/>
                <a:ea typeface="Arial"/>
                <a:cs typeface="Arial"/>
                <a:sym typeface="Arial"/>
              </a:rPr>
              <a:t>Season Timeline</a:t>
            </a:r>
            <a:endParaRPr dirty="0">
              <a:latin typeface="Arial"/>
              <a:ea typeface="Arial"/>
              <a:cs typeface="Arial"/>
              <a:sym typeface="Arial"/>
            </a:endParaRPr>
          </a:p>
          <a:p>
            <a:pPr marL="228600" lvl="0" indent="-175260" algn="l" rtl="0">
              <a:lnSpc>
                <a:spcPct val="115000"/>
              </a:lnSpc>
              <a:spcBef>
                <a:spcPts val="1000"/>
              </a:spcBef>
              <a:spcAft>
                <a:spcPts val="0"/>
              </a:spcAft>
              <a:buClr>
                <a:schemeClr val="dk1"/>
              </a:buClr>
              <a:buSzPct val="100000"/>
              <a:buChar char="•"/>
            </a:pPr>
            <a:r>
              <a:rPr lang="en-US" dirty="0">
                <a:latin typeface="Arial"/>
                <a:ea typeface="Arial"/>
                <a:cs typeface="Arial"/>
                <a:sym typeface="Arial"/>
              </a:rPr>
              <a:t>Player &amp; Parent Expectations</a:t>
            </a:r>
            <a:endParaRPr dirty="0">
              <a:latin typeface="Arial"/>
              <a:ea typeface="Arial"/>
              <a:cs typeface="Arial"/>
              <a:sym typeface="Arial"/>
            </a:endParaRPr>
          </a:p>
          <a:p>
            <a:pPr marL="228600" lvl="0" indent="-175260" algn="l" rtl="0">
              <a:lnSpc>
                <a:spcPct val="115000"/>
              </a:lnSpc>
              <a:spcBef>
                <a:spcPts val="1000"/>
              </a:spcBef>
              <a:spcAft>
                <a:spcPts val="0"/>
              </a:spcAft>
              <a:buClr>
                <a:schemeClr val="dk1"/>
              </a:buClr>
              <a:buSzPct val="100000"/>
              <a:buChar char="•"/>
            </a:pPr>
            <a:r>
              <a:rPr lang="en-US" dirty="0">
                <a:latin typeface="Arial"/>
                <a:ea typeface="Arial"/>
                <a:cs typeface="Arial"/>
                <a:sym typeface="Arial"/>
              </a:rPr>
              <a:t>DIBS Hours Requirement</a:t>
            </a:r>
            <a:endParaRPr dirty="0"/>
          </a:p>
          <a:p>
            <a:pPr marL="228600" lvl="0" indent="-175260" algn="l" rtl="0">
              <a:lnSpc>
                <a:spcPct val="115000"/>
              </a:lnSpc>
              <a:spcBef>
                <a:spcPts val="1000"/>
              </a:spcBef>
              <a:spcAft>
                <a:spcPts val="0"/>
              </a:spcAft>
              <a:buClr>
                <a:schemeClr val="dk1"/>
              </a:buClr>
              <a:buSzPct val="100000"/>
              <a:buChar char="•"/>
            </a:pPr>
            <a:r>
              <a:rPr lang="en-US" dirty="0">
                <a:latin typeface="Arial"/>
                <a:ea typeface="Arial"/>
                <a:cs typeface="Arial"/>
                <a:sym typeface="Arial"/>
              </a:rPr>
              <a:t>Player Development</a:t>
            </a:r>
            <a:endParaRPr dirty="0"/>
          </a:p>
          <a:p>
            <a:pPr marL="228600" lvl="0" indent="-175260" algn="l" rtl="0">
              <a:lnSpc>
                <a:spcPct val="115000"/>
              </a:lnSpc>
              <a:spcBef>
                <a:spcPts val="1000"/>
              </a:spcBef>
              <a:spcAft>
                <a:spcPts val="0"/>
              </a:spcAft>
              <a:buClr>
                <a:schemeClr val="dk1"/>
              </a:buClr>
              <a:buSzPct val="100000"/>
              <a:buChar char="•"/>
            </a:pPr>
            <a:r>
              <a:rPr lang="en-US" dirty="0">
                <a:latin typeface="Arial"/>
                <a:ea typeface="Arial"/>
                <a:cs typeface="Arial"/>
                <a:sym typeface="Arial"/>
              </a:rPr>
              <a:t>Questions</a:t>
            </a:r>
            <a:endParaRPr dirty="0"/>
          </a:p>
          <a:p>
            <a:pPr marL="228600" lvl="0" indent="-64135" algn="l" rtl="0">
              <a:lnSpc>
                <a:spcPct val="115000"/>
              </a:lnSpc>
              <a:spcBef>
                <a:spcPts val="1000"/>
              </a:spcBef>
              <a:spcAft>
                <a:spcPts val="0"/>
              </a:spcAft>
              <a:buClr>
                <a:schemeClr val="dk1"/>
              </a:buClr>
              <a:buSzPct val="100000"/>
              <a:buNone/>
            </a:pPr>
            <a:endParaRPr dirty="0"/>
          </a:p>
        </p:txBody>
      </p:sp>
      <p:sp>
        <p:nvSpPr>
          <p:cNvPr id="101" name="Google Shape;101;p2"/>
          <p:cNvSpPr/>
          <p:nvPr/>
        </p:nvSpPr>
        <p:spPr>
          <a:xfrm>
            <a:off x="0" y="6733309"/>
            <a:ext cx="9144000" cy="124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02" name="Google Shape;102;p2"/>
          <p:cNvSpPr txBox="1"/>
          <p:nvPr/>
        </p:nvSpPr>
        <p:spPr>
          <a:xfrm>
            <a:off x="3967578" y="2180276"/>
            <a:ext cx="28410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Joe Martin</a:t>
            </a:r>
            <a:endParaRPr sz="2000" dirty="0"/>
          </a:p>
          <a:p>
            <a:pPr marL="0" marR="0" lvl="0" indent="0" algn="ctr" rtl="0">
              <a:spcBef>
                <a:spcPts val="0"/>
              </a:spcBef>
              <a:spcAft>
                <a:spcPts val="0"/>
              </a:spcAft>
              <a:buNone/>
            </a:pPr>
            <a:r>
              <a:rPr lang="en-US" sz="2000" b="1" i="0" u="none" strike="noStrike" cap="none" dirty="0">
                <a:solidFill>
                  <a:srgbClr val="99130C"/>
                </a:solidFill>
                <a:latin typeface="Calibri"/>
                <a:ea typeface="Calibri"/>
                <a:cs typeface="Calibri"/>
                <a:sym typeface="Calibri"/>
              </a:rPr>
              <a:t>Mite Director</a:t>
            </a:r>
            <a:endParaRPr sz="2000" dirty="0"/>
          </a:p>
        </p:txBody>
      </p:sp>
      <p:sp>
        <p:nvSpPr>
          <p:cNvPr id="103" name="Google Shape;103;p2"/>
          <p:cNvSpPr txBox="1"/>
          <p:nvPr/>
        </p:nvSpPr>
        <p:spPr>
          <a:xfrm>
            <a:off x="5806440" y="2180276"/>
            <a:ext cx="32004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Maria Waltman</a:t>
            </a:r>
            <a:endParaRPr sz="2000" dirty="0"/>
          </a:p>
          <a:p>
            <a:pPr marL="0" marR="0" lvl="0" indent="0" algn="ctr" rtl="0">
              <a:spcBef>
                <a:spcPts val="0"/>
              </a:spcBef>
              <a:spcAft>
                <a:spcPts val="0"/>
              </a:spcAft>
              <a:buNone/>
            </a:pPr>
            <a:r>
              <a:rPr lang="en-US" sz="2000" b="1" dirty="0">
                <a:solidFill>
                  <a:srgbClr val="99130C"/>
                </a:solidFill>
                <a:latin typeface="Calibri"/>
                <a:ea typeface="Calibri"/>
                <a:cs typeface="Calibri"/>
                <a:sym typeface="Calibri"/>
              </a:rPr>
              <a:t>Girls</a:t>
            </a:r>
            <a:r>
              <a:rPr lang="en-US" sz="2000" b="1" i="0" u="none" strike="noStrike" cap="none" dirty="0">
                <a:solidFill>
                  <a:srgbClr val="99130C"/>
                </a:solidFill>
                <a:latin typeface="Calibri"/>
                <a:ea typeface="Calibri"/>
                <a:cs typeface="Calibri"/>
                <a:sym typeface="Calibri"/>
              </a:rPr>
              <a:t> Director</a:t>
            </a:r>
            <a:endParaRPr sz="2000" dirty="0"/>
          </a:p>
        </p:txBody>
      </p:sp>
      <p:sp>
        <p:nvSpPr>
          <p:cNvPr id="104" name="Google Shape;104;p2"/>
          <p:cNvSpPr txBox="1"/>
          <p:nvPr/>
        </p:nvSpPr>
        <p:spPr>
          <a:xfrm>
            <a:off x="5251472" y="2888122"/>
            <a:ext cx="1979718"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chemeClr val="dk1"/>
                </a:solidFill>
                <a:latin typeface="Calibri"/>
                <a:ea typeface="Calibri"/>
                <a:cs typeface="Calibri"/>
                <a:sym typeface="Calibri"/>
              </a:rPr>
              <a:t>Jessica Engelstad</a:t>
            </a:r>
            <a:endParaRPr sz="2000" dirty="0"/>
          </a:p>
          <a:p>
            <a:pPr marL="0" marR="0" lvl="0" indent="0" algn="ctr" rtl="0">
              <a:spcBef>
                <a:spcPts val="0"/>
              </a:spcBef>
              <a:spcAft>
                <a:spcPts val="0"/>
              </a:spcAft>
              <a:buNone/>
            </a:pPr>
            <a:r>
              <a:rPr lang="en-US" sz="2000" b="1" i="0" u="none" strike="noStrike" cap="none" dirty="0">
                <a:solidFill>
                  <a:srgbClr val="99130C"/>
                </a:solidFill>
                <a:latin typeface="Calibri"/>
                <a:ea typeface="Calibri"/>
                <a:cs typeface="Calibri"/>
                <a:sym typeface="Calibri"/>
              </a:rPr>
              <a:t>Growth Director</a:t>
            </a:r>
            <a:endParaRPr sz="2000" dirty="0"/>
          </a:p>
          <a:p>
            <a:pPr marL="0" marR="0" lvl="0" indent="0" algn="ctr" rtl="0">
              <a:spcBef>
                <a:spcPts val="0"/>
              </a:spcBef>
              <a:spcAft>
                <a:spcPts val="0"/>
              </a:spcAft>
              <a:buNone/>
            </a:pPr>
            <a:endParaRPr sz="2400" b="0" i="0" u="none" strike="noStrike" cap="none" dirty="0">
              <a:solidFill>
                <a:schemeClr val="dk1"/>
              </a:solidFill>
              <a:latin typeface="Calibri"/>
              <a:ea typeface="Calibri"/>
              <a:cs typeface="Calibri"/>
              <a:sym typeface="Calibri"/>
            </a:endParaRPr>
          </a:p>
        </p:txBody>
      </p:sp>
      <p:sp>
        <p:nvSpPr>
          <p:cNvPr id="105" name="Google Shape;105;p2"/>
          <p:cNvSpPr txBox="1">
            <a:spLocks noGrp="1"/>
          </p:cNvSpPr>
          <p:nvPr>
            <p:ph type="title"/>
          </p:nvPr>
        </p:nvSpPr>
        <p:spPr>
          <a:xfrm>
            <a:off x="5082497" y="1597650"/>
            <a:ext cx="2671279" cy="640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sz="3200" b="1" dirty="0">
                <a:solidFill>
                  <a:srgbClr val="C00000"/>
                </a:solidFill>
                <a:latin typeface="Federo"/>
                <a:ea typeface="Federo"/>
                <a:cs typeface="Federo"/>
                <a:sym typeface="Federo"/>
              </a:rPr>
              <a:t>Mite/8U Team</a:t>
            </a:r>
            <a:endParaRPr sz="3200" dirty="0"/>
          </a:p>
        </p:txBody>
      </p:sp>
      <p:graphicFrame>
        <p:nvGraphicFramePr>
          <p:cNvPr id="4" name="Table 3">
            <a:extLst>
              <a:ext uri="{FF2B5EF4-FFF2-40B4-BE49-F238E27FC236}">
                <a16:creationId xmlns:a16="http://schemas.microsoft.com/office/drawing/2014/main" id="{774A9053-3DC9-E462-15B9-E51940C8FE02}"/>
              </a:ext>
            </a:extLst>
          </p:cNvPr>
          <p:cNvGraphicFramePr>
            <a:graphicFrameLocks noGrp="1"/>
          </p:cNvGraphicFramePr>
          <p:nvPr>
            <p:extLst>
              <p:ext uri="{D42A27DB-BD31-4B8C-83A1-F6EECF244321}">
                <p14:modId xmlns:p14="http://schemas.microsoft.com/office/powerpoint/2010/main" val="2304309450"/>
              </p:ext>
            </p:extLst>
          </p:nvPr>
        </p:nvGraphicFramePr>
        <p:xfrm>
          <a:off x="4414685" y="3969116"/>
          <a:ext cx="4279392" cy="2574988"/>
        </p:xfrm>
        <a:graphic>
          <a:graphicData uri="http://schemas.openxmlformats.org/drawingml/2006/table">
            <a:tbl>
              <a:tblPr firstRow="1" bandRow="1">
                <a:tableStyleId>{8EC20E35-A176-4012-BC5E-935CFFF8708E}</a:tableStyleId>
              </a:tblPr>
              <a:tblGrid>
                <a:gridCol w="2139696">
                  <a:extLst>
                    <a:ext uri="{9D8B030D-6E8A-4147-A177-3AD203B41FA5}">
                      <a16:colId xmlns:a16="http://schemas.microsoft.com/office/drawing/2014/main" val="437982126"/>
                    </a:ext>
                  </a:extLst>
                </a:gridCol>
                <a:gridCol w="2139696">
                  <a:extLst>
                    <a:ext uri="{9D8B030D-6E8A-4147-A177-3AD203B41FA5}">
                      <a16:colId xmlns:a16="http://schemas.microsoft.com/office/drawing/2014/main" val="3255418212"/>
                    </a:ext>
                  </a:extLst>
                </a:gridCol>
              </a:tblGrid>
              <a:tr h="502348">
                <a:tc>
                  <a:txBody>
                    <a:bodyPr/>
                    <a:lstStyle/>
                    <a:p>
                      <a:pPr algn="ctr"/>
                      <a:r>
                        <a:rPr lang="en-US" dirty="0"/>
                        <a:t>Role</a:t>
                      </a:r>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dirty="0"/>
                        <a:t>Volunteers</a:t>
                      </a:r>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563348705"/>
                  </a:ext>
                </a:extLst>
              </a:tr>
              <a:tr h="485299">
                <a:tc>
                  <a:txBody>
                    <a:bodyPr/>
                    <a:lstStyle/>
                    <a:p>
                      <a:pPr algn="ctr"/>
                      <a:r>
                        <a:rPr lang="en-US" dirty="0"/>
                        <a:t>Mite Hockey Development</a:t>
                      </a:r>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dirty="0"/>
                        <a:t>Joe Krmpotich</a:t>
                      </a:r>
                    </a:p>
                    <a:p>
                      <a:pPr algn="ctr"/>
                      <a:r>
                        <a:rPr lang="en-US" dirty="0"/>
                        <a:t>Brooks </a:t>
                      </a:r>
                      <a:r>
                        <a:rPr lang="en-US" dirty="0" err="1"/>
                        <a:t>DeZellar</a:t>
                      </a:r>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48946386"/>
                  </a:ext>
                </a:extLst>
              </a:tr>
              <a:tr h="485299">
                <a:tc>
                  <a:txBody>
                    <a:bodyPr/>
                    <a:lstStyle/>
                    <a:p>
                      <a:pPr algn="ctr"/>
                      <a:r>
                        <a:rPr lang="en-US" dirty="0"/>
                        <a:t>8U Hockey Development</a:t>
                      </a:r>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dirty="0"/>
                        <a:t>Dani Benson</a:t>
                      </a:r>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37266807"/>
                  </a:ext>
                </a:extLst>
              </a:tr>
              <a:tr h="485299">
                <a:tc>
                  <a:txBody>
                    <a:bodyPr/>
                    <a:lstStyle/>
                    <a:p>
                      <a:pPr algn="ctr"/>
                      <a:r>
                        <a:rPr lang="en-US" dirty="0"/>
                        <a:t>Scheduling/Mite Day</a:t>
                      </a:r>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dirty="0"/>
                        <a:t>Brianna Held</a:t>
                      </a:r>
                    </a:p>
                    <a:p>
                      <a:pPr algn="ctr"/>
                      <a:r>
                        <a:rPr lang="en-US" dirty="0">
                          <a:latin typeface="Calibri" panose="020F0502020204030204" pitchFamily="34" charset="0"/>
                          <a:ea typeface="Calibri" panose="020F0502020204030204" pitchFamily="34" charset="0"/>
                          <a:cs typeface="Calibri" panose="020F0502020204030204" pitchFamily="34" charset="0"/>
                        </a:rPr>
                        <a:t>OPEN</a:t>
                      </a:r>
                    </a:p>
                  </a:txBody>
                  <a:tcPr anchor="ctr"/>
                </a:tc>
                <a:extLst>
                  <a:ext uri="{0D108BD9-81ED-4DB2-BD59-A6C34878D82A}">
                    <a16:rowId xmlns:a16="http://schemas.microsoft.com/office/drawing/2014/main" val="3412011231"/>
                  </a:ext>
                </a:extLst>
              </a:tr>
              <a:tr h="485299">
                <a:tc>
                  <a:txBody>
                    <a:bodyPr/>
                    <a:lstStyle/>
                    <a:p>
                      <a:pPr algn="ctr"/>
                      <a:r>
                        <a:rPr lang="en-US" dirty="0"/>
                        <a:t>Engagement Manager</a:t>
                      </a:r>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dirty="0"/>
                        <a:t>Susan Pauling</a:t>
                      </a:r>
                    </a:p>
                    <a:p>
                      <a:pPr algn="ctr"/>
                      <a:r>
                        <a:rPr lang="en-US" dirty="0">
                          <a:latin typeface="Calibri" panose="020F0502020204030204" pitchFamily="34" charset="0"/>
                          <a:ea typeface="Calibri" panose="020F0502020204030204" pitchFamily="34" charset="0"/>
                          <a:cs typeface="Calibri" panose="020F0502020204030204" pitchFamily="34" charset="0"/>
                        </a:rPr>
                        <a:t>OPEN</a:t>
                      </a:r>
                    </a:p>
                  </a:txBody>
                  <a:tcPr anchor="ctr"/>
                </a:tc>
                <a:extLst>
                  <a:ext uri="{0D108BD9-81ED-4DB2-BD59-A6C34878D82A}">
                    <a16:rowId xmlns:a16="http://schemas.microsoft.com/office/drawing/2014/main" val="714365839"/>
                  </a:ext>
                </a:extLst>
              </a:tr>
            </a:tbl>
          </a:graphicData>
        </a:graphic>
      </p:graphicFrame>
      <p:sp>
        <p:nvSpPr>
          <p:cNvPr id="6" name="TextBox 5">
            <a:extLst>
              <a:ext uri="{FF2B5EF4-FFF2-40B4-BE49-F238E27FC236}">
                <a16:creationId xmlns:a16="http://schemas.microsoft.com/office/drawing/2014/main" id="{260C9AA9-1689-9560-F6E9-4413D06784FD}"/>
              </a:ext>
            </a:extLst>
          </p:cNvPr>
          <p:cNvSpPr txBox="1"/>
          <p:nvPr/>
        </p:nvSpPr>
        <p:spPr>
          <a:xfrm>
            <a:off x="4480560" y="3602736"/>
            <a:ext cx="4213517" cy="307777"/>
          </a:xfrm>
          <a:prstGeom prst="rect">
            <a:avLst/>
          </a:prstGeom>
          <a:noFill/>
        </p:spPr>
        <p:txBody>
          <a:bodyPr wrap="square" rtlCol="0">
            <a:spAutoFit/>
          </a:bodyPr>
          <a:lstStyle/>
          <a:p>
            <a:pPr algn="ctr"/>
            <a:r>
              <a:rPr lang="en-US" b="1" u="sng" dirty="0"/>
              <a:t>Mite Board Volunteers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7"/>
          <p:cNvSpPr txBox="1"/>
          <p:nvPr/>
        </p:nvSpPr>
        <p:spPr>
          <a:xfrm>
            <a:off x="630195" y="3126708"/>
            <a:ext cx="1012027" cy="3366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88" b="0" i="0" u="none" strike="noStrike" cap="none">
                <a:solidFill>
                  <a:schemeClr val="dk1"/>
                </a:solidFill>
                <a:latin typeface="Century Gothic"/>
                <a:ea typeface="Century Gothic"/>
                <a:cs typeface="Century Gothic"/>
                <a:sym typeface="Century Gothic"/>
              </a:rPr>
              <a:t>Growth</a:t>
            </a:r>
            <a:endParaRPr/>
          </a:p>
        </p:txBody>
      </p:sp>
      <p:sp>
        <p:nvSpPr>
          <p:cNvPr id="252" name="Google Shape;252;p17"/>
          <p:cNvSpPr txBox="1"/>
          <p:nvPr/>
        </p:nvSpPr>
        <p:spPr>
          <a:xfrm>
            <a:off x="3689538" y="6323840"/>
            <a:ext cx="736225" cy="3366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88">
                <a:solidFill>
                  <a:schemeClr val="dk1"/>
                </a:solidFill>
                <a:latin typeface="Century Gothic"/>
                <a:ea typeface="Century Gothic"/>
                <a:cs typeface="Century Gothic"/>
                <a:sym typeface="Century Gothic"/>
              </a:rPr>
              <a:t>Age</a:t>
            </a:r>
            <a:endParaRPr/>
          </a:p>
        </p:txBody>
      </p:sp>
      <p:sp>
        <p:nvSpPr>
          <p:cNvPr id="253" name="Google Shape;253;p17"/>
          <p:cNvSpPr txBox="1"/>
          <p:nvPr/>
        </p:nvSpPr>
        <p:spPr>
          <a:xfrm>
            <a:off x="2277596" y="5822182"/>
            <a:ext cx="453838" cy="3366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88">
                <a:solidFill>
                  <a:schemeClr val="dk1"/>
                </a:solidFill>
                <a:latin typeface="Century Gothic"/>
                <a:ea typeface="Century Gothic"/>
                <a:cs typeface="Century Gothic"/>
                <a:sym typeface="Century Gothic"/>
              </a:rPr>
              <a:t>5</a:t>
            </a:r>
            <a:endParaRPr/>
          </a:p>
        </p:txBody>
      </p:sp>
      <p:sp>
        <p:nvSpPr>
          <p:cNvPr id="254" name="Google Shape;254;p17"/>
          <p:cNvSpPr txBox="1"/>
          <p:nvPr/>
        </p:nvSpPr>
        <p:spPr>
          <a:xfrm>
            <a:off x="3262593" y="5849471"/>
            <a:ext cx="453838" cy="3366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88">
                <a:solidFill>
                  <a:schemeClr val="dk1"/>
                </a:solidFill>
                <a:latin typeface="Century Gothic"/>
                <a:ea typeface="Century Gothic"/>
                <a:cs typeface="Century Gothic"/>
                <a:sym typeface="Century Gothic"/>
              </a:rPr>
              <a:t>10</a:t>
            </a:r>
            <a:endParaRPr/>
          </a:p>
        </p:txBody>
      </p:sp>
      <p:sp>
        <p:nvSpPr>
          <p:cNvPr id="255" name="Google Shape;255;p17"/>
          <p:cNvSpPr txBox="1"/>
          <p:nvPr/>
        </p:nvSpPr>
        <p:spPr>
          <a:xfrm>
            <a:off x="4247590" y="5879709"/>
            <a:ext cx="453838" cy="3366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88">
                <a:solidFill>
                  <a:schemeClr val="dk1"/>
                </a:solidFill>
                <a:latin typeface="Century Gothic"/>
                <a:ea typeface="Century Gothic"/>
                <a:cs typeface="Century Gothic"/>
                <a:sym typeface="Century Gothic"/>
              </a:rPr>
              <a:t>15</a:t>
            </a:r>
            <a:endParaRPr/>
          </a:p>
        </p:txBody>
      </p:sp>
      <p:sp>
        <p:nvSpPr>
          <p:cNvPr id="256" name="Google Shape;256;p17"/>
          <p:cNvSpPr txBox="1"/>
          <p:nvPr/>
        </p:nvSpPr>
        <p:spPr>
          <a:xfrm>
            <a:off x="5217458" y="5862097"/>
            <a:ext cx="453838" cy="3366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88">
                <a:solidFill>
                  <a:schemeClr val="dk1"/>
                </a:solidFill>
                <a:latin typeface="Century Gothic"/>
                <a:ea typeface="Century Gothic"/>
                <a:cs typeface="Century Gothic"/>
                <a:sym typeface="Century Gothic"/>
              </a:rPr>
              <a:t>20</a:t>
            </a:r>
            <a:endParaRPr/>
          </a:p>
        </p:txBody>
      </p:sp>
      <p:grpSp>
        <p:nvGrpSpPr>
          <p:cNvPr id="257" name="Google Shape;257;p17"/>
          <p:cNvGrpSpPr/>
          <p:nvPr/>
        </p:nvGrpSpPr>
        <p:grpSpPr>
          <a:xfrm>
            <a:off x="1727947" y="1528205"/>
            <a:ext cx="4709429" cy="4230497"/>
            <a:chOff x="1805940" y="1185076"/>
            <a:chExt cx="5246370" cy="5341454"/>
          </a:xfrm>
        </p:grpSpPr>
        <p:grpSp>
          <p:nvGrpSpPr>
            <p:cNvPr id="258" name="Google Shape;258;p17"/>
            <p:cNvGrpSpPr/>
            <p:nvPr/>
          </p:nvGrpSpPr>
          <p:grpSpPr>
            <a:xfrm>
              <a:off x="1805940" y="1371600"/>
              <a:ext cx="5246370" cy="5154930"/>
              <a:chOff x="2388870" y="1257300"/>
              <a:chExt cx="5246370" cy="5154930"/>
            </a:xfrm>
          </p:grpSpPr>
          <p:grpSp>
            <p:nvGrpSpPr>
              <p:cNvPr id="259" name="Google Shape;259;p17"/>
              <p:cNvGrpSpPr/>
              <p:nvPr/>
            </p:nvGrpSpPr>
            <p:grpSpPr>
              <a:xfrm>
                <a:off x="2388870" y="1257300"/>
                <a:ext cx="5246370" cy="4876800"/>
                <a:chOff x="994409" y="982980"/>
                <a:chExt cx="5943600" cy="5947410"/>
              </a:xfrm>
            </p:grpSpPr>
            <p:cxnSp>
              <p:nvCxnSpPr>
                <p:cNvPr id="260" name="Google Shape;260;p17"/>
                <p:cNvCxnSpPr/>
                <p:nvPr/>
              </p:nvCxnSpPr>
              <p:spPr>
                <a:xfrm rot="10800000">
                  <a:off x="994410" y="982980"/>
                  <a:ext cx="0" cy="5943600"/>
                </a:xfrm>
                <a:prstGeom prst="straightConnector1">
                  <a:avLst/>
                </a:prstGeom>
                <a:noFill/>
                <a:ln w="9525" cap="flat" cmpd="sng">
                  <a:solidFill>
                    <a:schemeClr val="dk1"/>
                  </a:solidFill>
                  <a:prstDash val="solid"/>
                  <a:miter lim="800000"/>
                  <a:headEnd type="none" w="sm" len="sm"/>
                  <a:tailEnd type="triangle" w="med" len="med"/>
                </a:ln>
              </p:spPr>
            </p:cxnSp>
            <p:cxnSp>
              <p:nvCxnSpPr>
                <p:cNvPr id="261" name="Google Shape;261;p17"/>
                <p:cNvCxnSpPr/>
                <p:nvPr/>
              </p:nvCxnSpPr>
              <p:spPr>
                <a:xfrm rot="10800000" flipH="1">
                  <a:off x="994409" y="6926580"/>
                  <a:ext cx="5943600" cy="3810"/>
                </a:xfrm>
                <a:prstGeom prst="straightConnector1">
                  <a:avLst/>
                </a:prstGeom>
                <a:noFill/>
                <a:ln w="9525" cap="flat" cmpd="sng">
                  <a:solidFill>
                    <a:schemeClr val="dk1"/>
                  </a:solidFill>
                  <a:prstDash val="solid"/>
                  <a:miter lim="800000"/>
                  <a:headEnd type="none" w="sm" len="sm"/>
                  <a:tailEnd type="triangle" w="med" len="med"/>
                </a:ln>
              </p:spPr>
            </p:cxnSp>
          </p:grpSp>
          <p:cxnSp>
            <p:nvCxnSpPr>
              <p:cNvPr id="262" name="Google Shape;262;p17"/>
              <p:cNvCxnSpPr/>
              <p:nvPr/>
            </p:nvCxnSpPr>
            <p:spPr>
              <a:xfrm>
                <a:off x="3268980" y="6130976"/>
                <a:ext cx="0" cy="281254"/>
              </a:xfrm>
              <a:prstGeom prst="straightConnector1">
                <a:avLst/>
              </a:prstGeom>
              <a:noFill/>
              <a:ln w="9525" cap="flat" cmpd="sng">
                <a:solidFill>
                  <a:schemeClr val="dk1"/>
                </a:solidFill>
                <a:prstDash val="solid"/>
                <a:miter lim="800000"/>
                <a:headEnd type="none" w="sm" len="sm"/>
                <a:tailEnd type="none" w="sm" len="sm"/>
              </a:ln>
            </p:spPr>
          </p:cxnSp>
          <p:cxnSp>
            <p:nvCxnSpPr>
              <p:cNvPr id="263" name="Google Shape;263;p17"/>
              <p:cNvCxnSpPr/>
              <p:nvPr/>
            </p:nvCxnSpPr>
            <p:spPr>
              <a:xfrm>
                <a:off x="4385310" y="6130976"/>
                <a:ext cx="0" cy="281254"/>
              </a:xfrm>
              <a:prstGeom prst="straightConnector1">
                <a:avLst/>
              </a:prstGeom>
              <a:noFill/>
              <a:ln w="9525" cap="flat" cmpd="sng">
                <a:solidFill>
                  <a:schemeClr val="dk1"/>
                </a:solidFill>
                <a:prstDash val="solid"/>
                <a:miter lim="800000"/>
                <a:headEnd type="none" w="sm" len="sm"/>
                <a:tailEnd type="none" w="sm" len="sm"/>
              </a:ln>
            </p:spPr>
          </p:cxnSp>
          <p:cxnSp>
            <p:nvCxnSpPr>
              <p:cNvPr id="264" name="Google Shape;264;p17"/>
              <p:cNvCxnSpPr/>
              <p:nvPr/>
            </p:nvCxnSpPr>
            <p:spPr>
              <a:xfrm>
                <a:off x="5501640" y="6130976"/>
                <a:ext cx="0" cy="281254"/>
              </a:xfrm>
              <a:prstGeom prst="straightConnector1">
                <a:avLst/>
              </a:prstGeom>
              <a:noFill/>
              <a:ln w="9525" cap="flat" cmpd="sng">
                <a:solidFill>
                  <a:schemeClr val="dk1"/>
                </a:solidFill>
                <a:prstDash val="solid"/>
                <a:miter lim="800000"/>
                <a:headEnd type="none" w="sm" len="sm"/>
                <a:tailEnd type="none" w="sm" len="sm"/>
              </a:ln>
            </p:spPr>
          </p:cxnSp>
          <p:cxnSp>
            <p:nvCxnSpPr>
              <p:cNvPr id="265" name="Google Shape;265;p17"/>
              <p:cNvCxnSpPr/>
              <p:nvPr/>
            </p:nvCxnSpPr>
            <p:spPr>
              <a:xfrm>
                <a:off x="6617970" y="6130976"/>
                <a:ext cx="0" cy="281254"/>
              </a:xfrm>
              <a:prstGeom prst="straightConnector1">
                <a:avLst/>
              </a:prstGeom>
              <a:noFill/>
              <a:ln w="9525" cap="flat" cmpd="sng">
                <a:solidFill>
                  <a:schemeClr val="dk1"/>
                </a:solidFill>
                <a:prstDash val="solid"/>
                <a:miter lim="800000"/>
                <a:headEnd type="none" w="sm" len="sm"/>
                <a:tailEnd type="none" w="sm" len="sm"/>
              </a:ln>
            </p:spPr>
          </p:cxnSp>
        </p:grpSp>
        <p:cxnSp>
          <p:nvCxnSpPr>
            <p:cNvPr id="266" name="Google Shape;266;p17"/>
            <p:cNvCxnSpPr/>
            <p:nvPr/>
          </p:nvCxnSpPr>
          <p:spPr>
            <a:xfrm rot="10800000" flipH="1">
              <a:off x="1805940" y="1815365"/>
              <a:ext cx="4961536" cy="4421734"/>
            </a:xfrm>
            <a:prstGeom prst="straightConnector1">
              <a:avLst/>
            </a:prstGeom>
            <a:noFill/>
            <a:ln w="57150" cap="flat" cmpd="sng">
              <a:solidFill>
                <a:srgbClr val="FF0000"/>
              </a:solidFill>
              <a:prstDash val="solid"/>
              <a:miter lim="800000"/>
              <a:headEnd type="none" w="sm" len="sm"/>
              <a:tailEnd type="none" w="sm" len="sm"/>
            </a:ln>
          </p:spPr>
        </p:cxnSp>
        <p:sp>
          <p:nvSpPr>
            <p:cNvPr id="267" name="Google Shape;267;p17"/>
            <p:cNvSpPr/>
            <p:nvPr/>
          </p:nvSpPr>
          <p:spPr>
            <a:xfrm>
              <a:off x="1809748" y="1185076"/>
              <a:ext cx="5242548" cy="5060198"/>
            </a:xfrm>
            <a:custGeom>
              <a:avLst/>
              <a:gdLst/>
              <a:ahLst/>
              <a:cxnLst/>
              <a:rect l="l" t="t" r="r" b="b"/>
              <a:pathLst>
                <a:path w="5356015" h="5125028" extrusionOk="0">
                  <a:moveTo>
                    <a:pt x="0" y="5125028"/>
                  </a:moveTo>
                  <a:cubicBezTo>
                    <a:pt x="46710" y="5008253"/>
                    <a:pt x="14298" y="5106343"/>
                    <a:pt x="34290" y="4896428"/>
                  </a:cubicBezTo>
                  <a:cubicBezTo>
                    <a:pt x="36487" y="4873357"/>
                    <a:pt x="41574" y="4850650"/>
                    <a:pt x="45720" y="4827848"/>
                  </a:cubicBezTo>
                  <a:cubicBezTo>
                    <a:pt x="56754" y="4767159"/>
                    <a:pt x="52717" y="4783996"/>
                    <a:pt x="68580" y="4736408"/>
                  </a:cubicBezTo>
                  <a:cubicBezTo>
                    <a:pt x="72390" y="4709738"/>
                    <a:pt x="60960" y="4675448"/>
                    <a:pt x="80010" y="4656398"/>
                  </a:cubicBezTo>
                  <a:cubicBezTo>
                    <a:pt x="93747" y="4642661"/>
                    <a:pt x="120178" y="4658393"/>
                    <a:pt x="137160" y="4667828"/>
                  </a:cubicBezTo>
                  <a:cubicBezTo>
                    <a:pt x="156000" y="4678295"/>
                    <a:pt x="165867" y="4700316"/>
                    <a:pt x="182880" y="4713548"/>
                  </a:cubicBezTo>
                  <a:cubicBezTo>
                    <a:pt x="222419" y="4744301"/>
                    <a:pt x="244872" y="4747339"/>
                    <a:pt x="285750" y="4770698"/>
                  </a:cubicBezTo>
                  <a:cubicBezTo>
                    <a:pt x="297677" y="4777514"/>
                    <a:pt x="307487" y="4787979"/>
                    <a:pt x="320040" y="4793558"/>
                  </a:cubicBezTo>
                  <a:cubicBezTo>
                    <a:pt x="342060" y="4803345"/>
                    <a:pt x="388620" y="4816418"/>
                    <a:pt x="388620" y="4816418"/>
                  </a:cubicBezTo>
                  <a:cubicBezTo>
                    <a:pt x="464719" y="4892517"/>
                    <a:pt x="382763" y="4820784"/>
                    <a:pt x="457200" y="4862138"/>
                  </a:cubicBezTo>
                  <a:cubicBezTo>
                    <a:pt x="481217" y="4875481"/>
                    <a:pt x="525780" y="4907858"/>
                    <a:pt x="525780" y="4907858"/>
                  </a:cubicBezTo>
                  <a:cubicBezTo>
                    <a:pt x="533400" y="4896428"/>
                    <a:pt x="548279" y="4887300"/>
                    <a:pt x="548640" y="4873568"/>
                  </a:cubicBezTo>
                  <a:cubicBezTo>
                    <a:pt x="552149" y="4740210"/>
                    <a:pt x="537210" y="4606922"/>
                    <a:pt x="537210" y="4473518"/>
                  </a:cubicBezTo>
                  <a:cubicBezTo>
                    <a:pt x="537210" y="4328688"/>
                    <a:pt x="544830" y="4183958"/>
                    <a:pt x="548640" y="4039178"/>
                  </a:cubicBezTo>
                  <a:cubicBezTo>
                    <a:pt x="552450" y="4050608"/>
                    <a:pt x="554219" y="4062936"/>
                    <a:pt x="560070" y="4073468"/>
                  </a:cubicBezTo>
                  <a:cubicBezTo>
                    <a:pt x="573413" y="4097485"/>
                    <a:pt x="605790" y="4142048"/>
                    <a:pt x="605790" y="4142048"/>
                  </a:cubicBezTo>
                  <a:cubicBezTo>
                    <a:pt x="643177" y="3917726"/>
                    <a:pt x="620948" y="4080861"/>
                    <a:pt x="594360" y="3593408"/>
                  </a:cubicBezTo>
                  <a:cubicBezTo>
                    <a:pt x="591654" y="3543805"/>
                    <a:pt x="586740" y="3494348"/>
                    <a:pt x="582930" y="3444818"/>
                  </a:cubicBezTo>
                  <a:cubicBezTo>
                    <a:pt x="586740" y="3414338"/>
                    <a:pt x="568802" y="3370417"/>
                    <a:pt x="594360" y="3353378"/>
                  </a:cubicBezTo>
                  <a:cubicBezTo>
                    <a:pt x="614410" y="3340012"/>
                    <a:pt x="609600" y="3399098"/>
                    <a:pt x="617220" y="3421958"/>
                  </a:cubicBezTo>
                  <a:lnTo>
                    <a:pt x="628650" y="3456248"/>
                  </a:lnTo>
                  <a:cubicBezTo>
                    <a:pt x="632460" y="3467678"/>
                    <a:pt x="633397" y="3480513"/>
                    <a:pt x="640080" y="3490538"/>
                  </a:cubicBezTo>
                  <a:cubicBezTo>
                    <a:pt x="647700" y="3501968"/>
                    <a:pt x="657361" y="3512275"/>
                    <a:pt x="662940" y="3524828"/>
                  </a:cubicBezTo>
                  <a:cubicBezTo>
                    <a:pt x="672727" y="3546848"/>
                    <a:pt x="678180" y="3570548"/>
                    <a:pt x="685800" y="3593408"/>
                  </a:cubicBezTo>
                  <a:lnTo>
                    <a:pt x="697230" y="3627698"/>
                  </a:lnTo>
                  <a:cubicBezTo>
                    <a:pt x="724112" y="3520169"/>
                    <a:pt x="705198" y="3607584"/>
                    <a:pt x="720090" y="3399098"/>
                  </a:cubicBezTo>
                  <a:cubicBezTo>
                    <a:pt x="723359" y="3353336"/>
                    <a:pt x="727710" y="3307658"/>
                    <a:pt x="731520" y="3261938"/>
                  </a:cubicBezTo>
                  <a:cubicBezTo>
                    <a:pt x="746760" y="3284798"/>
                    <a:pt x="768552" y="3304454"/>
                    <a:pt x="777240" y="3330518"/>
                  </a:cubicBezTo>
                  <a:cubicBezTo>
                    <a:pt x="781050" y="3341948"/>
                    <a:pt x="783282" y="3354032"/>
                    <a:pt x="788670" y="3364808"/>
                  </a:cubicBezTo>
                  <a:cubicBezTo>
                    <a:pt x="794813" y="3377095"/>
                    <a:pt x="805387" y="3386811"/>
                    <a:pt x="811530" y="3399098"/>
                  </a:cubicBezTo>
                  <a:cubicBezTo>
                    <a:pt x="823246" y="3422529"/>
                    <a:pt x="830043" y="3468801"/>
                    <a:pt x="834390" y="3490538"/>
                  </a:cubicBezTo>
                  <a:cubicBezTo>
                    <a:pt x="872803" y="3375300"/>
                    <a:pt x="814194" y="3554049"/>
                    <a:pt x="857250" y="3410528"/>
                  </a:cubicBezTo>
                  <a:cubicBezTo>
                    <a:pt x="874745" y="3352213"/>
                    <a:pt x="881002" y="3348918"/>
                    <a:pt x="891540" y="3296228"/>
                  </a:cubicBezTo>
                  <a:cubicBezTo>
                    <a:pt x="896085" y="3273503"/>
                    <a:pt x="891472" y="3247770"/>
                    <a:pt x="902970" y="3227648"/>
                  </a:cubicBezTo>
                  <a:cubicBezTo>
                    <a:pt x="908948" y="3217187"/>
                    <a:pt x="925830" y="3220028"/>
                    <a:pt x="937260" y="3216218"/>
                  </a:cubicBezTo>
                  <a:cubicBezTo>
                    <a:pt x="944880" y="3227648"/>
                    <a:pt x="953977" y="3238221"/>
                    <a:pt x="960120" y="3250508"/>
                  </a:cubicBezTo>
                  <a:cubicBezTo>
                    <a:pt x="999009" y="3328286"/>
                    <a:pt x="934949" y="3235380"/>
                    <a:pt x="994410" y="3330518"/>
                  </a:cubicBezTo>
                  <a:cubicBezTo>
                    <a:pt x="1018848" y="3369619"/>
                    <a:pt x="1031819" y="3379357"/>
                    <a:pt x="1062990" y="3410528"/>
                  </a:cubicBezTo>
                  <a:cubicBezTo>
                    <a:pt x="1091720" y="3496717"/>
                    <a:pt x="1052965" y="3390478"/>
                    <a:pt x="1097280" y="3479108"/>
                  </a:cubicBezTo>
                  <a:cubicBezTo>
                    <a:pt x="1102668" y="3489884"/>
                    <a:pt x="1103322" y="3502622"/>
                    <a:pt x="1108710" y="3513398"/>
                  </a:cubicBezTo>
                  <a:cubicBezTo>
                    <a:pt x="1114853" y="3525685"/>
                    <a:pt x="1125991" y="3535135"/>
                    <a:pt x="1131570" y="3547688"/>
                  </a:cubicBezTo>
                  <a:cubicBezTo>
                    <a:pt x="1160050" y="3611767"/>
                    <a:pt x="1140336" y="3606214"/>
                    <a:pt x="1177290" y="3650558"/>
                  </a:cubicBezTo>
                  <a:cubicBezTo>
                    <a:pt x="1187638" y="3662976"/>
                    <a:pt x="1201656" y="3672089"/>
                    <a:pt x="1211580" y="3684848"/>
                  </a:cubicBezTo>
                  <a:lnTo>
                    <a:pt x="1280160" y="3787718"/>
                  </a:lnTo>
                  <a:lnTo>
                    <a:pt x="1303020" y="3822008"/>
                  </a:lnTo>
                  <a:cubicBezTo>
                    <a:pt x="1306830" y="3810578"/>
                    <a:pt x="1312469" y="3799602"/>
                    <a:pt x="1314450" y="3787718"/>
                  </a:cubicBezTo>
                  <a:cubicBezTo>
                    <a:pt x="1320122" y="3753686"/>
                    <a:pt x="1308763" y="3714803"/>
                    <a:pt x="1325880" y="3684848"/>
                  </a:cubicBezTo>
                  <a:cubicBezTo>
                    <a:pt x="1332696" y="3672921"/>
                    <a:pt x="1348740" y="3700088"/>
                    <a:pt x="1360170" y="3707708"/>
                  </a:cubicBezTo>
                  <a:cubicBezTo>
                    <a:pt x="1363681" y="3712975"/>
                    <a:pt x="1401794" y="3793466"/>
                    <a:pt x="1428750" y="3730568"/>
                  </a:cubicBezTo>
                  <a:cubicBezTo>
                    <a:pt x="1433175" y="3720243"/>
                    <a:pt x="1410443" y="3634481"/>
                    <a:pt x="1405890" y="3616268"/>
                  </a:cubicBezTo>
                  <a:cubicBezTo>
                    <a:pt x="1409700" y="3581978"/>
                    <a:pt x="1406410" y="3546129"/>
                    <a:pt x="1417320" y="3513398"/>
                  </a:cubicBezTo>
                  <a:cubicBezTo>
                    <a:pt x="1421130" y="3501968"/>
                    <a:pt x="1421224" y="3538280"/>
                    <a:pt x="1428750" y="3547688"/>
                  </a:cubicBezTo>
                  <a:cubicBezTo>
                    <a:pt x="1437332" y="3558415"/>
                    <a:pt x="1451610" y="3562928"/>
                    <a:pt x="1463040" y="3570548"/>
                  </a:cubicBezTo>
                  <a:cubicBezTo>
                    <a:pt x="1470660" y="3581978"/>
                    <a:pt x="1476186" y="3595124"/>
                    <a:pt x="1485900" y="3604838"/>
                  </a:cubicBezTo>
                  <a:cubicBezTo>
                    <a:pt x="1508057" y="3626995"/>
                    <a:pt x="1526591" y="3629832"/>
                    <a:pt x="1554480" y="3639128"/>
                  </a:cubicBezTo>
                  <a:cubicBezTo>
                    <a:pt x="1558290" y="3623888"/>
                    <a:pt x="1562502" y="3608743"/>
                    <a:pt x="1565910" y="3593408"/>
                  </a:cubicBezTo>
                  <a:cubicBezTo>
                    <a:pt x="1575233" y="3551456"/>
                    <a:pt x="1576823" y="3530360"/>
                    <a:pt x="1588770" y="3490538"/>
                  </a:cubicBezTo>
                  <a:cubicBezTo>
                    <a:pt x="1595694" y="3467458"/>
                    <a:pt x="1604010" y="3444818"/>
                    <a:pt x="1611630" y="3421958"/>
                  </a:cubicBezTo>
                  <a:lnTo>
                    <a:pt x="1623060" y="3387668"/>
                  </a:lnTo>
                  <a:cubicBezTo>
                    <a:pt x="1634490" y="3391478"/>
                    <a:pt x="1647942" y="3391572"/>
                    <a:pt x="1657350" y="3399098"/>
                  </a:cubicBezTo>
                  <a:cubicBezTo>
                    <a:pt x="1668077" y="3407680"/>
                    <a:pt x="1671416" y="3422835"/>
                    <a:pt x="1680210" y="3433388"/>
                  </a:cubicBezTo>
                  <a:cubicBezTo>
                    <a:pt x="1753549" y="3521395"/>
                    <a:pt x="1680603" y="3416832"/>
                    <a:pt x="1737360" y="3501968"/>
                  </a:cubicBezTo>
                  <a:cubicBezTo>
                    <a:pt x="1744980" y="3490538"/>
                    <a:pt x="1755876" y="3480710"/>
                    <a:pt x="1760220" y="3467678"/>
                  </a:cubicBezTo>
                  <a:cubicBezTo>
                    <a:pt x="1767549" y="3445692"/>
                    <a:pt x="1758795" y="3418381"/>
                    <a:pt x="1771650" y="3399098"/>
                  </a:cubicBezTo>
                  <a:cubicBezTo>
                    <a:pt x="1778333" y="3389073"/>
                    <a:pt x="1778334" y="3422314"/>
                    <a:pt x="1783080" y="3433388"/>
                  </a:cubicBezTo>
                  <a:cubicBezTo>
                    <a:pt x="1814674" y="3507107"/>
                    <a:pt x="1795477" y="3453223"/>
                    <a:pt x="1840230" y="3524828"/>
                  </a:cubicBezTo>
                  <a:cubicBezTo>
                    <a:pt x="1924630" y="3659867"/>
                    <a:pt x="1808698" y="3484623"/>
                    <a:pt x="1874520" y="3616268"/>
                  </a:cubicBezTo>
                  <a:cubicBezTo>
                    <a:pt x="1886807" y="3640842"/>
                    <a:pt x="1911552" y="3658784"/>
                    <a:pt x="1920240" y="3684848"/>
                  </a:cubicBezTo>
                  <a:cubicBezTo>
                    <a:pt x="1947045" y="3765264"/>
                    <a:pt x="1912158" y="3665989"/>
                    <a:pt x="1954530" y="3764858"/>
                  </a:cubicBezTo>
                  <a:cubicBezTo>
                    <a:pt x="1959276" y="3775932"/>
                    <a:pt x="1959889" y="3788741"/>
                    <a:pt x="1965960" y="3799148"/>
                  </a:cubicBezTo>
                  <a:cubicBezTo>
                    <a:pt x="1986725" y="3834746"/>
                    <a:pt x="2009239" y="3869488"/>
                    <a:pt x="2034540" y="3902018"/>
                  </a:cubicBezTo>
                  <a:lnTo>
                    <a:pt x="2114550" y="4004888"/>
                  </a:lnTo>
                  <a:cubicBezTo>
                    <a:pt x="2141728" y="4086421"/>
                    <a:pt x="2103191" y="3987849"/>
                    <a:pt x="2160270" y="4073468"/>
                  </a:cubicBezTo>
                  <a:cubicBezTo>
                    <a:pt x="2204437" y="4139719"/>
                    <a:pt x="2129302" y="4079493"/>
                    <a:pt x="2205990" y="4130618"/>
                  </a:cubicBezTo>
                  <a:cubicBezTo>
                    <a:pt x="2225040" y="4157288"/>
                    <a:pt x="2241366" y="4186132"/>
                    <a:pt x="2263140" y="4210628"/>
                  </a:cubicBezTo>
                  <a:cubicBezTo>
                    <a:pt x="2272266" y="4220895"/>
                    <a:pt x="2287716" y="4223774"/>
                    <a:pt x="2297430" y="4233488"/>
                  </a:cubicBezTo>
                  <a:cubicBezTo>
                    <a:pt x="2307144" y="4243202"/>
                    <a:pt x="2312305" y="4256600"/>
                    <a:pt x="2320290" y="4267778"/>
                  </a:cubicBezTo>
                  <a:cubicBezTo>
                    <a:pt x="2331363" y="4283280"/>
                    <a:pt x="2341836" y="4299338"/>
                    <a:pt x="2354580" y="4313498"/>
                  </a:cubicBezTo>
                  <a:cubicBezTo>
                    <a:pt x="2455243" y="4425346"/>
                    <a:pt x="2395722" y="4340921"/>
                    <a:pt x="2446020" y="4416368"/>
                  </a:cubicBezTo>
                  <a:cubicBezTo>
                    <a:pt x="2453640" y="4404938"/>
                    <a:pt x="2467715" y="4395766"/>
                    <a:pt x="2468880" y="4382078"/>
                  </a:cubicBezTo>
                  <a:cubicBezTo>
                    <a:pt x="2483111" y="4214869"/>
                    <a:pt x="2491740" y="3879158"/>
                    <a:pt x="2491740" y="3879158"/>
                  </a:cubicBezTo>
                  <a:cubicBezTo>
                    <a:pt x="2503170" y="3890588"/>
                    <a:pt x="2516106" y="3900689"/>
                    <a:pt x="2526030" y="3913448"/>
                  </a:cubicBezTo>
                  <a:cubicBezTo>
                    <a:pt x="2542898" y="3935135"/>
                    <a:pt x="2552323" y="3962601"/>
                    <a:pt x="2571750" y="3982028"/>
                  </a:cubicBezTo>
                  <a:lnTo>
                    <a:pt x="2606040" y="4016318"/>
                  </a:lnTo>
                  <a:cubicBezTo>
                    <a:pt x="2609850" y="4031558"/>
                    <a:pt x="2609676" y="4048399"/>
                    <a:pt x="2617470" y="4062038"/>
                  </a:cubicBezTo>
                  <a:cubicBezTo>
                    <a:pt x="2631010" y="4085732"/>
                    <a:pt x="2664200" y="4104621"/>
                    <a:pt x="2686050" y="4119188"/>
                  </a:cubicBezTo>
                  <a:cubicBezTo>
                    <a:pt x="2688869" y="4127644"/>
                    <a:pt x="2705568" y="4187768"/>
                    <a:pt x="2720340" y="4187768"/>
                  </a:cubicBezTo>
                  <a:cubicBezTo>
                    <a:pt x="2734077" y="4187768"/>
                    <a:pt x="2735580" y="4164908"/>
                    <a:pt x="2743200" y="4153478"/>
                  </a:cubicBezTo>
                  <a:cubicBezTo>
                    <a:pt x="2739390" y="3970598"/>
                    <a:pt x="2731770" y="3787758"/>
                    <a:pt x="2731770" y="3604838"/>
                  </a:cubicBezTo>
                  <a:cubicBezTo>
                    <a:pt x="2731770" y="3551362"/>
                    <a:pt x="2724423" y="3494889"/>
                    <a:pt x="2743200" y="3444818"/>
                  </a:cubicBezTo>
                  <a:cubicBezTo>
                    <a:pt x="2751661" y="3422256"/>
                    <a:pt x="2752694" y="3493348"/>
                    <a:pt x="2766060" y="3513398"/>
                  </a:cubicBezTo>
                  <a:cubicBezTo>
                    <a:pt x="2773680" y="3524828"/>
                    <a:pt x="2783341" y="3535135"/>
                    <a:pt x="2788920" y="3547688"/>
                  </a:cubicBezTo>
                  <a:cubicBezTo>
                    <a:pt x="2798707" y="3569708"/>
                    <a:pt x="2798414" y="3596218"/>
                    <a:pt x="2811780" y="3616268"/>
                  </a:cubicBezTo>
                  <a:lnTo>
                    <a:pt x="2834640" y="3650558"/>
                  </a:lnTo>
                  <a:cubicBezTo>
                    <a:pt x="2830830" y="3581978"/>
                    <a:pt x="2832094" y="3512927"/>
                    <a:pt x="2823210" y="3444818"/>
                  </a:cubicBezTo>
                  <a:cubicBezTo>
                    <a:pt x="2820556" y="3424473"/>
                    <a:pt x="2804964" y="3407660"/>
                    <a:pt x="2800350" y="3387668"/>
                  </a:cubicBezTo>
                  <a:cubicBezTo>
                    <a:pt x="2793443" y="3357737"/>
                    <a:pt x="2793264" y="3326636"/>
                    <a:pt x="2788920" y="3296228"/>
                  </a:cubicBezTo>
                  <a:cubicBezTo>
                    <a:pt x="2785643" y="3273286"/>
                    <a:pt x="2780767" y="3250590"/>
                    <a:pt x="2777490" y="3227648"/>
                  </a:cubicBezTo>
                  <a:cubicBezTo>
                    <a:pt x="2773146" y="3197240"/>
                    <a:pt x="2774499" y="3165743"/>
                    <a:pt x="2766060" y="3136208"/>
                  </a:cubicBezTo>
                  <a:cubicBezTo>
                    <a:pt x="2751481" y="3085183"/>
                    <a:pt x="2725245" y="3038108"/>
                    <a:pt x="2708910" y="2987618"/>
                  </a:cubicBezTo>
                  <a:cubicBezTo>
                    <a:pt x="2683296" y="2908447"/>
                    <a:pt x="2640330" y="2747588"/>
                    <a:pt x="2640330" y="2747588"/>
                  </a:cubicBezTo>
                  <a:cubicBezTo>
                    <a:pt x="2636520" y="2720918"/>
                    <a:pt x="2637419" y="2693136"/>
                    <a:pt x="2628900" y="2667578"/>
                  </a:cubicBezTo>
                  <a:cubicBezTo>
                    <a:pt x="2621875" y="2646502"/>
                    <a:pt x="2604545" y="2630299"/>
                    <a:pt x="2594610" y="2610428"/>
                  </a:cubicBezTo>
                  <a:cubicBezTo>
                    <a:pt x="2585434" y="2592077"/>
                    <a:pt x="2578238" y="2572743"/>
                    <a:pt x="2571750" y="2553278"/>
                  </a:cubicBezTo>
                  <a:cubicBezTo>
                    <a:pt x="2562458" y="2525403"/>
                    <a:pt x="2554929" y="2477585"/>
                    <a:pt x="2548890" y="2450408"/>
                  </a:cubicBezTo>
                  <a:cubicBezTo>
                    <a:pt x="2535426" y="2389819"/>
                    <a:pt x="2526938" y="2373121"/>
                    <a:pt x="2503170" y="2301818"/>
                  </a:cubicBezTo>
                  <a:cubicBezTo>
                    <a:pt x="2499360" y="2252288"/>
                    <a:pt x="2500373" y="2202148"/>
                    <a:pt x="2491740" y="2153228"/>
                  </a:cubicBezTo>
                  <a:cubicBezTo>
                    <a:pt x="2488779" y="2136448"/>
                    <a:pt x="2474268" y="2123672"/>
                    <a:pt x="2468880" y="2107508"/>
                  </a:cubicBezTo>
                  <a:cubicBezTo>
                    <a:pt x="2456636" y="2070777"/>
                    <a:pt x="2451621" y="1989726"/>
                    <a:pt x="2446020" y="1958918"/>
                  </a:cubicBezTo>
                  <a:cubicBezTo>
                    <a:pt x="2443865" y="1947064"/>
                    <a:pt x="2437512" y="1936317"/>
                    <a:pt x="2434590" y="1924628"/>
                  </a:cubicBezTo>
                  <a:cubicBezTo>
                    <a:pt x="2429878" y="1905781"/>
                    <a:pt x="2426970" y="1886528"/>
                    <a:pt x="2423160" y="1867478"/>
                  </a:cubicBezTo>
                  <a:cubicBezTo>
                    <a:pt x="2426970" y="1852238"/>
                    <a:pt x="2418881" y="1821758"/>
                    <a:pt x="2434590" y="1821758"/>
                  </a:cubicBezTo>
                  <a:cubicBezTo>
                    <a:pt x="2450299" y="1821758"/>
                    <a:pt x="2441704" y="1852373"/>
                    <a:pt x="2446020" y="1867478"/>
                  </a:cubicBezTo>
                  <a:cubicBezTo>
                    <a:pt x="2465173" y="1934514"/>
                    <a:pt x="2446914" y="1869266"/>
                    <a:pt x="2480310" y="1936058"/>
                  </a:cubicBezTo>
                  <a:cubicBezTo>
                    <a:pt x="2485698" y="1946834"/>
                    <a:pt x="2485889" y="1959816"/>
                    <a:pt x="2491740" y="1970348"/>
                  </a:cubicBezTo>
                  <a:cubicBezTo>
                    <a:pt x="2505083" y="1994365"/>
                    <a:pt x="2522220" y="2016068"/>
                    <a:pt x="2537460" y="2038928"/>
                  </a:cubicBezTo>
                  <a:lnTo>
                    <a:pt x="2560320" y="2073218"/>
                  </a:lnTo>
                  <a:cubicBezTo>
                    <a:pt x="2613730" y="1912989"/>
                    <a:pt x="2498466" y="2269532"/>
                    <a:pt x="2583180" y="1718888"/>
                  </a:cubicBezTo>
                  <a:cubicBezTo>
                    <a:pt x="2585269" y="1705311"/>
                    <a:pt x="2606040" y="1734128"/>
                    <a:pt x="2617470" y="1741748"/>
                  </a:cubicBezTo>
                  <a:cubicBezTo>
                    <a:pt x="2625090" y="1756988"/>
                    <a:pt x="2630426" y="1773603"/>
                    <a:pt x="2640330" y="1787468"/>
                  </a:cubicBezTo>
                  <a:cubicBezTo>
                    <a:pt x="2649725" y="1800622"/>
                    <a:pt x="2666600" y="1807723"/>
                    <a:pt x="2674620" y="1821758"/>
                  </a:cubicBezTo>
                  <a:cubicBezTo>
                    <a:pt x="2720041" y="1901244"/>
                    <a:pt x="2646169" y="1840891"/>
                    <a:pt x="2720340" y="1890338"/>
                  </a:cubicBezTo>
                  <a:cubicBezTo>
                    <a:pt x="2747544" y="1971950"/>
                    <a:pt x="2723150" y="1945552"/>
                    <a:pt x="2777490" y="1981778"/>
                  </a:cubicBezTo>
                  <a:cubicBezTo>
                    <a:pt x="2800350" y="1977968"/>
                    <a:pt x="2825948" y="1981846"/>
                    <a:pt x="2846070" y="1970348"/>
                  </a:cubicBezTo>
                  <a:cubicBezTo>
                    <a:pt x="2856531" y="1964370"/>
                    <a:pt x="2857500" y="1948106"/>
                    <a:pt x="2857500" y="1936058"/>
                  </a:cubicBezTo>
                  <a:cubicBezTo>
                    <a:pt x="2857500" y="1867372"/>
                    <a:pt x="2852289" y="1798722"/>
                    <a:pt x="2846070" y="1730318"/>
                  </a:cubicBezTo>
                  <a:cubicBezTo>
                    <a:pt x="2844648" y="1714673"/>
                    <a:pt x="2838048" y="1699933"/>
                    <a:pt x="2834640" y="1684598"/>
                  </a:cubicBezTo>
                  <a:cubicBezTo>
                    <a:pt x="2830426" y="1665633"/>
                    <a:pt x="2827020" y="1646498"/>
                    <a:pt x="2823210" y="1627448"/>
                  </a:cubicBezTo>
                  <a:cubicBezTo>
                    <a:pt x="2843217" y="1547422"/>
                    <a:pt x="2822794" y="1586958"/>
                    <a:pt x="2857500" y="1627448"/>
                  </a:cubicBezTo>
                  <a:cubicBezTo>
                    <a:pt x="2869898" y="1641912"/>
                    <a:pt x="2887980" y="1650308"/>
                    <a:pt x="2903220" y="1661738"/>
                  </a:cubicBezTo>
                  <a:cubicBezTo>
                    <a:pt x="2907030" y="1676978"/>
                    <a:pt x="2907625" y="1693407"/>
                    <a:pt x="2914650" y="1707458"/>
                  </a:cubicBezTo>
                  <a:cubicBezTo>
                    <a:pt x="2926937" y="1732032"/>
                    <a:pt x="2960370" y="1776038"/>
                    <a:pt x="2960370" y="1776038"/>
                  </a:cubicBezTo>
                  <a:cubicBezTo>
                    <a:pt x="2964180" y="1791278"/>
                    <a:pt x="2963086" y="1808687"/>
                    <a:pt x="2971800" y="1821758"/>
                  </a:cubicBezTo>
                  <a:cubicBezTo>
                    <a:pt x="3009100" y="1877707"/>
                    <a:pt x="3029081" y="1862057"/>
                    <a:pt x="3051810" y="1913198"/>
                  </a:cubicBezTo>
                  <a:cubicBezTo>
                    <a:pt x="3061597" y="1935218"/>
                    <a:pt x="3061304" y="1961728"/>
                    <a:pt x="3074670" y="1981778"/>
                  </a:cubicBezTo>
                  <a:lnTo>
                    <a:pt x="3120390" y="2050358"/>
                  </a:lnTo>
                  <a:cubicBezTo>
                    <a:pt x="3128010" y="2038928"/>
                    <a:pt x="3137839" y="2028694"/>
                    <a:pt x="3143250" y="2016068"/>
                  </a:cubicBezTo>
                  <a:cubicBezTo>
                    <a:pt x="3168430" y="1957314"/>
                    <a:pt x="3148324" y="1894079"/>
                    <a:pt x="3143250" y="1833188"/>
                  </a:cubicBezTo>
                  <a:cubicBezTo>
                    <a:pt x="3147060" y="1814138"/>
                    <a:pt x="3139138" y="1787694"/>
                    <a:pt x="3154680" y="1776038"/>
                  </a:cubicBezTo>
                  <a:cubicBezTo>
                    <a:pt x="3172097" y="1762975"/>
                    <a:pt x="3209653" y="1831011"/>
                    <a:pt x="3211830" y="1833188"/>
                  </a:cubicBezTo>
                  <a:cubicBezTo>
                    <a:pt x="3225300" y="1846658"/>
                    <a:pt x="3241944" y="1856554"/>
                    <a:pt x="3257550" y="1867478"/>
                  </a:cubicBezTo>
                  <a:cubicBezTo>
                    <a:pt x="3280058" y="1883233"/>
                    <a:pt x="3326130" y="1913198"/>
                    <a:pt x="3326130" y="1913198"/>
                  </a:cubicBezTo>
                  <a:cubicBezTo>
                    <a:pt x="3318510" y="1859858"/>
                    <a:pt x="3310239" y="1806607"/>
                    <a:pt x="3303270" y="1753178"/>
                  </a:cubicBezTo>
                  <a:cubicBezTo>
                    <a:pt x="3298808" y="1718967"/>
                    <a:pt x="3299324" y="1683987"/>
                    <a:pt x="3291840" y="1650308"/>
                  </a:cubicBezTo>
                  <a:cubicBezTo>
                    <a:pt x="3283999" y="1615024"/>
                    <a:pt x="3266316" y="1582504"/>
                    <a:pt x="3257550" y="1547438"/>
                  </a:cubicBezTo>
                  <a:lnTo>
                    <a:pt x="3234690" y="1455998"/>
                  </a:lnTo>
                  <a:cubicBezTo>
                    <a:pt x="3227070" y="1425518"/>
                    <a:pt x="3223914" y="1393559"/>
                    <a:pt x="3211830" y="1364558"/>
                  </a:cubicBezTo>
                  <a:cubicBezTo>
                    <a:pt x="3192780" y="1318838"/>
                    <a:pt x="3170343" y="1274386"/>
                    <a:pt x="3154680" y="1227398"/>
                  </a:cubicBezTo>
                  <a:cubicBezTo>
                    <a:pt x="3120752" y="1125613"/>
                    <a:pt x="3095771" y="1021028"/>
                    <a:pt x="3063240" y="918788"/>
                  </a:cubicBezTo>
                  <a:cubicBezTo>
                    <a:pt x="3042414" y="853336"/>
                    <a:pt x="3018133" y="789028"/>
                    <a:pt x="2994660" y="724478"/>
                  </a:cubicBezTo>
                  <a:cubicBezTo>
                    <a:pt x="2987648" y="705196"/>
                    <a:pt x="2978288" y="686793"/>
                    <a:pt x="2971800" y="667328"/>
                  </a:cubicBezTo>
                  <a:cubicBezTo>
                    <a:pt x="2964476" y="645355"/>
                    <a:pt x="2959948" y="609333"/>
                    <a:pt x="2948940" y="587318"/>
                  </a:cubicBezTo>
                  <a:cubicBezTo>
                    <a:pt x="2942797" y="575031"/>
                    <a:pt x="2912753" y="556360"/>
                    <a:pt x="2926080" y="553028"/>
                  </a:cubicBezTo>
                  <a:cubicBezTo>
                    <a:pt x="2949457" y="547184"/>
                    <a:pt x="2971800" y="568268"/>
                    <a:pt x="2994660" y="575888"/>
                  </a:cubicBezTo>
                  <a:cubicBezTo>
                    <a:pt x="3009900" y="587318"/>
                    <a:pt x="3024045" y="600377"/>
                    <a:pt x="3040380" y="610178"/>
                  </a:cubicBezTo>
                  <a:cubicBezTo>
                    <a:pt x="3067809" y="626636"/>
                    <a:pt x="3116416" y="643177"/>
                    <a:pt x="3143250" y="667328"/>
                  </a:cubicBezTo>
                  <a:cubicBezTo>
                    <a:pt x="3349335" y="852805"/>
                    <a:pt x="3116247" y="651755"/>
                    <a:pt x="3280410" y="815918"/>
                  </a:cubicBezTo>
                  <a:cubicBezTo>
                    <a:pt x="3290124" y="825632"/>
                    <a:pt x="3303522" y="830793"/>
                    <a:pt x="3314700" y="838778"/>
                  </a:cubicBezTo>
                  <a:cubicBezTo>
                    <a:pt x="3330202" y="849851"/>
                    <a:pt x="3346950" y="859598"/>
                    <a:pt x="3360420" y="873068"/>
                  </a:cubicBezTo>
                  <a:cubicBezTo>
                    <a:pt x="3370134" y="882782"/>
                    <a:pt x="3369543" y="907358"/>
                    <a:pt x="3383280" y="907358"/>
                  </a:cubicBezTo>
                  <a:cubicBezTo>
                    <a:pt x="3395328" y="907358"/>
                    <a:pt x="3377238" y="883844"/>
                    <a:pt x="3371850" y="873068"/>
                  </a:cubicBezTo>
                  <a:cubicBezTo>
                    <a:pt x="3365707" y="860781"/>
                    <a:pt x="3355133" y="851065"/>
                    <a:pt x="3348990" y="838778"/>
                  </a:cubicBezTo>
                  <a:cubicBezTo>
                    <a:pt x="3343602" y="828002"/>
                    <a:pt x="3326130" y="800678"/>
                    <a:pt x="3337560" y="804488"/>
                  </a:cubicBezTo>
                  <a:cubicBezTo>
                    <a:pt x="3358007" y="811304"/>
                    <a:pt x="3371070" y="832448"/>
                    <a:pt x="3383280" y="850208"/>
                  </a:cubicBezTo>
                  <a:cubicBezTo>
                    <a:pt x="3413266" y="893825"/>
                    <a:pt x="3436770" y="941561"/>
                    <a:pt x="3463290" y="987368"/>
                  </a:cubicBezTo>
                  <a:cubicBezTo>
                    <a:pt x="3478680" y="1013951"/>
                    <a:pt x="3493620" y="1040795"/>
                    <a:pt x="3509010" y="1067378"/>
                  </a:cubicBezTo>
                  <a:cubicBezTo>
                    <a:pt x="3535530" y="1113185"/>
                    <a:pt x="3565349" y="1157196"/>
                    <a:pt x="3589020" y="1204538"/>
                  </a:cubicBezTo>
                  <a:cubicBezTo>
                    <a:pt x="3611947" y="1250392"/>
                    <a:pt x="3622133" y="1275489"/>
                    <a:pt x="3657600" y="1318838"/>
                  </a:cubicBezTo>
                  <a:cubicBezTo>
                    <a:pt x="3674660" y="1339689"/>
                    <a:pt x="3695700" y="1356938"/>
                    <a:pt x="3714750" y="1375988"/>
                  </a:cubicBezTo>
                  <a:cubicBezTo>
                    <a:pt x="3735735" y="1438944"/>
                    <a:pt x="3713045" y="1391570"/>
                    <a:pt x="3783330" y="1455998"/>
                  </a:cubicBezTo>
                  <a:cubicBezTo>
                    <a:pt x="3811133" y="1481484"/>
                    <a:pt x="3835432" y="1510637"/>
                    <a:pt x="3863340" y="1536008"/>
                  </a:cubicBezTo>
                  <a:cubicBezTo>
                    <a:pt x="3877436" y="1548822"/>
                    <a:pt x="3895162" y="1557269"/>
                    <a:pt x="3909060" y="1570298"/>
                  </a:cubicBezTo>
                  <a:cubicBezTo>
                    <a:pt x="4070807" y="1721936"/>
                    <a:pt x="3980218" y="1690957"/>
                    <a:pt x="4091940" y="1718888"/>
                  </a:cubicBezTo>
                  <a:cubicBezTo>
                    <a:pt x="4114800" y="1741748"/>
                    <a:pt x="4133621" y="1769535"/>
                    <a:pt x="4160520" y="1787468"/>
                  </a:cubicBezTo>
                  <a:lnTo>
                    <a:pt x="4229100" y="1833188"/>
                  </a:lnTo>
                  <a:cubicBezTo>
                    <a:pt x="4236720" y="1817948"/>
                    <a:pt x="4250827" y="1804469"/>
                    <a:pt x="4251960" y="1787468"/>
                  </a:cubicBezTo>
                  <a:cubicBezTo>
                    <a:pt x="4254482" y="1749643"/>
                    <a:pt x="4235988" y="1629946"/>
                    <a:pt x="4229100" y="1581728"/>
                  </a:cubicBezTo>
                  <a:cubicBezTo>
                    <a:pt x="4240530" y="1577918"/>
                    <a:pt x="4251960" y="1566488"/>
                    <a:pt x="4263390" y="1570298"/>
                  </a:cubicBezTo>
                  <a:cubicBezTo>
                    <a:pt x="4278725" y="1575410"/>
                    <a:pt x="4285262" y="1594240"/>
                    <a:pt x="4297680" y="1604588"/>
                  </a:cubicBezTo>
                  <a:cubicBezTo>
                    <a:pt x="4308233" y="1613382"/>
                    <a:pt x="4320540" y="1619828"/>
                    <a:pt x="4331970" y="1627448"/>
                  </a:cubicBezTo>
                  <a:cubicBezTo>
                    <a:pt x="4361194" y="1671285"/>
                    <a:pt x="4368039" y="1691714"/>
                    <a:pt x="4343400" y="1593158"/>
                  </a:cubicBezTo>
                  <a:cubicBezTo>
                    <a:pt x="4318128" y="1492069"/>
                    <a:pt x="4329212" y="1557688"/>
                    <a:pt x="4297680" y="1478858"/>
                  </a:cubicBezTo>
                  <a:cubicBezTo>
                    <a:pt x="4288731" y="1456485"/>
                    <a:pt x="4274820" y="1410278"/>
                    <a:pt x="4274820" y="1410278"/>
                  </a:cubicBezTo>
                  <a:cubicBezTo>
                    <a:pt x="4278630" y="1398848"/>
                    <a:pt x="4274561" y="1378910"/>
                    <a:pt x="4286250" y="1375988"/>
                  </a:cubicBezTo>
                  <a:cubicBezTo>
                    <a:pt x="4299577" y="1372656"/>
                    <a:pt x="4310826" y="1389134"/>
                    <a:pt x="4320540" y="1398848"/>
                  </a:cubicBezTo>
                  <a:cubicBezTo>
                    <a:pt x="4396740" y="1475048"/>
                    <a:pt x="4286250" y="1395038"/>
                    <a:pt x="4377690" y="1455998"/>
                  </a:cubicBezTo>
                  <a:cubicBezTo>
                    <a:pt x="4381500" y="1444568"/>
                    <a:pt x="4390824" y="1433635"/>
                    <a:pt x="4389120" y="1421708"/>
                  </a:cubicBezTo>
                  <a:cubicBezTo>
                    <a:pt x="4382977" y="1378704"/>
                    <a:pt x="4364254" y="1338384"/>
                    <a:pt x="4354830" y="1295978"/>
                  </a:cubicBezTo>
                  <a:cubicBezTo>
                    <a:pt x="4341375" y="1235433"/>
                    <a:pt x="4340153" y="1171938"/>
                    <a:pt x="4320540" y="1113098"/>
                  </a:cubicBezTo>
                  <a:cubicBezTo>
                    <a:pt x="4305300" y="1067378"/>
                    <a:pt x="4288511" y="1022145"/>
                    <a:pt x="4274820" y="975938"/>
                  </a:cubicBezTo>
                  <a:cubicBezTo>
                    <a:pt x="4258017" y="919228"/>
                    <a:pt x="4247034" y="860851"/>
                    <a:pt x="4229100" y="804488"/>
                  </a:cubicBezTo>
                  <a:cubicBezTo>
                    <a:pt x="4220302" y="776838"/>
                    <a:pt x="4203465" y="752173"/>
                    <a:pt x="4194810" y="724478"/>
                  </a:cubicBezTo>
                  <a:cubicBezTo>
                    <a:pt x="4184333" y="690950"/>
                    <a:pt x="4180086" y="655779"/>
                    <a:pt x="4171950" y="621608"/>
                  </a:cubicBezTo>
                  <a:cubicBezTo>
                    <a:pt x="4161034" y="575762"/>
                    <a:pt x="4145408" y="530934"/>
                    <a:pt x="4137660" y="484448"/>
                  </a:cubicBezTo>
                  <a:cubicBezTo>
                    <a:pt x="4133709" y="460744"/>
                    <a:pt x="4125031" y="397429"/>
                    <a:pt x="4114800" y="370148"/>
                  </a:cubicBezTo>
                  <a:cubicBezTo>
                    <a:pt x="4108817" y="354194"/>
                    <a:pt x="4097022" y="340691"/>
                    <a:pt x="4091940" y="324428"/>
                  </a:cubicBezTo>
                  <a:cubicBezTo>
                    <a:pt x="4077883" y="279446"/>
                    <a:pt x="4078726" y="229420"/>
                    <a:pt x="4057650" y="187268"/>
                  </a:cubicBezTo>
                  <a:cubicBezTo>
                    <a:pt x="4050030" y="172028"/>
                    <a:pt x="4043244" y="156342"/>
                    <a:pt x="4034790" y="141548"/>
                  </a:cubicBezTo>
                  <a:cubicBezTo>
                    <a:pt x="4027974" y="129621"/>
                    <a:pt x="4000500" y="114878"/>
                    <a:pt x="4011930" y="107258"/>
                  </a:cubicBezTo>
                  <a:cubicBezTo>
                    <a:pt x="4028094" y="96482"/>
                    <a:pt x="4050030" y="114878"/>
                    <a:pt x="4069080" y="118688"/>
                  </a:cubicBezTo>
                  <a:cubicBezTo>
                    <a:pt x="4150768" y="241219"/>
                    <a:pt x="4023555" y="55257"/>
                    <a:pt x="4126230" y="187268"/>
                  </a:cubicBezTo>
                  <a:cubicBezTo>
                    <a:pt x="4221931" y="310312"/>
                    <a:pt x="4128392" y="212290"/>
                    <a:pt x="4206240" y="290138"/>
                  </a:cubicBezTo>
                  <a:cubicBezTo>
                    <a:pt x="4226358" y="350492"/>
                    <a:pt x="4210987" y="314403"/>
                    <a:pt x="4263390" y="393008"/>
                  </a:cubicBezTo>
                  <a:cubicBezTo>
                    <a:pt x="4271010" y="404438"/>
                    <a:pt x="4274820" y="419678"/>
                    <a:pt x="4286250" y="427298"/>
                  </a:cubicBezTo>
                  <a:lnTo>
                    <a:pt x="4320540" y="450158"/>
                  </a:lnTo>
                  <a:cubicBezTo>
                    <a:pt x="4328160" y="438728"/>
                    <a:pt x="4343039" y="429600"/>
                    <a:pt x="4343400" y="415868"/>
                  </a:cubicBezTo>
                  <a:cubicBezTo>
                    <a:pt x="4353897" y="16966"/>
                    <a:pt x="4218672" y="-59714"/>
                    <a:pt x="4366260" y="38678"/>
                  </a:cubicBezTo>
                  <a:cubicBezTo>
                    <a:pt x="4383534" y="107775"/>
                    <a:pt x="4372722" y="69495"/>
                    <a:pt x="4400550" y="152978"/>
                  </a:cubicBezTo>
                  <a:cubicBezTo>
                    <a:pt x="4404360" y="164408"/>
                    <a:pt x="4403461" y="178749"/>
                    <a:pt x="4411980" y="187268"/>
                  </a:cubicBezTo>
                  <a:cubicBezTo>
                    <a:pt x="4626059" y="401347"/>
                    <a:pt x="4276449" y="54660"/>
                    <a:pt x="4549140" y="312998"/>
                  </a:cubicBezTo>
                  <a:cubicBezTo>
                    <a:pt x="4596079" y="357466"/>
                    <a:pt x="4638551" y="406561"/>
                    <a:pt x="4686300" y="450158"/>
                  </a:cubicBezTo>
                  <a:cubicBezTo>
                    <a:pt x="4726289" y="486670"/>
                    <a:pt x="4773117" y="515371"/>
                    <a:pt x="4812030" y="553028"/>
                  </a:cubicBezTo>
                  <a:cubicBezTo>
                    <a:pt x="4891428" y="629865"/>
                    <a:pt x="4956065" y="721947"/>
                    <a:pt x="5040630" y="793058"/>
                  </a:cubicBezTo>
                  <a:cubicBezTo>
                    <a:pt x="5124741" y="863788"/>
                    <a:pt x="5314950" y="975938"/>
                    <a:pt x="5314950" y="975938"/>
                  </a:cubicBezTo>
                  <a:cubicBezTo>
                    <a:pt x="5378643" y="1082094"/>
                    <a:pt x="5349240" y="1010872"/>
                    <a:pt x="5349240" y="1204538"/>
                  </a:cubicBezTo>
                </a:path>
              </a:pathLst>
            </a:cu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588">
                <a:solidFill>
                  <a:schemeClr val="lt1"/>
                </a:solidFill>
                <a:latin typeface="Century Gothic"/>
                <a:ea typeface="Century Gothic"/>
                <a:cs typeface="Century Gothic"/>
                <a:sym typeface="Century Gothic"/>
              </a:endParaRPr>
            </a:p>
          </p:txBody>
        </p:sp>
      </p:grpSp>
      <p:sp>
        <p:nvSpPr>
          <p:cNvPr id="268" name="Google Shape;268;p17"/>
          <p:cNvSpPr txBox="1"/>
          <p:nvPr/>
        </p:nvSpPr>
        <p:spPr>
          <a:xfrm>
            <a:off x="368488" y="208280"/>
            <a:ext cx="509101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Federo"/>
                <a:ea typeface="Federo"/>
                <a:cs typeface="Federo"/>
                <a:sym typeface="Federo"/>
              </a:rPr>
              <a:t>Hockey Player Development</a:t>
            </a:r>
            <a:endParaRPr/>
          </a:p>
        </p:txBody>
      </p:sp>
      <p:cxnSp>
        <p:nvCxnSpPr>
          <p:cNvPr id="269" name="Google Shape;269;p17"/>
          <p:cNvCxnSpPr/>
          <p:nvPr/>
        </p:nvCxnSpPr>
        <p:spPr>
          <a:xfrm>
            <a:off x="7456394" y="4296335"/>
            <a:ext cx="837079" cy="0"/>
          </a:xfrm>
          <a:prstGeom prst="straightConnector1">
            <a:avLst/>
          </a:prstGeom>
          <a:noFill/>
          <a:ln w="38100" cap="flat" cmpd="sng">
            <a:solidFill>
              <a:srgbClr val="FF0000"/>
            </a:solidFill>
            <a:prstDash val="solid"/>
            <a:miter lim="800000"/>
            <a:headEnd type="none" w="sm" len="sm"/>
            <a:tailEnd type="none" w="sm" len="sm"/>
          </a:ln>
        </p:spPr>
      </p:cxnSp>
      <p:sp>
        <p:nvSpPr>
          <p:cNvPr id="270" name="Google Shape;270;p17"/>
          <p:cNvSpPr/>
          <p:nvPr/>
        </p:nvSpPr>
        <p:spPr>
          <a:xfrm>
            <a:off x="7456394" y="4570622"/>
            <a:ext cx="973232" cy="415451"/>
          </a:xfrm>
          <a:custGeom>
            <a:avLst/>
            <a:gdLst/>
            <a:ahLst/>
            <a:cxnLst/>
            <a:rect l="l" t="t" r="r" b="b"/>
            <a:pathLst>
              <a:path w="5356015" h="5125028" extrusionOk="0">
                <a:moveTo>
                  <a:pt x="0" y="5125028"/>
                </a:moveTo>
                <a:cubicBezTo>
                  <a:pt x="46710" y="5008253"/>
                  <a:pt x="14298" y="5106343"/>
                  <a:pt x="34290" y="4896428"/>
                </a:cubicBezTo>
                <a:cubicBezTo>
                  <a:pt x="36487" y="4873357"/>
                  <a:pt x="41574" y="4850650"/>
                  <a:pt x="45720" y="4827848"/>
                </a:cubicBezTo>
                <a:cubicBezTo>
                  <a:pt x="56754" y="4767159"/>
                  <a:pt x="52717" y="4783996"/>
                  <a:pt x="68580" y="4736408"/>
                </a:cubicBezTo>
                <a:cubicBezTo>
                  <a:pt x="72390" y="4709738"/>
                  <a:pt x="60960" y="4675448"/>
                  <a:pt x="80010" y="4656398"/>
                </a:cubicBezTo>
                <a:cubicBezTo>
                  <a:pt x="93747" y="4642661"/>
                  <a:pt x="120178" y="4658393"/>
                  <a:pt x="137160" y="4667828"/>
                </a:cubicBezTo>
                <a:cubicBezTo>
                  <a:pt x="156000" y="4678295"/>
                  <a:pt x="165867" y="4700316"/>
                  <a:pt x="182880" y="4713548"/>
                </a:cubicBezTo>
                <a:cubicBezTo>
                  <a:pt x="222419" y="4744301"/>
                  <a:pt x="244872" y="4747339"/>
                  <a:pt x="285750" y="4770698"/>
                </a:cubicBezTo>
                <a:cubicBezTo>
                  <a:pt x="297677" y="4777514"/>
                  <a:pt x="307487" y="4787979"/>
                  <a:pt x="320040" y="4793558"/>
                </a:cubicBezTo>
                <a:cubicBezTo>
                  <a:pt x="342060" y="4803345"/>
                  <a:pt x="388620" y="4816418"/>
                  <a:pt x="388620" y="4816418"/>
                </a:cubicBezTo>
                <a:cubicBezTo>
                  <a:pt x="464719" y="4892517"/>
                  <a:pt x="382763" y="4820784"/>
                  <a:pt x="457200" y="4862138"/>
                </a:cubicBezTo>
                <a:cubicBezTo>
                  <a:pt x="481217" y="4875481"/>
                  <a:pt x="525780" y="4907858"/>
                  <a:pt x="525780" y="4907858"/>
                </a:cubicBezTo>
                <a:cubicBezTo>
                  <a:pt x="533400" y="4896428"/>
                  <a:pt x="548279" y="4887300"/>
                  <a:pt x="548640" y="4873568"/>
                </a:cubicBezTo>
                <a:cubicBezTo>
                  <a:pt x="552149" y="4740210"/>
                  <a:pt x="537210" y="4606922"/>
                  <a:pt x="537210" y="4473518"/>
                </a:cubicBezTo>
                <a:cubicBezTo>
                  <a:pt x="537210" y="4328688"/>
                  <a:pt x="544830" y="4183958"/>
                  <a:pt x="548640" y="4039178"/>
                </a:cubicBezTo>
                <a:cubicBezTo>
                  <a:pt x="552450" y="4050608"/>
                  <a:pt x="554219" y="4062936"/>
                  <a:pt x="560070" y="4073468"/>
                </a:cubicBezTo>
                <a:cubicBezTo>
                  <a:pt x="573413" y="4097485"/>
                  <a:pt x="605790" y="4142048"/>
                  <a:pt x="605790" y="4142048"/>
                </a:cubicBezTo>
                <a:cubicBezTo>
                  <a:pt x="643177" y="3917726"/>
                  <a:pt x="620948" y="4080861"/>
                  <a:pt x="594360" y="3593408"/>
                </a:cubicBezTo>
                <a:cubicBezTo>
                  <a:pt x="591654" y="3543805"/>
                  <a:pt x="586740" y="3494348"/>
                  <a:pt x="582930" y="3444818"/>
                </a:cubicBezTo>
                <a:cubicBezTo>
                  <a:pt x="586740" y="3414338"/>
                  <a:pt x="568802" y="3370417"/>
                  <a:pt x="594360" y="3353378"/>
                </a:cubicBezTo>
                <a:cubicBezTo>
                  <a:pt x="614410" y="3340012"/>
                  <a:pt x="609600" y="3399098"/>
                  <a:pt x="617220" y="3421958"/>
                </a:cubicBezTo>
                <a:lnTo>
                  <a:pt x="628650" y="3456248"/>
                </a:lnTo>
                <a:cubicBezTo>
                  <a:pt x="632460" y="3467678"/>
                  <a:pt x="633397" y="3480513"/>
                  <a:pt x="640080" y="3490538"/>
                </a:cubicBezTo>
                <a:cubicBezTo>
                  <a:pt x="647700" y="3501968"/>
                  <a:pt x="657361" y="3512275"/>
                  <a:pt x="662940" y="3524828"/>
                </a:cubicBezTo>
                <a:cubicBezTo>
                  <a:pt x="672727" y="3546848"/>
                  <a:pt x="678180" y="3570548"/>
                  <a:pt x="685800" y="3593408"/>
                </a:cubicBezTo>
                <a:lnTo>
                  <a:pt x="697230" y="3627698"/>
                </a:lnTo>
                <a:cubicBezTo>
                  <a:pt x="724112" y="3520169"/>
                  <a:pt x="705198" y="3607584"/>
                  <a:pt x="720090" y="3399098"/>
                </a:cubicBezTo>
                <a:cubicBezTo>
                  <a:pt x="723359" y="3353336"/>
                  <a:pt x="727710" y="3307658"/>
                  <a:pt x="731520" y="3261938"/>
                </a:cubicBezTo>
                <a:cubicBezTo>
                  <a:pt x="746760" y="3284798"/>
                  <a:pt x="768552" y="3304454"/>
                  <a:pt x="777240" y="3330518"/>
                </a:cubicBezTo>
                <a:cubicBezTo>
                  <a:pt x="781050" y="3341948"/>
                  <a:pt x="783282" y="3354032"/>
                  <a:pt x="788670" y="3364808"/>
                </a:cubicBezTo>
                <a:cubicBezTo>
                  <a:pt x="794813" y="3377095"/>
                  <a:pt x="805387" y="3386811"/>
                  <a:pt x="811530" y="3399098"/>
                </a:cubicBezTo>
                <a:cubicBezTo>
                  <a:pt x="823246" y="3422529"/>
                  <a:pt x="830043" y="3468801"/>
                  <a:pt x="834390" y="3490538"/>
                </a:cubicBezTo>
                <a:cubicBezTo>
                  <a:pt x="872803" y="3375300"/>
                  <a:pt x="814194" y="3554049"/>
                  <a:pt x="857250" y="3410528"/>
                </a:cubicBezTo>
                <a:cubicBezTo>
                  <a:pt x="874745" y="3352213"/>
                  <a:pt x="881002" y="3348918"/>
                  <a:pt x="891540" y="3296228"/>
                </a:cubicBezTo>
                <a:cubicBezTo>
                  <a:pt x="896085" y="3273503"/>
                  <a:pt x="891472" y="3247770"/>
                  <a:pt x="902970" y="3227648"/>
                </a:cubicBezTo>
                <a:cubicBezTo>
                  <a:pt x="908948" y="3217187"/>
                  <a:pt x="925830" y="3220028"/>
                  <a:pt x="937260" y="3216218"/>
                </a:cubicBezTo>
                <a:cubicBezTo>
                  <a:pt x="944880" y="3227648"/>
                  <a:pt x="953977" y="3238221"/>
                  <a:pt x="960120" y="3250508"/>
                </a:cubicBezTo>
                <a:cubicBezTo>
                  <a:pt x="999009" y="3328286"/>
                  <a:pt x="934949" y="3235380"/>
                  <a:pt x="994410" y="3330518"/>
                </a:cubicBezTo>
                <a:cubicBezTo>
                  <a:pt x="1018848" y="3369619"/>
                  <a:pt x="1031819" y="3379357"/>
                  <a:pt x="1062990" y="3410528"/>
                </a:cubicBezTo>
                <a:cubicBezTo>
                  <a:pt x="1091720" y="3496717"/>
                  <a:pt x="1052965" y="3390478"/>
                  <a:pt x="1097280" y="3479108"/>
                </a:cubicBezTo>
                <a:cubicBezTo>
                  <a:pt x="1102668" y="3489884"/>
                  <a:pt x="1103322" y="3502622"/>
                  <a:pt x="1108710" y="3513398"/>
                </a:cubicBezTo>
                <a:cubicBezTo>
                  <a:pt x="1114853" y="3525685"/>
                  <a:pt x="1125991" y="3535135"/>
                  <a:pt x="1131570" y="3547688"/>
                </a:cubicBezTo>
                <a:cubicBezTo>
                  <a:pt x="1160050" y="3611767"/>
                  <a:pt x="1140336" y="3606214"/>
                  <a:pt x="1177290" y="3650558"/>
                </a:cubicBezTo>
                <a:cubicBezTo>
                  <a:pt x="1187638" y="3662976"/>
                  <a:pt x="1201656" y="3672089"/>
                  <a:pt x="1211580" y="3684848"/>
                </a:cubicBezTo>
                <a:lnTo>
                  <a:pt x="1280160" y="3787718"/>
                </a:lnTo>
                <a:lnTo>
                  <a:pt x="1303020" y="3822008"/>
                </a:lnTo>
                <a:cubicBezTo>
                  <a:pt x="1306830" y="3810578"/>
                  <a:pt x="1312469" y="3799602"/>
                  <a:pt x="1314450" y="3787718"/>
                </a:cubicBezTo>
                <a:cubicBezTo>
                  <a:pt x="1320122" y="3753686"/>
                  <a:pt x="1308763" y="3714803"/>
                  <a:pt x="1325880" y="3684848"/>
                </a:cubicBezTo>
                <a:cubicBezTo>
                  <a:pt x="1332696" y="3672921"/>
                  <a:pt x="1348740" y="3700088"/>
                  <a:pt x="1360170" y="3707708"/>
                </a:cubicBezTo>
                <a:cubicBezTo>
                  <a:pt x="1363681" y="3712975"/>
                  <a:pt x="1401794" y="3793466"/>
                  <a:pt x="1428750" y="3730568"/>
                </a:cubicBezTo>
                <a:cubicBezTo>
                  <a:pt x="1433175" y="3720243"/>
                  <a:pt x="1410443" y="3634481"/>
                  <a:pt x="1405890" y="3616268"/>
                </a:cubicBezTo>
                <a:cubicBezTo>
                  <a:pt x="1409700" y="3581978"/>
                  <a:pt x="1406410" y="3546129"/>
                  <a:pt x="1417320" y="3513398"/>
                </a:cubicBezTo>
                <a:cubicBezTo>
                  <a:pt x="1421130" y="3501968"/>
                  <a:pt x="1421224" y="3538280"/>
                  <a:pt x="1428750" y="3547688"/>
                </a:cubicBezTo>
                <a:cubicBezTo>
                  <a:pt x="1437332" y="3558415"/>
                  <a:pt x="1451610" y="3562928"/>
                  <a:pt x="1463040" y="3570548"/>
                </a:cubicBezTo>
                <a:cubicBezTo>
                  <a:pt x="1470660" y="3581978"/>
                  <a:pt x="1476186" y="3595124"/>
                  <a:pt x="1485900" y="3604838"/>
                </a:cubicBezTo>
                <a:cubicBezTo>
                  <a:pt x="1508057" y="3626995"/>
                  <a:pt x="1526591" y="3629832"/>
                  <a:pt x="1554480" y="3639128"/>
                </a:cubicBezTo>
                <a:cubicBezTo>
                  <a:pt x="1558290" y="3623888"/>
                  <a:pt x="1562502" y="3608743"/>
                  <a:pt x="1565910" y="3593408"/>
                </a:cubicBezTo>
                <a:cubicBezTo>
                  <a:pt x="1575233" y="3551456"/>
                  <a:pt x="1576823" y="3530360"/>
                  <a:pt x="1588770" y="3490538"/>
                </a:cubicBezTo>
                <a:cubicBezTo>
                  <a:pt x="1595694" y="3467458"/>
                  <a:pt x="1604010" y="3444818"/>
                  <a:pt x="1611630" y="3421958"/>
                </a:cubicBezTo>
                <a:lnTo>
                  <a:pt x="1623060" y="3387668"/>
                </a:lnTo>
                <a:cubicBezTo>
                  <a:pt x="1634490" y="3391478"/>
                  <a:pt x="1647942" y="3391572"/>
                  <a:pt x="1657350" y="3399098"/>
                </a:cubicBezTo>
                <a:cubicBezTo>
                  <a:pt x="1668077" y="3407680"/>
                  <a:pt x="1671416" y="3422835"/>
                  <a:pt x="1680210" y="3433388"/>
                </a:cubicBezTo>
                <a:cubicBezTo>
                  <a:pt x="1753549" y="3521395"/>
                  <a:pt x="1680603" y="3416832"/>
                  <a:pt x="1737360" y="3501968"/>
                </a:cubicBezTo>
                <a:cubicBezTo>
                  <a:pt x="1744980" y="3490538"/>
                  <a:pt x="1755876" y="3480710"/>
                  <a:pt x="1760220" y="3467678"/>
                </a:cubicBezTo>
                <a:cubicBezTo>
                  <a:pt x="1767549" y="3445692"/>
                  <a:pt x="1758795" y="3418381"/>
                  <a:pt x="1771650" y="3399098"/>
                </a:cubicBezTo>
                <a:cubicBezTo>
                  <a:pt x="1778333" y="3389073"/>
                  <a:pt x="1778334" y="3422314"/>
                  <a:pt x="1783080" y="3433388"/>
                </a:cubicBezTo>
                <a:cubicBezTo>
                  <a:pt x="1814674" y="3507107"/>
                  <a:pt x="1795477" y="3453223"/>
                  <a:pt x="1840230" y="3524828"/>
                </a:cubicBezTo>
                <a:cubicBezTo>
                  <a:pt x="1924630" y="3659867"/>
                  <a:pt x="1808698" y="3484623"/>
                  <a:pt x="1874520" y="3616268"/>
                </a:cubicBezTo>
                <a:cubicBezTo>
                  <a:pt x="1886807" y="3640842"/>
                  <a:pt x="1911552" y="3658784"/>
                  <a:pt x="1920240" y="3684848"/>
                </a:cubicBezTo>
                <a:cubicBezTo>
                  <a:pt x="1947045" y="3765264"/>
                  <a:pt x="1912158" y="3665989"/>
                  <a:pt x="1954530" y="3764858"/>
                </a:cubicBezTo>
                <a:cubicBezTo>
                  <a:pt x="1959276" y="3775932"/>
                  <a:pt x="1959889" y="3788741"/>
                  <a:pt x="1965960" y="3799148"/>
                </a:cubicBezTo>
                <a:cubicBezTo>
                  <a:pt x="1986725" y="3834746"/>
                  <a:pt x="2009239" y="3869488"/>
                  <a:pt x="2034540" y="3902018"/>
                </a:cubicBezTo>
                <a:lnTo>
                  <a:pt x="2114550" y="4004888"/>
                </a:lnTo>
                <a:cubicBezTo>
                  <a:pt x="2141728" y="4086421"/>
                  <a:pt x="2103191" y="3987849"/>
                  <a:pt x="2160270" y="4073468"/>
                </a:cubicBezTo>
                <a:cubicBezTo>
                  <a:pt x="2204437" y="4139719"/>
                  <a:pt x="2129302" y="4079493"/>
                  <a:pt x="2205990" y="4130618"/>
                </a:cubicBezTo>
                <a:cubicBezTo>
                  <a:pt x="2225040" y="4157288"/>
                  <a:pt x="2241366" y="4186132"/>
                  <a:pt x="2263140" y="4210628"/>
                </a:cubicBezTo>
                <a:cubicBezTo>
                  <a:pt x="2272266" y="4220895"/>
                  <a:pt x="2287716" y="4223774"/>
                  <a:pt x="2297430" y="4233488"/>
                </a:cubicBezTo>
                <a:cubicBezTo>
                  <a:pt x="2307144" y="4243202"/>
                  <a:pt x="2312305" y="4256600"/>
                  <a:pt x="2320290" y="4267778"/>
                </a:cubicBezTo>
                <a:cubicBezTo>
                  <a:pt x="2331363" y="4283280"/>
                  <a:pt x="2341836" y="4299338"/>
                  <a:pt x="2354580" y="4313498"/>
                </a:cubicBezTo>
                <a:cubicBezTo>
                  <a:pt x="2455243" y="4425346"/>
                  <a:pt x="2395722" y="4340921"/>
                  <a:pt x="2446020" y="4416368"/>
                </a:cubicBezTo>
                <a:cubicBezTo>
                  <a:pt x="2453640" y="4404938"/>
                  <a:pt x="2467715" y="4395766"/>
                  <a:pt x="2468880" y="4382078"/>
                </a:cubicBezTo>
                <a:cubicBezTo>
                  <a:pt x="2483111" y="4214869"/>
                  <a:pt x="2491740" y="3879158"/>
                  <a:pt x="2491740" y="3879158"/>
                </a:cubicBezTo>
                <a:cubicBezTo>
                  <a:pt x="2503170" y="3890588"/>
                  <a:pt x="2516106" y="3900689"/>
                  <a:pt x="2526030" y="3913448"/>
                </a:cubicBezTo>
                <a:cubicBezTo>
                  <a:pt x="2542898" y="3935135"/>
                  <a:pt x="2552323" y="3962601"/>
                  <a:pt x="2571750" y="3982028"/>
                </a:cubicBezTo>
                <a:lnTo>
                  <a:pt x="2606040" y="4016318"/>
                </a:lnTo>
                <a:cubicBezTo>
                  <a:pt x="2609850" y="4031558"/>
                  <a:pt x="2609676" y="4048399"/>
                  <a:pt x="2617470" y="4062038"/>
                </a:cubicBezTo>
                <a:cubicBezTo>
                  <a:pt x="2631010" y="4085732"/>
                  <a:pt x="2664200" y="4104621"/>
                  <a:pt x="2686050" y="4119188"/>
                </a:cubicBezTo>
                <a:cubicBezTo>
                  <a:pt x="2688869" y="4127644"/>
                  <a:pt x="2705568" y="4187768"/>
                  <a:pt x="2720340" y="4187768"/>
                </a:cubicBezTo>
                <a:cubicBezTo>
                  <a:pt x="2734077" y="4187768"/>
                  <a:pt x="2735580" y="4164908"/>
                  <a:pt x="2743200" y="4153478"/>
                </a:cubicBezTo>
                <a:cubicBezTo>
                  <a:pt x="2739390" y="3970598"/>
                  <a:pt x="2731770" y="3787758"/>
                  <a:pt x="2731770" y="3604838"/>
                </a:cubicBezTo>
                <a:cubicBezTo>
                  <a:pt x="2731770" y="3551362"/>
                  <a:pt x="2724423" y="3494889"/>
                  <a:pt x="2743200" y="3444818"/>
                </a:cubicBezTo>
                <a:cubicBezTo>
                  <a:pt x="2751661" y="3422256"/>
                  <a:pt x="2752694" y="3493348"/>
                  <a:pt x="2766060" y="3513398"/>
                </a:cubicBezTo>
                <a:cubicBezTo>
                  <a:pt x="2773680" y="3524828"/>
                  <a:pt x="2783341" y="3535135"/>
                  <a:pt x="2788920" y="3547688"/>
                </a:cubicBezTo>
                <a:cubicBezTo>
                  <a:pt x="2798707" y="3569708"/>
                  <a:pt x="2798414" y="3596218"/>
                  <a:pt x="2811780" y="3616268"/>
                </a:cubicBezTo>
                <a:lnTo>
                  <a:pt x="2834640" y="3650558"/>
                </a:lnTo>
                <a:cubicBezTo>
                  <a:pt x="2830830" y="3581978"/>
                  <a:pt x="2832094" y="3512927"/>
                  <a:pt x="2823210" y="3444818"/>
                </a:cubicBezTo>
                <a:cubicBezTo>
                  <a:pt x="2820556" y="3424473"/>
                  <a:pt x="2804964" y="3407660"/>
                  <a:pt x="2800350" y="3387668"/>
                </a:cubicBezTo>
                <a:cubicBezTo>
                  <a:pt x="2793443" y="3357737"/>
                  <a:pt x="2793264" y="3326636"/>
                  <a:pt x="2788920" y="3296228"/>
                </a:cubicBezTo>
                <a:cubicBezTo>
                  <a:pt x="2785643" y="3273286"/>
                  <a:pt x="2780767" y="3250590"/>
                  <a:pt x="2777490" y="3227648"/>
                </a:cubicBezTo>
                <a:cubicBezTo>
                  <a:pt x="2773146" y="3197240"/>
                  <a:pt x="2774499" y="3165743"/>
                  <a:pt x="2766060" y="3136208"/>
                </a:cubicBezTo>
                <a:cubicBezTo>
                  <a:pt x="2751481" y="3085183"/>
                  <a:pt x="2725245" y="3038108"/>
                  <a:pt x="2708910" y="2987618"/>
                </a:cubicBezTo>
                <a:cubicBezTo>
                  <a:pt x="2683296" y="2908447"/>
                  <a:pt x="2640330" y="2747588"/>
                  <a:pt x="2640330" y="2747588"/>
                </a:cubicBezTo>
                <a:cubicBezTo>
                  <a:pt x="2636520" y="2720918"/>
                  <a:pt x="2637419" y="2693136"/>
                  <a:pt x="2628900" y="2667578"/>
                </a:cubicBezTo>
                <a:cubicBezTo>
                  <a:pt x="2621875" y="2646502"/>
                  <a:pt x="2604545" y="2630299"/>
                  <a:pt x="2594610" y="2610428"/>
                </a:cubicBezTo>
                <a:cubicBezTo>
                  <a:pt x="2585434" y="2592077"/>
                  <a:pt x="2578238" y="2572743"/>
                  <a:pt x="2571750" y="2553278"/>
                </a:cubicBezTo>
                <a:cubicBezTo>
                  <a:pt x="2562458" y="2525403"/>
                  <a:pt x="2554929" y="2477585"/>
                  <a:pt x="2548890" y="2450408"/>
                </a:cubicBezTo>
                <a:cubicBezTo>
                  <a:pt x="2535426" y="2389819"/>
                  <a:pt x="2526938" y="2373121"/>
                  <a:pt x="2503170" y="2301818"/>
                </a:cubicBezTo>
                <a:cubicBezTo>
                  <a:pt x="2499360" y="2252288"/>
                  <a:pt x="2500373" y="2202148"/>
                  <a:pt x="2491740" y="2153228"/>
                </a:cubicBezTo>
                <a:cubicBezTo>
                  <a:pt x="2488779" y="2136448"/>
                  <a:pt x="2474268" y="2123672"/>
                  <a:pt x="2468880" y="2107508"/>
                </a:cubicBezTo>
                <a:cubicBezTo>
                  <a:pt x="2456636" y="2070777"/>
                  <a:pt x="2451621" y="1989726"/>
                  <a:pt x="2446020" y="1958918"/>
                </a:cubicBezTo>
                <a:cubicBezTo>
                  <a:pt x="2443865" y="1947064"/>
                  <a:pt x="2437512" y="1936317"/>
                  <a:pt x="2434590" y="1924628"/>
                </a:cubicBezTo>
                <a:cubicBezTo>
                  <a:pt x="2429878" y="1905781"/>
                  <a:pt x="2426970" y="1886528"/>
                  <a:pt x="2423160" y="1867478"/>
                </a:cubicBezTo>
                <a:cubicBezTo>
                  <a:pt x="2426970" y="1852238"/>
                  <a:pt x="2418881" y="1821758"/>
                  <a:pt x="2434590" y="1821758"/>
                </a:cubicBezTo>
                <a:cubicBezTo>
                  <a:pt x="2450299" y="1821758"/>
                  <a:pt x="2441704" y="1852373"/>
                  <a:pt x="2446020" y="1867478"/>
                </a:cubicBezTo>
                <a:cubicBezTo>
                  <a:pt x="2465173" y="1934514"/>
                  <a:pt x="2446914" y="1869266"/>
                  <a:pt x="2480310" y="1936058"/>
                </a:cubicBezTo>
                <a:cubicBezTo>
                  <a:pt x="2485698" y="1946834"/>
                  <a:pt x="2485889" y="1959816"/>
                  <a:pt x="2491740" y="1970348"/>
                </a:cubicBezTo>
                <a:cubicBezTo>
                  <a:pt x="2505083" y="1994365"/>
                  <a:pt x="2522220" y="2016068"/>
                  <a:pt x="2537460" y="2038928"/>
                </a:cubicBezTo>
                <a:lnTo>
                  <a:pt x="2560320" y="2073218"/>
                </a:lnTo>
                <a:cubicBezTo>
                  <a:pt x="2613730" y="1912989"/>
                  <a:pt x="2498466" y="2269532"/>
                  <a:pt x="2583180" y="1718888"/>
                </a:cubicBezTo>
                <a:cubicBezTo>
                  <a:pt x="2585269" y="1705311"/>
                  <a:pt x="2606040" y="1734128"/>
                  <a:pt x="2617470" y="1741748"/>
                </a:cubicBezTo>
                <a:cubicBezTo>
                  <a:pt x="2625090" y="1756988"/>
                  <a:pt x="2630426" y="1773603"/>
                  <a:pt x="2640330" y="1787468"/>
                </a:cubicBezTo>
                <a:cubicBezTo>
                  <a:pt x="2649725" y="1800622"/>
                  <a:pt x="2666600" y="1807723"/>
                  <a:pt x="2674620" y="1821758"/>
                </a:cubicBezTo>
                <a:cubicBezTo>
                  <a:pt x="2720041" y="1901244"/>
                  <a:pt x="2646169" y="1840891"/>
                  <a:pt x="2720340" y="1890338"/>
                </a:cubicBezTo>
                <a:cubicBezTo>
                  <a:pt x="2747544" y="1971950"/>
                  <a:pt x="2723150" y="1945552"/>
                  <a:pt x="2777490" y="1981778"/>
                </a:cubicBezTo>
                <a:cubicBezTo>
                  <a:pt x="2800350" y="1977968"/>
                  <a:pt x="2825948" y="1981846"/>
                  <a:pt x="2846070" y="1970348"/>
                </a:cubicBezTo>
                <a:cubicBezTo>
                  <a:pt x="2856531" y="1964370"/>
                  <a:pt x="2857500" y="1948106"/>
                  <a:pt x="2857500" y="1936058"/>
                </a:cubicBezTo>
                <a:cubicBezTo>
                  <a:pt x="2857500" y="1867372"/>
                  <a:pt x="2852289" y="1798722"/>
                  <a:pt x="2846070" y="1730318"/>
                </a:cubicBezTo>
                <a:cubicBezTo>
                  <a:pt x="2844648" y="1714673"/>
                  <a:pt x="2838048" y="1699933"/>
                  <a:pt x="2834640" y="1684598"/>
                </a:cubicBezTo>
                <a:cubicBezTo>
                  <a:pt x="2830426" y="1665633"/>
                  <a:pt x="2827020" y="1646498"/>
                  <a:pt x="2823210" y="1627448"/>
                </a:cubicBezTo>
                <a:cubicBezTo>
                  <a:pt x="2843217" y="1547422"/>
                  <a:pt x="2822794" y="1586958"/>
                  <a:pt x="2857500" y="1627448"/>
                </a:cubicBezTo>
                <a:cubicBezTo>
                  <a:pt x="2869898" y="1641912"/>
                  <a:pt x="2887980" y="1650308"/>
                  <a:pt x="2903220" y="1661738"/>
                </a:cubicBezTo>
                <a:cubicBezTo>
                  <a:pt x="2907030" y="1676978"/>
                  <a:pt x="2907625" y="1693407"/>
                  <a:pt x="2914650" y="1707458"/>
                </a:cubicBezTo>
                <a:cubicBezTo>
                  <a:pt x="2926937" y="1732032"/>
                  <a:pt x="2960370" y="1776038"/>
                  <a:pt x="2960370" y="1776038"/>
                </a:cubicBezTo>
                <a:cubicBezTo>
                  <a:pt x="2964180" y="1791278"/>
                  <a:pt x="2963086" y="1808687"/>
                  <a:pt x="2971800" y="1821758"/>
                </a:cubicBezTo>
                <a:cubicBezTo>
                  <a:pt x="3009100" y="1877707"/>
                  <a:pt x="3029081" y="1862057"/>
                  <a:pt x="3051810" y="1913198"/>
                </a:cubicBezTo>
                <a:cubicBezTo>
                  <a:pt x="3061597" y="1935218"/>
                  <a:pt x="3061304" y="1961728"/>
                  <a:pt x="3074670" y="1981778"/>
                </a:cubicBezTo>
                <a:lnTo>
                  <a:pt x="3120390" y="2050358"/>
                </a:lnTo>
                <a:cubicBezTo>
                  <a:pt x="3128010" y="2038928"/>
                  <a:pt x="3137839" y="2028694"/>
                  <a:pt x="3143250" y="2016068"/>
                </a:cubicBezTo>
                <a:cubicBezTo>
                  <a:pt x="3168430" y="1957314"/>
                  <a:pt x="3148324" y="1894079"/>
                  <a:pt x="3143250" y="1833188"/>
                </a:cubicBezTo>
                <a:cubicBezTo>
                  <a:pt x="3147060" y="1814138"/>
                  <a:pt x="3139138" y="1787694"/>
                  <a:pt x="3154680" y="1776038"/>
                </a:cubicBezTo>
                <a:cubicBezTo>
                  <a:pt x="3172097" y="1762975"/>
                  <a:pt x="3209653" y="1831011"/>
                  <a:pt x="3211830" y="1833188"/>
                </a:cubicBezTo>
                <a:cubicBezTo>
                  <a:pt x="3225300" y="1846658"/>
                  <a:pt x="3241944" y="1856554"/>
                  <a:pt x="3257550" y="1867478"/>
                </a:cubicBezTo>
                <a:cubicBezTo>
                  <a:pt x="3280058" y="1883233"/>
                  <a:pt x="3326130" y="1913198"/>
                  <a:pt x="3326130" y="1913198"/>
                </a:cubicBezTo>
                <a:cubicBezTo>
                  <a:pt x="3318510" y="1859858"/>
                  <a:pt x="3310239" y="1806607"/>
                  <a:pt x="3303270" y="1753178"/>
                </a:cubicBezTo>
                <a:cubicBezTo>
                  <a:pt x="3298808" y="1718967"/>
                  <a:pt x="3299324" y="1683987"/>
                  <a:pt x="3291840" y="1650308"/>
                </a:cubicBezTo>
                <a:cubicBezTo>
                  <a:pt x="3283999" y="1615024"/>
                  <a:pt x="3266316" y="1582504"/>
                  <a:pt x="3257550" y="1547438"/>
                </a:cubicBezTo>
                <a:lnTo>
                  <a:pt x="3234690" y="1455998"/>
                </a:lnTo>
                <a:cubicBezTo>
                  <a:pt x="3227070" y="1425518"/>
                  <a:pt x="3223914" y="1393559"/>
                  <a:pt x="3211830" y="1364558"/>
                </a:cubicBezTo>
                <a:cubicBezTo>
                  <a:pt x="3192780" y="1318838"/>
                  <a:pt x="3170343" y="1274386"/>
                  <a:pt x="3154680" y="1227398"/>
                </a:cubicBezTo>
                <a:cubicBezTo>
                  <a:pt x="3120752" y="1125613"/>
                  <a:pt x="3095771" y="1021028"/>
                  <a:pt x="3063240" y="918788"/>
                </a:cubicBezTo>
                <a:cubicBezTo>
                  <a:pt x="3042414" y="853336"/>
                  <a:pt x="3018133" y="789028"/>
                  <a:pt x="2994660" y="724478"/>
                </a:cubicBezTo>
                <a:cubicBezTo>
                  <a:pt x="2987648" y="705196"/>
                  <a:pt x="2978288" y="686793"/>
                  <a:pt x="2971800" y="667328"/>
                </a:cubicBezTo>
                <a:cubicBezTo>
                  <a:pt x="2964476" y="645355"/>
                  <a:pt x="2959948" y="609333"/>
                  <a:pt x="2948940" y="587318"/>
                </a:cubicBezTo>
                <a:cubicBezTo>
                  <a:pt x="2942797" y="575031"/>
                  <a:pt x="2912753" y="556360"/>
                  <a:pt x="2926080" y="553028"/>
                </a:cubicBezTo>
                <a:cubicBezTo>
                  <a:pt x="2949457" y="547184"/>
                  <a:pt x="2971800" y="568268"/>
                  <a:pt x="2994660" y="575888"/>
                </a:cubicBezTo>
                <a:cubicBezTo>
                  <a:pt x="3009900" y="587318"/>
                  <a:pt x="3024045" y="600377"/>
                  <a:pt x="3040380" y="610178"/>
                </a:cubicBezTo>
                <a:cubicBezTo>
                  <a:pt x="3067809" y="626636"/>
                  <a:pt x="3116416" y="643177"/>
                  <a:pt x="3143250" y="667328"/>
                </a:cubicBezTo>
                <a:cubicBezTo>
                  <a:pt x="3349335" y="852805"/>
                  <a:pt x="3116247" y="651755"/>
                  <a:pt x="3280410" y="815918"/>
                </a:cubicBezTo>
                <a:cubicBezTo>
                  <a:pt x="3290124" y="825632"/>
                  <a:pt x="3303522" y="830793"/>
                  <a:pt x="3314700" y="838778"/>
                </a:cubicBezTo>
                <a:cubicBezTo>
                  <a:pt x="3330202" y="849851"/>
                  <a:pt x="3346950" y="859598"/>
                  <a:pt x="3360420" y="873068"/>
                </a:cubicBezTo>
                <a:cubicBezTo>
                  <a:pt x="3370134" y="882782"/>
                  <a:pt x="3369543" y="907358"/>
                  <a:pt x="3383280" y="907358"/>
                </a:cubicBezTo>
                <a:cubicBezTo>
                  <a:pt x="3395328" y="907358"/>
                  <a:pt x="3377238" y="883844"/>
                  <a:pt x="3371850" y="873068"/>
                </a:cubicBezTo>
                <a:cubicBezTo>
                  <a:pt x="3365707" y="860781"/>
                  <a:pt x="3355133" y="851065"/>
                  <a:pt x="3348990" y="838778"/>
                </a:cubicBezTo>
                <a:cubicBezTo>
                  <a:pt x="3343602" y="828002"/>
                  <a:pt x="3326130" y="800678"/>
                  <a:pt x="3337560" y="804488"/>
                </a:cubicBezTo>
                <a:cubicBezTo>
                  <a:pt x="3358007" y="811304"/>
                  <a:pt x="3371070" y="832448"/>
                  <a:pt x="3383280" y="850208"/>
                </a:cubicBezTo>
                <a:cubicBezTo>
                  <a:pt x="3413266" y="893825"/>
                  <a:pt x="3436770" y="941561"/>
                  <a:pt x="3463290" y="987368"/>
                </a:cubicBezTo>
                <a:cubicBezTo>
                  <a:pt x="3478680" y="1013951"/>
                  <a:pt x="3493620" y="1040795"/>
                  <a:pt x="3509010" y="1067378"/>
                </a:cubicBezTo>
                <a:cubicBezTo>
                  <a:pt x="3535530" y="1113185"/>
                  <a:pt x="3565349" y="1157196"/>
                  <a:pt x="3589020" y="1204538"/>
                </a:cubicBezTo>
                <a:cubicBezTo>
                  <a:pt x="3611947" y="1250392"/>
                  <a:pt x="3622133" y="1275489"/>
                  <a:pt x="3657600" y="1318838"/>
                </a:cubicBezTo>
                <a:cubicBezTo>
                  <a:pt x="3674660" y="1339689"/>
                  <a:pt x="3695700" y="1356938"/>
                  <a:pt x="3714750" y="1375988"/>
                </a:cubicBezTo>
                <a:cubicBezTo>
                  <a:pt x="3735735" y="1438944"/>
                  <a:pt x="3713045" y="1391570"/>
                  <a:pt x="3783330" y="1455998"/>
                </a:cubicBezTo>
                <a:cubicBezTo>
                  <a:pt x="3811133" y="1481484"/>
                  <a:pt x="3835432" y="1510637"/>
                  <a:pt x="3863340" y="1536008"/>
                </a:cubicBezTo>
                <a:cubicBezTo>
                  <a:pt x="3877436" y="1548822"/>
                  <a:pt x="3895162" y="1557269"/>
                  <a:pt x="3909060" y="1570298"/>
                </a:cubicBezTo>
                <a:cubicBezTo>
                  <a:pt x="4070807" y="1721936"/>
                  <a:pt x="3980218" y="1690957"/>
                  <a:pt x="4091940" y="1718888"/>
                </a:cubicBezTo>
                <a:cubicBezTo>
                  <a:pt x="4114800" y="1741748"/>
                  <a:pt x="4133621" y="1769535"/>
                  <a:pt x="4160520" y="1787468"/>
                </a:cubicBezTo>
                <a:lnTo>
                  <a:pt x="4229100" y="1833188"/>
                </a:lnTo>
                <a:cubicBezTo>
                  <a:pt x="4236720" y="1817948"/>
                  <a:pt x="4250827" y="1804469"/>
                  <a:pt x="4251960" y="1787468"/>
                </a:cubicBezTo>
                <a:cubicBezTo>
                  <a:pt x="4254482" y="1749643"/>
                  <a:pt x="4235988" y="1629946"/>
                  <a:pt x="4229100" y="1581728"/>
                </a:cubicBezTo>
                <a:cubicBezTo>
                  <a:pt x="4240530" y="1577918"/>
                  <a:pt x="4251960" y="1566488"/>
                  <a:pt x="4263390" y="1570298"/>
                </a:cubicBezTo>
                <a:cubicBezTo>
                  <a:pt x="4278725" y="1575410"/>
                  <a:pt x="4285262" y="1594240"/>
                  <a:pt x="4297680" y="1604588"/>
                </a:cubicBezTo>
                <a:cubicBezTo>
                  <a:pt x="4308233" y="1613382"/>
                  <a:pt x="4320540" y="1619828"/>
                  <a:pt x="4331970" y="1627448"/>
                </a:cubicBezTo>
                <a:cubicBezTo>
                  <a:pt x="4361194" y="1671285"/>
                  <a:pt x="4368039" y="1691714"/>
                  <a:pt x="4343400" y="1593158"/>
                </a:cubicBezTo>
                <a:cubicBezTo>
                  <a:pt x="4318128" y="1492069"/>
                  <a:pt x="4329212" y="1557688"/>
                  <a:pt x="4297680" y="1478858"/>
                </a:cubicBezTo>
                <a:cubicBezTo>
                  <a:pt x="4288731" y="1456485"/>
                  <a:pt x="4274820" y="1410278"/>
                  <a:pt x="4274820" y="1410278"/>
                </a:cubicBezTo>
                <a:cubicBezTo>
                  <a:pt x="4278630" y="1398848"/>
                  <a:pt x="4274561" y="1378910"/>
                  <a:pt x="4286250" y="1375988"/>
                </a:cubicBezTo>
                <a:cubicBezTo>
                  <a:pt x="4299577" y="1372656"/>
                  <a:pt x="4310826" y="1389134"/>
                  <a:pt x="4320540" y="1398848"/>
                </a:cubicBezTo>
                <a:cubicBezTo>
                  <a:pt x="4396740" y="1475048"/>
                  <a:pt x="4286250" y="1395038"/>
                  <a:pt x="4377690" y="1455998"/>
                </a:cubicBezTo>
                <a:cubicBezTo>
                  <a:pt x="4381500" y="1444568"/>
                  <a:pt x="4390824" y="1433635"/>
                  <a:pt x="4389120" y="1421708"/>
                </a:cubicBezTo>
                <a:cubicBezTo>
                  <a:pt x="4382977" y="1378704"/>
                  <a:pt x="4364254" y="1338384"/>
                  <a:pt x="4354830" y="1295978"/>
                </a:cubicBezTo>
                <a:cubicBezTo>
                  <a:pt x="4341375" y="1235433"/>
                  <a:pt x="4340153" y="1171938"/>
                  <a:pt x="4320540" y="1113098"/>
                </a:cubicBezTo>
                <a:cubicBezTo>
                  <a:pt x="4305300" y="1067378"/>
                  <a:pt x="4288511" y="1022145"/>
                  <a:pt x="4274820" y="975938"/>
                </a:cubicBezTo>
                <a:cubicBezTo>
                  <a:pt x="4258017" y="919228"/>
                  <a:pt x="4247034" y="860851"/>
                  <a:pt x="4229100" y="804488"/>
                </a:cubicBezTo>
                <a:cubicBezTo>
                  <a:pt x="4220302" y="776838"/>
                  <a:pt x="4203465" y="752173"/>
                  <a:pt x="4194810" y="724478"/>
                </a:cubicBezTo>
                <a:cubicBezTo>
                  <a:pt x="4184333" y="690950"/>
                  <a:pt x="4180086" y="655779"/>
                  <a:pt x="4171950" y="621608"/>
                </a:cubicBezTo>
                <a:cubicBezTo>
                  <a:pt x="4161034" y="575762"/>
                  <a:pt x="4145408" y="530934"/>
                  <a:pt x="4137660" y="484448"/>
                </a:cubicBezTo>
                <a:cubicBezTo>
                  <a:pt x="4133709" y="460744"/>
                  <a:pt x="4125031" y="397429"/>
                  <a:pt x="4114800" y="370148"/>
                </a:cubicBezTo>
                <a:cubicBezTo>
                  <a:pt x="4108817" y="354194"/>
                  <a:pt x="4097022" y="340691"/>
                  <a:pt x="4091940" y="324428"/>
                </a:cubicBezTo>
                <a:cubicBezTo>
                  <a:pt x="4077883" y="279446"/>
                  <a:pt x="4078726" y="229420"/>
                  <a:pt x="4057650" y="187268"/>
                </a:cubicBezTo>
                <a:cubicBezTo>
                  <a:pt x="4050030" y="172028"/>
                  <a:pt x="4043244" y="156342"/>
                  <a:pt x="4034790" y="141548"/>
                </a:cubicBezTo>
                <a:cubicBezTo>
                  <a:pt x="4027974" y="129621"/>
                  <a:pt x="4000500" y="114878"/>
                  <a:pt x="4011930" y="107258"/>
                </a:cubicBezTo>
                <a:cubicBezTo>
                  <a:pt x="4028094" y="96482"/>
                  <a:pt x="4050030" y="114878"/>
                  <a:pt x="4069080" y="118688"/>
                </a:cubicBezTo>
                <a:cubicBezTo>
                  <a:pt x="4150768" y="241219"/>
                  <a:pt x="4023555" y="55257"/>
                  <a:pt x="4126230" y="187268"/>
                </a:cubicBezTo>
                <a:cubicBezTo>
                  <a:pt x="4221931" y="310312"/>
                  <a:pt x="4128392" y="212290"/>
                  <a:pt x="4206240" y="290138"/>
                </a:cubicBezTo>
                <a:cubicBezTo>
                  <a:pt x="4226358" y="350492"/>
                  <a:pt x="4210987" y="314403"/>
                  <a:pt x="4263390" y="393008"/>
                </a:cubicBezTo>
                <a:cubicBezTo>
                  <a:pt x="4271010" y="404438"/>
                  <a:pt x="4274820" y="419678"/>
                  <a:pt x="4286250" y="427298"/>
                </a:cubicBezTo>
                <a:lnTo>
                  <a:pt x="4320540" y="450158"/>
                </a:lnTo>
                <a:cubicBezTo>
                  <a:pt x="4328160" y="438728"/>
                  <a:pt x="4343039" y="429600"/>
                  <a:pt x="4343400" y="415868"/>
                </a:cubicBezTo>
                <a:cubicBezTo>
                  <a:pt x="4353897" y="16966"/>
                  <a:pt x="4218672" y="-59714"/>
                  <a:pt x="4366260" y="38678"/>
                </a:cubicBezTo>
                <a:cubicBezTo>
                  <a:pt x="4383534" y="107775"/>
                  <a:pt x="4372722" y="69495"/>
                  <a:pt x="4400550" y="152978"/>
                </a:cubicBezTo>
                <a:cubicBezTo>
                  <a:pt x="4404360" y="164408"/>
                  <a:pt x="4403461" y="178749"/>
                  <a:pt x="4411980" y="187268"/>
                </a:cubicBezTo>
                <a:cubicBezTo>
                  <a:pt x="4626059" y="401347"/>
                  <a:pt x="4276449" y="54660"/>
                  <a:pt x="4549140" y="312998"/>
                </a:cubicBezTo>
                <a:cubicBezTo>
                  <a:pt x="4596079" y="357466"/>
                  <a:pt x="4638551" y="406561"/>
                  <a:pt x="4686300" y="450158"/>
                </a:cubicBezTo>
                <a:cubicBezTo>
                  <a:pt x="4726289" y="486670"/>
                  <a:pt x="4773117" y="515371"/>
                  <a:pt x="4812030" y="553028"/>
                </a:cubicBezTo>
                <a:cubicBezTo>
                  <a:pt x="4891428" y="629865"/>
                  <a:pt x="4956065" y="721947"/>
                  <a:pt x="5040630" y="793058"/>
                </a:cubicBezTo>
                <a:cubicBezTo>
                  <a:pt x="5124741" y="863788"/>
                  <a:pt x="5314950" y="975938"/>
                  <a:pt x="5314950" y="975938"/>
                </a:cubicBezTo>
                <a:cubicBezTo>
                  <a:pt x="5378643" y="1082094"/>
                  <a:pt x="5349240" y="1010872"/>
                  <a:pt x="5349240" y="1204538"/>
                </a:cubicBezTo>
              </a:path>
            </a:pathLst>
          </a:cu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588">
              <a:solidFill>
                <a:schemeClr val="lt1"/>
              </a:solidFill>
              <a:latin typeface="Century Gothic"/>
              <a:ea typeface="Century Gothic"/>
              <a:cs typeface="Century Gothic"/>
              <a:sym typeface="Century Gothic"/>
            </a:endParaRPr>
          </a:p>
        </p:txBody>
      </p:sp>
      <p:sp>
        <p:nvSpPr>
          <p:cNvPr id="271" name="Google Shape;271;p17"/>
          <p:cNvSpPr txBox="1"/>
          <p:nvPr/>
        </p:nvSpPr>
        <p:spPr>
          <a:xfrm>
            <a:off x="5973858" y="4133395"/>
            <a:ext cx="1270746" cy="3366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88">
                <a:solidFill>
                  <a:schemeClr val="dk1"/>
                </a:solidFill>
                <a:latin typeface="Century Gothic"/>
                <a:ea typeface="Century Gothic"/>
                <a:cs typeface="Century Gothic"/>
                <a:sym typeface="Century Gothic"/>
              </a:rPr>
              <a:t>Perception</a:t>
            </a:r>
            <a:endParaRPr/>
          </a:p>
        </p:txBody>
      </p:sp>
      <p:sp>
        <p:nvSpPr>
          <p:cNvPr id="272" name="Google Shape;272;p17"/>
          <p:cNvSpPr txBox="1"/>
          <p:nvPr/>
        </p:nvSpPr>
        <p:spPr>
          <a:xfrm>
            <a:off x="6165477" y="4691891"/>
            <a:ext cx="1099297" cy="3366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88">
                <a:solidFill>
                  <a:schemeClr val="dk1"/>
                </a:solidFill>
                <a:latin typeface="Century Gothic"/>
                <a:ea typeface="Century Gothic"/>
                <a:cs typeface="Century Gothic"/>
                <a:sym typeface="Century Gothic"/>
              </a:rPr>
              <a:t>Reality</a:t>
            </a:r>
            <a:endParaRPr/>
          </a:p>
        </p:txBody>
      </p:sp>
      <p:sp>
        <p:nvSpPr>
          <p:cNvPr id="273" name="Google Shape;273;p17"/>
          <p:cNvSpPr txBox="1"/>
          <p:nvPr/>
        </p:nvSpPr>
        <p:spPr>
          <a:xfrm>
            <a:off x="368494" y="697209"/>
            <a:ext cx="7629457"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The perception of most parents is that hockey players develop in a “linear” fashion similar to the red line in the chart below.  The reality is that they actually develop in a “non-linear” fashion similar to the blue line in the same chart.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582689C1-E439-8CDB-9753-A6ECCF58372D}"/>
            </a:ext>
          </a:extLst>
        </p:cNvPr>
        <p:cNvGrpSpPr/>
        <p:nvPr/>
      </p:nvGrpSpPr>
      <p:grpSpPr>
        <a:xfrm>
          <a:off x="0" y="0"/>
          <a:ext cx="0" cy="0"/>
          <a:chOff x="0" y="0"/>
          <a:chExt cx="0" cy="0"/>
        </a:xfrm>
      </p:grpSpPr>
      <p:sp>
        <p:nvSpPr>
          <p:cNvPr id="268" name="Google Shape;268;p17">
            <a:extLst>
              <a:ext uri="{FF2B5EF4-FFF2-40B4-BE49-F238E27FC236}">
                <a16:creationId xmlns:a16="http://schemas.microsoft.com/office/drawing/2014/main" id="{6EA8CB69-4DD0-CF68-B19B-B185C2AE0AE9}"/>
              </a:ext>
            </a:extLst>
          </p:cNvPr>
          <p:cNvSpPr txBox="1"/>
          <p:nvPr/>
        </p:nvSpPr>
        <p:spPr>
          <a:xfrm>
            <a:off x="368488" y="208282"/>
            <a:ext cx="785196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C00000"/>
                </a:solidFill>
                <a:latin typeface="Federo"/>
                <a:ea typeface="Federo"/>
                <a:cs typeface="Federo"/>
                <a:sym typeface="Federo"/>
              </a:rPr>
              <a:t>Hockey Player Development – Goaltending Clinics</a:t>
            </a:r>
            <a:endParaRPr dirty="0"/>
          </a:p>
        </p:txBody>
      </p:sp>
      <p:sp>
        <p:nvSpPr>
          <p:cNvPr id="3" name="TextBox 2">
            <a:extLst>
              <a:ext uri="{FF2B5EF4-FFF2-40B4-BE49-F238E27FC236}">
                <a16:creationId xmlns:a16="http://schemas.microsoft.com/office/drawing/2014/main" id="{49D7FDA7-2DA0-CE7E-14B4-1BEE0376056D}"/>
              </a:ext>
            </a:extLst>
          </p:cNvPr>
          <p:cNvSpPr txBox="1"/>
          <p:nvPr/>
        </p:nvSpPr>
        <p:spPr>
          <a:xfrm>
            <a:off x="768096" y="1335025"/>
            <a:ext cx="7662672" cy="4924425"/>
          </a:xfrm>
          <a:prstGeom prst="rect">
            <a:avLst/>
          </a:prstGeom>
          <a:noFill/>
        </p:spPr>
        <p:txBody>
          <a:bodyPr wrap="square">
            <a:spAutoFit/>
          </a:bodyPr>
          <a:lstStyle/>
          <a:p>
            <a:pPr marL="285750" indent="-285750">
              <a:buFont typeface="Arial" panose="020B0604020202020204" pitchFamily="34" charset="0"/>
              <a:buChar char="•"/>
            </a:pPr>
            <a:r>
              <a:rPr lang="en-US" sz="1300" b="0" i="0" dirty="0">
                <a:solidFill>
                  <a:srgbClr val="222222"/>
                </a:solidFill>
                <a:effectLst/>
                <a:latin typeface="Arial" panose="020B0604020202020204" pitchFamily="34" charset="0"/>
              </a:rPr>
              <a:t>To help our players explore interest in playing the goalie position, we will be offering 3 Introduction To Goalie training sessions this year.  This opportunity is extended to any registered 25-26 Mite/8U players to try the goalie position and experience focused training on proper movement and position fundamentals. </a:t>
            </a:r>
          </a:p>
          <a:p>
            <a:pPr marL="285750" indent="-285750">
              <a:buFont typeface="Arial" panose="020B0604020202020204" pitchFamily="34" charset="0"/>
              <a:buChar char="•"/>
            </a:pPr>
            <a:endParaRPr lang="en-US" sz="1300" dirty="0">
              <a:solidFill>
                <a:srgbClr val="222222"/>
              </a:solidFill>
              <a:latin typeface="Arial" panose="020B0604020202020204" pitchFamily="34" charset="0"/>
            </a:endParaRPr>
          </a:p>
          <a:p>
            <a:pPr marL="285750" indent="-285750">
              <a:buFont typeface="Arial" panose="020B0604020202020204" pitchFamily="34" charset="0"/>
              <a:buChar char="•"/>
            </a:pPr>
            <a:r>
              <a:rPr lang="en-US" sz="1300" dirty="0">
                <a:solidFill>
                  <a:srgbClr val="222222"/>
                </a:solidFill>
                <a:latin typeface="Arial" panose="020B0604020202020204" pitchFamily="34" charset="0"/>
              </a:rPr>
              <a:t>Dates are 9/28, 10/26, and 11/23</a:t>
            </a:r>
            <a:endParaRPr lang="en-US" sz="1300" b="0" i="0" dirty="0">
              <a:solidFill>
                <a:srgbClr val="222222"/>
              </a:solidFill>
              <a:effectLst/>
              <a:latin typeface="Arial" panose="020B0604020202020204" pitchFamily="34" charset="0"/>
            </a:endParaRP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Amanda Leveille (PWHL, Univ Minn, OS Hockey) will be the lead instructor for these training sessions.  The registration to sign up for sessions is now live. Please visit the link below to add your player to 1, 2 or all 3 sessions.  We will have additional opportunities for our Mite/8U players to try goalie throughout the 25-26 season, so stay tuned for more updates once teams are formed.</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PLEASE NOTE:  </a:t>
            </a:r>
            <a:br>
              <a:rPr lang="en-US" sz="1300" dirty="0"/>
            </a:br>
            <a:r>
              <a:rPr lang="en-US" sz="1300" dirty="0"/>
              <a:t>These clinics Require Full Goalie Equipment.  This means goalie leg pads, chest protector, glove, blocker and goalie stick at a minimum.  If your player does not have goalie skates or helmet, it is fine to wear regular player skates and helmet.</a:t>
            </a:r>
            <a:br>
              <a:rPr lang="en-US" sz="1300" dirty="0"/>
            </a:br>
            <a:br>
              <a:rPr lang="en-US" sz="1300" dirty="0"/>
            </a:br>
            <a:r>
              <a:rPr lang="en-US" sz="1300" dirty="0"/>
              <a:t>We will have goalie equipment available to lend out for these sessions.  If you will need to borrow equipment, please indicate your player will need to borrow goalie equipment in the sign up form, with a "Yes-Need Gear" along with the player's name in the sign up comments section.</a:t>
            </a:r>
            <a:br>
              <a:rPr lang="en-US" sz="1300" dirty="0"/>
            </a:br>
            <a:br>
              <a:rPr lang="en-US" sz="1300" dirty="0"/>
            </a:br>
            <a:r>
              <a:rPr lang="en-US" sz="1300" dirty="0"/>
              <a:t>If you have any questions you can contact Aric Day</a:t>
            </a:r>
          </a:p>
          <a:p>
            <a:pPr marL="285750" indent="-285750">
              <a:buFont typeface="Arial" panose="020B0604020202020204" pitchFamily="34" charset="0"/>
              <a:buChar char="•"/>
            </a:pPr>
            <a:endParaRPr lang="en-US" dirty="0">
              <a:hlinkClick r:id="rId3"/>
            </a:endParaRPr>
          </a:p>
          <a:p>
            <a:pPr marL="285750" indent="-285750">
              <a:buFont typeface="Arial" panose="020B0604020202020204" pitchFamily="34" charset="0"/>
              <a:buChar char="•"/>
            </a:pPr>
            <a:r>
              <a:rPr lang="en-US" dirty="0">
                <a:hlinkClick r:id="rId3"/>
              </a:rPr>
              <a:t>EPHA: Introduction to Goalie</a:t>
            </a:r>
            <a:endParaRPr lang="en-US" dirty="0"/>
          </a:p>
        </p:txBody>
      </p:sp>
    </p:spTree>
    <p:extLst>
      <p:ext uri="{BB962C8B-B14F-4D97-AF65-F5344CB8AC3E}">
        <p14:creationId xmlns:p14="http://schemas.microsoft.com/office/powerpoint/2010/main" val="1752024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8"/>
          <p:cNvSpPr txBox="1"/>
          <p:nvPr/>
        </p:nvSpPr>
        <p:spPr>
          <a:xfrm>
            <a:off x="353568" y="423589"/>
            <a:ext cx="775411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C00000"/>
                </a:solidFill>
                <a:latin typeface="Federo"/>
                <a:ea typeface="Federo"/>
                <a:cs typeface="Federo"/>
                <a:sym typeface="Federo"/>
              </a:rPr>
              <a:t>What’s Important At Mites?</a:t>
            </a:r>
            <a:endParaRPr/>
          </a:p>
        </p:txBody>
      </p:sp>
      <p:sp>
        <p:nvSpPr>
          <p:cNvPr id="279" name="Google Shape;279;p18"/>
          <p:cNvSpPr txBox="1"/>
          <p:nvPr/>
        </p:nvSpPr>
        <p:spPr>
          <a:xfrm>
            <a:off x="536447" y="1487568"/>
            <a:ext cx="4841311" cy="3742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What’s Important?</a:t>
            </a:r>
            <a:endParaRPr/>
          </a:p>
          <a:p>
            <a:pPr marL="252146" marR="0" lvl="0" indent="-252146" algn="l" rtl="0">
              <a:spcBef>
                <a:spcPts val="529"/>
              </a:spcBef>
              <a:spcAft>
                <a:spcPts val="0"/>
              </a:spcAft>
              <a:buClr>
                <a:schemeClr val="dk1"/>
              </a:buClr>
              <a:buSzPts val="1600"/>
              <a:buFont typeface="Arial"/>
              <a:buChar char="•"/>
            </a:pPr>
            <a:r>
              <a:rPr lang="en-US" sz="1600">
                <a:solidFill>
                  <a:schemeClr val="dk1"/>
                </a:solidFill>
                <a:latin typeface="Arial"/>
                <a:ea typeface="Arial"/>
                <a:cs typeface="Arial"/>
                <a:sym typeface="Arial"/>
              </a:rPr>
              <a:t>They are having fun and developing friendships.  We want our players to fall in love with the game of hockey</a:t>
            </a:r>
            <a:endParaRPr/>
          </a:p>
          <a:p>
            <a:pPr marL="252146" marR="0" lvl="0" indent="-252146" algn="l" rtl="0">
              <a:spcBef>
                <a:spcPts val="529"/>
              </a:spcBef>
              <a:spcAft>
                <a:spcPts val="0"/>
              </a:spcAft>
              <a:buClr>
                <a:schemeClr val="dk1"/>
              </a:buClr>
              <a:buSzPts val="1600"/>
              <a:buFont typeface="Arial"/>
              <a:buChar char="•"/>
            </a:pPr>
            <a:r>
              <a:rPr lang="en-US" sz="1600">
                <a:solidFill>
                  <a:schemeClr val="dk1"/>
                </a:solidFill>
                <a:latin typeface="Arial"/>
                <a:ea typeface="Arial"/>
                <a:cs typeface="Arial"/>
                <a:sym typeface="Arial"/>
              </a:rPr>
              <a:t>They enjoy coming to the rink</a:t>
            </a:r>
            <a:endParaRPr/>
          </a:p>
          <a:p>
            <a:pPr marL="252146" marR="0" lvl="0" indent="-252146" algn="l" rtl="0">
              <a:spcBef>
                <a:spcPts val="529"/>
              </a:spcBef>
              <a:spcAft>
                <a:spcPts val="0"/>
              </a:spcAft>
              <a:buClr>
                <a:schemeClr val="dk1"/>
              </a:buClr>
              <a:buSzPts val="1600"/>
              <a:buFont typeface="Arial"/>
              <a:buChar char="•"/>
            </a:pPr>
            <a:r>
              <a:rPr lang="en-US" sz="1600">
                <a:solidFill>
                  <a:schemeClr val="dk1"/>
                </a:solidFill>
                <a:latin typeface="Arial"/>
                <a:ea typeface="Arial"/>
                <a:cs typeface="Arial"/>
                <a:sym typeface="Arial"/>
              </a:rPr>
              <a:t>Small Area Games, and Station Based Practices</a:t>
            </a:r>
            <a:endParaRPr/>
          </a:p>
          <a:p>
            <a:pPr marL="252146" marR="0" lvl="0" indent="-252146" algn="l" rtl="0">
              <a:spcBef>
                <a:spcPts val="529"/>
              </a:spcBef>
              <a:spcAft>
                <a:spcPts val="0"/>
              </a:spcAft>
              <a:buClr>
                <a:schemeClr val="dk1"/>
              </a:buClr>
              <a:buSzPts val="1600"/>
              <a:buFont typeface="Arial"/>
              <a:buChar char="•"/>
            </a:pPr>
            <a:r>
              <a:rPr lang="en-US" sz="1600">
                <a:solidFill>
                  <a:schemeClr val="dk1"/>
                </a:solidFill>
                <a:latin typeface="Arial"/>
                <a:ea typeface="Arial"/>
                <a:cs typeface="Arial"/>
                <a:sym typeface="Arial"/>
              </a:rPr>
              <a:t>Lots of repetitions, and not a lot of standing around</a:t>
            </a:r>
            <a:endParaRPr/>
          </a:p>
          <a:p>
            <a:pPr marL="252146" marR="0" lvl="0" indent="-252146" algn="l" rtl="0">
              <a:spcBef>
                <a:spcPts val="529"/>
              </a:spcBef>
              <a:spcAft>
                <a:spcPts val="0"/>
              </a:spcAft>
              <a:buClr>
                <a:schemeClr val="dk1"/>
              </a:buClr>
              <a:buSzPts val="1600"/>
              <a:buFont typeface="Arial"/>
              <a:buChar char="•"/>
            </a:pPr>
            <a:r>
              <a:rPr lang="en-US" sz="1600">
                <a:solidFill>
                  <a:schemeClr val="dk1"/>
                </a:solidFill>
                <a:latin typeface="Arial"/>
                <a:ea typeface="Arial"/>
                <a:cs typeface="Arial"/>
                <a:sym typeface="Arial"/>
              </a:rPr>
              <a:t>They are listening and fully engaged in the on-ice activity</a:t>
            </a:r>
            <a:endParaRPr/>
          </a:p>
          <a:p>
            <a:pPr marL="252146" marR="0" lvl="0" indent="-252146" algn="l" rtl="0">
              <a:spcBef>
                <a:spcPts val="529"/>
              </a:spcBef>
              <a:spcAft>
                <a:spcPts val="0"/>
              </a:spcAft>
              <a:buClr>
                <a:schemeClr val="dk1"/>
              </a:buClr>
              <a:buSzPts val="1600"/>
              <a:buFont typeface="Arial"/>
              <a:buChar char="•"/>
            </a:pPr>
            <a:r>
              <a:rPr lang="en-US" sz="1600">
                <a:solidFill>
                  <a:schemeClr val="dk1"/>
                </a:solidFill>
                <a:latin typeface="Arial"/>
                <a:ea typeface="Arial"/>
                <a:cs typeface="Arial"/>
                <a:sym typeface="Arial"/>
              </a:rPr>
              <a:t>They are trying their best</a:t>
            </a:r>
            <a:endParaRPr/>
          </a:p>
          <a:p>
            <a:pPr marL="252146" marR="0" lvl="0" indent="-252146" algn="l" rtl="0">
              <a:spcBef>
                <a:spcPts val="529"/>
              </a:spcBef>
              <a:spcAft>
                <a:spcPts val="0"/>
              </a:spcAft>
              <a:buClr>
                <a:schemeClr val="dk1"/>
              </a:buClr>
              <a:buSzPts val="1600"/>
              <a:buFont typeface="Arial"/>
              <a:buChar char="•"/>
            </a:pPr>
            <a:r>
              <a:rPr lang="en-US" sz="1600">
                <a:solidFill>
                  <a:schemeClr val="dk1"/>
                </a:solidFill>
                <a:latin typeface="Arial"/>
                <a:ea typeface="Arial"/>
                <a:cs typeface="Arial"/>
                <a:sym typeface="Arial"/>
              </a:rPr>
              <a:t>You see them making improvements throughout the season</a:t>
            </a:r>
            <a:endParaRPr/>
          </a:p>
        </p:txBody>
      </p:sp>
      <p:pic>
        <p:nvPicPr>
          <p:cNvPr id="280" name="Google Shape;280;p18" descr="A hockey game in the snow&#10;&#10;Description automatically generated"/>
          <p:cNvPicPr preferRelativeResize="0"/>
          <p:nvPr/>
        </p:nvPicPr>
        <p:blipFill rotWithShape="1">
          <a:blip r:embed="rId3">
            <a:alphaModFix/>
          </a:blip>
          <a:srcRect l="20707" t="8552" r="30429"/>
          <a:stretch/>
        </p:blipFill>
        <p:spPr>
          <a:xfrm>
            <a:off x="5446058" y="1558373"/>
            <a:ext cx="2924735" cy="3835097"/>
          </a:xfrm>
          <a:prstGeom prst="rect">
            <a:avLst/>
          </a:prstGeom>
          <a:noFill/>
          <a:ln>
            <a:noFill/>
          </a:ln>
        </p:spPr>
      </p:pic>
      <p:sp>
        <p:nvSpPr>
          <p:cNvPr id="281" name="Google Shape;281;p18"/>
          <p:cNvSpPr txBox="1"/>
          <p:nvPr/>
        </p:nvSpPr>
        <p:spPr>
          <a:xfrm>
            <a:off x="439625" y="5461000"/>
            <a:ext cx="52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282" name="Google Shape;282;p18"/>
          <p:cNvSpPr txBox="1"/>
          <p:nvPr/>
        </p:nvSpPr>
        <p:spPr>
          <a:xfrm>
            <a:off x="435450" y="5861200"/>
            <a:ext cx="82731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C00000"/>
                </a:solidFill>
                <a:latin typeface="Federo"/>
                <a:ea typeface="Federo"/>
                <a:cs typeface="Federo"/>
                <a:sym typeface="Federo"/>
              </a:rPr>
              <a:t>2 Things Everyone Can Control: Attitude &amp; Effort</a:t>
            </a:r>
            <a:endParaRPr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1"/>
          <p:cNvPicPr preferRelativeResize="0"/>
          <p:nvPr/>
        </p:nvPicPr>
        <p:blipFill rotWithShape="1">
          <a:blip r:embed="rId3">
            <a:alphaModFix/>
          </a:blip>
          <a:srcRect/>
          <a:stretch/>
        </p:blipFill>
        <p:spPr>
          <a:xfrm>
            <a:off x="0" y="0"/>
            <a:ext cx="9143999" cy="6858000"/>
          </a:xfrm>
          <a:prstGeom prst="rect">
            <a:avLst/>
          </a:prstGeom>
          <a:noFill/>
          <a:ln>
            <a:noFill/>
          </a:ln>
        </p:spPr>
      </p:pic>
      <p:pic>
        <p:nvPicPr>
          <p:cNvPr id="288" name="Google Shape;288;p21"/>
          <p:cNvPicPr preferRelativeResize="0"/>
          <p:nvPr/>
        </p:nvPicPr>
        <p:blipFill rotWithShape="1">
          <a:blip r:embed="rId4">
            <a:alphaModFix/>
          </a:blip>
          <a:srcRect/>
          <a:stretch/>
        </p:blipFill>
        <p:spPr>
          <a:xfrm>
            <a:off x="5976110" y="328522"/>
            <a:ext cx="2680894" cy="2528977"/>
          </a:xfrm>
          <a:prstGeom prst="rect">
            <a:avLst/>
          </a:prstGeom>
          <a:noFill/>
          <a:ln>
            <a:noFill/>
          </a:ln>
        </p:spPr>
      </p:pic>
      <p:sp>
        <p:nvSpPr>
          <p:cNvPr id="289" name="Google Shape;289;p21"/>
          <p:cNvSpPr/>
          <p:nvPr/>
        </p:nvSpPr>
        <p:spPr>
          <a:xfrm>
            <a:off x="0" y="4996543"/>
            <a:ext cx="9144000" cy="186145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90" name="Google Shape;290;p21"/>
          <p:cNvSpPr txBox="1">
            <a:spLocks noGrp="1"/>
          </p:cNvSpPr>
          <p:nvPr>
            <p:ph type="title"/>
          </p:nvPr>
        </p:nvSpPr>
        <p:spPr>
          <a:xfrm>
            <a:off x="-1" y="4751613"/>
            <a:ext cx="9143999" cy="19594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5400"/>
              <a:buFont typeface="Rockwell"/>
              <a:buNone/>
            </a:pPr>
            <a:br>
              <a:rPr lang="en-US" sz="5400" b="1">
                <a:solidFill>
                  <a:schemeClr val="lt1"/>
                </a:solidFill>
              </a:rPr>
            </a:br>
            <a:r>
              <a:rPr lang="en-US" b="1">
                <a:solidFill>
                  <a:schemeClr val="lt1"/>
                </a:solidFill>
                <a:latin typeface="Federo"/>
                <a:ea typeface="Federo"/>
                <a:cs typeface="Federo"/>
                <a:sym typeface="Federo"/>
              </a:rPr>
              <a:t>QUESTION &amp; ANSWER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336042" y="10272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EPHA Mission</a:t>
            </a:r>
            <a:r>
              <a:rPr lang="en-US"/>
              <a:t>	</a:t>
            </a:r>
            <a:endParaRPr/>
          </a:p>
        </p:txBody>
      </p:sp>
      <p:sp>
        <p:nvSpPr>
          <p:cNvPr id="112" name="Google Shape;112;p4"/>
          <p:cNvSpPr txBox="1">
            <a:spLocks noGrp="1"/>
          </p:cNvSpPr>
          <p:nvPr>
            <p:ph type="body" idx="1"/>
          </p:nvPr>
        </p:nvSpPr>
        <p:spPr>
          <a:xfrm>
            <a:off x="610568" y="1289150"/>
            <a:ext cx="7886700" cy="5040883"/>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600"/>
              <a:buNone/>
            </a:pPr>
            <a:r>
              <a:rPr lang="en-US" sz="1400">
                <a:latin typeface="Arial"/>
                <a:ea typeface="Arial"/>
                <a:cs typeface="Arial"/>
                <a:sym typeface="Arial"/>
              </a:rPr>
              <a:t>The Eden Prairie Hockey Association’s mission is “Player &amp; Goalie Development.” We are 100% committed to providing our athletes with the best possible age-appropriate training and coaching so they can fully realize their athletic potential.</a:t>
            </a:r>
            <a:endParaRPr sz="2600"/>
          </a:p>
          <a:p>
            <a:pPr marL="0" lvl="0" indent="0" algn="l" rtl="0">
              <a:lnSpc>
                <a:spcPct val="115000"/>
              </a:lnSpc>
              <a:spcBef>
                <a:spcPts val="1000"/>
              </a:spcBef>
              <a:spcAft>
                <a:spcPts val="0"/>
              </a:spcAft>
              <a:buClr>
                <a:schemeClr val="dk1"/>
              </a:buClr>
              <a:buSzPts val="1600"/>
              <a:buNone/>
            </a:pPr>
            <a:r>
              <a:rPr lang="en-US" sz="1400">
                <a:latin typeface="Arial"/>
                <a:ea typeface="Arial"/>
                <a:cs typeface="Arial"/>
                <a:sym typeface="Arial"/>
              </a:rPr>
              <a:t>Through the fulfillment of our mission, we prepare our athletes to compete with excellence on our boys’ and girls’ youth and high school hockey teams.</a:t>
            </a:r>
            <a:endParaRPr sz="2600"/>
          </a:p>
          <a:p>
            <a:pPr marL="0" lvl="0" indent="0" algn="l" rtl="0">
              <a:lnSpc>
                <a:spcPct val="115000"/>
              </a:lnSpc>
              <a:spcBef>
                <a:spcPts val="1000"/>
              </a:spcBef>
              <a:spcAft>
                <a:spcPts val="0"/>
              </a:spcAft>
              <a:buClr>
                <a:schemeClr val="dk1"/>
              </a:buClr>
              <a:buSzPts val="1600"/>
              <a:buNone/>
            </a:pPr>
            <a:r>
              <a:rPr lang="en-US" sz="1400">
                <a:latin typeface="Arial"/>
                <a:ea typeface="Arial"/>
                <a:cs typeface="Arial"/>
                <a:sym typeface="Arial"/>
              </a:rPr>
              <a:t>Every decision that is made by the EPHA board is governed by USA Hockey’s guidelines for Long Term Athlete Development. From team structure and bench philosophy to practice plans and dryland training programs, USA hockey has compiled decades of data and science to help guide how we at Eden Prairie develop young athletes.</a:t>
            </a:r>
            <a:endParaRPr sz="2600"/>
          </a:p>
        </p:txBody>
      </p:sp>
      <p:pic>
        <p:nvPicPr>
          <p:cNvPr id="113" name="Google Shape;113;p4"/>
          <p:cNvPicPr preferRelativeResize="0"/>
          <p:nvPr/>
        </p:nvPicPr>
        <p:blipFill rotWithShape="1">
          <a:blip r:embed="rId3">
            <a:alphaModFix/>
          </a:blip>
          <a:srcRect/>
          <a:stretch/>
        </p:blipFill>
        <p:spPr>
          <a:xfrm>
            <a:off x="7253109" y="261658"/>
            <a:ext cx="1612316" cy="744524"/>
          </a:xfrm>
          <a:prstGeom prst="rect">
            <a:avLst/>
          </a:prstGeom>
          <a:noFill/>
          <a:ln>
            <a:noFill/>
          </a:ln>
        </p:spPr>
      </p:pic>
      <p:pic>
        <p:nvPicPr>
          <p:cNvPr id="114" name="Google Shape;114;p4"/>
          <p:cNvPicPr preferRelativeResize="0"/>
          <p:nvPr/>
        </p:nvPicPr>
        <p:blipFill rotWithShape="1">
          <a:blip r:embed="rId4">
            <a:alphaModFix/>
          </a:blip>
          <a:srcRect/>
          <a:stretch/>
        </p:blipFill>
        <p:spPr>
          <a:xfrm>
            <a:off x="5690832" y="385695"/>
            <a:ext cx="1437816" cy="759628"/>
          </a:xfrm>
          <a:prstGeom prst="rect">
            <a:avLst/>
          </a:prstGeom>
          <a:noFill/>
          <a:ln>
            <a:noFill/>
          </a:ln>
        </p:spPr>
      </p:pic>
      <p:pic>
        <p:nvPicPr>
          <p:cNvPr id="115" name="Google Shape;115;p4"/>
          <p:cNvPicPr preferRelativeResize="0"/>
          <p:nvPr/>
        </p:nvPicPr>
        <p:blipFill rotWithShape="1">
          <a:blip r:embed="rId5">
            <a:alphaModFix/>
          </a:blip>
          <a:srcRect/>
          <a:stretch/>
        </p:blipFill>
        <p:spPr>
          <a:xfrm>
            <a:off x="4553918" y="263267"/>
            <a:ext cx="944772" cy="951114"/>
          </a:xfrm>
          <a:prstGeom prst="rect">
            <a:avLst/>
          </a:prstGeom>
          <a:noFill/>
          <a:ln>
            <a:noFill/>
          </a:ln>
        </p:spPr>
      </p:pic>
      <p:sp>
        <p:nvSpPr>
          <p:cNvPr id="116" name="Google Shape;116;p4"/>
          <p:cNvSpPr/>
          <p:nvPr/>
        </p:nvSpPr>
        <p:spPr>
          <a:xfrm>
            <a:off x="0" y="6733309"/>
            <a:ext cx="9144000" cy="124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7" name="Google Shape;117;p4"/>
          <p:cNvSpPr txBox="1"/>
          <p:nvPr/>
        </p:nvSpPr>
        <p:spPr>
          <a:xfrm>
            <a:off x="336042" y="3989015"/>
            <a:ext cx="7347000" cy="1979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C00000"/>
              </a:buClr>
              <a:buSzPts val="4400"/>
              <a:buFont typeface="Federo"/>
              <a:buNone/>
            </a:pPr>
            <a:r>
              <a:rPr lang="en-US" sz="4400" b="1" i="0" u="none" strike="noStrike" cap="none">
                <a:solidFill>
                  <a:srgbClr val="C00000"/>
                </a:solidFill>
                <a:latin typeface="Federo"/>
                <a:ea typeface="Federo"/>
                <a:cs typeface="Federo"/>
                <a:sym typeface="Federo"/>
              </a:rPr>
              <a:t>EPHA BOARD GOALS </a:t>
            </a:r>
            <a:endParaRPr/>
          </a:p>
          <a:p>
            <a:pPr marL="742950" marR="0" lvl="1"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Communication &amp; Transparency </a:t>
            </a:r>
            <a:endParaRPr/>
          </a:p>
          <a:p>
            <a:pPr marL="742950" marR="0" lvl="1"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Player &amp; Goalie Development</a:t>
            </a:r>
            <a:endParaRPr/>
          </a:p>
          <a:p>
            <a:pPr marL="742950" marR="0" lvl="1" indent="-285750" algn="l" rtl="0">
              <a:lnSpc>
                <a:spcPct val="15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Growth &amp; Retention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124" name="Google Shape;12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Goals of Mite/8U Hockey</a:t>
            </a:r>
            <a:r>
              <a:rPr lang="en-US"/>
              <a:t>	</a:t>
            </a:r>
            <a:endParaRPr/>
          </a:p>
        </p:txBody>
      </p:sp>
      <p:sp>
        <p:nvSpPr>
          <p:cNvPr id="125" name="Google Shape;125;p5"/>
          <p:cNvSpPr txBox="1">
            <a:spLocks noGrp="1"/>
          </p:cNvSpPr>
          <p:nvPr>
            <p:ph type="body" idx="1"/>
          </p:nvPr>
        </p:nvSpPr>
        <p:spPr>
          <a:xfrm>
            <a:off x="628650" y="1783715"/>
            <a:ext cx="7886700" cy="4401931"/>
          </a:xfrm>
          <a:prstGeom prst="rect">
            <a:avLst/>
          </a:prstGeom>
          <a:noFill/>
          <a:ln>
            <a:noFill/>
          </a:ln>
        </p:spPr>
        <p:txBody>
          <a:bodyPr spcFirstLastPara="1" wrap="square" lIns="91425" tIns="45700" rIns="91425" bIns="45700" anchor="t" anchorCtr="0">
            <a:normAutofit fontScale="85000" lnSpcReduction="20000"/>
          </a:bodyPr>
          <a:lstStyle/>
          <a:p>
            <a:pPr marL="228600" lvl="0" indent="-167640" algn="l" rtl="0">
              <a:lnSpc>
                <a:spcPct val="115000"/>
              </a:lnSpc>
              <a:spcBef>
                <a:spcPts val="0"/>
              </a:spcBef>
              <a:spcAft>
                <a:spcPts val="0"/>
              </a:spcAft>
              <a:buClr>
                <a:schemeClr val="dk1"/>
              </a:buClr>
              <a:buSzPct val="100000"/>
              <a:buFont typeface="Noto Sans Symbols"/>
              <a:buChar char="❖"/>
            </a:pPr>
            <a:r>
              <a:rPr lang="en-US" sz="3200" dirty="0">
                <a:latin typeface="Arial"/>
                <a:ea typeface="Arial"/>
                <a:cs typeface="Arial"/>
                <a:sym typeface="Arial"/>
              </a:rPr>
              <a:t> Create a positive atmosphere</a:t>
            </a:r>
            <a:endParaRPr dirty="0"/>
          </a:p>
          <a:p>
            <a:pPr marL="228600" lvl="0" indent="-167640" algn="l" rtl="0">
              <a:lnSpc>
                <a:spcPct val="115000"/>
              </a:lnSpc>
              <a:spcBef>
                <a:spcPts val="1000"/>
              </a:spcBef>
              <a:spcAft>
                <a:spcPts val="0"/>
              </a:spcAft>
              <a:buClr>
                <a:schemeClr val="dk1"/>
              </a:buClr>
              <a:buSzPct val="100000"/>
              <a:buFont typeface="Noto Sans Symbols"/>
              <a:buChar char="❖"/>
            </a:pPr>
            <a:r>
              <a:rPr lang="en-US" sz="3200" dirty="0">
                <a:latin typeface="Arial"/>
                <a:ea typeface="Arial"/>
                <a:cs typeface="Arial"/>
                <a:sym typeface="Arial"/>
              </a:rPr>
              <a:t> Foster a love of playing team sports</a:t>
            </a:r>
            <a:endParaRPr dirty="0"/>
          </a:p>
          <a:p>
            <a:pPr marL="228600" lvl="0" indent="-167640" algn="l" rtl="0">
              <a:lnSpc>
                <a:spcPct val="115000"/>
              </a:lnSpc>
              <a:spcBef>
                <a:spcPts val="1000"/>
              </a:spcBef>
              <a:spcAft>
                <a:spcPts val="0"/>
              </a:spcAft>
              <a:buClr>
                <a:schemeClr val="dk1"/>
              </a:buClr>
              <a:buSzPct val="100000"/>
              <a:buFont typeface="Noto Sans Symbols"/>
              <a:buChar char="❖"/>
            </a:pPr>
            <a:r>
              <a:rPr lang="en-US" sz="3200" dirty="0">
                <a:latin typeface="Arial"/>
                <a:ea typeface="Arial"/>
                <a:cs typeface="Arial"/>
                <a:sym typeface="Arial"/>
              </a:rPr>
              <a:t> Learn the fundamentals of hockey</a:t>
            </a:r>
            <a:endParaRPr dirty="0"/>
          </a:p>
          <a:p>
            <a:pPr marL="228600" lvl="0" indent="-167640" algn="l" rtl="0">
              <a:lnSpc>
                <a:spcPct val="115000"/>
              </a:lnSpc>
              <a:spcBef>
                <a:spcPts val="1000"/>
              </a:spcBef>
              <a:spcAft>
                <a:spcPts val="0"/>
              </a:spcAft>
              <a:buClr>
                <a:schemeClr val="dk1"/>
              </a:buClr>
              <a:buSzPct val="100000"/>
              <a:buFont typeface="Noto Sans Symbols"/>
              <a:buChar char="❖"/>
            </a:pPr>
            <a:r>
              <a:rPr lang="en-US" sz="3200" dirty="0">
                <a:latin typeface="Arial"/>
                <a:ea typeface="Arial"/>
                <a:cs typeface="Arial"/>
                <a:sym typeface="Arial"/>
              </a:rPr>
              <a:t> Develop sportsmanship and work ethic</a:t>
            </a:r>
            <a:endParaRPr dirty="0"/>
          </a:p>
          <a:p>
            <a:pPr marL="228600" lvl="0" indent="-167640" algn="l" rtl="0">
              <a:lnSpc>
                <a:spcPct val="115000"/>
              </a:lnSpc>
              <a:spcBef>
                <a:spcPts val="1000"/>
              </a:spcBef>
              <a:spcAft>
                <a:spcPts val="0"/>
              </a:spcAft>
              <a:buClr>
                <a:schemeClr val="dk1"/>
              </a:buClr>
              <a:buSzPct val="100000"/>
              <a:buFont typeface="Noto Sans Symbols"/>
              <a:buChar char="❖"/>
            </a:pPr>
            <a:r>
              <a:rPr lang="en-US" sz="3200" dirty="0">
                <a:latin typeface="Arial"/>
                <a:ea typeface="Arial"/>
                <a:cs typeface="Arial"/>
                <a:sym typeface="Arial"/>
              </a:rPr>
              <a:t> Learn responsibility and leadership</a:t>
            </a:r>
            <a:endParaRPr dirty="0"/>
          </a:p>
          <a:p>
            <a:pPr marL="228600" lvl="0" indent="-167640" algn="l" rtl="0">
              <a:lnSpc>
                <a:spcPct val="115000"/>
              </a:lnSpc>
              <a:spcBef>
                <a:spcPts val="1000"/>
              </a:spcBef>
              <a:spcAft>
                <a:spcPts val="0"/>
              </a:spcAft>
              <a:buClr>
                <a:schemeClr val="dk1"/>
              </a:buClr>
              <a:buSzPct val="100000"/>
              <a:buFont typeface="Noto Sans Symbols"/>
              <a:buChar char="❖"/>
            </a:pPr>
            <a:r>
              <a:rPr lang="en-US" sz="3200" dirty="0">
                <a:latin typeface="Arial"/>
                <a:ea typeface="Arial"/>
                <a:cs typeface="Arial"/>
                <a:sym typeface="Arial"/>
              </a:rPr>
              <a:t> Make new friends</a:t>
            </a:r>
            <a:endParaRPr dirty="0"/>
          </a:p>
          <a:p>
            <a:pPr marL="228600" lvl="0" indent="-167640" algn="l" rtl="0">
              <a:lnSpc>
                <a:spcPct val="115000"/>
              </a:lnSpc>
              <a:spcBef>
                <a:spcPts val="1000"/>
              </a:spcBef>
              <a:spcAft>
                <a:spcPts val="0"/>
              </a:spcAft>
              <a:buClr>
                <a:schemeClr val="dk1"/>
              </a:buClr>
              <a:buSzPct val="100000"/>
              <a:buFont typeface="Noto Sans Symbols"/>
              <a:buChar char="❖"/>
            </a:pPr>
            <a:r>
              <a:rPr lang="en-US" sz="3200" dirty="0">
                <a:latin typeface="Arial"/>
                <a:ea typeface="Arial"/>
                <a:cs typeface="Arial"/>
                <a:sym typeface="Arial"/>
              </a:rPr>
              <a:t> Learn through structured chaos </a:t>
            </a:r>
            <a:endParaRPr dirty="0"/>
          </a:p>
          <a:p>
            <a:pPr marL="228600" lvl="0" indent="-167640" algn="l" rtl="0">
              <a:lnSpc>
                <a:spcPct val="115000"/>
              </a:lnSpc>
              <a:spcBef>
                <a:spcPts val="1000"/>
              </a:spcBef>
              <a:spcAft>
                <a:spcPts val="0"/>
              </a:spcAft>
              <a:buClr>
                <a:schemeClr val="dk1"/>
              </a:buClr>
              <a:buSzPct val="100000"/>
              <a:buFont typeface="Noto Sans Symbols"/>
              <a:buChar char="❖"/>
            </a:pPr>
            <a:r>
              <a:rPr lang="en-US" sz="3200" dirty="0">
                <a:latin typeface="Arial"/>
                <a:ea typeface="Arial"/>
                <a:cs typeface="Arial"/>
                <a:sym typeface="Arial"/>
              </a:rPr>
              <a:t> Most importantly </a:t>
            </a:r>
            <a:r>
              <a:rPr lang="en-US" sz="3200" b="1" dirty="0">
                <a:solidFill>
                  <a:srgbClr val="FF0000"/>
                </a:solidFill>
                <a:latin typeface="Arial"/>
                <a:ea typeface="Arial"/>
                <a:cs typeface="Arial"/>
                <a:sym typeface="Arial"/>
              </a:rPr>
              <a:t>HAVE</a:t>
            </a:r>
            <a:r>
              <a:rPr lang="en-US" sz="3200" dirty="0">
                <a:solidFill>
                  <a:srgbClr val="FF0000"/>
                </a:solidFill>
                <a:latin typeface="Arial"/>
                <a:ea typeface="Arial"/>
                <a:cs typeface="Arial"/>
                <a:sym typeface="Arial"/>
              </a:rPr>
              <a:t> </a:t>
            </a:r>
            <a:r>
              <a:rPr lang="en-US" sz="3200" b="1" dirty="0">
                <a:solidFill>
                  <a:srgbClr val="FF0000"/>
                </a:solidFill>
                <a:latin typeface="Arial"/>
                <a:ea typeface="Arial"/>
                <a:cs typeface="Arial"/>
                <a:sym typeface="Arial"/>
              </a:rPr>
              <a:t>FUN</a:t>
            </a:r>
            <a:r>
              <a:rPr lang="en-US" sz="3200" dirty="0">
                <a:latin typeface="Arial"/>
                <a:ea typeface="Arial"/>
                <a:cs typeface="Arial"/>
                <a:sym typeface="Arial"/>
              </a:rPr>
              <a:t>! </a:t>
            </a:r>
            <a:endParaRPr dirty="0"/>
          </a:p>
          <a:p>
            <a:pPr marL="685800" lvl="1" indent="-76200" algn="l" rtl="0">
              <a:lnSpc>
                <a:spcPct val="115000"/>
              </a:lnSpc>
              <a:spcBef>
                <a:spcPts val="500"/>
              </a:spcBef>
              <a:spcAft>
                <a:spcPts val="0"/>
              </a:spcAft>
              <a:buClr>
                <a:schemeClr val="dk1"/>
              </a:buClr>
              <a:buSzPct val="100000"/>
              <a:buNone/>
            </a:pPr>
            <a:endParaRPr dirty="0"/>
          </a:p>
          <a:p>
            <a:pPr marL="228600" lvl="0" indent="-50800" algn="l" rtl="0">
              <a:lnSpc>
                <a:spcPct val="115000"/>
              </a:lnSpc>
              <a:spcBef>
                <a:spcPts val="1000"/>
              </a:spcBef>
              <a:spcAft>
                <a:spcPts val="0"/>
              </a:spcAft>
              <a:buClr>
                <a:schemeClr val="dk1"/>
              </a:buClr>
              <a:buSzPct val="100000"/>
              <a:buNone/>
            </a:pPr>
            <a:endParaRPr dirty="0"/>
          </a:p>
        </p:txBody>
      </p:sp>
      <p:sp>
        <p:nvSpPr>
          <p:cNvPr id="126" name="Google Shape;126;p5"/>
          <p:cNvSpPr/>
          <p:nvPr/>
        </p:nvSpPr>
        <p:spPr>
          <a:xfrm>
            <a:off x="0" y="6733309"/>
            <a:ext cx="9144000" cy="124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6"/>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133" name="Google Shape;133;p6"/>
          <p:cNvSpPr txBox="1">
            <a:spLocks noGrp="1"/>
          </p:cNvSpPr>
          <p:nvPr>
            <p:ph type="title"/>
          </p:nvPr>
        </p:nvSpPr>
        <p:spPr>
          <a:xfrm>
            <a:off x="555498" y="633316"/>
            <a:ext cx="4629150" cy="8748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Mite/8U Level</a:t>
            </a:r>
            <a:r>
              <a:rPr lang="en-US">
                <a:solidFill>
                  <a:srgbClr val="C00000"/>
                </a:solidFill>
              </a:rPr>
              <a:t>s</a:t>
            </a:r>
            <a:r>
              <a:rPr lang="en-US"/>
              <a:t>	</a:t>
            </a:r>
            <a:endParaRPr/>
          </a:p>
        </p:txBody>
      </p:sp>
      <p:sp>
        <p:nvSpPr>
          <p:cNvPr id="134" name="Google Shape;134;p6"/>
          <p:cNvSpPr/>
          <p:nvPr/>
        </p:nvSpPr>
        <p:spPr>
          <a:xfrm>
            <a:off x="4572000" y="6733309"/>
            <a:ext cx="4555375" cy="124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35" name="Google Shape;135;p6"/>
          <p:cNvSpPr/>
          <p:nvPr/>
        </p:nvSpPr>
        <p:spPr>
          <a:xfrm>
            <a:off x="0" y="6733309"/>
            <a:ext cx="4555375" cy="124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36" name="Google Shape;136;p6"/>
          <p:cNvSpPr/>
          <p:nvPr/>
        </p:nvSpPr>
        <p:spPr>
          <a:xfrm>
            <a:off x="90663" y="1535027"/>
            <a:ext cx="5229217"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99130C"/>
              </a:buClr>
              <a:buSzPts val="2400"/>
              <a:buFont typeface="Calibri"/>
              <a:buNone/>
            </a:pPr>
            <a:r>
              <a:rPr lang="en-US" sz="2400" b="1" i="0" u="none" strike="noStrike" cap="none" dirty="0">
                <a:solidFill>
                  <a:srgbClr val="99130C"/>
                </a:solidFill>
                <a:latin typeface="Calibri"/>
                <a:ea typeface="Calibri"/>
                <a:cs typeface="Calibri"/>
                <a:sym typeface="Calibri"/>
              </a:rPr>
              <a:t>8U LEVELS (GIRLS)</a:t>
            </a:r>
            <a:endParaRPr dirty="0"/>
          </a:p>
        </p:txBody>
      </p:sp>
      <p:graphicFrame>
        <p:nvGraphicFramePr>
          <p:cNvPr id="137" name="Google Shape;137;p6"/>
          <p:cNvGraphicFramePr/>
          <p:nvPr>
            <p:extLst>
              <p:ext uri="{D42A27DB-BD31-4B8C-83A1-F6EECF244321}">
                <p14:modId xmlns:p14="http://schemas.microsoft.com/office/powerpoint/2010/main" val="2888448367"/>
              </p:ext>
            </p:extLst>
          </p:nvPr>
        </p:nvGraphicFramePr>
        <p:xfrm>
          <a:off x="177798" y="2020334"/>
          <a:ext cx="8673024" cy="1899780"/>
        </p:xfrm>
        <a:graphic>
          <a:graphicData uri="http://schemas.openxmlformats.org/drawingml/2006/table">
            <a:tbl>
              <a:tblPr firstRow="1" bandRow="1">
                <a:noFill/>
                <a:tableStyleId>{FEBFC517-7919-4D00-92B4-AB77E34F0401}</a:tableStyleId>
              </a:tblPr>
              <a:tblGrid>
                <a:gridCol w="1211250">
                  <a:extLst>
                    <a:ext uri="{9D8B030D-6E8A-4147-A177-3AD203B41FA5}">
                      <a16:colId xmlns:a16="http://schemas.microsoft.com/office/drawing/2014/main" val="20000"/>
                    </a:ext>
                  </a:extLst>
                </a:gridCol>
                <a:gridCol w="6707924">
                  <a:extLst>
                    <a:ext uri="{9D8B030D-6E8A-4147-A177-3AD203B41FA5}">
                      <a16:colId xmlns:a16="http://schemas.microsoft.com/office/drawing/2014/main" val="20001"/>
                    </a:ext>
                  </a:extLst>
                </a:gridCol>
                <a:gridCol w="753850">
                  <a:extLst>
                    <a:ext uri="{9D8B030D-6E8A-4147-A177-3AD203B41FA5}">
                      <a16:colId xmlns:a16="http://schemas.microsoft.com/office/drawing/2014/main" val="20002"/>
                    </a:ext>
                  </a:extLst>
                </a:gridCol>
              </a:tblGrid>
              <a:tr h="273599">
                <a:tc>
                  <a:txBody>
                    <a:bodyPr/>
                    <a:lstStyle/>
                    <a:p>
                      <a:pPr>
                        <a:buNone/>
                      </a:pPr>
                      <a:r>
                        <a:rPr lang="en-US" b="1" cap="all" dirty="0">
                          <a:solidFill>
                            <a:srgbClr val="FFFFFF"/>
                          </a:solidFill>
                          <a:effectLst/>
                          <a:latin typeface="Source Sans Pro" panose="020B0503030403020204" pitchFamily="34" charset="0"/>
                        </a:rPr>
                        <a:t>Level</a:t>
                      </a:r>
                    </a:p>
                  </a:txBody>
                  <a:tcPr marL="114300" marR="114300" marT="28575" marB="28575" anchor="ctr">
                    <a:solidFill>
                      <a:srgbClr val="99130C"/>
                    </a:solidFill>
                  </a:tcPr>
                </a:tc>
                <a:tc>
                  <a:txBody>
                    <a:bodyPr/>
                    <a:lstStyle/>
                    <a:p>
                      <a:pPr>
                        <a:buNone/>
                      </a:pPr>
                      <a:r>
                        <a:rPr lang="en-US" b="1" cap="all" dirty="0">
                          <a:solidFill>
                            <a:srgbClr val="FFFFFF"/>
                          </a:solidFill>
                          <a:effectLst/>
                          <a:latin typeface="Source Sans Pro" panose="020B0503030403020204" pitchFamily="34" charset="0"/>
                        </a:rPr>
                        <a:t>Guidelines</a:t>
                      </a:r>
                    </a:p>
                  </a:txBody>
                  <a:tcPr marL="114300" marR="114300" marT="28575" marB="28575" anchor="ctr">
                    <a:solidFill>
                      <a:srgbClr val="99130C"/>
                    </a:solidFill>
                  </a:tcPr>
                </a:tc>
                <a:tc>
                  <a:txBody>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Fees </a:t>
                      </a:r>
                      <a:endParaRPr/>
                    </a:p>
                  </a:txBody>
                  <a:tcPr marL="79125" marR="79125" marT="39550" marB="39550" anchor="ctr">
                    <a:solidFill>
                      <a:srgbClr val="99130C"/>
                    </a:solidFill>
                  </a:tcPr>
                </a:tc>
                <a:extLst>
                  <a:ext uri="{0D108BD9-81ED-4DB2-BD59-A6C34878D82A}">
                    <a16:rowId xmlns:a16="http://schemas.microsoft.com/office/drawing/2014/main" val="10000"/>
                  </a:ext>
                </a:extLst>
              </a:tr>
              <a:tr h="470128">
                <a:tc>
                  <a:txBody>
                    <a:bodyPr/>
                    <a:lstStyle/>
                    <a:p>
                      <a:pPr>
                        <a:buNone/>
                      </a:pPr>
                      <a:r>
                        <a:rPr lang="en-US">
                          <a:effectLst/>
                        </a:rPr>
                        <a:t>8U 1</a:t>
                      </a:r>
                    </a:p>
                    <a:p>
                      <a:pPr>
                        <a:buNone/>
                      </a:pPr>
                      <a:r>
                        <a:rPr lang="en-US">
                          <a:effectLst/>
                        </a:rPr>
                        <a:t> </a:t>
                      </a:r>
                    </a:p>
                  </a:txBody>
                  <a:tcPr marL="114300" marR="114300" marT="19050" marB="19050" anchor="ctr">
                    <a:solidFill>
                      <a:srgbClr val="F2F2F2"/>
                    </a:solidFill>
                  </a:tcPr>
                </a:tc>
                <a:tc>
                  <a:txBody>
                    <a:bodyPr/>
                    <a:lstStyle/>
                    <a:p>
                      <a:pPr>
                        <a:buNone/>
                      </a:pPr>
                      <a:r>
                        <a:rPr lang="en-US" dirty="0">
                          <a:effectLst/>
                        </a:rPr>
                        <a:t>New to EP Hockey($99), typically K-1st Grade and first year of 8U</a:t>
                      </a:r>
                    </a:p>
                    <a:p>
                      <a:pPr>
                        <a:buNone/>
                      </a:pPr>
                      <a:r>
                        <a:rPr lang="en-US" dirty="0">
                          <a:effectLst/>
                        </a:rPr>
                        <a:t>Returning to 8U1 hockey with previous EPHA experience</a:t>
                      </a:r>
                    </a:p>
                  </a:txBody>
                  <a:tcPr marL="114300" marR="114300" marT="19050" marB="19050" anchor="ctr">
                    <a:solidFill>
                      <a:srgbClr val="F2F2F2"/>
                    </a:solidFill>
                  </a:tcPr>
                </a:tc>
                <a:tc>
                  <a:txBody>
                    <a:bodyPr/>
                    <a:lstStyle/>
                    <a:p>
                      <a:pPr marL="0" marR="0" lvl="0" indent="0" algn="l" rtl="0">
                        <a:spcBef>
                          <a:spcPts val="0"/>
                        </a:spcBef>
                        <a:spcAft>
                          <a:spcPts val="0"/>
                        </a:spcAft>
                        <a:buNone/>
                      </a:pPr>
                      <a:r>
                        <a:rPr lang="en-US" sz="1200" dirty="0">
                          <a:latin typeface="Arial"/>
                          <a:ea typeface="Arial"/>
                          <a:cs typeface="Arial"/>
                          <a:sym typeface="Arial"/>
                        </a:rPr>
                        <a:t>$450</a:t>
                      </a:r>
                      <a:endParaRPr dirty="0"/>
                    </a:p>
                  </a:txBody>
                  <a:tcPr marL="79125" marR="79125" marT="39550" marB="39550" anchor="ctr">
                    <a:solidFill>
                      <a:srgbClr val="F2F2F2"/>
                    </a:solidFill>
                  </a:tcPr>
                </a:tc>
                <a:extLst>
                  <a:ext uri="{0D108BD9-81ED-4DB2-BD59-A6C34878D82A}">
                    <a16:rowId xmlns:a16="http://schemas.microsoft.com/office/drawing/2014/main" val="10001"/>
                  </a:ext>
                </a:extLst>
              </a:tr>
              <a:tr h="685925">
                <a:tc>
                  <a:txBody>
                    <a:bodyPr/>
                    <a:lstStyle/>
                    <a:p>
                      <a:r>
                        <a:rPr lang="en-US">
                          <a:effectLst/>
                        </a:rPr>
                        <a:t>8U 2</a:t>
                      </a:r>
                    </a:p>
                  </a:txBody>
                  <a:tcPr marL="114300" marR="114300" marT="19050" marB="19050" anchor="ctr">
                    <a:solidFill>
                      <a:srgbClr val="F2F2F2"/>
                    </a:solidFill>
                  </a:tcPr>
                </a:tc>
                <a:tc>
                  <a:txBody>
                    <a:bodyPr/>
                    <a:lstStyle/>
                    <a:p>
                      <a:pPr>
                        <a:buNone/>
                      </a:pPr>
                      <a:r>
                        <a:rPr lang="en-US" dirty="0">
                          <a:effectLst/>
                        </a:rPr>
                        <a:t>New to EP Hockey($99), typically 1st-2nd Grade and first year of 8U</a:t>
                      </a:r>
                    </a:p>
                    <a:p>
                      <a:pPr>
                        <a:buNone/>
                      </a:pPr>
                      <a:r>
                        <a:rPr lang="en-US" dirty="0">
                          <a:effectLst/>
                        </a:rPr>
                        <a:t>Players with 1-2 years previous 8U experience within EPHA, Typically 1st-3rd grade</a:t>
                      </a:r>
                    </a:p>
                  </a:txBody>
                  <a:tcPr marL="114300" marR="114300" marT="19050" marB="19050" anchor="ctr">
                    <a:solidFill>
                      <a:srgbClr val="F2F2F2"/>
                    </a:solidFill>
                  </a:tcPr>
                </a:tc>
                <a:tc>
                  <a:txBody>
                    <a:bodyPr/>
                    <a:lstStyle/>
                    <a:p>
                      <a:pPr marL="0" marR="0" lvl="0" indent="0" algn="l" rtl="0">
                        <a:spcBef>
                          <a:spcPts val="0"/>
                        </a:spcBef>
                        <a:spcAft>
                          <a:spcPts val="0"/>
                        </a:spcAft>
                        <a:buNone/>
                      </a:pPr>
                      <a:r>
                        <a:rPr lang="en-US" sz="1200" dirty="0">
                          <a:latin typeface="Arial"/>
                          <a:ea typeface="Arial"/>
                          <a:cs typeface="Arial"/>
                          <a:sym typeface="Arial"/>
                        </a:rPr>
                        <a:t>$450</a:t>
                      </a:r>
                      <a:endParaRPr dirty="0"/>
                    </a:p>
                  </a:txBody>
                  <a:tcPr marL="79125" marR="79125" marT="39550" marB="39550" anchor="ctr">
                    <a:solidFill>
                      <a:srgbClr val="F2F2F2"/>
                    </a:solidFill>
                  </a:tcPr>
                </a:tc>
                <a:extLst>
                  <a:ext uri="{0D108BD9-81ED-4DB2-BD59-A6C34878D82A}">
                    <a16:rowId xmlns:a16="http://schemas.microsoft.com/office/drawing/2014/main" val="10002"/>
                  </a:ext>
                </a:extLst>
              </a:tr>
              <a:tr h="470128">
                <a:tc>
                  <a:txBody>
                    <a:bodyPr/>
                    <a:lstStyle/>
                    <a:p>
                      <a:r>
                        <a:rPr lang="en-US">
                          <a:effectLst/>
                        </a:rPr>
                        <a:t>8U 3</a:t>
                      </a:r>
                    </a:p>
                  </a:txBody>
                  <a:tcPr marL="114300" marR="114300" marT="19050" marB="19050" anchor="ctr">
                    <a:solidFill>
                      <a:srgbClr val="F2F2F2"/>
                    </a:solidFill>
                  </a:tcPr>
                </a:tc>
                <a:tc>
                  <a:txBody>
                    <a:bodyPr/>
                    <a:lstStyle/>
                    <a:p>
                      <a:r>
                        <a:rPr lang="en-US" dirty="0">
                          <a:effectLst/>
                        </a:rPr>
                        <a:t>Players with 2-3 years previous 8U experience | primarily 2nd-3rd graders, based on evaluations</a:t>
                      </a:r>
                    </a:p>
                  </a:txBody>
                  <a:tcPr marL="114300" marR="114300" marT="19050" marB="19050" anchor="ctr">
                    <a:solidFill>
                      <a:srgbClr val="F2F2F2"/>
                    </a:solidFill>
                  </a:tcPr>
                </a:tc>
                <a:tc>
                  <a:txBody>
                    <a:bodyPr/>
                    <a:lstStyle/>
                    <a:p>
                      <a:pPr marL="0" marR="0" lvl="0" indent="0" algn="l" rtl="0">
                        <a:spcBef>
                          <a:spcPts val="0"/>
                        </a:spcBef>
                        <a:spcAft>
                          <a:spcPts val="0"/>
                        </a:spcAft>
                        <a:buNone/>
                      </a:pPr>
                      <a:r>
                        <a:rPr lang="en-US" sz="1200" dirty="0">
                          <a:latin typeface="Arial"/>
                          <a:ea typeface="Arial"/>
                          <a:cs typeface="Arial"/>
                          <a:sym typeface="Arial"/>
                        </a:rPr>
                        <a:t>$750</a:t>
                      </a:r>
                      <a:endParaRPr dirty="0"/>
                    </a:p>
                  </a:txBody>
                  <a:tcPr marL="79125" marR="79125" marT="39550" marB="39550" anchor="ctr">
                    <a:solidFill>
                      <a:srgbClr val="F2F2F2"/>
                    </a:solidFill>
                  </a:tcPr>
                </a:tc>
                <a:extLst>
                  <a:ext uri="{0D108BD9-81ED-4DB2-BD59-A6C34878D82A}">
                    <a16:rowId xmlns:a16="http://schemas.microsoft.com/office/drawing/2014/main" val="10003"/>
                  </a:ext>
                </a:extLst>
              </a:tr>
            </a:tbl>
          </a:graphicData>
        </a:graphic>
      </p:graphicFrame>
      <p:sp>
        <p:nvSpPr>
          <p:cNvPr id="138" name="Google Shape;138;p6"/>
          <p:cNvSpPr/>
          <p:nvPr/>
        </p:nvSpPr>
        <p:spPr>
          <a:xfrm>
            <a:off x="90663" y="3859672"/>
            <a:ext cx="5229217"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99130C"/>
              </a:buClr>
              <a:buSzPts val="2400"/>
              <a:buFont typeface="Calibri"/>
              <a:buNone/>
            </a:pPr>
            <a:r>
              <a:rPr lang="en-US" sz="2400" b="1" i="0" u="none" strike="noStrike" cap="none" dirty="0">
                <a:solidFill>
                  <a:srgbClr val="99130C"/>
                </a:solidFill>
                <a:latin typeface="Calibri"/>
                <a:ea typeface="Calibri"/>
                <a:cs typeface="Calibri"/>
                <a:sym typeface="Calibri"/>
              </a:rPr>
              <a:t>MITE LEVELS (BOYS)</a:t>
            </a:r>
            <a:endParaRPr dirty="0"/>
          </a:p>
        </p:txBody>
      </p:sp>
      <p:graphicFrame>
        <p:nvGraphicFramePr>
          <p:cNvPr id="139" name="Google Shape;139;p6"/>
          <p:cNvGraphicFramePr/>
          <p:nvPr>
            <p:extLst>
              <p:ext uri="{D42A27DB-BD31-4B8C-83A1-F6EECF244321}">
                <p14:modId xmlns:p14="http://schemas.microsoft.com/office/powerpoint/2010/main" val="1337913881"/>
              </p:ext>
            </p:extLst>
          </p:nvPr>
        </p:nvGraphicFramePr>
        <p:xfrm>
          <a:off x="177798" y="4282559"/>
          <a:ext cx="8673025" cy="2121260"/>
        </p:xfrm>
        <a:graphic>
          <a:graphicData uri="http://schemas.openxmlformats.org/drawingml/2006/table">
            <a:tbl>
              <a:tblPr firstRow="1" bandRow="1">
                <a:noFill/>
                <a:tableStyleId>{FEBFC517-7919-4D00-92B4-AB77E34F0401}</a:tableStyleId>
              </a:tblPr>
              <a:tblGrid>
                <a:gridCol w="1211250">
                  <a:extLst>
                    <a:ext uri="{9D8B030D-6E8A-4147-A177-3AD203B41FA5}">
                      <a16:colId xmlns:a16="http://schemas.microsoft.com/office/drawing/2014/main" val="20000"/>
                    </a:ext>
                  </a:extLst>
                </a:gridCol>
                <a:gridCol w="6707925">
                  <a:extLst>
                    <a:ext uri="{9D8B030D-6E8A-4147-A177-3AD203B41FA5}">
                      <a16:colId xmlns:a16="http://schemas.microsoft.com/office/drawing/2014/main" val="20001"/>
                    </a:ext>
                  </a:extLst>
                </a:gridCol>
                <a:gridCol w="753850">
                  <a:extLst>
                    <a:ext uri="{9D8B030D-6E8A-4147-A177-3AD203B41FA5}">
                      <a16:colId xmlns:a16="http://schemas.microsoft.com/office/drawing/2014/main" val="20002"/>
                    </a:ext>
                  </a:extLst>
                </a:gridCol>
              </a:tblGrid>
              <a:tr h="0">
                <a:tc>
                  <a:txBody>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Level </a:t>
                      </a:r>
                      <a:endParaRPr/>
                    </a:p>
                  </a:txBody>
                  <a:tcPr marL="79125" marR="79125" marT="39550" marB="39550" anchor="ctr">
                    <a:solidFill>
                      <a:srgbClr val="99130C"/>
                    </a:solidFill>
                  </a:tcPr>
                </a:tc>
                <a:tc>
                  <a:txBody>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Guidelines </a:t>
                      </a:r>
                      <a:endParaRPr/>
                    </a:p>
                  </a:txBody>
                  <a:tcPr marL="79125" marR="79125" marT="39550" marB="39550" anchor="ctr">
                    <a:solidFill>
                      <a:srgbClr val="99130C"/>
                    </a:solidFill>
                  </a:tcPr>
                </a:tc>
                <a:tc>
                  <a:txBody>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Fees </a:t>
                      </a:r>
                      <a:endParaRPr/>
                    </a:p>
                  </a:txBody>
                  <a:tcPr marL="79125" marR="79125" marT="39550" marB="39550" anchor="ctr">
                    <a:solidFill>
                      <a:srgbClr val="99130C"/>
                    </a:solidFill>
                  </a:tcPr>
                </a:tc>
                <a:extLst>
                  <a:ext uri="{0D108BD9-81ED-4DB2-BD59-A6C34878D82A}">
                    <a16:rowId xmlns:a16="http://schemas.microsoft.com/office/drawing/2014/main" val="10000"/>
                  </a:ext>
                </a:extLst>
              </a:tr>
              <a:tr h="256100">
                <a:tc>
                  <a:txBody>
                    <a:bodyPr/>
                    <a:lstStyle/>
                    <a:p>
                      <a:r>
                        <a:rPr lang="en-US" dirty="0">
                          <a:effectLst/>
                        </a:rPr>
                        <a:t>Mite 1</a:t>
                      </a:r>
                    </a:p>
                  </a:txBody>
                  <a:tcPr marL="114300" marR="114300" marT="19050" marB="19050" anchor="ctr">
                    <a:solidFill>
                      <a:srgbClr val="F2F2F2"/>
                    </a:solidFill>
                  </a:tcPr>
                </a:tc>
                <a:tc>
                  <a:txBody>
                    <a:bodyPr/>
                    <a:lstStyle/>
                    <a:p>
                      <a:pPr>
                        <a:buNone/>
                      </a:pPr>
                      <a:r>
                        <a:rPr lang="en-US" dirty="0">
                          <a:effectLst/>
                        </a:rPr>
                        <a:t>New to EP Hockey ($99), typically K-1st Grade and first year of Mites</a:t>
                      </a:r>
                    </a:p>
                    <a:p>
                      <a:pPr>
                        <a:buNone/>
                      </a:pPr>
                      <a:r>
                        <a:rPr lang="en-US" dirty="0">
                          <a:effectLst/>
                        </a:rPr>
                        <a:t>Returning to Mite 1 hockey with previous EPHA experience</a:t>
                      </a:r>
                    </a:p>
                  </a:txBody>
                  <a:tcPr marL="114300" marR="114300" marT="19050" marB="19050" anchor="ctr">
                    <a:solidFill>
                      <a:srgbClr val="F2F2F2"/>
                    </a:solidFill>
                  </a:tcPr>
                </a:tc>
                <a:tc>
                  <a:txBody>
                    <a:bodyPr/>
                    <a:lstStyle/>
                    <a:p>
                      <a:pPr marL="0" marR="0" lvl="0" indent="0" algn="l" rtl="0">
                        <a:spcBef>
                          <a:spcPts val="0"/>
                        </a:spcBef>
                        <a:spcAft>
                          <a:spcPts val="0"/>
                        </a:spcAft>
                        <a:buNone/>
                      </a:pPr>
                      <a:r>
                        <a:rPr lang="en-US" sz="1200" dirty="0">
                          <a:latin typeface="Arial"/>
                          <a:ea typeface="Arial"/>
                          <a:cs typeface="Arial"/>
                          <a:sym typeface="Arial"/>
                        </a:rPr>
                        <a:t>$450</a:t>
                      </a:r>
                      <a:endParaRPr dirty="0"/>
                    </a:p>
                  </a:txBody>
                  <a:tcPr marL="91450" marR="91450" marT="45725" marB="45725" anchor="ctr">
                    <a:solidFill>
                      <a:srgbClr val="F2F2F2"/>
                    </a:solidFill>
                  </a:tcPr>
                </a:tc>
                <a:extLst>
                  <a:ext uri="{0D108BD9-81ED-4DB2-BD59-A6C34878D82A}">
                    <a16:rowId xmlns:a16="http://schemas.microsoft.com/office/drawing/2014/main" val="10001"/>
                  </a:ext>
                </a:extLst>
              </a:tr>
              <a:tr h="307225">
                <a:tc>
                  <a:txBody>
                    <a:bodyPr/>
                    <a:lstStyle/>
                    <a:p>
                      <a:r>
                        <a:rPr lang="en-US">
                          <a:effectLst/>
                        </a:rPr>
                        <a:t>Mite 2</a:t>
                      </a:r>
                    </a:p>
                  </a:txBody>
                  <a:tcPr marL="114300" marR="114300" marT="19050" marB="19050" anchor="ctr">
                    <a:solidFill>
                      <a:srgbClr val="F2F2F2"/>
                    </a:solidFill>
                  </a:tcPr>
                </a:tc>
                <a:tc>
                  <a:txBody>
                    <a:bodyPr/>
                    <a:lstStyle/>
                    <a:p>
                      <a:pPr>
                        <a:buNone/>
                      </a:pPr>
                      <a:r>
                        <a:rPr lang="en-US" dirty="0">
                          <a:effectLst/>
                        </a:rPr>
                        <a:t>New to EP Hockey($99), typically 1st-2nd Grade and first year of 8U</a:t>
                      </a:r>
                    </a:p>
                    <a:p>
                      <a:pPr>
                        <a:buNone/>
                      </a:pPr>
                      <a:r>
                        <a:rPr lang="en-US" dirty="0">
                          <a:effectLst/>
                        </a:rPr>
                        <a:t>Players with previous Mite experience within EPHA, Typically 1st-3rd grade</a:t>
                      </a:r>
                    </a:p>
                  </a:txBody>
                  <a:tcPr marL="114300" marR="114300" marT="19050" marB="19050" anchor="ctr">
                    <a:solidFill>
                      <a:srgbClr val="F2F2F2"/>
                    </a:solidFill>
                  </a:tcPr>
                </a:tc>
                <a:tc>
                  <a:txBody>
                    <a:bodyPr/>
                    <a:lstStyle/>
                    <a:p>
                      <a:pPr marL="0" marR="0" lvl="0" indent="0" algn="l" rtl="0">
                        <a:spcBef>
                          <a:spcPts val="0"/>
                        </a:spcBef>
                        <a:spcAft>
                          <a:spcPts val="0"/>
                        </a:spcAft>
                        <a:buNone/>
                      </a:pPr>
                      <a:r>
                        <a:rPr lang="en-US" sz="1200" dirty="0">
                          <a:latin typeface="Arial"/>
                          <a:ea typeface="Arial"/>
                          <a:cs typeface="Arial"/>
                          <a:sym typeface="Arial"/>
                        </a:rPr>
                        <a:t>$450</a:t>
                      </a:r>
                      <a:endParaRPr dirty="0"/>
                    </a:p>
                  </a:txBody>
                  <a:tcPr marL="91450" marR="91450" marT="45725" marB="45725" anchor="ctr">
                    <a:solidFill>
                      <a:srgbClr val="F2F2F2"/>
                    </a:solidFill>
                  </a:tcPr>
                </a:tc>
                <a:extLst>
                  <a:ext uri="{0D108BD9-81ED-4DB2-BD59-A6C34878D82A}">
                    <a16:rowId xmlns:a16="http://schemas.microsoft.com/office/drawing/2014/main" val="10002"/>
                  </a:ext>
                </a:extLst>
              </a:tr>
              <a:tr h="256100">
                <a:tc>
                  <a:txBody>
                    <a:bodyPr/>
                    <a:lstStyle/>
                    <a:p>
                      <a:r>
                        <a:rPr lang="en-US">
                          <a:effectLst/>
                        </a:rPr>
                        <a:t>Mite 3</a:t>
                      </a:r>
                    </a:p>
                  </a:txBody>
                  <a:tcPr marL="114300" marR="114300" marT="19050" marB="19050" anchor="ctr">
                    <a:solidFill>
                      <a:srgbClr val="F2F2F2"/>
                    </a:solidFill>
                  </a:tcPr>
                </a:tc>
                <a:tc>
                  <a:txBody>
                    <a:bodyPr/>
                    <a:lstStyle/>
                    <a:p>
                      <a:r>
                        <a:rPr lang="en-US">
                          <a:effectLst/>
                        </a:rPr>
                        <a:t>Players with 1-3 years previous Mites experience | primarily 2nd-3rd graders and 3rd graders new to hockey</a:t>
                      </a:r>
                    </a:p>
                  </a:txBody>
                  <a:tcPr marL="114300" marR="114300" marT="19050" marB="19050" anchor="ctr">
                    <a:solidFill>
                      <a:srgbClr val="F2F2F2"/>
                    </a:solidFill>
                  </a:tcPr>
                </a:tc>
                <a:tc>
                  <a:txBody>
                    <a:bodyPr/>
                    <a:lstStyle/>
                    <a:p>
                      <a:pPr marL="0" marR="0" lvl="0" indent="0" algn="l" rtl="0">
                        <a:spcBef>
                          <a:spcPts val="0"/>
                        </a:spcBef>
                        <a:spcAft>
                          <a:spcPts val="0"/>
                        </a:spcAft>
                        <a:buNone/>
                      </a:pPr>
                      <a:r>
                        <a:rPr lang="en-US" sz="1200" dirty="0">
                          <a:latin typeface="Arial"/>
                          <a:ea typeface="Arial"/>
                          <a:cs typeface="Arial"/>
                          <a:sym typeface="Arial"/>
                        </a:rPr>
                        <a:t>$750</a:t>
                      </a:r>
                      <a:endParaRPr dirty="0"/>
                    </a:p>
                  </a:txBody>
                  <a:tcPr marL="91450" marR="91450" marT="45725" marB="45725" anchor="ctr">
                    <a:solidFill>
                      <a:srgbClr val="F2F2F2"/>
                    </a:solidFill>
                  </a:tcPr>
                </a:tc>
                <a:extLst>
                  <a:ext uri="{0D108BD9-81ED-4DB2-BD59-A6C34878D82A}">
                    <a16:rowId xmlns:a16="http://schemas.microsoft.com/office/drawing/2014/main" val="10003"/>
                  </a:ext>
                </a:extLst>
              </a:tr>
              <a:tr h="256100">
                <a:tc>
                  <a:txBody>
                    <a:bodyPr/>
                    <a:lstStyle/>
                    <a:p>
                      <a:r>
                        <a:rPr lang="en-US">
                          <a:effectLst/>
                        </a:rPr>
                        <a:t>Mite 4</a:t>
                      </a:r>
                    </a:p>
                  </a:txBody>
                  <a:tcPr marL="114300" marR="114300" marT="19050" marB="19050" anchor="ctr">
                    <a:solidFill>
                      <a:srgbClr val="F2F2F2"/>
                    </a:solidFill>
                  </a:tcPr>
                </a:tc>
                <a:tc>
                  <a:txBody>
                    <a:bodyPr/>
                    <a:lstStyle/>
                    <a:p>
                      <a:r>
                        <a:rPr lang="en-US" dirty="0">
                          <a:effectLst/>
                        </a:rPr>
                        <a:t>Players with 2-3 years of previous Mites experience | 2nd-3rd graders, based on evaluations (1st Graders are not eligible)</a:t>
                      </a:r>
                    </a:p>
                  </a:txBody>
                  <a:tcPr marL="114300" marR="114300" marT="19050" marB="19050" anchor="ctr">
                    <a:solidFill>
                      <a:srgbClr val="F2F2F2"/>
                    </a:solidFill>
                  </a:tcPr>
                </a:tc>
                <a:tc>
                  <a:txBody>
                    <a:bodyPr/>
                    <a:lstStyle/>
                    <a:p>
                      <a:pPr marL="0" marR="0" lvl="0" indent="0" algn="l" rtl="0">
                        <a:spcBef>
                          <a:spcPts val="0"/>
                        </a:spcBef>
                        <a:spcAft>
                          <a:spcPts val="0"/>
                        </a:spcAft>
                        <a:buNone/>
                      </a:pPr>
                      <a:r>
                        <a:rPr lang="en-US" sz="1200" dirty="0">
                          <a:latin typeface="Arial"/>
                          <a:ea typeface="Arial"/>
                          <a:cs typeface="Arial"/>
                          <a:sym typeface="Arial"/>
                        </a:rPr>
                        <a:t>$750</a:t>
                      </a:r>
                      <a:endParaRPr dirty="0"/>
                    </a:p>
                  </a:txBody>
                  <a:tcPr marL="91450" marR="91450" marT="45725" marB="45725" anchor="ctr">
                    <a:solidFill>
                      <a:srgbClr val="F2F2F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7"/>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146" name="Google Shape;146;p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Where do my Fees go?</a:t>
            </a:r>
            <a:r>
              <a:rPr lang="en-US"/>
              <a:t>	</a:t>
            </a:r>
            <a:endParaRPr/>
          </a:p>
        </p:txBody>
      </p:sp>
      <p:sp>
        <p:nvSpPr>
          <p:cNvPr id="147" name="Google Shape;147;p7"/>
          <p:cNvSpPr txBox="1">
            <a:spLocks noGrp="1"/>
          </p:cNvSpPr>
          <p:nvPr>
            <p:ph type="body" idx="1"/>
          </p:nvPr>
        </p:nvSpPr>
        <p:spPr>
          <a:xfrm>
            <a:off x="629841" y="2028464"/>
            <a:ext cx="3868340" cy="823912"/>
          </a:xfrm>
          <a:prstGeom prst="rect">
            <a:avLst/>
          </a:prstGeom>
          <a:noFill/>
          <a:ln>
            <a:noFill/>
          </a:ln>
        </p:spPr>
        <p:txBody>
          <a:bodyPr spcFirstLastPara="1" wrap="square" lIns="91425" tIns="45700" rIns="91425" bIns="45700" anchor="b" anchorCtr="0">
            <a:noAutofit/>
          </a:bodyPr>
          <a:lstStyle/>
          <a:p>
            <a:pPr marL="0" lvl="0" indent="0" algn="l" rtl="0">
              <a:lnSpc>
                <a:spcPct val="70000"/>
              </a:lnSpc>
              <a:spcBef>
                <a:spcPts val="0"/>
              </a:spcBef>
              <a:spcAft>
                <a:spcPts val="0"/>
              </a:spcAft>
              <a:buClr>
                <a:schemeClr val="dk1"/>
              </a:buClr>
              <a:buSzPts val="3200"/>
              <a:buNone/>
            </a:pPr>
            <a:r>
              <a:rPr lang="en-US" sz="2800" u="sng">
                <a:latin typeface="Arial"/>
                <a:ea typeface="Arial"/>
                <a:cs typeface="Arial"/>
                <a:sym typeface="Arial"/>
              </a:rPr>
              <a:t>Direct Costs (~90%)</a:t>
            </a:r>
            <a:endParaRPr sz="200"/>
          </a:p>
          <a:p>
            <a:pPr marL="0" lvl="0" indent="0" algn="l" rtl="0">
              <a:lnSpc>
                <a:spcPct val="70000"/>
              </a:lnSpc>
              <a:spcBef>
                <a:spcPts val="1000"/>
              </a:spcBef>
              <a:spcAft>
                <a:spcPts val="0"/>
              </a:spcAft>
              <a:buClr>
                <a:schemeClr val="dk1"/>
              </a:buClr>
              <a:buSzPts val="600"/>
              <a:buNone/>
            </a:pPr>
            <a:endParaRPr sz="200"/>
          </a:p>
        </p:txBody>
      </p:sp>
      <p:sp>
        <p:nvSpPr>
          <p:cNvPr id="148" name="Google Shape;148;p7"/>
          <p:cNvSpPr txBox="1">
            <a:spLocks noGrp="1"/>
          </p:cNvSpPr>
          <p:nvPr>
            <p:ph type="body" idx="2"/>
          </p:nvPr>
        </p:nvSpPr>
        <p:spPr>
          <a:xfrm>
            <a:off x="629841" y="2865075"/>
            <a:ext cx="3868340" cy="3065463"/>
          </a:xfrm>
          <a:prstGeom prst="rect">
            <a:avLst/>
          </a:prstGeom>
          <a:noFill/>
          <a:ln>
            <a:noFill/>
          </a:ln>
        </p:spPr>
        <p:txBody>
          <a:bodyPr spcFirstLastPara="1" wrap="square" lIns="91425" tIns="45700" rIns="91425" bIns="45700" anchor="t" anchorCtr="0">
            <a:noAutofit/>
          </a:bodyPr>
          <a:lstStyle/>
          <a:p>
            <a:pPr marL="228600" lvl="0" indent="-190500" algn="l" rtl="0">
              <a:lnSpc>
                <a:spcPct val="95000"/>
              </a:lnSpc>
              <a:spcBef>
                <a:spcPts val="0"/>
              </a:spcBef>
              <a:spcAft>
                <a:spcPts val="0"/>
              </a:spcAft>
              <a:buClr>
                <a:schemeClr val="dk1"/>
              </a:buClr>
              <a:buSzPts val="1800"/>
              <a:buFont typeface="Noto Sans Symbols"/>
              <a:buChar char="❖"/>
            </a:pPr>
            <a:r>
              <a:rPr lang="en-US" sz="1800" dirty="0">
                <a:latin typeface="Arial"/>
                <a:ea typeface="Arial"/>
                <a:cs typeface="Arial"/>
                <a:sym typeface="Arial"/>
              </a:rPr>
              <a:t> Ice time</a:t>
            </a:r>
            <a:endParaRPr sz="1800" dirty="0"/>
          </a:p>
          <a:p>
            <a:pPr marL="228600" lvl="0" indent="-190500" algn="l" rtl="0">
              <a:lnSpc>
                <a:spcPct val="95000"/>
              </a:lnSpc>
              <a:spcBef>
                <a:spcPts val="1000"/>
              </a:spcBef>
              <a:spcAft>
                <a:spcPts val="0"/>
              </a:spcAft>
              <a:buClr>
                <a:schemeClr val="dk1"/>
              </a:buClr>
              <a:buSzPts val="1800"/>
              <a:buFont typeface="Noto Sans Symbols"/>
              <a:buChar char="❖"/>
            </a:pPr>
            <a:r>
              <a:rPr lang="en-US" sz="1800" dirty="0">
                <a:latin typeface="Arial"/>
                <a:ea typeface="Arial"/>
                <a:cs typeface="Arial"/>
                <a:sym typeface="Arial"/>
              </a:rPr>
              <a:t> Jamboree Fees (partial)</a:t>
            </a:r>
            <a:endParaRPr sz="1800" dirty="0"/>
          </a:p>
          <a:p>
            <a:pPr marL="228600" lvl="0" indent="-190500" algn="l" rtl="0">
              <a:lnSpc>
                <a:spcPct val="95000"/>
              </a:lnSpc>
              <a:spcBef>
                <a:spcPts val="1000"/>
              </a:spcBef>
              <a:spcAft>
                <a:spcPts val="0"/>
              </a:spcAft>
              <a:buClr>
                <a:schemeClr val="dk1"/>
              </a:buClr>
              <a:buSzPts val="1800"/>
              <a:buFont typeface="Noto Sans Symbols"/>
              <a:buChar char="❖"/>
            </a:pPr>
            <a:r>
              <a:rPr lang="en-US" sz="1800" dirty="0">
                <a:latin typeface="Arial"/>
                <a:ea typeface="Arial"/>
                <a:cs typeface="Arial"/>
                <a:sym typeface="Arial"/>
              </a:rPr>
              <a:t> Mite Evaluations</a:t>
            </a:r>
            <a:endParaRPr sz="1800" dirty="0"/>
          </a:p>
          <a:p>
            <a:pPr marL="228600" lvl="0" indent="-190500" algn="l" rtl="0">
              <a:lnSpc>
                <a:spcPct val="95000"/>
              </a:lnSpc>
              <a:spcBef>
                <a:spcPts val="1000"/>
              </a:spcBef>
              <a:spcAft>
                <a:spcPts val="0"/>
              </a:spcAft>
              <a:buClr>
                <a:schemeClr val="dk1"/>
              </a:buClr>
              <a:buSzPts val="1800"/>
              <a:buFont typeface="Noto Sans Symbols"/>
              <a:buChar char="❖"/>
            </a:pPr>
            <a:r>
              <a:rPr lang="en-US" sz="1800" dirty="0">
                <a:latin typeface="Arial"/>
                <a:ea typeface="Arial"/>
                <a:cs typeface="Arial"/>
                <a:sym typeface="Arial"/>
              </a:rPr>
              <a:t> Mite Day </a:t>
            </a:r>
            <a:endParaRPr sz="1800" dirty="0"/>
          </a:p>
          <a:p>
            <a:pPr marL="228600" lvl="0" indent="-190500" algn="l" rtl="0">
              <a:lnSpc>
                <a:spcPct val="95000"/>
              </a:lnSpc>
              <a:spcBef>
                <a:spcPts val="1000"/>
              </a:spcBef>
              <a:spcAft>
                <a:spcPts val="0"/>
              </a:spcAft>
              <a:buClr>
                <a:schemeClr val="dk1"/>
              </a:buClr>
              <a:buSzPts val="1800"/>
              <a:buFont typeface="Noto Sans Symbols"/>
              <a:buChar char="❖"/>
            </a:pPr>
            <a:r>
              <a:rPr lang="en-US" sz="1800" dirty="0">
                <a:latin typeface="Arial"/>
                <a:ea typeface="Arial"/>
                <a:cs typeface="Arial"/>
                <a:sym typeface="Arial"/>
              </a:rPr>
              <a:t> Jersey/Socks</a:t>
            </a:r>
            <a:endParaRPr sz="1800" dirty="0"/>
          </a:p>
          <a:p>
            <a:pPr marL="228600" lvl="0" indent="-50800" algn="l" rtl="0">
              <a:lnSpc>
                <a:spcPct val="95000"/>
              </a:lnSpc>
              <a:spcBef>
                <a:spcPts val="1000"/>
              </a:spcBef>
              <a:spcAft>
                <a:spcPts val="0"/>
              </a:spcAft>
              <a:buClr>
                <a:schemeClr val="dk1"/>
              </a:buClr>
              <a:buSzPts val="1960"/>
              <a:buNone/>
            </a:pPr>
            <a:endParaRPr sz="1800" dirty="0">
              <a:latin typeface="Arial"/>
              <a:ea typeface="Arial"/>
              <a:cs typeface="Arial"/>
              <a:sym typeface="Arial"/>
            </a:endParaRPr>
          </a:p>
          <a:p>
            <a:pPr marL="0" lvl="0" indent="0" algn="l" rtl="0">
              <a:lnSpc>
                <a:spcPct val="95000"/>
              </a:lnSpc>
              <a:spcBef>
                <a:spcPts val="1000"/>
              </a:spcBef>
              <a:spcAft>
                <a:spcPts val="0"/>
              </a:spcAft>
              <a:buClr>
                <a:schemeClr val="dk1"/>
              </a:buClr>
              <a:buSzPts val="1960"/>
              <a:buNone/>
            </a:pPr>
            <a:endParaRPr sz="1800" dirty="0"/>
          </a:p>
        </p:txBody>
      </p:sp>
      <p:sp>
        <p:nvSpPr>
          <p:cNvPr id="149" name="Google Shape;149;p7"/>
          <p:cNvSpPr txBox="1">
            <a:spLocks noGrp="1"/>
          </p:cNvSpPr>
          <p:nvPr>
            <p:ph type="body" idx="3"/>
          </p:nvPr>
        </p:nvSpPr>
        <p:spPr>
          <a:xfrm>
            <a:off x="4629150" y="2032723"/>
            <a:ext cx="3887391" cy="823912"/>
          </a:xfrm>
          <a:prstGeom prst="rect">
            <a:avLst/>
          </a:prstGeom>
          <a:noFill/>
          <a:ln>
            <a:noFill/>
          </a:ln>
        </p:spPr>
        <p:txBody>
          <a:bodyPr spcFirstLastPara="1" wrap="square" lIns="91425" tIns="45700" rIns="91425" bIns="45700" anchor="b" anchorCtr="0">
            <a:noAutofit/>
          </a:bodyPr>
          <a:lstStyle/>
          <a:p>
            <a:pPr marL="0" lvl="0" indent="0" algn="ctr" rtl="0">
              <a:lnSpc>
                <a:spcPct val="70000"/>
              </a:lnSpc>
              <a:spcBef>
                <a:spcPts val="0"/>
              </a:spcBef>
              <a:spcAft>
                <a:spcPts val="0"/>
              </a:spcAft>
              <a:buClr>
                <a:schemeClr val="dk1"/>
              </a:buClr>
              <a:buSzPts val="800"/>
              <a:buNone/>
            </a:pPr>
            <a:endParaRPr sz="400">
              <a:latin typeface="Arial"/>
              <a:ea typeface="Arial"/>
              <a:cs typeface="Arial"/>
              <a:sym typeface="Arial"/>
            </a:endParaRPr>
          </a:p>
          <a:p>
            <a:pPr marL="0" lvl="0" indent="0" algn="ctr" rtl="0">
              <a:lnSpc>
                <a:spcPct val="70000"/>
              </a:lnSpc>
              <a:spcBef>
                <a:spcPts val="1000"/>
              </a:spcBef>
              <a:spcAft>
                <a:spcPts val="0"/>
              </a:spcAft>
              <a:buClr>
                <a:schemeClr val="dk1"/>
              </a:buClr>
              <a:buSzPts val="800"/>
              <a:buNone/>
            </a:pPr>
            <a:endParaRPr sz="400">
              <a:latin typeface="Arial"/>
              <a:ea typeface="Arial"/>
              <a:cs typeface="Arial"/>
              <a:sym typeface="Arial"/>
            </a:endParaRPr>
          </a:p>
          <a:p>
            <a:pPr marL="0" lvl="0" indent="0" algn="l" rtl="0">
              <a:lnSpc>
                <a:spcPct val="70000"/>
              </a:lnSpc>
              <a:spcBef>
                <a:spcPts val="1000"/>
              </a:spcBef>
              <a:spcAft>
                <a:spcPts val="0"/>
              </a:spcAft>
              <a:buClr>
                <a:schemeClr val="dk1"/>
              </a:buClr>
              <a:buSzPts val="3200"/>
              <a:buNone/>
            </a:pPr>
            <a:r>
              <a:rPr lang="en-US" sz="2800" u="sng">
                <a:latin typeface="Arial"/>
                <a:ea typeface="Arial"/>
                <a:cs typeface="Arial"/>
                <a:sym typeface="Arial"/>
              </a:rPr>
              <a:t>Indirect Costs (~10%)</a:t>
            </a:r>
            <a:endParaRPr sz="200"/>
          </a:p>
          <a:p>
            <a:pPr marL="0" lvl="0" indent="0" algn="l" rtl="0">
              <a:lnSpc>
                <a:spcPct val="70000"/>
              </a:lnSpc>
              <a:spcBef>
                <a:spcPts val="1000"/>
              </a:spcBef>
              <a:spcAft>
                <a:spcPts val="0"/>
              </a:spcAft>
              <a:buClr>
                <a:schemeClr val="dk1"/>
              </a:buClr>
              <a:buSzPts val="600"/>
              <a:buNone/>
            </a:pPr>
            <a:endParaRPr sz="200"/>
          </a:p>
        </p:txBody>
      </p:sp>
      <p:sp>
        <p:nvSpPr>
          <p:cNvPr id="150" name="Google Shape;150;p7"/>
          <p:cNvSpPr txBox="1">
            <a:spLocks noGrp="1"/>
          </p:cNvSpPr>
          <p:nvPr>
            <p:ph type="body" idx="4"/>
          </p:nvPr>
        </p:nvSpPr>
        <p:spPr>
          <a:xfrm>
            <a:off x="4629149" y="2865075"/>
            <a:ext cx="3887391" cy="3065464"/>
          </a:xfrm>
          <a:prstGeom prst="rect">
            <a:avLst/>
          </a:prstGeom>
          <a:noFill/>
          <a:ln>
            <a:noFill/>
          </a:ln>
        </p:spPr>
        <p:txBody>
          <a:bodyPr spcFirstLastPara="1" wrap="square" lIns="91425" tIns="45700" rIns="91425" bIns="45700" anchor="t" anchorCtr="0">
            <a:normAutofit/>
          </a:bodyPr>
          <a:lstStyle/>
          <a:p>
            <a:pPr marL="0" lvl="0" indent="0" algn="l" rtl="0">
              <a:lnSpc>
                <a:spcPct val="95000"/>
              </a:lnSpc>
              <a:spcBef>
                <a:spcPts val="0"/>
              </a:spcBef>
              <a:spcAft>
                <a:spcPts val="0"/>
              </a:spcAft>
              <a:buClr>
                <a:schemeClr val="dk1"/>
              </a:buClr>
              <a:buSzPts val="2400"/>
              <a:buNone/>
            </a:pPr>
            <a:r>
              <a:rPr lang="en-US" sz="1800">
                <a:latin typeface="Arial"/>
                <a:ea typeface="Arial"/>
                <a:cs typeface="Arial"/>
                <a:sym typeface="Arial"/>
              </a:rPr>
              <a:t>Each team’s share of EPHA overhead costs:</a:t>
            </a:r>
            <a:endParaRPr sz="1800"/>
          </a:p>
          <a:p>
            <a:pPr marL="228600" lvl="0" indent="-190500" algn="l" rtl="0">
              <a:lnSpc>
                <a:spcPct val="95000"/>
              </a:lnSpc>
              <a:spcBef>
                <a:spcPts val="1000"/>
              </a:spcBef>
              <a:spcAft>
                <a:spcPts val="0"/>
              </a:spcAft>
              <a:buClr>
                <a:schemeClr val="dk1"/>
              </a:buClr>
              <a:buSzPts val="1800"/>
              <a:buFont typeface="Noto Sans Symbols"/>
              <a:buChar char="❖"/>
            </a:pPr>
            <a:r>
              <a:rPr lang="en-US" sz="1800">
                <a:latin typeface="Arial"/>
                <a:ea typeface="Arial"/>
                <a:cs typeface="Arial"/>
                <a:sym typeface="Arial"/>
              </a:rPr>
              <a:t> Professional fees</a:t>
            </a:r>
            <a:endParaRPr sz="1800"/>
          </a:p>
          <a:p>
            <a:pPr marL="228600" lvl="0" indent="-190500" algn="l" rtl="0">
              <a:lnSpc>
                <a:spcPct val="95000"/>
              </a:lnSpc>
              <a:spcBef>
                <a:spcPts val="1000"/>
              </a:spcBef>
              <a:spcAft>
                <a:spcPts val="0"/>
              </a:spcAft>
              <a:buClr>
                <a:schemeClr val="dk1"/>
              </a:buClr>
              <a:buSzPts val="1800"/>
              <a:buFont typeface="Noto Sans Symbols"/>
              <a:buChar char="❖"/>
            </a:pPr>
            <a:r>
              <a:rPr lang="en-US" sz="1800">
                <a:latin typeface="Arial"/>
                <a:ea typeface="Arial"/>
                <a:cs typeface="Arial"/>
                <a:sym typeface="Arial"/>
              </a:rPr>
              <a:t> Insurance</a:t>
            </a:r>
            <a:endParaRPr sz="1800"/>
          </a:p>
          <a:p>
            <a:pPr marL="228600" lvl="0" indent="-190500" algn="l" rtl="0">
              <a:lnSpc>
                <a:spcPct val="95000"/>
              </a:lnSpc>
              <a:spcBef>
                <a:spcPts val="1000"/>
              </a:spcBef>
              <a:spcAft>
                <a:spcPts val="0"/>
              </a:spcAft>
              <a:buClr>
                <a:schemeClr val="dk1"/>
              </a:buClr>
              <a:buSzPts val="1800"/>
              <a:buFont typeface="Noto Sans Symbols"/>
              <a:buChar char="❖"/>
            </a:pPr>
            <a:r>
              <a:rPr lang="en-US" sz="1800">
                <a:latin typeface="Arial"/>
                <a:ea typeface="Arial"/>
                <a:cs typeface="Arial"/>
                <a:sym typeface="Arial"/>
              </a:rPr>
              <a:t> Recruiting, etc.</a:t>
            </a:r>
            <a:endParaRPr sz="1800"/>
          </a:p>
          <a:p>
            <a:pPr marL="228600" lvl="0" indent="-50800" algn="l" rtl="0">
              <a:lnSpc>
                <a:spcPct val="95000"/>
              </a:lnSpc>
              <a:spcBef>
                <a:spcPts val="1000"/>
              </a:spcBef>
              <a:spcAft>
                <a:spcPts val="0"/>
              </a:spcAft>
              <a:buClr>
                <a:schemeClr val="dk1"/>
              </a:buClr>
              <a:buSzPts val="2800"/>
              <a:buNone/>
            </a:pPr>
            <a:endParaRPr sz="1800"/>
          </a:p>
        </p:txBody>
      </p:sp>
      <p:sp>
        <p:nvSpPr>
          <p:cNvPr id="151" name="Google Shape;151;p7"/>
          <p:cNvSpPr/>
          <p:nvPr/>
        </p:nvSpPr>
        <p:spPr>
          <a:xfrm>
            <a:off x="4572000" y="6733309"/>
            <a:ext cx="4555375" cy="124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52" name="Google Shape;152;p7"/>
          <p:cNvSpPr/>
          <p:nvPr/>
        </p:nvSpPr>
        <p:spPr>
          <a:xfrm>
            <a:off x="0" y="6733309"/>
            <a:ext cx="4555375" cy="124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7040AAE0-65A8-DE89-C5B9-21A553B26238}"/>
            </a:ext>
          </a:extLst>
        </p:cNvPr>
        <p:cNvGrpSpPr/>
        <p:nvPr/>
      </p:nvGrpSpPr>
      <p:grpSpPr>
        <a:xfrm>
          <a:off x="0" y="0"/>
          <a:ext cx="0" cy="0"/>
          <a:chOff x="0" y="0"/>
          <a:chExt cx="0" cy="0"/>
        </a:xfrm>
      </p:grpSpPr>
      <p:pic>
        <p:nvPicPr>
          <p:cNvPr id="145" name="Google Shape;145;p7">
            <a:extLst>
              <a:ext uri="{FF2B5EF4-FFF2-40B4-BE49-F238E27FC236}">
                <a16:creationId xmlns:a16="http://schemas.microsoft.com/office/drawing/2014/main" id="{BD01140C-0D99-91BA-C0A6-D8D8F79BFD7E}"/>
              </a:ext>
            </a:extLst>
          </p:cNvPr>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146" name="Google Shape;146;p7">
            <a:extLst>
              <a:ext uri="{FF2B5EF4-FFF2-40B4-BE49-F238E27FC236}">
                <a16:creationId xmlns:a16="http://schemas.microsoft.com/office/drawing/2014/main" id="{66F18D3F-6B65-E091-98EB-4EA5C581FC0B}"/>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dirty="0">
                <a:solidFill>
                  <a:srgbClr val="C00000"/>
                </a:solidFill>
                <a:latin typeface="Federo"/>
                <a:ea typeface="Federo"/>
                <a:cs typeface="Federo"/>
                <a:sym typeface="Federo"/>
              </a:rPr>
              <a:t>MN Hockey Mite/8U Rules</a:t>
            </a:r>
            <a:r>
              <a:rPr lang="en-US" dirty="0"/>
              <a:t>	</a:t>
            </a:r>
            <a:endParaRPr dirty="0"/>
          </a:p>
        </p:txBody>
      </p:sp>
      <p:sp>
        <p:nvSpPr>
          <p:cNvPr id="148" name="Google Shape;148;p7">
            <a:extLst>
              <a:ext uri="{FF2B5EF4-FFF2-40B4-BE49-F238E27FC236}">
                <a16:creationId xmlns:a16="http://schemas.microsoft.com/office/drawing/2014/main" id="{6367BFB5-590D-076E-ABC1-05AB3309E6A2}"/>
              </a:ext>
            </a:extLst>
          </p:cNvPr>
          <p:cNvSpPr txBox="1">
            <a:spLocks noGrp="1"/>
          </p:cNvSpPr>
          <p:nvPr>
            <p:ph type="body" idx="1"/>
          </p:nvPr>
        </p:nvSpPr>
        <p:spPr>
          <a:xfrm>
            <a:off x="628650" y="1597661"/>
            <a:ext cx="7886700" cy="4579302"/>
          </a:xfrm>
          <a:prstGeom prst="rect">
            <a:avLst/>
          </a:prstGeom>
          <a:noFill/>
          <a:ln>
            <a:noFill/>
          </a:ln>
        </p:spPr>
        <p:txBody>
          <a:bodyPr spcFirstLastPara="1" wrap="square" lIns="91425" tIns="45700" rIns="91425" bIns="45700" anchor="t" anchorCtr="0">
            <a:noAutofit/>
          </a:bodyPr>
          <a:lstStyle/>
          <a:p>
            <a:pPr marL="0" lvl="0" indent="0">
              <a:lnSpc>
                <a:spcPct val="95000"/>
              </a:lnSpc>
              <a:buSzPts val="1960"/>
              <a:buNone/>
            </a:pPr>
            <a:r>
              <a:rPr lang="en-US" sz="1600" b="1" dirty="0"/>
              <a:t>Net size</a:t>
            </a:r>
            <a:r>
              <a:rPr lang="en-US" sz="1600" dirty="0"/>
              <a:t>: Intermediate/junior net for all Mite/8U events (practices, games, scrimmages, and jamborees)</a:t>
            </a:r>
          </a:p>
          <a:p>
            <a:pPr marL="0" lvl="0" indent="0">
              <a:lnSpc>
                <a:spcPct val="95000"/>
              </a:lnSpc>
              <a:buSzPts val="1960"/>
              <a:buNone/>
            </a:pPr>
            <a:r>
              <a:rPr lang="en-US" sz="1800" b="1" dirty="0"/>
              <a:t>Games</a:t>
            </a:r>
          </a:p>
          <a:p>
            <a:pPr marL="285750" indent="-285750">
              <a:lnSpc>
                <a:spcPct val="95000"/>
              </a:lnSpc>
              <a:buSzPts val="1960"/>
            </a:pPr>
            <a:r>
              <a:rPr lang="en-US" sz="1600" b="1" dirty="0"/>
              <a:t>Mite 3/4 + 8U3: </a:t>
            </a:r>
            <a:r>
              <a:rPr lang="en-US" sz="1600" dirty="0"/>
              <a:t>10 full ice games allowed after Jan 1</a:t>
            </a:r>
            <a:r>
              <a:rPr lang="en-US" sz="1600" baseline="30000" dirty="0"/>
              <a:t>st</a:t>
            </a:r>
            <a:endParaRPr lang="en-US" sz="1600" dirty="0"/>
          </a:p>
          <a:p>
            <a:pPr marL="742950" lvl="1" indent="-285750">
              <a:lnSpc>
                <a:spcPct val="95000"/>
              </a:lnSpc>
              <a:buSzPts val="1960"/>
            </a:pPr>
            <a:r>
              <a:rPr lang="en-US" sz="1400" b="1" dirty="0"/>
              <a:t>Does not include jamborees </a:t>
            </a:r>
          </a:p>
          <a:p>
            <a:pPr marL="742950" lvl="1" indent="-285750">
              <a:lnSpc>
                <a:spcPct val="95000"/>
              </a:lnSpc>
              <a:buSzPts val="1960"/>
            </a:pPr>
            <a:r>
              <a:rPr lang="en-US" sz="1400" b="1" dirty="0"/>
              <a:t>Each team and EPHA are responsible for tracking</a:t>
            </a:r>
          </a:p>
          <a:p>
            <a:pPr marL="742950" lvl="1" indent="-285750">
              <a:lnSpc>
                <a:spcPct val="95000"/>
              </a:lnSpc>
              <a:buSzPts val="1960"/>
            </a:pPr>
            <a:r>
              <a:rPr lang="en-US" sz="1400" b="1" dirty="0"/>
              <a:t>Only half ice before Jan 1</a:t>
            </a:r>
          </a:p>
          <a:p>
            <a:pPr marL="1200150" lvl="2" indent="-285750">
              <a:lnSpc>
                <a:spcPct val="95000"/>
              </a:lnSpc>
              <a:buSzPts val="1960"/>
            </a:pPr>
            <a:r>
              <a:rPr lang="en-US" sz="1000" b="1" dirty="0"/>
              <a:t>Velocity is considered half ice</a:t>
            </a:r>
          </a:p>
          <a:p>
            <a:pPr marL="285750" indent="-285750">
              <a:lnSpc>
                <a:spcPct val="95000"/>
              </a:lnSpc>
              <a:buSzPts val="1960"/>
            </a:pPr>
            <a:r>
              <a:rPr lang="en-US" sz="1600" b="1" dirty="0"/>
              <a:t>Mite 2 + 8U2</a:t>
            </a:r>
          </a:p>
          <a:p>
            <a:pPr marL="742950" lvl="1" indent="-285750">
              <a:lnSpc>
                <a:spcPct val="95000"/>
              </a:lnSpc>
              <a:buSzPts val="1960"/>
            </a:pPr>
            <a:r>
              <a:rPr lang="en-US" sz="1400" b="1" dirty="0"/>
              <a:t>Teams can play cross ice or half ice games </a:t>
            </a:r>
          </a:p>
          <a:p>
            <a:pPr marL="1200150" lvl="2" indent="-285750">
              <a:lnSpc>
                <a:spcPct val="95000"/>
              </a:lnSpc>
              <a:buSzPts val="1960"/>
            </a:pPr>
            <a:r>
              <a:rPr lang="en-US" sz="1000" b="1" dirty="0"/>
              <a:t>Cross ice will be advised prior to Jan 1</a:t>
            </a:r>
          </a:p>
          <a:p>
            <a:pPr marL="285750" indent="-285750">
              <a:lnSpc>
                <a:spcPct val="95000"/>
              </a:lnSpc>
              <a:buSzPts val="1960"/>
            </a:pPr>
            <a:r>
              <a:rPr lang="en-US" sz="1600" b="1" dirty="0"/>
              <a:t>Mite 1 + 8U1</a:t>
            </a:r>
          </a:p>
          <a:p>
            <a:pPr marL="742950" lvl="1" indent="-285750">
              <a:lnSpc>
                <a:spcPct val="95000"/>
              </a:lnSpc>
              <a:buSzPts val="1960"/>
            </a:pPr>
            <a:r>
              <a:rPr lang="en-US" sz="1400" b="1" dirty="0"/>
              <a:t>Teams can play cross ice or half ice games</a:t>
            </a:r>
          </a:p>
          <a:p>
            <a:pPr marL="1200150" lvl="2" indent="-285750">
              <a:lnSpc>
                <a:spcPct val="95000"/>
              </a:lnSpc>
              <a:buSzPts val="1960"/>
            </a:pPr>
            <a:r>
              <a:rPr lang="en-US" sz="1000" b="1" dirty="0"/>
              <a:t>Cross ice games will be strongly advised </a:t>
            </a:r>
          </a:p>
          <a:p>
            <a:pPr marL="0" indent="0">
              <a:lnSpc>
                <a:spcPct val="95000"/>
              </a:lnSpc>
              <a:buSzPts val="1960"/>
              <a:buNone/>
            </a:pPr>
            <a:r>
              <a:rPr lang="en-US" sz="1800" b="1" dirty="0"/>
              <a:t>District lines:  </a:t>
            </a:r>
            <a:r>
              <a:rPr lang="en-US" sz="1400" dirty="0"/>
              <a:t>EPHA is a member of District 6 hockey.  All games outside of District 6 need to be preapproved.  Other associations in D6 are Bloomington, Burnsville, Chaska-Chan, Edina, Minnetonka, New Prague, Prior Lake, Shakopee, and Waconia</a:t>
            </a:r>
            <a:endParaRPr lang="en-US" sz="1400" b="1" dirty="0"/>
          </a:p>
        </p:txBody>
      </p:sp>
      <p:sp>
        <p:nvSpPr>
          <p:cNvPr id="151" name="Google Shape;151;p7">
            <a:extLst>
              <a:ext uri="{FF2B5EF4-FFF2-40B4-BE49-F238E27FC236}">
                <a16:creationId xmlns:a16="http://schemas.microsoft.com/office/drawing/2014/main" id="{502DA484-4640-F206-AF99-42088664EAB9}"/>
              </a:ext>
            </a:extLst>
          </p:cNvPr>
          <p:cNvSpPr/>
          <p:nvPr/>
        </p:nvSpPr>
        <p:spPr>
          <a:xfrm>
            <a:off x="4572000" y="6733309"/>
            <a:ext cx="4555375" cy="12469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52" name="Google Shape;152;p7">
            <a:extLst>
              <a:ext uri="{FF2B5EF4-FFF2-40B4-BE49-F238E27FC236}">
                <a16:creationId xmlns:a16="http://schemas.microsoft.com/office/drawing/2014/main" id="{76443481-10EC-B392-232F-D369DFB3012F}"/>
              </a:ext>
            </a:extLst>
          </p:cNvPr>
          <p:cNvSpPr/>
          <p:nvPr/>
        </p:nvSpPr>
        <p:spPr>
          <a:xfrm>
            <a:off x="0" y="6733309"/>
            <a:ext cx="4555375" cy="124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6740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p:nvPr/>
        </p:nvSpPr>
        <p:spPr>
          <a:xfrm>
            <a:off x="852525" y="1324075"/>
            <a:ext cx="6925800" cy="168503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chemeClr val="dk1"/>
              </a:buClr>
              <a:buSzPts val="1800"/>
              <a:buFont typeface="Noto Sans Symbols"/>
              <a:buChar char="❖"/>
            </a:pPr>
            <a:r>
              <a:rPr lang="en-US" sz="1800" b="1" dirty="0">
                <a:solidFill>
                  <a:schemeClr val="dk1"/>
                </a:solidFill>
              </a:rPr>
              <a:t>Mite/Girls Director</a:t>
            </a:r>
            <a:endParaRPr sz="1800" b="1" dirty="0">
              <a:solidFill>
                <a:schemeClr val="dk1"/>
              </a:solidFill>
            </a:endParaRPr>
          </a:p>
          <a:p>
            <a:pPr marL="285750" marR="0" lvl="0" indent="-285750" algn="l" rtl="0">
              <a:lnSpc>
                <a:spcPct val="115000"/>
              </a:lnSpc>
              <a:spcBef>
                <a:spcPts val="0"/>
              </a:spcBef>
              <a:spcAft>
                <a:spcPts val="0"/>
              </a:spcAft>
              <a:buClr>
                <a:schemeClr val="dk1"/>
              </a:buClr>
              <a:buSzPts val="1800"/>
              <a:buFont typeface="Noto Sans Symbols"/>
              <a:buChar char="❖"/>
            </a:pPr>
            <a:r>
              <a:rPr lang="en-US" sz="1800" b="1" i="0" u="none" strike="noStrike" cap="none" dirty="0">
                <a:solidFill>
                  <a:schemeClr val="dk1"/>
                </a:solidFill>
                <a:latin typeface="Arial"/>
                <a:ea typeface="Arial"/>
                <a:cs typeface="Arial"/>
                <a:sym typeface="Arial"/>
              </a:rPr>
              <a:t>Team Managers</a:t>
            </a:r>
            <a:endParaRPr dirty="0"/>
          </a:p>
          <a:p>
            <a:pPr marL="285750" marR="0" lvl="0" indent="-285750" algn="l" rtl="0">
              <a:lnSpc>
                <a:spcPct val="115000"/>
              </a:lnSpc>
              <a:spcBef>
                <a:spcPts val="0"/>
              </a:spcBef>
              <a:spcAft>
                <a:spcPts val="0"/>
              </a:spcAft>
              <a:buClr>
                <a:schemeClr val="dk1"/>
              </a:buClr>
              <a:buSzPts val="1800"/>
              <a:buFont typeface="Noto Sans Symbols"/>
              <a:buChar char="❖"/>
            </a:pPr>
            <a:r>
              <a:rPr lang="en-US" sz="1800" b="1" i="0" u="none" strike="noStrike" cap="none" dirty="0">
                <a:solidFill>
                  <a:schemeClr val="dk1"/>
                </a:solidFill>
                <a:latin typeface="Arial"/>
                <a:ea typeface="Arial"/>
                <a:cs typeface="Arial"/>
                <a:sym typeface="Arial"/>
              </a:rPr>
              <a:t>EPHA email blasts</a:t>
            </a:r>
            <a:endParaRPr sz="1800" b="1" dirty="0">
              <a:solidFill>
                <a:schemeClr val="dk1"/>
              </a:solidFill>
            </a:endParaRPr>
          </a:p>
          <a:p>
            <a:pPr marL="285750" marR="0" lvl="0" indent="-285750" algn="l" rtl="0">
              <a:lnSpc>
                <a:spcPct val="115000"/>
              </a:lnSpc>
              <a:spcBef>
                <a:spcPts val="0"/>
              </a:spcBef>
              <a:spcAft>
                <a:spcPts val="0"/>
              </a:spcAft>
              <a:buClr>
                <a:schemeClr val="dk1"/>
              </a:buClr>
              <a:buSzPts val="1800"/>
              <a:buFont typeface="Noto Sans Symbols"/>
              <a:buChar char="❖"/>
            </a:pPr>
            <a:r>
              <a:rPr lang="en-US" sz="1800" b="1" i="0" u="none" strike="noStrike" cap="none" dirty="0">
                <a:solidFill>
                  <a:schemeClr val="dk1"/>
                </a:solidFill>
                <a:latin typeface="Arial"/>
                <a:ea typeface="Arial"/>
                <a:cs typeface="Arial"/>
                <a:sym typeface="Arial"/>
              </a:rPr>
              <a:t>Mites/8U page </a:t>
            </a:r>
            <a:r>
              <a:rPr lang="en-US" sz="1600" b="1" dirty="0">
                <a:solidFill>
                  <a:srgbClr val="C00000"/>
                </a:solidFill>
              </a:rPr>
              <a:t>(go to </a:t>
            </a:r>
            <a:r>
              <a:rPr lang="en-US" sz="1600" b="1" u="sng" dirty="0">
                <a:solidFill>
                  <a:srgbClr val="C00000"/>
                </a:solidFill>
              </a:rPr>
              <a:t>ephockey.com </a:t>
            </a:r>
            <a:r>
              <a:rPr lang="en-US" sz="1600" b="1" dirty="0">
                <a:solidFill>
                  <a:srgbClr val="C00000"/>
                </a:solidFill>
              </a:rPr>
              <a:t>  &gt;  New to Hockey?  &gt;  Mites/8U)</a:t>
            </a:r>
            <a:r>
              <a:rPr lang="en-US" sz="1800" b="1" i="0" u="none" strike="noStrike" cap="none" dirty="0">
                <a:solidFill>
                  <a:schemeClr val="dk1"/>
                </a:solidFill>
                <a:latin typeface="Arial"/>
                <a:ea typeface="Arial"/>
                <a:cs typeface="Arial"/>
                <a:sym typeface="Arial"/>
              </a:rPr>
              <a:t> </a:t>
            </a:r>
            <a:endParaRPr sz="1800" b="1" i="0" u="none" strike="noStrike" cap="none" dirty="0">
              <a:solidFill>
                <a:schemeClr val="dk1"/>
              </a:solidFill>
              <a:latin typeface="Arial"/>
              <a:ea typeface="Arial"/>
              <a:cs typeface="Arial"/>
              <a:sym typeface="Arial"/>
            </a:endParaRPr>
          </a:p>
        </p:txBody>
      </p:sp>
      <p:pic>
        <p:nvPicPr>
          <p:cNvPr id="159" name="Google Shape;159;p8"/>
          <p:cNvPicPr preferRelativeResize="0"/>
          <p:nvPr/>
        </p:nvPicPr>
        <p:blipFill rotWithShape="1">
          <a:blip r:embed="rId3">
            <a:alphaModFix/>
          </a:blip>
          <a:srcRect/>
          <a:stretch/>
        </p:blipFill>
        <p:spPr>
          <a:xfrm>
            <a:off x="7231190" y="337432"/>
            <a:ext cx="1207959" cy="1139508"/>
          </a:xfrm>
          <a:prstGeom prst="rect">
            <a:avLst/>
          </a:prstGeom>
          <a:noFill/>
          <a:ln>
            <a:noFill/>
          </a:ln>
        </p:spPr>
      </p:pic>
      <p:sp>
        <p:nvSpPr>
          <p:cNvPr id="160" name="Google Shape;160;p8"/>
          <p:cNvSpPr txBox="1">
            <a:spLocks noGrp="1"/>
          </p:cNvSpPr>
          <p:nvPr>
            <p:ph type="title"/>
          </p:nvPr>
        </p:nvSpPr>
        <p:spPr>
          <a:xfrm>
            <a:off x="295515" y="205250"/>
            <a:ext cx="4326900" cy="1379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Federo"/>
              <a:buNone/>
            </a:pPr>
            <a:r>
              <a:rPr lang="en-US" b="1" dirty="0">
                <a:solidFill>
                  <a:srgbClr val="C00000"/>
                </a:solidFill>
                <a:latin typeface="Federo"/>
                <a:ea typeface="Federo"/>
                <a:cs typeface="Federo"/>
                <a:sym typeface="Federo"/>
              </a:rPr>
              <a:t>Communication</a:t>
            </a:r>
            <a:r>
              <a:rPr lang="en-US" dirty="0"/>
              <a:t>	</a:t>
            </a:r>
            <a:endParaRPr dirty="0"/>
          </a:p>
        </p:txBody>
      </p:sp>
      <p:pic>
        <p:nvPicPr>
          <p:cNvPr id="3" name="Picture 2">
            <a:extLst>
              <a:ext uri="{FF2B5EF4-FFF2-40B4-BE49-F238E27FC236}">
                <a16:creationId xmlns:a16="http://schemas.microsoft.com/office/drawing/2014/main" id="{8C5F517E-0EBB-1991-C080-86121AF50D87}"/>
              </a:ext>
            </a:extLst>
          </p:cNvPr>
          <p:cNvPicPr>
            <a:picLocks noChangeAspect="1"/>
          </p:cNvPicPr>
          <p:nvPr/>
        </p:nvPicPr>
        <p:blipFill>
          <a:blip r:embed="rId4"/>
          <a:stretch>
            <a:fillRect/>
          </a:stretch>
        </p:blipFill>
        <p:spPr>
          <a:xfrm>
            <a:off x="549692" y="3011248"/>
            <a:ext cx="8044615" cy="2351300"/>
          </a:xfrm>
          <a:prstGeom prst="rect">
            <a:avLst/>
          </a:prstGeom>
        </p:spPr>
      </p:pic>
      <p:sp>
        <p:nvSpPr>
          <p:cNvPr id="162" name="Google Shape;162;p8"/>
          <p:cNvSpPr/>
          <p:nvPr/>
        </p:nvSpPr>
        <p:spPr>
          <a:xfrm rot="-8158242">
            <a:off x="3455090" y="3372284"/>
            <a:ext cx="1134738" cy="407499"/>
          </a:xfrm>
          <a:prstGeom prst="rightArrow">
            <a:avLst>
              <a:gd name="adj1" fmla="val 50000"/>
              <a:gd name="adj2" fmla="val 5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 name="Oval 3">
            <a:extLst>
              <a:ext uri="{FF2B5EF4-FFF2-40B4-BE49-F238E27FC236}">
                <a16:creationId xmlns:a16="http://schemas.microsoft.com/office/drawing/2014/main" id="{369F875E-5654-A746-05B1-6628B0A89CFB}"/>
              </a:ext>
            </a:extLst>
          </p:cNvPr>
          <p:cNvSpPr/>
          <p:nvPr/>
        </p:nvSpPr>
        <p:spPr>
          <a:xfrm>
            <a:off x="2971800" y="3809388"/>
            <a:ext cx="722376" cy="3074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9"/>
          <p:cNvPicPr preferRelativeResize="0"/>
          <p:nvPr/>
        </p:nvPicPr>
        <p:blipFill rotWithShape="1">
          <a:blip r:embed="rId3">
            <a:alphaModFix/>
          </a:blip>
          <a:srcRect/>
          <a:stretch/>
        </p:blipFill>
        <p:spPr>
          <a:xfrm>
            <a:off x="7231190" y="458153"/>
            <a:ext cx="1207959" cy="1139508"/>
          </a:xfrm>
          <a:prstGeom prst="rect">
            <a:avLst/>
          </a:prstGeom>
          <a:noFill/>
          <a:ln>
            <a:noFill/>
          </a:ln>
        </p:spPr>
      </p:pic>
      <p:sp>
        <p:nvSpPr>
          <p:cNvPr id="169" name="Google Shape;169;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Federo"/>
              <a:buNone/>
            </a:pPr>
            <a:r>
              <a:rPr lang="en-US" b="1">
                <a:solidFill>
                  <a:srgbClr val="C00000"/>
                </a:solidFill>
                <a:latin typeface="Federo"/>
                <a:ea typeface="Federo"/>
                <a:cs typeface="Federo"/>
                <a:sym typeface="Federo"/>
              </a:rPr>
              <a:t>Pre-Season Clinics </a:t>
            </a:r>
            <a:br>
              <a:rPr lang="en-US" b="1">
                <a:solidFill>
                  <a:srgbClr val="C00000"/>
                </a:solidFill>
                <a:latin typeface="Federo"/>
                <a:ea typeface="Federo"/>
                <a:cs typeface="Federo"/>
                <a:sym typeface="Federo"/>
              </a:rPr>
            </a:br>
            <a:r>
              <a:rPr lang="en-US" b="1">
                <a:solidFill>
                  <a:srgbClr val="C00000"/>
                </a:solidFill>
                <a:latin typeface="Federo"/>
                <a:ea typeface="Federo"/>
                <a:cs typeface="Federo"/>
                <a:sym typeface="Federo"/>
              </a:rPr>
              <a:t>&amp; Evaluations</a:t>
            </a:r>
            <a:endParaRPr/>
          </a:p>
        </p:txBody>
      </p:sp>
      <p:sp>
        <p:nvSpPr>
          <p:cNvPr id="170" name="Google Shape;170;p9"/>
          <p:cNvSpPr txBox="1">
            <a:spLocks noGrp="1"/>
          </p:cNvSpPr>
          <p:nvPr>
            <p:ph type="body" idx="1"/>
          </p:nvPr>
        </p:nvSpPr>
        <p:spPr>
          <a:xfrm>
            <a:off x="337457" y="1834468"/>
            <a:ext cx="8469085" cy="46584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70000"/>
              </a:buClr>
              <a:buSzPts val="1800"/>
              <a:buNone/>
            </a:pPr>
            <a:r>
              <a:rPr lang="en-US" sz="1100" b="1" dirty="0">
                <a:solidFill>
                  <a:srgbClr val="C70000"/>
                </a:solidFill>
                <a:latin typeface="Arial"/>
                <a:ea typeface="Arial"/>
                <a:cs typeface="Arial"/>
                <a:sym typeface="Arial"/>
              </a:rPr>
              <a:t>Pre-season Clinics: September 29 through Oct. 31</a:t>
            </a:r>
            <a:endParaRPr sz="11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800"/>
              <a:buNone/>
            </a:pPr>
            <a:endParaRPr sz="400" dirty="0">
              <a:latin typeface="Arial"/>
              <a:ea typeface="Arial"/>
              <a:cs typeface="Arial"/>
              <a:sym typeface="Arial"/>
            </a:endParaRPr>
          </a:p>
          <a:p>
            <a:pPr marL="231775" marR="0" lvl="0" indent="-209867" algn="l" rtl="0">
              <a:lnSpc>
                <a:spcPct val="100000"/>
              </a:lnSpc>
              <a:spcBef>
                <a:spcPts val="0"/>
              </a:spcBef>
              <a:spcAft>
                <a:spcPts val="0"/>
              </a:spcAft>
              <a:buClr>
                <a:srgbClr val="292929"/>
              </a:buClr>
              <a:buSzPts val="1100"/>
              <a:buChar char="•"/>
            </a:pPr>
            <a:r>
              <a:rPr lang="en-US" sz="1100" dirty="0">
                <a:solidFill>
                  <a:srgbClr val="292929"/>
                </a:solidFill>
                <a:latin typeface="Arial"/>
                <a:ea typeface="Arial"/>
                <a:cs typeface="Arial"/>
                <a:sym typeface="Arial"/>
              </a:rPr>
              <a:t>Clinics are the kick-off of the Mite/8U season and begin September 29 and run through October 31. These are approximately one hour long sessions, led by volunteer coaches.  </a:t>
            </a:r>
            <a:endParaRPr sz="1100" dirty="0">
              <a:latin typeface="Arial"/>
              <a:ea typeface="Arial"/>
              <a:cs typeface="Arial"/>
              <a:sym typeface="Arial"/>
            </a:endParaRPr>
          </a:p>
          <a:p>
            <a:pPr marL="231775" marR="0" lvl="0" indent="-140017" algn="l" rtl="0">
              <a:lnSpc>
                <a:spcPct val="100000"/>
              </a:lnSpc>
              <a:spcBef>
                <a:spcPts val="0"/>
              </a:spcBef>
              <a:spcAft>
                <a:spcPts val="0"/>
              </a:spcAft>
              <a:buClr>
                <a:schemeClr val="dk1"/>
              </a:buClr>
              <a:buSzPts val="1800"/>
              <a:buNone/>
            </a:pPr>
            <a:endParaRPr sz="1100" dirty="0">
              <a:solidFill>
                <a:srgbClr val="292929"/>
              </a:solidFill>
              <a:latin typeface="Arial"/>
              <a:ea typeface="Arial"/>
              <a:cs typeface="Arial"/>
              <a:sym typeface="Arial"/>
            </a:endParaRPr>
          </a:p>
          <a:p>
            <a:pPr marL="231775" marR="0" lvl="0" indent="-209867" algn="l" rtl="0">
              <a:lnSpc>
                <a:spcPct val="100000"/>
              </a:lnSpc>
              <a:spcBef>
                <a:spcPts val="0"/>
              </a:spcBef>
              <a:spcAft>
                <a:spcPts val="0"/>
              </a:spcAft>
              <a:buClr>
                <a:srgbClr val="292929"/>
              </a:buClr>
              <a:buSzPts val="1100"/>
              <a:buChar char="•"/>
            </a:pPr>
            <a:r>
              <a:rPr lang="en-US" sz="1100" dirty="0">
                <a:solidFill>
                  <a:srgbClr val="292929"/>
                </a:solidFill>
                <a:latin typeface="Arial"/>
                <a:ea typeface="Arial"/>
                <a:cs typeface="Arial"/>
                <a:sym typeface="Arial"/>
              </a:rPr>
              <a:t>Please attend with your designated group.  </a:t>
            </a:r>
            <a:endParaRPr sz="1100" dirty="0">
              <a:latin typeface="Arial"/>
              <a:ea typeface="Arial"/>
              <a:cs typeface="Arial"/>
              <a:sym typeface="Arial"/>
            </a:endParaRPr>
          </a:p>
          <a:p>
            <a:pPr marL="231775" marR="0" lvl="0" indent="-140017" algn="l" rtl="0">
              <a:lnSpc>
                <a:spcPct val="100000"/>
              </a:lnSpc>
              <a:spcBef>
                <a:spcPts val="0"/>
              </a:spcBef>
              <a:spcAft>
                <a:spcPts val="0"/>
              </a:spcAft>
              <a:buClr>
                <a:schemeClr val="dk1"/>
              </a:buClr>
              <a:buSzPts val="1800"/>
              <a:buNone/>
            </a:pPr>
            <a:endParaRPr sz="1100" b="1" i="1" dirty="0">
              <a:solidFill>
                <a:srgbClr val="292929"/>
              </a:solidFill>
              <a:latin typeface="Arial"/>
              <a:ea typeface="Arial"/>
              <a:cs typeface="Arial"/>
              <a:sym typeface="Arial"/>
            </a:endParaRPr>
          </a:p>
          <a:p>
            <a:pPr marL="3175" marR="0" lvl="0" indent="0" algn="ctr" rtl="0">
              <a:lnSpc>
                <a:spcPct val="100000"/>
              </a:lnSpc>
              <a:spcBef>
                <a:spcPts val="0"/>
              </a:spcBef>
              <a:spcAft>
                <a:spcPts val="0"/>
              </a:spcAft>
              <a:buClr>
                <a:srgbClr val="292929"/>
              </a:buClr>
              <a:buSzPts val="1800"/>
              <a:buNone/>
            </a:pPr>
            <a:r>
              <a:rPr lang="en-US" sz="1100" b="1" i="1" dirty="0">
                <a:solidFill>
                  <a:srgbClr val="292929"/>
                </a:solidFill>
                <a:latin typeface="Arial"/>
                <a:ea typeface="Arial"/>
                <a:cs typeface="Arial"/>
                <a:sym typeface="Arial"/>
              </a:rPr>
              <a:t>Clinic groups and schedules will be posted to the Mites/8U page at </a:t>
            </a:r>
            <a:r>
              <a:rPr lang="en-US" sz="1100" b="1" i="1" u="sng" dirty="0">
                <a:solidFill>
                  <a:srgbClr val="C70000"/>
                </a:solidFill>
                <a:latin typeface="Arial"/>
                <a:ea typeface="Arial"/>
                <a:cs typeface="Arial"/>
                <a:sym typeface="Arial"/>
                <a:hlinkClick r:id="rId4">
                  <a:extLst>
                    <a:ext uri="{A12FA001-AC4F-418D-AE19-62706E023703}">
                      <ahyp:hlinkClr xmlns:ahyp="http://schemas.microsoft.com/office/drawing/2018/hyperlinkcolor" val="tx"/>
                    </a:ext>
                  </a:extLst>
                </a:hlinkClick>
              </a:rPr>
              <a:t>www.ephockey.com</a:t>
            </a:r>
            <a:r>
              <a:rPr lang="en-US" sz="1100" b="1" i="1" dirty="0">
                <a:solidFill>
                  <a:srgbClr val="292929"/>
                </a:solidFill>
                <a:latin typeface="Arial"/>
                <a:ea typeface="Arial"/>
                <a:cs typeface="Arial"/>
                <a:sym typeface="Arial"/>
              </a:rPr>
              <a:t>. </a:t>
            </a:r>
            <a:endParaRPr sz="1100" b="1" i="1" dirty="0">
              <a:solidFill>
                <a:srgbClr val="292929"/>
              </a:solidFill>
              <a:latin typeface="Arial"/>
              <a:ea typeface="Arial"/>
              <a:cs typeface="Arial"/>
              <a:sym typeface="Arial"/>
            </a:endParaRPr>
          </a:p>
          <a:p>
            <a:pPr marL="3175" marR="0" lvl="0" indent="0" algn="ctr" rtl="0">
              <a:lnSpc>
                <a:spcPct val="100000"/>
              </a:lnSpc>
              <a:spcBef>
                <a:spcPts val="0"/>
              </a:spcBef>
              <a:spcAft>
                <a:spcPts val="0"/>
              </a:spcAft>
              <a:buClr>
                <a:srgbClr val="292929"/>
              </a:buClr>
              <a:buSzPts val="1800"/>
              <a:buNone/>
            </a:pPr>
            <a:endParaRPr sz="1100" b="1" i="1" dirty="0">
              <a:solidFill>
                <a:srgbClr val="292929"/>
              </a:solidFill>
              <a:latin typeface="Arial"/>
              <a:ea typeface="Arial"/>
              <a:cs typeface="Arial"/>
              <a:sym typeface="Arial"/>
            </a:endParaRPr>
          </a:p>
          <a:p>
            <a:pPr marL="0" marR="0" lvl="0" indent="0" algn="l" rtl="0">
              <a:lnSpc>
                <a:spcPct val="100000"/>
              </a:lnSpc>
              <a:spcBef>
                <a:spcPts val="0"/>
              </a:spcBef>
              <a:spcAft>
                <a:spcPts val="0"/>
              </a:spcAft>
              <a:buClr>
                <a:srgbClr val="C70000"/>
              </a:buClr>
              <a:buSzPts val="1800"/>
              <a:buNone/>
            </a:pPr>
            <a:endParaRPr lang="en-US" sz="1100" b="1" dirty="0">
              <a:solidFill>
                <a:srgbClr val="C70000"/>
              </a:solidFill>
              <a:latin typeface="Arial"/>
              <a:ea typeface="Arial"/>
              <a:cs typeface="Arial"/>
              <a:sym typeface="Arial"/>
            </a:endParaRPr>
          </a:p>
          <a:p>
            <a:pPr marL="0" marR="0" lvl="0" indent="0" algn="l" rtl="0">
              <a:lnSpc>
                <a:spcPct val="100000"/>
              </a:lnSpc>
              <a:spcBef>
                <a:spcPts val="0"/>
              </a:spcBef>
              <a:spcAft>
                <a:spcPts val="0"/>
              </a:spcAft>
              <a:buClr>
                <a:srgbClr val="C70000"/>
              </a:buClr>
              <a:buSzPts val="1800"/>
              <a:buNone/>
            </a:pPr>
            <a:r>
              <a:rPr lang="en-US" sz="1100" b="1" dirty="0">
                <a:solidFill>
                  <a:srgbClr val="C70000"/>
                </a:solidFill>
                <a:latin typeface="Arial"/>
                <a:ea typeface="Arial"/>
                <a:cs typeface="Arial"/>
                <a:sym typeface="Arial"/>
              </a:rPr>
              <a:t>Evaluations: November 1 and 2</a:t>
            </a:r>
            <a:endParaRPr sz="1100" b="1" dirty="0">
              <a:solidFill>
                <a:srgbClr val="C70000"/>
              </a:solidFill>
              <a:latin typeface="Arial"/>
              <a:ea typeface="Arial"/>
              <a:cs typeface="Arial"/>
              <a:sym typeface="Arial"/>
            </a:endParaRPr>
          </a:p>
          <a:p>
            <a:pPr marL="0" marR="0" lvl="0" indent="0" algn="l" rtl="0">
              <a:lnSpc>
                <a:spcPct val="100000"/>
              </a:lnSpc>
              <a:spcBef>
                <a:spcPts val="0"/>
              </a:spcBef>
              <a:spcAft>
                <a:spcPts val="0"/>
              </a:spcAft>
              <a:buClr>
                <a:srgbClr val="C70000"/>
              </a:buClr>
              <a:buSzPts val="1800"/>
              <a:buNone/>
            </a:pPr>
            <a:endParaRPr sz="400" b="1" dirty="0">
              <a:solidFill>
                <a:srgbClr val="C7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This year we will be modifying the preseason and tryout process melding both historical processes and some of the new ideas introduced last season.  The process is being implemented based on feedback from parents, coaches, evaluators, and the overall success of team composition.  </a:t>
            </a: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NOTE: Evaluations at the Mite 3/4 and 8U3 level are optional, and not mandatory for team placement. Any player opting out of evaluations will be placed on a Mite 3 or 8U3 team.</a:t>
            </a:r>
            <a:endParaRPr sz="1100" dirty="0">
              <a:latin typeface="Arial"/>
              <a:ea typeface="Arial"/>
              <a:cs typeface="Arial"/>
              <a:sym typeface="Arial"/>
            </a:endParaRPr>
          </a:p>
          <a:p>
            <a:pPr marL="0" marR="0" lvl="0" indent="0" algn="l" rtl="0">
              <a:lnSpc>
                <a:spcPct val="100000"/>
              </a:lnSpc>
              <a:spcBef>
                <a:spcPts val="0"/>
              </a:spcBef>
              <a:spcAft>
                <a:spcPts val="0"/>
              </a:spcAft>
              <a:buClr>
                <a:srgbClr val="C70000"/>
              </a:buClr>
              <a:buSzPts val="1800"/>
              <a:buNone/>
            </a:pPr>
            <a:endParaRPr sz="1100" b="1" dirty="0">
              <a:solidFill>
                <a:srgbClr val="C70000"/>
              </a:solidFill>
              <a:latin typeface="Arial"/>
              <a:ea typeface="Arial"/>
              <a:cs typeface="Arial"/>
              <a:sym typeface="Arial"/>
            </a:endParaRPr>
          </a:p>
          <a:p>
            <a:pPr marL="228600" marR="0" lvl="0" indent="-209867" algn="l" rtl="0">
              <a:lnSpc>
                <a:spcPct val="100000"/>
              </a:lnSpc>
              <a:spcBef>
                <a:spcPts val="0"/>
              </a:spcBef>
              <a:spcAft>
                <a:spcPts val="0"/>
              </a:spcAft>
              <a:buClr>
                <a:srgbClr val="292929"/>
              </a:buClr>
              <a:buSzPts val="1100"/>
              <a:buChar char="•"/>
            </a:pPr>
            <a:r>
              <a:rPr lang="en-US" sz="1100" b="1" dirty="0">
                <a:solidFill>
                  <a:srgbClr val="292929"/>
                </a:solidFill>
                <a:latin typeface="Arial"/>
                <a:ea typeface="Arial"/>
                <a:cs typeface="Arial"/>
                <a:sym typeface="Arial"/>
              </a:rPr>
              <a:t>Mite/8U 3 and Mite 4: </a:t>
            </a:r>
            <a:endParaRPr sz="1100" dirty="0">
              <a:latin typeface="Arial"/>
              <a:ea typeface="Arial"/>
              <a:cs typeface="Arial"/>
              <a:sym typeface="Arial"/>
            </a:endParaRPr>
          </a:p>
          <a:p>
            <a:pPr marL="457200" marR="0" lvl="0" indent="-231775" algn="l" rtl="0">
              <a:lnSpc>
                <a:spcPct val="100000"/>
              </a:lnSpc>
              <a:spcBef>
                <a:spcPts val="0"/>
              </a:spcBef>
              <a:spcAft>
                <a:spcPts val="0"/>
              </a:spcAft>
              <a:buClr>
                <a:srgbClr val="292929"/>
              </a:buClr>
              <a:buSzPts val="1100"/>
              <a:buChar char="∙"/>
            </a:pPr>
            <a:r>
              <a:rPr lang="en-US" sz="1100" dirty="0">
                <a:solidFill>
                  <a:srgbClr val="292929"/>
                </a:solidFill>
                <a:latin typeface="Arial"/>
                <a:ea typeface="Arial"/>
                <a:cs typeface="Arial"/>
                <a:sym typeface="Arial"/>
              </a:rPr>
              <a:t>Evaluations will be November 1 and 2 with teams determined and posted to the Mites/8U page on </a:t>
            </a:r>
            <a:r>
              <a:rPr lang="en-US" sz="1100" u="sng" dirty="0">
                <a:solidFill>
                  <a:srgbClr val="C70000"/>
                </a:solidFill>
                <a:latin typeface="Arial"/>
                <a:ea typeface="Arial"/>
                <a:cs typeface="Arial"/>
                <a:sym typeface="Arial"/>
                <a:hlinkClick r:id="rId5">
                  <a:extLst>
                    <a:ext uri="{A12FA001-AC4F-418D-AE19-62706E023703}">
                      <ahyp:hlinkClr xmlns:ahyp="http://schemas.microsoft.com/office/drawing/2018/hyperlinkcolor" val="tx"/>
                    </a:ext>
                  </a:extLst>
                </a:hlinkClick>
              </a:rPr>
              <a:t>www.ephockey.com</a:t>
            </a:r>
            <a:r>
              <a:rPr lang="en-US" sz="1100" dirty="0">
                <a:solidFill>
                  <a:srgbClr val="C70000"/>
                </a:solidFill>
                <a:latin typeface="Arial"/>
                <a:ea typeface="Arial"/>
                <a:cs typeface="Arial"/>
                <a:sym typeface="Arial"/>
              </a:rPr>
              <a:t> </a:t>
            </a:r>
            <a:r>
              <a:rPr lang="en-US" sz="1100" dirty="0">
                <a:solidFill>
                  <a:srgbClr val="292929"/>
                </a:solidFill>
                <a:latin typeface="Arial"/>
                <a:ea typeface="Arial"/>
                <a:cs typeface="Arial"/>
                <a:sym typeface="Arial"/>
              </a:rPr>
              <a:t>after the evals.</a:t>
            </a:r>
            <a:r>
              <a:rPr lang="en-US" sz="1100" dirty="0">
                <a:solidFill>
                  <a:srgbClr val="000000"/>
                </a:solidFill>
                <a:latin typeface="Arial"/>
                <a:ea typeface="Arial"/>
                <a:cs typeface="Arial"/>
                <a:sym typeface="Arial"/>
              </a:rPr>
              <a:t> </a:t>
            </a:r>
            <a:endParaRPr sz="1100" dirty="0">
              <a:latin typeface="Arial"/>
              <a:ea typeface="Arial"/>
              <a:cs typeface="Arial"/>
              <a:sym typeface="Arial"/>
            </a:endParaRPr>
          </a:p>
          <a:p>
            <a:pPr marL="457200" marR="0" lvl="0" indent="-231775" algn="l" rtl="0">
              <a:lnSpc>
                <a:spcPct val="100000"/>
              </a:lnSpc>
              <a:spcBef>
                <a:spcPts val="0"/>
              </a:spcBef>
              <a:spcAft>
                <a:spcPts val="0"/>
              </a:spcAft>
              <a:buClr>
                <a:srgbClr val="292929"/>
              </a:buClr>
              <a:buSzPts val="1100"/>
              <a:buChar char="∙"/>
            </a:pPr>
            <a:r>
              <a:rPr lang="en-US" sz="1100" dirty="0">
                <a:solidFill>
                  <a:srgbClr val="292929"/>
                </a:solidFill>
                <a:latin typeface="Arial"/>
                <a:ea typeface="Arial"/>
                <a:cs typeface="Arial"/>
                <a:sym typeface="Arial"/>
              </a:rPr>
              <a:t>Day 1 will be graded skills, days 2 will be scrimmages that are graded</a:t>
            </a:r>
            <a:endParaRPr sz="11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800"/>
              <a:buNone/>
            </a:pPr>
            <a:endParaRPr sz="1100" dirty="0">
              <a:latin typeface="Arial"/>
              <a:ea typeface="Arial"/>
              <a:cs typeface="Arial"/>
              <a:sym typeface="Arial"/>
            </a:endParaRPr>
          </a:p>
          <a:p>
            <a:pPr marL="228600" marR="0" lvl="0" indent="-209867" algn="l" rtl="0">
              <a:lnSpc>
                <a:spcPct val="100000"/>
              </a:lnSpc>
              <a:spcBef>
                <a:spcPts val="0"/>
              </a:spcBef>
              <a:spcAft>
                <a:spcPts val="0"/>
              </a:spcAft>
              <a:buClr>
                <a:srgbClr val="292929"/>
              </a:buClr>
              <a:buSzPts val="1100"/>
              <a:buChar char="•"/>
            </a:pPr>
            <a:r>
              <a:rPr lang="en-US" sz="1100" b="1" dirty="0">
                <a:solidFill>
                  <a:srgbClr val="292929"/>
                </a:solidFill>
                <a:latin typeface="Arial"/>
                <a:ea typeface="Arial"/>
                <a:cs typeface="Arial"/>
                <a:sym typeface="Arial"/>
              </a:rPr>
              <a:t>Mite/8U 1 and 2:</a:t>
            </a:r>
            <a:endParaRPr sz="1100" dirty="0">
              <a:latin typeface="Arial"/>
              <a:ea typeface="Arial"/>
              <a:cs typeface="Arial"/>
              <a:sym typeface="Arial"/>
            </a:endParaRPr>
          </a:p>
          <a:p>
            <a:pPr marL="457200" marR="0" lvl="0" indent="-231775" algn="l" rtl="0">
              <a:lnSpc>
                <a:spcPct val="100000"/>
              </a:lnSpc>
              <a:spcBef>
                <a:spcPts val="0"/>
              </a:spcBef>
              <a:spcAft>
                <a:spcPts val="0"/>
              </a:spcAft>
              <a:buClr>
                <a:srgbClr val="292929"/>
              </a:buClr>
              <a:buSzPts val="1100"/>
              <a:buChar char="∙"/>
            </a:pPr>
            <a:r>
              <a:rPr lang="en-US" sz="1100" dirty="0">
                <a:solidFill>
                  <a:srgbClr val="292929"/>
                </a:solidFill>
                <a:latin typeface="Arial"/>
                <a:ea typeface="Arial"/>
                <a:cs typeface="Arial"/>
                <a:sym typeface="Arial"/>
              </a:rPr>
              <a:t>There are no evaluations at the Mite/8U 1 &amp; 2 levels, however coaches will observe the players during clinics to help form balanced teams at these levels.</a:t>
            </a:r>
            <a:endParaRPr sz="1100" dirty="0">
              <a:latin typeface="Arial"/>
              <a:ea typeface="Arial"/>
              <a:cs typeface="Arial"/>
              <a:sym typeface="Arial"/>
            </a:endParaRPr>
          </a:p>
          <a:p>
            <a:pPr marL="457200" marR="0" lvl="0" indent="-231775" algn="l" rtl="0">
              <a:lnSpc>
                <a:spcPct val="100000"/>
              </a:lnSpc>
              <a:spcBef>
                <a:spcPts val="0"/>
              </a:spcBef>
              <a:spcAft>
                <a:spcPts val="0"/>
              </a:spcAft>
              <a:buClr>
                <a:srgbClr val="292929"/>
              </a:buClr>
              <a:buSzPts val="1100"/>
              <a:buChar char="∙"/>
            </a:pPr>
            <a:r>
              <a:rPr lang="en-US" sz="1100" dirty="0">
                <a:solidFill>
                  <a:srgbClr val="292929"/>
                </a:solidFill>
                <a:latin typeface="Arial"/>
                <a:ea typeface="Arial"/>
                <a:cs typeface="Arial"/>
                <a:sym typeface="Arial"/>
              </a:rPr>
              <a:t>Teams will be determined and posted to the Mites/8U page on </a:t>
            </a:r>
            <a:r>
              <a:rPr lang="en-US" sz="1100" u="sng" dirty="0">
                <a:solidFill>
                  <a:srgbClr val="C70000"/>
                </a:solidFill>
                <a:latin typeface="Arial"/>
                <a:ea typeface="Arial"/>
                <a:cs typeface="Arial"/>
                <a:sym typeface="Arial"/>
                <a:hlinkClick r:id="rId6">
                  <a:extLst>
                    <a:ext uri="{A12FA001-AC4F-418D-AE19-62706E023703}">
                      <ahyp:hlinkClr xmlns:ahyp="http://schemas.microsoft.com/office/drawing/2018/hyperlinkcolor" val="tx"/>
                    </a:ext>
                  </a:extLst>
                </a:hlinkClick>
              </a:rPr>
              <a:t>www.ephockey.com</a:t>
            </a:r>
            <a:r>
              <a:rPr lang="en-US" sz="1100" dirty="0">
                <a:solidFill>
                  <a:srgbClr val="292929"/>
                </a:solidFill>
                <a:latin typeface="Arial"/>
                <a:ea typeface="Arial"/>
                <a:cs typeface="Arial"/>
                <a:sym typeface="Arial"/>
              </a:rPr>
              <a:t> </a:t>
            </a:r>
            <a:endParaRPr sz="1100" dirty="0">
              <a:latin typeface="Arial"/>
              <a:ea typeface="Arial"/>
              <a:cs typeface="Arial"/>
              <a:sym typeface="Arial"/>
            </a:endParaRPr>
          </a:p>
        </p:txBody>
      </p:sp>
      <p:sp>
        <p:nvSpPr>
          <p:cNvPr id="171" name="Google Shape;171;p9"/>
          <p:cNvSpPr/>
          <p:nvPr/>
        </p:nvSpPr>
        <p:spPr>
          <a:xfrm>
            <a:off x="0" y="6733309"/>
            <a:ext cx="9144000" cy="12469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0398c1c-5e94-454c-bbc4-eb8a4a50b8b0}" enabled="1" method="Privileged" siteId="{d466216a-c643-434a-9c2e-057448c17cbe}" contentBits="0" removed="0"/>
</clbl:labelList>
</file>

<file path=docProps/app.xml><?xml version="1.0" encoding="utf-8"?>
<Properties xmlns="http://schemas.openxmlformats.org/officeDocument/2006/extended-properties" xmlns:vt="http://schemas.openxmlformats.org/officeDocument/2006/docPropsVTypes">
  <TotalTime>737</TotalTime>
  <Words>2468</Words>
  <Application>Microsoft Office PowerPoint</Application>
  <PresentationFormat>On-screen Show (4:3)</PresentationFormat>
  <Paragraphs>336</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Century Gothic</vt:lpstr>
      <vt:lpstr>Rockwell</vt:lpstr>
      <vt:lpstr>Federo</vt:lpstr>
      <vt:lpstr>Source Sans Pro</vt:lpstr>
      <vt:lpstr>Arial</vt:lpstr>
      <vt:lpstr>Calibri</vt:lpstr>
      <vt:lpstr>Noto Sans Symbols</vt:lpstr>
      <vt:lpstr>Office Theme</vt:lpstr>
      <vt:lpstr>2025-26 Mite/8U Season PARENT INFORMATION MEETING</vt:lpstr>
      <vt:lpstr>Agenda</vt:lpstr>
      <vt:lpstr>EPHA Mission </vt:lpstr>
      <vt:lpstr>Goals of Mite/8U Hockey </vt:lpstr>
      <vt:lpstr>Mite/8U Levels </vt:lpstr>
      <vt:lpstr>Where do my Fees go? </vt:lpstr>
      <vt:lpstr>MN Hockey Mite/8U Rules </vt:lpstr>
      <vt:lpstr>Communication </vt:lpstr>
      <vt:lpstr>Pre-Season Clinics  &amp; Evaluations</vt:lpstr>
      <vt:lpstr>Evaluation Highlights</vt:lpstr>
      <vt:lpstr>Evaluation Highlights</vt:lpstr>
      <vt:lpstr>Evaluation Highlights</vt:lpstr>
      <vt:lpstr>Season Timeline</vt:lpstr>
      <vt:lpstr>Player Expectations</vt:lpstr>
      <vt:lpstr>Parent Expectations</vt:lpstr>
      <vt:lpstr>Volunteer Requirement: DIBS Hours</vt:lpstr>
      <vt:lpstr>Volunteer Opportunities</vt:lpstr>
      <vt:lpstr>Volunteer Opportunities</vt:lpstr>
      <vt:lpstr>EP Hockey Board</vt:lpstr>
      <vt:lpstr>PowerPoint Presentation</vt:lpstr>
      <vt:lpstr>PowerPoint Presentation</vt:lpstr>
      <vt:lpstr>PowerPoint Presentation</vt:lpstr>
      <vt:lpstr> QUESTION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2022-2023 Mite/8U Season PARENT INFORMATION MEETING</dc:title>
  <dc:creator>Sarah Hendrickson</dc:creator>
  <cp:lastModifiedBy>Joe Martin</cp:lastModifiedBy>
  <cp:revision>8</cp:revision>
  <dcterms:created xsi:type="dcterms:W3CDTF">2018-06-26T13:55:04Z</dcterms:created>
  <dcterms:modified xsi:type="dcterms:W3CDTF">2025-09-17T18:12:39Z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0x0101005E1D3492C8B4124FB9CA2DC500262011</vt:lpwstr>
  </property>
</Properties>
</file>