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308" r:id="rId5"/>
    <p:sldId id="260" r:id="rId6"/>
    <p:sldId id="268" r:id="rId7"/>
    <p:sldId id="296" r:id="rId8"/>
    <p:sldId id="297" r:id="rId9"/>
    <p:sldId id="298" r:id="rId10"/>
    <p:sldId id="272" r:id="rId11"/>
    <p:sldId id="300" r:id="rId12"/>
    <p:sldId id="301" r:id="rId13"/>
    <p:sldId id="302" r:id="rId14"/>
    <p:sldId id="262" r:id="rId15"/>
    <p:sldId id="303" r:id="rId16"/>
    <p:sldId id="307" r:id="rId17"/>
    <p:sldId id="306" r:id="rId18"/>
    <p:sldId id="304" r:id="rId19"/>
    <p:sldId id="280" r:id="rId20"/>
    <p:sldId id="309" r:id="rId21"/>
    <p:sldId id="288" r:id="rId22"/>
  </p:sldIdLst>
  <p:sldSz cx="12192000" cy="6858000"/>
  <p:notesSz cx="6858000" cy="9144000"/>
  <p:embeddedFontLst>
    <p:embeddedFont>
      <p:font typeface="Trebuchet MS" panose="020B060302020202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67D5A1B7-6E13-4E9A-86A7-C3C6B826C73F}">
          <p14:sldIdLst>
            <p14:sldId id="256"/>
            <p14:sldId id="257"/>
            <p14:sldId id="258"/>
            <p14:sldId id="308"/>
            <p14:sldId id="260"/>
            <p14:sldId id="268"/>
            <p14:sldId id="296"/>
            <p14:sldId id="297"/>
            <p14:sldId id="298"/>
            <p14:sldId id="272"/>
            <p14:sldId id="300"/>
            <p14:sldId id="301"/>
            <p14:sldId id="302"/>
            <p14:sldId id="262"/>
            <p14:sldId id="303"/>
            <p14:sldId id="307"/>
            <p14:sldId id="306"/>
            <p14:sldId id="304"/>
            <p14:sldId id="280"/>
            <p14:sldId id="309"/>
            <p14:sldId id="288"/>
          </p14:sldIdLst>
        </p14:section>
        <p14:section name="Appendix" id="{093F5EB4-B199-4C8A-BA36-BB8DB32CEF2B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1" roundtripDataSignature="AMtx7mgqinIAqTRAtZrNvIXI/I/fcpBeW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5C3B82C-BC9B-4D10-8EE3-C464C935AA1C}">
  <a:tblStyle styleId="{E5C3B82C-BC9B-4D10-8EE3-C464C935AA1C}" styleName="Table_0">
    <a:wholeTbl>
      <a:tcTxStyle b="off" i="off">
        <a:font>
          <a:latin typeface="Trebuchet MS"/>
          <a:ea typeface="Trebuchet MS"/>
          <a:cs typeface="Trebuchet MS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E8EC"/>
          </a:solidFill>
        </a:fill>
      </a:tcStyle>
    </a:wholeTbl>
    <a:band1H>
      <a:tcTxStyle/>
      <a:tcStyle>
        <a:tcBdr/>
        <a:fill>
          <a:solidFill>
            <a:srgbClr val="CDCFD8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CFD8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001" autoAdjust="0"/>
    <p:restoredTop sz="95226" autoAdjust="0"/>
  </p:normalViewPr>
  <p:slideViewPr>
    <p:cSldViewPr snapToGrid="0">
      <p:cViewPr varScale="1">
        <p:scale>
          <a:sx n="88" d="100"/>
          <a:sy n="88" d="100"/>
        </p:scale>
        <p:origin x="148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51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84026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177379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177379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Hoping to capture more of those moments…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We’ll pause throughout to answer any questions – any general questions as I drag Matt to the front?</a:t>
            </a:r>
            <a:endParaRPr dirty="0"/>
          </a:p>
        </p:txBody>
      </p:sp>
      <p:sp>
        <p:nvSpPr>
          <p:cNvPr id="405" name="Google Shape;405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77005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Each of us on the board believe in and are fully committed to these values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We do everything we can to live up to them and to provide a quality experience for every player, family member, community member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1" name="Google Shape;1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bf6594c493_1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gbf6594c493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5886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177379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5086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34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28" name="Google Shape;28;p3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 extrusionOk="0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69803"/>
              </a:schemeClr>
            </a:solidFill>
            <a:ln>
              <a:noFill/>
            </a:ln>
          </p:spPr>
        </p:sp>
        <p:cxnSp>
          <p:nvCxnSpPr>
            <p:cNvPr id="29" name="Google Shape;29;p34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chemeClr val="accent1">
                  <a:alpha val="69803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0" name="Google Shape;30;p34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chemeClr val="accent1">
                  <a:alpha val="69803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1" name="Google Shape;31;p34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5686"/>
              </a:schemeClr>
            </a:solidFill>
            <a:ln>
              <a:noFill/>
            </a:ln>
          </p:spPr>
        </p:sp>
        <p:sp>
          <p:nvSpPr>
            <p:cNvPr id="32" name="Google Shape;32;p34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33" name="Google Shape;33;p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2D3C63">
                <a:alpha val="6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4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D3C63">
                <a:alpha val="49803"/>
              </a:srgbClr>
            </a:solidFill>
            <a:ln>
              <a:noFill/>
            </a:ln>
          </p:spPr>
        </p:sp>
        <p:sp>
          <p:nvSpPr>
            <p:cNvPr id="35" name="Google Shape;35;p34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69803"/>
              </a:schemeClr>
            </a:solidFill>
            <a:ln>
              <a:noFill/>
            </a:ln>
          </p:spPr>
        </p:sp>
        <p:sp>
          <p:nvSpPr>
            <p:cNvPr id="36" name="Google Shape;36;p34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231">
                <a:alpha val="80000"/>
              </a:srgbClr>
            </a:solidFill>
            <a:ln>
              <a:noFill/>
            </a:ln>
          </p:spPr>
        </p:sp>
        <p:sp>
          <p:nvSpPr>
            <p:cNvPr id="37" name="Google Shape;37;p34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2D3C63">
                <a:alpha val="6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Google Shape;38;p34"/>
          <p:cNvSpPr txBox="1"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  <a:defRPr sz="5400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4"/>
          <p:cNvSpPr txBox="1"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rgbClr val="8FA2CE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F96AD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F96AD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F96AD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F96AD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F96AD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F96AD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F96AD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F96AD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34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4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4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3"/>
          <p:cNvSpPr txBox="1"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43"/>
          <p:cNvSpPr txBox="1"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5B73B4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F96AD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F96AD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F96AD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F96AD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F96AD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F96AD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F96AD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F96AD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43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43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3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4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44"/>
          <p:cNvSpPr txBox="1">
            <a:spLocks noGrp="1"/>
          </p:cNvSpPr>
          <p:nvPr>
            <p:ph type="body" idx="1"/>
          </p:nvPr>
        </p:nvSpPr>
        <p:spPr>
          <a:xfrm>
            <a:off x="1366139" y="3632200"/>
            <a:ext cx="722452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 sz="1600">
                <a:solidFill>
                  <a:srgbClr val="8FA2CE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03" name="Google Shape;103;p44"/>
          <p:cNvSpPr txBox="1">
            <a:spLocks noGrp="1"/>
          </p:cNvSpPr>
          <p:nvPr>
            <p:ph type="body" idx="2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5B73B4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F96AD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F96AD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F96AD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F96AD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F96AD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F96AD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F96AD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F96AD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44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44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4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7" name="Google Shape;107;p44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7B8FC3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08" name="Google Shape;108;p4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7B8FC3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5"/>
          <p:cNvSpPr txBox="1"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45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5B73B4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F96AD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F96AD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F96AD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F96AD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F96AD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F96AD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F96AD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F96AD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45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45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45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Name Card">
  <p:cSld name="Quote Name Card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6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46"/>
          <p:cNvSpPr txBox="1">
            <a:spLocks noGrp="1"/>
          </p:cNvSpPr>
          <p:nvPr>
            <p:ph type="body" idx="1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rgbClr val="5B73B4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18" name="Google Shape;118;p46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FA2CE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F96AD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F96AD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F96AD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F96AD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F96AD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F96AD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F96AD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F96AD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46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46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46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2" name="Google Shape;122;p46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7B8FC3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23" name="Google Shape;123;p46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7B8FC3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ue or False">
  <p:cSld name="True or False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7"/>
          <p:cNvSpPr txBox="1"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47"/>
          <p:cNvSpPr txBox="1">
            <a:spLocks noGrp="1"/>
          </p:cNvSpPr>
          <p:nvPr>
            <p:ph type="body" idx="1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27" name="Google Shape;127;p47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FA2CE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F96AD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F96AD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F96AD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F96AD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F96AD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F96AD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F96AD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F96AD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47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47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47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8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48"/>
          <p:cNvSpPr txBox="1">
            <a:spLocks noGrp="1"/>
          </p:cNvSpPr>
          <p:nvPr>
            <p:ph type="body" idx="1"/>
          </p:nvPr>
        </p:nvSpPr>
        <p:spPr>
          <a:xfrm rot="5400000">
            <a:off x="3035282" y="-197358"/>
            <a:ext cx="3880773" cy="8596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34" name="Google Shape;134;p48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48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48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9"/>
          <p:cNvSpPr txBox="1">
            <a:spLocks noGrp="1"/>
          </p:cNvSpPr>
          <p:nvPr>
            <p:ph type="title"/>
          </p:nvPr>
        </p:nvSpPr>
        <p:spPr>
          <a:xfrm rot="5400000">
            <a:off x="5994319" y="2582953"/>
            <a:ext cx="5251451" cy="1304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49"/>
          <p:cNvSpPr txBox="1">
            <a:spLocks noGrp="1"/>
          </p:cNvSpPr>
          <p:nvPr>
            <p:ph type="body" idx="1"/>
          </p:nvPr>
        </p:nvSpPr>
        <p:spPr>
          <a:xfrm rot="5400000">
            <a:off x="1581685" y="-294750"/>
            <a:ext cx="5251450" cy="706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40" name="Google Shape;140;p49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49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49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5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5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46" name="Google Shape;46;p35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5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5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6"/>
          <p:cNvSpPr txBox="1"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6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8FA2CE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F96AD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F96AD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F96AD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F96AD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F96AD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F96AD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F96AD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F96AD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6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6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6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7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7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4184035" cy="3880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58" name="Google Shape;58;p37"/>
          <p:cNvSpPr txBox="1">
            <a:spLocks noGrp="1"/>
          </p:cNvSpPr>
          <p:nvPr>
            <p:ph type="body" idx="2"/>
          </p:nvPr>
        </p:nvSpPr>
        <p:spPr>
          <a:xfrm>
            <a:off x="5089970" y="2160589"/>
            <a:ext cx="4184034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59" name="Google Shape;59;p37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7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7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8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8"/>
          <p:cNvSpPr txBox="1"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65" name="Google Shape;65;p38"/>
          <p:cNvSpPr txBox="1">
            <a:spLocks noGrp="1"/>
          </p:cNvSpPr>
          <p:nvPr>
            <p:ph type="body" idx="2"/>
          </p:nvPr>
        </p:nvSpPr>
        <p:spPr>
          <a:xfrm>
            <a:off x="675745" y="2737245"/>
            <a:ext cx="4185623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66" name="Google Shape;66;p38"/>
          <p:cNvSpPr txBox="1">
            <a:spLocks noGrp="1"/>
          </p:cNvSpPr>
          <p:nvPr>
            <p:ph type="body" idx="3"/>
          </p:nvPr>
        </p:nvSpPr>
        <p:spPr>
          <a:xfrm>
            <a:off x="5088383" y="2160983"/>
            <a:ext cx="418561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67" name="Google Shape;67;p38"/>
          <p:cNvSpPr txBox="1">
            <a:spLocks noGrp="1"/>
          </p:cNvSpPr>
          <p:nvPr>
            <p:ph type="body" idx="4"/>
          </p:nvPr>
        </p:nvSpPr>
        <p:spPr>
          <a:xfrm>
            <a:off x="5088384" y="2737245"/>
            <a:ext cx="4185617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68" name="Google Shape;68;p38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8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8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9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9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9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9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0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0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0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1"/>
          <p:cNvSpPr txBox="1"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rebuchet MS"/>
              <a:buNone/>
              <a:defRPr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1"/>
          <p:cNvSpPr txBox="1">
            <a:spLocks noGrp="1"/>
          </p:cNvSpPr>
          <p:nvPr>
            <p:ph type="body" idx="1"/>
          </p:nvPr>
        </p:nvSpPr>
        <p:spPr>
          <a:xfrm>
            <a:off x="4760461" y="514924"/>
            <a:ext cx="4513541" cy="5526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83" name="Google Shape;83;p41"/>
          <p:cNvSpPr txBox="1">
            <a:spLocks noGrp="1"/>
          </p:cNvSpPr>
          <p:nvPr>
            <p:ph type="body" idx="2"/>
          </p:nvPr>
        </p:nvSpPr>
        <p:spPr>
          <a:xfrm>
            <a:off x="677334" y="2777069"/>
            <a:ext cx="3854528" cy="2584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9pPr>
          </a:lstStyle>
          <a:p>
            <a:endParaRPr/>
          </a:p>
        </p:txBody>
      </p:sp>
      <p:sp>
        <p:nvSpPr>
          <p:cNvPr id="84" name="Google Shape;84;p41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1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1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2"/>
          <p:cNvSpPr txBox="1"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rebuchet MS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2"/>
          <p:cNvSpPr>
            <a:spLocks noGrp="1"/>
          </p:cNvSpPr>
          <p:nvPr>
            <p:ph type="pic" idx="2"/>
          </p:nvPr>
        </p:nvSpPr>
        <p:spPr>
          <a:xfrm>
            <a:off x="677334" y="609600"/>
            <a:ext cx="8596668" cy="3845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5B73B4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5B73B4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5B73B4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5B73B4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5B73B4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5B73B4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5B73B4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5B73B4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5B73B4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90" name="Google Shape;90;p42"/>
          <p:cNvSpPr txBox="1">
            <a:spLocks noGrp="1"/>
          </p:cNvSpPr>
          <p:nvPr>
            <p:ph type="body" idx="1"/>
          </p:nvPr>
        </p:nvSpPr>
        <p:spPr>
          <a:xfrm>
            <a:off x="677334" y="5367338"/>
            <a:ext cx="8596667" cy="674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91" name="Google Shape;91;p42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42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3" name="Google Shape;93;p42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3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Google Shape;11;p33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chemeClr val="accent1">
                  <a:alpha val="69803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" name="Google Shape;12;p33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chemeClr val="accent1">
                  <a:alpha val="69803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3" name="Google Shape;13;p3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5686"/>
              </a:schemeClr>
            </a:solidFill>
            <a:ln>
              <a:noFill/>
            </a:ln>
          </p:spPr>
        </p:sp>
        <p:sp>
          <p:nvSpPr>
            <p:cNvPr id="14" name="Google Shape;14;p33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5" name="Google Shape;15;p3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2D3C63">
                <a:alpha val="6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33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D3C63">
                <a:alpha val="49803"/>
              </a:srgbClr>
            </a:solidFill>
            <a:ln>
              <a:noFill/>
            </a:ln>
          </p:spPr>
        </p:sp>
        <p:sp>
          <p:nvSpPr>
            <p:cNvPr id="17" name="Google Shape;17;p33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69803"/>
              </a:schemeClr>
            </a:solidFill>
            <a:ln>
              <a:noFill/>
            </a:ln>
          </p:spPr>
        </p:sp>
        <p:sp>
          <p:nvSpPr>
            <p:cNvPr id="18" name="Google Shape;18;p33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231">
                <a:alpha val="80000"/>
              </a:srgbClr>
            </a:solidFill>
            <a:ln>
              <a:noFill/>
            </a:ln>
          </p:spPr>
        </p:sp>
        <p:sp>
          <p:nvSpPr>
            <p:cNvPr id="19" name="Google Shape;19;p33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2D3C63">
                <a:alpha val="6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3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33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3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200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800" b="0" i="0" u="none" strike="noStrike" cap="none">
                <a:solidFill>
                  <a:srgbClr val="5B73B4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98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sz="1600" b="0" i="0" u="none" strike="noStrike" cap="none">
                <a:solidFill>
                  <a:srgbClr val="5B73B4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9971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rgbClr val="5B73B4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5B73B4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5B73B4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5B73B4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5B73B4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5B73B4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5B73B4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3" name="Google Shape;23;p33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F96AD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4" name="Google Shape;24;p33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F96AD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5" name="Google Shape;25;p33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"/>
          <p:cNvSpPr txBox="1">
            <a:spLocks noGrp="1"/>
          </p:cNvSpPr>
          <p:nvPr>
            <p:ph type="ctrTitle"/>
          </p:nvPr>
        </p:nvSpPr>
        <p:spPr>
          <a:xfrm>
            <a:off x="1233528" y="2404533"/>
            <a:ext cx="8590410" cy="164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</a:pPr>
            <a:r>
              <a:rPr lang="en-US" dirty="0"/>
              <a:t>Travel Softball </a:t>
            </a:r>
            <a:br>
              <a:rPr lang="en-US" dirty="0"/>
            </a:br>
            <a:r>
              <a:rPr lang="en-US" dirty="0"/>
              <a:t>Pre-Tryout Parent Meeting</a:t>
            </a:r>
            <a:endParaRPr dirty="0"/>
          </a:p>
        </p:txBody>
      </p:sp>
      <p:sp>
        <p:nvSpPr>
          <p:cNvPr id="149" name="Google Shape;149;p1"/>
          <p:cNvSpPr txBox="1">
            <a:spLocks noGrp="1"/>
          </p:cNvSpPr>
          <p:nvPr>
            <p:ph type="subTitle" idx="1"/>
          </p:nvPr>
        </p:nvSpPr>
        <p:spPr>
          <a:xfrm>
            <a:off x="2057002" y="4050835"/>
            <a:ext cx="7766936" cy="1096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en-US" dirty="0">
                <a:solidFill>
                  <a:schemeClr val="dk1"/>
                </a:solidFill>
              </a:rPr>
              <a:t>10U and 12U Teams</a:t>
            </a:r>
            <a:endParaRPr dirty="0"/>
          </a:p>
        </p:txBody>
      </p:sp>
      <p:pic>
        <p:nvPicPr>
          <p:cNvPr id="150" name="Google Shape;15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5515" y="940348"/>
            <a:ext cx="2328673" cy="22873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8"/>
          <p:cNvSpPr txBox="1">
            <a:spLocks noGrp="1"/>
          </p:cNvSpPr>
          <p:nvPr>
            <p:ph type="title"/>
          </p:nvPr>
        </p:nvSpPr>
        <p:spPr>
          <a:xfrm>
            <a:off x="593358" y="236376"/>
            <a:ext cx="8596668" cy="768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 dirty="0"/>
              <a:t>Player Evaluations Overview</a:t>
            </a:r>
            <a:endParaRPr dirty="0"/>
          </a:p>
        </p:txBody>
      </p:sp>
      <p:sp>
        <p:nvSpPr>
          <p:cNvPr id="268" name="Google Shape;268;p18"/>
          <p:cNvSpPr txBox="1">
            <a:spLocks noGrp="1"/>
          </p:cNvSpPr>
          <p:nvPr>
            <p:ph type="body" idx="1"/>
          </p:nvPr>
        </p:nvSpPr>
        <p:spPr>
          <a:xfrm>
            <a:off x="706598" y="1004640"/>
            <a:ext cx="8596668" cy="5529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 b="1" dirty="0"/>
              <a:t>GOAL:  </a:t>
            </a:r>
            <a:r>
              <a:rPr lang="en-US" dirty="0"/>
              <a:t>place players at the best skill level to have fun and also be competitive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endParaRPr lang="en-US" b="1" dirty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endParaRPr lang="en-US" b="1" dirty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US" b="1" dirty="0"/>
              <a:t>There are 2 Parts to CAA Softball Player Evaluations: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900" dirty="0"/>
              <a:t>Coaches Evaluations (50%) – coaches assess skills, game awareness, attitude and coachability from prior season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900" dirty="0"/>
              <a:t>Tryout Evaluations (50%) – independent observers assess core skills </a:t>
            </a:r>
          </a:p>
          <a:p>
            <a:pPr marL="457200" lvl="1" indent="0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lang="en-US" b="1" dirty="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 b="1" dirty="0"/>
              <a:t>Why do tryouts in the fall?</a:t>
            </a:r>
            <a:endParaRPr dirty="0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Font typeface="Wingdings" panose="05000000000000000000" pitchFamily="2" charset="2"/>
              <a:buChar char="§"/>
            </a:pPr>
            <a:r>
              <a:rPr lang="en-US" sz="1800" dirty="0"/>
              <a:t>Hold tryouts outdoors (weather permitting)</a:t>
            </a:r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Font typeface="Wingdings" panose="05000000000000000000" pitchFamily="2" charset="2"/>
              <a:buChar char="§"/>
            </a:pPr>
            <a:r>
              <a:rPr lang="en-US" sz="1800" dirty="0"/>
              <a:t>Allows girls moving to a new age level to play a season at that level prior to evals</a:t>
            </a:r>
            <a:endParaRPr sz="1800" dirty="0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Font typeface="Wingdings" panose="05000000000000000000" pitchFamily="2" charset="2"/>
              <a:buChar char="§"/>
            </a:pPr>
            <a:r>
              <a:rPr lang="en-US" sz="1800" dirty="0"/>
              <a:t>More time for team selection &amp; coach identification</a:t>
            </a:r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Font typeface="Wingdings" panose="05000000000000000000" pitchFamily="2" charset="2"/>
              <a:buChar char="§"/>
            </a:pPr>
            <a:r>
              <a:rPr lang="en-US" sz="1800" dirty="0"/>
              <a:t>Provide a break between summer and fall seasons and allow FUN to be the emphasis of fall ball</a:t>
            </a:r>
          </a:p>
          <a:p>
            <a:pPr marL="742950" lvl="1" indent="-285750">
              <a:buSzPts val="1280"/>
              <a:buFont typeface="Wingdings" panose="05000000000000000000" pitchFamily="2" charset="2"/>
              <a:buChar char="§"/>
            </a:pPr>
            <a:r>
              <a:rPr lang="en-US" sz="1800" dirty="0"/>
              <a:t>No “perfect time”</a:t>
            </a:r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endParaRPr dirty="0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endParaRPr lang="en-US" dirty="0"/>
          </a:p>
        </p:txBody>
      </p:sp>
      <p:pic>
        <p:nvPicPr>
          <p:cNvPr id="269" name="Google Shape;269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71567" y="5305090"/>
            <a:ext cx="1143099" cy="1158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8"/>
          <p:cNvSpPr txBox="1">
            <a:spLocks noGrp="1"/>
          </p:cNvSpPr>
          <p:nvPr>
            <p:ph type="title"/>
          </p:nvPr>
        </p:nvSpPr>
        <p:spPr>
          <a:xfrm>
            <a:off x="593358" y="236376"/>
            <a:ext cx="8596668" cy="768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 dirty="0"/>
              <a:t>Tryout Evaluation Detail</a:t>
            </a:r>
            <a:endParaRPr dirty="0"/>
          </a:p>
        </p:txBody>
      </p:sp>
      <p:sp>
        <p:nvSpPr>
          <p:cNvPr id="268" name="Google Shape;268;p18"/>
          <p:cNvSpPr txBox="1">
            <a:spLocks noGrp="1"/>
          </p:cNvSpPr>
          <p:nvPr>
            <p:ph type="body" idx="1"/>
          </p:nvPr>
        </p:nvSpPr>
        <p:spPr>
          <a:xfrm>
            <a:off x="593358" y="883340"/>
            <a:ext cx="9004000" cy="5853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9/20 – 9/21 @ Victoria Lions Park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200" b="1" u="sng" dirty="0"/>
              <a:t>ALL</a:t>
            </a:r>
            <a:r>
              <a:rPr lang="en-US" sz="2200" dirty="0"/>
              <a:t> Travel players are expected to attend!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200" dirty="0"/>
              <a:t>There will be no makeup date; please let us know if you cannot attend</a:t>
            </a:r>
          </a:p>
          <a:p>
            <a:pPr marL="0" indent="0">
              <a:buNone/>
            </a:pPr>
            <a:endParaRPr lang="en-US" sz="1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Schedule: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dirty="0"/>
              <a:t>NEW:  each age level will have 1 day of tryouts (players will still have two rounds per station)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sz="1600" dirty="0"/>
              <a:t>9/20 (12U):</a:t>
            </a:r>
          </a:p>
          <a:p>
            <a:pPr marL="1657350" lvl="3" indent="-285750">
              <a:buFont typeface="Wingdings" panose="05000000000000000000" pitchFamily="2" charset="2"/>
              <a:buChar char="§"/>
            </a:pPr>
            <a:r>
              <a:rPr lang="en-US" sz="1400" dirty="0"/>
              <a:t>Pitchers &amp; Catchers check-in at 8:30am; start tryouts @ 9:00am</a:t>
            </a:r>
          </a:p>
          <a:p>
            <a:pPr marL="1657350" lvl="3" indent="-285750">
              <a:buFont typeface="Wingdings" panose="05000000000000000000" pitchFamily="2" charset="2"/>
              <a:buChar char="§"/>
            </a:pPr>
            <a:r>
              <a:rPr lang="en-US" sz="1400" dirty="0"/>
              <a:t>All others check-in @ 9:00am; start tryouts @ 9:30am</a:t>
            </a:r>
          </a:p>
          <a:p>
            <a:pPr marL="1657350" lvl="3" indent="-285750">
              <a:buFont typeface="Wingdings" panose="05000000000000000000" pitchFamily="2" charset="2"/>
              <a:buChar char="§"/>
            </a:pPr>
            <a:r>
              <a:rPr lang="en-US" sz="1400" dirty="0"/>
              <a:t>Should be done by 12:30pm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sz="1600" dirty="0"/>
              <a:t>9/21 (10U):  </a:t>
            </a:r>
          </a:p>
          <a:p>
            <a:pPr marL="1657350" lvl="3" indent="-285750">
              <a:buFont typeface="Wingdings" panose="05000000000000000000" pitchFamily="2" charset="2"/>
              <a:buChar char="§"/>
            </a:pPr>
            <a:r>
              <a:rPr lang="en-US" sz="1400" dirty="0"/>
              <a:t>Pitchers &amp; Catchers check-in at 8:30am; start tryouts @ 9:00am</a:t>
            </a:r>
          </a:p>
          <a:p>
            <a:pPr marL="1657350" lvl="3" indent="-285750">
              <a:buFont typeface="Wingdings" panose="05000000000000000000" pitchFamily="2" charset="2"/>
              <a:buChar char="§"/>
            </a:pPr>
            <a:r>
              <a:rPr lang="en-US" sz="1400" dirty="0"/>
              <a:t>All others check-in @ 9:00am; start tryouts @ 9:30am</a:t>
            </a:r>
          </a:p>
          <a:p>
            <a:pPr marL="1657350" lvl="3" indent="-285750">
              <a:buFont typeface="Wingdings" panose="05000000000000000000" pitchFamily="2" charset="2"/>
              <a:buChar char="§"/>
            </a:pPr>
            <a:r>
              <a:rPr lang="en-US" sz="1400" dirty="0"/>
              <a:t>Should be done by 12:30pm</a:t>
            </a:r>
            <a:endParaRPr lang="en-US" b="1" dirty="0"/>
          </a:p>
          <a:p>
            <a:pPr marL="285750" indent="-285750">
              <a:buSzPts val="1280"/>
              <a:buFont typeface="Wingdings" panose="05000000000000000000" pitchFamily="2" charset="2"/>
              <a:buChar char="§"/>
            </a:pPr>
            <a:r>
              <a:rPr lang="en-US" b="1" dirty="0">
                <a:highlight>
                  <a:srgbClr val="FFFF00"/>
                </a:highlight>
              </a:rPr>
              <a:t>Bring your volunteer check – needed at check-in!</a:t>
            </a:r>
          </a:p>
          <a:p>
            <a:pPr marL="285750" indent="-285750">
              <a:buSzPts val="1280"/>
              <a:buFont typeface="Wingdings" panose="05000000000000000000" pitchFamily="2" charset="2"/>
              <a:buChar char="§"/>
            </a:pPr>
            <a:r>
              <a:rPr lang="en-US" b="1" dirty="0"/>
              <a:t>There are volunteer shifts posted on DIBS to help with tryouts!!</a:t>
            </a:r>
          </a:p>
          <a:p>
            <a:pPr marL="742950" lvl="1" indent="-285750">
              <a:buSzPts val="1280"/>
              <a:buFont typeface="Wingdings" panose="05000000000000000000" pitchFamily="2" charset="2"/>
              <a:buChar char="§"/>
            </a:pPr>
            <a:r>
              <a:rPr lang="en-US" dirty="0"/>
              <a:t>Bring a glove!</a:t>
            </a:r>
          </a:p>
          <a:p>
            <a:pPr marL="742950" lvl="1" indent="-285750">
              <a:buSzPts val="1280"/>
              <a:buFont typeface="Wingdings" panose="05000000000000000000" pitchFamily="2" charset="2"/>
              <a:buChar char="§"/>
            </a:pPr>
            <a:r>
              <a:rPr lang="en-US" b="1" dirty="0">
                <a:highlight>
                  <a:srgbClr val="FFFF00"/>
                </a:highlight>
              </a:rPr>
              <a:t>Note you cannot volunteer at the same time your daughter is being evaluated</a:t>
            </a:r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endParaRPr lang="en-US" dirty="0"/>
          </a:p>
        </p:txBody>
      </p:sp>
      <p:pic>
        <p:nvPicPr>
          <p:cNvPr id="269" name="Google Shape;269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71567" y="5305090"/>
            <a:ext cx="1143099" cy="11583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50711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8"/>
          <p:cNvSpPr txBox="1">
            <a:spLocks noGrp="1"/>
          </p:cNvSpPr>
          <p:nvPr>
            <p:ph type="title"/>
          </p:nvPr>
        </p:nvSpPr>
        <p:spPr>
          <a:xfrm>
            <a:off x="593358" y="236376"/>
            <a:ext cx="8596668" cy="768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 dirty="0"/>
              <a:t>Tryout Evaluation Detail</a:t>
            </a:r>
            <a:endParaRPr dirty="0"/>
          </a:p>
        </p:txBody>
      </p:sp>
      <p:sp>
        <p:nvSpPr>
          <p:cNvPr id="268" name="Google Shape;268;p18"/>
          <p:cNvSpPr txBox="1">
            <a:spLocks noGrp="1"/>
          </p:cNvSpPr>
          <p:nvPr>
            <p:ph type="body" idx="1"/>
          </p:nvPr>
        </p:nvSpPr>
        <p:spPr>
          <a:xfrm>
            <a:off x="706598" y="802433"/>
            <a:ext cx="8596668" cy="5732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 b="1" dirty="0"/>
              <a:t>Skills Evaluated: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/>
              <a:t>Hitting** – mechanics, contact, power, bunting (using pitching machine)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/>
              <a:t>Infield – mechanics, range, throwing accuracy**, arm strength**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/>
              <a:t>Outfield – mechanics, judging balls, arm strength **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/>
              <a:t>Speed / Baserunning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/>
              <a:t>Pitching – velocity, control, off-speed pitches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/>
              <a:t>Catching – mechanics, blocking, pop-time/thrown-down, 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endParaRPr lang="en-US" b="1" dirty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US" b="1" dirty="0"/>
              <a:t>Format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/>
              <a:t>Each player will have 2 opportunities to be evaluated on each skill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/>
              <a:t>Evaluations are scored by independent observers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/>
              <a:t>Players will rotate from station-to-station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/>
              <a:t>Parents are NOT permitted to be within the park observing tryouts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US" dirty="0"/>
          </a:p>
          <a:p>
            <a:pPr marL="457200" lvl="1" indent="0">
              <a:buNone/>
            </a:pPr>
            <a:r>
              <a:rPr lang="en-US" i="1" dirty="0"/>
              <a:t>** Extra weighting is given to hitting and throwing skills 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US" dirty="0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endParaRPr dirty="0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endParaRPr lang="en-US" dirty="0"/>
          </a:p>
        </p:txBody>
      </p:sp>
      <p:pic>
        <p:nvPicPr>
          <p:cNvPr id="269" name="Google Shape;269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71567" y="5305090"/>
            <a:ext cx="1143099" cy="11583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76662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C170B-717F-26E6-993D-7FF7AC969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87" y="2108200"/>
            <a:ext cx="8596668" cy="1320800"/>
          </a:xfrm>
        </p:spPr>
        <p:txBody>
          <a:bodyPr/>
          <a:lstStyle/>
          <a:p>
            <a:r>
              <a:rPr lang="en-US" b="1" dirty="0"/>
              <a:t>Team Selection</a:t>
            </a:r>
          </a:p>
        </p:txBody>
      </p:sp>
    </p:spTree>
    <p:extLst>
      <p:ext uri="{BB962C8B-B14F-4D97-AF65-F5344CB8AC3E}">
        <p14:creationId xmlns:p14="http://schemas.microsoft.com/office/powerpoint/2010/main" val="2925854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8"/>
          <p:cNvSpPr txBox="1">
            <a:spLocks noGrp="1"/>
          </p:cNvSpPr>
          <p:nvPr>
            <p:ph type="title"/>
          </p:nvPr>
        </p:nvSpPr>
        <p:spPr>
          <a:xfrm>
            <a:off x="677334" y="348343"/>
            <a:ext cx="8596668" cy="705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 dirty="0"/>
              <a:t>Team Selection</a:t>
            </a:r>
            <a:endParaRPr dirty="0"/>
          </a:p>
        </p:txBody>
      </p:sp>
      <p:sp>
        <p:nvSpPr>
          <p:cNvPr id="195" name="Google Shape;195;p8"/>
          <p:cNvSpPr txBox="1">
            <a:spLocks noGrp="1"/>
          </p:cNvSpPr>
          <p:nvPr>
            <p:ph type="body" idx="1"/>
          </p:nvPr>
        </p:nvSpPr>
        <p:spPr>
          <a:xfrm>
            <a:off x="677333" y="1053976"/>
            <a:ext cx="9054495" cy="5636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80000"/>
              <a:buNone/>
            </a:pPr>
            <a:r>
              <a:rPr lang="en-US" sz="2800" b="1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 goal is to provide as much transparency into the team selection process as possible: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80000"/>
              <a:buNone/>
            </a:pPr>
            <a:endParaRPr lang="en-US" sz="2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ct val="80000"/>
              <a:buChar char="►"/>
            </a:pPr>
            <a:r>
              <a:rPr lang="en-US" sz="17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Equal weighting given to tryouts + prior year coach evaluation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ct val="80000"/>
              <a:buChar char="►"/>
            </a:pPr>
            <a:endParaRPr lang="en-US" sz="1700" dirty="0">
              <a:latin typeface="Trebuchet MS" panose="020B0603020202020204" pitchFamily="34" charset="0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ct val="80000"/>
              <a:buChar char="►"/>
            </a:pPr>
            <a:r>
              <a:rPr lang="en-US" sz="1700" dirty="0">
                <a:latin typeface="Trebuchet MS" panose="020B0603020202020204" pitchFamily="34" charset="0"/>
              </a:rPr>
              <a:t>Evaluation are used to generate an overall ranking for each player 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ct val="80000"/>
              <a:buChar char="►"/>
            </a:pPr>
            <a:endParaRPr lang="en-US" sz="1700" dirty="0">
              <a:latin typeface="Trebuchet MS" panose="020B0603020202020204" pitchFamily="34" charset="0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ct val="80000"/>
              <a:buChar char="►"/>
            </a:pPr>
            <a:r>
              <a:rPr lang="en-US" sz="1700" dirty="0">
                <a:latin typeface="Trebuchet MS" panose="020B0603020202020204" pitchFamily="34" charset="0"/>
              </a:rPr>
              <a:t>Team Selection is multi-step process starting with the top team at each age level</a:t>
            </a:r>
          </a:p>
          <a:p>
            <a:pPr marL="800100" lvl="1" indent="-342900">
              <a:spcBef>
                <a:spcPts val="0"/>
              </a:spcBef>
              <a:buSzPct val="80000"/>
            </a:pPr>
            <a:endParaRPr lang="en-US" sz="1700" dirty="0">
              <a:latin typeface="Trebuchet MS" panose="020B0603020202020204" pitchFamily="34" charset="0"/>
            </a:endParaRPr>
          </a:p>
          <a:p>
            <a:pPr marL="800100" lvl="1" indent="-342900"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</a:pPr>
            <a:r>
              <a:rPr lang="en-US" sz="1700" dirty="0">
                <a:latin typeface="Trebuchet MS" panose="020B0603020202020204" pitchFamily="34" charset="0"/>
              </a:rPr>
              <a:t>“Locked Players” – based on overall rankings that top ~8 players are automatically assigned to the top team.</a:t>
            </a:r>
          </a:p>
          <a:p>
            <a:pPr marL="800100" lvl="1" indent="-342900"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</a:pPr>
            <a:endParaRPr lang="en-US" sz="1700" dirty="0">
              <a:latin typeface="Trebuchet MS" panose="020B0603020202020204" pitchFamily="34" charset="0"/>
            </a:endParaRPr>
          </a:p>
          <a:p>
            <a:pPr marL="800100" lvl="1" indent="-342900"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</a:pPr>
            <a:r>
              <a:rPr lang="en-US" sz="1700" dirty="0">
                <a:latin typeface="Trebuchet MS" panose="020B0603020202020204" pitchFamily="34" charset="0"/>
              </a:rPr>
              <a:t>“Pool Players” – based on overall rankings, the Player Agent and head coach will select from the next ~8 players to complete the roster (~3-4 players) </a:t>
            </a:r>
          </a:p>
          <a:p>
            <a:pPr marL="800100" lvl="1" indent="-342900"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</a:pPr>
            <a:endParaRPr lang="en-US" sz="1700" dirty="0">
              <a:latin typeface="Trebuchet MS" panose="020B0603020202020204" pitchFamily="34" charset="0"/>
            </a:endParaRPr>
          </a:p>
          <a:p>
            <a:pPr marL="800100" lvl="1" indent="-342900"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</a:pPr>
            <a:r>
              <a:rPr lang="en-US" sz="1700" dirty="0">
                <a:latin typeface="Trebuchet MS" panose="020B0603020202020204" pitchFamily="34" charset="0"/>
              </a:rPr>
              <a:t>Once the top team is formed, this process is repeated for each subsequent team within each age level</a:t>
            </a:r>
          </a:p>
          <a:p>
            <a:pPr marL="800100" lvl="1" indent="-342900"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</a:pPr>
            <a:endParaRPr lang="en-US" sz="1700" dirty="0">
              <a:latin typeface="Trebuchet MS" panose="020B0603020202020204" pitchFamily="34" charset="0"/>
            </a:endParaRPr>
          </a:p>
          <a:p>
            <a:pPr marL="800100" lvl="1" indent="-342900"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</a:pPr>
            <a:r>
              <a:rPr lang="en-US" sz="1700" dirty="0">
                <a:latin typeface="Trebuchet MS" panose="020B0603020202020204" pitchFamily="34" charset="0"/>
              </a:rPr>
              <a:t>If no coach has volunteered prior to team selection the roster will be set by the CAA Softball Operating Committee.</a:t>
            </a:r>
          </a:p>
          <a:p>
            <a:pPr marL="342900" indent="-342900">
              <a:spcBef>
                <a:spcPts val="0"/>
              </a:spcBef>
              <a:buSzPct val="80000"/>
            </a:pPr>
            <a:endParaRPr lang="en-US" sz="1700" dirty="0">
              <a:latin typeface="Trebuchet MS" panose="020B0603020202020204" pitchFamily="34" charset="0"/>
            </a:endParaRPr>
          </a:p>
          <a:p>
            <a:pPr marL="342900" indent="-342900">
              <a:spcBef>
                <a:spcPts val="0"/>
              </a:spcBef>
              <a:buSzPct val="80000"/>
            </a:pPr>
            <a:r>
              <a:rPr lang="en-US" sz="1700" dirty="0">
                <a:latin typeface="Trebuchet MS" panose="020B0603020202020204" pitchFamily="34" charset="0"/>
              </a:rPr>
              <a:t>Once all teams are formed, rosters will be published to the CAA Website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80000"/>
              <a:buNone/>
            </a:pPr>
            <a:endParaRPr lang="en-US" sz="21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80000"/>
              <a:buNone/>
            </a:pPr>
            <a:endParaRPr lang="en-US" sz="2200" dirty="0"/>
          </a:p>
        </p:txBody>
      </p:sp>
      <p:pic>
        <p:nvPicPr>
          <p:cNvPr id="196" name="Google Shape;19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71567" y="5355638"/>
            <a:ext cx="1143099" cy="1158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C170B-717F-26E6-993D-7FF7AC969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87" y="2108200"/>
            <a:ext cx="8596668" cy="1320800"/>
          </a:xfrm>
        </p:spPr>
        <p:txBody>
          <a:bodyPr/>
          <a:lstStyle/>
          <a:p>
            <a:r>
              <a:rPr lang="en-US" b="1" dirty="0"/>
              <a:t>Winter Development Opportunities</a:t>
            </a:r>
          </a:p>
        </p:txBody>
      </p:sp>
    </p:spTree>
    <p:extLst>
      <p:ext uri="{BB962C8B-B14F-4D97-AF65-F5344CB8AC3E}">
        <p14:creationId xmlns:p14="http://schemas.microsoft.com/office/powerpoint/2010/main" val="614555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8"/>
          <p:cNvSpPr txBox="1">
            <a:spLocks noGrp="1"/>
          </p:cNvSpPr>
          <p:nvPr>
            <p:ph type="title"/>
          </p:nvPr>
        </p:nvSpPr>
        <p:spPr>
          <a:xfrm>
            <a:off x="509383" y="255037"/>
            <a:ext cx="8596668" cy="705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 dirty="0"/>
              <a:t>Winter Development</a:t>
            </a:r>
            <a:endParaRPr dirty="0"/>
          </a:p>
        </p:txBody>
      </p:sp>
      <p:sp>
        <p:nvSpPr>
          <p:cNvPr id="195" name="Google Shape;195;p8"/>
          <p:cNvSpPr txBox="1">
            <a:spLocks noGrp="1"/>
          </p:cNvSpPr>
          <p:nvPr>
            <p:ph type="body" idx="1"/>
          </p:nvPr>
        </p:nvSpPr>
        <p:spPr>
          <a:xfrm>
            <a:off x="677334" y="1092776"/>
            <a:ext cx="9284186" cy="5140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spcBef>
                <a:spcPts val="600"/>
              </a:spcBef>
              <a:buSzPct val="80000"/>
              <a:buNone/>
            </a:pPr>
            <a:r>
              <a:rPr lang="en-US" sz="2800" dirty="0"/>
              <a:t>Goal: Provide multiple options for players to stay engaged in softball and improve skills ahead of next season.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SzPct val="80000"/>
              <a:buNone/>
            </a:pPr>
            <a:endParaRPr lang="en-US" sz="2200" dirty="0"/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SzPct val="80000"/>
              <a:buChar char="►"/>
            </a:pPr>
            <a:r>
              <a:rPr lang="en-US" sz="2400" dirty="0"/>
              <a:t>Off Season</a:t>
            </a:r>
          </a:p>
          <a:p>
            <a:pPr marL="800100" lvl="1" indent="-342900"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</a:pPr>
            <a:r>
              <a:rPr lang="en-US" sz="1800" dirty="0"/>
              <a:t>Cage Training</a:t>
            </a:r>
          </a:p>
          <a:p>
            <a:pPr marL="800100" lvl="1" indent="-342900"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</a:pPr>
            <a:r>
              <a:rPr lang="en-US" sz="1800" dirty="0"/>
              <a:t>Clinics</a:t>
            </a:r>
          </a:p>
          <a:p>
            <a:pPr marL="800100" lvl="1" indent="-342900"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</a:pPr>
            <a:r>
              <a:rPr lang="en-US" sz="1800" dirty="0"/>
              <a:t>Open Gyms</a:t>
            </a:r>
          </a:p>
          <a:p>
            <a:pPr marL="800100" lvl="1" indent="-342900"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</a:pPr>
            <a:r>
              <a:rPr lang="en-US" sz="1800" dirty="0"/>
              <a:t>DBATS</a:t>
            </a:r>
          </a:p>
          <a:p>
            <a:pPr marL="457200" lvl="1" indent="0">
              <a:spcBef>
                <a:spcPts val="600"/>
              </a:spcBef>
              <a:buSzPct val="80000"/>
              <a:buNone/>
            </a:pPr>
            <a:endParaRPr lang="en-US" sz="1800" dirty="0"/>
          </a:p>
          <a:p>
            <a:pPr marL="457200" lvl="1" indent="0">
              <a:spcBef>
                <a:spcPts val="600"/>
              </a:spcBef>
              <a:buSzPct val="80000"/>
              <a:buNone/>
            </a:pPr>
            <a:r>
              <a:rPr lang="en-US" sz="1800" dirty="0"/>
              <a:t>*CAA Softball Night at DBATS Nov.2</a:t>
            </a:r>
            <a:r>
              <a:rPr lang="en-US" sz="1800" baseline="30000" dirty="0"/>
              <a:t>nd</a:t>
            </a:r>
            <a:endParaRPr lang="en-US" sz="1800" dirty="0"/>
          </a:p>
          <a:p>
            <a:pPr marL="457200" lvl="1" indent="0">
              <a:spcBef>
                <a:spcPts val="600"/>
              </a:spcBef>
              <a:buSzPct val="80000"/>
              <a:buNone/>
            </a:pPr>
            <a:endParaRPr lang="en-US" sz="1800" dirty="0"/>
          </a:p>
          <a:p>
            <a:pPr marL="457200" lvl="1" indent="0">
              <a:spcBef>
                <a:spcPts val="600"/>
              </a:spcBef>
              <a:buSzPct val="80000"/>
              <a:buNone/>
            </a:pPr>
            <a:endParaRPr lang="en-US" sz="1800" dirty="0"/>
          </a:p>
          <a:p>
            <a:pPr marL="457200" lvl="1" indent="0">
              <a:spcBef>
                <a:spcPts val="600"/>
              </a:spcBef>
              <a:buSzPct val="80000"/>
              <a:buNone/>
            </a:pPr>
            <a:endParaRPr lang="en-US" sz="1800" dirty="0"/>
          </a:p>
          <a:p>
            <a:pPr marL="0" indent="0">
              <a:spcBef>
                <a:spcPts val="600"/>
              </a:spcBef>
              <a:buSzPct val="80000"/>
              <a:buNone/>
            </a:pPr>
            <a:endParaRPr lang="en-US" sz="18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SzPct val="80000"/>
              <a:buNone/>
            </a:pPr>
            <a:endParaRPr lang="en-US" sz="2200" dirty="0"/>
          </a:p>
        </p:txBody>
      </p:sp>
      <p:pic>
        <p:nvPicPr>
          <p:cNvPr id="196" name="Google Shape;19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71567" y="5355638"/>
            <a:ext cx="1143099" cy="1158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329D4F7-9C0C-47A1-96EF-45811629DB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3310" y="2199625"/>
            <a:ext cx="4588210" cy="344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669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8"/>
          <p:cNvSpPr txBox="1">
            <a:spLocks noGrp="1"/>
          </p:cNvSpPr>
          <p:nvPr>
            <p:ph type="title"/>
          </p:nvPr>
        </p:nvSpPr>
        <p:spPr>
          <a:xfrm>
            <a:off x="602688" y="199052"/>
            <a:ext cx="8596668" cy="705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 dirty="0"/>
              <a:t>Winter Development</a:t>
            </a:r>
            <a:endParaRPr dirty="0"/>
          </a:p>
        </p:txBody>
      </p:sp>
      <p:sp>
        <p:nvSpPr>
          <p:cNvPr id="195" name="Google Shape;195;p8"/>
          <p:cNvSpPr txBox="1">
            <a:spLocks noGrp="1"/>
          </p:cNvSpPr>
          <p:nvPr>
            <p:ph type="body" idx="1"/>
          </p:nvPr>
        </p:nvSpPr>
        <p:spPr>
          <a:xfrm>
            <a:off x="602688" y="904685"/>
            <a:ext cx="9157131" cy="5504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SzPct val="80000"/>
              <a:buNone/>
            </a:pPr>
            <a:endParaRPr lang="en-US" sz="28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SzPct val="80000"/>
              <a:buNone/>
            </a:pPr>
            <a:r>
              <a:rPr lang="en-US" sz="2800" b="1" dirty="0"/>
              <a:t>NEW! Winter Dome Ball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SzPct val="80000"/>
              <a:buNone/>
            </a:pPr>
            <a:endParaRPr lang="en-US" sz="1800" dirty="0"/>
          </a:p>
          <a:p>
            <a:pPr marL="342900" indent="-342900">
              <a:spcBef>
                <a:spcPts val="600"/>
              </a:spcBef>
              <a:buSzPct val="80000"/>
            </a:pPr>
            <a:r>
              <a:rPr lang="en-US" sz="2200"/>
              <a:t>Tournament Team (</a:t>
            </a:r>
            <a:r>
              <a:rPr lang="en-US" sz="2200" dirty="0"/>
              <a:t>10U and 12U)</a:t>
            </a:r>
          </a:p>
          <a:p>
            <a:pPr marL="800100" lvl="1" indent="-342900"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</a:pPr>
            <a:r>
              <a:rPr lang="en-US" sz="1800" dirty="0"/>
              <a:t>8 weeks starting in Nov. through the beginning of Jan.</a:t>
            </a:r>
          </a:p>
          <a:p>
            <a:pPr marL="800100" lvl="1" indent="-342900"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</a:pPr>
            <a:r>
              <a:rPr lang="en-US" sz="1800" dirty="0"/>
              <a:t>Chanhassen High School players as coaches</a:t>
            </a:r>
          </a:p>
          <a:p>
            <a:pPr marL="800100" lvl="1" indent="-342900"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</a:pPr>
            <a:r>
              <a:rPr lang="en-US" sz="1800" dirty="0"/>
              <a:t>2-hour practice once a week</a:t>
            </a:r>
          </a:p>
          <a:p>
            <a:pPr marL="800100" lvl="1" indent="-342900"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</a:pPr>
            <a:r>
              <a:rPr lang="en-US" sz="1800" dirty="0"/>
              <a:t>One day Turkey Trot tournament</a:t>
            </a:r>
          </a:p>
          <a:p>
            <a:pPr marL="800100" lvl="1" indent="-342900"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</a:pPr>
            <a:r>
              <a:rPr lang="en-US" sz="1800" dirty="0"/>
              <a:t>One day Winter Bash tournament </a:t>
            </a:r>
          </a:p>
          <a:p>
            <a:pPr marL="800100" lvl="1" indent="-342900"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</a:pPr>
            <a:r>
              <a:rPr lang="en-US" sz="1800" dirty="0"/>
              <a:t>Rough cost: $250-300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SzPct val="80000"/>
              <a:buNone/>
            </a:pPr>
            <a:endParaRPr lang="en-US" sz="2200" dirty="0"/>
          </a:p>
        </p:txBody>
      </p:sp>
      <p:pic>
        <p:nvPicPr>
          <p:cNvPr id="196" name="Google Shape;19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71567" y="5355638"/>
            <a:ext cx="1143099" cy="11583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22580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C170B-717F-26E6-993D-7FF7AC969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109" y="335383"/>
            <a:ext cx="8596668" cy="756299"/>
          </a:xfrm>
        </p:spPr>
        <p:txBody>
          <a:bodyPr>
            <a:normAutofit/>
          </a:bodyPr>
          <a:lstStyle/>
          <a:p>
            <a:r>
              <a:rPr lang="en-US" b="1" dirty="0"/>
              <a:t>Key Dates</a:t>
            </a:r>
          </a:p>
        </p:txBody>
      </p:sp>
      <p:sp>
        <p:nvSpPr>
          <p:cNvPr id="3" name="Google Shape;195;p8">
            <a:extLst>
              <a:ext uri="{FF2B5EF4-FFF2-40B4-BE49-F238E27FC236}">
                <a16:creationId xmlns:a16="http://schemas.microsoft.com/office/drawing/2014/main" id="{1EEBB41F-AD2B-3599-2661-D45C6620646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7333" y="1053976"/>
            <a:ext cx="9054495" cy="5636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80000"/>
              <a:buNone/>
            </a:pPr>
            <a:r>
              <a:rPr lang="en-US" sz="2800" b="1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9/17:  </a:t>
            </a:r>
            <a:r>
              <a:rPr lang="en-US" sz="28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Travel Softbal</a:t>
            </a:r>
            <a:r>
              <a:rPr lang="en-US" sz="28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 Registration Closes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80000"/>
              <a:buNone/>
            </a:pPr>
            <a:endParaRPr lang="en-US" sz="2800" b="1" dirty="0"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80000"/>
              <a:buNone/>
            </a:pPr>
            <a:r>
              <a:rPr lang="en-US" sz="2800" b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9/20 – 9/21:  </a:t>
            </a:r>
            <a:r>
              <a:rPr lang="en-US" sz="28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Travel Softball Tryouts (10U/12U)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80000"/>
              <a:buNone/>
            </a:pPr>
            <a:endParaRPr lang="en-US" sz="2800" dirty="0"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80000"/>
              <a:buNone/>
            </a:pPr>
            <a:r>
              <a:rPr lang="en-US" sz="2800" b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10/10:  </a:t>
            </a:r>
            <a:r>
              <a:rPr lang="en-US" sz="28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Deadline for requesting Registration Refund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80000"/>
              <a:buNone/>
            </a:pPr>
            <a:endParaRPr lang="en-US" sz="2800" dirty="0"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80000"/>
              <a:buNone/>
            </a:pPr>
            <a:endParaRPr lang="en-US" sz="2800" dirty="0"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80000"/>
              <a:buNone/>
            </a:pPr>
            <a:r>
              <a:rPr lang="en-US" sz="2400" i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Rosters are expected to be published around 10/15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80000"/>
              <a:buNone/>
            </a:pPr>
            <a:endParaRPr lang="en-US" sz="2800" dirty="0"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80000"/>
              <a:buNone/>
            </a:pPr>
            <a:endParaRPr lang="en-US" sz="2800" dirty="0"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80000"/>
              <a:buNone/>
            </a:pPr>
            <a:endParaRPr lang="en-US" sz="2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ct val="80000"/>
              <a:buChar char="►"/>
            </a:pPr>
            <a:endParaRPr lang="en-US" sz="2100" dirty="0"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9258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4"/>
          <p:cNvSpPr txBox="1">
            <a:spLocks noGrp="1"/>
          </p:cNvSpPr>
          <p:nvPr>
            <p:ph type="title"/>
          </p:nvPr>
        </p:nvSpPr>
        <p:spPr>
          <a:xfrm>
            <a:off x="677334" y="549425"/>
            <a:ext cx="8596668" cy="1279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 dirty="0"/>
              <a:t>REMINDER…</a:t>
            </a:r>
            <a:br>
              <a:rPr lang="en-US" dirty="0"/>
            </a:br>
            <a:r>
              <a:rPr lang="en-US" b="1" dirty="0"/>
              <a:t>COACHES, WE NEED YOU!!!</a:t>
            </a:r>
            <a:endParaRPr b="1" dirty="0"/>
          </a:p>
        </p:txBody>
      </p:sp>
      <p:sp>
        <p:nvSpPr>
          <p:cNvPr id="326" name="Google Shape;326;p24"/>
          <p:cNvSpPr txBox="1">
            <a:spLocks noGrp="1"/>
          </p:cNvSpPr>
          <p:nvPr>
            <p:ph type="body" idx="1"/>
          </p:nvPr>
        </p:nvSpPr>
        <p:spPr>
          <a:xfrm>
            <a:off x="822244" y="1653134"/>
            <a:ext cx="8306848" cy="3315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en-US" dirty="0">
                <a:solidFill>
                  <a:srgbClr val="002060"/>
                </a:solidFill>
              </a:rPr>
              <a:t>- Register on same site as softball registration</a:t>
            </a:r>
            <a:endParaRPr dirty="0">
              <a:solidFill>
                <a:srgbClr val="00206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dirty="0"/>
          </a:p>
        </p:txBody>
      </p:sp>
      <p:pic>
        <p:nvPicPr>
          <p:cNvPr id="327" name="Google Shape;327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30445" y="5272622"/>
            <a:ext cx="1143099" cy="1158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24"/>
          <p:cNvPicPr preferRelativeResize="0"/>
          <p:nvPr/>
        </p:nvPicPr>
        <p:blipFill rotWithShape="1">
          <a:blip r:embed="rId4">
            <a:alphaModFix/>
          </a:blip>
          <a:srcRect l="29487" r="18332"/>
          <a:stretch/>
        </p:blipFill>
        <p:spPr>
          <a:xfrm rot="5400000">
            <a:off x="1930342" y="1615291"/>
            <a:ext cx="3986867" cy="5496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743F40-684A-B1C2-B55E-2FB50DC67D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7802" y="2572368"/>
            <a:ext cx="2921093" cy="333193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617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Trebuchet MS"/>
              <a:buNone/>
            </a:pPr>
            <a:r>
              <a:rPr lang="en-US"/>
              <a:t>Agenda</a:t>
            </a:r>
            <a:endParaRPr/>
          </a:p>
        </p:txBody>
      </p:sp>
      <p:sp>
        <p:nvSpPr>
          <p:cNvPr id="157" name="Google Shape;157;p2"/>
          <p:cNvSpPr txBox="1">
            <a:spLocks noGrp="1"/>
          </p:cNvSpPr>
          <p:nvPr>
            <p:ph type="body" idx="1"/>
          </p:nvPr>
        </p:nvSpPr>
        <p:spPr>
          <a:xfrm>
            <a:off x="677334" y="1227551"/>
            <a:ext cx="8596668" cy="5228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SzPct val="80000"/>
              <a:buChar char="►"/>
            </a:pPr>
            <a:r>
              <a:rPr lang="en-US" sz="2800" dirty="0"/>
              <a:t>CAA Softball Overview</a:t>
            </a:r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SzPct val="80000"/>
              <a:buChar char="►"/>
            </a:pPr>
            <a:r>
              <a:rPr lang="en-US" sz="2800" dirty="0"/>
              <a:t>Players &amp; Coach Registration</a:t>
            </a:r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SzPct val="80000"/>
              <a:buChar char="►"/>
            </a:pPr>
            <a:r>
              <a:rPr lang="en-US" sz="2800" dirty="0"/>
              <a:t>Evaluations &amp; Team Selection </a:t>
            </a:r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SzPct val="80000"/>
              <a:buChar char="►"/>
            </a:pPr>
            <a:r>
              <a:rPr lang="en-US" sz="2800" dirty="0"/>
              <a:t>Winter Development</a:t>
            </a:r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SzPct val="80000"/>
              <a:buChar char="►"/>
            </a:pPr>
            <a:r>
              <a:rPr lang="en-US" sz="2800" dirty="0"/>
              <a:t>Key Dates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ct val="79999"/>
              <a:buNone/>
            </a:pPr>
            <a:endParaRPr dirty="0"/>
          </a:p>
        </p:txBody>
      </p:sp>
      <p:pic>
        <p:nvPicPr>
          <p:cNvPr id="158" name="Google Shape;15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37295" y="609600"/>
            <a:ext cx="2636707" cy="2589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0220" y="5325862"/>
            <a:ext cx="1143099" cy="1158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6CF35C-FFAB-C5AC-E066-17603B44B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5938" y="1625783"/>
            <a:ext cx="3739847" cy="4279249"/>
          </a:xfrm>
          <a:prstGeom prst="rect">
            <a:avLst/>
          </a:prstGeom>
        </p:spPr>
      </p:pic>
      <p:sp>
        <p:nvSpPr>
          <p:cNvPr id="3" name="Google Shape;394;p31">
            <a:extLst>
              <a:ext uri="{FF2B5EF4-FFF2-40B4-BE49-F238E27FC236}">
                <a16:creationId xmlns:a16="http://schemas.microsoft.com/office/drawing/2014/main" id="{F61178C3-18B3-227E-4697-794C917C760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97162" y="348541"/>
            <a:ext cx="7925209" cy="752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 b="1" dirty="0"/>
              <a:t>Follow us on Instagram!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14757917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3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761687" y="1259633"/>
            <a:ext cx="4628158" cy="4651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60220" y="5325862"/>
            <a:ext cx="1143099" cy="1158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"/>
          <p:cNvSpPr txBox="1">
            <a:spLocks noGrp="1"/>
          </p:cNvSpPr>
          <p:nvPr>
            <p:ph type="title"/>
          </p:nvPr>
        </p:nvSpPr>
        <p:spPr>
          <a:xfrm>
            <a:off x="122530" y="300248"/>
            <a:ext cx="8596668" cy="630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Trebuchet MS"/>
              <a:buNone/>
            </a:pPr>
            <a:r>
              <a:rPr lang="en-US" dirty="0"/>
              <a:t>CAA Softball Mission &amp; Values</a:t>
            </a:r>
            <a:endParaRPr dirty="0"/>
          </a:p>
        </p:txBody>
      </p:sp>
      <p:sp>
        <p:nvSpPr>
          <p:cNvPr id="165" name="Google Shape;165;p3"/>
          <p:cNvSpPr txBox="1">
            <a:spLocks noGrp="1"/>
          </p:cNvSpPr>
          <p:nvPr>
            <p:ph type="body" idx="1"/>
          </p:nvPr>
        </p:nvSpPr>
        <p:spPr>
          <a:xfrm>
            <a:off x="245812" y="1252324"/>
            <a:ext cx="9392709" cy="2176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 algn="ctr">
              <a:spcBef>
                <a:spcPts val="0"/>
              </a:spcBef>
              <a:buClr>
                <a:srgbClr val="000000"/>
              </a:buClr>
              <a:buSzPct val="80000"/>
              <a:buNone/>
            </a:pPr>
            <a:r>
              <a:rPr lang="en-US" sz="2400" b="1" u="sng" dirty="0">
                <a:cs typeface="Arial"/>
                <a:sym typeface="Arial"/>
              </a:rPr>
              <a:t>Mission Statement:</a:t>
            </a:r>
            <a:endParaRPr sz="2400" b="1" u="sng" dirty="0">
              <a:cs typeface="Arial"/>
              <a:sym typeface="Arial"/>
            </a:endParaRPr>
          </a:p>
          <a:p>
            <a:pPr marL="0" lvl="0" indent="0" rtl="0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r>
              <a:rPr lang="en-US" sz="2400" dirty="0"/>
              <a:t> </a:t>
            </a:r>
            <a:r>
              <a:rPr lang="en-US" sz="2000" dirty="0">
                <a:cs typeface="Arial"/>
                <a:sym typeface="Arial"/>
              </a:rPr>
              <a:t>To provide girls in the Chanhassen-Victoria area a place to </a:t>
            </a:r>
            <a:r>
              <a:rPr lang="en-US" sz="2000" b="1" dirty="0">
                <a:cs typeface="Arial"/>
                <a:sym typeface="Arial"/>
              </a:rPr>
              <a:t>play</a:t>
            </a:r>
            <a:r>
              <a:rPr lang="en-US" sz="2000" dirty="0">
                <a:cs typeface="Arial"/>
                <a:sym typeface="Arial"/>
              </a:rPr>
              <a:t> the great game of softball while developing </a:t>
            </a:r>
            <a:r>
              <a:rPr lang="en-US" sz="2000" b="1" dirty="0">
                <a:cs typeface="Arial"/>
                <a:sym typeface="Arial"/>
              </a:rPr>
              <a:t>lifelong</a:t>
            </a:r>
            <a:r>
              <a:rPr lang="en-US" sz="2000" dirty="0">
                <a:cs typeface="Arial"/>
                <a:sym typeface="Arial"/>
              </a:rPr>
              <a:t> physical and interpersonal </a:t>
            </a:r>
            <a:r>
              <a:rPr lang="en-US" sz="2000" b="1" dirty="0">
                <a:cs typeface="Arial"/>
                <a:sym typeface="Arial"/>
              </a:rPr>
              <a:t>skills</a:t>
            </a:r>
            <a:r>
              <a:rPr lang="en-US" sz="2000" dirty="0">
                <a:cs typeface="Arial"/>
                <a:sym typeface="Arial"/>
              </a:rPr>
              <a:t>, learning to </a:t>
            </a:r>
            <a:r>
              <a:rPr lang="en-US" sz="2000" b="1" dirty="0">
                <a:cs typeface="Arial"/>
                <a:sym typeface="Arial"/>
              </a:rPr>
              <a:t>compete</a:t>
            </a:r>
            <a:r>
              <a:rPr lang="en-US" sz="2000" dirty="0">
                <a:cs typeface="Arial"/>
                <a:sym typeface="Arial"/>
              </a:rPr>
              <a:t> and be a good </a:t>
            </a:r>
            <a:r>
              <a:rPr lang="en-US" sz="2000" b="1" dirty="0">
                <a:cs typeface="Arial"/>
                <a:sym typeface="Arial"/>
              </a:rPr>
              <a:t>teammate</a:t>
            </a:r>
            <a:r>
              <a:rPr lang="en-US" sz="2000" dirty="0">
                <a:cs typeface="Arial"/>
                <a:sym typeface="Arial"/>
              </a:rPr>
              <a:t>,  and most importantly, having </a:t>
            </a:r>
            <a:r>
              <a:rPr lang="en-US" sz="2000" b="1" dirty="0">
                <a:cs typeface="Arial"/>
                <a:sym typeface="Arial"/>
              </a:rPr>
              <a:t>fun</a:t>
            </a:r>
            <a:r>
              <a:rPr lang="en-US" sz="2000" dirty="0">
                <a:cs typeface="Arial"/>
                <a:sym typeface="Arial"/>
              </a:rPr>
              <a:t>.</a:t>
            </a:r>
            <a:endParaRPr sz="2000" dirty="0">
              <a:cs typeface="Arial"/>
              <a:sym typeface="Arial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SzPct val="79999"/>
              <a:buNone/>
            </a:pPr>
            <a:endParaRPr dirty="0"/>
          </a:p>
          <a:p>
            <a:pPr marL="342900" lvl="0" indent="-251459" algn="l" rtl="0">
              <a:spcBef>
                <a:spcPts val="1000"/>
              </a:spcBef>
              <a:spcAft>
                <a:spcPts val="0"/>
              </a:spcAft>
              <a:buSzPct val="79999"/>
              <a:buNone/>
            </a:pPr>
            <a:endParaRPr dirty="0"/>
          </a:p>
        </p:txBody>
      </p:sp>
      <p:sp>
        <p:nvSpPr>
          <p:cNvPr id="166" name="Google Shape;166;p3"/>
          <p:cNvSpPr txBox="1"/>
          <p:nvPr/>
        </p:nvSpPr>
        <p:spPr>
          <a:xfrm>
            <a:off x="540779" y="3441721"/>
            <a:ext cx="8883139" cy="2631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sng" dirty="0">
                <a:solidFill>
                  <a:srgbClr val="5B73B4"/>
                </a:solidFill>
                <a:latin typeface="Trebuchet MS"/>
                <a:sym typeface="Trebuchet MS"/>
              </a:rPr>
              <a:t>Core Values:</a:t>
            </a:r>
            <a:endParaRPr sz="2000" b="1" u="sng" dirty="0">
              <a:solidFill>
                <a:srgbClr val="5B73B4"/>
              </a:solidFill>
              <a:latin typeface="Trebuchet MS"/>
            </a:endParaRPr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5B73B4"/>
                </a:solidFill>
                <a:latin typeface="Trebuchet MS"/>
                <a:sym typeface="Trebuchet MS"/>
              </a:rPr>
              <a:t>Teamwork - We work together to achieve more</a:t>
            </a:r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5B73B4"/>
                </a:solidFill>
                <a:latin typeface="Trebuchet MS"/>
                <a:sym typeface="Trebuchet MS"/>
              </a:rPr>
              <a:t>Effort- We give our all in everything we do</a:t>
            </a:r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5B73B4"/>
                </a:solidFill>
                <a:latin typeface="Trebuchet MS"/>
                <a:sym typeface="Trebuchet MS"/>
              </a:rPr>
              <a:t>Pride - We are proud to represent our team, association &amp; communities </a:t>
            </a:r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5B73B4"/>
                </a:solidFill>
                <a:latin typeface="Trebuchet MS"/>
                <a:sym typeface="Trebuchet MS"/>
              </a:rPr>
              <a:t>Respect - We treat ourselves and others with dignity, kindness &amp; respect</a:t>
            </a:r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5B73B4"/>
                </a:solidFill>
                <a:latin typeface="Trebuchet MS"/>
                <a:sym typeface="Trebuchet MS"/>
              </a:rPr>
              <a:t>Fun - We have a positive attitude and enjoy being with our team on and off the field</a:t>
            </a:r>
          </a:p>
        </p:txBody>
      </p:sp>
      <p:pic>
        <p:nvPicPr>
          <p:cNvPr id="168" name="Google Shape;168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72207" y="5468372"/>
            <a:ext cx="1143099" cy="1158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"/>
          <p:cNvSpPr txBox="1">
            <a:spLocks noGrp="1"/>
          </p:cNvSpPr>
          <p:nvPr>
            <p:ph type="body" idx="1"/>
          </p:nvPr>
        </p:nvSpPr>
        <p:spPr>
          <a:xfrm>
            <a:off x="464498" y="766248"/>
            <a:ext cx="9049991" cy="4676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2560"/>
              <a:buNone/>
            </a:pPr>
            <a:r>
              <a:rPr lang="en-US" sz="3200" b="1" dirty="0"/>
              <a:t>CAA Diamond Sports Commitments</a:t>
            </a:r>
            <a:endParaRPr dirty="0"/>
          </a:p>
          <a:p>
            <a:pPr marL="342900" lvl="0" indent="-342900" algn="l" rtl="0">
              <a:spcBef>
                <a:spcPts val="0"/>
              </a:spcBef>
              <a:spcAft>
                <a:spcPts val="1200"/>
              </a:spcAft>
              <a:buSzPts val="1760"/>
              <a:buChar char="►"/>
            </a:pPr>
            <a:endParaRPr lang="en-US" sz="2000" dirty="0"/>
          </a:p>
          <a:p>
            <a:pPr marL="0" lvl="0" indent="0" algn="l" rtl="0">
              <a:spcBef>
                <a:spcPts val="0"/>
              </a:spcBef>
              <a:spcAft>
                <a:spcPts val="1500"/>
              </a:spcAft>
              <a:buSzPts val="1760"/>
              <a:buNone/>
            </a:pPr>
            <a:r>
              <a:rPr lang="en-US" sz="2200" b="1" dirty="0"/>
              <a:t>On the field…</a:t>
            </a:r>
          </a:p>
          <a:p>
            <a:pPr marL="342900" lvl="0" indent="-342900" algn="l" rtl="0">
              <a:spcBef>
                <a:spcPts val="0"/>
              </a:spcBef>
              <a:spcAft>
                <a:spcPts val="1500"/>
              </a:spcAft>
              <a:buSzPts val="1760"/>
              <a:buFont typeface="Wingdings" panose="05000000000000000000" pitchFamily="2" charset="2"/>
              <a:buChar char="§"/>
            </a:pPr>
            <a:r>
              <a:rPr lang="en-US" sz="2200" dirty="0"/>
              <a:t>Quality instruction and positive coaching </a:t>
            </a:r>
            <a:endParaRPr sz="2200" dirty="0"/>
          </a:p>
          <a:p>
            <a:pPr marL="342900" lvl="0" indent="-342900" algn="l" rtl="0">
              <a:spcBef>
                <a:spcPts val="0"/>
              </a:spcBef>
              <a:spcAft>
                <a:spcPts val="1500"/>
              </a:spcAft>
              <a:buSzPts val="1760"/>
              <a:buFont typeface="Wingdings" panose="05000000000000000000" pitchFamily="2" charset="2"/>
              <a:buChar char="§"/>
            </a:pPr>
            <a:r>
              <a:rPr lang="en-US" sz="2200" dirty="0"/>
              <a:t>Preparing players for the next level of play – whatever that may be</a:t>
            </a:r>
          </a:p>
          <a:p>
            <a:pPr marL="342900" lvl="0" indent="-342900" algn="l" rtl="0">
              <a:spcBef>
                <a:spcPts val="0"/>
              </a:spcBef>
              <a:spcAft>
                <a:spcPts val="1500"/>
              </a:spcAft>
              <a:buSzPts val="1760"/>
              <a:buFont typeface="Wingdings" panose="05000000000000000000" pitchFamily="2" charset="2"/>
              <a:buChar char="§"/>
            </a:pPr>
            <a:endParaRPr sz="2200" dirty="0"/>
          </a:p>
          <a:p>
            <a:pPr marL="0" lvl="0" indent="0" algn="l" rtl="0">
              <a:spcBef>
                <a:spcPts val="0"/>
              </a:spcBef>
              <a:spcAft>
                <a:spcPts val="1500"/>
              </a:spcAft>
              <a:buSzPts val="1760"/>
              <a:buNone/>
            </a:pPr>
            <a:r>
              <a:rPr lang="en-US" sz="2200" b="1" dirty="0"/>
              <a:t>…AND off the field</a:t>
            </a:r>
          </a:p>
          <a:p>
            <a:pPr marL="342900" lvl="0" indent="-342900" algn="l" rtl="0">
              <a:spcBef>
                <a:spcPts val="0"/>
              </a:spcBef>
              <a:spcAft>
                <a:spcPts val="1500"/>
              </a:spcAft>
              <a:buSzPts val="1760"/>
              <a:buFont typeface="Wingdings" panose="05000000000000000000" pitchFamily="2" charset="2"/>
              <a:buChar char="§"/>
            </a:pPr>
            <a:r>
              <a:rPr lang="en-US" sz="2200" dirty="0"/>
              <a:t>Representing our community well in all situations </a:t>
            </a:r>
            <a:endParaRPr sz="2200" dirty="0"/>
          </a:p>
          <a:p>
            <a:pPr marL="342900" lvl="0" indent="-342900" algn="l" rtl="0">
              <a:spcBef>
                <a:spcPts val="0"/>
              </a:spcBef>
              <a:spcAft>
                <a:spcPts val="1500"/>
              </a:spcAft>
              <a:buSzPts val="1760"/>
              <a:buFont typeface="Wingdings" panose="05000000000000000000" pitchFamily="2" charset="2"/>
              <a:buChar char="§"/>
            </a:pPr>
            <a:r>
              <a:rPr lang="en-US" sz="2200" dirty="0"/>
              <a:t>Creating a positive environment where we all work together</a:t>
            </a:r>
            <a:endParaRPr sz="2200" dirty="0"/>
          </a:p>
          <a:p>
            <a:pPr marL="342900" lvl="0" indent="-342900" algn="l" rtl="0">
              <a:spcBef>
                <a:spcPts val="0"/>
              </a:spcBef>
              <a:spcAft>
                <a:spcPts val="1500"/>
              </a:spcAft>
              <a:buSzPts val="1760"/>
              <a:buFont typeface="Wingdings" panose="05000000000000000000" pitchFamily="2" charset="2"/>
              <a:buChar char="§"/>
            </a:pPr>
            <a:r>
              <a:rPr lang="en-US" sz="2200" dirty="0"/>
              <a:t>Developing character, encouraging personal responsibility and the growth of our players </a:t>
            </a:r>
            <a:endParaRPr sz="22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dirty="0"/>
          </a:p>
        </p:txBody>
      </p:sp>
      <p:pic>
        <p:nvPicPr>
          <p:cNvPr id="175" name="Google Shape;175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27273" y="5311676"/>
            <a:ext cx="1143099" cy="1158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6"/>
          <p:cNvSpPr txBox="1">
            <a:spLocks noGrp="1"/>
          </p:cNvSpPr>
          <p:nvPr>
            <p:ph type="title"/>
          </p:nvPr>
        </p:nvSpPr>
        <p:spPr>
          <a:xfrm>
            <a:off x="681156" y="281835"/>
            <a:ext cx="8596668" cy="655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 dirty="0"/>
              <a:t>Softball Operating Committee (SOC)</a:t>
            </a:r>
            <a:endParaRPr dirty="0"/>
          </a:p>
        </p:txBody>
      </p:sp>
      <p:sp>
        <p:nvSpPr>
          <p:cNvPr id="181" name="Google Shape;181;p6"/>
          <p:cNvSpPr txBox="1">
            <a:spLocks noGrp="1"/>
          </p:cNvSpPr>
          <p:nvPr>
            <p:ph type="body" idx="1"/>
          </p:nvPr>
        </p:nvSpPr>
        <p:spPr>
          <a:xfrm>
            <a:off x="462181" y="621122"/>
            <a:ext cx="8596668" cy="5228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760"/>
              <a:buChar char="►"/>
            </a:pPr>
            <a:r>
              <a:rPr lang="en-US" sz="2200" dirty="0">
                <a:solidFill>
                  <a:schemeClr val="tx1"/>
                </a:solidFill>
              </a:rPr>
              <a:t>Brett Sween – VP Softball </a:t>
            </a:r>
          </a:p>
          <a:p>
            <a:pPr marL="742950" lvl="1" indent="-285750">
              <a:buSzPts val="1760"/>
            </a:pPr>
            <a:r>
              <a:rPr lang="en-US" sz="2200" dirty="0">
                <a:solidFill>
                  <a:schemeClr val="tx1"/>
                </a:solidFill>
              </a:rPr>
              <a:t>Julie Vasatka – Player Agent and Tryouts Director</a:t>
            </a:r>
          </a:p>
          <a:p>
            <a:pPr marL="742950" lvl="1" indent="-285750">
              <a:buSzPts val="1760"/>
            </a:pPr>
            <a:r>
              <a:rPr lang="en-US" sz="2200" dirty="0">
                <a:solidFill>
                  <a:schemeClr val="tx1"/>
                </a:solidFill>
              </a:rPr>
              <a:t>Matt Birkenholz – Director of Player &amp; Coach Development</a:t>
            </a:r>
          </a:p>
          <a:p>
            <a:pPr marL="742950" lvl="1" indent="-285750">
              <a:buSzPts val="1760"/>
            </a:pPr>
            <a:r>
              <a:rPr lang="en-US" sz="2200" dirty="0">
                <a:solidFill>
                  <a:schemeClr val="tx1"/>
                </a:solidFill>
              </a:rPr>
              <a:t>Mike Miller [NEW!] – K/1/2 – 8U Director</a:t>
            </a:r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760"/>
              <a:buChar char="►"/>
            </a:pPr>
            <a:endParaRPr lang="en-US" sz="2200" dirty="0">
              <a:solidFill>
                <a:schemeClr val="tx1"/>
              </a:solidFill>
            </a:endParaRPr>
          </a:p>
          <a:p>
            <a:pPr marL="457200" lvl="1" indent="0" algn="l" rtl="0">
              <a:spcBef>
                <a:spcPts val="1000"/>
              </a:spcBef>
              <a:spcAft>
                <a:spcPts val="0"/>
              </a:spcAft>
              <a:buSzPts val="1760"/>
              <a:buNone/>
            </a:pPr>
            <a:r>
              <a:rPr lang="en-US" sz="2200" b="1" dirty="0">
                <a:solidFill>
                  <a:schemeClr val="tx1"/>
                </a:solidFill>
              </a:rPr>
              <a:t>Open Roles as of October:</a:t>
            </a:r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760"/>
              <a:buChar char="►"/>
            </a:pPr>
            <a:r>
              <a:rPr lang="en-US" sz="2200" dirty="0">
                <a:solidFill>
                  <a:schemeClr val="tx1"/>
                </a:solidFill>
              </a:rPr>
              <a:t>10U/12U Travel Director *</a:t>
            </a:r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760"/>
              <a:buChar char="►"/>
            </a:pPr>
            <a:r>
              <a:rPr lang="en-US" sz="2200" dirty="0">
                <a:solidFill>
                  <a:schemeClr val="tx1"/>
                </a:solidFill>
              </a:rPr>
              <a:t>Uniforms Coordinator </a:t>
            </a:r>
            <a:endParaRPr dirty="0">
              <a:solidFill>
                <a:schemeClr val="tx1"/>
              </a:solidFill>
            </a:endParaRPr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760"/>
              <a:buChar char="►"/>
            </a:pPr>
            <a:r>
              <a:rPr lang="en-US" sz="2200" dirty="0">
                <a:solidFill>
                  <a:schemeClr val="tx1"/>
                </a:solidFill>
              </a:rPr>
              <a:t>Equipment Coordinator</a:t>
            </a:r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760"/>
              <a:buChar char="►"/>
            </a:pPr>
            <a:r>
              <a:rPr lang="en-US" sz="2200" dirty="0">
                <a:solidFill>
                  <a:schemeClr val="tx1"/>
                </a:solidFill>
              </a:rPr>
              <a:t>Hosted Tournaments Coordinator </a:t>
            </a:r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760"/>
              <a:buChar char="►"/>
            </a:pPr>
            <a:endParaRPr lang="en-US" sz="2200" dirty="0"/>
          </a:p>
          <a:p>
            <a:pPr marL="742950" lvl="1" indent="-173990" algn="l" rtl="0">
              <a:spcBef>
                <a:spcPts val="1000"/>
              </a:spcBef>
              <a:spcAft>
                <a:spcPts val="0"/>
              </a:spcAft>
              <a:buSzPts val="1760"/>
              <a:buNone/>
            </a:pPr>
            <a:endParaRPr lang="en-US" sz="2200" dirty="0"/>
          </a:p>
          <a:p>
            <a:pPr marL="342900" lvl="0" indent="-251459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dirty="0"/>
          </a:p>
        </p:txBody>
      </p:sp>
      <p:pic>
        <p:nvPicPr>
          <p:cNvPr id="182" name="Google Shape;18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71567" y="5462193"/>
            <a:ext cx="1143099" cy="11583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80;p6">
            <a:extLst>
              <a:ext uri="{FF2B5EF4-FFF2-40B4-BE49-F238E27FC236}">
                <a16:creationId xmlns:a16="http://schemas.microsoft.com/office/drawing/2014/main" id="{66A458DA-2E3A-D972-8890-FAE3282507CC}"/>
              </a:ext>
            </a:extLst>
          </p:cNvPr>
          <p:cNvSpPr txBox="1">
            <a:spLocks/>
          </p:cNvSpPr>
          <p:nvPr/>
        </p:nvSpPr>
        <p:spPr>
          <a:xfrm>
            <a:off x="859340" y="5584836"/>
            <a:ext cx="8725240" cy="1144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rebuchet MS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  <a:buSzPts val="3600"/>
            </a:pPr>
            <a:r>
              <a:rPr lang="en-US" b="1" dirty="0"/>
              <a:t>We would </a:t>
            </a:r>
            <a:r>
              <a:rPr lang="en-US" b="1" u="sng" dirty="0"/>
              <a:t>love your </a:t>
            </a:r>
            <a:r>
              <a:rPr lang="en-US" b="1" dirty="0"/>
              <a:t>help!</a:t>
            </a:r>
          </a:p>
          <a:p>
            <a:pPr>
              <a:buSzPts val="3600"/>
            </a:pPr>
            <a:endParaRPr lang="en-US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A3EE99-93FD-7405-576B-C69392D5D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1009" y="3730951"/>
            <a:ext cx="1764323" cy="17312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C2BF16-6FDD-6A7A-B474-1C9BD597FB12}"/>
              </a:ext>
            </a:extLst>
          </p:cNvPr>
          <p:cNvSpPr txBox="1"/>
          <p:nvPr/>
        </p:nvSpPr>
        <p:spPr>
          <a:xfrm>
            <a:off x="859340" y="6422276"/>
            <a:ext cx="65006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1"/>
                </a:solidFill>
              </a:rPr>
              <a:t>* 1+ Applicant so far</a:t>
            </a:r>
            <a:endParaRPr lang="en-US" i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bf6594c493_1_7"/>
          <p:cNvSpPr txBox="1">
            <a:spLocks noGrp="1"/>
          </p:cNvSpPr>
          <p:nvPr>
            <p:ph type="title"/>
          </p:nvPr>
        </p:nvSpPr>
        <p:spPr>
          <a:xfrm>
            <a:off x="677325" y="385665"/>
            <a:ext cx="8596800" cy="6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 dirty="0"/>
              <a:t>CAA Travel Softball Expectations</a:t>
            </a:r>
            <a:endParaRPr dirty="0"/>
          </a:p>
        </p:txBody>
      </p:sp>
      <p:sp>
        <p:nvSpPr>
          <p:cNvPr id="241" name="Google Shape;241;gbf6594c493_1_7"/>
          <p:cNvSpPr txBox="1">
            <a:spLocks noGrp="1"/>
          </p:cNvSpPr>
          <p:nvPr>
            <p:ph type="body" idx="1"/>
          </p:nvPr>
        </p:nvSpPr>
        <p:spPr>
          <a:xfrm>
            <a:off x="556027" y="1214632"/>
            <a:ext cx="9119818" cy="49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800100" lvl="0" indent="-370332" algn="l" rtl="0">
              <a:spcBef>
                <a:spcPts val="1000"/>
              </a:spcBef>
              <a:spcAft>
                <a:spcPts val="0"/>
              </a:spcAft>
              <a:buSzPts val="1920"/>
              <a:buChar char="►"/>
            </a:pPr>
            <a:r>
              <a:rPr lang="en-US" sz="2000" dirty="0"/>
              <a:t>Participants in the Spring/Summer program dedicate to Softball as their main in-season activity and attend all practices, weeknight games and weekend tournaments in-season (April – mid-July)</a:t>
            </a:r>
            <a:endParaRPr sz="2000" dirty="0"/>
          </a:p>
          <a:p>
            <a:pPr marL="800100" lvl="0" indent="-400812" algn="l" rtl="0">
              <a:spcBef>
                <a:spcPts val="1000"/>
              </a:spcBef>
              <a:spcAft>
                <a:spcPts val="0"/>
              </a:spcAft>
              <a:buSzPts val="2400"/>
              <a:buChar char="►"/>
            </a:pPr>
            <a:endParaRPr lang="en-US" sz="2000" dirty="0"/>
          </a:p>
          <a:p>
            <a:pPr marL="800100" lvl="0" indent="-400812" algn="l" rtl="0">
              <a:spcBef>
                <a:spcPts val="1000"/>
              </a:spcBef>
              <a:spcAft>
                <a:spcPts val="0"/>
              </a:spcAft>
              <a:buSzPts val="2400"/>
              <a:buChar char="►"/>
            </a:pPr>
            <a:r>
              <a:rPr lang="en-US" sz="2000" dirty="0"/>
              <a:t>Practice and game absences should be communicated to the coach as soon as possible</a:t>
            </a:r>
          </a:p>
          <a:p>
            <a:pPr marL="800100" lvl="0" indent="-400812" algn="l" rtl="0">
              <a:spcBef>
                <a:spcPts val="1000"/>
              </a:spcBef>
              <a:spcAft>
                <a:spcPts val="0"/>
              </a:spcAft>
              <a:buSzPts val="2400"/>
              <a:buChar char="►"/>
            </a:pPr>
            <a:endParaRPr lang="en-US" sz="2000" dirty="0"/>
          </a:p>
          <a:p>
            <a:pPr marL="800100" lvl="0" indent="-400812" algn="l" rtl="0">
              <a:spcBef>
                <a:spcPts val="1000"/>
              </a:spcBef>
              <a:spcAft>
                <a:spcPts val="0"/>
              </a:spcAft>
              <a:buSzPts val="2400"/>
              <a:buChar char="►"/>
            </a:pPr>
            <a:r>
              <a:rPr lang="en-US" sz="2000" dirty="0"/>
              <a:t>Unexcused absences may impact playing time.</a:t>
            </a:r>
          </a:p>
          <a:p>
            <a:pPr marL="800100" lvl="0" indent="-400812" algn="l" rtl="0">
              <a:spcBef>
                <a:spcPts val="1000"/>
              </a:spcBef>
              <a:spcAft>
                <a:spcPts val="0"/>
              </a:spcAft>
              <a:buSzPts val="2400"/>
              <a:buChar char="►"/>
            </a:pPr>
            <a:endParaRPr lang="en-US" sz="2000" dirty="0"/>
          </a:p>
          <a:p>
            <a:pPr marL="800100" lvl="0" indent="-400812" algn="l" rtl="0">
              <a:spcBef>
                <a:spcPts val="1000"/>
              </a:spcBef>
              <a:spcAft>
                <a:spcPts val="0"/>
              </a:spcAft>
              <a:buSzPts val="2400"/>
              <a:buChar char="►"/>
            </a:pPr>
            <a:r>
              <a:rPr lang="en-US" sz="2000" dirty="0"/>
              <a:t>Please play catch with your daughter!  It’s fun, it’s the best thing you can do to improve her confidence</a:t>
            </a:r>
            <a:r>
              <a:rPr lang="en-US" sz="2400" dirty="0"/>
              <a:t>.</a:t>
            </a:r>
          </a:p>
          <a:p>
            <a:pPr marL="399288" lvl="0" indent="0" algn="l" rtl="0">
              <a:spcBef>
                <a:spcPts val="1000"/>
              </a:spcBef>
              <a:spcAft>
                <a:spcPts val="0"/>
              </a:spcAft>
              <a:buSzPts val="2400"/>
              <a:buNone/>
            </a:pPr>
            <a:endParaRPr lang="en-US" sz="2400" dirty="0"/>
          </a:p>
          <a:p>
            <a:pPr marL="399288" lvl="0" indent="0" algn="l" rtl="0"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US" sz="2400" b="1" dirty="0"/>
              <a:t>Softball is a TEAM SPORT and depends on consistent commitment of all players</a:t>
            </a:r>
            <a:endParaRPr sz="2400" b="1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400" dirty="0"/>
          </a:p>
        </p:txBody>
      </p:sp>
      <p:pic>
        <p:nvPicPr>
          <p:cNvPr id="242" name="Google Shape;242;gbf6594c493_1_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71567" y="5276507"/>
            <a:ext cx="1143099" cy="11583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6725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C170B-717F-26E6-993D-7FF7AC969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87" y="2108200"/>
            <a:ext cx="8596668" cy="1320800"/>
          </a:xfrm>
        </p:spPr>
        <p:txBody>
          <a:bodyPr/>
          <a:lstStyle/>
          <a:p>
            <a:r>
              <a:rPr lang="en-US" b="1" dirty="0"/>
              <a:t>Registration</a:t>
            </a:r>
          </a:p>
        </p:txBody>
      </p:sp>
    </p:spTree>
    <p:extLst>
      <p:ext uri="{BB962C8B-B14F-4D97-AF65-F5344CB8AC3E}">
        <p14:creationId xmlns:p14="http://schemas.microsoft.com/office/powerpoint/2010/main" val="1638478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8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705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 dirty="0"/>
              <a:t>10U/12U Travel Softball Registration</a:t>
            </a:r>
            <a:endParaRPr dirty="0"/>
          </a:p>
        </p:txBody>
      </p:sp>
      <p:sp>
        <p:nvSpPr>
          <p:cNvPr id="195" name="Google Shape;195;p8"/>
          <p:cNvSpPr txBox="1">
            <a:spLocks noGrp="1"/>
          </p:cNvSpPr>
          <p:nvPr>
            <p:ph type="body" idx="1"/>
          </p:nvPr>
        </p:nvSpPr>
        <p:spPr>
          <a:xfrm>
            <a:off x="677334" y="1549401"/>
            <a:ext cx="8596668" cy="449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SzPct val="80000"/>
              <a:buChar char="►"/>
            </a:pPr>
            <a:r>
              <a:rPr lang="en-US" sz="2200" dirty="0"/>
              <a:t>NOW OPEN!  Closes on 9/17</a:t>
            </a:r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SzPct val="80000"/>
              <a:buChar char="►"/>
            </a:pPr>
            <a:endParaRPr lang="en-US" sz="2200" dirty="0"/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SzPct val="80000"/>
              <a:buChar char="►"/>
            </a:pPr>
            <a:r>
              <a:rPr lang="en-US" sz="2200" dirty="0"/>
              <a:t>Ages:</a:t>
            </a:r>
          </a:p>
          <a:p>
            <a:pPr marL="800100" lvl="1" indent="-342900"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</a:pPr>
            <a:r>
              <a:rPr lang="en-US" sz="2000" dirty="0"/>
              <a:t>10U:  9/1/2014 – 8/31/2016</a:t>
            </a:r>
          </a:p>
          <a:p>
            <a:pPr marL="800100" lvl="1" indent="-342900"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</a:pPr>
            <a:r>
              <a:rPr lang="en-US" sz="2000" dirty="0"/>
              <a:t>12U:  9/1/2012 – 8/31/2014</a:t>
            </a:r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SzPct val="80000"/>
              <a:buChar char="►"/>
            </a:pPr>
            <a:endParaRPr lang="en-US" sz="2200" dirty="0"/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SzPct val="80000"/>
              <a:buChar char="►"/>
            </a:pPr>
            <a:r>
              <a:rPr lang="en-US" sz="2200" dirty="0"/>
              <a:t>Registration Fees:  $300 Deposit+ $25 Tryout Fee</a:t>
            </a:r>
          </a:p>
          <a:p>
            <a:pPr marL="800100" lvl="1" indent="-342900"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</a:pPr>
            <a:r>
              <a:rPr lang="en-US" sz="1800" dirty="0"/>
              <a:t>Deposit allows us to be more consistent across CAA Diamond Sports and help us set rosters earlier to minimize scramble ahead of the season</a:t>
            </a:r>
          </a:p>
          <a:p>
            <a:pPr marL="800100" lvl="1" indent="-342900"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</a:pPr>
            <a:r>
              <a:rPr lang="en-US" sz="1800" dirty="0"/>
              <a:t>Deposit is nonrefundable after 10/10;  </a:t>
            </a:r>
          </a:p>
          <a:p>
            <a:pPr marL="800100" lvl="1" indent="-342900"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</a:pPr>
            <a:r>
              <a:rPr lang="en-US" sz="1800" dirty="0"/>
              <a:t>Remainder of 2026 fees will be collected prior to the season</a:t>
            </a:r>
          </a:p>
          <a:p>
            <a:pPr marL="800100" lvl="1" indent="-342900"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</a:pPr>
            <a:r>
              <a:rPr lang="en-US" sz="1800" dirty="0"/>
              <a:t>Tryout Fee is non-refundable after 9/17 </a:t>
            </a:r>
          </a:p>
          <a:p>
            <a:pPr marL="800100" lvl="1" indent="-342900"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</a:pPr>
            <a:endParaRPr lang="en-US" sz="1800" dirty="0"/>
          </a:p>
          <a:p>
            <a:pPr marL="342900" indent="-342900">
              <a:spcBef>
                <a:spcPts val="600"/>
              </a:spcBef>
              <a:buSzPct val="80000"/>
            </a:pPr>
            <a:r>
              <a:rPr lang="en-US" sz="2000" dirty="0"/>
              <a:t>Coach Registration</a:t>
            </a:r>
          </a:p>
          <a:p>
            <a:pPr marL="800100" lvl="1" indent="-342900"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</a:pPr>
            <a:r>
              <a:rPr lang="en-US" sz="1800" dirty="0"/>
              <a:t>Our program is only as strong as our volunteer coaches!</a:t>
            </a:r>
          </a:p>
          <a:p>
            <a:pPr marL="800100" lvl="1" indent="-342900"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</a:pPr>
            <a:r>
              <a:rPr lang="en-US" sz="1800" dirty="0"/>
              <a:t>Identifying coaches early allows us to form teams quickly</a:t>
            </a:r>
          </a:p>
          <a:p>
            <a:pPr marL="800100" lvl="1" indent="-342900"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</a:pPr>
            <a:r>
              <a:rPr lang="en-US" sz="1800" dirty="0"/>
              <a:t>Please Register before 9/17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SzPct val="80000"/>
              <a:buNone/>
            </a:pPr>
            <a:endParaRPr lang="en-US" sz="2200" dirty="0"/>
          </a:p>
        </p:txBody>
      </p:sp>
      <p:pic>
        <p:nvPicPr>
          <p:cNvPr id="196" name="Google Shape;19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71567" y="5355638"/>
            <a:ext cx="1143099" cy="1158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88A865-E77F-5AC5-C810-E0EC1BA59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143" y="127891"/>
            <a:ext cx="1799735" cy="185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700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C170B-717F-26E6-993D-7FF7AC969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87" y="2108200"/>
            <a:ext cx="8596668" cy="1320800"/>
          </a:xfrm>
        </p:spPr>
        <p:txBody>
          <a:bodyPr/>
          <a:lstStyle/>
          <a:p>
            <a:r>
              <a:rPr lang="en-US" b="1" dirty="0"/>
              <a:t>Evaluations</a:t>
            </a:r>
          </a:p>
        </p:txBody>
      </p:sp>
    </p:spTree>
    <p:extLst>
      <p:ext uri="{BB962C8B-B14F-4D97-AF65-F5344CB8AC3E}">
        <p14:creationId xmlns:p14="http://schemas.microsoft.com/office/powerpoint/2010/main" val="341086843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4">
      <a:dk1>
        <a:srgbClr val="3C5184"/>
      </a:dk1>
      <a:lt1>
        <a:srgbClr val="FFFFFF"/>
      </a:lt1>
      <a:dk2>
        <a:srgbClr val="3C5184"/>
      </a:dk2>
      <a:lt2>
        <a:srgbClr val="FEE895"/>
      </a:lt2>
      <a:accent1>
        <a:srgbClr val="3C5184"/>
      </a:accent1>
      <a:accent2>
        <a:srgbClr val="FEE895"/>
      </a:accent2>
      <a:accent3>
        <a:srgbClr val="3C5184"/>
      </a:accent3>
      <a:accent4>
        <a:srgbClr val="FEE895"/>
      </a:accent4>
      <a:accent5>
        <a:srgbClr val="3C5184"/>
      </a:accent5>
      <a:accent6>
        <a:srgbClr val="3C5184"/>
      </a:accent6>
      <a:hlink>
        <a:srgbClr val="FEDD61"/>
      </a:hlink>
      <a:folHlink>
        <a:srgbClr val="3C51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3661</TotalTime>
  <Words>1239</Words>
  <Application>Microsoft Office PowerPoint</Application>
  <PresentationFormat>Widescreen</PresentationFormat>
  <Paragraphs>187</Paragraphs>
  <Slides>21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Trebuchet MS</vt:lpstr>
      <vt:lpstr>Calibri</vt:lpstr>
      <vt:lpstr>Arial</vt:lpstr>
      <vt:lpstr>Wingdings</vt:lpstr>
      <vt:lpstr>Noto Sans Symbols</vt:lpstr>
      <vt:lpstr>Facet</vt:lpstr>
      <vt:lpstr>Travel Softball  Pre-Tryout Parent Meeting</vt:lpstr>
      <vt:lpstr>Agenda</vt:lpstr>
      <vt:lpstr>CAA Softball Mission &amp; Values</vt:lpstr>
      <vt:lpstr>PowerPoint Presentation</vt:lpstr>
      <vt:lpstr>Softball Operating Committee (SOC)</vt:lpstr>
      <vt:lpstr>CAA Travel Softball Expectations</vt:lpstr>
      <vt:lpstr>Registration</vt:lpstr>
      <vt:lpstr>10U/12U Travel Softball Registration</vt:lpstr>
      <vt:lpstr>Evaluations</vt:lpstr>
      <vt:lpstr>Player Evaluations Overview</vt:lpstr>
      <vt:lpstr>Tryout Evaluation Detail</vt:lpstr>
      <vt:lpstr>Tryout Evaluation Detail</vt:lpstr>
      <vt:lpstr>Team Selection</vt:lpstr>
      <vt:lpstr>Team Selection</vt:lpstr>
      <vt:lpstr>Winter Development Opportunities</vt:lpstr>
      <vt:lpstr>Winter Development</vt:lpstr>
      <vt:lpstr>Winter Development</vt:lpstr>
      <vt:lpstr>Key Dates</vt:lpstr>
      <vt:lpstr>REMINDER… COACHES, WE NEED YOU!!!</vt:lpstr>
      <vt:lpstr>Follow us on Instagram!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2021 CAA Softball Parent Meeting</dc:title>
  <dc:creator>Stone, Meg [AUTOSOL/EDEN]</dc:creator>
  <cp:lastModifiedBy>Brett.Sween</cp:lastModifiedBy>
  <cp:revision>26</cp:revision>
  <dcterms:created xsi:type="dcterms:W3CDTF">2017-02-21T22:38:08Z</dcterms:created>
  <dcterms:modified xsi:type="dcterms:W3CDTF">2025-09-17T13:24:38Z</dcterms:modified>
</cp:coreProperties>
</file>