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60" r:id="rId4"/>
    <p:sldId id="271" r:id="rId5"/>
    <p:sldId id="272" r:id="rId6"/>
    <p:sldId id="274" r:id="rId7"/>
    <p:sldId id="273" r:id="rId8"/>
    <p:sldId id="292" r:id="rId9"/>
    <p:sldId id="275" r:id="rId10"/>
    <p:sldId id="270" r:id="rId11"/>
    <p:sldId id="278" r:id="rId12"/>
    <p:sldId id="276" r:id="rId13"/>
    <p:sldId id="277" r:id="rId14"/>
    <p:sldId id="279" r:id="rId15"/>
    <p:sldId id="267"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FDA"/>
    <a:srgbClr val="1F4E79"/>
    <a:srgbClr val="FFFF00"/>
    <a:srgbClr val="404040"/>
    <a:srgbClr val="781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70" d="100"/>
          <a:sy n="70" d="100"/>
        </p:scale>
        <p:origin x="8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8524D-E4B8-4732-84F8-F6A845064C98}"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E64CB-D4EF-46CA-B06B-E9A497E2583D}" type="slidenum">
              <a:rPr lang="en-US" smtClean="0"/>
              <a:t>‹#›</a:t>
            </a:fld>
            <a:endParaRPr lang="en-US"/>
          </a:p>
        </p:txBody>
      </p:sp>
    </p:spTree>
    <p:extLst>
      <p:ext uri="{BB962C8B-B14F-4D97-AF65-F5344CB8AC3E}">
        <p14:creationId xmlns:p14="http://schemas.microsoft.com/office/powerpoint/2010/main" val="124882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a:t>
            </a:r>
          </a:p>
          <a:p>
            <a:endParaRPr lang="en-US" dirty="0"/>
          </a:p>
          <a:p>
            <a:r>
              <a:rPr lang="en-US" dirty="0"/>
              <a:t>Treasurer’s Report</a:t>
            </a:r>
          </a:p>
          <a:p>
            <a:r>
              <a:rPr lang="en-US" dirty="0"/>
              <a:t>Fall Dates</a:t>
            </a:r>
          </a:p>
          <a:p>
            <a:r>
              <a:rPr lang="en-US" dirty="0"/>
              <a:t>Number of Referees</a:t>
            </a:r>
          </a:p>
          <a:p>
            <a:r>
              <a:rPr lang="en-US" dirty="0"/>
              <a:t>Operation Updates</a:t>
            </a:r>
          </a:p>
          <a:p>
            <a:endParaRPr lang="en-US" dirty="0"/>
          </a:p>
          <a:p>
            <a:endParaRPr lang="en-US" dirty="0"/>
          </a:p>
          <a:p>
            <a:r>
              <a:rPr lang="en-US" dirty="0"/>
              <a:t>Coaches to return flags to the office between 8-3</a:t>
            </a:r>
          </a:p>
        </p:txBody>
      </p:sp>
      <p:sp>
        <p:nvSpPr>
          <p:cNvPr id="4" name="Slide Number Placeholder 3"/>
          <p:cNvSpPr>
            <a:spLocks noGrp="1"/>
          </p:cNvSpPr>
          <p:nvPr>
            <p:ph type="sldNum" sz="quarter" idx="5"/>
          </p:nvPr>
        </p:nvSpPr>
        <p:spPr/>
        <p:txBody>
          <a:bodyPr/>
          <a:lstStyle/>
          <a:p>
            <a:fld id="{18BE64CB-D4EF-46CA-B06B-E9A497E2583D}" type="slidenum">
              <a:rPr lang="en-US" smtClean="0"/>
              <a:t>1</a:t>
            </a:fld>
            <a:endParaRPr lang="en-US"/>
          </a:p>
        </p:txBody>
      </p:sp>
    </p:spTree>
    <p:extLst>
      <p:ext uri="{BB962C8B-B14F-4D97-AF65-F5344CB8AC3E}">
        <p14:creationId xmlns:p14="http://schemas.microsoft.com/office/powerpoint/2010/main" val="26419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Talk to coaches about how to engage referees respectfully.</a:t>
            </a:r>
            <a:endParaRPr/>
          </a:p>
        </p:txBody>
      </p:sp>
      <p:sp>
        <p:nvSpPr>
          <p:cNvPr id="319" name="Google Shape;31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90176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Talk to coaches about how to engage referees respectfully.</a:t>
            </a:r>
            <a:endParaRPr/>
          </a:p>
        </p:txBody>
      </p:sp>
      <p:sp>
        <p:nvSpPr>
          <p:cNvPr id="319" name="Google Shape;31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3AD2-41B7-49C9-80E5-84087E4860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7A19AC-DD08-4A9A-B864-C8DD1AF7AB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3BBA24-FE63-4F3B-9179-DE276E8D761D}"/>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5" name="Footer Placeholder 4">
            <a:extLst>
              <a:ext uri="{FF2B5EF4-FFF2-40B4-BE49-F238E27FC236}">
                <a16:creationId xmlns:a16="http://schemas.microsoft.com/office/drawing/2014/main" id="{E74BD475-11E4-4700-BFE5-2EFAF1ED9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DECE2-5591-4B48-B7CC-61517B67C796}"/>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204988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E6F5-AB77-410B-B06E-4A67E3B06F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F41CD5-74A1-49FB-BCB3-717351383B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9E799-585E-4DFF-BAF9-C1CBFD39B339}"/>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5" name="Footer Placeholder 4">
            <a:extLst>
              <a:ext uri="{FF2B5EF4-FFF2-40B4-BE49-F238E27FC236}">
                <a16:creationId xmlns:a16="http://schemas.microsoft.com/office/drawing/2014/main" id="{B34C0871-785F-4F90-87D0-2813D0956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BF34F-8882-4FB6-B4BB-A35449ADE420}"/>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64172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393828-B26D-40A2-8C98-2CDB46C020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ECFC6-1417-4EF4-8267-37F5CE446D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8DA09-5746-4048-8205-6FBA9449006B}"/>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5" name="Footer Placeholder 4">
            <a:extLst>
              <a:ext uri="{FF2B5EF4-FFF2-40B4-BE49-F238E27FC236}">
                <a16:creationId xmlns:a16="http://schemas.microsoft.com/office/drawing/2014/main" id="{2932D5B0-71E8-4BD7-B124-A6B5A2858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813D7-35FB-470D-93B6-4346F4969F1B}"/>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3384293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BA21-2B35-4644-A96E-4985654773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483FC-D19E-4EFF-8FAF-EAC84625F8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F254A-C60F-49A9-B817-57ED9E359246}"/>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5" name="Footer Placeholder 4">
            <a:extLst>
              <a:ext uri="{FF2B5EF4-FFF2-40B4-BE49-F238E27FC236}">
                <a16:creationId xmlns:a16="http://schemas.microsoft.com/office/drawing/2014/main" id="{AF3496AB-B56B-44B0-9023-907688854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40694-F743-465B-AF9F-3A38A5CF17DC}"/>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1125269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AABA4-7368-40DD-8D87-DC3269316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5B1F6B-65D2-4B5C-8DF4-4AE0D0AEE1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9558C6-B73E-45E8-A7AE-095405C7339B}"/>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5" name="Footer Placeholder 4">
            <a:extLst>
              <a:ext uri="{FF2B5EF4-FFF2-40B4-BE49-F238E27FC236}">
                <a16:creationId xmlns:a16="http://schemas.microsoft.com/office/drawing/2014/main" id="{3BAC2612-CEBE-42A2-8208-968FCD6A2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1D389-3772-4604-943A-7C86940B52E9}"/>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1662623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FC52-4230-4B9D-B101-2C26AB0DF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84DD-BCCA-40C4-BDE8-66657F450A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BC2CC1-E9A8-469C-945A-A32865FC66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99A4D6-C66A-447E-8AE4-3A5B9E2BD0A5}"/>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6" name="Footer Placeholder 5">
            <a:extLst>
              <a:ext uri="{FF2B5EF4-FFF2-40B4-BE49-F238E27FC236}">
                <a16:creationId xmlns:a16="http://schemas.microsoft.com/office/drawing/2014/main" id="{F415C076-1BE4-4BF4-B7E8-7BA9E771F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95FBC-C063-4EA3-8B18-49206638B29A}"/>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361938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4D4A-7DF2-4FA1-8C5D-DD5B6732B7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FAA687-8441-46B8-B211-1933EDCF5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0DDB5-FE7C-487E-A20A-5BD26C1A99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14C65A-D727-41C8-A088-A5FCEFE0D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903FE-8608-4D89-8739-440CA283C0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5DE93B-DAC8-488E-A3F1-6A54E92D2821}"/>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8" name="Footer Placeholder 7">
            <a:extLst>
              <a:ext uri="{FF2B5EF4-FFF2-40B4-BE49-F238E27FC236}">
                <a16:creationId xmlns:a16="http://schemas.microsoft.com/office/drawing/2014/main" id="{8E7CD98F-AAFC-4225-B589-4146495019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942EEB-89D2-4D8B-9D2C-334BBFFF4534}"/>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17125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7D1B-BF2B-4A45-8828-1300B2D82E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5568B5-8757-4E1F-B3BC-AC6F1BF4241E}"/>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4" name="Footer Placeholder 3">
            <a:extLst>
              <a:ext uri="{FF2B5EF4-FFF2-40B4-BE49-F238E27FC236}">
                <a16:creationId xmlns:a16="http://schemas.microsoft.com/office/drawing/2014/main" id="{5D641A1B-FB1E-4C87-B39E-7DFC876C61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91CF37-DBE2-419B-93CC-7A6A7214838F}"/>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1028270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306C68-79E8-4652-961B-073818156BB0}"/>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3" name="Footer Placeholder 2">
            <a:extLst>
              <a:ext uri="{FF2B5EF4-FFF2-40B4-BE49-F238E27FC236}">
                <a16:creationId xmlns:a16="http://schemas.microsoft.com/office/drawing/2014/main" id="{56D0AC39-A00B-49F6-B5AD-CFBAEE41A0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A2DB82-EE0F-46C3-8E12-476B299FD72A}"/>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2942012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B9C0-3A9D-4441-9BF1-073519E26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A00516-64F6-4EEA-989B-8B66D4CB9D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019E17-AF5D-4124-97AB-D8BE19DFB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9E9A6D-FCF2-4363-987B-31EFD5185074}"/>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6" name="Footer Placeholder 5">
            <a:extLst>
              <a:ext uri="{FF2B5EF4-FFF2-40B4-BE49-F238E27FC236}">
                <a16:creationId xmlns:a16="http://schemas.microsoft.com/office/drawing/2014/main" id="{E71C2F7A-F96C-4951-B56C-4D2829E1A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74106-85C3-4763-9C78-C4800DC9CE34}"/>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172527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C1244-0793-460B-A838-288D824D8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FC1DC9-A518-428E-A77B-0F56F2141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47848F-09AB-4BFA-991A-16E7BD90C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5013AA-D72F-4BEB-9DE9-817E7A129135}"/>
              </a:ext>
            </a:extLst>
          </p:cNvPr>
          <p:cNvSpPr>
            <a:spLocks noGrp="1"/>
          </p:cNvSpPr>
          <p:nvPr>
            <p:ph type="dt" sz="half" idx="10"/>
          </p:nvPr>
        </p:nvSpPr>
        <p:spPr/>
        <p:txBody>
          <a:bodyPr/>
          <a:lstStyle/>
          <a:p>
            <a:fld id="{B556948A-2D3D-4136-9776-017FD456B192}" type="datetimeFigureOut">
              <a:rPr lang="en-US" smtClean="0"/>
              <a:t>12/4/2025</a:t>
            </a:fld>
            <a:endParaRPr lang="en-US"/>
          </a:p>
        </p:txBody>
      </p:sp>
      <p:sp>
        <p:nvSpPr>
          <p:cNvPr id="6" name="Footer Placeholder 5">
            <a:extLst>
              <a:ext uri="{FF2B5EF4-FFF2-40B4-BE49-F238E27FC236}">
                <a16:creationId xmlns:a16="http://schemas.microsoft.com/office/drawing/2014/main" id="{333F88BB-8E5A-44A3-A2F1-FA793B2E0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999ADD-2A0F-4C5E-A450-A4944C8A3CA3}"/>
              </a:ext>
            </a:extLst>
          </p:cNvPr>
          <p:cNvSpPr>
            <a:spLocks noGrp="1"/>
          </p:cNvSpPr>
          <p:nvPr>
            <p:ph type="sldNum" sz="quarter" idx="12"/>
          </p:nvPr>
        </p:nvSpPr>
        <p:spPr/>
        <p:txBody>
          <a:bodyPr/>
          <a:lstStyle/>
          <a:p>
            <a:fld id="{C9E9FBD8-EA2D-48D0-A5A7-AB6178AC1342}" type="slidenum">
              <a:rPr lang="en-US" smtClean="0"/>
              <a:t>‹#›</a:t>
            </a:fld>
            <a:endParaRPr lang="en-US"/>
          </a:p>
        </p:txBody>
      </p:sp>
    </p:spTree>
    <p:extLst>
      <p:ext uri="{BB962C8B-B14F-4D97-AF65-F5344CB8AC3E}">
        <p14:creationId xmlns:p14="http://schemas.microsoft.com/office/powerpoint/2010/main" val="169096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586124-2EA3-4B28-8E36-CEEC03C1D7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FA718E-46AE-454F-9932-D94B05135B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255C3-12E0-4F0F-B72F-3FDAE2B4B6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6948A-2D3D-4136-9776-017FD456B192}" type="datetimeFigureOut">
              <a:rPr lang="en-US" smtClean="0"/>
              <a:t>12/4/2025</a:t>
            </a:fld>
            <a:endParaRPr lang="en-US"/>
          </a:p>
        </p:txBody>
      </p:sp>
      <p:sp>
        <p:nvSpPr>
          <p:cNvPr id="5" name="Footer Placeholder 4">
            <a:extLst>
              <a:ext uri="{FF2B5EF4-FFF2-40B4-BE49-F238E27FC236}">
                <a16:creationId xmlns:a16="http://schemas.microsoft.com/office/drawing/2014/main" id="{50F67176-5815-4851-B4E5-8DECA8FCC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DEA3E5-154E-4008-A2E7-DFCDB391D6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9FBD8-EA2D-48D0-A5A7-AB6178AC1342}" type="slidenum">
              <a:rPr lang="en-US" smtClean="0"/>
              <a:t>‹#›</a:t>
            </a:fld>
            <a:endParaRPr lang="en-US"/>
          </a:p>
        </p:txBody>
      </p:sp>
    </p:spTree>
    <p:extLst>
      <p:ext uri="{BB962C8B-B14F-4D97-AF65-F5344CB8AC3E}">
        <p14:creationId xmlns:p14="http://schemas.microsoft.com/office/powerpoint/2010/main" val="4127056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sv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E8E0F6-8FEB-4D11-9C53-B1ED75678A79}"/>
              </a:ext>
            </a:extLst>
          </p:cNvPr>
          <p:cNvPicPr>
            <a:picLocks noChangeAspect="1"/>
          </p:cNvPicPr>
          <p:nvPr/>
        </p:nvPicPr>
        <p:blipFill rotWithShape="1">
          <a:blip r:embed="rId3"/>
          <a:srcRect l="3750" t="19722" r="5278" b="20895"/>
          <a:stretch/>
        </p:blipFill>
        <p:spPr>
          <a:xfrm rot="21021020">
            <a:off x="4730959" y="532712"/>
            <a:ext cx="3219925" cy="2101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2101704-02B6-45CC-959A-D7FC9A550BDD}"/>
              </a:ext>
            </a:extLst>
          </p:cNvPr>
          <p:cNvPicPr>
            <a:picLocks noChangeAspect="1"/>
          </p:cNvPicPr>
          <p:nvPr/>
        </p:nvPicPr>
        <p:blipFill>
          <a:blip r:embed="rId4"/>
          <a:stretch>
            <a:fillRect/>
          </a:stretch>
        </p:blipFill>
        <p:spPr>
          <a:xfrm rot="463844">
            <a:off x="3851870" y="4422085"/>
            <a:ext cx="1651205" cy="1651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1E4F536-79B5-4F79-8504-DC74AB8A195B}"/>
              </a:ext>
            </a:extLst>
          </p:cNvPr>
          <p:cNvPicPr>
            <a:picLocks noChangeAspect="1"/>
          </p:cNvPicPr>
          <p:nvPr/>
        </p:nvPicPr>
        <p:blipFill rotWithShape="1">
          <a:blip r:embed="rId5"/>
          <a:srcRect l="4305" t="11806" r="5278" b="6389"/>
          <a:stretch/>
        </p:blipFill>
        <p:spPr>
          <a:xfrm rot="21320554">
            <a:off x="573502" y="4252934"/>
            <a:ext cx="2557638" cy="2314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D144CF7-FF02-446E-9E5A-45BC2363722C}"/>
              </a:ext>
            </a:extLst>
          </p:cNvPr>
          <p:cNvPicPr>
            <a:picLocks noChangeAspect="1"/>
          </p:cNvPicPr>
          <p:nvPr/>
        </p:nvPicPr>
        <p:blipFill>
          <a:blip r:embed="rId6"/>
          <a:stretch>
            <a:fillRect/>
          </a:stretch>
        </p:blipFill>
        <p:spPr>
          <a:xfrm rot="21214766">
            <a:off x="451488" y="367953"/>
            <a:ext cx="3624419" cy="271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C4FC431-E4D5-4B9C-A334-AF54F670E908}"/>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13231" t="24214" r="11450" b="15703"/>
          <a:stretch/>
        </p:blipFill>
        <p:spPr>
          <a:xfrm rot="217779">
            <a:off x="7754523" y="382734"/>
            <a:ext cx="3653377" cy="2933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189D190-CDC7-46B5-9EE0-D55C1DDDD683}"/>
              </a:ext>
            </a:extLst>
          </p:cNvPr>
          <p:cNvPicPr>
            <a:picLocks noChangeAspect="1"/>
          </p:cNvPicPr>
          <p:nvPr/>
        </p:nvPicPr>
        <p:blipFill>
          <a:blip r:embed="rId9"/>
          <a:stretch>
            <a:fillRect/>
          </a:stretch>
        </p:blipFill>
        <p:spPr>
          <a:xfrm rot="21320250">
            <a:off x="8350137" y="3547091"/>
            <a:ext cx="3028866" cy="3028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itle 5">
            <a:extLst>
              <a:ext uri="{FF2B5EF4-FFF2-40B4-BE49-F238E27FC236}">
                <a16:creationId xmlns:a16="http://schemas.microsoft.com/office/drawing/2014/main" id="{BBD1C039-34EF-4220-920F-19E1E045BFDD}"/>
              </a:ext>
            </a:extLst>
          </p:cNvPr>
          <p:cNvSpPr>
            <a:spLocks noGrp="1"/>
          </p:cNvSpPr>
          <p:nvPr>
            <p:ph type="ctrTitle"/>
          </p:nvPr>
        </p:nvSpPr>
        <p:spPr>
          <a:xfrm>
            <a:off x="2494607" y="2237328"/>
            <a:ext cx="7202786" cy="1449788"/>
          </a:xfrm>
          <a:solidFill>
            <a:schemeClr val="tx1"/>
          </a:solidFill>
          <a:ln>
            <a:noFill/>
          </a:ln>
        </p:spPr>
        <p:txBody>
          <a:bodyPr anchor="ctr"/>
          <a:lstStyle/>
          <a:p>
            <a:pPr algn="l"/>
            <a:r>
              <a:rPr lang="en-US" sz="3600" dirty="0">
                <a:solidFill>
                  <a:schemeClr val="bg1"/>
                </a:solidFill>
                <a:latin typeface="Arial Black" panose="020B0A04020102020204" pitchFamily="34" charset="0"/>
              </a:rPr>
              <a:t> </a:t>
            </a:r>
            <a:r>
              <a:rPr lang="en-US" sz="4400" b="1" dirty="0">
                <a:solidFill>
                  <a:schemeClr val="bg1"/>
                </a:solidFill>
              </a:rPr>
              <a:t>Rowlett Youth</a:t>
            </a:r>
            <a:br>
              <a:rPr lang="en-US" sz="4400" b="1" dirty="0">
                <a:solidFill>
                  <a:schemeClr val="bg1"/>
                </a:solidFill>
              </a:rPr>
            </a:br>
            <a:r>
              <a:rPr lang="en-US" sz="4400" b="1" dirty="0">
                <a:solidFill>
                  <a:schemeClr val="bg1"/>
                </a:solidFill>
              </a:rPr>
              <a:t> Soccer Association</a:t>
            </a:r>
            <a:endParaRPr lang="en-US" sz="3600" b="1" dirty="0">
              <a:solidFill>
                <a:schemeClr val="bg1"/>
              </a:solidFill>
            </a:endParaRPr>
          </a:p>
        </p:txBody>
      </p:sp>
      <p:sp>
        <p:nvSpPr>
          <p:cNvPr id="13" name="Subtitle 6">
            <a:extLst>
              <a:ext uri="{FF2B5EF4-FFF2-40B4-BE49-F238E27FC236}">
                <a16:creationId xmlns:a16="http://schemas.microsoft.com/office/drawing/2014/main" id="{81BA7BB3-8CEC-4DB9-A4D2-B4629B8C7474}"/>
              </a:ext>
            </a:extLst>
          </p:cNvPr>
          <p:cNvSpPr>
            <a:spLocks noGrp="1"/>
          </p:cNvSpPr>
          <p:nvPr>
            <p:ph type="subTitle" idx="1"/>
          </p:nvPr>
        </p:nvSpPr>
        <p:spPr>
          <a:xfrm>
            <a:off x="2494607" y="3684672"/>
            <a:ext cx="7202784" cy="771211"/>
          </a:xfrm>
          <a:solidFill>
            <a:srgbClr val="404040"/>
          </a:solidFill>
        </p:spPr>
        <p:txBody>
          <a:bodyPr anchor="ctr"/>
          <a:lstStyle/>
          <a:p>
            <a:pPr algn="l"/>
            <a:r>
              <a:rPr lang="en-US" sz="2400" b="1" dirty="0">
                <a:solidFill>
                  <a:schemeClr val="bg1"/>
                </a:solidFill>
                <a:latin typeface="Arial" panose="020B0604020202020204" pitchFamily="34" charset="0"/>
                <a:cs typeface="Arial" panose="020B0604020202020204" pitchFamily="34" charset="0"/>
              </a:rPr>
              <a:t> </a:t>
            </a:r>
            <a:r>
              <a:rPr lang="en-US" sz="3200" b="1" dirty="0">
                <a:solidFill>
                  <a:schemeClr val="bg1"/>
                </a:solidFill>
                <a:latin typeface="+mj-lt"/>
                <a:cs typeface="Arial" panose="020B0604020202020204" pitchFamily="34" charset="0"/>
              </a:rPr>
              <a:t>End of Season Coach Meeting Fall 2025</a:t>
            </a:r>
            <a:endParaRPr lang="en-US" sz="2400" b="1" dirty="0">
              <a:solidFill>
                <a:schemeClr val="bg1"/>
              </a:solidFill>
              <a:latin typeface="+mj-lt"/>
              <a:cs typeface="Arial" panose="020B0604020202020204" pitchFamily="34" charset="0"/>
            </a:endParaRPr>
          </a:p>
        </p:txBody>
      </p:sp>
      <p:pic>
        <p:nvPicPr>
          <p:cNvPr id="14" name="Graphic 13">
            <a:extLst>
              <a:ext uri="{FF2B5EF4-FFF2-40B4-BE49-F238E27FC236}">
                <a16:creationId xmlns:a16="http://schemas.microsoft.com/office/drawing/2014/main" id="{32527E9F-1232-4736-B414-2792087367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65329" y="2380829"/>
            <a:ext cx="1689673" cy="1160342"/>
          </a:xfrm>
          <a:prstGeom prst="rect">
            <a:avLst/>
          </a:prstGeom>
        </p:spPr>
      </p:pic>
      <p:sp>
        <p:nvSpPr>
          <p:cNvPr id="15" name="Footer Placeholder 1">
            <a:extLst>
              <a:ext uri="{FF2B5EF4-FFF2-40B4-BE49-F238E27FC236}">
                <a16:creationId xmlns:a16="http://schemas.microsoft.com/office/drawing/2014/main" id="{C50B31E9-44E5-430D-A7A4-335A78678F7A}"/>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spTree>
    <p:extLst>
      <p:ext uri="{BB962C8B-B14F-4D97-AF65-F5344CB8AC3E}">
        <p14:creationId xmlns:p14="http://schemas.microsoft.com/office/powerpoint/2010/main" val="94115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ooter Placeholder 1">
            <a:extLst>
              <a:ext uri="{FF2B5EF4-FFF2-40B4-BE49-F238E27FC236}">
                <a16:creationId xmlns:a16="http://schemas.microsoft.com/office/drawing/2014/main" id="{5DBDB337-9A8E-4460-A639-6E3976C50724}"/>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pic>
        <p:nvPicPr>
          <p:cNvPr id="36" name="Graphic 35">
            <a:extLst>
              <a:ext uri="{FF2B5EF4-FFF2-40B4-BE49-F238E27FC236}">
                <a16:creationId xmlns:a16="http://schemas.microsoft.com/office/drawing/2014/main" id="{9BA906B4-8EA3-4883-903D-9918FC3D1B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23" y="5937486"/>
            <a:ext cx="1049008" cy="720381"/>
          </a:xfrm>
          <a:prstGeom prst="rect">
            <a:avLst/>
          </a:prstGeom>
        </p:spPr>
      </p:pic>
      <p:sp>
        <p:nvSpPr>
          <p:cNvPr id="9" name="Rectangle 8">
            <a:extLst>
              <a:ext uri="{FF2B5EF4-FFF2-40B4-BE49-F238E27FC236}">
                <a16:creationId xmlns:a16="http://schemas.microsoft.com/office/drawing/2014/main" id="{C1F60FDB-5AEB-49A4-BDB9-84B3B9D33308}"/>
              </a:ext>
            </a:extLst>
          </p:cNvPr>
          <p:cNvSpPr/>
          <p:nvPr/>
        </p:nvSpPr>
        <p:spPr>
          <a:xfrm>
            <a:off x="0" y="863602"/>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C822B-6547-4649-9E06-67D06431D1EB}"/>
              </a:ext>
            </a:extLst>
          </p:cNvPr>
          <p:cNvSpPr/>
          <p:nvPr/>
        </p:nvSpPr>
        <p:spPr>
          <a:xfrm>
            <a:off x="0" y="1"/>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3FF1DA8-7A69-402B-9C9D-CC086A069D46}"/>
              </a:ext>
            </a:extLst>
          </p:cNvPr>
          <p:cNvSpPr>
            <a:spLocks noGrp="1"/>
          </p:cNvSpPr>
          <p:nvPr>
            <p:ph type="ctrTitle"/>
          </p:nvPr>
        </p:nvSpPr>
        <p:spPr>
          <a:xfrm>
            <a:off x="2" y="43494"/>
            <a:ext cx="6095998" cy="820107"/>
          </a:xfrm>
        </p:spPr>
        <p:txBody>
          <a:bodyPr>
            <a:normAutofit fontScale="90000"/>
          </a:bodyPr>
          <a:lstStyle/>
          <a:p>
            <a:r>
              <a:rPr lang="en-US" sz="5400" dirty="0">
                <a:solidFill>
                  <a:schemeClr val="bg1"/>
                </a:solidFill>
                <a:latin typeface="Arial Narrow" panose="020B0606020202030204" pitchFamily="34" charset="0"/>
                <a:ea typeface="Yu Gothic Light" panose="020B0300000000000000" pitchFamily="34" charset="-128"/>
                <a:cs typeface="+mn-cs"/>
              </a:rPr>
              <a:t>RYSA Board Positions</a:t>
            </a:r>
          </a:p>
        </p:txBody>
      </p:sp>
      <p:sp>
        <p:nvSpPr>
          <p:cNvPr id="2" name="TextBox 1">
            <a:extLst>
              <a:ext uri="{FF2B5EF4-FFF2-40B4-BE49-F238E27FC236}">
                <a16:creationId xmlns:a16="http://schemas.microsoft.com/office/drawing/2014/main" id="{90176B0E-05C1-4BD0-BA27-86B463340852}"/>
              </a:ext>
            </a:extLst>
          </p:cNvPr>
          <p:cNvSpPr txBox="1"/>
          <p:nvPr/>
        </p:nvSpPr>
        <p:spPr>
          <a:xfrm>
            <a:off x="409888" y="836967"/>
            <a:ext cx="5899177" cy="307777"/>
          </a:xfrm>
          <a:prstGeom prst="rect">
            <a:avLst/>
          </a:prstGeom>
          <a:noFill/>
        </p:spPr>
        <p:txBody>
          <a:bodyPr wrap="square" rtlCol="0">
            <a:spAutoFit/>
          </a:bodyPr>
          <a:lstStyle/>
          <a:p>
            <a:pPr algn="r"/>
            <a:r>
              <a:rPr lang="en-US" sz="1400" b="1" dirty="0">
                <a:solidFill>
                  <a:srgbClr val="FFFF00"/>
                </a:solidFill>
              </a:rPr>
              <a:t>Vacancies in yellow</a:t>
            </a:r>
            <a:endParaRPr lang="en-US" sz="1100" b="1" dirty="0">
              <a:solidFill>
                <a:srgbClr val="FFFF00"/>
              </a:solidFill>
            </a:endParaRPr>
          </a:p>
        </p:txBody>
      </p:sp>
      <p:graphicFrame>
        <p:nvGraphicFramePr>
          <p:cNvPr id="3" name="Table 2">
            <a:extLst>
              <a:ext uri="{FF2B5EF4-FFF2-40B4-BE49-F238E27FC236}">
                <a16:creationId xmlns:a16="http://schemas.microsoft.com/office/drawing/2014/main" id="{765BB1D9-9A15-45B2-8A41-92E410E87C44}"/>
              </a:ext>
            </a:extLst>
          </p:cNvPr>
          <p:cNvGraphicFramePr>
            <a:graphicFrameLocks noGrp="1"/>
          </p:cNvGraphicFramePr>
          <p:nvPr>
            <p:extLst>
              <p:ext uri="{D42A27DB-BD31-4B8C-83A1-F6EECF244321}">
                <p14:modId xmlns:p14="http://schemas.microsoft.com/office/powerpoint/2010/main" val="2667123471"/>
              </p:ext>
            </p:extLst>
          </p:nvPr>
        </p:nvGraphicFramePr>
        <p:xfrm>
          <a:off x="1267329" y="1149551"/>
          <a:ext cx="9018510" cy="4799655"/>
        </p:xfrm>
        <a:graphic>
          <a:graphicData uri="http://schemas.openxmlformats.org/drawingml/2006/table">
            <a:tbl>
              <a:tblPr firstRow="1" bandRow="1">
                <a:tableStyleId>{16D9F66E-5EB9-4882-86FB-DCBF35E3C3E4}</a:tableStyleId>
              </a:tblPr>
              <a:tblGrid>
                <a:gridCol w="4850956">
                  <a:extLst>
                    <a:ext uri="{9D8B030D-6E8A-4147-A177-3AD203B41FA5}">
                      <a16:colId xmlns:a16="http://schemas.microsoft.com/office/drawing/2014/main" val="2116818568"/>
                    </a:ext>
                  </a:extLst>
                </a:gridCol>
                <a:gridCol w="4167554">
                  <a:extLst>
                    <a:ext uri="{9D8B030D-6E8A-4147-A177-3AD203B41FA5}">
                      <a16:colId xmlns:a16="http://schemas.microsoft.com/office/drawing/2014/main" val="3308441780"/>
                    </a:ext>
                  </a:extLst>
                </a:gridCol>
              </a:tblGrid>
              <a:tr h="319977">
                <a:tc>
                  <a:txBody>
                    <a:bodyPr/>
                    <a:lstStyle/>
                    <a:p>
                      <a:pPr algn="l" fontAlgn="b"/>
                      <a:r>
                        <a:rPr lang="en-US" sz="1800" b="0" u="none" strike="noStrike" dirty="0">
                          <a:effectLst/>
                        </a:rPr>
                        <a:t>RYSA President</a:t>
                      </a:r>
                      <a:r>
                        <a:rPr lang="en-US" sz="1800" b="0" u="none" strike="noStrike" baseline="30000" dirty="0">
                          <a:solidFill>
                            <a:srgbClr val="FF0000"/>
                          </a:solidFill>
                          <a:effectLst/>
                        </a:rPr>
                        <a:t>1</a:t>
                      </a:r>
                      <a:endParaRPr lang="en-US" sz="1800" b="0" i="0" u="none" strike="noStrike" dirty="0">
                        <a:solidFill>
                          <a:srgbClr val="FF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a:effectLst/>
                        </a:rPr>
                        <a:t>Ismael Parra</a:t>
                      </a:r>
                      <a:endParaRPr lang="en-U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903855331"/>
                  </a:ext>
                </a:extLst>
              </a:tr>
              <a:tr h="319977">
                <a:tc>
                  <a:txBody>
                    <a:bodyPr/>
                    <a:lstStyle/>
                    <a:p>
                      <a:pPr algn="l" fontAlgn="b"/>
                      <a:r>
                        <a:rPr lang="en-US" sz="1800" b="0" u="none" strike="noStrike" dirty="0">
                          <a:effectLst/>
                        </a:rPr>
                        <a:t>VP of Operations</a:t>
                      </a:r>
                      <a:r>
                        <a:rPr lang="en-US" sz="1800" b="0" u="none" strike="noStrike" baseline="30000" dirty="0">
                          <a:effectLst/>
                        </a:rPr>
                        <a:t>2</a:t>
                      </a:r>
                      <a:r>
                        <a:rPr lang="en-US" sz="1800" b="0" u="none" strike="noStrike" dirty="0">
                          <a:effectLst/>
                        </a:rPr>
                        <a:t> </a:t>
                      </a:r>
                      <a:endParaRPr lang="en-U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a:effectLst/>
                        </a:rPr>
                        <a:t>John Ranta</a:t>
                      </a:r>
                      <a:endParaRPr lang="en-U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68571591"/>
                  </a:ext>
                </a:extLst>
              </a:tr>
              <a:tr h="319977">
                <a:tc>
                  <a:txBody>
                    <a:bodyPr/>
                    <a:lstStyle/>
                    <a:p>
                      <a:pPr algn="l" fontAlgn="b"/>
                      <a:r>
                        <a:rPr lang="en-US" sz="1800" b="0" u="none" strike="noStrike" dirty="0">
                          <a:effectLst/>
                        </a:rPr>
                        <a:t>VP of A&amp;D (Appeals &amp; Discipline)</a:t>
                      </a:r>
                      <a:r>
                        <a:rPr lang="en-US" sz="1800" b="0" u="none" strike="noStrike" baseline="30000" dirty="0">
                          <a:solidFill>
                            <a:srgbClr val="FF0000"/>
                          </a:solidFill>
                          <a:effectLst/>
                        </a:rPr>
                        <a:t>1</a:t>
                      </a:r>
                      <a:endParaRPr lang="en-US" sz="1800" b="0" i="0" u="none" strike="noStrike" dirty="0">
                        <a:solidFill>
                          <a:srgbClr val="FF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a:effectLst/>
                        </a:rPr>
                        <a:t>James </a:t>
                      </a:r>
                      <a:r>
                        <a:rPr lang="en-US" sz="1800" b="0" u="none" strike="noStrike" dirty="0" err="1">
                          <a:effectLst/>
                        </a:rPr>
                        <a:t>Petre</a:t>
                      </a:r>
                      <a:endParaRPr lang="en-US" sz="1800" b="0" i="0" u="none" strike="noStrike" dirty="0">
                        <a:solidFill>
                          <a:srgbClr val="FF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2919702832"/>
                  </a:ext>
                </a:extLst>
              </a:tr>
              <a:tr h="319977">
                <a:tc>
                  <a:txBody>
                    <a:bodyPr/>
                    <a:lstStyle/>
                    <a:p>
                      <a:pPr algn="l" fontAlgn="b"/>
                      <a:r>
                        <a:rPr lang="en-US" sz="1800" b="0" u="none" strike="noStrike" dirty="0">
                          <a:effectLst/>
                        </a:rPr>
                        <a:t>VP of Operations (Competitive)</a:t>
                      </a:r>
                      <a:r>
                        <a:rPr lang="en-US" sz="1800" b="0" u="none" strike="noStrike" baseline="30000" dirty="0">
                          <a:solidFill>
                            <a:srgbClr val="FF0000"/>
                          </a:solidFill>
                          <a:effectLst/>
                        </a:rPr>
                        <a:t>1</a:t>
                      </a:r>
                      <a:endParaRPr lang="en-US" sz="1800" b="0" i="0" u="none" strike="noStrike" dirty="0">
                        <a:solidFill>
                          <a:srgbClr val="FF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a:effectLst/>
                        </a:rPr>
                        <a:t>Rebecca Fitzgerald</a:t>
                      </a:r>
                      <a:endParaRPr lang="en-U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4054754283"/>
                  </a:ext>
                </a:extLst>
              </a:tr>
              <a:tr h="319977">
                <a:tc>
                  <a:txBody>
                    <a:bodyPr/>
                    <a:lstStyle/>
                    <a:p>
                      <a:pPr algn="l" fontAlgn="b"/>
                      <a:r>
                        <a:rPr lang="en-US" sz="1800" b="0" u="none" strike="noStrike" dirty="0">
                          <a:effectLst/>
                        </a:rPr>
                        <a:t>Referee Development Director &amp; Referee Assignor</a:t>
                      </a:r>
                      <a:r>
                        <a:rPr lang="en-US" sz="1800" b="0" u="none" strike="noStrike" baseline="30000" dirty="0">
                          <a:effectLst/>
                        </a:rPr>
                        <a:t>2</a:t>
                      </a:r>
                      <a:r>
                        <a:rPr lang="en-US" sz="1800" b="0" u="none" strike="noStrike" dirty="0">
                          <a:effectLst/>
                        </a:rPr>
                        <a:t> </a:t>
                      </a:r>
                      <a:endParaRPr lang="en-U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a:effectLst/>
                        </a:rPr>
                        <a:t>Richard Moreno</a:t>
                      </a:r>
                      <a:endParaRPr lang="en-U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657533021"/>
                  </a:ext>
                </a:extLst>
              </a:tr>
              <a:tr h="319977">
                <a:tc>
                  <a:txBody>
                    <a:bodyPr/>
                    <a:lstStyle/>
                    <a:p>
                      <a:pPr algn="l" fontAlgn="b"/>
                      <a:r>
                        <a:rPr lang="en-US" sz="1800" b="0" u="none" strike="noStrike" dirty="0">
                          <a:effectLst/>
                        </a:rPr>
                        <a:t>Treasurer</a:t>
                      </a:r>
                      <a:r>
                        <a:rPr lang="en-US" sz="1800" b="0" u="none" strike="noStrike" baseline="30000" dirty="0">
                          <a:solidFill>
                            <a:srgbClr val="FF0000"/>
                          </a:solidFill>
                          <a:effectLst/>
                        </a:rPr>
                        <a:t>1</a:t>
                      </a:r>
                      <a:endParaRPr lang="en-US" sz="1800" b="0" i="0" u="none" strike="noStrike" dirty="0">
                        <a:solidFill>
                          <a:srgbClr val="FF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a:effectLst/>
                        </a:rPr>
                        <a:t>Carla Crouse</a:t>
                      </a:r>
                      <a:endParaRPr lang="en-U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2920323807"/>
                  </a:ext>
                </a:extLst>
              </a:tr>
              <a:tr h="319977">
                <a:tc>
                  <a:txBody>
                    <a:bodyPr/>
                    <a:lstStyle/>
                    <a:p>
                      <a:pPr algn="l" fontAlgn="b"/>
                      <a:r>
                        <a:rPr lang="en-US" sz="1800" b="0" u="none" strike="noStrike" dirty="0">
                          <a:effectLst/>
                        </a:rPr>
                        <a:t>Secretary</a:t>
                      </a:r>
                      <a:r>
                        <a:rPr lang="en-US" sz="1800" b="0" u="none" strike="noStrike" baseline="30000" dirty="0">
                          <a:effectLst/>
                        </a:rPr>
                        <a:t>2</a:t>
                      </a:r>
                      <a:endParaRPr lang="en-U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1800" b="0" i="0" u="none" strike="noStrike" dirty="0">
                          <a:solidFill>
                            <a:schemeClr val="tx1"/>
                          </a:solidFill>
                          <a:effectLst/>
                          <a:latin typeface="Arial Narrow" panose="020B0606020202030204" pitchFamily="34" charset="0"/>
                        </a:rPr>
                        <a:t>Gabriel Martinez</a:t>
                      </a:r>
                    </a:p>
                  </a:txBody>
                  <a:tcPr marL="9525" marR="9525" marT="9525" marB="0" anchor="b"/>
                </a:tc>
                <a:extLst>
                  <a:ext uri="{0D108BD9-81ED-4DB2-BD59-A6C34878D82A}">
                    <a16:rowId xmlns:a16="http://schemas.microsoft.com/office/drawing/2014/main" val="2412245840"/>
                  </a:ext>
                </a:extLst>
              </a:tr>
              <a:tr h="319977">
                <a:tc>
                  <a:txBody>
                    <a:bodyPr/>
                    <a:lstStyle/>
                    <a:p>
                      <a:pPr algn="l" fontAlgn="b"/>
                      <a:r>
                        <a:rPr lang="en-US" sz="1800" b="0" u="none" strike="noStrike" dirty="0">
                          <a:effectLst/>
                        </a:rPr>
                        <a:t>Coaching Education Director</a:t>
                      </a:r>
                      <a:r>
                        <a:rPr lang="en-US" sz="1800" b="0" u="none" strike="noStrike" baseline="30000" dirty="0">
                          <a:solidFill>
                            <a:srgbClr val="FF0000"/>
                          </a:solidFill>
                          <a:effectLst/>
                        </a:rPr>
                        <a:t>1</a:t>
                      </a:r>
                      <a:endParaRPr lang="en-US" sz="1800" b="0" i="0" u="none" strike="noStrike" dirty="0">
                        <a:solidFill>
                          <a:srgbClr val="FF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a:effectLst/>
                        </a:rPr>
                        <a:t>John Ranta</a:t>
                      </a:r>
                      <a:endParaRPr lang="en-U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4277106525"/>
                  </a:ext>
                </a:extLst>
              </a:tr>
              <a:tr h="319977">
                <a:tc>
                  <a:txBody>
                    <a:bodyPr/>
                    <a:lstStyle/>
                    <a:p>
                      <a:pPr algn="l" fontAlgn="b"/>
                      <a:r>
                        <a:rPr lang="en-US" sz="1800" b="0" u="none" strike="noStrike" dirty="0">
                          <a:effectLst/>
                        </a:rPr>
                        <a:t>Promotions &amp; Awards / Marketing</a:t>
                      </a:r>
                      <a:r>
                        <a:rPr lang="en-US" sz="1800" b="0" u="none" strike="noStrike" baseline="30000" dirty="0">
                          <a:effectLst/>
                        </a:rPr>
                        <a:t>2</a:t>
                      </a:r>
                      <a:endParaRPr lang="en-U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1800" b="0" i="0" u="none" strike="noStrike" dirty="0">
                          <a:solidFill>
                            <a:schemeClr val="tx1"/>
                          </a:solidFill>
                          <a:effectLst/>
                          <a:latin typeface="Arial Narrow" panose="020B0606020202030204" pitchFamily="34" charset="0"/>
                        </a:rPr>
                        <a:t>Haley Arriaga</a:t>
                      </a:r>
                    </a:p>
                  </a:txBody>
                  <a:tcPr marL="9525" marR="9525" marT="9525" marB="0" anchor="b"/>
                </a:tc>
                <a:extLst>
                  <a:ext uri="{0D108BD9-81ED-4DB2-BD59-A6C34878D82A}">
                    <a16:rowId xmlns:a16="http://schemas.microsoft.com/office/drawing/2014/main" val="2841245665"/>
                  </a:ext>
                </a:extLst>
              </a:tr>
              <a:tr h="319977">
                <a:tc>
                  <a:txBody>
                    <a:bodyPr/>
                    <a:lstStyle/>
                    <a:p>
                      <a:pPr algn="l" fontAlgn="b"/>
                      <a:r>
                        <a:rPr lang="en-US" sz="1800" b="0" u="none" strike="noStrike" dirty="0">
                          <a:effectLst/>
                        </a:rPr>
                        <a:t>4U Age Group Director</a:t>
                      </a:r>
                      <a:r>
                        <a:rPr lang="en-US" sz="1800" b="0" u="none" strike="noStrike" baseline="30000" dirty="0">
                          <a:solidFill>
                            <a:srgbClr val="FF0000"/>
                          </a:solidFill>
                          <a:effectLst/>
                        </a:rPr>
                        <a:t>1</a:t>
                      </a:r>
                      <a:endParaRPr lang="en-US" sz="1800" b="0" i="0" u="none" strike="noStrike" dirty="0">
                        <a:solidFill>
                          <a:srgbClr val="FF0000"/>
                        </a:solidFill>
                        <a:effectLst/>
                        <a:latin typeface="Arial Narrow" panose="020B060602020203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u="none" strike="noStrike" dirty="0">
                          <a:effectLst/>
                        </a:rPr>
                        <a:t>Jonathan Foresee</a:t>
                      </a:r>
                      <a:endParaRPr lang="en-U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1392395647"/>
                  </a:ext>
                </a:extLst>
              </a:tr>
              <a:tr h="319977">
                <a:tc>
                  <a:txBody>
                    <a:bodyPr/>
                    <a:lstStyle/>
                    <a:p>
                      <a:pPr algn="l" fontAlgn="b"/>
                      <a:r>
                        <a:rPr lang="en-US" sz="1800" b="0" u="none" strike="noStrike" dirty="0">
                          <a:effectLst/>
                        </a:rPr>
                        <a:t>5U-6U Age Group Director</a:t>
                      </a:r>
                      <a:r>
                        <a:rPr lang="en-US" sz="1800" b="0" u="none" strike="noStrike" baseline="30000" dirty="0">
                          <a:solidFill>
                            <a:schemeClr val="tx1"/>
                          </a:solidFill>
                          <a:effectLst/>
                        </a:rPr>
                        <a:t>2</a:t>
                      </a:r>
                      <a:endParaRPr lang="en-US" sz="1800" b="0" i="0" u="none" strike="noStrike" dirty="0">
                        <a:solidFill>
                          <a:schemeClr val="tx1"/>
                        </a:solidFill>
                        <a:effectLst/>
                        <a:latin typeface="Arial Narrow" panose="020B060602020203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u="none" strike="noStrike" dirty="0">
                          <a:effectLst/>
                        </a:rPr>
                        <a:t>Jonathan Foresee</a:t>
                      </a:r>
                      <a:endParaRPr lang="en-U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2274716412"/>
                  </a:ext>
                </a:extLst>
              </a:tr>
              <a:tr h="319977">
                <a:tc>
                  <a:txBody>
                    <a:bodyPr/>
                    <a:lstStyle/>
                    <a:p>
                      <a:pPr algn="l" fontAlgn="b"/>
                      <a:r>
                        <a:rPr lang="en-US" sz="1800" b="0" u="none" strike="noStrike" dirty="0">
                          <a:effectLst/>
                        </a:rPr>
                        <a:t>7U – 8U Age Group Director</a:t>
                      </a:r>
                      <a:r>
                        <a:rPr lang="en-US" sz="1800" b="0" u="none" strike="noStrike" baseline="30000" dirty="0">
                          <a:effectLst/>
                        </a:rPr>
                        <a:t>2</a:t>
                      </a:r>
                      <a:endParaRPr lang="en-U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a:effectLst/>
                        </a:rPr>
                        <a:t>Tim Hopkins</a:t>
                      </a:r>
                      <a:endParaRPr lang="en-U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1270721997"/>
                  </a:ext>
                </a:extLst>
              </a:tr>
              <a:tr h="319977">
                <a:tc>
                  <a:txBody>
                    <a:bodyPr/>
                    <a:lstStyle/>
                    <a:p>
                      <a:pPr algn="l" fontAlgn="b"/>
                      <a:r>
                        <a:rPr lang="en-US" sz="1800" b="0" u="none" strike="noStrike" dirty="0">
                          <a:effectLst/>
                        </a:rPr>
                        <a:t>9U – 10U Age Group Director</a:t>
                      </a:r>
                      <a:r>
                        <a:rPr lang="en-US" sz="1800" b="0" u="none" strike="noStrike" baseline="30000" dirty="0">
                          <a:solidFill>
                            <a:srgbClr val="FF0000"/>
                          </a:solidFill>
                          <a:effectLst/>
                        </a:rPr>
                        <a:t>1</a:t>
                      </a:r>
                      <a:endParaRPr lang="en-US" sz="1800" b="0" i="0" u="none" strike="noStrike" dirty="0">
                        <a:solidFill>
                          <a:srgbClr val="FF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a:solidFill>
                            <a:schemeClr val="tx1"/>
                          </a:solidFill>
                          <a:effectLst/>
                        </a:rPr>
                        <a:t>Andrew </a:t>
                      </a:r>
                      <a:r>
                        <a:rPr lang="en-US" sz="1800" b="0" u="none" strike="noStrike" dirty="0" err="1">
                          <a:solidFill>
                            <a:schemeClr val="tx1"/>
                          </a:solidFill>
                          <a:effectLst/>
                        </a:rPr>
                        <a:t>Balettie</a:t>
                      </a:r>
                      <a:endParaRPr lang="en-US" sz="1800" b="0" i="0" u="none" strike="noStrike" dirty="0">
                        <a:solidFill>
                          <a:schemeClr val="tx1"/>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900630968"/>
                  </a:ext>
                </a:extLst>
              </a:tr>
              <a:tr h="319977">
                <a:tc>
                  <a:txBody>
                    <a:bodyPr/>
                    <a:lstStyle/>
                    <a:p>
                      <a:pPr algn="l" fontAlgn="b"/>
                      <a:r>
                        <a:rPr lang="en-US" sz="1800" b="0" u="none" strike="noStrike" dirty="0">
                          <a:effectLst/>
                        </a:rPr>
                        <a:t>11U – 19U Major League</a:t>
                      </a:r>
                      <a:r>
                        <a:rPr lang="en-US" sz="1800" b="0" u="none" strike="noStrike" baseline="30000" dirty="0">
                          <a:solidFill>
                            <a:srgbClr val="FF0000"/>
                          </a:solidFill>
                          <a:effectLst/>
                        </a:rPr>
                        <a:t>1</a:t>
                      </a:r>
                      <a:endParaRPr lang="en-US" sz="1800" b="0" i="0" u="none" strike="noStrike" dirty="0">
                        <a:solidFill>
                          <a:srgbClr val="FF0000"/>
                        </a:solidFill>
                        <a:effectLst/>
                        <a:latin typeface="Arial Narrow" panose="020B0606020202030204" pitchFamily="34" charset="0"/>
                      </a:endParaRPr>
                    </a:p>
                  </a:txBody>
                  <a:tcPr marL="9525" marR="9525" marT="9525" marB="0" anchor="b"/>
                </a:tc>
                <a:tc>
                  <a:txBody>
                    <a:bodyPr/>
                    <a:lstStyle/>
                    <a:p>
                      <a:pPr algn="l" fontAlgn="b"/>
                      <a:r>
                        <a:rPr lang="en-US" sz="1800" b="0" u="none" strike="noStrike" dirty="0" err="1">
                          <a:solidFill>
                            <a:schemeClr val="tx1"/>
                          </a:solidFill>
                          <a:effectLst/>
                        </a:rPr>
                        <a:t>Adrew</a:t>
                      </a:r>
                      <a:r>
                        <a:rPr lang="en-US" sz="1800" b="0" u="none" strike="noStrike" dirty="0">
                          <a:solidFill>
                            <a:schemeClr val="tx1"/>
                          </a:solidFill>
                          <a:effectLst/>
                        </a:rPr>
                        <a:t> </a:t>
                      </a:r>
                      <a:r>
                        <a:rPr lang="en-US" sz="1800" b="0" u="none" strike="noStrike" dirty="0" err="1">
                          <a:solidFill>
                            <a:schemeClr val="tx1"/>
                          </a:solidFill>
                          <a:effectLst/>
                        </a:rPr>
                        <a:t>Balettie</a:t>
                      </a:r>
                      <a:endParaRPr lang="en-US" sz="1800" b="0" i="0" u="none" strike="noStrike" dirty="0">
                        <a:solidFill>
                          <a:schemeClr val="tx1"/>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015366034"/>
                  </a:ext>
                </a:extLst>
              </a:tr>
              <a:tr h="319977">
                <a:tc>
                  <a:txBody>
                    <a:bodyPr/>
                    <a:lstStyle/>
                    <a:p>
                      <a:pPr algn="l" fontAlgn="b"/>
                      <a:r>
                        <a:rPr lang="en-US" sz="1800" b="0" i="0" u="none" strike="noStrike" dirty="0">
                          <a:solidFill>
                            <a:srgbClr val="000000"/>
                          </a:solidFill>
                          <a:effectLst/>
                          <a:latin typeface="Arial Narrow" panose="020B0606020202030204" pitchFamily="34" charset="0"/>
                        </a:rPr>
                        <a:t>Fields and Equipment Director</a:t>
                      </a:r>
                      <a:r>
                        <a:rPr lang="en-US" sz="1800" b="0" u="none" strike="noStrike" baseline="30000" dirty="0">
                          <a:effectLst/>
                        </a:rPr>
                        <a:t>2</a:t>
                      </a:r>
                      <a:endParaRPr lang="en-U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1800" b="0" i="0" u="none" strike="noStrike" dirty="0">
                          <a:solidFill>
                            <a:srgbClr val="000000"/>
                          </a:solidFill>
                          <a:effectLst/>
                          <a:latin typeface="Arial Narrow" panose="020B0606020202030204" pitchFamily="34" charset="0"/>
                        </a:rPr>
                        <a:t>Dana Shipley</a:t>
                      </a:r>
                    </a:p>
                  </a:txBody>
                  <a:tcPr marL="9525" marR="9525" marT="9525" marB="0" anchor="b"/>
                </a:tc>
                <a:extLst>
                  <a:ext uri="{0D108BD9-81ED-4DB2-BD59-A6C34878D82A}">
                    <a16:rowId xmlns:a16="http://schemas.microsoft.com/office/drawing/2014/main" val="4199032272"/>
                  </a:ext>
                </a:extLst>
              </a:tr>
            </a:tbl>
          </a:graphicData>
        </a:graphic>
      </p:graphicFrame>
      <p:sp>
        <p:nvSpPr>
          <p:cNvPr id="4" name="TextBox 3">
            <a:extLst>
              <a:ext uri="{FF2B5EF4-FFF2-40B4-BE49-F238E27FC236}">
                <a16:creationId xmlns:a16="http://schemas.microsoft.com/office/drawing/2014/main" id="{FEF829BD-AE7E-40F9-A8F5-4CD4C8E7CC25}"/>
              </a:ext>
            </a:extLst>
          </p:cNvPr>
          <p:cNvSpPr txBox="1"/>
          <p:nvPr/>
        </p:nvSpPr>
        <p:spPr>
          <a:xfrm>
            <a:off x="1551061" y="5994398"/>
            <a:ext cx="5624681" cy="553998"/>
          </a:xfrm>
          <a:prstGeom prst="rect">
            <a:avLst/>
          </a:prstGeom>
          <a:noFill/>
        </p:spPr>
        <p:txBody>
          <a:bodyPr wrap="none" rtlCol="0">
            <a:spAutoFit/>
          </a:bodyPr>
          <a:lstStyle/>
          <a:p>
            <a:r>
              <a:rPr lang="en-US" sz="1800" b="0" u="none" strike="noStrike" baseline="30000" dirty="0">
                <a:solidFill>
                  <a:srgbClr val="FF0000"/>
                </a:solidFill>
                <a:effectLst/>
              </a:rPr>
              <a:t>1</a:t>
            </a:r>
            <a:r>
              <a:rPr lang="en-US" sz="1800" b="0" u="none" strike="noStrike" baseline="30000" dirty="0">
                <a:effectLst/>
              </a:rPr>
              <a:t> – Positions elected odd-number years. Reference By-laws, Section 2.0 (up for election)</a:t>
            </a:r>
          </a:p>
          <a:p>
            <a:r>
              <a:rPr lang="en-US" sz="1800" b="0" u="none" strike="noStrike" baseline="30000" dirty="0">
                <a:effectLst/>
              </a:rPr>
              <a:t>2 – Positions elected even-number years. Reference By-laws, Section 2.0</a:t>
            </a:r>
            <a:endParaRPr lang="en-US" dirty="0"/>
          </a:p>
        </p:txBody>
      </p:sp>
    </p:spTree>
    <p:extLst>
      <p:ext uri="{BB962C8B-B14F-4D97-AF65-F5344CB8AC3E}">
        <p14:creationId xmlns:p14="http://schemas.microsoft.com/office/powerpoint/2010/main" val="2238753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4"/>
          <p:cNvPicPr preferRelativeResize="0"/>
          <p:nvPr/>
        </p:nvPicPr>
        <p:blipFill rotWithShape="1">
          <a:blip r:embed="rId3">
            <a:alphaModFix/>
          </a:blip>
          <a:srcRect/>
          <a:stretch/>
        </p:blipFill>
        <p:spPr>
          <a:xfrm>
            <a:off x="0" y="5333889"/>
            <a:ext cx="12192000" cy="1508124"/>
          </a:xfrm>
          <a:prstGeom prst="rect">
            <a:avLst/>
          </a:prstGeom>
          <a:noFill/>
          <a:ln>
            <a:noFill/>
          </a:ln>
        </p:spPr>
      </p:pic>
      <p:pic>
        <p:nvPicPr>
          <p:cNvPr id="322" name="Google Shape;322;p34"/>
          <p:cNvPicPr preferRelativeResize="0"/>
          <p:nvPr/>
        </p:nvPicPr>
        <p:blipFill rotWithShape="1">
          <a:blip r:embed="rId4">
            <a:alphaModFix/>
          </a:blip>
          <a:srcRect/>
          <a:stretch/>
        </p:blipFill>
        <p:spPr>
          <a:xfrm>
            <a:off x="4985618" y="5425024"/>
            <a:ext cx="1977245" cy="1357825"/>
          </a:xfrm>
          <a:prstGeom prst="rect">
            <a:avLst/>
          </a:prstGeom>
          <a:noFill/>
          <a:ln>
            <a:noFill/>
          </a:ln>
        </p:spPr>
      </p:pic>
      <p:sp>
        <p:nvSpPr>
          <p:cNvPr id="323" name="Google Shape;323;p34"/>
          <p:cNvSpPr txBox="1">
            <a:spLocks noGrp="1"/>
          </p:cNvSpPr>
          <p:nvPr>
            <p:ph type="ctrTitle"/>
          </p:nvPr>
        </p:nvSpPr>
        <p:spPr>
          <a:xfrm>
            <a:off x="201248" y="81648"/>
            <a:ext cx="9689372" cy="10169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Arial"/>
              <a:buNone/>
            </a:pPr>
            <a:r>
              <a:rPr lang="en-US" sz="5400" b="1">
                <a:latin typeface="Arial"/>
                <a:ea typeface="Arial"/>
                <a:cs typeface="Arial"/>
                <a:sym typeface="Arial"/>
              </a:rPr>
              <a:t>Position Descriptions</a:t>
            </a:r>
            <a:endParaRPr/>
          </a:p>
        </p:txBody>
      </p:sp>
      <p:sp>
        <p:nvSpPr>
          <p:cNvPr id="324" name="Google Shape;324;p34"/>
          <p:cNvSpPr/>
          <p:nvPr/>
        </p:nvSpPr>
        <p:spPr>
          <a:xfrm>
            <a:off x="293614" y="1023143"/>
            <a:ext cx="9597006" cy="50334"/>
          </a:xfrm>
          <a:prstGeom prst="rect">
            <a:avLst/>
          </a:prstGeom>
          <a:solidFill>
            <a:srgbClr val="92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34"/>
          <p:cNvSpPr txBox="1"/>
          <p:nvPr/>
        </p:nvSpPr>
        <p:spPr>
          <a:xfrm>
            <a:off x="457200" y="1164612"/>
            <a:ext cx="11258549" cy="411894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
        <p:nvSpPr>
          <p:cNvPr id="326" name="Google Shape;326;p34"/>
          <p:cNvSpPr txBox="1"/>
          <p:nvPr/>
        </p:nvSpPr>
        <p:spPr>
          <a:xfrm>
            <a:off x="628650" y="1199422"/>
            <a:ext cx="10801350" cy="50292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328" name="Google Shape;328;p34"/>
          <p:cNvPicPr preferRelativeResize="0"/>
          <p:nvPr/>
        </p:nvPicPr>
        <p:blipFill rotWithShape="1">
          <a:blip r:embed="rId5">
            <a:alphaModFix/>
          </a:blip>
          <a:srcRect l="3750" t="19722" r="5278" b="20895"/>
          <a:stretch/>
        </p:blipFill>
        <p:spPr>
          <a:xfrm>
            <a:off x="8309932" y="4677508"/>
            <a:ext cx="3286756" cy="20094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Google Shape;341;p35">
            <a:extLst>
              <a:ext uri="{FF2B5EF4-FFF2-40B4-BE49-F238E27FC236}">
                <a16:creationId xmlns:a16="http://schemas.microsoft.com/office/drawing/2014/main" id="{66538B1D-1C5D-4C52-BF4F-D2AF40636185}"/>
              </a:ext>
            </a:extLst>
          </p:cNvPr>
          <p:cNvPicPr preferRelativeResize="0"/>
          <p:nvPr/>
        </p:nvPicPr>
        <p:blipFill rotWithShape="1">
          <a:blip r:embed="rId6">
            <a:alphaModFix/>
          </a:blip>
          <a:srcRect l="7034" t="19861" b="11665"/>
          <a:stretch/>
        </p:blipFill>
        <p:spPr>
          <a:xfrm>
            <a:off x="173111" y="4823336"/>
            <a:ext cx="3465438" cy="177277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218979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ooter Placeholder 1">
            <a:extLst>
              <a:ext uri="{FF2B5EF4-FFF2-40B4-BE49-F238E27FC236}">
                <a16:creationId xmlns:a16="http://schemas.microsoft.com/office/drawing/2014/main" id="{5DBDB337-9A8E-4460-A639-6E3976C50724}"/>
              </a:ext>
            </a:extLst>
          </p:cNvPr>
          <p:cNvSpPr txBox="1">
            <a:spLocks/>
          </p:cNvSpPr>
          <p:nvPr/>
        </p:nvSpPr>
        <p:spPr>
          <a:xfrm>
            <a:off x="6587836" y="428638"/>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pic>
        <p:nvPicPr>
          <p:cNvPr id="36" name="Graphic 35">
            <a:extLst>
              <a:ext uri="{FF2B5EF4-FFF2-40B4-BE49-F238E27FC236}">
                <a16:creationId xmlns:a16="http://schemas.microsoft.com/office/drawing/2014/main" id="{9BA906B4-8EA3-4883-903D-9918FC3D1B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48026" y="270474"/>
            <a:ext cx="1049008" cy="720381"/>
          </a:xfrm>
          <a:prstGeom prst="rect">
            <a:avLst/>
          </a:prstGeom>
        </p:spPr>
      </p:pic>
      <p:sp>
        <p:nvSpPr>
          <p:cNvPr id="9" name="Rectangle 8">
            <a:extLst>
              <a:ext uri="{FF2B5EF4-FFF2-40B4-BE49-F238E27FC236}">
                <a16:creationId xmlns:a16="http://schemas.microsoft.com/office/drawing/2014/main" id="{C1F60FDB-5AEB-49A4-BDB9-84B3B9D33308}"/>
              </a:ext>
            </a:extLst>
          </p:cNvPr>
          <p:cNvSpPr/>
          <p:nvPr/>
        </p:nvSpPr>
        <p:spPr>
          <a:xfrm>
            <a:off x="0" y="863602"/>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C822B-6547-4649-9E06-67D06431D1EB}"/>
              </a:ext>
            </a:extLst>
          </p:cNvPr>
          <p:cNvSpPr/>
          <p:nvPr/>
        </p:nvSpPr>
        <p:spPr>
          <a:xfrm>
            <a:off x="0" y="1"/>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3FF1DA8-7A69-402B-9C9D-CC086A069D46}"/>
              </a:ext>
            </a:extLst>
          </p:cNvPr>
          <p:cNvSpPr>
            <a:spLocks noGrp="1"/>
          </p:cNvSpPr>
          <p:nvPr>
            <p:ph type="ctrTitle"/>
          </p:nvPr>
        </p:nvSpPr>
        <p:spPr>
          <a:xfrm>
            <a:off x="2" y="43494"/>
            <a:ext cx="6095998" cy="820107"/>
          </a:xfrm>
        </p:spPr>
        <p:txBody>
          <a:bodyPr>
            <a:normAutofit fontScale="90000"/>
          </a:bodyPr>
          <a:lstStyle/>
          <a:p>
            <a:r>
              <a:rPr lang="en-US" sz="5400" dirty="0">
                <a:solidFill>
                  <a:schemeClr val="bg1"/>
                </a:solidFill>
                <a:latin typeface="Arial Narrow" panose="020B0606020202030204" pitchFamily="34" charset="0"/>
                <a:ea typeface="Yu Gothic Light" panose="020B0300000000000000" pitchFamily="34" charset="-128"/>
                <a:cs typeface="+mn-cs"/>
              </a:rPr>
              <a:t>RYSA Spring 2026 Dates</a:t>
            </a:r>
          </a:p>
        </p:txBody>
      </p:sp>
      <p:sp>
        <p:nvSpPr>
          <p:cNvPr id="2" name="TextBox 1">
            <a:extLst>
              <a:ext uri="{FF2B5EF4-FFF2-40B4-BE49-F238E27FC236}">
                <a16:creationId xmlns:a16="http://schemas.microsoft.com/office/drawing/2014/main" id="{90176B0E-05C1-4BD0-BA27-86B463340852}"/>
              </a:ext>
            </a:extLst>
          </p:cNvPr>
          <p:cNvSpPr txBox="1"/>
          <p:nvPr/>
        </p:nvSpPr>
        <p:spPr>
          <a:xfrm>
            <a:off x="409888" y="836967"/>
            <a:ext cx="5899177" cy="307777"/>
          </a:xfrm>
          <a:prstGeom prst="rect">
            <a:avLst/>
          </a:prstGeom>
          <a:noFill/>
        </p:spPr>
        <p:txBody>
          <a:bodyPr wrap="square" rtlCol="0">
            <a:spAutoFit/>
          </a:bodyPr>
          <a:lstStyle/>
          <a:p>
            <a:pPr algn="r"/>
            <a:r>
              <a:rPr lang="en-US" sz="1400" b="1" dirty="0">
                <a:solidFill>
                  <a:srgbClr val="FFFF00"/>
                </a:solidFill>
              </a:rPr>
              <a:t>Tentative – Not finalized</a:t>
            </a:r>
            <a:endParaRPr lang="en-US" sz="1100" b="1" dirty="0">
              <a:solidFill>
                <a:srgbClr val="FFFF00"/>
              </a:solidFill>
            </a:endParaRPr>
          </a:p>
        </p:txBody>
      </p:sp>
      <p:graphicFrame>
        <p:nvGraphicFramePr>
          <p:cNvPr id="3" name="Table 2">
            <a:extLst>
              <a:ext uri="{FF2B5EF4-FFF2-40B4-BE49-F238E27FC236}">
                <a16:creationId xmlns:a16="http://schemas.microsoft.com/office/drawing/2014/main" id="{23FA9E8C-974F-46B5-B417-D20D1AF120C9}"/>
              </a:ext>
            </a:extLst>
          </p:cNvPr>
          <p:cNvGraphicFramePr>
            <a:graphicFrameLocks noGrp="1"/>
          </p:cNvGraphicFramePr>
          <p:nvPr>
            <p:extLst>
              <p:ext uri="{D42A27DB-BD31-4B8C-83A1-F6EECF244321}">
                <p14:modId xmlns:p14="http://schemas.microsoft.com/office/powerpoint/2010/main" val="3034082855"/>
              </p:ext>
            </p:extLst>
          </p:nvPr>
        </p:nvGraphicFramePr>
        <p:xfrm>
          <a:off x="933515" y="1118392"/>
          <a:ext cx="9769122" cy="5242560"/>
        </p:xfrm>
        <a:graphic>
          <a:graphicData uri="http://schemas.openxmlformats.org/drawingml/2006/table">
            <a:tbl>
              <a:tblPr firstRow="1" bandRow="1">
                <a:tableStyleId>{8799B23B-EC83-4686-B30A-512413B5E67A}</a:tableStyleId>
              </a:tblPr>
              <a:tblGrid>
                <a:gridCol w="3942280">
                  <a:extLst>
                    <a:ext uri="{9D8B030D-6E8A-4147-A177-3AD203B41FA5}">
                      <a16:colId xmlns:a16="http://schemas.microsoft.com/office/drawing/2014/main" val="2844380600"/>
                    </a:ext>
                  </a:extLst>
                </a:gridCol>
                <a:gridCol w="5826842">
                  <a:extLst>
                    <a:ext uri="{9D8B030D-6E8A-4147-A177-3AD203B41FA5}">
                      <a16:colId xmlns:a16="http://schemas.microsoft.com/office/drawing/2014/main" val="1316522279"/>
                    </a:ext>
                  </a:extLst>
                </a:gridCol>
              </a:tblGrid>
              <a:tr h="424739">
                <a:tc>
                  <a:txBody>
                    <a:bodyPr/>
                    <a:lstStyle/>
                    <a:p>
                      <a:r>
                        <a:rPr lang="en-US" sz="2400" dirty="0"/>
                        <a:t>Open Registration</a:t>
                      </a:r>
                      <a:endParaRPr lang="en-US" sz="2400" b="1" dirty="0"/>
                    </a:p>
                  </a:txBody>
                  <a:tcPr/>
                </a:tc>
                <a:tc>
                  <a:txBody>
                    <a:bodyPr/>
                    <a:lstStyle/>
                    <a:p>
                      <a:pPr lvl="1"/>
                      <a:r>
                        <a:rPr lang="en-US" sz="2000" dirty="0"/>
                        <a:t>December 6th – January 17th(Online Only)*</a:t>
                      </a:r>
                    </a:p>
                  </a:txBody>
                  <a:tcPr/>
                </a:tc>
                <a:extLst>
                  <a:ext uri="{0D108BD9-81ED-4DB2-BD59-A6C34878D82A}">
                    <a16:rowId xmlns:a16="http://schemas.microsoft.com/office/drawing/2014/main" val="2887000055"/>
                  </a:ext>
                </a:extLst>
              </a:tr>
              <a:tr h="283159">
                <a:tc>
                  <a:txBody>
                    <a:bodyPr/>
                    <a:lstStyle/>
                    <a:p>
                      <a:r>
                        <a:rPr lang="en-US" sz="1400" b="1" dirty="0"/>
                        <a:t>------Late Registration</a:t>
                      </a:r>
                    </a:p>
                  </a:txBody>
                  <a:tcPr/>
                </a:tc>
                <a:tc>
                  <a:txBody>
                    <a:bodyPr/>
                    <a:lstStyle/>
                    <a:p>
                      <a:pPr lvl="1"/>
                      <a:r>
                        <a:rPr lang="en-US" sz="1400" b="1" dirty="0"/>
                        <a:t>January 18</a:t>
                      </a:r>
                      <a:r>
                        <a:rPr lang="en-US" sz="1400" b="1" baseline="30000" dirty="0"/>
                        <a:t>th</a:t>
                      </a:r>
                      <a:r>
                        <a:rPr lang="en-US" sz="1400" b="1" dirty="0"/>
                        <a:t>-31</a:t>
                      </a:r>
                      <a:r>
                        <a:rPr lang="en-US" sz="1400" b="1" baseline="30000" dirty="0"/>
                        <a:t>st</a:t>
                      </a:r>
                      <a:r>
                        <a:rPr lang="en-US" sz="1400" b="1" dirty="0"/>
                        <a:t> ($25 late fee)</a:t>
                      </a:r>
                    </a:p>
                  </a:txBody>
                  <a:tcPr/>
                </a:tc>
                <a:extLst>
                  <a:ext uri="{0D108BD9-81ED-4DB2-BD59-A6C34878D82A}">
                    <a16:rowId xmlns:a16="http://schemas.microsoft.com/office/drawing/2014/main" val="3068005417"/>
                  </a:ext>
                </a:extLst>
              </a:tr>
              <a:tr h="283159">
                <a:tc>
                  <a:txBody>
                    <a:bodyPr/>
                    <a:lstStyle/>
                    <a:p>
                      <a:endParaRPr lang="en-US" sz="1400" b="1" dirty="0"/>
                    </a:p>
                  </a:txBody>
                  <a:tcPr/>
                </a:tc>
                <a:tc>
                  <a:txBody>
                    <a:bodyPr/>
                    <a:lstStyle/>
                    <a:p>
                      <a:pPr lvl="1"/>
                      <a:r>
                        <a:rPr lang="en-US" sz="1400" dirty="0"/>
                        <a:t>Payments and Birth certificates are due at time of registration.</a:t>
                      </a:r>
                    </a:p>
                  </a:txBody>
                  <a:tcPr/>
                </a:tc>
                <a:extLst>
                  <a:ext uri="{0D108BD9-81ED-4DB2-BD59-A6C34878D82A}">
                    <a16:rowId xmlns:a16="http://schemas.microsoft.com/office/drawing/2014/main" val="3091131301"/>
                  </a:ext>
                </a:extLst>
              </a:tr>
              <a:tr h="424739">
                <a:tc>
                  <a:txBody>
                    <a:bodyPr/>
                    <a:lstStyle/>
                    <a:p>
                      <a:r>
                        <a:rPr lang="en-US" sz="2400" b="1" dirty="0"/>
                        <a:t>Team Formation</a:t>
                      </a:r>
                    </a:p>
                  </a:txBody>
                  <a:tcPr/>
                </a:tc>
                <a:tc>
                  <a:txBody>
                    <a:bodyPr/>
                    <a:lstStyle/>
                    <a:p>
                      <a:pPr lvl="1"/>
                      <a:r>
                        <a:rPr lang="en-US" sz="2400" dirty="0"/>
                        <a:t>01/19 – 02/01</a:t>
                      </a:r>
                      <a:r>
                        <a:rPr lang="en-US" sz="1600" dirty="0"/>
                        <a:t>(Directors will finalize the 1st)</a:t>
                      </a:r>
                    </a:p>
                  </a:txBody>
                  <a:tcPr/>
                </a:tc>
                <a:extLst>
                  <a:ext uri="{0D108BD9-81ED-4DB2-BD59-A6C34878D82A}">
                    <a16:rowId xmlns:a16="http://schemas.microsoft.com/office/drawing/2014/main" val="3689027522"/>
                  </a:ext>
                </a:extLst>
              </a:tr>
              <a:tr h="424739">
                <a:tc gridSpan="2">
                  <a:txBody>
                    <a:bodyPr/>
                    <a:lstStyle/>
                    <a:p>
                      <a:pPr algn="ctr"/>
                      <a:r>
                        <a:rPr lang="en-US" sz="2400" b="1" dirty="0"/>
                        <a:t>No team changes after 02/01</a:t>
                      </a:r>
                    </a:p>
                  </a:txBody>
                  <a:tcPr/>
                </a:tc>
                <a:tc hMerge="1">
                  <a:txBody>
                    <a:bodyPr/>
                    <a:lstStyle/>
                    <a:p>
                      <a:pPr lvl="1"/>
                      <a:endParaRPr lang="en-US" sz="2400" dirty="0">
                        <a:highlight>
                          <a:srgbClr val="FFFF00"/>
                        </a:highlight>
                      </a:endParaRPr>
                    </a:p>
                  </a:txBody>
                  <a:tcPr/>
                </a:tc>
                <a:extLst>
                  <a:ext uri="{0D108BD9-81ED-4DB2-BD59-A6C34878D82A}">
                    <a16:rowId xmlns:a16="http://schemas.microsoft.com/office/drawing/2014/main" val="2483749354"/>
                  </a:ext>
                </a:extLst>
              </a:tr>
              <a:tr h="424739">
                <a:tc>
                  <a:txBody>
                    <a:bodyPr/>
                    <a:lstStyle/>
                    <a:p>
                      <a:r>
                        <a:rPr lang="en-US" sz="2400" b="1" dirty="0"/>
                        <a:t>Coach Orientation</a:t>
                      </a:r>
                    </a:p>
                  </a:txBody>
                  <a:tcPr/>
                </a:tc>
                <a:tc>
                  <a:txBody>
                    <a:bodyPr/>
                    <a:lstStyle/>
                    <a:p>
                      <a:pPr lvl="1"/>
                      <a:r>
                        <a:rPr lang="en-US" sz="2400" dirty="0"/>
                        <a:t>February 21st</a:t>
                      </a:r>
                    </a:p>
                  </a:txBody>
                  <a:tcPr/>
                </a:tc>
                <a:extLst>
                  <a:ext uri="{0D108BD9-81ED-4DB2-BD59-A6C34878D82A}">
                    <a16:rowId xmlns:a16="http://schemas.microsoft.com/office/drawing/2014/main" val="2264855197"/>
                  </a:ext>
                </a:extLst>
              </a:tr>
              <a:tr h="424739">
                <a:tc>
                  <a:txBody>
                    <a:bodyPr/>
                    <a:lstStyle/>
                    <a:p>
                      <a:r>
                        <a:rPr lang="en-US" sz="2400" b="1" dirty="0"/>
                        <a:t>Season Open</a:t>
                      </a:r>
                    </a:p>
                  </a:txBody>
                  <a:tcPr/>
                </a:tc>
                <a:tc>
                  <a:txBody>
                    <a:bodyPr/>
                    <a:lstStyle/>
                    <a:p>
                      <a:pPr lvl="1"/>
                      <a:r>
                        <a:rPr lang="en-US" sz="2400" dirty="0"/>
                        <a:t>February 28th</a:t>
                      </a:r>
                      <a:r>
                        <a:rPr lang="en-US" sz="1800" dirty="0"/>
                        <a:t>(based on Wylie’s schedule)</a:t>
                      </a:r>
                    </a:p>
                  </a:txBody>
                  <a:tcPr/>
                </a:tc>
                <a:extLst>
                  <a:ext uri="{0D108BD9-81ED-4DB2-BD59-A6C34878D82A}">
                    <a16:rowId xmlns:a16="http://schemas.microsoft.com/office/drawing/2014/main" val="3539723698"/>
                  </a:ext>
                </a:extLst>
              </a:tr>
              <a:tr h="594634">
                <a:tc>
                  <a:txBody>
                    <a:bodyPr/>
                    <a:lstStyle/>
                    <a:p>
                      <a:r>
                        <a:rPr lang="en-US" sz="2400" b="1" dirty="0"/>
                        <a:t>Season Ends</a:t>
                      </a:r>
                    </a:p>
                  </a:txBody>
                  <a:tcPr/>
                </a:tc>
                <a:tc>
                  <a:txBody>
                    <a:bodyPr/>
                    <a:lstStyle/>
                    <a:p>
                      <a:pPr lvl="1"/>
                      <a:r>
                        <a:rPr lang="en-US" sz="1800" kern="1200" dirty="0">
                          <a:solidFill>
                            <a:schemeClr val="tx1"/>
                          </a:solidFill>
                          <a:effectLst/>
                          <a:latin typeface="+mn-lt"/>
                          <a:ea typeface="+mn-ea"/>
                          <a:cs typeface="+mn-cs"/>
                        </a:rPr>
                        <a:t>Season Ends: 5/2 (Minor &amp; Major League)</a:t>
                      </a:r>
                      <a:r>
                        <a:rPr lang="en-US" sz="1800" i="1" kern="1200" dirty="0">
                          <a:solidFill>
                            <a:schemeClr val="tx1"/>
                          </a:solidFill>
                          <a:effectLst/>
                          <a:latin typeface="+mn-lt"/>
                          <a:ea typeface="+mn-ea"/>
                          <a:cs typeface="+mn-cs"/>
                        </a:rPr>
                        <a:t> 8 weekends (5/3 rainout weekend)</a:t>
                      </a:r>
                      <a:endParaRPr lang="en-US" sz="1800" dirty="0"/>
                    </a:p>
                  </a:txBody>
                  <a:tcPr/>
                </a:tc>
                <a:extLst>
                  <a:ext uri="{0D108BD9-81ED-4DB2-BD59-A6C34878D82A}">
                    <a16:rowId xmlns:a16="http://schemas.microsoft.com/office/drawing/2014/main" val="533836852"/>
                  </a:ext>
                </a:extLst>
              </a:tr>
              <a:tr h="457043">
                <a:tc>
                  <a:txBody>
                    <a:bodyPr/>
                    <a:lstStyle/>
                    <a:p>
                      <a:r>
                        <a:rPr lang="en-US" sz="2400" b="1" dirty="0"/>
                        <a:t>End of Season Coach Meeting</a:t>
                      </a:r>
                    </a:p>
                  </a:txBody>
                  <a:tcPr/>
                </a:tc>
                <a:tc>
                  <a:txBody>
                    <a:bodyPr/>
                    <a:lstStyle/>
                    <a:p>
                      <a:pPr lvl="1"/>
                      <a:r>
                        <a:rPr lang="en-US" sz="2000" dirty="0"/>
                        <a:t>04/23 (Majors and Minors)</a:t>
                      </a:r>
                    </a:p>
                  </a:txBody>
                  <a:tcPr/>
                </a:tc>
                <a:extLst>
                  <a:ext uri="{0D108BD9-81ED-4DB2-BD59-A6C34878D82A}">
                    <a16:rowId xmlns:a16="http://schemas.microsoft.com/office/drawing/2014/main" val="1091044735"/>
                  </a:ext>
                </a:extLst>
              </a:tr>
              <a:tr h="424739">
                <a:tc>
                  <a:txBody>
                    <a:bodyPr/>
                    <a:lstStyle/>
                    <a:p>
                      <a:r>
                        <a:rPr lang="en-US" sz="2400" b="1" dirty="0"/>
                        <a:t>No Games</a:t>
                      </a:r>
                    </a:p>
                  </a:txBody>
                  <a:tcPr/>
                </a:tc>
                <a:tc>
                  <a:txBody>
                    <a:bodyPr/>
                    <a:lstStyle/>
                    <a:p>
                      <a:r>
                        <a:rPr lang="en-US" sz="1800" kern="1200" dirty="0">
                          <a:solidFill>
                            <a:schemeClr val="tx1"/>
                          </a:solidFill>
                          <a:effectLst/>
                          <a:latin typeface="+mn-lt"/>
                          <a:ea typeface="+mn-ea"/>
                          <a:cs typeface="+mn-cs"/>
                        </a:rPr>
                        <a:t>        Easter (4/20), Mother’s Day (5/11)  </a:t>
                      </a:r>
                      <a:endParaRPr lang="en-US" sz="1400" b="1" kern="1200" dirty="0">
                        <a:solidFill>
                          <a:schemeClr val="tx1"/>
                        </a:solidFill>
                        <a:effectLst/>
                        <a:latin typeface="+mn-lt"/>
                        <a:ea typeface="+mn-ea"/>
                        <a:cs typeface="+mn-cs"/>
                      </a:endParaRPr>
                    </a:p>
                  </a:txBody>
                  <a:tcPr/>
                </a:tc>
                <a:extLst>
                  <a:ext uri="{0D108BD9-81ED-4DB2-BD59-A6C34878D82A}">
                    <a16:rowId xmlns:a16="http://schemas.microsoft.com/office/drawing/2014/main" val="2673848543"/>
                  </a:ext>
                </a:extLst>
              </a:tr>
              <a:tr h="736214">
                <a:tc>
                  <a:txBody>
                    <a:bodyPr/>
                    <a:lstStyle/>
                    <a:p>
                      <a:r>
                        <a:rPr lang="en-US" sz="2400" b="1" dirty="0"/>
                        <a:t>Fall Break</a:t>
                      </a:r>
                    </a:p>
                  </a:txBody>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t>GISD/Wylie Same Break: 03/17-03/21 </a:t>
                      </a:r>
                      <a:r>
                        <a:rPr lang="en-US" sz="1400" kern="1200" dirty="0">
                          <a:solidFill>
                            <a:schemeClr val="tx1"/>
                          </a:solidFill>
                          <a:effectLst/>
                          <a:latin typeface="+mn-lt"/>
                          <a:ea typeface="+mn-ea"/>
                          <a:cs typeface="+mn-cs"/>
                        </a:rPr>
                        <a:t>No Games: 3/14 and weeknights 3/17-3/21  </a:t>
                      </a:r>
                      <a:r>
                        <a:rPr lang="en-US" sz="1100" kern="1200" dirty="0">
                          <a:solidFill>
                            <a:schemeClr val="tx1"/>
                          </a:solidFill>
                          <a:effectLst/>
                          <a:latin typeface="+mn-lt"/>
                          <a:ea typeface="+mn-ea"/>
                          <a:cs typeface="+mn-cs"/>
                        </a:rPr>
                        <a:t>(</a:t>
                      </a:r>
                      <a:r>
                        <a:rPr lang="en-US" sz="1400" b="1" kern="1200" dirty="0">
                          <a:solidFill>
                            <a:schemeClr val="tx1"/>
                          </a:solidFill>
                          <a:effectLst/>
                          <a:latin typeface="+mn-lt"/>
                          <a:ea typeface="+mn-ea"/>
                          <a:cs typeface="+mn-cs"/>
                        </a:rPr>
                        <a:t>Games will be played the 2</a:t>
                      </a:r>
                      <a:r>
                        <a:rPr lang="en-US" sz="1400" b="1" kern="1200" baseline="30000" dirty="0">
                          <a:solidFill>
                            <a:schemeClr val="tx1"/>
                          </a:solidFill>
                          <a:effectLst/>
                          <a:latin typeface="+mn-lt"/>
                          <a:ea typeface="+mn-ea"/>
                          <a:cs typeface="+mn-cs"/>
                        </a:rPr>
                        <a:t>nd</a:t>
                      </a:r>
                      <a:r>
                        <a:rPr lang="en-US" sz="1400" b="1" kern="1200" dirty="0">
                          <a:solidFill>
                            <a:schemeClr val="tx1"/>
                          </a:solidFill>
                          <a:effectLst/>
                          <a:latin typeface="+mn-lt"/>
                          <a:ea typeface="+mn-ea"/>
                          <a:cs typeface="+mn-cs"/>
                        </a:rPr>
                        <a:t> weekend of Spring Break</a:t>
                      </a:r>
                      <a:r>
                        <a:rPr lang="en-US" sz="1100" b="1" kern="1200" dirty="0">
                          <a:solidFill>
                            <a:schemeClr val="tx1"/>
                          </a:solidFill>
                          <a:effectLst/>
                          <a:latin typeface="+mn-lt"/>
                          <a:ea typeface="+mn-ea"/>
                          <a:cs typeface="+mn-cs"/>
                        </a:rPr>
                        <a:t>)</a:t>
                      </a:r>
                      <a:endParaRPr lang="en-US" sz="1800" dirty="0"/>
                    </a:p>
                  </a:txBody>
                  <a:tcPr/>
                </a:tc>
                <a:extLst>
                  <a:ext uri="{0D108BD9-81ED-4DB2-BD59-A6C34878D82A}">
                    <a16:rowId xmlns:a16="http://schemas.microsoft.com/office/drawing/2014/main" val="1796523906"/>
                  </a:ext>
                </a:extLst>
              </a:tr>
            </a:tbl>
          </a:graphicData>
        </a:graphic>
      </p:graphicFrame>
      <p:sp>
        <p:nvSpPr>
          <p:cNvPr id="4" name="TextBox 3">
            <a:extLst>
              <a:ext uri="{FF2B5EF4-FFF2-40B4-BE49-F238E27FC236}">
                <a16:creationId xmlns:a16="http://schemas.microsoft.com/office/drawing/2014/main" id="{5B3AF732-E67A-F99B-DC01-1DFC9EBB17D9}"/>
              </a:ext>
            </a:extLst>
          </p:cNvPr>
          <p:cNvSpPr txBox="1"/>
          <p:nvPr/>
        </p:nvSpPr>
        <p:spPr>
          <a:xfrm>
            <a:off x="1020773" y="6264360"/>
            <a:ext cx="10443733" cy="584775"/>
          </a:xfrm>
          <a:prstGeom prst="rect">
            <a:avLst/>
          </a:prstGeom>
          <a:noFill/>
        </p:spPr>
        <p:txBody>
          <a:bodyPr wrap="square" rtlCol="0">
            <a:spAutoFit/>
          </a:bodyPr>
          <a:lstStyle/>
          <a:p>
            <a:r>
              <a:rPr lang="en-US" sz="1600" b="1" dirty="0">
                <a:effectLst/>
                <a:latin typeface="Calibri" panose="020F0502020204030204" pitchFamily="34" charset="0"/>
                <a:ea typeface="Calibri" panose="020F0502020204030204" pitchFamily="34" charset="0"/>
                <a:cs typeface="Times New Roman" panose="02020603050405020304" pitchFamily="18" charset="0"/>
              </a:rPr>
              <a:t>Note: Need to stress to returning team’s coaches how important it is for returning players to register as early as possible, as we are trying to hit these milestone dates set by Wylie.</a:t>
            </a:r>
            <a:endParaRPr lang="en-US" sz="1600" dirty="0"/>
          </a:p>
        </p:txBody>
      </p:sp>
    </p:spTree>
    <p:extLst>
      <p:ext uri="{BB962C8B-B14F-4D97-AF65-F5344CB8AC3E}">
        <p14:creationId xmlns:p14="http://schemas.microsoft.com/office/powerpoint/2010/main" val="1158863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4"/>
          <p:cNvPicPr preferRelativeResize="0"/>
          <p:nvPr/>
        </p:nvPicPr>
        <p:blipFill rotWithShape="1">
          <a:blip r:embed="rId3">
            <a:alphaModFix/>
          </a:blip>
          <a:srcRect/>
          <a:stretch/>
        </p:blipFill>
        <p:spPr>
          <a:xfrm>
            <a:off x="0" y="5333889"/>
            <a:ext cx="12192000" cy="1508124"/>
          </a:xfrm>
          <a:prstGeom prst="rect">
            <a:avLst/>
          </a:prstGeom>
          <a:noFill/>
          <a:ln>
            <a:noFill/>
          </a:ln>
        </p:spPr>
      </p:pic>
      <p:pic>
        <p:nvPicPr>
          <p:cNvPr id="322" name="Google Shape;322;p34"/>
          <p:cNvPicPr preferRelativeResize="0"/>
          <p:nvPr/>
        </p:nvPicPr>
        <p:blipFill rotWithShape="1">
          <a:blip r:embed="rId4">
            <a:alphaModFix/>
          </a:blip>
          <a:srcRect/>
          <a:stretch/>
        </p:blipFill>
        <p:spPr>
          <a:xfrm>
            <a:off x="4985618" y="5425024"/>
            <a:ext cx="1977245" cy="1357825"/>
          </a:xfrm>
          <a:prstGeom prst="rect">
            <a:avLst/>
          </a:prstGeom>
          <a:noFill/>
          <a:ln>
            <a:noFill/>
          </a:ln>
        </p:spPr>
      </p:pic>
      <p:sp>
        <p:nvSpPr>
          <p:cNvPr id="323" name="Google Shape;323;p34"/>
          <p:cNvSpPr txBox="1">
            <a:spLocks noGrp="1"/>
          </p:cNvSpPr>
          <p:nvPr>
            <p:ph type="ctrTitle"/>
          </p:nvPr>
        </p:nvSpPr>
        <p:spPr>
          <a:xfrm>
            <a:off x="201248" y="81648"/>
            <a:ext cx="9689372" cy="10169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Arial"/>
              <a:buNone/>
            </a:pPr>
            <a:r>
              <a:rPr lang="en-US" sz="5400" b="1" dirty="0">
                <a:latin typeface="Arial"/>
                <a:ea typeface="Arial"/>
                <a:cs typeface="Arial"/>
                <a:sym typeface="Arial"/>
              </a:rPr>
              <a:t>Rule Changes</a:t>
            </a:r>
            <a:endParaRPr dirty="0"/>
          </a:p>
        </p:txBody>
      </p:sp>
      <p:sp>
        <p:nvSpPr>
          <p:cNvPr id="324" name="Google Shape;324;p34"/>
          <p:cNvSpPr/>
          <p:nvPr/>
        </p:nvSpPr>
        <p:spPr>
          <a:xfrm>
            <a:off x="293614" y="1023143"/>
            <a:ext cx="9597006" cy="50334"/>
          </a:xfrm>
          <a:prstGeom prst="rect">
            <a:avLst/>
          </a:prstGeom>
          <a:solidFill>
            <a:srgbClr val="92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34"/>
          <p:cNvSpPr txBox="1"/>
          <p:nvPr/>
        </p:nvSpPr>
        <p:spPr>
          <a:xfrm>
            <a:off x="457200" y="1164612"/>
            <a:ext cx="11258549" cy="411894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
        <p:nvSpPr>
          <p:cNvPr id="326" name="Google Shape;326;p34"/>
          <p:cNvSpPr txBox="1"/>
          <p:nvPr/>
        </p:nvSpPr>
        <p:spPr>
          <a:xfrm>
            <a:off x="628650" y="1199422"/>
            <a:ext cx="10801350" cy="105666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327" name="Google Shape;327;p34"/>
          <p:cNvSpPr txBox="1"/>
          <p:nvPr/>
        </p:nvSpPr>
        <p:spPr>
          <a:xfrm>
            <a:off x="242888" y="1335545"/>
            <a:ext cx="11706224" cy="1689894"/>
          </a:xfrm>
          <a:prstGeom prst="rect">
            <a:avLst/>
          </a:prstGeom>
          <a:noFill/>
          <a:ln>
            <a:noFill/>
          </a:ln>
        </p:spPr>
        <p:txBody>
          <a:bodyPr spcFirstLastPara="1" wrap="square" lIns="91425" tIns="45700" rIns="91425" bIns="45700" anchor="t" anchorCtr="0">
            <a:noAutofit/>
          </a:bodyPr>
          <a:lstStyle/>
          <a:p>
            <a:pPr>
              <a:lnSpc>
                <a:spcPct val="90000"/>
              </a:lnSpc>
              <a:spcBef>
                <a:spcPts val="1000"/>
              </a:spcBef>
              <a:buClr>
                <a:schemeClr val="dk1"/>
              </a:buClr>
              <a:buSzPts val="1800"/>
            </a:pPr>
            <a:r>
              <a:rPr lang="en-US" dirty="0">
                <a:highlight>
                  <a:srgbClr val="FFFF00"/>
                </a:highlight>
              </a:rPr>
              <a:t>-If you have suggestions for new Rules changes, please submit your suggestions for the board to discuss.</a:t>
            </a:r>
          </a:p>
          <a:p>
            <a:pPr>
              <a:lnSpc>
                <a:spcPct val="90000"/>
              </a:lnSpc>
              <a:spcBef>
                <a:spcPts val="1000"/>
              </a:spcBef>
              <a:buClr>
                <a:schemeClr val="dk1"/>
              </a:buClr>
              <a:buSzPts val="1800"/>
            </a:pPr>
            <a:r>
              <a:rPr lang="en-US" dirty="0">
                <a:highlight>
                  <a:srgbClr val="FFFF00"/>
                </a:highlight>
              </a:rPr>
              <a:t>-Nothing for Fall 2024</a:t>
            </a:r>
          </a:p>
        </p:txBody>
      </p:sp>
      <p:pic>
        <p:nvPicPr>
          <p:cNvPr id="328" name="Google Shape;328;p34"/>
          <p:cNvPicPr preferRelativeResize="0"/>
          <p:nvPr/>
        </p:nvPicPr>
        <p:blipFill rotWithShape="1">
          <a:blip r:embed="rId5">
            <a:alphaModFix/>
          </a:blip>
          <a:srcRect l="3750" t="19722" r="5278" b="20895"/>
          <a:stretch/>
        </p:blipFill>
        <p:spPr>
          <a:xfrm>
            <a:off x="8309932" y="4677508"/>
            <a:ext cx="3286756" cy="20094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Google Shape;341;p35">
            <a:extLst>
              <a:ext uri="{FF2B5EF4-FFF2-40B4-BE49-F238E27FC236}">
                <a16:creationId xmlns:a16="http://schemas.microsoft.com/office/drawing/2014/main" id="{66538B1D-1C5D-4C52-BF4F-D2AF40636185}"/>
              </a:ext>
            </a:extLst>
          </p:cNvPr>
          <p:cNvPicPr preferRelativeResize="0"/>
          <p:nvPr/>
        </p:nvPicPr>
        <p:blipFill rotWithShape="1">
          <a:blip r:embed="rId6">
            <a:alphaModFix/>
          </a:blip>
          <a:srcRect l="7034" t="19861" b="11665"/>
          <a:stretch/>
        </p:blipFill>
        <p:spPr>
          <a:xfrm>
            <a:off x="173111" y="4823336"/>
            <a:ext cx="3465438" cy="177277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BB13-8F63-F337-9753-6D781527E1C7}"/>
              </a:ext>
            </a:extLst>
          </p:cNvPr>
          <p:cNvSpPr>
            <a:spLocks noGrp="1"/>
          </p:cNvSpPr>
          <p:nvPr>
            <p:ph type="title"/>
          </p:nvPr>
        </p:nvSpPr>
        <p:spPr/>
        <p:txBody>
          <a:bodyPr/>
          <a:lstStyle/>
          <a:p>
            <a:pPr algn="ctr"/>
            <a:r>
              <a:rPr lang="en-US" u="sng" dirty="0">
                <a:solidFill>
                  <a:srgbClr val="FF0000"/>
                </a:solidFill>
              </a:rPr>
              <a:t>Tournament of Champions</a:t>
            </a:r>
          </a:p>
        </p:txBody>
      </p:sp>
      <p:sp>
        <p:nvSpPr>
          <p:cNvPr id="3" name="Content Placeholder 2">
            <a:extLst>
              <a:ext uri="{FF2B5EF4-FFF2-40B4-BE49-F238E27FC236}">
                <a16:creationId xmlns:a16="http://schemas.microsoft.com/office/drawing/2014/main" id="{1AD8D975-9764-EC2E-E4B2-0EBB6F356712}"/>
              </a:ext>
            </a:extLst>
          </p:cNvPr>
          <p:cNvSpPr>
            <a:spLocks noGrp="1"/>
          </p:cNvSpPr>
          <p:nvPr>
            <p:ph idx="1"/>
          </p:nvPr>
        </p:nvSpPr>
        <p:spPr/>
        <p:txBody>
          <a:bodyPr/>
          <a:lstStyle/>
          <a:p>
            <a:r>
              <a:rPr lang="en-US" dirty="0"/>
              <a:t>8 Teams Representing Rowlett.</a:t>
            </a:r>
          </a:p>
          <a:p>
            <a:r>
              <a:rPr lang="en-US" dirty="0"/>
              <a:t>Fields availability only after season is over.</a:t>
            </a:r>
          </a:p>
          <a:p>
            <a:r>
              <a:rPr lang="en-US" dirty="0"/>
              <a:t>Make sure Rosters are properly filled.</a:t>
            </a:r>
          </a:p>
          <a:p>
            <a:r>
              <a:rPr lang="en-US" dirty="0"/>
              <a:t>No guest players.</a:t>
            </a:r>
          </a:p>
          <a:p>
            <a:r>
              <a:rPr lang="en-US" dirty="0"/>
              <a:t>Very strict with the 50% playing time for all players.</a:t>
            </a:r>
          </a:p>
        </p:txBody>
      </p:sp>
      <p:pic>
        <p:nvPicPr>
          <p:cNvPr id="4" name="Graphic 3">
            <a:extLst>
              <a:ext uri="{FF2B5EF4-FFF2-40B4-BE49-F238E27FC236}">
                <a16:creationId xmlns:a16="http://schemas.microsoft.com/office/drawing/2014/main" id="{CF720011-4449-47F0-340B-021536C567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285" y="5141576"/>
            <a:ext cx="1049008" cy="720381"/>
          </a:xfrm>
          <a:prstGeom prst="rect">
            <a:avLst/>
          </a:prstGeom>
        </p:spPr>
      </p:pic>
      <p:sp>
        <p:nvSpPr>
          <p:cNvPr id="6" name="TextBox 5">
            <a:extLst>
              <a:ext uri="{FF2B5EF4-FFF2-40B4-BE49-F238E27FC236}">
                <a16:creationId xmlns:a16="http://schemas.microsoft.com/office/drawing/2014/main" id="{750AC070-C5F6-96BA-666F-A2431C471CF5}"/>
              </a:ext>
            </a:extLst>
          </p:cNvPr>
          <p:cNvSpPr txBox="1"/>
          <p:nvPr/>
        </p:nvSpPr>
        <p:spPr>
          <a:xfrm>
            <a:off x="5676900" y="5317101"/>
            <a:ext cx="6096000" cy="369332"/>
          </a:xfrm>
          <a:prstGeom prst="rect">
            <a:avLst/>
          </a:prstGeom>
          <a:noFill/>
        </p:spPr>
        <p:txBody>
          <a:bodyPr wrap="square">
            <a:spAutoFit/>
          </a:bodyPr>
          <a:lstStyle/>
          <a:p>
            <a:pPr algn="ctr"/>
            <a:r>
              <a:rPr lang="en-US" dirty="0">
                <a:solidFill>
                  <a:schemeClr val="bg2">
                    <a:lumMod val="50000"/>
                  </a:schemeClr>
                </a:solidFill>
              </a:rPr>
              <a:t>www.rowlettsoccer.org</a:t>
            </a:r>
          </a:p>
        </p:txBody>
      </p:sp>
    </p:spTree>
    <p:extLst>
      <p:ext uri="{BB962C8B-B14F-4D97-AF65-F5344CB8AC3E}">
        <p14:creationId xmlns:p14="http://schemas.microsoft.com/office/powerpoint/2010/main" val="91146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1">
            <a:extLst>
              <a:ext uri="{FF2B5EF4-FFF2-40B4-BE49-F238E27FC236}">
                <a16:creationId xmlns:a16="http://schemas.microsoft.com/office/drawing/2014/main" id="{542DCDD2-E6DE-4D7B-845B-E3FF1C4D3F20}"/>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pic>
        <p:nvPicPr>
          <p:cNvPr id="25" name="Graphic 24">
            <a:extLst>
              <a:ext uri="{FF2B5EF4-FFF2-40B4-BE49-F238E27FC236}">
                <a16:creationId xmlns:a16="http://schemas.microsoft.com/office/drawing/2014/main" id="{5CA799A0-9357-4C60-8E7D-098562A964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23" y="5937486"/>
            <a:ext cx="1049008" cy="720381"/>
          </a:xfrm>
          <a:prstGeom prst="rect">
            <a:avLst/>
          </a:prstGeom>
        </p:spPr>
      </p:pic>
      <p:sp>
        <p:nvSpPr>
          <p:cNvPr id="8" name="Title 1">
            <a:extLst>
              <a:ext uri="{FF2B5EF4-FFF2-40B4-BE49-F238E27FC236}">
                <a16:creationId xmlns:a16="http://schemas.microsoft.com/office/drawing/2014/main" id="{7ABFC1DF-4870-4AC5-9184-214C6C89F8F7}"/>
              </a:ext>
            </a:extLst>
          </p:cNvPr>
          <p:cNvSpPr txBox="1">
            <a:spLocks/>
          </p:cNvSpPr>
          <p:nvPr/>
        </p:nvSpPr>
        <p:spPr>
          <a:xfrm>
            <a:off x="0" y="234592"/>
            <a:ext cx="3622089" cy="7203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b="1" dirty="0">
                <a:solidFill>
                  <a:schemeClr val="bg1"/>
                </a:solidFill>
                <a:latin typeface="Yu Gothic Light" panose="020B0300000000000000" pitchFamily="34" charset="-128"/>
                <a:ea typeface="Yu Gothic Light" panose="020B0300000000000000" pitchFamily="34" charset="-128"/>
              </a:rPr>
              <a:t>Season Items</a:t>
            </a:r>
          </a:p>
        </p:txBody>
      </p:sp>
      <p:pic>
        <p:nvPicPr>
          <p:cNvPr id="9" name="Picture 8">
            <a:extLst>
              <a:ext uri="{FF2B5EF4-FFF2-40B4-BE49-F238E27FC236}">
                <a16:creationId xmlns:a16="http://schemas.microsoft.com/office/drawing/2014/main" id="{E088782F-137F-4C87-8FA5-BA90AE15A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3357" y="5731584"/>
            <a:ext cx="1925624" cy="989891"/>
          </a:xfrm>
          <a:prstGeom prst="rect">
            <a:avLst/>
          </a:prstGeom>
        </p:spPr>
      </p:pic>
      <p:sp>
        <p:nvSpPr>
          <p:cNvPr id="10" name="Rectangle 9">
            <a:extLst>
              <a:ext uri="{FF2B5EF4-FFF2-40B4-BE49-F238E27FC236}">
                <a16:creationId xmlns:a16="http://schemas.microsoft.com/office/drawing/2014/main" id="{E014E434-4694-454A-875E-D853DC3C9CAD}"/>
              </a:ext>
            </a:extLst>
          </p:cNvPr>
          <p:cNvSpPr/>
          <p:nvPr/>
        </p:nvSpPr>
        <p:spPr>
          <a:xfrm>
            <a:off x="1254395" y="3728204"/>
            <a:ext cx="9683209" cy="954107"/>
          </a:xfrm>
          <a:prstGeom prst="rect">
            <a:avLst/>
          </a:prstGeom>
        </p:spPr>
        <p:txBody>
          <a:bodyPr wrap="square">
            <a:spAutoFit/>
          </a:bodyPr>
          <a:lstStyle/>
          <a:p>
            <a:pPr algn="ctr"/>
            <a:r>
              <a:rPr lang="it-IT" sz="2800" dirty="0">
                <a:latin typeface="Franklin Gothic Heavy" panose="020B0903020102020204" pitchFamily="34" charset="0"/>
              </a:rPr>
              <a:t>Follow us on </a:t>
            </a:r>
            <a:r>
              <a:rPr lang="it-IT" sz="2800" dirty="0">
                <a:solidFill>
                  <a:srgbClr val="C00000"/>
                </a:solidFill>
                <a:latin typeface="Franklin Gothic Heavy" panose="020B0903020102020204" pitchFamily="34" charset="0"/>
              </a:rPr>
              <a:t>so·cial me·di·a</a:t>
            </a:r>
          </a:p>
          <a:p>
            <a:pPr algn="ctr"/>
            <a:r>
              <a:rPr lang="it-IT" sz="2800" dirty="0">
                <a:latin typeface="Franklin Gothic Heavy" panose="020B0903020102020204" pitchFamily="34" charset="0"/>
              </a:rPr>
              <a:t>for news, announcements, updates, rainouts, and more!</a:t>
            </a:r>
            <a:endParaRPr lang="en-US" sz="2800" dirty="0">
              <a:latin typeface="Franklin Gothic Heavy" panose="020B0903020102020204" pitchFamily="34" charset="0"/>
            </a:endParaRPr>
          </a:p>
        </p:txBody>
      </p:sp>
      <p:grpSp>
        <p:nvGrpSpPr>
          <p:cNvPr id="13" name="Group 12">
            <a:extLst>
              <a:ext uri="{FF2B5EF4-FFF2-40B4-BE49-F238E27FC236}">
                <a16:creationId xmlns:a16="http://schemas.microsoft.com/office/drawing/2014/main" id="{517F9883-3089-4411-BC0C-8A814385C4A2}"/>
              </a:ext>
            </a:extLst>
          </p:cNvPr>
          <p:cNvGrpSpPr/>
          <p:nvPr/>
        </p:nvGrpSpPr>
        <p:grpSpPr>
          <a:xfrm>
            <a:off x="1837206" y="5098002"/>
            <a:ext cx="8987982" cy="883009"/>
            <a:chOff x="1169752" y="2665227"/>
            <a:chExt cx="10090035" cy="883009"/>
          </a:xfrm>
        </p:grpSpPr>
        <p:pic>
          <p:nvPicPr>
            <p:cNvPr id="14" name="Picture 13">
              <a:extLst>
                <a:ext uri="{FF2B5EF4-FFF2-40B4-BE49-F238E27FC236}">
                  <a16:creationId xmlns:a16="http://schemas.microsoft.com/office/drawing/2014/main" id="{C20647EF-BAB9-4E97-8240-70E24F82B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752" y="2665227"/>
              <a:ext cx="889962" cy="883009"/>
            </a:xfrm>
            <a:prstGeom prst="rect">
              <a:avLst/>
            </a:prstGeom>
          </p:spPr>
        </p:pic>
        <p:pic>
          <p:nvPicPr>
            <p:cNvPr id="15" name="Picture 14">
              <a:extLst>
                <a:ext uri="{FF2B5EF4-FFF2-40B4-BE49-F238E27FC236}">
                  <a16:creationId xmlns:a16="http://schemas.microsoft.com/office/drawing/2014/main" id="{E8884599-220C-4FCA-AED6-C89BECD76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6638" y="2844545"/>
              <a:ext cx="606225" cy="606225"/>
            </a:xfrm>
            <a:prstGeom prst="rect">
              <a:avLst/>
            </a:prstGeom>
          </p:spPr>
        </p:pic>
        <p:sp>
          <p:nvSpPr>
            <p:cNvPr id="16" name="Rectangle 15">
              <a:extLst>
                <a:ext uri="{FF2B5EF4-FFF2-40B4-BE49-F238E27FC236}">
                  <a16:creationId xmlns:a16="http://schemas.microsoft.com/office/drawing/2014/main" id="{D5C9162F-9D9C-4830-81A8-952E66661918}"/>
                </a:ext>
              </a:extLst>
            </p:cNvPr>
            <p:cNvSpPr/>
            <p:nvPr/>
          </p:nvSpPr>
          <p:spPr>
            <a:xfrm>
              <a:off x="7275016" y="2972582"/>
              <a:ext cx="3984771" cy="369332"/>
            </a:xfrm>
            <a:prstGeom prst="rect">
              <a:avLst/>
            </a:prstGeom>
          </p:spPr>
          <p:txBody>
            <a:bodyPr wrap="square">
              <a:spAutoFit/>
            </a:bodyPr>
            <a:lstStyle/>
            <a:p>
              <a:r>
                <a:rPr lang="it-IT" dirty="0">
                  <a:solidFill>
                    <a:srgbClr val="C00000"/>
                  </a:solidFill>
                  <a:latin typeface="Franklin Gothic Heavy" panose="020B0903020102020204" pitchFamily="34" charset="0"/>
                </a:rPr>
                <a:t>@</a:t>
              </a:r>
              <a:r>
                <a:rPr lang="it-IT" dirty="0">
                  <a:latin typeface="Franklin Gothic Heavy" panose="020B0903020102020204" pitchFamily="34" charset="0"/>
                </a:rPr>
                <a:t>RowlettSoccer</a:t>
              </a:r>
              <a:endParaRPr lang="en-US" dirty="0">
                <a:solidFill>
                  <a:srgbClr val="C00000"/>
                </a:solidFill>
                <a:latin typeface="Franklin Gothic Heavy" panose="020B0903020102020204" pitchFamily="34" charset="0"/>
              </a:endParaRPr>
            </a:p>
          </p:txBody>
        </p:sp>
        <p:sp>
          <p:nvSpPr>
            <p:cNvPr id="17" name="Rectangle 16">
              <a:extLst>
                <a:ext uri="{FF2B5EF4-FFF2-40B4-BE49-F238E27FC236}">
                  <a16:creationId xmlns:a16="http://schemas.microsoft.com/office/drawing/2014/main" id="{2D6D2EA5-5226-4BE5-8B7C-241D66CF149B}"/>
                </a:ext>
              </a:extLst>
            </p:cNvPr>
            <p:cNvSpPr/>
            <p:nvPr/>
          </p:nvSpPr>
          <p:spPr>
            <a:xfrm>
              <a:off x="2111229" y="2962992"/>
              <a:ext cx="3984771" cy="369332"/>
            </a:xfrm>
            <a:prstGeom prst="rect">
              <a:avLst/>
            </a:prstGeom>
          </p:spPr>
          <p:txBody>
            <a:bodyPr wrap="square">
              <a:spAutoFit/>
            </a:bodyPr>
            <a:lstStyle/>
            <a:p>
              <a:r>
                <a:rPr lang="it-IT" dirty="0">
                  <a:latin typeface="Franklin Gothic Heavy" panose="020B0903020102020204" pitchFamily="34" charset="0"/>
                </a:rPr>
                <a:t>facebook.com/</a:t>
              </a:r>
              <a:r>
                <a:rPr lang="it-IT" dirty="0">
                  <a:solidFill>
                    <a:srgbClr val="C00000"/>
                  </a:solidFill>
                  <a:latin typeface="Franklin Gothic Heavy" panose="020B0903020102020204" pitchFamily="34" charset="0"/>
                </a:rPr>
                <a:t>rowlettsoccer </a:t>
              </a:r>
              <a:endParaRPr lang="en-US" dirty="0">
                <a:solidFill>
                  <a:srgbClr val="C00000"/>
                </a:solidFill>
                <a:latin typeface="Franklin Gothic Heavy" panose="020B0903020102020204" pitchFamily="34" charset="0"/>
              </a:endParaRPr>
            </a:p>
          </p:txBody>
        </p:sp>
      </p:grpSp>
      <p:sp>
        <p:nvSpPr>
          <p:cNvPr id="18" name="Rectangle 17">
            <a:extLst>
              <a:ext uri="{FF2B5EF4-FFF2-40B4-BE49-F238E27FC236}">
                <a16:creationId xmlns:a16="http://schemas.microsoft.com/office/drawing/2014/main" id="{52FF371D-D58C-481F-9145-29445AAB0DB7}"/>
              </a:ext>
            </a:extLst>
          </p:cNvPr>
          <p:cNvSpPr/>
          <p:nvPr/>
        </p:nvSpPr>
        <p:spPr>
          <a:xfrm>
            <a:off x="0" y="863602"/>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A79485F-26D1-49A8-A2E0-9F530D545710}"/>
              </a:ext>
            </a:extLst>
          </p:cNvPr>
          <p:cNvSpPr/>
          <p:nvPr/>
        </p:nvSpPr>
        <p:spPr>
          <a:xfrm>
            <a:off x="0" y="1"/>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95E2F46-AA70-4724-8988-E01E6378B022}"/>
              </a:ext>
            </a:extLst>
          </p:cNvPr>
          <p:cNvSpPr txBox="1">
            <a:spLocks/>
          </p:cNvSpPr>
          <p:nvPr/>
        </p:nvSpPr>
        <p:spPr>
          <a:xfrm>
            <a:off x="2" y="43494"/>
            <a:ext cx="6095998" cy="820107"/>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ea typeface="Yu Gothic Light" panose="020B0300000000000000" pitchFamily="34" charset="-128"/>
                <a:cs typeface="+mn-cs"/>
              </a:rPr>
              <a:t>New Business &amp; Closing</a:t>
            </a:r>
          </a:p>
        </p:txBody>
      </p:sp>
      <p:sp>
        <p:nvSpPr>
          <p:cNvPr id="2" name="TextBox 1">
            <a:extLst>
              <a:ext uri="{FF2B5EF4-FFF2-40B4-BE49-F238E27FC236}">
                <a16:creationId xmlns:a16="http://schemas.microsoft.com/office/drawing/2014/main" id="{47E5229A-3086-410A-84A4-C534FC17D79F}"/>
              </a:ext>
            </a:extLst>
          </p:cNvPr>
          <p:cNvSpPr txBox="1"/>
          <p:nvPr/>
        </p:nvSpPr>
        <p:spPr>
          <a:xfrm>
            <a:off x="1095428" y="1375177"/>
            <a:ext cx="10259943" cy="1754326"/>
          </a:xfrm>
          <a:prstGeom prst="rect">
            <a:avLst/>
          </a:prstGeom>
          <a:solidFill>
            <a:schemeClr val="bg1">
              <a:lumMod val="95000"/>
            </a:schemeClr>
          </a:solidFill>
        </p:spPr>
        <p:txBody>
          <a:bodyPr wrap="square" rtlCol="0">
            <a:spAutoFit/>
          </a:bodyPr>
          <a:lstStyle/>
          <a:p>
            <a:pPr algn="ctr"/>
            <a:r>
              <a:rPr lang="en-US" sz="5400" b="1" dirty="0">
                <a:solidFill>
                  <a:srgbClr val="00B050"/>
                </a:solidFill>
              </a:rPr>
              <a:t>New Business Discussion</a:t>
            </a:r>
          </a:p>
          <a:p>
            <a:pPr algn="ctr"/>
            <a:r>
              <a:rPr lang="en-US" sz="5400" b="1" dirty="0">
                <a:solidFill>
                  <a:srgbClr val="00B050"/>
                </a:solidFill>
              </a:rPr>
              <a:t>Closing Statement</a:t>
            </a:r>
          </a:p>
        </p:txBody>
      </p:sp>
    </p:spTree>
    <p:extLst>
      <p:ext uri="{BB962C8B-B14F-4D97-AF65-F5344CB8AC3E}">
        <p14:creationId xmlns:p14="http://schemas.microsoft.com/office/powerpoint/2010/main" val="4274771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1">
            <a:extLst>
              <a:ext uri="{FF2B5EF4-FFF2-40B4-BE49-F238E27FC236}">
                <a16:creationId xmlns:a16="http://schemas.microsoft.com/office/drawing/2014/main" id="{542DCDD2-E6DE-4D7B-845B-E3FF1C4D3F20}"/>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pic>
        <p:nvPicPr>
          <p:cNvPr id="25" name="Graphic 24">
            <a:extLst>
              <a:ext uri="{FF2B5EF4-FFF2-40B4-BE49-F238E27FC236}">
                <a16:creationId xmlns:a16="http://schemas.microsoft.com/office/drawing/2014/main" id="{5CA799A0-9357-4C60-8E7D-098562A964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23" y="5937486"/>
            <a:ext cx="1049008" cy="720381"/>
          </a:xfrm>
          <a:prstGeom prst="rect">
            <a:avLst/>
          </a:prstGeom>
        </p:spPr>
      </p:pic>
      <p:sp>
        <p:nvSpPr>
          <p:cNvPr id="8" name="Title 1">
            <a:extLst>
              <a:ext uri="{FF2B5EF4-FFF2-40B4-BE49-F238E27FC236}">
                <a16:creationId xmlns:a16="http://schemas.microsoft.com/office/drawing/2014/main" id="{7ABFC1DF-4870-4AC5-9184-214C6C89F8F7}"/>
              </a:ext>
            </a:extLst>
          </p:cNvPr>
          <p:cNvSpPr txBox="1">
            <a:spLocks/>
          </p:cNvSpPr>
          <p:nvPr/>
        </p:nvSpPr>
        <p:spPr>
          <a:xfrm>
            <a:off x="0" y="234592"/>
            <a:ext cx="3622089" cy="7203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b="1" dirty="0">
                <a:solidFill>
                  <a:schemeClr val="bg1"/>
                </a:solidFill>
                <a:latin typeface="Yu Gothic Light" panose="020B0300000000000000" pitchFamily="34" charset="-128"/>
                <a:ea typeface="Yu Gothic Light" panose="020B0300000000000000" pitchFamily="34" charset="-128"/>
              </a:rPr>
              <a:t>Season Items</a:t>
            </a:r>
          </a:p>
        </p:txBody>
      </p:sp>
      <p:pic>
        <p:nvPicPr>
          <p:cNvPr id="9" name="Picture 8">
            <a:extLst>
              <a:ext uri="{FF2B5EF4-FFF2-40B4-BE49-F238E27FC236}">
                <a16:creationId xmlns:a16="http://schemas.microsoft.com/office/drawing/2014/main" id="{ABB3DBBB-757A-40B1-955F-A0F21B3EB459}"/>
              </a:ext>
            </a:extLst>
          </p:cNvPr>
          <p:cNvPicPr/>
          <p:nvPr/>
        </p:nvPicPr>
        <p:blipFill>
          <a:blip r:embed="rId4"/>
          <a:stretch>
            <a:fillRect/>
          </a:stretch>
        </p:blipFill>
        <p:spPr>
          <a:xfrm>
            <a:off x="2813803" y="434209"/>
            <a:ext cx="6564394" cy="5075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3123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6FF0C29-C741-4818-BAC2-6D55B5F35AC4}"/>
              </a:ext>
            </a:extLst>
          </p:cNvPr>
          <p:cNvSpPr/>
          <p:nvPr/>
        </p:nvSpPr>
        <p:spPr>
          <a:xfrm>
            <a:off x="0" y="863602"/>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3FB578-41A8-4932-9875-DBC8D3DB6559}"/>
              </a:ext>
            </a:extLst>
          </p:cNvPr>
          <p:cNvSpPr/>
          <p:nvPr/>
        </p:nvSpPr>
        <p:spPr>
          <a:xfrm>
            <a:off x="0" y="1"/>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6D3ABE0-56D8-436D-9ACC-C66754BCBD9A}"/>
              </a:ext>
            </a:extLst>
          </p:cNvPr>
          <p:cNvSpPr>
            <a:spLocks noGrp="1"/>
          </p:cNvSpPr>
          <p:nvPr>
            <p:ph type="ctrTitle"/>
          </p:nvPr>
        </p:nvSpPr>
        <p:spPr>
          <a:xfrm>
            <a:off x="2" y="43494"/>
            <a:ext cx="6095998" cy="820107"/>
          </a:xfrm>
        </p:spPr>
        <p:txBody>
          <a:bodyPr>
            <a:normAutofit fontScale="90000"/>
          </a:bodyPr>
          <a:lstStyle/>
          <a:p>
            <a:r>
              <a:rPr lang="en-US" sz="5400" dirty="0">
                <a:solidFill>
                  <a:schemeClr val="bg1"/>
                </a:solidFill>
                <a:latin typeface="Arial Narrow" panose="020B0606020202030204" pitchFamily="34" charset="0"/>
                <a:ea typeface="Yu Gothic Light" panose="020B0300000000000000" pitchFamily="34" charset="-128"/>
                <a:cs typeface="+mn-cs"/>
              </a:rPr>
              <a:t>End of Season Agenda</a:t>
            </a:r>
          </a:p>
        </p:txBody>
      </p:sp>
      <p:sp>
        <p:nvSpPr>
          <p:cNvPr id="35" name="Footer Placeholder 1">
            <a:extLst>
              <a:ext uri="{FF2B5EF4-FFF2-40B4-BE49-F238E27FC236}">
                <a16:creationId xmlns:a16="http://schemas.microsoft.com/office/drawing/2014/main" id="{5DBDB337-9A8E-4460-A639-6E3976C50724}"/>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pic>
        <p:nvPicPr>
          <p:cNvPr id="36" name="Graphic 35">
            <a:extLst>
              <a:ext uri="{FF2B5EF4-FFF2-40B4-BE49-F238E27FC236}">
                <a16:creationId xmlns:a16="http://schemas.microsoft.com/office/drawing/2014/main" id="{9BA906B4-8EA3-4883-903D-9918FC3D1B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23" y="5937486"/>
            <a:ext cx="1049008" cy="720381"/>
          </a:xfrm>
          <a:prstGeom prst="rect">
            <a:avLst/>
          </a:prstGeom>
        </p:spPr>
      </p:pic>
      <p:graphicFrame>
        <p:nvGraphicFramePr>
          <p:cNvPr id="7" name="Table 7">
            <a:extLst>
              <a:ext uri="{FF2B5EF4-FFF2-40B4-BE49-F238E27FC236}">
                <a16:creationId xmlns:a16="http://schemas.microsoft.com/office/drawing/2014/main" id="{EE0832A9-7037-4890-AF11-6A8252496FE7}"/>
              </a:ext>
            </a:extLst>
          </p:cNvPr>
          <p:cNvGraphicFramePr>
            <a:graphicFrameLocks noGrp="1"/>
          </p:cNvGraphicFramePr>
          <p:nvPr>
            <p:extLst>
              <p:ext uri="{D42A27DB-BD31-4B8C-83A1-F6EECF244321}">
                <p14:modId xmlns:p14="http://schemas.microsoft.com/office/powerpoint/2010/main" val="3915084201"/>
              </p:ext>
            </p:extLst>
          </p:nvPr>
        </p:nvGraphicFramePr>
        <p:xfrm>
          <a:off x="1576773" y="1217173"/>
          <a:ext cx="9038454" cy="4754880"/>
        </p:xfrm>
        <a:graphic>
          <a:graphicData uri="http://schemas.openxmlformats.org/drawingml/2006/table">
            <a:tbl>
              <a:tblPr firstRow="1" bandRow="1">
                <a:tableStyleId>{68D230F3-CF80-4859-8CE7-A43EE81993B5}</a:tableStyleId>
              </a:tblPr>
              <a:tblGrid>
                <a:gridCol w="534190">
                  <a:extLst>
                    <a:ext uri="{9D8B030D-6E8A-4147-A177-3AD203B41FA5}">
                      <a16:colId xmlns:a16="http://schemas.microsoft.com/office/drawing/2014/main" val="3091344404"/>
                    </a:ext>
                  </a:extLst>
                </a:gridCol>
                <a:gridCol w="5178600">
                  <a:extLst>
                    <a:ext uri="{9D8B030D-6E8A-4147-A177-3AD203B41FA5}">
                      <a16:colId xmlns:a16="http://schemas.microsoft.com/office/drawing/2014/main" val="1914938889"/>
                    </a:ext>
                  </a:extLst>
                </a:gridCol>
                <a:gridCol w="3325664">
                  <a:extLst>
                    <a:ext uri="{9D8B030D-6E8A-4147-A177-3AD203B41FA5}">
                      <a16:colId xmlns:a16="http://schemas.microsoft.com/office/drawing/2014/main" val="3104642811"/>
                    </a:ext>
                  </a:extLst>
                </a:gridCol>
              </a:tblGrid>
              <a:tr h="386088">
                <a:tc>
                  <a:txBody>
                    <a:bodyPr/>
                    <a:lstStyle/>
                    <a:p>
                      <a:pPr algn="ctr"/>
                      <a:endParaRPr lang="en-US" sz="2000" b="0" i="1" dirty="0">
                        <a:latin typeface="Arial Narrow" panose="020B0606020202030204" pitchFamily="34" charset="0"/>
                      </a:endParaRPr>
                    </a:p>
                  </a:txBody>
                  <a:tcPr/>
                </a:tc>
                <a:tc>
                  <a:txBody>
                    <a:bodyPr/>
                    <a:lstStyle/>
                    <a:p>
                      <a:pPr algn="ctr"/>
                      <a:r>
                        <a:rPr lang="en-US" sz="2000" b="0" i="1" dirty="0">
                          <a:latin typeface="Arial Narrow" panose="020B0606020202030204" pitchFamily="34" charset="0"/>
                        </a:rPr>
                        <a:t>Topic</a:t>
                      </a:r>
                    </a:p>
                  </a:txBody>
                  <a:tcPr/>
                </a:tc>
                <a:tc>
                  <a:txBody>
                    <a:bodyPr/>
                    <a:lstStyle/>
                    <a:p>
                      <a:pPr algn="ctr"/>
                      <a:r>
                        <a:rPr lang="en-US" sz="2000" b="0" i="1" dirty="0">
                          <a:latin typeface="Arial Narrow" panose="020B0606020202030204" pitchFamily="34" charset="0"/>
                        </a:rPr>
                        <a:t>Speaker</a:t>
                      </a:r>
                    </a:p>
                  </a:txBody>
                  <a:tcPr/>
                </a:tc>
                <a:extLst>
                  <a:ext uri="{0D108BD9-81ED-4DB2-BD59-A6C34878D82A}">
                    <a16:rowId xmlns:a16="http://schemas.microsoft.com/office/drawing/2014/main" val="906054490"/>
                  </a:ext>
                </a:extLst>
              </a:tr>
              <a:tr h="386088">
                <a:tc>
                  <a:txBody>
                    <a:bodyPr/>
                    <a:lstStyle/>
                    <a:p>
                      <a:pPr algn="ctr"/>
                      <a:r>
                        <a:rPr lang="en-US" sz="2000" b="1" dirty="0">
                          <a:latin typeface="Arial Narrow" panose="020B0606020202030204" pitchFamily="34" charset="0"/>
                        </a:rPr>
                        <a:t>1</a:t>
                      </a:r>
                    </a:p>
                  </a:txBody>
                  <a:tcPr/>
                </a:tc>
                <a:tc>
                  <a:txBody>
                    <a:bodyPr/>
                    <a:lstStyle/>
                    <a:p>
                      <a:r>
                        <a:rPr lang="en-US" sz="2000" dirty="0">
                          <a:latin typeface="Arial Narrow" panose="020B0606020202030204" pitchFamily="34" charset="0"/>
                        </a:rPr>
                        <a:t>Call to Order </a:t>
                      </a:r>
                    </a:p>
                  </a:txBody>
                  <a:tcPr/>
                </a:tc>
                <a:tc>
                  <a:txBody>
                    <a:bodyPr/>
                    <a:lstStyle/>
                    <a:p>
                      <a:r>
                        <a:rPr lang="en-US" sz="2000" dirty="0">
                          <a:latin typeface="Arial Narrow" panose="020B0606020202030204" pitchFamily="34" charset="0"/>
                        </a:rPr>
                        <a:t>Ismael Parra</a:t>
                      </a:r>
                    </a:p>
                  </a:txBody>
                  <a:tcPr/>
                </a:tc>
                <a:extLst>
                  <a:ext uri="{0D108BD9-81ED-4DB2-BD59-A6C34878D82A}">
                    <a16:rowId xmlns:a16="http://schemas.microsoft.com/office/drawing/2014/main" val="4147381480"/>
                  </a:ext>
                </a:extLst>
              </a:tr>
              <a:tr h="386088">
                <a:tc>
                  <a:txBody>
                    <a:bodyPr/>
                    <a:lstStyle/>
                    <a:p>
                      <a:pPr algn="ctr"/>
                      <a:r>
                        <a:rPr lang="en-US" sz="2000" b="1" dirty="0">
                          <a:latin typeface="Arial Narrow" panose="020B060602020203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Opening Statement &amp; State of the Association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Ismael Parra</a:t>
                      </a:r>
                    </a:p>
                  </a:txBody>
                  <a:tcPr/>
                </a:tc>
                <a:extLst>
                  <a:ext uri="{0D108BD9-81ED-4DB2-BD59-A6C34878D82A}">
                    <a16:rowId xmlns:a16="http://schemas.microsoft.com/office/drawing/2014/main" val="3327147843"/>
                  </a:ext>
                </a:extLst>
              </a:tr>
              <a:tr h="386088">
                <a:tc>
                  <a:txBody>
                    <a:bodyPr/>
                    <a:lstStyle/>
                    <a:p>
                      <a:pPr algn="ctr"/>
                      <a:r>
                        <a:rPr lang="en-US" sz="2000" b="1" dirty="0">
                          <a:latin typeface="Arial Narrow" panose="020B0606020202030204" pitchFamily="34" charset="0"/>
                        </a:rPr>
                        <a:t>3</a:t>
                      </a:r>
                    </a:p>
                  </a:txBody>
                  <a:tcPr/>
                </a:tc>
                <a:tc>
                  <a:txBody>
                    <a:bodyPr/>
                    <a:lstStyle/>
                    <a:p>
                      <a:r>
                        <a:rPr lang="en-US" sz="2000" dirty="0">
                          <a:latin typeface="Arial Narrow" panose="020B0606020202030204" pitchFamily="34" charset="0"/>
                        </a:rPr>
                        <a:t>Treasurer’s Report </a:t>
                      </a:r>
                    </a:p>
                  </a:txBody>
                  <a:tcPr/>
                </a:tc>
                <a:tc>
                  <a:txBody>
                    <a:bodyPr/>
                    <a:lstStyle/>
                    <a:p>
                      <a:r>
                        <a:rPr lang="en-US" sz="2000" dirty="0">
                          <a:latin typeface="Arial Narrow" panose="020B0606020202030204" pitchFamily="34" charset="0"/>
                        </a:rPr>
                        <a:t>Carla Crouse</a:t>
                      </a:r>
                    </a:p>
                  </a:txBody>
                  <a:tcPr/>
                </a:tc>
                <a:extLst>
                  <a:ext uri="{0D108BD9-81ED-4DB2-BD59-A6C34878D82A}">
                    <a16:rowId xmlns:a16="http://schemas.microsoft.com/office/drawing/2014/main" val="933871632"/>
                  </a:ext>
                </a:extLst>
              </a:tr>
              <a:tr h="386088">
                <a:tc>
                  <a:txBody>
                    <a:bodyPr/>
                    <a:lstStyle/>
                    <a:p>
                      <a:pPr algn="ctr"/>
                      <a:r>
                        <a:rPr lang="en-US" sz="2000" b="1" dirty="0">
                          <a:latin typeface="Arial Narrow" panose="020B060602020203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Legacy FC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Dana Shipley</a:t>
                      </a:r>
                    </a:p>
                  </a:txBody>
                  <a:tcPr/>
                </a:tc>
                <a:extLst>
                  <a:ext uri="{0D108BD9-81ED-4DB2-BD59-A6C34878D82A}">
                    <a16:rowId xmlns:a16="http://schemas.microsoft.com/office/drawing/2014/main" val="2607402078"/>
                  </a:ext>
                </a:extLst>
              </a:tr>
              <a:tr h="386088">
                <a:tc>
                  <a:txBody>
                    <a:bodyPr/>
                    <a:lstStyle/>
                    <a:p>
                      <a:pPr algn="ctr"/>
                      <a:r>
                        <a:rPr lang="en-US" sz="2000" b="1" dirty="0">
                          <a:latin typeface="Arial Narrow" panose="020B060602020203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Operations Update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John Ranta</a:t>
                      </a:r>
                    </a:p>
                  </a:txBody>
                  <a:tcPr/>
                </a:tc>
                <a:extLst>
                  <a:ext uri="{0D108BD9-81ED-4DB2-BD59-A6C34878D82A}">
                    <a16:rowId xmlns:a16="http://schemas.microsoft.com/office/drawing/2014/main" val="89129475"/>
                  </a:ext>
                </a:extLst>
              </a:tr>
              <a:tr h="386088">
                <a:tc>
                  <a:txBody>
                    <a:bodyPr/>
                    <a:lstStyle/>
                    <a:p>
                      <a:pPr algn="ctr"/>
                      <a:r>
                        <a:rPr lang="en-US" sz="2000" b="1" dirty="0">
                          <a:latin typeface="Arial Narrow" panose="020B0606020202030204" pitchFamily="34" charset="0"/>
                        </a:rPr>
                        <a:t>6</a:t>
                      </a:r>
                    </a:p>
                  </a:txBody>
                  <a:tcPr/>
                </a:tc>
                <a:tc>
                  <a:txBody>
                    <a:bodyPr/>
                    <a:lstStyle/>
                    <a:p>
                      <a:r>
                        <a:rPr lang="en-US" sz="2000" dirty="0">
                          <a:latin typeface="Arial Narrow" panose="020B0606020202030204" pitchFamily="34" charset="0"/>
                        </a:rPr>
                        <a:t>Referee Update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Richard Moreno</a:t>
                      </a:r>
                    </a:p>
                  </a:txBody>
                  <a:tcPr/>
                </a:tc>
                <a:extLst>
                  <a:ext uri="{0D108BD9-81ED-4DB2-BD59-A6C34878D82A}">
                    <a16:rowId xmlns:a16="http://schemas.microsoft.com/office/drawing/2014/main" val="3279411662"/>
                  </a:ext>
                </a:extLst>
              </a:tr>
              <a:tr h="386088">
                <a:tc>
                  <a:txBody>
                    <a:bodyPr/>
                    <a:lstStyle/>
                    <a:p>
                      <a:pPr algn="ctr"/>
                      <a:r>
                        <a:rPr lang="en-US" sz="2000" b="1" dirty="0">
                          <a:latin typeface="Arial Narrow" panose="020B0606020202030204" pitchFamily="34" charset="0"/>
                        </a:rPr>
                        <a:t>7</a:t>
                      </a:r>
                    </a:p>
                  </a:txBody>
                  <a:tcPr/>
                </a:tc>
                <a:tc>
                  <a:txBody>
                    <a:bodyPr/>
                    <a:lstStyle/>
                    <a:p>
                      <a:r>
                        <a:rPr lang="en-US" sz="2000" kern="1200" dirty="0">
                          <a:solidFill>
                            <a:schemeClr val="tx1"/>
                          </a:solidFill>
                          <a:latin typeface="Arial Narrow" panose="020B0606020202030204" pitchFamily="34" charset="0"/>
                          <a:ea typeface="+mn-ea"/>
                          <a:cs typeface="+mn-cs"/>
                        </a:rPr>
                        <a:t>Appeals &amp; Discipline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James </a:t>
                      </a:r>
                      <a:r>
                        <a:rPr lang="en-US" sz="2000" dirty="0" err="1">
                          <a:latin typeface="Arial Narrow" panose="020B0606020202030204" pitchFamily="34" charset="0"/>
                        </a:rPr>
                        <a:t>Petre</a:t>
                      </a:r>
                      <a:endParaRPr lang="en-US" sz="2000" dirty="0">
                        <a:latin typeface="Arial Narrow" panose="020B0606020202030204" pitchFamily="34" charset="0"/>
                      </a:endParaRPr>
                    </a:p>
                  </a:txBody>
                  <a:tcPr/>
                </a:tc>
                <a:extLst>
                  <a:ext uri="{0D108BD9-81ED-4DB2-BD59-A6C34878D82A}">
                    <a16:rowId xmlns:a16="http://schemas.microsoft.com/office/drawing/2014/main" val="1539959346"/>
                  </a:ext>
                </a:extLst>
              </a:tr>
              <a:tr h="386088">
                <a:tc>
                  <a:txBody>
                    <a:bodyPr/>
                    <a:lstStyle/>
                    <a:p>
                      <a:pPr algn="ctr"/>
                      <a:r>
                        <a:rPr lang="en-US" sz="2000" b="1" dirty="0">
                          <a:latin typeface="Arial Narrow" panose="020B0606020202030204" pitchFamily="34" charset="0"/>
                        </a:rPr>
                        <a:t>8</a:t>
                      </a:r>
                    </a:p>
                  </a:txBody>
                  <a:tcPr/>
                </a:tc>
                <a:tc>
                  <a:txBody>
                    <a:bodyPr/>
                    <a:lstStyle/>
                    <a:p>
                      <a:r>
                        <a:rPr lang="en-US" sz="2000" dirty="0">
                          <a:latin typeface="Arial Narrow" panose="020B0606020202030204" pitchFamily="34" charset="0"/>
                        </a:rPr>
                        <a:t>Rules and Board Positions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Ismael Parra</a:t>
                      </a:r>
                    </a:p>
                  </a:txBody>
                  <a:tcPr/>
                </a:tc>
                <a:extLst>
                  <a:ext uri="{0D108BD9-81ED-4DB2-BD59-A6C34878D82A}">
                    <a16:rowId xmlns:a16="http://schemas.microsoft.com/office/drawing/2014/main" val="27789923"/>
                  </a:ext>
                </a:extLst>
              </a:tr>
              <a:tr h="386088">
                <a:tc>
                  <a:txBody>
                    <a:bodyPr/>
                    <a:lstStyle/>
                    <a:p>
                      <a:pPr algn="ctr"/>
                      <a:r>
                        <a:rPr lang="en-US" sz="2000" b="1" dirty="0">
                          <a:latin typeface="Arial Narrow" panose="020B0606020202030204" pitchFamily="34" charset="0"/>
                        </a:rPr>
                        <a:t>9</a:t>
                      </a:r>
                    </a:p>
                  </a:txBody>
                  <a:tcPr/>
                </a:tc>
                <a:tc>
                  <a:txBody>
                    <a:bodyPr/>
                    <a:lstStyle/>
                    <a:p>
                      <a:r>
                        <a:rPr lang="en-US" sz="2000" dirty="0">
                          <a:latin typeface="Arial Narrow" panose="020B0606020202030204" pitchFamily="34" charset="0"/>
                        </a:rPr>
                        <a:t>Spring 2025 Dates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Ismael Parra</a:t>
                      </a:r>
                    </a:p>
                  </a:txBody>
                  <a:tcPr/>
                </a:tc>
                <a:extLst>
                  <a:ext uri="{0D108BD9-81ED-4DB2-BD59-A6C34878D82A}">
                    <a16:rowId xmlns:a16="http://schemas.microsoft.com/office/drawing/2014/main" val="1742784173"/>
                  </a:ext>
                </a:extLst>
              </a:tr>
              <a:tr h="386088">
                <a:tc>
                  <a:txBody>
                    <a:bodyPr/>
                    <a:lstStyle/>
                    <a:p>
                      <a:pPr algn="ctr"/>
                      <a:r>
                        <a:rPr lang="en-US" sz="2000" b="1" dirty="0">
                          <a:latin typeface="Arial Narrow" panose="020B0606020202030204" pitchFamily="34" charset="0"/>
                        </a:rPr>
                        <a:t>10</a:t>
                      </a:r>
                    </a:p>
                  </a:txBody>
                  <a:tcPr/>
                </a:tc>
                <a:tc>
                  <a:txBody>
                    <a:bodyPr/>
                    <a:lstStyle/>
                    <a:p>
                      <a:r>
                        <a:rPr lang="en-US" sz="2000" dirty="0">
                          <a:latin typeface="Arial Narrow" panose="020B0606020202030204" pitchFamily="34" charset="0"/>
                        </a:rPr>
                        <a:t>New Business</a:t>
                      </a:r>
                    </a:p>
                  </a:txBody>
                  <a:tcPr/>
                </a:tc>
                <a:tc>
                  <a:txBody>
                    <a:bodyPr/>
                    <a:lstStyle/>
                    <a:p>
                      <a:r>
                        <a:rPr lang="en-US" sz="2000" dirty="0">
                          <a:latin typeface="Arial Narrow" panose="020B0606020202030204" pitchFamily="34" charset="0"/>
                        </a:rPr>
                        <a:t>All</a:t>
                      </a:r>
                    </a:p>
                  </a:txBody>
                  <a:tcPr/>
                </a:tc>
                <a:extLst>
                  <a:ext uri="{0D108BD9-81ED-4DB2-BD59-A6C34878D82A}">
                    <a16:rowId xmlns:a16="http://schemas.microsoft.com/office/drawing/2014/main" val="693072228"/>
                  </a:ext>
                </a:extLst>
              </a:tr>
              <a:tr h="386088">
                <a:tc>
                  <a:txBody>
                    <a:bodyPr/>
                    <a:lstStyle/>
                    <a:p>
                      <a:pPr algn="ctr"/>
                      <a:r>
                        <a:rPr lang="en-US" sz="2000" b="1" dirty="0">
                          <a:latin typeface="Arial Narrow" panose="020B0606020202030204" pitchFamily="34" charset="0"/>
                        </a:rPr>
                        <a:t>11</a:t>
                      </a:r>
                    </a:p>
                  </a:txBody>
                  <a:tcPr/>
                </a:tc>
                <a:tc>
                  <a:txBody>
                    <a:bodyPr/>
                    <a:lstStyle/>
                    <a:p>
                      <a:r>
                        <a:rPr lang="en-US" sz="2000" dirty="0">
                          <a:latin typeface="Arial Narrow" panose="020B0606020202030204" pitchFamily="34" charset="0"/>
                        </a:rPr>
                        <a:t>Closing Statement &amp; Adjourn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Ismael Parra</a:t>
                      </a:r>
                    </a:p>
                  </a:txBody>
                  <a:tcPr/>
                </a:tc>
                <a:extLst>
                  <a:ext uri="{0D108BD9-81ED-4DB2-BD59-A6C34878D82A}">
                    <a16:rowId xmlns:a16="http://schemas.microsoft.com/office/drawing/2014/main" val="1323630544"/>
                  </a:ext>
                </a:extLst>
              </a:tr>
            </a:tbl>
          </a:graphicData>
        </a:graphic>
      </p:graphicFrame>
    </p:spTree>
    <p:extLst>
      <p:ext uri="{BB962C8B-B14F-4D97-AF65-F5344CB8AC3E}">
        <p14:creationId xmlns:p14="http://schemas.microsoft.com/office/powerpoint/2010/main" val="3636790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302A55-AE50-4476-BBE3-EEBB27FE1210}"/>
              </a:ext>
            </a:extLst>
          </p:cNvPr>
          <p:cNvSpPr/>
          <p:nvPr/>
        </p:nvSpPr>
        <p:spPr>
          <a:xfrm>
            <a:off x="0" y="863602"/>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1">
            <a:extLst>
              <a:ext uri="{FF2B5EF4-FFF2-40B4-BE49-F238E27FC236}">
                <a16:creationId xmlns:a16="http://schemas.microsoft.com/office/drawing/2014/main" id="{542DCDD2-E6DE-4D7B-845B-E3FF1C4D3F20}"/>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sp>
        <p:nvSpPr>
          <p:cNvPr id="23" name="Subtitle 2">
            <a:extLst>
              <a:ext uri="{FF2B5EF4-FFF2-40B4-BE49-F238E27FC236}">
                <a16:creationId xmlns:a16="http://schemas.microsoft.com/office/drawing/2014/main" id="{ABFEB4F1-0F84-4688-A95F-3573868D0678}"/>
              </a:ext>
            </a:extLst>
          </p:cNvPr>
          <p:cNvSpPr txBox="1">
            <a:spLocks/>
          </p:cNvSpPr>
          <p:nvPr/>
        </p:nvSpPr>
        <p:spPr>
          <a:xfrm>
            <a:off x="408373" y="1374296"/>
            <a:ext cx="11514338" cy="2851475"/>
          </a:xfrm>
          <a:prstGeom prst="rect">
            <a:avLst/>
          </a:prstGeom>
          <a:solidFill>
            <a:schemeClr val="bg2"/>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dirty="0">
                <a:latin typeface="Arial Narrow" panose="020B0606020202030204" pitchFamily="34" charset="0"/>
              </a:rPr>
              <a:t>Meeting will follow Robert’s Rules of Order, Newly Revised (RONR) to facilitate this meeting. </a:t>
            </a:r>
          </a:p>
          <a:p>
            <a:pPr marL="342900" indent="-342900" algn="l">
              <a:buFont typeface="Arial" panose="020B0604020202020204" pitchFamily="34" charset="0"/>
              <a:buChar char="•"/>
            </a:pPr>
            <a:r>
              <a:rPr lang="en-US" sz="2400" dirty="0">
                <a:latin typeface="Arial Narrow" panose="020B0606020202030204" pitchFamily="34" charset="0"/>
              </a:rPr>
              <a:t>You must be recognized by the chair to speak (to have the floor)</a:t>
            </a:r>
          </a:p>
          <a:p>
            <a:pPr marL="342900" indent="-342900" algn="l">
              <a:buFont typeface="Arial" panose="020B0604020202020204" pitchFamily="34" charset="0"/>
              <a:buChar char="•"/>
            </a:pPr>
            <a:r>
              <a:rPr lang="en-US" sz="2400" dirty="0">
                <a:latin typeface="Arial Narrow" panose="020B0606020202030204" pitchFamily="34" charset="0"/>
              </a:rPr>
              <a:t>Motions cannot be debated or discussed until it’s been seconded</a:t>
            </a:r>
          </a:p>
          <a:p>
            <a:pPr marL="342900" indent="-342900" algn="l">
              <a:buFont typeface="Arial" panose="020B0604020202020204" pitchFamily="34" charset="0"/>
              <a:buChar char="•"/>
            </a:pPr>
            <a:r>
              <a:rPr lang="en-US" sz="2400" dirty="0">
                <a:latin typeface="Arial Narrow" panose="020B0606020202030204" pitchFamily="34" charset="0"/>
              </a:rPr>
              <a:t>Speakers have 2-minute time limit for discussion or debate on seconded motions (speakers who have already used their two minutes will need to wait until all others have spoken before they are recognized again by the chair)</a:t>
            </a:r>
          </a:p>
          <a:p>
            <a:pPr marL="0" indent="0" algn="ctr">
              <a:buNone/>
            </a:pPr>
            <a:endParaRPr lang="sv-SE" sz="3200" dirty="0">
              <a:latin typeface="Arial Narrow" panose="020B0606020202030204" pitchFamily="34" charset="0"/>
            </a:endParaRPr>
          </a:p>
        </p:txBody>
      </p:sp>
      <p:pic>
        <p:nvPicPr>
          <p:cNvPr id="25" name="Graphic 24">
            <a:extLst>
              <a:ext uri="{FF2B5EF4-FFF2-40B4-BE49-F238E27FC236}">
                <a16:creationId xmlns:a16="http://schemas.microsoft.com/office/drawing/2014/main" id="{5CA799A0-9357-4C60-8E7D-098562A964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23" y="5937486"/>
            <a:ext cx="1049008" cy="720381"/>
          </a:xfrm>
          <a:prstGeom prst="rect">
            <a:avLst/>
          </a:prstGeom>
        </p:spPr>
      </p:pic>
      <p:sp>
        <p:nvSpPr>
          <p:cNvPr id="7" name="Rectangle 6">
            <a:extLst>
              <a:ext uri="{FF2B5EF4-FFF2-40B4-BE49-F238E27FC236}">
                <a16:creationId xmlns:a16="http://schemas.microsoft.com/office/drawing/2014/main" id="{7F403CAC-82B0-4ECF-8221-E6FF80721B8F}"/>
              </a:ext>
            </a:extLst>
          </p:cNvPr>
          <p:cNvSpPr/>
          <p:nvPr/>
        </p:nvSpPr>
        <p:spPr>
          <a:xfrm>
            <a:off x="0" y="1"/>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58861DB-4149-4B93-8CC8-5F0F45326862}"/>
              </a:ext>
            </a:extLst>
          </p:cNvPr>
          <p:cNvSpPr txBox="1">
            <a:spLocks/>
          </p:cNvSpPr>
          <p:nvPr/>
        </p:nvSpPr>
        <p:spPr>
          <a:xfrm>
            <a:off x="2" y="43494"/>
            <a:ext cx="6095998" cy="82010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ea typeface="Yu Gothic Light" panose="020B0300000000000000" pitchFamily="34" charset="-128"/>
                <a:cs typeface="+mn-cs"/>
              </a:rPr>
              <a:t>Meeting Etiquette</a:t>
            </a:r>
          </a:p>
        </p:txBody>
      </p:sp>
      <p:pic>
        <p:nvPicPr>
          <p:cNvPr id="11" name="Picture 4" descr="Image may contain: 4 people, people smiling, outdoor">
            <a:extLst>
              <a:ext uri="{FF2B5EF4-FFF2-40B4-BE49-F238E27FC236}">
                <a16:creationId xmlns:a16="http://schemas.microsoft.com/office/drawing/2014/main" id="{78C406BB-76F4-4AB6-832F-045902CAEA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0" r="4962" b="10141"/>
          <a:stretch/>
        </p:blipFill>
        <p:spPr bwMode="auto">
          <a:xfrm rot="21326501" flipH="1">
            <a:off x="8997546" y="3841265"/>
            <a:ext cx="2154411" cy="2490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E2B4A0B6-6D5F-4515-9827-B7B9BA555617}"/>
              </a:ext>
            </a:extLst>
          </p:cNvPr>
          <p:cNvSpPr txBox="1"/>
          <p:nvPr/>
        </p:nvSpPr>
        <p:spPr>
          <a:xfrm>
            <a:off x="3013228" y="793487"/>
            <a:ext cx="3311371" cy="369332"/>
          </a:xfrm>
          <a:prstGeom prst="rect">
            <a:avLst/>
          </a:prstGeom>
          <a:noFill/>
        </p:spPr>
        <p:txBody>
          <a:bodyPr wrap="square" rtlCol="0">
            <a:spAutoFit/>
          </a:bodyPr>
          <a:lstStyle/>
          <a:p>
            <a:pPr algn="r"/>
            <a:r>
              <a:rPr lang="en-US" dirty="0">
                <a:solidFill>
                  <a:schemeClr val="bg1"/>
                </a:solidFill>
              </a:rPr>
              <a:t>Ismael Parra</a:t>
            </a:r>
          </a:p>
        </p:txBody>
      </p:sp>
    </p:spTree>
    <p:extLst>
      <p:ext uri="{BB962C8B-B14F-4D97-AF65-F5344CB8AC3E}">
        <p14:creationId xmlns:p14="http://schemas.microsoft.com/office/powerpoint/2010/main" val="3399251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2">
              <a:lumMod val="20000"/>
              <a:lumOff val="80000"/>
            </a:schemeClr>
          </a:fgClr>
          <a:bgClr>
            <a:schemeClr val="accent5">
              <a:lumMod val="60000"/>
              <a:lumOff val="40000"/>
            </a:schemeClr>
          </a:bgClr>
        </a:patt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302A55-AE50-4476-BBE3-EEBB27FE1210}"/>
              </a:ext>
            </a:extLst>
          </p:cNvPr>
          <p:cNvSpPr/>
          <p:nvPr/>
        </p:nvSpPr>
        <p:spPr>
          <a:xfrm>
            <a:off x="5867399" y="875085"/>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bg1"/>
                </a:solidFill>
              </a:rPr>
              <a:t>Carla</a:t>
            </a:r>
          </a:p>
        </p:txBody>
      </p:sp>
      <p:sp>
        <p:nvSpPr>
          <p:cNvPr id="22" name="Footer Placeholder 1">
            <a:extLst>
              <a:ext uri="{FF2B5EF4-FFF2-40B4-BE49-F238E27FC236}">
                <a16:creationId xmlns:a16="http://schemas.microsoft.com/office/drawing/2014/main" id="{542DCDD2-E6DE-4D7B-845B-E3FF1C4D3F20}"/>
              </a:ext>
            </a:extLst>
          </p:cNvPr>
          <p:cNvSpPr txBox="1">
            <a:spLocks/>
          </p:cNvSpPr>
          <p:nvPr/>
        </p:nvSpPr>
        <p:spPr>
          <a:xfrm>
            <a:off x="6794067" y="793612"/>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FF0000"/>
                </a:solidFill>
              </a:rPr>
              <a:t>www.rowlettsoccer.org</a:t>
            </a:r>
          </a:p>
        </p:txBody>
      </p:sp>
      <p:pic>
        <p:nvPicPr>
          <p:cNvPr id="25" name="Graphic 24">
            <a:extLst>
              <a:ext uri="{FF2B5EF4-FFF2-40B4-BE49-F238E27FC236}">
                <a16:creationId xmlns:a16="http://schemas.microsoft.com/office/drawing/2014/main" id="{5CA799A0-9357-4C60-8E7D-098562A964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91631" y="1181828"/>
            <a:ext cx="1049008" cy="720381"/>
          </a:xfrm>
          <a:prstGeom prst="rect">
            <a:avLst/>
          </a:prstGeom>
        </p:spPr>
      </p:pic>
      <p:sp>
        <p:nvSpPr>
          <p:cNvPr id="7" name="Rectangle 6">
            <a:extLst>
              <a:ext uri="{FF2B5EF4-FFF2-40B4-BE49-F238E27FC236}">
                <a16:creationId xmlns:a16="http://schemas.microsoft.com/office/drawing/2014/main" id="{7F403CAC-82B0-4ECF-8221-E6FF80721B8F}"/>
              </a:ext>
            </a:extLst>
          </p:cNvPr>
          <p:cNvSpPr/>
          <p:nvPr/>
        </p:nvSpPr>
        <p:spPr>
          <a:xfrm>
            <a:off x="5867400" y="11485"/>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58861DB-4149-4B93-8CC8-5F0F45326862}"/>
              </a:ext>
            </a:extLst>
          </p:cNvPr>
          <p:cNvSpPr txBox="1">
            <a:spLocks/>
          </p:cNvSpPr>
          <p:nvPr/>
        </p:nvSpPr>
        <p:spPr>
          <a:xfrm>
            <a:off x="6044641" y="112575"/>
            <a:ext cx="6095998" cy="820107"/>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ea typeface="Yu Gothic Light" panose="020B0300000000000000" pitchFamily="34" charset="-128"/>
                <a:cs typeface="+mn-cs"/>
              </a:rPr>
              <a:t>RYSA Treasurer’s Report</a:t>
            </a:r>
          </a:p>
        </p:txBody>
      </p:sp>
      <p:pic>
        <p:nvPicPr>
          <p:cNvPr id="3" name="Picture 2">
            <a:extLst>
              <a:ext uri="{FF2B5EF4-FFF2-40B4-BE49-F238E27FC236}">
                <a16:creationId xmlns:a16="http://schemas.microsoft.com/office/drawing/2014/main" id="{FF516F8B-3EAC-3499-5745-36730B58D23B}"/>
              </a:ext>
            </a:extLst>
          </p:cNvPr>
          <p:cNvPicPr>
            <a:picLocks noChangeAspect="1"/>
          </p:cNvPicPr>
          <p:nvPr/>
        </p:nvPicPr>
        <p:blipFill>
          <a:blip r:embed="rId4"/>
          <a:stretch>
            <a:fillRect/>
          </a:stretch>
        </p:blipFill>
        <p:spPr>
          <a:xfrm>
            <a:off x="786925" y="131766"/>
            <a:ext cx="3974585" cy="6681911"/>
          </a:xfrm>
          <a:prstGeom prst="rect">
            <a:avLst/>
          </a:prstGeom>
        </p:spPr>
      </p:pic>
      <p:pic>
        <p:nvPicPr>
          <p:cNvPr id="6" name="Picture 5">
            <a:extLst>
              <a:ext uri="{FF2B5EF4-FFF2-40B4-BE49-F238E27FC236}">
                <a16:creationId xmlns:a16="http://schemas.microsoft.com/office/drawing/2014/main" id="{26BAE77D-8FE7-156C-A29B-ABAA87D49B55}"/>
              </a:ext>
            </a:extLst>
          </p:cNvPr>
          <p:cNvPicPr>
            <a:picLocks noChangeAspect="1"/>
          </p:cNvPicPr>
          <p:nvPr/>
        </p:nvPicPr>
        <p:blipFill>
          <a:blip r:embed="rId5"/>
          <a:stretch>
            <a:fillRect/>
          </a:stretch>
        </p:blipFill>
        <p:spPr>
          <a:xfrm>
            <a:off x="6258861" y="1240209"/>
            <a:ext cx="4426511" cy="5606305"/>
          </a:xfrm>
          <a:prstGeom prst="rect">
            <a:avLst/>
          </a:prstGeom>
        </p:spPr>
      </p:pic>
    </p:spTree>
    <p:extLst>
      <p:ext uri="{BB962C8B-B14F-4D97-AF65-F5344CB8AC3E}">
        <p14:creationId xmlns:p14="http://schemas.microsoft.com/office/powerpoint/2010/main" val="4251186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302A55-AE50-4476-BBE3-EEBB27FE1210}"/>
              </a:ext>
            </a:extLst>
          </p:cNvPr>
          <p:cNvSpPr/>
          <p:nvPr/>
        </p:nvSpPr>
        <p:spPr>
          <a:xfrm>
            <a:off x="0" y="863602"/>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1">
            <a:extLst>
              <a:ext uri="{FF2B5EF4-FFF2-40B4-BE49-F238E27FC236}">
                <a16:creationId xmlns:a16="http://schemas.microsoft.com/office/drawing/2014/main" id="{542DCDD2-E6DE-4D7B-845B-E3FF1C4D3F20}"/>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pic>
        <p:nvPicPr>
          <p:cNvPr id="25" name="Graphic 24">
            <a:extLst>
              <a:ext uri="{FF2B5EF4-FFF2-40B4-BE49-F238E27FC236}">
                <a16:creationId xmlns:a16="http://schemas.microsoft.com/office/drawing/2014/main" id="{5CA799A0-9357-4C60-8E7D-098562A964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23" y="5937486"/>
            <a:ext cx="1049008" cy="720381"/>
          </a:xfrm>
          <a:prstGeom prst="rect">
            <a:avLst/>
          </a:prstGeom>
        </p:spPr>
      </p:pic>
      <p:sp>
        <p:nvSpPr>
          <p:cNvPr id="7" name="Rectangle 6">
            <a:extLst>
              <a:ext uri="{FF2B5EF4-FFF2-40B4-BE49-F238E27FC236}">
                <a16:creationId xmlns:a16="http://schemas.microsoft.com/office/drawing/2014/main" id="{7F403CAC-82B0-4ECF-8221-E6FF80721B8F}"/>
              </a:ext>
            </a:extLst>
          </p:cNvPr>
          <p:cNvSpPr/>
          <p:nvPr/>
        </p:nvSpPr>
        <p:spPr>
          <a:xfrm>
            <a:off x="0" y="1"/>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58861DB-4149-4B93-8CC8-5F0F45326862}"/>
              </a:ext>
            </a:extLst>
          </p:cNvPr>
          <p:cNvSpPr txBox="1">
            <a:spLocks/>
          </p:cNvSpPr>
          <p:nvPr/>
        </p:nvSpPr>
        <p:spPr>
          <a:xfrm>
            <a:off x="2" y="43494"/>
            <a:ext cx="6095998" cy="82010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ea typeface="Yu Gothic Light" panose="020B0300000000000000" pitchFamily="34" charset="-128"/>
                <a:cs typeface="+mn-cs"/>
              </a:rPr>
              <a:t>Legacy FC Staff</a:t>
            </a:r>
          </a:p>
        </p:txBody>
      </p:sp>
      <p:sp>
        <p:nvSpPr>
          <p:cNvPr id="9" name="Content Placeholder 2">
            <a:extLst>
              <a:ext uri="{FF2B5EF4-FFF2-40B4-BE49-F238E27FC236}">
                <a16:creationId xmlns:a16="http://schemas.microsoft.com/office/drawing/2014/main" id="{70B45341-386A-42D7-AB1A-5FD8B2F0E9F2}"/>
              </a:ext>
            </a:extLst>
          </p:cNvPr>
          <p:cNvSpPr txBox="1">
            <a:spLocks/>
          </p:cNvSpPr>
          <p:nvPr/>
        </p:nvSpPr>
        <p:spPr>
          <a:xfrm>
            <a:off x="763480" y="1662511"/>
            <a:ext cx="9570903" cy="4159544"/>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6900" dirty="0">
                <a:latin typeface="Arial Narrow" panose="020B0606020202030204" pitchFamily="34" charset="0"/>
              </a:rPr>
              <a:t>Dana Shipley</a:t>
            </a:r>
          </a:p>
          <a:p>
            <a:pPr lvl="1" algn="l"/>
            <a:r>
              <a:rPr lang="en-US" sz="6900" dirty="0">
                <a:latin typeface="Arial Narrow" panose="020B0606020202030204" pitchFamily="34" charset="0"/>
              </a:rPr>
              <a:t>dana.shipley@rowlettsoccer.org</a:t>
            </a:r>
          </a:p>
          <a:p>
            <a:pPr marL="342900" indent="-342900" algn="l">
              <a:buFont typeface="Arial" panose="020B0604020202020204" pitchFamily="34" charset="0"/>
              <a:buChar char="•"/>
            </a:pPr>
            <a:endParaRPr lang="en-US" sz="6900" dirty="0">
              <a:latin typeface="Arial Narrow" panose="020B0606020202030204" pitchFamily="34" charset="0"/>
            </a:endParaRPr>
          </a:p>
          <a:p>
            <a:pPr marL="342900" indent="-342900" algn="l">
              <a:buFont typeface="Arial" panose="020B0604020202020204" pitchFamily="34" charset="0"/>
              <a:buChar char="•"/>
            </a:pPr>
            <a:r>
              <a:rPr lang="en-US" sz="6900" dirty="0">
                <a:latin typeface="Arial Narrow" panose="020B0606020202030204" pitchFamily="34" charset="0"/>
              </a:rPr>
              <a:t>Chris Dougherty</a:t>
            </a:r>
          </a:p>
          <a:p>
            <a:pPr lvl="1" algn="l"/>
            <a:r>
              <a:rPr lang="en-US" sz="6900" dirty="0">
                <a:latin typeface="Arial Narrow" panose="020B0606020202030204" pitchFamily="34" charset="0"/>
              </a:rPr>
              <a:t>christopher.dougherty@yahoo.com </a:t>
            </a:r>
          </a:p>
          <a:p>
            <a:pPr lvl="1"/>
            <a:endParaRPr lang="en-US" sz="2800" dirty="0">
              <a:latin typeface="Arial Narrow" panose="020B0606020202030204" pitchFamily="34" charset="0"/>
            </a:endParaRPr>
          </a:p>
          <a:p>
            <a:pPr lvl="1"/>
            <a:br>
              <a:rPr lang="en-US" sz="2800" dirty="0">
                <a:latin typeface="Arial Narrow" panose="020B0606020202030204" pitchFamily="34" charset="0"/>
              </a:rPr>
            </a:br>
            <a:br>
              <a:rPr lang="en-US" sz="2800" dirty="0">
                <a:latin typeface="Arial Narrow" panose="020B0606020202030204" pitchFamily="34" charset="0"/>
              </a:rPr>
            </a:br>
            <a:endParaRPr lang="en-US" sz="2800" dirty="0">
              <a:latin typeface="Arial Narrow" panose="020B0606020202030204" pitchFamily="34" charset="0"/>
            </a:endParaRPr>
          </a:p>
        </p:txBody>
      </p:sp>
      <p:pic>
        <p:nvPicPr>
          <p:cNvPr id="12" name="Picture 11">
            <a:extLst>
              <a:ext uri="{FF2B5EF4-FFF2-40B4-BE49-F238E27FC236}">
                <a16:creationId xmlns:a16="http://schemas.microsoft.com/office/drawing/2014/main" id="{1E9428E7-0DBA-43EE-BFD7-50878CAE13D5}"/>
              </a:ext>
            </a:extLst>
          </p:cNvPr>
          <p:cNvPicPr>
            <a:picLocks noChangeAspect="1"/>
          </p:cNvPicPr>
          <p:nvPr/>
        </p:nvPicPr>
        <p:blipFill rotWithShape="1">
          <a:blip r:embed="rId4">
            <a:extLst>
              <a:ext uri="{28A0092B-C50C-407E-A947-70E740481C1C}">
                <a14:useLocalDpi xmlns:a14="http://schemas.microsoft.com/office/drawing/2010/main" val="0"/>
              </a:ext>
            </a:extLst>
          </a:blip>
          <a:srcRect l="8285"/>
          <a:stretch/>
        </p:blipFill>
        <p:spPr>
          <a:xfrm>
            <a:off x="9188388" y="0"/>
            <a:ext cx="3003610" cy="4159544"/>
          </a:xfrm>
          <a:prstGeom prst="rect">
            <a:avLst/>
          </a:prstGeom>
        </p:spPr>
      </p:pic>
      <p:sp>
        <p:nvSpPr>
          <p:cNvPr id="13" name="TextBox 12">
            <a:extLst>
              <a:ext uri="{FF2B5EF4-FFF2-40B4-BE49-F238E27FC236}">
                <a16:creationId xmlns:a16="http://schemas.microsoft.com/office/drawing/2014/main" id="{E1F37677-7CFC-4521-890B-B4A6AA897FC8}"/>
              </a:ext>
            </a:extLst>
          </p:cNvPr>
          <p:cNvSpPr txBox="1"/>
          <p:nvPr/>
        </p:nvSpPr>
        <p:spPr>
          <a:xfrm>
            <a:off x="3013228" y="793487"/>
            <a:ext cx="3311371" cy="369332"/>
          </a:xfrm>
          <a:prstGeom prst="rect">
            <a:avLst/>
          </a:prstGeom>
          <a:noFill/>
        </p:spPr>
        <p:txBody>
          <a:bodyPr wrap="square" rtlCol="0">
            <a:spAutoFit/>
          </a:bodyPr>
          <a:lstStyle/>
          <a:p>
            <a:pPr algn="r"/>
            <a:r>
              <a:rPr lang="en-US" dirty="0">
                <a:solidFill>
                  <a:schemeClr val="bg1"/>
                </a:solidFill>
              </a:rPr>
              <a:t>Chris / Rebecca</a:t>
            </a:r>
          </a:p>
        </p:txBody>
      </p:sp>
    </p:spTree>
    <p:extLst>
      <p:ext uri="{BB962C8B-B14F-4D97-AF65-F5344CB8AC3E}">
        <p14:creationId xmlns:p14="http://schemas.microsoft.com/office/powerpoint/2010/main" val="2323803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302A55-AE50-4476-BBE3-EEBB27FE1210}"/>
              </a:ext>
            </a:extLst>
          </p:cNvPr>
          <p:cNvSpPr/>
          <p:nvPr/>
        </p:nvSpPr>
        <p:spPr>
          <a:xfrm>
            <a:off x="0" y="863602"/>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1">
            <a:extLst>
              <a:ext uri="{FF2B5EF4-FFF2-40B4-BE49-F238E27FC236}">
                <a16:creationId xmlns:a16="http://schemas.microsoft.com/office/drawing/2014/main" id="{542DCDD2-E6DE-4D7B-845B-E3FF1C4D3F20}"/>
              </a:ext>
            </a:extLst>
          </p:cNvPr>
          <p:cNvSpPr txBox="1">
            <a:spLocks/>
          </p:cNvSpPr>
          <p:nvPr/>
        </p:nvSpPr>
        <p:spPr>
          <a:xfrm>
            <a:off x="1526309" y="5572361"/>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pic>
        <p:nvPicPr>
          <p:cNvPr id="25" name="Graphic 24">
            <a:extLst>
              <a:ext uri="{FF2B5EF4-FFF2-40B4-BE49-F238E27FC236}">
                <a16:creationId xmlns:a16="http://schemas.microsoft.com/office/drawing/2014/main" id="{5CA799A0-9357-4C60-8E7D-098562A964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23" y="5937486"/>
            <a:ext cx="1049008" cy="720381"/>
          </a:xfrm>
          <a:prstGeom prst="rect">
            <a:avLst/>
          </a:prstGeom>
        </p:spPr>
      </p:pic>
      <p:sp>
        <p:nvSpPr>
          <p:cNvPr id="7" name="Rectangle 6">
            <a:extLst>
              <a:ext uri="{FF2B5EF4-FFF2-40B4-BE49-F238E27FC236}">
                <a16:creationId xmlns:a16="http://schemas.microsoft.com/office/drawing/2014/main" id="{7F403CAC-82B0-4ECF-8221-E6FF80721B8F}"/>
              </a:ext>
            </a:extLst>
          </p:cNvPr>
          <p:cNvSpPr/>
          <p:nvPr/>
        </p:nvSpPr>
        <p:spPr>
          <a:xfrm>
            <a:off x="0" y="1"/>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58861DB-4149-4B93-8CC8-5F0F45326862}"/>
              </a:ext>
            </a:extLst>
          </p:cNvPr>
          <p:cNvSpPr txBox="1">
            <a:spLocks/>
          </p:cNvSpPr>
          <p:nvPr/>
        </p:nvSpPr>
        <p:spPr>
          <a:xfrm>
            <a:off x="2" y="43494"/>
            <a:ext cx="6095998" cy="82010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ea typeface="Yu Gothic Light" panose="020B0300000000000000" pitchFamily="34" charset="-128"/>
                <a:cs typeface="+mn-cs"/>
              </a:rPr>
              <a:t>Operational Updates</a:t>
            </a:r>
          </a:p>
        </p:txBody>
      </p:sp>
      <p:sp>
        <p:nvSpPr>
          <p:cNvPr id="9" name="TextBox 8">
            <a:extLst>
              <a:ext uri="{FF2B5EF4-FFF2-40B4-BE49-F238E27FC236}">
                <a16:creationId xmlns:a16="http://schemas.microsoft.com/office/drawing/2014/main" id="{86516D47-757A-4022-98D0-5BF9A02E8560}"/>
              </a:ext>
            </a:extLst>
          </p:cNvPr>
          <p:cNvSpPr txBox="1"/>
          <p:nvPr/>
        </p:nvSpPr>
        <p:spPr>
          <a:xfrm>
            <a:off x="3013228" y="793487"/>
            <a:ext cx="3311371" cy="369332"/>
          </a:xfrm>
          <a:prstGeom prst="rect">
            <a:avLst/>
          </a:prstGeom>
          <a:noFill/>
        </p:spPr>
        <p:txBody>
          <a:bodyPr wrap="square" rtlCol="0">
            <a:spAutoFit/>
          </a:bodyPr>
          <a:lstStyle/>
          <a:p>
            <a:pPr algn="r"/>
            <a:r>
              <a:rPr lang="en-US" dirty="0">
                <a:solidFill>
                  <a:schemeClr val="bg1"/>
                </a:solidFill>
              </a:rPr>
              <a:t>John</a:t>
            </a:r>
          </a:p>
        </p:txBody>
      </p:sp>
      <p:sp>
        <p:nvSpPr>
          <p:cNvPr id="11" name="TextBox 10">
            <a:extLst>
              <a:ext uri="{FF2B5EF4-FFF2-40B4-BE49-F238E27FC236}">
                <a16:creationId xmlns:a16="http://schemas.microsoft.com/office/drawing/2014/main" id="{35036DCE-323E-40B1-8424-8A589033AFF2}"/>
              </a:ext>
            </a:extLst>
          </p:cNvPr>
          <p:cNvSpPr txBox="1"/>
          <p:nvPr/>
        </p:nvSpPr>
        <p:spPr>
          <a:xfrm>
            <a:off x="196823" y="1244262"/>
            <a:ext cx="6254318" cy="400110"/>
          </a:xfrm>
          <a:prstGeom prst="rect">
            <a:avLst/>
          </a:prstGeom>
          <a:noFill/>
        </p:spPr>
        <p:txBody>
          <a:bodyPr wrap="square">
            <a:spAutoFit/>
          </a:bodyPr>
          <a:lstStyle/>
          <a:p>
            <a:r>
              <a:rPr lang="en-US" sz="2000" b="1" dirty="0">
                <a:latin typeface="Arial Narrow" panose="020B0606020202030204" pitchFamily="34" charset="0"/>
              </a:rPr>
              <a:t>Updates on annual evaluation of RYSA programs</a:t>
            </a:r>
          </a:p>
        </p:txBody>
      </p:sp>
      <p:sp>
        <p:nvSpPr>
          <p:cNvPr id="3" name="TextBox 2">
            <a:extLst>
              <a:ext uri="{FF2B5EF4-FFF2-40B4-BE49-F238E27FC236}">
                <a16:creationId xmlns:a16="http://schemas.microsoft.com/office/drawing/2014/main" id="{503EF46D-190D-43F4-89E9-6443D90B3530}"/>
              </a:ext>
            </a:extLst>
          </p:cNvPr>
          <p:cNvSpPr txBox="1"/>
          <p:nvPr/>
        </p:nvSpPr>
        <p:spPr>
          <a:xfrm>
            <a:off x="870013" y="1802167"/>
            <a:ext cx="7119890" cy="923330"/>
          </a:xfrm>
          <a:prstGeom prst="rect">
            <a:avLst/>
          </a:prstGeom>
          <a:noFill/>
        </p:spPr>
        <p:txBody>
          <a:bodyPr wrap="square" rtlCol="0">
            <a:spAutoFit/>
          </a:bodyPr>
          <a:lstStyle/>
          <a:p>
            <a:pPr marL="342900" indent="-342900">
              <a:buAutoNum type="arabicPeriod"/>
            </a:pPr>
            <a:r>
              <a:rPr lang="en-US" dirty="0"/>
              <a:t>No Bylaws/Rules changes to review today. </a:t>
            </a:r>
          </a:p>
          <a:p>
            <a:pPr marL="342900" indent="-342900">
              <a:buAutoNum type="arabicPeriod"/>
            </a:pPr>
            <a:r>
              <a:rPr lang="en-US" dirty="0"/>
              <a:t>Volunteer to support recreational soccer with RYSA!</a:t>
            </a:r>
          </a:p>
          <a:p>
            <a:pPr marL="342900" indent="-342900">
              <a:buAutoNum type="arabicPeriod"/>
            </a:pPr>
            <a:r>
              <a:rPr lang="en-US" dirty="0"/>
              <a:t>Field Updates</a:t>
            </a:r>
          </a:p>
        </p:txBody>
      </p:sp>
      <p:pic>
        <p:nvPicPr>
          <p:cNvPr id="4" name="Picture 3">
            <a:extLst>
              <a:ext uri="{FF2B5EF4-FFF2-40B4-BE49-F238E27FC236}">
                <a16:creationId xmlns:a16="http://schemas.microsoft.com/office/drawing/2014/main" id="{F42ABDDA-52F2-C69E-867E-C92F634C1E1F}"/>
              </a:ext>
            </a:extLst>
          </p:cNvPr>
          <p:cNvPicPr>
            <a:picLocks noChangeAspect="1"/>
          </p:cNvPicPr>
          <p:nvPr/>
        </p:nvPicPr>
        <p:blipFill>
          <a:blip r:embed="rId4"/>
          <a:stretch>
            <a:fillRect/>
          </a:stretch>
        </p:blipFill>
        <p:spPr>
          <a:xfrm>
            <a:off x="6782900" y="330978"/>
            <a:ext cx="4791744" cy="6087325"/>
          </a:xfrm>
          <a:prstGeom prst="rect">
            <a:avLst/>
          </a:prstGeom>
        </p:spPr>
      </p:pic>
      <p:sp>
        <p:nvSpPr>
          <p:cNvPr id="5" name="TextBox 4">
            <a:extLst>
              <a:ext uri="{FF2B5EF4-FFF2-40B4-BE49-F238E27FC236}">
                <a16:creationId xmlns:a16="http://schemas.microsoft.com/office/drawing/2014/main" id="{9DC4593F-C358-E08E-7000-7C0603A5C20F}"/>
              </a:ext>
            </a:extLst>
          </p:cNvPr>
          <p:cNvSpPr txBox="1"/>
          <p:nvPr/>
        </p:nvSpPr>
        <p:spPr>
          <a:xfrm>
            <a:off x="9445924" y="308273"/>
            <a:ext cx="750498" cy="369332"/>
          </a:xfrm>
          <a:prstGeom prst="rect">
            <a:avLst/>
          </a:prstGeom>
          <a:solidFill>
            <a:schemeClr val="bg1"/>
          </a:solidFill>
        </p:spPr>
        <p:txBody>
          <a:bodyPr wrap="square" rtlCol="0">
            <a:spAutoFit/>
          </a:bodyPr>
          <a:lstStyle/>
          <a:p>
            <a:r>
              <a:rPr lang="en-US" dirty="0"/>
              <a:t>2025</a:t>
            </a:r>
          </a:p>
        </p:txBody>
      </p:sp>
    </p:spTree>
    <p:extLst>
      <p:ext uri="{BB962C8B-B14F-4D97-AF65-F5344CB8AC3E}">
        <p14:creationId xmlns:p14="http://schemas.microsoft.com/office/powerpoint/2010/main" val="559746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302A55-AE50-4476-BBE3-EEBB27FE1210}"/>
              </a:ext>
            </a:extLst>
          </p:cNvPr>
          <p:cNvSpPr/>
          <p:nvPr/>
        </p:nvSpPr>
        <p:spPr>
          <a:xfrm>
            <a:off x="0" y="863602"/>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1">
            <a:extLst>
              <a:ext uri="{FF2B5EF4-FFF2-40B4-BE49-F238E27FC236}">
                <a16:creationId xmlns:a16="http://schemas.microsoft.com/office/drawing/2014/main" id="{542DCDD2-E6DE-4D7B-845B-E3FF1C4D3F20}"/>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pic>
        <p:nvPicPr>
          <p:cNvPr id="25" name="Graphic 24">
            <a:extLst>
              <a:ext uri="{FF2B5EF4-FFF2-40B4-BE49-F238E27FC236}">
                <a16:creationId xmlns:a16="http://schemas.microsoft.com/office/drawing/2014/main" id="{5CA799A0-9357-4C60-8E7D-098562A964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23" y="5937486"/>
            <a:ext cx="1049008" cy="720381"/>
          </a:xfrm>
          <a:prstGeom prst="rect">
            <a:avLst/>
          </a:prstGeom>
        </p:spPr>
      </p:pic>
      <p:sp>
        <p:nvSpPr>
          <p:cNvPr id="7" name="Rectangle 6">
            <a:extLst>
              <a:ext uri="{FF2B5EF4-FFF2-40B4-BE49-F238E27FC236}">
                <a16:creationId xmlns:a16="http://schemas.microsoft.com/office/drawing/2014/main" id="{7F403CAC-82B0-4ECF-8221-E6FF80721B8F}"/>
              </a:ext>
            </a:extLst>
          </p:cNvPr>
          <p:cNvSpPr/>
          <p:nvPr/>
        </p:nvSpPr>
        <p:spPr>
          <a:xfrm>
            <a:off x="0" y="1"/>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58861DB-4149-4B93-8CC8-5F0F45326862}"/>
              </a:ext>
            </a:extLst>
          </p:cNvPr>
          <p:cNvSpPr txBox="1">
            <a:spLocks/>
          </p:cNvSpPr>
          <p:nvPr/>
        </p:nvSpPr>
        <p:spPr>
          <a:xfrm>
            <a:off x="2" y="43494"/>
            <a:ext cx="6095998" cy="82010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Arial Narrow" panose="020B0606020202030204" pitchFamily="34" charset="0"/>
                <a:ea typeface="Yu Gothic Light" panose="020B0300000000000000" pitchFamily="34" charset="-128"/>
                <a:cs typeface="+mn-cs"/>
              </a:rPr>
              <a:t>Referee Updates</a:t>
            </a:r>
          </a:p>
        </p:txBody>
      </p:sp>
      <p:sp>
        <p:nvSpPr>
          <p:cNvPr id="2" name="TextBox 1">
            <a:extLst>
              <a:ext uri="{FF2B5EF4-FFF2-40B4-BE49-F238E27FC236}">
                <a16:creationId xmlns:a16="http://schemas.microsoft.com/office/drawing/2014/main" id="{3B768FCE-A140-43F1-876B-7747618F3396}"/>
              </a:ext>
            </a:extLst>
          </p:cNvPr>
          <p:cNvSpPr txBox="1"/>
          <p:nvPr/>
        </p:nvSpPr>
        <p:spPr>
          <a:xfrm>
            <a:off x="3013228" y="793487"/>
            <a:ext cx="3311371" cy="369332"/>
          </a:xfrm>
          <a:prstGeom prst="rect">
            <a:avLst/>
          </a:prstGeom>
          <a:noFill/>
        </p:spPr>
        <p:txBody>
          <a:bodyPr wrap="square" rtlCol="0">
            <a:spAutoFit/>
          </a:bodyPr>
          <a:lstStyle/>
          <a:p>
            <a:pPr algn="r"/>
            <a:r>
              <a:rPr lang="en-US" dirty="0">
                <a:solidFill>
                  <a:schemeClr val="bg1"/>
                </a:solidFill>
              </a:rPr>
              <a:t>Richard Moreno</a:t>
            </a:r>
          </a:p>
        </p:txBody>
      </p:sp>
      <p:pic>
        <p:nvPicPr>
          <p:cNvPr id="12" name="Picture 11">
            <a:extLst>
              <a:ext uri="{FF2B5EF4-FFF2-40B4-BE49-F238E27FC236}">
                <a16:creationId xmlns:a16="http://schemas.microsoft.com/office/drawing/2014/main" id="{F1C2BA5A-3D82-41B7-855C-670A5BAF30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52" t="14194"/>
          <a:stretch/>
        </p:blipFill>
        <p:spPr>
          <a:xfrm>
            <a:off x="8436361" y="3956286"/>
            <a:ext cx="3218095" cy="19812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13" name="Rectangle 12">
            <a:extLst>
              <a:ext uri="{FF2B5EF4-FFF2-40B4-BE49-F238E27FC236}">
                <a16:creationId xmlns:a16="http://schemas.microsoft.com/office/drawing/2014/main" id="{A61F3D85-6835-4A2F-A10C-6E5B5915E100}"/>
              </a:ext>
            </a:extLst>
          </p:cNvPr>
          <p:cNvSpPr/>
          <p:nvPr/>
        </p:nvSpPr>
        <p:spPr>
          <a:xfrm>
            <a:off x="463344" y="1386288"/>
            <a:ext cx="5965703" cy="1862048"/>
          </a:xfrm>
          <a:prstGeom prst="rect">
            <a:avLst/>
          </a:prstGeom>
        </p:spPr>
        <p:txBody>
          <a:bodyPr wrap="square" anchor="t">
            <a:spAutoFit/>
          </a:bodyPr>
          <a:lstStyle/>
          <a:p>
            <a:r>
              <a:rPr lang="en-US" sz="2000" b="1" u="sng" dirty="0">
                <a:latin typeface="+mn-lt"/>
              </a:rPr>
              <a:t>Mentor Program</a:t>
            </a:r>
          </a:p>
          <a:p>
            <a:endParaRPr lang="en-US" sz="1100" b="1" u="sng" dirty="0">
              <a:latin typeface="+mn-lt"/>
            </a:endParaRPr>
          </a:p>
          <a:p>
            <a:pPr marL="342900" indent="-342900">
              <a:buFont typeface="Arial" panose="020B0604020202020204" pitchFamily="34" charset="0"/>
              <a:buChar char="•"/>
            </a:pPr>
            <a:r>
              <a:rPr lang="en-US" sz="2000" dirty="0">
                <a:latin typeface="+mn-lt"/>
              </a:rPr>
              <a:t>New Referees to date (</a:t>
            </a:r>
            <a:r>
              <a:rPr lang="en-US" sz="2000" dirty="0"/>
              <a:t>21</a:t>
            </a:r>
            <a:r>
              <a:rPr lang="en-US" sz="2000" dirty="0">
                <a:latin typeface="+mn-lt"/>
              </a:rPr>
              <a:t>). </a:t>
            </a:r>
          </a:p>
          <a:p>
            <a:pPr marL="342900" indent="-342900">
              <a:buFont typeface="Arial" panose="020B0604020202020204" pitchFamily="34" charset="0"/>
              <a:buChar char="•"/>
            </a:pPr>
            <a:r>
              <a:rPr lang="en-US" sz="2000" dirty="0">
                <a:latin typeface="+mn-lt"/>
                <a:cs typeface="Calibri"/>
              </a:rPr>
              <a:t>Seasoned Mentors training new referees.</a:t>
            </a:r>
          </a:p>
          <a:p>
            <a:pPr marL="342900" indent="-342900">
              <a:buFont typeface="Arial" panose="020B0604020202020204" pitchFamily="34" charset="0"/>
              <a:buChar char="•"/>
            </a:pPr>
            <a:r>
              <a:rPr lang="en-US" sz="2000" dirty="0">
                <a:cs typeface="Calibri"/>
              </a:rPr>
              <a:t>37 total Referees</a:t>
            </a:r>
            <a:endParaRPr lang="en-US" sz="2000" dirty="0">
              <a:latin typeface="+mn-lt"/>
              <a:cs typeface="Calibri"/>
            </a:endParaRPr>
          </a:p>
          <a:p>
            <a:pPr marL="342900" indent="-342900">
              <a:buFont typeface="Arial" panose="020B0604020202020204" pitchFamily="34" charset="0"/>
              <a:buChar char="•"/>
            </a:pPr>
            <a:endParaRPr lang="en-US" sz="2000" dirty="0">
              <a:latin typeface="+mn-lt"/>
              <a:cs typeface="Calibri"/>
            </a:endParaRPr>
          </a:p>
          <a:p>
            <a:pPr marL="342900" indent="-342900">
              <a:buFont typeface="Arial" panose="020B0604020202020204" pitchFamily="34" charset="0"/>
              <a:buChar char="•"/>
            </a:pPr>
            <a:endParaRPr lang="en-US" sz="400" dirty="0">
              <a:latin typeface="+mn-lt"/>
            </a:endParaRPr>
          </a:p>
        </p:txBody>
      </p:sp>
      <p:sp>
        <p:nvSpPr>
          <p:cNvPr id="14" name="Rectangle 13">
            <a:extLst>
              <a:ext uri="{FF2B5EF4-FFF2-40B4-BE49-F238E27FC236}">
                <a16:creationId xmlns:a16="http://schemas.microsoft.com/office/drawing/2014/main" id="{00F51440-271B-4308-9A82-D036552A4437}"/>
              </a:ext>
            </a:extLst>
          </p:cNvPr>
          <p:cNvSpPr/>
          <p:nvPr/>
        </p:nvSpPr>
        <p:spPr>
          <a:xfrm>
            <a:off x="451237" y="2864814"/>
            <a:ext cx="5592847" cy="1231106"/>
          </a:xfrm>
          <a:prstGeom prst="rect">
            <a:avLst/>
          </a:prstGeom>
        </p:spPr>
        <p:txBody>
          <a:bodyPr wrap="square">
            <a:spAutoFit/>
          </a:bodyPr>
          <a:lstStyle/>
          <a:p>
            <a:r>
              <a:rPr lang="en-US" sz="2000" b="1" u="sng" dirty="0">
                <a:latin typeface="+mn-lt"/>
              </a:rPr>
              <a:t>New Referees</a:t>
            </a:r>
          </a:p>
          <a:p>
            <a:endParaRPr lang="en-US" sz="1400" b="1" u="sng" dirty="0">
              <a:latin typeface="+mn-lt"/>
            </a:endParaRPr>
          </a:p>
          <a:p>
            <a:pPr marL="342900" indent="-342900">
              <a:buFont typeface="Arial" panose="020B0604020202020204" pitchFamily="34" charset="0"/>
              <a:buChar char="•"/>
            </a:pPr>
            <a:r>
              <a:rPr lang="en-US" sz="2000" dirty="0">
                <a:latin typeface="+mn-lt"/>
              </a:rPr>
              <a:t>Need more adult or young teen Referees – tell your teenagers. </a:t>
            </a:r>
          </a:p>
        </p:txBody>
      </p:sp>
      <p:sp>
        <p:nvSpPr>
          <p:cNvPr id="15" name="Rectangle 14">
            <a:extLst>
              <a:ext uri="{FF2B5EF4-FFF2-40B4-BE49-F238E27FC236}">
                <a16:creationId xmlns:a16="http://schemas.microsoft.com/office/drawing/2014/main" id="{C9DC08DA-5693-4D66-949E-ACF4D2859AAB}"/>
              </a:ext>
            </a:extLst>
          </p:cNvPr>
          <p:cNvSpPr/>
          <p:nvPr/>
        </p:nvSpPr>
        <p:spPr>
          <a:xfrm>
            <a:off x="451237" y="4148917"/>
            <a:ext cx="7817765" cy="1538883"/>
          </a:xfrm>
          <a:prstGeom prst="rect">
            <a:avLst/>
          </a:prstGeom>
        </p:spPr>
        <p:txBody>
          <a:bodyPr wrap="square">
            <a:spAutoFit/>
          </a:bodyPr>
          <a:lstStyle/>
          <a:p>
            <a:r>
              <a:rPr lang="en-US" sz="2000" b="1" u="sng" dirty="0">
                <a:latin typeface="+mn-lt"/>
              </a:rPr>
              <a:t>Appreciation</a:t>
            </a:r>
          </a:p>
          <a:p>
            <a:endParaRPr lang="en-US" sz="1400" b="1" u="sng" dirty="0">
              <a:latin typeface="+mn-lt"/>
            </a:endParaRPr>
          </a:p>
          <a:p>
            <a:pPr marL="342900" indent="-342900">
              <a:buFont typeface="Arial" panose="020B0604020202020204" pitchFamily="34" charset="0"/>
              <a:buChar char="•"/>
            </a:pPr>
            <a:r>
              <a:rPr lang="en-US" sz="2000" dirty="0">
                <a:latin typeface="+mn-lt"/>
              </a:rPr>
              <a:t>Referees applaud and thank the coaches, players, and parents for a great season!</a:t>
            </a:r>
          </a:p>
          <a:p>
            <a:pPr marL="342900" indent="-342900">
              <a:buFont typeface="Arial" panose="020B0604020202020204" pitchFamily="34" charset="0"/>
              <a:buChar char="•"/>
            </a:pPr>
            <a:r>
              <a:rPr lang="en-US" sz="2000" dirty="0">
                <a:latin typeface="+mn-lt"/>
              </a:rPr>
              <a:t>Feedback from coaches.</a:t>
            </a:r>
          </a:p>
        </p:txBody>
      </p:sp>
      <p:sp>
        <p:nvSpPr>
          <p:cNvPr id="3" name="TextBox 2">
            <a:extLst>
              <a:ext uri="{FF2B5EF4-FFF2-40B4-BE49-F238E27FC236}">
                <a16:creationId xmlns:a16="http://schemas.microsoft.com/office/drawing/2014/main" id="{3473C800-3CA0-452E-1030-1B053AA492B5}"/>
              </a:ext>
            </a:extLst>
          </p:cNvPr>
          <p:cNvSpPr txBox="1"/>
          <p:nvPr/>
        </p:nvSpPr>
        <p:spPr>
          <a:xfrm>
            <a:off x="1921210" y="5677120"/>
            <a:ext cx="5495405" cy="923330"/>
          </a:xfrm>
          <a:prstGeom prst="rect">
            <a:avLst/>
          </a:prstGeom>
          <a:noFill/>
        </p:spPr>
        <p:txBody>
          <a:bodyPr wrap="square" rtlCol="0">
            <a:spAutoFit/>
          </a:bodyPr>
          <a:lstStyle/>
          <a:p>
            <a:r>
              <a:rPr lang="en-US" sz="1800" b="0" u="none" strike="noStrike" dirty="0">
                <a:effectLst/>
              </a:rPr>
              <a:t>RICHARD MORENO - Referee Development Director &amp; Referee Assignor </a:t>
            </a:r>
            <a:endParaRPr lang="en-US" sz="1800" b="0" i="0" u="none" strike="noStrike" dirty="0">
              <a:solidFill>
                <a:srgbClr val="000000"/>
              </a:solidFill>
              <a:effectLst/>
              <a:latin typeface="Arial Narrow" panose="020B0606020202030204" pitchFamily="34" charset="0"/>
            </a:endParaRPr>
          </a:p>
          <a:p>
            <a:endParaRPr lang="en-US" dirty="0"/>
          </a:p>
        </p:txBody>
      </p:sp>
    </p:spTree>
    <p:extLst>
      <p:ext uri="{BB962C8B-B14F-4D97-AF65-F5344CB8AC3E}">
        <p14:creationId xmlns:p14="http://schemas.microsoft.com/office/powerpoint/2010/main" val="247989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94B43-1386-A63E-CA17-9F7485A64CF4}"/>
              </a:ext>
            </a:extLst>
          </p:cNvPr>
          <p:cNvPicPr>
            <a:picLocks noChangeAspect="1"/>
          </p:cNvPicPr>
          <p:nvPr/>
        </p:nvPicPr>
        <p:blipFill>
          <a:blip r:embed="rId2"/>
          <a:stretch>
            <a:fillRect/>
          </a:stretch>
        </p:blipFill>
        <p:spPr>
          <a:xfrm>
            <a:off x="1640865" y="0"/>
            <a:ext cx="8910269" cy="6858000"/>
          </a:xfrm>
          <a:prstGeom prst="rect">
            <a:avLst/>
          </a:prstGeom>
        </p:spPr>
      </p:pic>
    </p:spTree>
    <p:extLst>
      <p:ext uri="{BB962C8B-B14F-4D97-AF65-F5344CB8AC3E}">
        <p14:creationId xmlns:p14="http://schemas.microsoft.com/office/powerpoint/2010/main" val="2161338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302A55-AE50-4476-BBE3-EEBB27FE1210}"/>
              </a:ext>
            </a:extLst>
          </p:cNvPr>
          <p:cNvSpPr/>
          <p:nvPr/>
        </p:nvSpPr>
        <p:spPr>
          <a:xfrm>
            <a:off x="0" y="863602"/>
            <a:ext cx="6324599" cy="2646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1">
            <a:extLst>
              <a:ext uri="{FF2B5EF4-FFF2-40B4-BE49-F238E27FC236}">
                <a16:creationId xmlns:a16="http://schemas.microsoft.com/office/drawing/2014/main" id="{542DCDD2-E6DE-4D7B-845B-E3FF1C4D3F20}"/>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2">
                    <a:lumMod val="50000"/>
                  </a:schemeClr>
                </a:solidFill>
              </a:rPr>
              <a:t>www.rowlettsoccer.org</a:t>
            </a:r>
          </a:p>
        </p:txBody>
      </p:sp>
      <p:pic>
        <p:nvPicPr>
          <p:cNvPr id="25" name="Graphic 24">
            <a:extLst>
              <a:ext uri="{FF2B5EF4-FFF2-40B4-BE49-F238E27FC236}">
                <a16:creationId xmlns:a16="http://schemas.microsoft.com/office/drawing/2014/main" id="{5CA799A0-9357-4C60-8E7D-098562A964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23" y="5937486"/>
            <a:ext cx="1049008" cy="720381"/>
          </a:xfrm>
          <a:prstGeom prst="rect">
            <a:avLst/>
          </a:prstGeom>
        </p:spPr>
      </p:pic>
      <p:sp>
        <p:nvSpPr>
          <p:cNvPr id="7" name="Rectangle 6">
            <a:extLst>
              <a:ext uri="{FF2B5EF4-FFF2-40B4-BE49-F238E27FC236}">
                <a16:creationId xmlns:a16="http://schemas.microsoft.com/office/drawing/2014/main" id="{7F403CAC-82B0-4ECF-8221-E6FF80721B8F}"/>
              </a:ext>
            </a:extLst>
          </p:cNvPr>
          <p:cNvSpPr/>
          <p:nvPr/>
        </p:nvSpPr>
        <p:spPr>
          <a:xfrm>
            <a:off x="0" y="21747"/>
            <a:ext cx="6324599" cy="86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58861DB-4149-4B93-8CC8-5F0F45326862}"/>
              </a:ext>
            </a:extLst>
          </p:cNvPr>
          <p:cNvSpPr txBox="1">
            <a:spLocks/>
          </p:cNvSpPr>
          <p:nvPr/>
        </p:nvSpPr>
        <p:spPr>
          <a:xfrm>
            <a:off x="2" y="43494"/>
            <a:ext cx="6095998" cy="82010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a:solidFill>
                  <a:schemeClr val="bg1"/>
                </a:solidFill>
              </a:rPr>
              <a:t>Appeals &amp; Discipline</a:t>
            </a:r>
            <a:endParaRPr lang="en-US" sz="5400" dirty="0">
              <a:solidFill>
                <a:schemeClr val="bg1"/>
              </a:solidFill>
              <a:latin typeface="Arial Narrow" panose="020B0606020202030204" pitchFamily="34" charset="0"/>
              <a:ea typeface="Yu Gothic Light" panose="020B0300000000000000" pitchFamily="34" charset="-128"/>
              <a:cs typeface="+mn-cs"/>
            </a:endParaRPr>
          </a:p>
        </p:txBody>
      </p:sp>
      <p:sp>
        <p:nvSpPr>
          <p:cNvPr id="9" name="TextBox 8">
            <a:extLst>
              <a:ext uri="{FF2B5EF4-FFF2-40B4-BE49-F238E27FC236}">
                <a16:creationId xmlns:a16="http://schemas.microsoft.com/office/drawing/2014/main" id="{86516D47-757A-4022-98D0-5BF9A02E8560}"/>
              </a:ext>
            </a:extLst>
          </p:cNvPr>
          <p:cNvSpPr txBox="1"/>
          <p:nvPr/>
        </p:nvSpPr>
        <p:spPr>
          <a:xfrm>
            <a:off x="3013228" y="793487"/>
            <a:ext cx="3311371" cy="369332"/>
          </a:xfrm>
          <a:prstGeom prst="rect">
            <a:avLst/>
          </a:prstGeom>
          <a:noFill/>
        </p:spPr>
        <p:txBody>
          <a:bodyPr wrap="square" rtlCol="0">
            <a:spAutoFit/>
          </a:bodyPr>
          <a:lstStyle/>
          <a:p>
            <a:pPr algn="r"/>
            <a:r>
              <a:rPr lang="en-US" dirty="0">
                <a:solidFill>
                  <a:schemeClr val="bg1"/>
                </a:solidFill>
              </a:rPr>
              <a:t>James </a:t>
            </a:r>
            <a:r>
              <a:rPr lang="en-US" dirty="0" err="1">
                <a:solidFill>
                  <a:schemeClr val="bg1"/>
                </a:solidFill>
              </a:rPr>
              <a:t>Petre</a:t>
            </a:r>
            <a:endParaRPr lang="en-US" dirty="0">
              <a:solidFill>
                <a:schemeClr val="bg1"/>
              </a:solidFill>
            </a:endParaRPr>
          </a:p>
        </p:txBody>
      </p:sp>
      <p:pic>
        <p:nvPicPr>
          <p:cNvPr id="12" name="Picture 11">
            <a:extLst>
              <a:ext uri="{FF2B5EF4-FFF2-40B4-BE49-F238E27FC236}">
                <a16:creationId xmlns:a16="http://schemas.microsoft.com/office/drawing/2014/main" id="{75412EF9-20C1-4EF7-AA1E-3CD9D0CBC339}"/>
              </a:ext>
            </a:extLst>
          </p:cNvPr>
          <p:cNvPicPr>
            <a:picLocks noChangeAspect="1"/>
          </p:cNvPicPr>
          <p:nvPr/>
        </p:nvPicPr>
        <p:blipFill>
          <a:blip r:embed="rId4"/>
          <a:stretch>
            <a:fillRect/>
          </a:stretch>
        </p:blipFill>
        <p:spPr>
          <a:xfrm>
            <a:off x="6630139" y="978153"/>
            <a:ext cx="5257062" cy="34960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35036DCE-323E-40B1-8424-8A589033AFF2}"/>
              </a:ext>
            </a:extLst>
          </p:cNvPr>
          <p:cNvSpPr txBox="1"/>
          <p:nvPr/>
        </p:nvSpPr>
        <p:spPr>
          <a:xfrm>
            <a:off x="7338116" y="1411262"/>
            <a:ext cx="3048757" cy="584775"/>
          </a:xfrm>
          <a:prstGeom prst="rect">
            <a:avLst/>
          </a:prstGeom>
          <a:noFill/>
        </p:spPr>
        <p:txBody>
          <a:bodyPr wrap="square">
            <a:spAutoFit/>
          </a:bodyPr>
          <a:lstStyle/>
          <a:p>
            <a:r>
              <a:rPr lang="en-US" sz="3200" b="1" dirty="0">
                <a:solidFill>
                  <a:schemeClr val="bg1"/>
                </a:solidFill>
                <a:latin typeface="Arial Narrow" panose="020B0606020202030204" pitchFamily="34" charset="0"/>
              </a:rPr>
              <a:t>3 Yellow Cards</a:t>
            </a:r>
          </a:p>
        </p:txBody>
      </p:sp>
      <p:sp>
        <p:nvSpPr>
          <p:cNvPr id="4" name="TextBox 3">
            <a:extLst>
              <a:ext uri="{FF2B5EF4-FFF2-40B4-BE49-F238E27FC236}">
                <a16:creationId xmlns:a16="http://schemas.microsoft.com/office/drawing/2014/main" id="{A5055DE7-2550-4489-AB2A-674185E76DDF}"/>
              </a:ext>
            </a:extLst>
          </p:cNvPr>
          <p:cNvSpPr txBox="1"/>
          <p:nvPr/>
        </p:nvSpPr>
        <p:spPr>
          <a:xfrm>
            <a:off x="7051449" y="2136758"/>
            <a:ext cx="3622089" cy="584775"/>
          </a:xfrm>
          <a:prstGeom prst="rect">
            <a:avLst/>
          </a:prstGeom>
          <a:noFill/>
        </p:spPr>
        <p:txBody>
          <a:bodyPr wrap="square" rtlCol="0">
            <a:spAutoFit/>
          </a:bodyPr>
          <a:lstStyle/>
          <a:p>
            <a:r>
              <a:rPr lang="en-US" sz="3200" b="1" dirty="0">
                <a:solidFill>
                  <a:schemeClr val="bg1"/>
                </a:solidFill>
              </a:rPr>
              <a:t>Sideline behavior</a:t>
            </a:r>
          </a:p>
        </p:txBody>
      </p:sp>
      <p:pic>
        <p:nvPicPr>
          <p:cNvPr id="3" name="Picture 2">
            <a:extLst>
              <a:ext uri="{FF2B5EF4-FFF2-40B4-BE49-F238E27FC236}">
                <a16:creationId xmlns:a16="http://schemas.microsoft.com/office/drawing/2014/main" id="{3BC18715-E8D4-4C77-AD7A-440EAB963217}"/>
              </a:ext>
            </a:extLst>
          </p:cNvPr>
          <p:cNvPicPr>
            <a:picLocks noChangeAspect="1"/>
          </p:cNvPicPr>
          <p:nvPr/>
        </p:nvPicPr>
        <p:blipFill>
          <a:blip r:embed="rId5"/>
          <a:stretch>
            <a:fillRect/>
          </a:stretch>
        </p:blipFill>
        <p:spPr>
          <a:xfrm>
            <a:off x="390524" y="1674429"/>
            <a:ext cx="5934075" cy="1190625"/>
          </a:xfrm>
          <a:prstGeom prst="rect">
            <a:avLst/>
          </a:prstGeom>
        </p:spPr>
      </p:pic>
      <p:sp>
        <p:nvSpPr>
          <p:cNvPr id="5" name="TextBox 4">
            <a:extLst>
              <a:ext uri="{FF2B5EF4-FFF2-40B4-BE49-F238E27FC236}">
                <a16:creationId xmlns:a16="http://schemas.microsoft.com/office/drawing/2014/main" id="{A837C9F0-21C2-8FEC-12F3-994F1A49804C}"/>
              </a:ext>
            </a:extLst>
          </p:cNvPr>
          <p:cNvSpPr txBox="1"/>
          <p:nvPr/>
        </p:nvSpPr>
        <p:spPr>
          <a:xfrm rot="10800000" flipV="1">
            <a:off x="390524" y="2644935"/>
            <a:ext cx="5934076" cy="369332"/>
          </a:xfrm>
          <a:prstGeom prst="rect">
            <a:avLst/>
          </a:prstGeom>
          <a:solidFill>
            <a:schemeClr val="bg1"/>
          </a:solidFill>
          <a:ln>
            <a:solidFill>
              <a:schemeClr val="tx1"/>
            </a:solidFill>
          </a:ln>
        </p:spPr>
        <p:txBody>
          <a:bodyPr wrap="square" rtlCol="0">
            <a:spAutoFit/>
          </a:bodyPr>
          <a:lstStyle/>
          <a:p>
            <a:r>
              <a:rPr lang="en-US" dirty="0"/>
              <a:t>       2 ( Players)               0                                   1(Coach)</a:t>
            </a:r>
          </a:p>
        </p:txBody>
      </p:sp>
      <p:sp>
        <p:nvSpPr>
          <p:cNvPr id="6" name="TextBox 5">
            <a:extLst>
              <a:ext uri="{FF2B5EF4-FFF2-40B4-BE49-F238E27FC236}">
                <a16:creationId xmlns:a16="http://schemas.microsoft.com/office/drawing/2014/main" id="{F02D78A1-1FDD-8381-4054-4C35C20D1C2A}"/>
              </a:ext>
            </a:extLst>
          </p:cNvPr>
          <p:cNvSpPr txBox="1"/>
          <p:nvPr/>
        </p:nvSpPr>
        <p:spPr>
          <a:xfrm>
            <a:off x="390524" y="3632433"/>
            <a:ext cx="5448214" cy="923330"/>
          </a:xfrm>
          <a:prstGeom prst="rect">
            <a:avLst/>
          </a:prstGeom>
          <a:noFill/>
        </p:spPr>
        <p:txBody>
          <a:bodyPr wrap="square" rtlCol="0">
            <a:spAutoFit/>
          </a:bodyPr>
          <a:lstStyle/>
          <a:p>
            <a:r>
              <a:rPr lang="en-US" dirty="0"/>
              <a:t>-Waiting for Wylie’s count</a:t>
            </a:r>
          </a:p>
          <a:p>
            <a:r>
              <a:rPr lang="en-US" dirty="0"/>
              <a:t>-Coaches-  You are in charge of your player’s parents.  Respect to the Referees.</a:t>
            </a:r>
          </a:p>
        </p:txBody>
      </p:sp>
      <p:sp>
        <p:nvSpPr>
          <p:cNvPr id="13" name="TextBox 12">
            <a:extLst>
              <a:ext uri="{FF2B5EF4-FFF2-40B4-BE49-F238E27FC236}">
                <a16:creationId xmlns:a16="http://schemas.microsoft.com/office/drawing/2014/main" id="{AF847FCC-1BBE-25C7-83C5-203D2142E3DB}"/>
              </a:ext>
            </a:extLst>
          </p:cNvPr>
          <p:cNvSpPr txBox="1"/>
          <p:nvPr/>
        </p:nvSpPr>
        <p:spPr>
          <a:xfrm rot="10800000" flipV="1">
            <a:off x="390523" y="1710996"/>
            <a:ext cx="967222" cy="246221"/>
          </a:xfrm>
          <a:prstGeom prst="rect">
            <a:avLst/>
          </a:prstGeom>
          <a:solidFill>
            <a:srgbClr val="00B050"/>
          </a:solidFill>
        </p:spPr>
        <p:txBody>
          <a:bodyPr wrap="square" rtlCol="0">
            <a:spAutoFit/>
          </a:bodyPr>
          <a:lstStyle/>
          <a:p>
            <a:r>
              <a:rPr lang="en-US" sz="1000" dirty="0"/>
              <a:t>Fall 2024</a:t>
            </a:r>
          </a:p>
        </p:txBody>
      </p:sp>
    </p:spTree>
    <p:extLst>
      <p:ext uri="{BB962C8B-B14F-4D97-AF65-F5344CB8AC3E}">
        <p14:creationId xmlns:p14="http://schemas.microsoft.com/office/powerpoint/2010/main" val="3559096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8973</TotalTime>
  <Words>872</Words>
  <Application>Microsoft Office PowerPoint</Application>
  <PresentationFormat>Widescreen</PresentationFormat>
  <Paragraphs>188</Paragraphs>
  <Slides>16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Yu Gothic Light</vt:lpstr>
      <vt:lpstr>Arial</vt:lpstr>
      <vt:lpstr>Arial Black</vt:lpstr>
      <vt:lpstr>Arial Narrow</vt:lpstr>
      <vt:lpstr>Calibri</vt:lpstr>
      <vt:lpstr>Calibri Light</vt:lpstr>
      <vt:lpstr>Franklin Gothic Heavy</vt:lpstr>
      <vt:lpstr>Office Theme</vt:lpstr>
      <vt:lpstr> Rowlett Youth  Soccer Association</vt:lpstr>
      <vt:lpstr>End of Season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RYSA Board Positions</vt:lpstr>
      <vt:lpstr>Position Descriptions</vt:lpstr>
      <vt:lpstr>RYSA Spring 2026 Dates</vt:lpstr>
      <vt:lpstr>Rule Changes</vt:lpstr>
      <vt:lpstr>Tournament of Champions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Rowlett Youth  Soccer Association</dc:title>
  <dc:creator>Bernadette</dc:creator>
  <cp:lastModifiedBy>Tina Greene</cp:lastModifiedBy>
  <cp:revision>89</cp:revision>
  <dcterms:created xsi:type="dcterms:W3CDTF">2021-02-18T03:12:23Z</dcterms:created>
  <dcterms:modified xsi:type="dcterms:W3CDTF">2025-12-04T15:55:22Z</dcterms:modified>
</cp:coreProperties>
</file>