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50E5-D944-48C1-A875-BF5F0C22054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944D-13A4-4EBD-A85F-E01B5EA2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944D-13A4-4EBD-A85F-E01B5EA2F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944D-13A4-4EBD-A85F-E01B5EA2FC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944D-13A4-4EBD-A85F-E01B5EA2F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944D-13A4-4EBD-A85F-E01B5EA2FC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4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A944D-13A4-4EBD-A85F-E01B5EA2FC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7D38-B854-7665-883B-0E18A08F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6E39F-3B1F-5709-F4BF-3943D6715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F6ED-8A6B-C1D8-6D89-FB2FE052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A4C2C-13D1-E6F5-DB48-A83BFC01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A853-DC90-D9EC-8B31-F468C0E1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C19D-FF98-0B3B-0D9E-9C3291D4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169A0-82BB-7414-0E05-C4C5ABFA7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6F4F-8A4E-5E08-606F-3133981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FDC4-F6DC-61A3-5B2A-3F693C3F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2C47-D84D-04A1-0C92-33FF3383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FCD8A-2CCC-BFD2-E6B3-BC626FF93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89176-30E3-ED89-3DFD-E773F8280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BE1A-65C8-781A-54B4-31E08C29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18296-C719-45F1-3387-C6FAD51C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0E94-1F45-0280-A4C5-EA550518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A257-7EDC-56BA-5D32-68495F6C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0BE5-1CF8-E215-4964-C1987FA0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4F90-9EC9-5FFC-7F69-990642F3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F7018-B809-2E27-F55E-05661CEC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A11C-3D3C-0870-2643-0B0D345F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70D1-C4A6-3909-91F3-00878812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D4395-9BB1-BC29-A1AF-270A7B8A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2310-D483-1883-A713-02DC7D00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3B15-E752-2507-0789-B3E5C065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ED4E-714C-932B-511B-E8B8FFEF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5A40-9205-A0D2-B879-E37562C2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7D7E-606D-A698-6DED-3116E92D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B8342-A0AC-2458-4F2C-B2E35E64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BC9F-EA7F-CAD0-164C-CBE68B5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2AC0-564F-3C52-BD4C-48A8AA83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427FD-AB22-0351-DCAB-BF844EFA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9B3A-8690-BFA1-E5A4-852AFDED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CA45B-B1E4-59BE-9589-B6A76F10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72F9C-E5F2-A6D4-AE49-B1178651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12DF7-4439-3324-2707-A523386E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83330-0347-44B8-E0C0-9E08D1286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B096F-8571-A7C8-2CA7-E31E5958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3DA94-76BF-8E7C-FEBA-067143E8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160FE-DAF4-C2C0-41B5-A11B6C98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4D82-FA0B-90C6-F311-2F099CB6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53FAE-B4AF-26F3-DFAD-D395E827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E096F-33E9-7BD5-0449-EF0C3CE4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9CD53-EEBF-9D42-93BC-11ABFDB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525D9-FA29-139C-E3A7-BD5D7C86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78E38-560B-660D-1872-438E6675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F7171-38F2-E541-10F9-B6F5C4B9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A4CA-5BAC-C598-1201-01CBB13F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4615-8D80-4A84-4614-CE3F27B8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82A5-530A-AE0F-86A0-8885B9AF5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0BF47-AFC8-18FC-E60B-E3F60D06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45F3C-C866-6F2B-F65F-2E89474D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BD988-3DF7-3940-AA5E-400379B2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11B1-C053-7A54-9163-3BC4FA1F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13477-1647-818D-674F-13AD75F74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1521-0F56-4102-CB5B-D8390CAAA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2468A-3BDA-F490-549B-C8340B0E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1C302-3A5D-B4FC-33EA-EA0D5DCB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A470E-FF9D-BC1A-59F0-B81C9EF1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52DAE-4619-1141-677B-6D9A3480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CB9F0-AE8B-F8A1-84ED-FC2688BC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8E05-73B6-9021-D27D-A373D2CDD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937D1-5E6E-4DA8-B72A-BE27168734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14444-4C4D-1DF8-3D72-AFDCB6E99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69F5-6EC1-51BD-CBDD-89482EDA8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70338-37D2-407E-8A93-8ADCD44A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305A2-6D39-9E5F-4B97-732C0603F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DB29-0CE4-1DF5-E2B8-23D571732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345" y="334979"/>
            <a:ext cx="9144000" cy="10773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rajan Pro" panose="02020502050506020301" pitchFamily="18" charset="0"/>
              </a:rPr>
              <a:t>First things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B5C16-640E-65CA-7219-2DC6BBB1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271" y="1412341"/>
            <a:ext cx="9436729" cy="43185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Our friends at Vista Ridge are hurting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2 </a:t>
            </a:r>
            <a:r>
              <a:rPr lang="en-US" sz="44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Gofundme’s</a:t>
            </a:r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 for Wade Langston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Praying for our friends w/Colorado United TC, too</a:t>
            </a:r>
          </a:p>
        </p:txBody>
      </p:sp>
    </p:spTree>
    <p:extLst>
      <p:ext uri="{BB962C8B-B14F-4D97-AF65-F5344CB8AC3E}">
        <p14:creationId xmlns:p14="http://schemas.microsoft.com/office/powerpoint/2010/main" val="217240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14335-59E8-CBAE-834D-723664E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7C7D69-2236-495A-22F6-FACAE1BF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177925"/>
          </a:xfrm>
        </p:spPr>
        <p:txBody>
          <a:bodyPr>
            <a:normAutofit/>
          </a:bodyPr>
          <a:lstStyle/>
          <a:p>
            <a:pPr marL="457200" marR="0" lvl="1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believe that everyone on the team has an important, </a:t>
            </a:r>
            <a:r>
              <a:rPr lang="en-US" sz="3200" b="1" u="sng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positive role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that they </a:t>
            </a:r>
            <a:r>
              <a:rPr lang="en-US" sz="3200" b="1" u="sng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 and should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serve for the team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987D5C-8C7E-56E5-4CAC-B2D70B6F4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845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rajan Pro" panose="02020502050506020301" pitchFamily="18" charset="0"/>
              </a:rPr>
              <a:t>1 Corinthians 12: a lesson for a young church on how to get along and understand value</a:t>
            </a:r>
          </a:p>
          <a:p>
            <a:r>
              <a:rPr lang="en-US" sz="3500" b="1" dirty="0">
                <a:solidFill>
                  <a:srgbClr val="C00000"/>
                </a:solidFill>
                <a:latin typeface="Trajan Pro" panose="02020502050506020301" pitchFamily="18" charset="0"/>
              </a:rPr>
              <a:t>Passionate buy in and true humility</a:t>
            </a:r>
          </a:p>
          <a:p>
            <a:r>
              <a:rPr lang="en-US" sz="3500" b="1" dirty="0">
                <a:solidFill>
                  <a:srgbClr val="C00000"/>
                </a:solidFill>
                <a:latin typeface="Trajan Pro" panose="02020502050506020301" pitchFamily="18" charset="0"/>
              </a:rPr>
              <a:t>Water bottle award</a:t>
            </a:r>
          </a:p>
          <a:p>
            <a:r>
              <a:rPr lang="en-US" sz="3500" b="1" dirty="0">
                <a:solidFill>
                  <a:srgbClr val="C00000"/>
                </a:solidFill>
                <a:latin typeface="Trajan Pro" panose="02020502050506020301" pitchFamily="18" charset="0"/>
              </a:rPr>
              <a:t>Year-end award: aiming for a JV/C kid who shows care</a:t>
            </a: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4" name="Content Placeholder 3" descr="A group of women running on a track&#10;&#10;Description automatically generated">
            <a:extLst>
              <a:ext uri="{FF2B5EF4-FFF2-40B4-BE49-F238E27FC236}">
                <a16:creationId xmlns:a16="http://schemas.microsoft.com/office/drawing/2014/main" id="{AD02016B-9569-E0C3-A9D9-0AD4B58553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2744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val="63903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81068-BED5-75F9-72F8-A4CA85DAB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4C8996-0E11-706B-FDBC-5858850A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8"/>
            <a:ext cx="10515600" cy="676024"/>
          </a:xfrm>
        </p:spPr>
        <p:txBody>
          <a:bodyPr>
            <a:normAutofit/>
          </a:bodyPr>
          <a:lstStyle/>
          <a:p>
            <a:pPr marL="457200" marR="0" lvl="1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believe that </a:t>
            </a:r>
            <a:r>
              <a:rPr lang="en-US" sz="3600" b="1" u="sng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competition</a:t>
            </a: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is a 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gift</a:t>
            </a: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joyful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4FB28A-FDDE-7117-6FC6-CB4D6333F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694" y="864174"/>
            <a:ext cx="5181600" cy="51358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Purpose of competition?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Value of Fellow competitors?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Thankfulness kills a lot of negative thoughts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Building relationships with other programs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Year-end award: breakthrough, enthusiasm for training and/or racing</a:t>
            </a:r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C62390-9FD0-7B1B-7333-53D1BDC7E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8" y="1056206"/>
            <a:ext cx="5781765" cy="4336324"/>
          </a:xfrm>
        </p:spPr>
      </p:pic>
    </p:spTree>
    <p:extLst>
      <p:ext uri="{BB962C8B-B14F-4D97-AF65-F5344CB8AC3E}">
        <p14:creationId xmlns:p14="http://schemas.microsoft.com/office/powerpoint/2010/main" val="175014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8914E-0CA6-D5D8-2145-5ED98125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1E26BF-39FD-B5CC-04E6-0DBCD29C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21674"/>
            <a:ext cx="10954326" cy="648482"/>
          </a:xfrm>
        </p:spPr>
        <p:txBody>
          <a:bodyPr>
            <a:noAutofit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believe </a:t>
            </a:r>
            <a:r>
              <a:rPr lang="en-US" sz="3600" b="1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Aptos" panose="020B0004020202020204" pitchFamily="34" charset="0"/>
              </a:rPr>
              <a:t>in the ways cross country challenges an </a:t>
            </a:r>
            <a:r>
              <a:rPr lang="en-US" sz="3600" b="1" dirty="0">
                <a:solidFill>
                  <a:srgbClr val="C00000"/>
                </a:solidFill>
                <a:latin typeface="Trajan Pro" panose="02020502050506020301" pitchFamily="18" charset="0"/>
                <a:ea typeface="Aptos" panose="020B0004020202020204" pitchFamily="34" charset="0"/>
                <a:cs typeface="Aptos" panose="020B0004020202020204" pitchFamily="34" charset="0"/>
              </a:rPr>
              <a:t>athlete</a:t>
            </a:r>
            <a:r>
              <a:rPr lang="en-US" sz="3600" b="1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Aptos" panose="020B0004020202020204" pitchFamily="34" charset="0"/>
              </a:rPr>
              <a:t> to grow as a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Aptos" panose="020B0004020202020204" pitchFamily="34" charset="0"/>
              </a:rPr>
              <a:t>whole person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C0711E-4745-2D76-EC9B-B08F01C30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877"/>
            <a:ext cx="5181600" cy="47818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Vulnerability, teachability, wise risk-taking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The opportunity in big workouts and races</a:t>
            </a:r>
          </a:p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Year-end award: celebrate someone who struggled, overcame and/or stayed engaged</a:t>
            </a:r>
          </a:p>
        </p:txBody>
      </p:sp>
      <p:pic>
        <p:nvPicPr>
          <p:cNvPr id="6" name="Content Placeholder 5" descr="Two men in sports uniforms&#10;&#10;Description automatically generated">
            <a:extLst>
              <a:ext uri="{FF2B5EF4-FFF2-40B4-BE49-F238E27FC236}">
                <a16:creationId xmlns:a16="http://schemas.microsoft.com/office/drawing/2014/main" id="{7E23ACBC-3C9D-79D5-7B8A-B44AB3885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1" y="1468877"/>
            <a:ext cx="5443275" cy="3625923"/>
          </a:xfrm>
        </p:spPr>
      </p:pic>
    </p:spTree>
    <p:extLst>
      <p:ext uri="{BB962C8B-B14F-4D97-AF65-F5344CB8AC3E}">
        <p14:creationId xmlns:p14="http://schemas.microsoft.com/office/powerpoint/2010/main" val="230742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58309-146B-8C71-942F-C6CB1E23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392C92-10D2-3A21-3ACD-B85E5499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248"/>
          </a:xfrm>
        </p:spPr>
        <p:txBody>
          <a:bodyPr>
            <a:normAutofit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Training and planning is a </a:t>
            </a:r>
            <a:r>
              <a:rPr lang="en-US" sz="3600" b="1" kern="100" dirty="0">
                <a:solidFill>
                  <a:schemeClr val="bg1"/>
                </a:solidFill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cience</a:t>
            </a: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an 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6FB771-8D50-78EA-6DC5-4C85BECBF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2103"/>
            <a:ext cx="5181600" cy="483486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I’ve certainly read: Daniels, Coe, Johnson, plenty of other articles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Did the USATF Level 1 school back in the day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Trial and error and what makes sense to you?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Should have cornerstone workouts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Should be things tweaked, scrapped or shelved for later every year</a:t>
            </a:r>
          </a:p>
          <a:p>
            <a:endParaRPr lang="en-US" sz="16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23595-578C-7E47-08A0-4CAB2E31A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2103"/>
            <a:ext cx="5181600" cy="483486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Take notes: sometimes share, sometimes don’t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How will you group athletes?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What Challenging workouts do your kids love?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Workouts that teach the race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Dealing with elevation: Northgate is different than Loveland!</a:t>
            </a:r>
          </a:p>
          <a:p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TCA Racing goals</a:t>
            </a:r>
          </a:p>
        </p:txBody>
      </p:sp>
    </p:spTree>
    <p:extLst>
      <p:ext uri="{BB962C8B-B14F-4D97-AF65-F5344CB8AC3E}">
        <p14:creationId xmlns:p14="http://schemas.microsoft.com/office/powerpoint/2010/main" val="226762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BC9C0-CC21-D83F-AE25-9000A864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2B9CA3-4D8C-86AD-A85A-FA5B5806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663575"/>
          </a:xfrm>
        </p:spPr>
        <p:txBody>
          <a:bodyPr>
            <a:normAutofit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840042-3604-CF1A-0450-81C89E31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23900"/>
            <a:ext cx="5181600" cy="5414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Summer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Usually start last week of June; encourage seniors to lead runs before that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Weekly visit to “fun” trails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Build the JJ long run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1-2x grass 500s at goal 5k, 30-45-60-second hills toward end of summer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  <a:latin typeface="Trajan Pro" panose="02020502050506020301" pitchFamily="18" charset="0"/>
              </a:rPr>
              <a:t>Short team trip around fun and a race: Evergreen 5/10k, Pearl Street Mile…</a:t>
            </a:r>
          </a:p>
          <a:p>
            <a:endParaRPr lang="en-US" sz="16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Content Placeholder 2" descr="People on a rope ladder&#10;&#10;Description automatically generated with medium confidence">
            <a:extLst>
              <a:ext uri="{FF2B5EF4-FFF2-40B4-BE49-F238E27FC236}">
                <a16:creationId xmlns:a16="http://schemas.microsoft.com/office/drawing/2014/main" id="{3DD16FA6-8A77-3995-34A9-240DDDC7B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8331" y="1978819"/>
            <a:ext cx="3181350" cy="2386012"/>
          </a:xfrm>
        </p:spPr>
      </p:pic>
      <p:pic>
        <p:nvPicPr>
          <p:cNvPr id="6" name="Picture 5" descr="A group of people outside&#10;&#10;Description automatically generated">
            <a:extLst>
              <a:ext uri="{FF2B5EF4-FFF2-40B4-BE49-F238E27FC236}">
                <a16:creationId xmlns:a16="http://schemas.microsoft.com/office/drawing/2014/main" id="{7BBABB5D-88AF-BD71-5C03-B5FFF8CBB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731837"/>
            <a:ext cx="3048000" cy="2286000"/>
          </a:xfrm>
          <a:prstGeom prst="rect">
            <a:avLst/>
          </a:prstGeom>
        </p:spPr>
      </p:pic>
      <p:pic>
        <p:nvPicPr>
          <p:cNvPr id="10" name="Picture 9" descr="A person running on the street&#10;&#10;Description automatically generated">
            <a:extLst>
              <a:ext uri="{FF2B5EF4-FFF2-40B4-BE49-F238E27FC236}">
                <a16:creationId xmlns:a16="http://schemas.microsoft.com/office/drawing/2014/main" id="{E32538B9-9FDB-368A-46EB-6FB407164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4"/>
          <a:stretch/>
        </p:blipFill>
        <p:spPr>
          <a:xfrm rot="5400000">
            <a:off x="8657238" y="3261119"/>
            <a:ext cx="3099980" cy="27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D2E49-A0E7-48CA-0CF4-939F7260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100231-CEED-D36E-CC81-E222D271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854075"/>
          </a:xfrm>
        </p:spPr>
        <p:txBody>
          <a:bodyPr>
            <a:normAutofit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BC8C9E-B9AB-4DFF-CD7F-1DF45853C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04875"/>
            <a:ext cx="5181600" cy="5272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Cross Country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900 or 1800 </a:t>
            </a:r>
            <a:r>
              <a:rPr lang="en-US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fartleks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 on our “state course”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Long runs on non-race weeks, at least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800 fluxes: thanks Sean O!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Track 4:15 intervals on 8:00: thanks Alan V!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1600/3200 pace ~1x a month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2024: 9</a:t>
            </a:r>
            <a:r>
              <a:rPr lang="en-US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/10</a:t>
            </a:r>
            <a:r>
              <a:rPr lang="en-US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 girls 30-35 </a:t>
            </a:r>
            <a:r>
              <a:rPr lang="en-US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mpw</a:t>
            </a:r>
            <a:endParaRPr lang="en-US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2023: senior boys ~50, Edwards or Wilburn pushing 60</a:t>
            </a:r>
          </a:p>
          <a:p>
            <a:endParaRPr lang="en-US" sz="16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Content Placeholder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3902443-2811-A4E7-7555-BF4081F47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56507"/>
            <a:ext cx="5391148" cy="4051785"/>
          </a:xfrm>
        </p:spPr>
      </p:pic>
    </p:spTree>
    <p:extLst>
      <p:ext uri="{BB962C8B-B14F-4D97-AF65-F5344CB8AC3E}">
        <p14:creationId xmlns:p14="http://schemas.microsoft.com/office/powerpoint/2010/main" val="322787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E422C-C166-1AFD-1EEA-595229A5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87D21F-370F-2A97-7E0F-EE8BA682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630237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2A3C12-BD45-A81C-40A1-5EA9C40C3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5181600" cy="54959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Winter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“Hold on Loosely”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Lift 2x a week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200-300m hills on sidewalk near school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Threshold relays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JJs 800/1600 development workouts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Re-establish long run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600 TT before indoor meet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Mid-Feb indoor/preseason Meet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321m TT with whole team 1</a:t>
            </a:r>
            <a:r>
              <a:rPr lang="en-US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st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 week of real practice</a:t>
            </a:r>
          </a:p>
        </p:txBody>
      </p:sp>
      <p:pic>
        <p:nvPicPr>
          <p:cNvPr id="10" name="Content Placeholder 9" descr="A frozen lake with buildings in the background&#10;&#10;Description automatically generated">
            <a:extLst>
              <a:ext uri="{FF2B5EF4-FFF2-40B4-BE49-F238E27FC236}">
                <a16:creationId xmlns:a16="http://schemas.microsoft.com/office/drawing/2014/main" id="{8B3278DF-7C62-DD4F-DCBE-702CB1E68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0606"/>
            <a:ext cx="3190875" cy="2393156"/>
          </a:xfrm>
        </p:spPr>
      </p:pic>
      <p:pic>
        <p:nvPicPr>
          <p:cNvPr id="12" name="Picture 11" descr="A running track with a stadium and buildings in the background&#10;&#10;Description automatically generated">
            <a:extLst>
              <a:ext uri="{FF2B5EF4-FFF2-40B4-BE49-F238E27FC236}">
                <a16:creationId xmlns:a16="http://schemas.microsoft.com/office/drawing/2014/main" id="{178B82AB-B060-62BC-B091-19285B929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1" y="681037"/>
            <a:ext cx="3346449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61870-7A39-FAD4-E26C-853A2552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F6CA08-4BA1-EA49-6711-9BAEAEE2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630237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8A812DFE-C6E4-BF9E-0583-E96551D60E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723900"/>
            <a:ext cx="2962729" cy="2705100"/>
          </a:xfrm>
        </p:spPr>
      </p:pic>
      <p:pic>
        <p:nvPicPr>
          <p:cNvPr id="7" name="Content Placeholder 6" descr="A child pulling a machine&#10;&#10;Description automatically generated">
            <a:extLst>
              <a:ext uri="{FF2B5EF4-FFF2-40B4-BE49-F238E27FC236}">
                <a16:creationId xmlns:a16="http://schemas.microsoft.com/office/drawing/2014/main" id="{55A84290-FF70-B3DF-EE26-65127F6B8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03" y="3562349"/>
            <a:ext cx="3369945" cy="2486025"/>
          </a:xfrm>
        </p:spPr>
      </p:pic>
      <p:pic>
        <p:nvPicPr>
          <p:cNvPr id="13" name="Picture 12" descr="A person squatting in a gym&#10;&#10;Description automatically generated">
            <a:extLst>
              <a:ext uri="{FF2B5EF4-FFF2-40B4-BE49-F238E27FC236}">
                <a16:creationId xmlns:a16="http://schemas.microsoft.com/office/drawing/2014/main" id="{54FF2301-026E-4AE5-2849-B75F4AC46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21" y="703293"/>
            <a:ext cx="2652666" cy="3315832"/>
          </a:xfrm>
          <a:prstGeom prst="rect">
            <a:avLst/>
          </a:prstGeom>
        </p:spPr>
      </p:pic>
      <p:pic>
        <p:nvPicPr>
          <p:cNvPr id="15" name="Picture 14" descr="A group of people in a gym&#10;&#10;Description automatically generated">
            <a:extLst>
              <a:ext uri="{FF2B5EF4-FFF2-40B4-BE49-F238E27FC236}">
                <a16:creationId xmlns:a16="http://schemas.microsoft.com/office/drawing/2014/main" id="{B1F6A06C-19BB-4D34-CCD5-D31110A12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83" y="2495079"/>
            <a:ext cx="3322653" cy="31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C2634-70F6-AFA1-9673-4DE4CC326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0A5A4C-0ACE-6652-9823-19080353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630237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1B0912-9F23-3672-423B-8FD2ADCF8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60439"/>
            <a:ext cx="5181600" cy="561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Track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4 speeds every two-</a:t>
            </a:r>
            <a:r>
              <a:rPr lang="en-US" sz="20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ish</a:t>
            </a: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 weeks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400 pace: 500-800m of work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800: 1000-1600m of work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1600: 3k-5k of work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3200: 4k-6k of work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These are early-week, “main” workouts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JJ’s 48-hour workouts late in week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Have replaced in-season TTs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1-2 more long runs where we can fit them; 1-2 threshold workouts as needed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Lift 1x, plyo 1x a week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Late season TT/Race sim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600 TT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1200-800-400 @ 3200 w/400 jog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600-300 @ 800 w/300 jog</a:t>
            </a: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Content Placeholder 2" descr="A group of men running on a track&#10;&#10;Description automatically generated">
            <a:extLst>
              <a:ext uri="{FF2B5EF4-FFF2-40B4-BE49-F238E27FC236}">
                <a16:creationId xmlns:a16="http://schemas.microsoft.com/office/drawing/2014/main" id="{C87C61ED-E87A-5308-734F-8874E3124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140476"/>
            <a:ext cx="6086130" cy="4054147"/>
          </a:xfrm>
        </p:spPr>
      </p:pic>
    </p:spTree>
    <p:extLst>
      <p:ext uri="{BB962C8B-B14F-4D97-AF65-F5344CB8AC3E}">
        <p14:creationId xmlns:p14="http://schemas.microsoft.com/office/powerpoint/2010/main" val="87804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4FEF2-3FA6-43CE-9C61-7B977E31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D8E778-92FC-1EF3-9C73-93BF432E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630237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Plan: TCA training at-a-glance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C40AE-D239-1D72-CF3C-A1EEBDB9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934" y="681037"/>
            <a:ext cx="5181600" cy="54959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Track racing principles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Work backward from the state meet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As broad of race experiences as possible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2</a:t>
            </a:r>
            <a:r>
              <a:rPr lang="en-US" sz="2100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nd</a:t>
            </a:r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 race always lower-key, unless a top 4x4; only triple at our home meet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4x8 and 3200 usually fairly easy to run fast off the bat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Open 800 next, 1600 longest to be ready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Use smaller meets for weaker distances or try tactics</a:t>
            </a:r>
          </a:p>
          <a:p>
            <a:pPr lvl="1"/>
            <a:r>
              <a:rPr lang="en-US" sz="2100" b="1" dirty="0">
                <a:solidFill>
                  <a:srgbClr val="C00000"/>
                </a:solidFill>
                <a:latin typeface="Trajan Pro" panose="02020502050506020301" pitchFamily="18" charset="0"/>
              </a:rPr>
              <a:t>Kids want to race; with more options and shorter distances, not a huge fan of taking weekends off</a:t>
            </a: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6" name="Content Placeholder 5" descr="A group of people in red uniforms&#10;&#10;Description automatically generated">
            <a:extLst>
              <a:ext uri="{FF2B5EF4-FFF2-40B4-BE49-F238E27FC236}">
                <a16:creationId xmlns:a16="http://schemas.microsoft.com/office/drawing/2014/main" id="{E8459377-C752-EB82-E556-27686EBB3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00" y="973394"/>
            <a:ext cx="6054641" cy="40331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E6A67-9369-92BE-C8F6-71C0DD5A86E3}"/>
              </a:ext>
            </a:extLst>
          </p:cNvPr>
          <p:cNvSpPr txBox="1"/>
          <p:nvPr/>
        </p:nvSpPr>
        <p:spPr>
          <a:xfrm>
            <a:off x="6953061" y="5006566"/>
            <a:ext cx="427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Photo creds: Tim McDonald, Alicia Whitcomb, the web</a:t>
            </a:r>
          </a:p>
        </p:txBody>
      </p:sp>
    </p:spTree>
    <p:extLst>
      <p:ext uri="{BB962C8B-B14F-4D97-AF65-F5344CB8AC3E}">
        <p14:creationId xmlns:p14="http://schemas.microsoft.com/office/powerpoint/2010/main" val="226610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9BEC-F09A-897F-64FE-5AC0E844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345" y="688256"/>
            <a:ext cx="9144000" cy="153875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Trajan Pro" panose="02020502050506020301" pitchFamily="18" charset="0"/>
              </a:rPr>
              <a:t>The TCA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EE318-F7EF-F2E6-9676-850992CF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095" y="2443733"/>
            <a:ext cx="9868277" cy="2436083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C00000"/>
                </a:solidFill>
                <a:latin typeface="Trajan Pro" panose="02020502050506020301" pitchFamily="18" charset="0"/>
              </a:rPr>
              <a:t>Thoughts on building a thriving distance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704787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CE2C3-DC4C-9BDF-30D6-A925FCE9A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D0D612-46C7-9EF0-65A1-27E5C5C7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5"/>
            <a:ext cx="10515600" cy="560352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Sample TCA workouts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DA26B4-7B0D-1BD3-8F02-0FE55CC90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6413"/>
            <a:ext cx="5181600" cy="5380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2024 XC: flux 800s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Our kids fell in love with this workout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Wednesday before the state meet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I wanted to hold kids back but they kept going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This year, just recorded total time; next year, maybe kids get their 200-300-200 splits?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Kids mostly got faster by cutting down 300 recovery in the middle, while shortening rest from 3:00 (Aug 6) to 2:00 (Oct 30)</a:t>
            </a:r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Maybe you went to </a:t>
            </a:r>
            <a:r>
              <a:rPr lang="en-US" sz="18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O’Day’s</a:t>
            </a:r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prez</a:t>
            </a:r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 at BRC …</a:t>
            </a: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F2253-B2E9-FB64-191E-80DE1FD11314}"/>
              </a:ext>
            </a:extLst>
          </p:cNvPr>
          <p:cNvSpPr txBox="1"/>
          <p:nvPr/>
        </p:nvSpPr>
        <p:spPr>
          <a:xfrm>
            <a:off x="6953061" y="5006566"/>
            <a:ext cx="427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Photo creds: Tim McDonald, Alicia Whitcomb, the web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AC83AB-BBC8-7E28-A9E0-0CCEB69B8C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2958443"/>
              </p:ext>
            </p:extLst>
          </p:nvPr>
        </p:nvGraphicFramePr>
        <p:xfrm>
          <a:off x="6172202" y="1048245"/>
          <a:ext cx="5407020" cy="462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691">
                  <a:extLst>
                    <a:ext uri="{9D8B030D-6E8A-4147-A177-3AD203B41FA5}">
                      <a16:colId xmlns:a16="http://schemas.microsoft.com/office/drawing/2014/main" val="3000899160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441290231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1381850707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2321532082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2729490784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2930039548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233785766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3475045490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2050038605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592059445"/>
                    </a:ext>
                  </a:extLst>
                </a:gridCol>
                <a:gridCol w="344850">
                  <a:extLst>
                    <a:ext uri="{9D8B030D-6E8A-4147-A177-3AD203B41FA5}">
                      <a16:colId xmlns:a16="http://schemas.microsoft.com/office/drawing/2014/main" val="1378368018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1559398070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2340111015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3011433993"/>
                    </a:ext>
                  </a:extLst>
                </a:gridCol>
                <a:gridCol w="307366">
                  <a:extLst>
                    <a:ext uri="{9D8B030D-6E8A-4147-A177-3AD203B41FA5}">
                      <a16:colId xmlns:a16="http://schemas.microsoft.com/office/drawing/2014/main" val="3923777001"/>
                    </a:ext>
                  </a:extLst>
                </a:gridCol>
                <a:gridCol w="382333">
                  <a:extLst>
                    <a:ext uri="{9D8B030D-6E8A-4147-A177-3AD203B41FA5}">
                      <a16:colId xmlns:a16="http://schemas.microsoft.com/office/drawing/2014/main" val="3479555308"/>
                    </a:ext>
                  </a:extLst>
                </a:gridCol>
              </a:tblGrid>
              <a:tr h="20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TCA XC 2024</a:t>
                      </a:r>
                      <a:endParaRPr lang="en-US" sz="600" b="1" i="1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30-Oct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5x800 fluxes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300-200-300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058338398"/>
                  </a:ext>
                </a:extLst>
              </a:tr>
              <a:tr h="28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2:00 rest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splits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total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lap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AVG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10/1 avg (2:15 rest)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9/11 avg (4-6)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8/28 avg (4-6)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8/21 avg (2-3)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8/6 avg (4-6)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8/6= 3:00 rest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470288053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NBA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57-43-57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2:33.0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2:36.4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2:35.7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2:34.7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2:30.4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2:34.0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2:34 (6)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2:35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sick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57-50-57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339423656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Ryan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59-45-59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2:39.9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2:41.5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2:42.8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2:31.5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2:40.5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2:40 (6)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 (6)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61-52-61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394388087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Braden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59-45-59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2:39.4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2:41.0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2:43.2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2:44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DNR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DNR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61-52-61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392685699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Barrett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61-45-61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2:43.1</a:t>
                      </a:r>
                      <a:endParaRPr lang="en-US" sz="5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2:41.2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2:45.4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2:56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63-55-63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201205606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Marcus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61-45-61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2:42.7</a:t>
                      </a:r>
                      <a:endParaRPr lang="en-US" sz="5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2:42.4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2:45.2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2:44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 (2)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63-55-63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023428113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Luke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61-45-61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246.9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2:45.8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2:48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581405755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Sam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61-47-61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2:42.9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2:46.0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2:49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2:54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2:54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4200700904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Kehren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61-47-61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2:42.7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2:45.5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2:51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2:57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218058377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DeCoste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2:43.7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2:46.4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2:52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2:54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685891539"/>
                  </a:ext>
                </a:extLst>
              </a:tr>
              <a:tr h="20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TCA XC 2024</a:t>
                      </a:r>
                      <a:endParaRPr lang="en-US" sz="600" b="1" i="1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30-Oct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5x800 fluxes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300-200-300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368254091"/>
                  </a:ext>
                </a:extLst>
              </a:tr>
              <a:tr h="28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2:00 rest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splits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total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lap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AVG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10/1 avg (2:15 rest)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9/11 avg (4-6)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8/28 avg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8/21 avg (2-3)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8/6 avg (4-6)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863668907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Viv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63-50-63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3:02.6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2:53.8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2:51.9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2:48.8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2:54.6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2:55 (6)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 (6)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67-60-67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873368109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Ellie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64-50-64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2:56.1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2:58.0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2:51.6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2:57.1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2:57 (6)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2:59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sick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67-60-67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11815022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Jana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64-50-64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2:57.6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2:59.4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2:57.5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2:53.4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2:58.5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 (6)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67-60-67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849684901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Gabby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65-54-65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3:20.7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3:07.0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3:25.3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3:27.9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3:17.7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 (6)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3:06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3:10 (6)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3:09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3:11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70-60-70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560932534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Lena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65-54-65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DNR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dnr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abs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DNR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618985156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Paris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65-54-65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3:06.5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3:15.4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3:15.6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3:10.1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3:06 (6)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NA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NA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1492026533"/>
                  </a:ext>
                </a:extLst>
              </a:tr>
              <a:tr h="20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Caroline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66-55-66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3:08.8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2:59.7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3:05.8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3:03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3:09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70-60-70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2483292320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Brynlee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66-55-66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3:09.4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3:06.4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3:07.3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3:09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70-60-70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763724426"/>
                  </a:ext>
                </a:extLst>
              </a:tr>
              <a:tr h="202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Elle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66-55-66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1:33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3:05.4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3:04.9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3:06.6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3:18.1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3:08.7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3:08.7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 (5)</a:t>
                      </a:r>
                      <a:endParaRPr lang="en-US" sz="500" b="1" i="0" u="none" strike="noStrike">
                        <a:solidFill>
                          <a:srgbClr val="0070C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3:05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3:08 (5)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3:11</a:t>
                      </a:r>
                      <a:endParaRPr lang="en-US" sz="500" b="1" i="0" u="none" strike="noStrike">
                        <a:solidFill>
                          <a:srgbClr val="FF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3:14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70-60-70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25" marR="5625" marT="5625" marB="0" anchor="b"/>
                </a:tc>
                <a:extLst>
                  <a:ext uri="{0D108BD9-81ED-4DB2-BD59-A6C34878D82A}">
                    <a16:rowId xmlns:a16="http://schemas.microsoft.com/office/drawing/2014/main" val="305399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52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654FB-992D-D2E3-15CB-2C9149A0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3A3CA5-AC19-0D99-AA23-69FC37A8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5"/>
            <a:ext cx="10515600" cy="560352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Sample TCA workouts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57C13E-B1A3-99A0-43F2-047820771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54959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March, 24: “VO2” 500s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I think at TVHS, this would almost always been repeat 800s or such—the difference in living/training at 6700</a:t>
            </a: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’</a:t>
            </a:r>
          </a:p>
          <a:p>
            <a:pPr lvl="2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This was a significant effort for most all the kids</a:t>
            </a:r>
          </a:p>
          <a:p>
            <a:pPr lvl="2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Logan and Cass </a:t>
            </a:r>
            <a:r>
              <a:rPr lang="en-US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PR’d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 at 3200 10 days later</a:t>
            </a:r>
          </a:p>
          <a:p>
            <a:pPr lvl="2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Took Joy another 2 months to figure out the 3200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16 and 32 workouts ideally end with the fastest rep—the older kids (Logan, David, Jack, Cass) all did</a:t>
            </a: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1C45F-A122-BAA4-7DA9-AD1B7803FE79}"/>
              </a:ext>
            </a:extLst>
          </p:cNvPr>
          <p:cNvSpPr txBox="1"/>
          <p:nvPr/>
        </p:nvSpPr>
        <p:spPr>
          <a:xfrm>
            <a:off x="6953061" y="5006566"/>
            <a:ext cx="427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Photo creds: Tim McDonald, Alicia Whitcomb, the web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E2605D-D6B4-6C1D-5F8E-967680A35C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6012642"/>
              </p:ext>
            </p:extLst>
          </p:nvPr>
        </p:nvGraphicFramePr>
        <p:xfrm>
          <a:off x="6498306" y="1005934"/>
          <a:ext cx="5090127" cy="4971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514">
                  <a:extLst>
                    <a:ext uri="{9D8B030D-6E8A-4147-A177-3AD203B41FA5}">
                      <a16:colId xmlns:a16="http://schemas.microsoft.com/office/drawing/2014/main" val="2958887681"/>
                    </a:ext>
                  </a:extLst>
                </a:gridCol>
                <a:gridCol w="394019">
                  <a:extLst>
                    <a:ext uri="{9D8B030D-6E8A-4147-A177-3AD203B41FA5}">
                      <a16:colId xmlns:a16="http://schemas.microsoft.com/office/drawing/2014/main" val="982009887"/>
                    </a:ext>
                  </a:extLst>
                </a:gridCol>
                <a:gridCol w="394019">
                  <a:extLst>
                    <a:ext uri="{9D8B030D-6E8A-4147-A177-3AD203B41FA5}">
                      <a16:colId xmlns:a16="http://schemas.microsoft.com/office/drawing/2014/main" val="2259635270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550147344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3083305969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4028219333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4213920772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1142511473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3144376117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1271910188"/>
                    </a:ext>
                  </a:extLst>
                </a:gridCol>
                <a:gridCol w="419716">
                  <a:extLst>
                    <a:ext uri="{9D8B030D-6E8A-4147-A177-3AD203B41FA5}">
                      <a16:colId xmlns:a16="http://schemas.microsoft.com/office/drawing/2014/main" val="2537335734"/>
                    </a:ext>
                  </a:extLst>
                </a:gridCol>
                <a:gridCol w="436847">
                  <a:extLst>
                    <a:ext uri="{9D8B030D-6E8A-4147-A177-3AD203B41FA5}">
                      <a16:colId xmlns:a16="http://schemas.microsoft.com/office/drawing/2014/main" val="2979552177"/>
                    </a:ext>
                  </a:extLst>
                </a:gridCol>
              </a:tblGrid>
              <a:tr h="4456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TCA Track 2024</a:t>
                      </a:r>
                      <a:endParaRPr lang="en-US" sz="800" b="1" i="1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5-Mar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500s @ 3200 pace</a:t>
                      </a:r>
                      <a:endParaRPr lang="en-US" sz="600" b="1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Boys 2, Girls 2:20 rest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317686341"/>
                  </a:ext>
                </a:extLst>
              </a:tr>
              <a:tr h="21737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pace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goal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</a:t>
                      </a:r>
                      <a:endParaRPr lang="en-US" sz="500" b="1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AVG</a:t>
                      </a:r>
                      <a:endParaRPr lang="en-US" sz="6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2130143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Logan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92.5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87.6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91.8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90.8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89.7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88.2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87.9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84.3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89.1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2815874399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David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92.5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87.6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91.8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90.8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89.7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87.4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87.9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85.3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89.1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857485953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Kieran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1:12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92.5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87.6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91.8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90.8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90.5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89.5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93.3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89.3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90.7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147007068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Jack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96.1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89.7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95.6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94.0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93.3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94.3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90.7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93.7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015221602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Grant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96.1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90.0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95.6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94.7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95.8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94.3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97.3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92.0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94.5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3551404163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NBA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1:14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1:32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96.1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91.1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95.6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96.7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97.3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94.5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95.9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91.3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94.8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727857573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BraDEN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1:19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1:38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97.5</a:t>
                      </a:r>
                      <a:endParaRPr lang="en-US" sz="6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92.5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98.7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99.1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99.3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98.5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98.7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xxxx</a:t>
                      </a:r>
                      <a:endParaRPr lang="en-US" sz="6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97.8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2924797164"/>
                  </a:ext>
                </a:extLst>
              </a:tr>
              <a:tr h="131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424279405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Cass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1:47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112.1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102.7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109.7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105.8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106.6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105.9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106.3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96.3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105.7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50152133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Viv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1:26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1:47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111.2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101.2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109.1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104.9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105.4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104.7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103.4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xxxx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105.7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2963674726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Joy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1:48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112.1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103.1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109.7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106.2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107.2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107.4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xxxx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107.6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687518557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Paris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1:27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1:48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112.1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103.5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109.7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106.9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107.2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107.6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108.7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xxxx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108.0</a:t>
                      </a:r>
                      <a:endParaRPr lang="en-US" sz="7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281137948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Gabby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1:28</a:t>
                      </a:r>
                      <a:endParaRPr lang="en-US" sz="5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1:50</a:t>
                      </a:r>
                      <a:endParaRPr lang="en-US" sz="5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err="1">
                          <a:effectLst/>
                        </a:rPr>
                        <a:t>Dnr</a:t>
                      </a:r>
                      <a:endParaRPr lang="en-US" sz="7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?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?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xxxx</a:t>
                      </a:r>
                      <a:endParaRPr lang="en-US" sz="7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719" marR="5719" marT="5719" marB="0" anchor="b"/>
                </a:tc>
                <a:extLst>
                  <a:ext uri="{0D108BD9-81ED-4DB2-BD59-A6C34878D82A}">
                    <a16:rowId xmlns:a16="http://schemas.microsoft.com/office/drawing/2014/main" val="1281260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8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7F0D0-C729-DBA1-3B59-E24845CFA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510A46-1B77-6DF9-5EAE-6EB8A0B6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5"/>
            <a:ext cx="10515600" cy="560352"/>
          </a:xfrm>
        </p:spPr>
        <p:txBody>
          <a:bodyPr>
            <a:normAutofit fontScale="90000"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Sample TCA workouts</a:t>
            </a:r>
            <a:endParaRPr lang="en-US" sz="36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DA1185-F3D2-F52D-ABA8-AD29E2865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60495"/>
            <a:ext cx="5181600" cy="54164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April 24: 500s @1600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One way I’ve changed is looking at less volume, but less rest/jog recoveries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Lots of opportunities to show kids they were faster in ‘24 than ‘23—confidence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Good place to sneak some 400-pace stuff in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Helps the 500s</a:t>
            </a:r>
          </a:p>
          <a:p>
            <a:pPr lvl="2"/>
            <a:r>
              <a:rPr lang="en-US" sz="1800" b="1" dirty="0">
                <a:solidFill>
                  <a:srgbClr val="C00000"/>
                </a:solidFill>
                <a:latin typeface="Trajan Pro" panose="02020502050506020301" pitchFamily="18" charset="0"/>
              </a:rPr>
              <a:t>Last 120 feels like a race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BTW, My engineering wife turned me onto excel for the math-calculating functions…</a:t>
            </a:r>
          </a:p>
          <a:p>
            <a:pPr marL="914400" lvl="2" indent="0">
              <a:buNone/>
            </a:pPr>
            <a:endParaRPr lang="en-US" sz="16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43AA1F-F962-B87B-4E72-F779825743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984344"/>
              </p:ext>
            </p:extLst>
          </p:nvPr>
        </p:nvGraphicFramePr>
        <p:xfrm>
          <a:off x="7034538" y="760495"/>
          <a:ext cx="3521795" cy="4988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652">
                  <a:extLst>
                    <a:ext uri="{9D8B030D-6E8A-4147-A177-3AD203B41FA5}">
                      <a16:colId xmlns:a16="http://schemas.microsoft.com/office/drawing/2014/main" val="564054271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650502388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359982956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73140174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3386426678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716610011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254358717"/>
                    </a:ext>
                  </a:extLst>
                </a:gridCol>
                <a:gridCol w="300266">
                  <a:extLst>
                    <a:ext uri="{9D8B030D-6E8A-4147-A177-3AD203B41FA5}">
                      <a16:colId xmlns:a16="http://schemas.microsoft.com/office/drawing/2014/main" val="2189314100"/>
                    </a:ext>
                  </a:extLst>
                </a:gridCol>
                <a:gridCol w="272243">
                  <a:extLst>
                    <a:ext uri="{9D8B030D-6E8A-4147-A177-3AD203B41FA5}">
                      <a16:colId xmlns:a16="http://schemas.microsoft.com/office/drawing/2014/main" val="893714906"/>
                    </a:ext>
                  </a:extLst>
                </a:gridCol>
                <a:gridCol w="245552">
                  <a:extLst>
                    <a:ext uri="{9D8B030D-6E8A-4147-A177-3AD203B41FA5}">
                      <a16:colId xmlns:a16="http://schemas.microsoft.com/office/drawing/2014/main" val="2438570400"/>
                    </a:ext>
                  </a:extLst>
                </a:gridCol>
                <a:gridCol w="272243">
                  <a:extLst>
                    <a:ext uri="{9D8B030D-6E8A-4147-A177-3AD203B41FA5}">
                      <a16:colId xmlns:a16="http://schemas.microsoft.com/office/drawing/2014/main" val="1351232151"/>
                    </a:ext>
                  </a:extLst>
                </a:gridCol>
                <a:gridCol w="272243">
                  <a:extLst>
                    <a:ext uri="{9D8B030D-6E8A-4147-A177-3AD203B41FA5}">
                      <a16:colId xmlns:a16="http://schemas.microsoft.com/office/drawing/2014/main" val="930025200"/>
                    </a:ext>
                  </a:extLst>
                </a:gridCol>
              </a:tblGrid>
              <a:tr h="25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TCA Track 2024</a:t>
                      </a:r>
                      <a:endParaRPr lang="en-US" sz="500" b="1" i="1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u="none" strike="noStrike">
                          <a:effectLst/>
                        </a:rPr>
                        <a:t>24-Apr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00040548"/>
                  </a:ext>
                </a:extLst>
              </a:tr>
              <a:tr h="2121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3x500 @1600 w/300 jog; 120 @400 before and anfetr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022271866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120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(quick 1st 200)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(run even Pace)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(kick last 200)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120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24 pace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24 time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4/27/23 pace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4/27/23 time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16 goal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225825114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Logan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83.2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81.8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76.9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258.0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4:18.0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278.4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4:38.4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4:15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1:19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31827320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David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84.3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80.9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78.6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260.1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4:20.1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272.6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4:32.6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4:25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1:22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087753881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Meister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84.3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81.8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81.5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264.1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4:24.1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4:35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1:25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993752145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Kieran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84.7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85.1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83.1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269.8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4:29.8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281.3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4:41.3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4:45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1:29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599581496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Grant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83.2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84.3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81.8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14.5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265.9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4:25.9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288.6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4:48.6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4:55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1:32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64848891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Jack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84.7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85.1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79.3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265.7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4:25.7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297.0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4:57.0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5:00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1:33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639787584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NBA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86.8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89.9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88.9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283.3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4:43.3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298.6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4:58.6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5:05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1:35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742943845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Isaac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87.5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92.3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sick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287.7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4:47.7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297.3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4:57.3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5:15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1:38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957350374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Stew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86.8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93.8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102.9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302.4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5:02.4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300.5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5:00.5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5:25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1:41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440246862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Braden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88.5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93.8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89.3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289.7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4:49.7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5:35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1:44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066981627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Matty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83.0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 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5:45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1:47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108137360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Ryan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89.6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101.2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94.9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304.7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5:04.7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5:55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1:50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956456192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Mason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95.0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105.9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102.2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323.3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5:23.3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323.3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5:33.4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6:05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1:54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724776288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DeCoste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91.8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101.7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95.7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308.5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5:08.5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6:15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1:57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587950873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Sam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dnr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 </a:t>
                      </a:r>
                      <a:endParaRPr lang="en-US" sz="400" b="1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 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 dirty="0">
                          <a:effectLst/>
                        </a:rPr>
                        <a:t> </a:t>
                      </a:r>
                      <a:endParaRPr lang="en-US" sz="3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280367327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Seth</a:t>
                      </a:r>
                      <a:endParaRPr lang="en-US" sz="400" b="0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19.7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117.1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115.9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354.6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5:54.6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354.6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6:04.7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41370815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Peter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sick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159333669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Matthew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sick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181389428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Thomas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114.4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105.5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19.0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340.6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5:40.6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613319229"/>
                  </a:ext>
                </a:extLst>
              </a:tr>
              <a:tr h="25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TCA Track 2024</a:t>
                      </a:r>
                      <a:endParaRPr lang="en-US" sz="500" b="1" i="1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u="none" strike="noStrike">
                          <a:effectLst/>
                        </a:rPr>
                        <a:t>24-Apr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03634552"/>
                  </a:ext>
                </a:extLst>
              </a:tr>
              <a:tr h="212176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</a:rPr>
                        <a:t>3x500 @1600 w/300 jog; 120 @400 before and anfetr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 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16 goal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440954710"/>
                  </a:ext>
                </a:extLst>
              </a:tr>
              <a:tr h="125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120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(quick 1st 200)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(run even Pace)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500 (kick last 200)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120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24 pace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24 time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4/27/23 pace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4/27/23 time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4:15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1:19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322828369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Viv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98.1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94.3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312.2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5:12.2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4:25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1:22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774337075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Jana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98.4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101.5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94.9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314.5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5:14.5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4:35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1:25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73290089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Mak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102.0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92.7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313.8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5:13.8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328.2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5:28.2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4:45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1:29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460776067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Joy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102.0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98.9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320.4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5:20.4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4:55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1:32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59518211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Gabby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102.0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98.1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319.6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5:19.6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5:00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1:33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772490220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Paris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99.5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104.1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105.8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330.0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5:30.0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5:05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1:35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395834630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Caroline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17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330.4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5:30.4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5:15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1:38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1074486639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Megan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113.3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127.5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121.6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386.6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6:26.6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339.8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5:39.8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5:25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1:41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2485197469"/>
                  </a:ext>
                </a:extLst>
              </a:tr>
              <a:tr h="135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Karissa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109.5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114.9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114.3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18.5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361.3</a:t>
                      </a:r>
                      <a:endParaRPr lang="en-US" sz="4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6:01.3</a:t>
                      </a:r>
                      <a:endParaRPr lang="en-US" sz="4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NA</a:t>
                      </a:r>
                      <a:endParaRPr lang="en-US" sz="300" b="1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>
                          <a:effectLst/>
                        </a:rPr>
                        <a:t>5:35</a:t>
                      </a:r>
                      <a:endParaRPr lang="en-US" sz="300" b="0" i="0" u="none" strike="noStrike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u="none" strike="noStrike" dirty="0">
                          <a:effectLst/>
                        </a:rPr>
                        <a:t>1:44</a:t>
                      </a:r>
                      <a:endParaRPr lang="en-US" sz="300" b="1" i="0" u="none" strike="noStrike" dirty="0"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3315" marR="3315" marT="3315" marB="0" anchor="b"/>
                </a:tc>
                <a:extLst>
                  <a:ext uri="{0D108BD9-81ED-4DB2-BD59-A6C34878D82A}">
                    <a16:rowId xmlns:a16="http://schemas.microsoft.com/office/drawing/2014/main" val="9519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0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525B1-5106-9C89-790F-EB86E173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F702DB-7921-D74A-188F-FAC79819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5"/>
            <a:ext cx="10515600" cy="631483"/>
          </a:xfrm>
        </p:spPr>
        <p:txBody>
          <a:bodyPr>
            <a:noAutofit/>
          </a:bodyPr>
          <a:lstStyle/>
          <a:p>
            <a:pPr marL="457200"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rgbClr val="C00000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That’s It!</a:t>
            </a:r>
            <a:endParaRPr lang="en-US" sz="4800" b="1" kern="100" dirty="0">
              <a:solidFill>
                <a:schemeClr val="bg1"/>
              </a:solidFill>
              <a:effectLst/>
              <a:latin typeface="Trajan Pro" panose="02020502050506020301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7D4111-D344-628D-5882-CDD02A29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6459"/>
            <a:ext cx="4353232" cy="4862491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C00000"/>
                </a:solidFill>
                <a:latin typeface="Trajan Pro" panose="02020502050506020301" pitchFamily="18" charset="0"/>
              </a:rPr>
              <a:t>Email me any time: </a:t>
            </a: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</a:rPr>
              <a:t>mnorton@asd20.org</a:t>
            </a:r>
          </a:p>
          <a:p>
            <a:r>
              <a:rPr lang="en-US" sz="5200" b="1" dirty="0">
                <a:solidFill>
                  <a:srgbClr val="C00000"/>
                </a:solidFill>
                <a:latin typeface="Trajan Pro" panose="02020502050506020301" pitchFamily="18" charset="0"/>
              </a:rPr>
              <a:t>Hope to see </a:t>
            </a:r>
            <a:r>
              <a:rPr lang="en-US" sz="52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ya</a:t>
            </a:r>
            <a:r>
              <a:rPr lang="en-US" sz="5200" b="1" dirty="0">
                <a:solidFill>
                  <a:srgbClr val="C00000"/>
                </a:solidFill>
                <a:latin typeface="Trajan Pro" panose="02020502050506020301" pitchFamily="18" charset="0"/>
              </a:rPr>
              <a:t> tomorrow!</a:t>
            </a:r>
          </a:p>
          <a:p>
            <a:pPr marL="914400" lvl="2" indent="0">
              <a:buNone/>
            </a:pPr>
            <a:endParaRPr lang="en-US" sz="16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1"/>
            <a:endParaRPr lang="en-US" sz="18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lvl="2"/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914400" lvl="2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4" name="Content Placeholder 3" descr="A group of girls celebrating&#10;&#10;Description automatically generated">
            <a:extLst>
              <a:ext uri="{FF2B5EF4-FFF2-40B4-BE49-F238E27FC236}">
                <a16:creationId xmlns:a16="http://schemas.microsoft.com/office/drawing/2014/main" id="{C06CFFB9-3B0D-158A-B2E9-BEF4698726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2" y="1009913"/>
            <a:ext cx="6205910" cy="4137273"/>
          </a:xfrm>
        </p:spPr>
      </p:pic>
    </p:spTree>
    <p:extLst>
      <p:ext uri="{BB962C8B-B14F-4D97-AF65-F5344CB8AC3E}">
        <p14:creationId xmlns:p14="http://schemas.microsoft.com/office/powerpoint/2010/main" val="39884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505E1-6373-5FB8-2090-8D2B1387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F254844-E59B-86EF-C1D5-4F6CA8AA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11"/>
            <a:ext cx="10515600" cy="6668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People, Philosophy and Plan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0C09B5-06D2-D5A9-DD9B-E627D0F03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47726"/>
            <a:ext cx="5181600" cy="50244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rajan Pro" panose="02020502050506020301" pitchFamily="18" charset="0"/>
              </a:rPr>
              <a:t>This is a human endeavor, not AI or fantasy track!</a:t>
            </a:r>
          </a:p>
          <a:p>
            <a:r>
              <a:rPr lang="en-US" sz="4000" b="1" dirty="0">
                <a:solidFill>
                  <a:srgbClr val="C00000"/>
                </a:solidFill>
                <a:latin typeface="Trajan Pro" panose="02020502050506020301" pitchFamily="18" charset="0"/>
              </a:rPr>
              <a:t>What do I and our community stand for?</a:t>
            </a:r>
          </a:p>
          <a:p>
            <a:r>
              <a:rPr lang="en-US" sz="4000" b="1" dirty="0">
                <a:solidFill>
                  <a:srgbClr val="C00000"/>
                </a:solidFill>
                <a:latin typeface="Trajan Pro" panose="02020502050506020301" pitchFamily="18" charset="0"/>
              </a:rPr>
              <a:t>What kind of running do we do?</a:t>
            </a:r>
          </a:p>
        </p:txBody>
      </p:sp>
      <p:pic>
        <p:nvPicPr>
          <p:cNvPr id="4" name="Content Placeholder 3" descr="A group of girls wearing medals&#10;&#10;Description automatically generated">
            <a:extLst>
              <a:ext uri="{FF2B5EF4-FFF2-40B4-BE49-F238E27FC236}">
                <a16:creationId xmlns:a16="http://schemas.microsoft.com/office/drawing/2014/main" id="{DB423CA4-C3BA-F19B-FC99-6955E67105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1" y="860553"/>
            <a:ext cx="3674943" cy="4899923"/>
          </a:xfrm>
        </p:spPr>
      </p:pic>
    </p:spTree>
    <p:extLst>
      <p:ext uri="{BB962C8B-B14F-4D97-AF65-F5344CB8AC3E}">
        <p14:creationId xmlns:p14="http://schemas.microsoft.com/office/powerpoint/2010/main" val="320026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1B628-BC60-3B44-B13E-18179AD0D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7DBD853-D47C-D11D-23EE-9FBA8512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33"/>
            <a:ext cx="10515600" cy="72129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People: Who’s on your team?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501D0-3E00-2481-136A-648681F6F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59" y="1228112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rajan Pro" panose="02020502050506020301" pitchFamily="18" charset="0"/>
              </a:rPr>
              <a:t>Student athletes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~90% have been at TCA since kindergarten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Attending a rigorous academic school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Pretty high percentage of regular church goers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Most of our kids really value relationship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Most want to carry on “the tradition”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Slightly above average commitment level to running?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4CCC-1035-886E-1C9F-3CAC782F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7588" y="1228104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rajan Pro" panose="02020502050506020301" pitchFamily="18" charset="0"/>
              </a:rPr>
              <a:t>Parents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Chose a public charter school a long time ago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Some take jobs at TCA so kids can attend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Above average means, but not typically mega-rich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Want kids to be successful, learn lessons and be well-rounded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Great support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Above average military involvement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Strong booster club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3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0562F-2059-4863-38DA-737679AA5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0C94B6-0D87-7886-24F4-5697961C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36"/>
            <a:ext cx="10515600" cy="6478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People: Coaches by my side</a:t>
            </a:r>
          </a:p>
        </p:txBody>
      </p:sp>
      <p:pic>
        <p:nvPicPr>
          <p:cNvPr id="8" name="Content Placeholder 7" descr="A person with a colorful hat&#10;&#10;Description automatically generated">
            <a:extLst>
              <a:ext uri="{FF2B5EF4-FFF2-40B4-BE49-F238E27FC236}">
                <a16:creationId xmlns:a16="http://schemas.microsoft.com/office/drawing/2014/main" id="{BF5E7AE4-54E9-5EC8-DA46-31C60C192E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6" y="939800"/>
            <a:ext cx="2465430" cy="33940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D2F1A-04AD-9DC7-5F45-93216FFFA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60497"/>
            <a:ext cx="5181600" cy="5371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Ran for Kelly C at PR, and CCU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firm believer in individualized and well-structured training plans for every athlete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importance of an encouraging-yet-competitive team atmosphere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Trajan Pro" panose="02020502050506020301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shaped my worldview through the lenses of resilience, self- confidence, integrity, discipline, and hard work</a:t>
            </a:r>
            <a:endParaRPr lang="en-US" sz="2000" b="1" dirty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6</a:t>
            </a:r>
            <a:r>
              <a:rPr lang="en-US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 grade teacher at TCA, runs marathons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Famous for his fast-food enjoyment index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Craves specific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460D59-C6B4-12B4-9755-662E88E4F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9827" y="2716904"/>
            <a:ext cx="342900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62B24-1657-E054-12D2-C3C13F979803}"/>
              </a:ext>
            </a:extLst>
          </p:cNvPr>
          <p:cNvSpPr txBox="1"/>
          <p:nvPr/>
        </p:nvSpPr>
        <p:spPr>
          <a:xfrm>
            <a:off x="3388452" y="1106129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Coach Means</a:t>
            </a:r>
          </a:p>
        </p:txBody>
      </p:sp>
    </p:spTree>
    <p:extLst>
      <p:ext uri="{BB962C8B-B14F-4D97-AF65-F5344CB8AC3E}">
        <p14:creationId xmlns:p14="http://schemas.microsoft.com/office/powerpoint/2010/main" val="234261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E430A-4D76-5B12-F0EF-5E906986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6CB62D1-DE60-900C-EA6D-0AB67D7C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596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People: Coaches by my side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09198-DAC1-0EE3-9B7A-3C5E79492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6076" y="790576"/>
            <a:ext cx="7726850" cy="488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Coach Hanenburg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Soccer/</a:t>
            </a:r>
            <a:r>
              <a:rPr lang="en-US" sz="2000" b="1" dirty="0" err="1">
                <a:solidFill>
                  <a:srgbClr val="C00000"/>
                </a:solidFill>
                <a:latin typeface="Trajan Pro" panose="02020502050506020301" pitchFamily="18" charset="0"/>
              </a:rPr>
              <a:t>bball</a:t>
            </a: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 background: Ran for Alan V and Mark Wetmore; super competitive!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Head of our fine arts dept and knows most every kid in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Counselor at Jim Ryun Running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Mom has had Parkinson’s for last 15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rajan Pro" panose="02020502050506020301" pitchFamily="18" charset="0"/>
              </a:rPr>
              <a:t>“My own experience in college was challenging and often disappointing because of injury setbacks that made me turn outward.”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rajan Pro" panose="02020502050506020301" pitchFamily="18" charset="0"/>
              </a:rPr>
              <a:t>“…walking alongside and listening to people who are struggling is of highest importance…”</a:t>
            </a:r>
            <a:endParaRPr lang="en-US" sz="2000" b="1" dirty="0">
              <a:solidFill>
                <a:srgbClr val="C00000"/>
              </a:solidFill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ajan Pro" panose="02020502050506020301" pitchFamily="18" charset="0"/>
              </a:rPr>
              <a:t>Seek and trust her input on my thinking, planning and communicating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</p:txBody>
      </p:sp>
      <p:pic>
        <p:nvPicPr>
          <p:cNvPr id="11" name="Picture 10" descr="A person hugging a person&#10;&#10;Description automatically generated">
            <a:extLst>
              <a:ext uri="{FF2B5EF4-FFF2-40B4-BE49-F238E27FC236}">
                <a16:creationId xmlns:a16="http://schemas.microsoft.com/office/drawing/2014/main" id="{1295AAE2-651E-A7D3-EC7F-38C9DD42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5" y="944236"/>
            <a:ext cx="3335055" cy="45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F1516-01B6-63B9-8888-C626D3EC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A461228-3034-EB1E-551E-930DB760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9207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People: Coaches by my side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2674C-1CCF-A621-E44E-4C8DB447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9350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Coach Daggett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Head TC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Trusted buddy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Gives me a ton of latitude in track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Cares a lot about team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Cares a lot about process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Cares a lot about “Why”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Share 400m kids w/him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7ABD-9A94-E77A-EADF-74D3FFD3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5" y="119697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Trajan Pro" panose="02020502050506020301" pitchFamily="18" charset="0"/>
              </a:rPr>
              <a:t>Coach Paisley</a:t>
            </a:r>
          </a:p>
          <a:p>
            <a:pPr marL="742950" lvl="1" indent="-285750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Mom of athletes on team</a:t>
            </a:r>
          </a:p>
          <a:p>
            <a:pPr marL="742950" lvl="1" indent="-285750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Tim’s longest-tenured asst</a:t>
            </a:r>
          </a:p>
          <a:p>
            <a:pPr marL="742950" lvl="1" indent="-285750"/>
            <a:r>
              <a:rPr lang="en-US" sz="2800" b="1" u="sng" dirty="0">
                <a:solidFill>
                  <a:srgbClr val="C00000"/>
                </a:solidFill>
                <a:latin typeface="Trajan Pro" panose="02020502050506020301" pitchFamily="18" charset="0"/>
              </a:rPr>
              <a:t>Loves</a:t>
            </a:r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 track and XC</a:t>
            </a:r>
          </a:p>
          <a:p>
            <a:pPr marL="742950" lvl="1" indent="-285750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Cares a lot about encouragement</a:t>
            </a:r>
          </a:p>
          <a:p>
            <a:pPr marL="742950" lvl="1" indent="-285750"/>
            <a:r>
              <a:rPr lang="en-US" sz="2800" b="1" dirty="0">
                <a:solidFill>
                  <a:srgbClr val="C00000"/>
                </a:solidFill>
                <a:latin typeface="Trajan Pro" panose="02020502050506020301" pitchFamily="18" charset="0"/>
              </a:rPr>
              <a:t>Share some 300h w/her</a:t>
            </a:r>
          </a:p>
          <a:p>
            <a:pPr marL="742950" lvl="1" indent="-285750"/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6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05A1D-F865-3EEC-D616-7C003C15C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4281159-46DC-6E16-CD29-B5CB7553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5508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People: Nort-Dog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46F71-D902-262E-73C9-7D12194D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811161"/>
            <a:ext cx="5181600" cy="4765727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Played HS football and ran track</a:t>
            </a:r>
          </a:p>
          <a:p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Passionate HS coaches, discus thrower for a college coach</a:t>
            </a:r>
          </a:p>
          <a:p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Teach 9</a:t>
            </a:r>
            <a:r>
              <a:rPr lang="en-US" sz="2200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 English</a:t>
            </a:r>
          </a:p>
          <a:p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An introspective, introverted communicator and vision setter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Only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Competitive—only punched one person in my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Not an instructions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How do I overcome or use these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Married, 9</a:t>
            </a:r>
            <a:r>
              <a:rPr lang="en-US" sz="2200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 and 7</a:t>
            </a:r>
            <a:r>
              <a:rPr lang="en-US" sz="2200" b="1" baseline="30000" dirty="0">
                <a:solidFill>
                  <a:srgbClr val="C00000"/>
                </a:solidFill>
                <a:latin typeface="Trajan Pro" panose="02020502050506020301" pitchFamily="18" charset="0"/>
              </a:rPr>
              <a:t>th</a:t>
            </a:r>
            <a:r>
              <a:rPr lang="en-US" sz="2200" b="1" dirty="0">
                <a:solidFill>
                  <a:srgbClr val="C00000"/>
                </a:solidFill>
                <a:latin typeface="Trajan Pro" panose="02020502050506020301" pitchFamily="18" charset="0"/>
              </a:rPr>
              <a:t> grader</a:t>
            </a:r>
            <a:endParaRPr lang="en-US" sz="2200" dirty="0">
              <a:latin typeface="Trajan Pro" panose="02020502050506020301" pitchFamily="18" charset="0"/>
            </a:endParaRPr>
          </a:p>
          <a:p>
            <a:pPr marL="0" indent="0">
              <a:buNone/>
            </a:pPr>
            <a:endParaRPr lang="en-US" sz="1400" b="1" dirty="0">
              <a:solidFill>
                <a:srgbClr val="C00000"/>
              </a:solidFill>
              <a:latin typeface="Trajan Pro" panose="02020502050506020301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EF2E7-7D32-532B-821F-3E5F58E66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6975"/>
            <a:ext cx="51816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anose="02020502050506020301" pitchFamily="18" charset="0"/>
            </a:endParaRPr>
          </a:p>
        </p:txBody>
      </p:sp>
      <p:pic>
        <p:nvPicPr>
          <p:cNvPr id="4" name="Picture 3" descr="A person with two girls giving thumbs up&#10;&#10;Description automatically generated">
            <a:extLst>
              <a:ext uri="{FF2B5EF4-FFF2-40B4-BE49-F238E27FC236}">
                <a16:creationId xmlns:a16="http://schemas.microsoft.com/office/drawing/2014/main" id="{A34B9B3D-DE08-363F-195A-8CA3E600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17" y="1309687"/>
            <a:ext cx="5327525" cy="39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8400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6BCF4B-C81D-5314-14B3-5BAEEE94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49B724-C61E-49BB-0CAC-19E8A5D7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4"/>
            <a:ext cx="10515600" cy="80120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rajan Pro" panose="02020502050506020301" pitchFamily="18" charset="0"/>
              </a:rPr>
              <a:t>Philosophy: Why run at TCA?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C0BBEC-63FA-3FE6-3C5C-0B742CC1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612" y="1365171"/>
            <a:ext cx="4391025" cy="4167267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It’s a </a:t>
            </a:r>
            <a:r>
              <a:rPr lang="en-US" sz="4400" b="1" u="sng" dirty="0">
                <a:solidFill>
                  <a:srgbClr val="C00000"/>
                </a:solidFill>
                <a:latin typeface="Trajan Pro" panose="02020502050506020301" pitchFamily="18" charset="0"/>
              </a:rPr>
              <a:t>charter</a:t>
            </a:r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 school</a:t>
            </a:r>
          </a:p>
          <a:p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Everyone has an important role to serve on the team</a:t>
            </a:r>
          </a:p>
          <a:p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Competition is a gift</a:t>
            </a:r>
          </a:p>
          <a:p>
            <a:r>
              <a:rPr lang="en-US" sz="4400" b="1" dirty="0">
                <a:solidFill>
                  <a:srgbClr val="C00000"/>
                </a:solidFill>
                <a:latin typeface="Trajan Pro" panose="02020502050506020301" pitchFamily="18" charset="0"/>
              </a:rPr>
              <a:t>Running challenges us to grow as a whole person</a:t>
            </a:r>
          </a:p>
        </p:txBody>
      </p:sp>
      <p:pic>
        <p:nvPicPr>
          <p:cNvPr id="15" name="Picture 14" descr="Two girls wearing red shirts and sunglasses&#10;&#10;Description automatically generated">
            <a:extLst>
              <a:ext uri="{FF2B5EF4-FFF2-40B4-BE49-F238E27FC236}">
                <a16:creationId xmlns:a16="http://schemas.microsoft.com/office/drawing/2014/main" id="{3178F888-36D9-407F-A654-6632586A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3" y="1365171"/>
            <a:ext cx="6340814" cy="422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2584</Words>
  <Application>Microsoft Office PowerPoint</Application>
  <PresentationFormat>Widescreen</PresentationFormat>
  <Paragraphs>1153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Trajan Pro</vt:lpstr>
      <vt:lpstr>Office Theme</vt:lpstr>
      <vt:lpstr>First things first</vt:lpstr>
      <vt:lpstr>The TCA Way</vt:lpstr>
      <vt:lpstr>People, Philosophy and Plan</vt:lpstr>
      <vt:lpstr>People: Who’s on your team?</vt:lpstr>
      <vt:lpstr>People: Coaches by my side</vt:lpstr>
      <vt:lpstr>People: Coaches by my side</vt:lpstr>
      <vt:lpstr>People: Coaches by my side</vt:lpstr>
      <vt:lpstr>People: Nort-Dog</vt:lpstr>
      <vt:lpstr>Philosophy: Why run at TCA?</vt:lpstr>
      <vt:lpstr>We believe that everyone on the team has an important, positive role that they can and should serve for the team</vt:lpstr>
      <vt:lpstr>We believe that competition is a gift and joyful</vt:lpstr>
      <vt:lpstr>We believe in the ways cross country challenges an athlete to grow as a whole person</vt:lpstr>
      <vt:lpstr>Plan: Training and planning is a science AND an art</vt:lpstr>
      <vt:lpstr>Plan: TCA training at-a-glance</vt:lpstr>
      <vt:lpstr>Plan: TCA training at-a-glance</vt:lpstr>
      <vt:lpstr>Plan: TCA training at-a-glance</vt:lpstr>
      <vt:lpstr>Plan: TCA training at-a-glance</vt:lpstr>
      <vt:lpstr>Plan: TCA training at-a-glance</vt:lpstr>
      <vt:lpstr>Plan: TCA training at-a-glance</vt:lpstr>
      <vt:lpstr>Sample TCA workouts</vt:lpstr>
      <vt:lpstr>Sample TCA workouts</vt:lpstr>
      <vt:lpstr>Sample TCA workouts</vt:lpstr>
      <vt:lpstr>That’s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TCA Matthew Norton</dc:creator>
  <cp:lastModifiedBy>TCA Matthew Norton</cp:lastModifiedBy>
  <cp:revision>119</cp:revision>
  <dcterms:created xsi:type="dcterms:W3CDTF">2025-01-14T18:58:27Z</dcterms:created>
  <dcterms:modified xsi:type="dcterms:W3CDTF">2025-01-31T16:26:10Z</dcterms:modified>
</cp:coreProperties>
</file>