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9" r:id="rId3"/>
    <p:sldId id="279" r:id="rId4"/>
    <p:sldId id="280" r:id="rId5"/>
    <p:sldId id="281" r:id="rId6"/>
    <p:sldId id="293" r:id="rId7"/>
    <p:sldId id="265" r:id="rId8"/>
    <p:sldId id="256" r:id="rId9"/>
    <p:sldId id="287" r:id="rId10"/>
    <p:sldId id="291" r:id="rId11"/>
    <p:sldId id="283" r:id="rId12"/>
    <p:sldId id="263" r:id="rId13"/>
    <p:sldId id="264" r:id="rId14"/>
    <p:sldId id="270" r:id="rId15"/>
    <p:sldId id="268" r:id="rId16"/>
    <p:sldId id="267" r:id="rId17"/>
    <p:sldId id="266" r:id="rId18"/>
    <p:sldId id="258" r:id="rId19"/>
    <p:sldId id="284" r:id="rId20"/>
    <p:sldId id="294" r:id="rId21"/>
    <p:sldId id="282" r:id="rId22"/>
    <p:sldId id="269" r:id="rId23"/>
    <p:sldId id="274" r:id="rId24"/>
    <p:sldId id="273" r:id="rId25"/>
    <p:sldId id="275" r:id="rId26"/>
    <p:sldId id="276" r:id="rId27"/>
    <p:sldId id="277" r:id="rId28"/>
    <p:sldId id="289" r:id="rId29"/>
    <p:sldId id="278" r:id="rId30"/>
    <p:sldId id="262" r:id="rId31"/>
    <p:sldId id="272" r:id="rId32"/>
    <p:sldId id="285" r:id="rId33"/>
    <p:sldId id="295" r:id="rId34"/>
    <p:sldId id="296" r:id="rId35"/>
    <p:sldId id="297" r:id="rId36"/>
    <p:sldId id="299" r:id="rId37"/>
    <p:sldId id="260" r:id="rId38"/>
    <p:sldId id="288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81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F7AD-9A85-4D3A-B318-C8729177ECD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42CD-89F9-47AF-A4D6-276225DC85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342CD-89F9-47AF-A4D6-276225DC855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342CD-89F9-47AF-A4D6-276225DC855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line to 2</a:t>
            </a:r>
            <a:r>
              <a:rPr lang="en-US" baseline="30000" dirty="0"/>
              <a:t>nd</a:t>
            </a:r>
            <a:r>
              <a:rPr lang="en-US" dirty="0"/>
              <a:t>, enter SB if made</a:t>
            </a:r>
            <a:r>
              <a:rPr lang="en-US" baseline="0" dirty="0"/>
              <a:t>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342CD-89F9-47AF-A4D6-276225DC855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3662-4DE2-484B-82D9-FF7463AF5D72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36AC-3158-48B8-9237-BFFE1A24B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/>
              <a:t>Softball Scoring</a:t>
            </a:r>
          </a:p>
        </p:txBody>
      </p:sp>
      <p:sp>
        <p:nvSpPr>
          <p:cNvPr id="21506" name="AutoShape 2" descr="Step 2 Fill in your team’s batting lineup from top to botto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800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Michael Hawkins</a:t>
            </a:r>
          </a:p>
          <a:p>
            <a:r>
              <a:rPr lang="en-US" sz="2000" dirty="0"/>
              <a:t>Sunrise Field Supervisor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70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Prior to Start of Game</a:t>
            </a:r>
          </a:p>
          <a:p>
            <a:pPr algn="ctr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Coaches should provide lineup cards 15 mins before game time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Yellow copy</a:t>
            </a:r>
          </a:p>
          <a:p>
            <a:pPr lvl="1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Ensure it is completed correctly: 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Team Name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Players Full Name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Jersey Number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Position 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Coaches Names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Line-up Card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48379"/>
              </p:ext>
            </p:extLst>
          </p:nvPr>
        </p:nvGraphicFramePr>
        <p:xfrm>
          <a:off x="609600" y="1066800"/>
          <a:ext cx="7848599" cy="5593881"/>
        </p:xfrm>
        <a:graphic>
          <a:graphicData uri="http://schemas.openxmlformats.org/drawingml/2006/table">
            <a:tbl>
              <a:tblPr/>
              <a:tblGrid>
                <a:gridCol w="953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9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TEAM: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14U Heat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TEAM: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5/15/2026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Anna Smith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Anna 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Bella Ray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Bella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Lylie Frank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Lylie Frank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Jane Doe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Donna Bigler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Donna Bigler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Ashlee Langevin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Ashlee Langevin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Sue Bird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S. Bird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Della Burke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Della Burke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Riley Storm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Edwardian Script ITC" pitchFamily="66" charset="0"/>
                        </a:rPr>
                        <a:t>Riley Storm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4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COACH: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Bill Franklin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James Ash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COACH: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10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663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Prior/At Start of Game</a:t>
            </a:r>
            <a:br>
              <a:rPr lang="en-US" dirty="0"/>
            </a:br>
            <a:r>
              <a:rPr lang="en-US" sz="3900" dirty="0"/>
              <a:t>(After Coin Flip)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828800"/>
          <a:ext cx="2971800" cy="2511972"/>
        </p:xfrm>
        <a:graphic>
          <a:graphicData uri="http://schemas.openxmlformats.org/drawingml/2006/table">
            <a:tbl>
              <a:tblPr/>
              <a:tblGrid>
                <a:gridCol w="264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PLAYERS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6350" marR="6350" marT="63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14478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Enter the Team Names at top of the book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One on each page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Identify if they are Home or Visitor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 circled H or V next to the team name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Enter the player’s name, number and position in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the book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Enter number to left of Name in margin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Game starts when the coin is flipped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We won’t flip coin/Based off Schedule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Start game clock (If keeping time)</a:t>
            </a:r>
          </a:p>
          <a:p>
            <a:pPr lvl="1">
              <a:buFont typeface="Arial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Enter game start time at bottom of page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Balls/Strikes and Hits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810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1524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BALLS/STRIKES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Two horizontal boxes represent strikes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Three boxes below that represent balls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Mark/Fill these boxes after every pitch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1242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HITS: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Circle/Mark the type of hit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Indicate where batter is on base by drawing a line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Any runner on base that advances from one base to another must also be recorded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If player scores, complete the diamond and color it in to indicate a run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Balls/Strikes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810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419600" y="160020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Mark boxes by: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Filling them in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With a X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With a /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a 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Color in box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5486400" y="30480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Base Runners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81000" y="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1905000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Base Running</a:t>
            </a:r>
            <a:endParaRPr lang="en-US" sz="2000" dirty="0"/>
          </a:p>
          <a:p>
            <a:r>
              <a:rPr lang="en-US" sz="2000" dirty="0"/>
              <a:t>If a base runner advances, you must update book to reflect movement of the runners. </a:t>
            </a:r>
          </a:p>
          <a:p>
            <a:endParaRPr lang="en-US" sz="2000" b="1" dirty="0"/>
          </a:p>
          <a:p>
            <a:r>
              <a:rPr lang="en-US" sz="2000" b="1" dirty="0"/>
              <a:t>Steals</a:t>
            </a:r>
            <a:r>
              <a:rPr lang="en-US" sz="2000" dirty="0"/>
              <a:t> - if a runner steals a base, draw a line on the diamond from the base the player started at to the base they ended at and add the term "SB" above the line.</a:t>
            </a:r>
          </a:p>
          <a:p>
            <a:endParaRPr lang="en-US" sz="2000" dirty="0"/>
          </a:p>
          <a:p>
            <a:r>
              <a:rPr lang="en-US" sz="2000" dirty="0"/>
              <a:t>Other reasons include, Walks, Errors, Sacrifices, Hit by Pitch, etc. 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810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Indicate who recorded the out and how</a:t>
            </a:r>
          </a:p>
          <a:p>
            <a:r>
              <a:rPr lang="en-US" sz="2000" dirty="0"/>
              <a:t>  by writing down their numerical positions</a:t>
            </a:r>
          </a:p>
          <a:p>
            <a:r>
              <a:rPr lang="en-US" sz="20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Annotate  somewhere, which out it was </a:t>
            </a:r>
          </a:p>
          <a:p>
            <a:r>
              <a:rPr lang="en-US" sz="2000" dirty="0"/>
              <a:t>  and circle it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Any outs made on the base path will </a:t>
            </a:r>
          </a:p>
          <a:p>
            <a:r>
              <a:rPr lang="en-US" sz="2000" dirty="0"/>
              <a:t>  marked by drawing a line halfway from </a:t>
            </a:r>
          </a:p>
          <a:p>
            <a:r>
              <a:rPr lang="en-US" sz="2000" dirty="0"/>
              <a:t>  the base they left to the base attempted, </a:t>
            </a:r>
          </a:p>
          <a:p>
            <a:r>
              <a:rPr lang="en-US" sz="2000" dirty="0"/>
              <a:t>  and who made the out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Run Totals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1828800"/>
          <a:ext cx="3733798" cy="2133600"/>
        </p:xfrm>
        <a:graphic>
          <a:graphicData uri="http://schemas.openxmlformats.org/drawingml/2006/table">
            <a:tbl>
              <a:tblPr/>
              <a:tblGrid>
                <a:gridCol w="53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ERRORS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LOB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1752600" y="2895600"/>
            <a:ext cx="1219200" cy="1079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" y="1828800"/>
            <a:ext cx="114300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71800" y="1828800"/>
            <a:ext cx="1143000" cy="1073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1000" y="2895600"/>
            <a:ext cx="1066800" cy="1060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71800" y="2895600"/>
            <a:ext cx="1143000" cy="1073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1000" y="1828800"/>
            <a:ext cx="1066800" cy="1060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0" y="2057400"/>
            <a:ext cx="358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At bottom of the page, after each half inning, enter the number of runs scored</a:t>
            </a:r>
          </a:p>
          <a:p>
            <a:endParaRPr lang="en-US" sz="2200" dirty="0"/>
          </a:p>
          <a:p>
            <a:r>
              <a:rPr lang="en-US" sz="2200" dirty="0"/>
              <a:t>Quick way to determine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E7FF4-5ADE-8859-DA8C-03505BFF7FD1}"/>
              </a:ext>
            </a:extLst>
          </p:cNvPr>
          <p:cNvSpPr txBox="1"/>
          <p:nvPr/>
        </p:nvSpPr>
        <p:spPr>
          <a:xfrm>
            <a:off x="1981199" y="1971953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1FB25-F6C2-0853-ACCD-7A52C113C9A4}"/>
              </a:ext>
            </a:extLst>
          </p:cNvPr>
          <p:cNvSpPr txBox="1"/>
          <p:nvPr/>
        </p:nvSpPr>
        <p:spPr>
          <a:xfrm>
            <a:off x="3086100" y="1951355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PRACTICE SCOREKEEPING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Score a Game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Game Scenarios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Responsibilities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933018"/>
            <a:ext cx="800099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Home team will provide the official scorekeeper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isiting team will provide a scoreboard operator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suggested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they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 together behind the backstop during the game.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way any disagreements concerning the score, etc. will be address, when they occur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will not be any changes to the official scorebook after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game has ended and the umpire signs the scorebook 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If there are any questions, concerning scorekeeping, operating the scoreboard, unruly fans, etc., or the umpire requests assistance, the scorekeeper will contact the Field Supervisor.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69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Umpire Calls Coaches to Home plate (Coin Flip)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Plate meeting is over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Clock is running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GAME START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Batter # 10 is at the Plate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810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24384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 First pitch:	Ball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4953000"/>
            <a:ext cx="2286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895600" y="4876800"/>
            <a:ext cx="381000" cy="381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2895600" y="4495800"/>
            <a:ext cx="381000" cy="381000"/>
            <a:chOff x="2895600" y="4495800"/>
            <a:chExt cx="381000" cy="3810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343400" y="31242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Second Pitch: Strike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8862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 Third Pitch: 	Ball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1752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First Batter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124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Waiting for First Batter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25" grpId="0"/>
      <p:bldP spid="26" grpId="0"/>
      <p:bldP spid="2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First Batter, cont.</a:t>
            </a:r>
            <a:endParaRPr lang="en-US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32766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5 - 3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5146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Batter hits ball to 3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 throws ball to 1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 is out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0" y="3886200"/>
            <a:ext cx="685800" cy="685800"/>
            <a:chOff x="1828800" y="4114800"/>
            <a:chExt cx="685800" cy="685800"/>
          </a:xfrm>
        </p:grpSpPr>
        <p:sp>
          <p:nvSpPr>
            <p:cNvPr id="8" name="Oval 7"/>
            <p:cNvSpPr/>
            <p:nvPr/>
          </p:nvSpPr>
          <p:spPr>
            <a:xfrm>
              <a:off x="1828800" y="4114800"/>
              <a:ext cx="6858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4191000"/>
              <a:ext cx="45720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5410200"/>
            <a:ext cx="381000" cy="381000"/>
            <a:chOff x="2895600" y="4495800"/>
            <a:chExt cx="381000" cy="3810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52800" y="4953000"/>
            <a:ext cx="381000" cy="381000"/>
            <a:chOff x="2895600" y="4495800"/>
            <a:chExt cx="381000" cy="3810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95600" y="5410200"/>
            <a:ext cx="381000" cy="381000"/>
            <a:chOff x="2895600" y="4495800"/>
            <a:chExt cx="381000" cy="3810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95600" y="4495800"/>
              <a:ext cx="381000" cy="3810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Batter # 8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35052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8u or F8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590800"/>
            <a:ext cx="342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Hits fly ball to Center Field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Center catches ball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 is out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828800" y="4114800"/>
            <a:ext cx="685800" cy="685800"/>
            <a:chOff x="1828800" y="4114800"/>
            <a:chExt cx="685800" cy="685800"/>
          </a:xfrm>
        </p:grpSpPr>
        <p:sp>
          <p:nvSpPr>
            <p:cNvPr id="8" name="Oval 7"/>
            <p:cNvSpPr/>
            <p:nvPr/>
          </p:nvSpPr>
          <p:spPr>
            <a:xfrm>
              <a:off x="1828800" y="4114800"/>
              <a:ext cx="6858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4191000"/>
              <a:ext cx="45720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dirty="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Third Batter # 13</a:t>
            </a:r>
            <a:endParaRPr lang="en-US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Hits ball to 3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 throws to 1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 beats the throw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 is safe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35814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09800" y="41148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533400" y="36576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Batter # 22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600200"/>
            <a:ext cx="36682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Hits first pitch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Line drive up the middle, pass the center fielder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 gets a double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29718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09800" y="41148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23622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572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Who moved the third batter, who was on 1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base to 3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base?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Batter # 54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5240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Hits first pitch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Over the fence in left field</a:t>
            </a:r>
          </a:p>
        </p:txBody>
      </p:sp>
      <p:sp>
        <p:nvSpPr>
          <p:cNvPr id="8" name="Oval 7"/>
          <p:cNvSpPr/>
          <p:nvPr/>
        </p:nvSpPr>
        <p:spPr>
          <a:xfrm>
            <a:off x="4343400" y="16002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0386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Did everyone advance all previous base runners home and fill in the diamonds?</a:t>
            </a:r>
          </a:p>
        </p:txBody>
      </p:sp>
      <p:sp>
        <p:nvSpPr>
          <p:cNvPr id="10" name="Diamond 9"/>
          <p:cNvSpPr/>
          <p:nvPr/>
        </p:nvSpPr>
        <p:spPr>
          <a:xfrm>
            <a:off x="533400" y="2286000"/>
            <a:ext cx="3429000" cy="3581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Sixth Batter # 3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3810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Walks on 4 pitches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55626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5410200"/>
            <a:ext cx="0" cy="533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5410200"/>
            <a:ext cx="0" cy="457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09800" y="41148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2286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Count is three Balls, No Strikes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886200" y="55626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3429000" y="55626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2971800" y="55626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Seventh Batter # 11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810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22098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 is 2 Balls, 1 Strike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pitch is a passed ball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Sixth Batter cont.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307" t="50508" r="16328" b="5717"/>
          <a:stretch>
            <a:fillRect/>
          </a:stretch>
        </p:blipFill>
        <p:spPr bwMode="auto">
          <a:xfrm>
            <a:off x="3810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71800" y="54102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52800" y="5410200"/>
            <a:ext cx="0" cy="381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5334000"/>
            <a:ext cx="0" cy="457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grpSp>
        <p:nvGrpSpPr>
          <p:cNvPr id="23" name="Group 9"/>
          <p:cNvGrpSpPr/>
          <p:nvPr/>
        </p:nvGrpSpPr>
        <p:grpSpPr>
          <a:xfrm>
            <a:off x="1828800" y="4114800"/>
            <a:ext cx="685800" cy="685800"/>
            <a:chOff x="1828800" y="4114800"/>
            <a:chExt cx="685800" cy="685800"/>
          </a:xfrm>
        </p:grpSpPr>
        <p:sp>
          <p:nvSpPr>
            <p:cNvPr id="24" name="Oval 23"/>
            <p:cNvSpPr/>
            <p:nvPr/>
          </p:nvSpPr>
          <p:spPr>
            <a:xfrm>
              <a:off x="1828800" y="4114800"/>
              <a:ext cx="6858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0" y="4191000"/>
              <a:ext cx="45720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000" dirty="0"/>
                <a:t>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00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 on 1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Attempts to steal to second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2895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Catcher throws ball to 2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base and runner is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41148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How do you annotate book for sixth batter/runner?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2 - 4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95600" y="2819400"/>
            <a:ext cx="1143000" cy="1219200"/>
            <a:chOff x="2895600" y="2819400"/>
            <a:chExt cx="1143000" cy="12192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895600" y="2819400"/>
              <a:ext cx="152400" cy="15240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2971800" y="2895600"/>
              <a:ext cx="1066800" cy="114300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Scorekeeper Will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880646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Properly complete scorebook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atters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ase runners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scored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How outs occurred</a:t>
            </a:r>
            <a:endParaRPr kumimoji="0" 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Provide updates to the umpire on time, runs, etc.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Have umpire sign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scorebook after the game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Leave scorebook in metal case at the end of the game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8" name="Picture 4" descr="Open photo"/>
          <p:cNvPicPr>
            <a:picLocks noChangeAspect="1" noChangeArrowheads="1"/>
          </p:cNvPicPr>
          <p:nvPr/>
        </p:nvPicPr>
        <p:blipFill>
          <a:blip r:embed="rId2" cstate="print"/>
          <a:srcRect l="58364" t="6553"/>
          <a:stretch>
            <a:fillRect/>
          </a:stretch>
        </p:blipFill>
        <p:spPr bwMode="auto">
          <a:xfrm rot="16200000">
            <a:off x="1288420" y="1073781"/>
            <a:ext cx="2440380" cy="410281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514600" y="2971800"/>
            <a:ext cx="762000" cy="1371600"/>
            <a:chOff x="2438400" y="3429000"/>
            <a:chExt cx="762000" cy="1371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38400" y="3429000"/>
              <a:ext cx="762000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19400" y="3429000"/>
              <a:ext cx="0" cy="13716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876800" y="15240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Once team completes an inning, mark a horizontal line directly under the last batter and a vertical line in the unused areas of that inning/column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Horizontal line will be quick reference on who next batter is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Vertical line will ensure you don’t use same column for the next inning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Ashlee Langevin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1054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Did everyone put the line under </a:t>
            </a:r>
          </a:p>
          <a:p>
            <a:r>
              <a:rPr lang="en-US" sz="2200" b="1" dirty="0"/>
              <a:t>#3 and not #11</a:t>
            </a:r>
          </a:p>
          <a:p>
            <a:endParaRPr lang="en-US" sz="2200" b="1" dirty="0"/>
          </a:p>
          <a:p>
            <a:r>
              <a:rPr lang="en-US" sz="2200" b="1" dirty="0"/>
              <a:t>Why?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 Sue Bird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Strikeout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35814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8288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Batter Strikes Out Swinging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31242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Batter Strikes out, Called third strike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(Struck out Looking)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36576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i-CN" altLang="en-US" sz="3000" b="1" dirty="0">
                <a:cs typeface="Calibri" pitchFamily="34" charset="0"/>
              </a:rPr>
              <a:t>ꓘ</a:t>
            </a:r>
            <a:r>
              <a:rPr lang="en-US" altLang="ii-CN" sz="3000" b="1" dirty="0"/>
              <a:t>/K</a:t>
            </a:r>
            <a:r>
              <a:rPr lang="en-US" altLang="ii-CN" sz="2000" b="1" dirty="0"/>
              <a:t>L</a:t>
            </a:r>
            <a:r>
              <a:rPr lang="en-US" altLang="ii-CN" sz="3000" b="1" dirty="0"/>
              <a:t>/</a:t>
            </a:r>
            <a:r>
              <a:rPr lang="en-US" sz="3000" b="1" dirty="0"/>
              <a:t>Kc 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100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Things to Track</a:t>
            </a:r>
            <a:br>
              <a:rPr lang="en-US" dirty="0"/>
            </a:br>
            <a:r>
              <a:rPr lang="en-US" sz="3600" b="1" dirty="0"/>
              <a:t>Base runner on 1st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6764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Runners advance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Stolen base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23622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826077">
            <a:off x="30480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SB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09800" y="4114800"/>
            <a:ext cx="1828800" cy="18288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Things to Track</a:t>
            </a:r>
            <a:br>
              <a:rPr lang="en-US" dirty="0"/>
            </a:br>
            <a:r>
              <a:rPr lang="en-US" sz="3600" b="1" dirty="0"/>
              <a:t>Base runner on 1st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6764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Runners advance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Error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Runner steals 1 base after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passed ball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23622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744844">
            <a:off x="3023480" y="287842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09800" y="4114800"/>
            <a:ext cx="1828800" cy="18288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Things to Track</a:t>
            </a:r>
            <a:br>
              <a:rPr lang="en-US" dirty="0"/>
            </a:br>
            <a:r>
              <a:rPr lang="en-US" sz="3600" b="1" dirty="0"/>
              <a:t>Base runner on 1st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1676400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Runners advance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Sacrifice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Batter hits ball to left field,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ball is caught for an out.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Runner advances 1 base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2362200"/>
            <a:ext cx="1752600" cy="17526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858589">
            <a:off x="2932618" y="28319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SAC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09800" y="4114800"/>
            <a:ext cx="1828800" cy="18288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Things to Track</a:t>
            </a:r>
            <a:br>
              <a:rPr lang="en-US" dirty="0"/>
            </a:br>
            <a:r>
              <a:rPr lang="en-US" sz="3600" b="1" dirty="0"/>
              <a:t>Base runner on 1st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3048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1295400"/>
            <a:ext cx="38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Fielders Choice 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Batter hits ball to the pitcher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Pitcher throws ball to SS at 2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get lead runner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How are you marking batter?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What happens with runner? 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09800" y="4114800"/>
            <a:ext cx="1828800" cy="18288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948246">
            <a:off x="3395263" y="45036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Things to Track</a:t>
            </a:r>
            <a:br>
              <a:rPr lang="en-US" dirty="0"/>
            </a:br>
            <a:r>
              <a:rPr lang="en-US" sz="3600" b="1" dirty="0"/>
              <a:t>Base runner on 1st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07" t="50508" r="16328" b="5717"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16002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Runner from Fielders Choice Play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How would you mark the runner? 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1800" y="3200400"/>
            <a:ext cx="990600" cy="990600"/>
            <a:chOff x="1295400" y="2438400"/>
            <a:chExt cx="1143000" cy="12192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295400" y="2438400"/>
              <a:ext cx="152400" cy="15240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371600" y="2514600"/>
              <a:ext cx="1066800" cy="114300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8288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1 - 6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752600" y="3886200"/>
            <a:ext cx="685800" cy="609600"/>
            <a:chOff x="1752600" y="3886200"/>
            <a:chExt cx="685800" cy="609600"/>
          </a:xfrm>
        </p:grpSpPr>
        <p:sp>
          <p:nvSpPr>
            <p:cNvPr id="33" name="Oval 32"/>
            <p:cNvSpPr/>
            <p:nvPr/>
          </p:nvSpPr>
          <p:spPr>
            <a:xfrm>
              <a:off x="1752600" y="3886200"/>
              <a:ext cx="6858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05000" y="3886200"/>
              <a:ext cx="457200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000" dirty="0"/>
                <a:t>3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209800" y="4191000"/>
            <a:ext cx="1752600" cy="1752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/>
              <a:t>When Game Is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Enter the stop time at the bottom of the page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Identify the winner and enter the final score somewhere on the scorebook pages</a:t>
            </a:r>
          </a:p>
          <a:p>
            <a:pPr lvl="0"/>
            <a:endParaRPr lang="en-US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Make sure the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lineup cards are stapled to the left page of the scorebook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Print your name at the bottom of the scorebook page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Have Umpire sign the scorebook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Put scorebook in metal case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Text the field, team names and final score to the Field Supervisor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Two outs, batter has 3 balls, 1 strike</a:t>
            </a:r>
          </a:p>
          <a:p>
            <a:pPr lvl="1"/>
            <a:r>
              <a:rPr lang="en-US" dirty="0"/>
              <a:t>Runner on 1</a:t>
            </a:r>
            <a:r>
              <a:rPr lang="en-US" baseline="30000" dirty="0"/>
              <a:t>st</a:t>
            </a:r>
            <a:r>
              <a:rPr lang="en-US" dirty="0"/>
              <a:t> attempts to steal to 2</a:t>
            </a:r>
            <a:r>
              <a:rPr lang="en-US" baseline="30000" dirty="0"/>
              <a:t>nd</a:t>
            </a:r>
            <a:r>
              <a:rPr lang="en-US" dirty="0"/>
              <a:t> gets out</a:t>
            </a:r>
          </a:p>
          <a:p>
            <a:pPr lvl="1"/>
            <a:r>
              <a:rPr lang="en-US" dirty="0"/>
              <a:t>What happens to batter?</a:t>
            </a:r>
          </a:p>
          <a:p>
            <a:pPr lvl="1"/>
            <a:endParaRPr lang="en-US" dirty="0"/>
          </a:p>
          <a:p>
            <a:r>
              <a:rPr lang="en-US" dirty="0"/>
              <a:t>International Tie-Breaker</a:t>
            </a:r>
          </a:p>
          <a:p>
            <a:pPr lvl="1"/>
            <a:r>
              <a:rPr lang="en-US" dirty="0"/>
              <a:t>Last Scheduled Batter to complete an at bat, from inning before goes to 2</a:t>
            </a:r>
            <a:r>
              <a:rPr lang="en-US" baseline="30000" dirty="0"/>
              <a:t>nd</a:t>
            </a:r>
            <a:r>
              <a:rPr lang="en-US" dirty="0"/>
              <a:t> base</a:t>
            </a:r>
          </a:p>
          <a:p>
            <a:endParaRPr lang="en-US" dirty="0"/>
          </a:p>
          <a:p>
            <a:r>
              <a:rPr lang="en-US" dirty="0"/>
              <a:t>How to show double play</a:t>
            </a:r>
          </a:p>
          <a:p>
            <a:pPr lvl="1"/>
            <a:r>
              <a:rPr lang="en-US" dirty="0"/>
              <a:t>Batter hits ball to short</a:t>
            </a:r>
          </a:p>
          <a:p>
            <a:pPr lvl="1"/>
            <a:r>
              <a:rPr lang="en-US" dirty="0"/>
              <a:t>Short throws ball to second</a:t>
            </a:r>
          </a:p>
          <a:p>
            <a:pPr lvl="1"/>
            <a:r>
              <a:rPr lang="en-US" dirty="0"/>
              <a:t>Second throws ball to first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6 – 4 – 3 for batter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6 – 4 for base runner</a:t>
            </a:r>
          </a:p>
          <a:p>
            <a:endParaRPr lang="en-US" dirty="0"/>
          </a:p>
          <a:p>
            <a:r>
              <a:rPr lang="en-US" dirty="0"/>
              <a:t>How did the sixth batter get out?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>
              <a:buNone/>
            </a:pPr>
            <a:r>
              <a:rPr lang="en-US" sz="3600" dirty="0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Scorebook Entries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30009" y="487362"/>
            <a:ext cx="845679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scorekeeper will note the time remaining at suspension of play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This time will be used determine game time remaining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Games that have finished 3 complete innings will be considered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complete game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 score will be score at the end of the last complete inning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Scorekeepers are required to note all ejections in the scorebook, with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names of the people involved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Protest must be noted on the official score sheet at the time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infraction, signed by the protester and umpire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What Do You Notify Umpire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If the wrong batter comes up to bat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What do you do?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notify umpire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opposing coach has to question the batting order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Do not notify the Umpire of rules violations</a:t>
            </a:r>
          </a:p>
          <a:p>
            <a:pPr lvl="1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Things To Notify Umpire Of: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out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(8u) 5 runs scored in an inning 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(6u) 4 runs scored in an inning 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Anything they ask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6 of scorebook (no page numbers)</a:t>
            </a:r>
          </a:p>
          <a:p>
            <a:pPr lvl="1"/>
            <a:r>
              <a:rPr lang="en-US" dirty="0"/>
              <a:t>Player Positions </a:t>
            </a:r>
          </a:p>
          <a:p>
            <a:pPr lvl="1"/>
            <a:r>
              <a:rPr lang="en-US" dirty="0"/>
              <a:t>How to score game, track batters, etc.</a:t>
            </a:r>
          </a:p>
          <a:p>
            <a:endParaRPr lang="en-US" dirty="0"/>
          </a:p>
          <a:p>
            <a:r>
              <a:rPr lang="en-US" dirty="0"/>
              <a:t>Lets look at the scorebook pages, terms, etc.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Scorebook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/>
              <a:t>PREPRINTED IN SCOREBOOK</a:t>
            </a:r>
          </a:p>
          <a:p>
            <a:r>
              <a:rPr lang="en-US" sz="2200" dirty="0"/>
              <a:t>HR: Home Run</a:t>
            </a:r>
          </a:p>
          <a:p>
            <a:r>
              <a:rPr lang="en-US" sz="2200" dirty="0"/>
              <a:t>3B: Triple</a:t>
            </a:r>
          </a:p>
          <a:p>
            <a:r>
              <a:rPr lang="en-US" sz="2200" dirty="0"/>
              <a:t>2B: Double</a:t>
            </a:r>
          </a:p>
          <a:p>
            <a:r>
              <a:rPr lang="en-US" sz="2200" dirty="0"/>
              <a:t>1B: Single	</a:t>
            </a:r>
          </a:p>
          <a:p>
            <a:r>
              <a:rPr lang="en-US" sz="2200" dirty="0"/>
              <a:t>SAC: Sacrifice	</a:t>
            </a:r>
          </a:p>
          <a:p>
            <a:r>
              <a:rPr lang="en-US" sz="2200" dirty="0"/>
              <a:t>HP: Hit by Pitcher</a:t>
            </a:r>
          </a:p>
          <a:p>
            <a:r>
              <a:rPr lang="en-US" sz="2200" dirty="0"/>
              <a:t>BB: Base on Balls (Walk)	</a:t>
            </a:r>
          </a:p>
          <a:p>
            <a:pPr>
              <a:buNone/>
            </a:pPr>
            <a:r>
              <a:rPr lang="en-US" sz="2200" b="1" dirty="0"/>
              <a:t>OTHER ABBRIEVATIONS</a:t>
            </a:r>
          </a:p>
          <a:p>
            <a:pPr>
              <a:buNone/>
            </a:pPr>
            <a:r>
              <a:rPr lang="en-US" sz="2200" dirty="0"/>
              <a:t>- SB: Stolen Base		- CS: Caught Stealing</a:t>
            </a:r>
          </a:p>
          <a:p>
            <a:pPr>
              <a:buNone/>
            </a:pPr>
            <a:r>
              <a:rPr lang="en-US" sz="2200" dirty="0"/>
              <a:t>- E: Error			- F: Fly ball/U: Unassisted	</a:t>
            </a:r>
          </a:p>
          <a:p>
            <a:pPr>
              <a:buNone/>
            </a:pPr>
            <a:r>
              <a:rPr lang="en-US" sz="2200" dirty="0"/>
              <a:t>- K/Ks: Swinging Strikeout	- </a:t>
            </a:r>
            <a:r>
              <a:rPr lang="ii-CN" altLang="en-US" sz="2200" dirty="0">
                <a:cs typeface="Calibri" pitchFamily="34" charset="0"/>
              </a:rPr>
              <a:t>ꓘ</a:t>
            </a:r>
            <a:r>
              <a:rPr lang="en-US" altLang="ii-CN" sz="2200" dirty="0"/>
              <a:t>/</a:t>
            </a:r>
            <a:r>
              <a:rPr lang="en-US" sz="2200" dirty="0"/>
              <a:t>K</a:t>
            </a:r>
            <a:r>
              <a:rPr lang="en-US" sz="1600" dirty="0"/>
              <a:t>c</a:t>
            </a:r>
            <a:r>
              <a:rPr lang="en-US" altLang="ii-CN" sz="2200" dirty="0"/>
              <a:t>: </a:t>
            </a:r>
            <a:r>
              <a:rPr lang="en-US" sz="2200" dirty="0"/>
              <a:t>Called Strike Out </a:t>
            </a:r>
          </a:p>
          <a:p>
            <a:pPr>
              <a:buNone/>
            </a:pPr>
            <a:r>
              <a:rPr lang="en-US" sz="2200" dirty="0"/>
              <a:t>- FC: Fielder’s Choice	</a:t>
            </a:r>
          </a:p>
          <a:p>
            <a:pPr>
              <a:buNone/>
            </a:pPr>
            <a:br>
              <a:rPr lang="en-US" sz="2200" dirty="0"/>
            </a:br>
            <a:endParaRPr lang="en-US" sz="2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114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Te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586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715000" y="11430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219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Lot of Distractions</a:t>
            </a:r>
          </a:p>
          <a:p>
            <a:pPr lvl="1"/>
            <a:r>
              <a:rPr lang="en-US" dirty="0"/>
              <a:t>Your Children</a:t>
            </a:r>
          </a:p>
          <a:p>
            <a:pPr lvl="1"/>
            <a:r>
              <a:rPr lang="en-US" dirty="0"/>
              <a:t>Other Children</a:t>
            </a:r>
          </a:p>
          <a:p>
            <a:endParaRPr lang="en-US" dirty="0"/>
          </a:p>
          <a:p>
            <a:r>
              <a:rPr lang="en-US" dirty="0"/>
              <a:t>Parent/Coaches/Umpire asking questions</a:t>
            </a:r>
          </a:p>
          <a:p>
            <a:pPr lvl="1"/>
            <a:r>
              <a:rPr lang="en-US" dirty="0"/>
              <a:t>Expect to get asked the score a lot, if there is no scoreboard operator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During a Game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26372</TotalTime>
  <Words>1719</Words>
  <Application>Microsoft Office PowerPoint</Application>
  <PresentationFormat>On-screen Show (4:3)</PresentationFormat>
  <Paragraphs>462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Edwardian Script ITC</vt:lpstr>
      <vt:lpstr>Times New Roman</vt:lpstr>
      <vt:lpstr>Office Theme</vt:lpstr>
      <vt:lpstr>Softball Scoring</vt:lpstr>
      <vt:lpstr>Responsibilities</vt:lpstr>
      <vt:lpstr>Scorekeeper Will</vt:lpstr>
      <vt:lpstr>Other Scorebook Entries</vt:lpstr>
      <vt:lpstr>What Do You Notify Umpire About</vt:lpstr>
      <vt:lpstr>Scorebook</vt:lpstr>
      <vt:lpstr>Scorebook Terms</vt:lpstr>
      <vt:lpstr>PowerPoint Presentation</vt:lpstr>
      <vt:lpstr>PowerPoint Presentation</vt:lpstr>
      <vt:lpstr>PowerPoint Presentation</vt:lpstr>
      <vt:lpstr>PowerPoint Presentation</vt:lpstr>
      <vt:lpstr>Prior/At Start of Game (After Coin Flip)</vt:lpstr>
      <vt:lpstr>Balls/Strikes and Hits</vt:lpstr>
      <vt:lpstr>Balls/Strikes</vt:lpstr>
      <vt:lpstr>Base Runners</vt:lpstr>
      <vt:lpstr>Outs</vt:lpstr>
      <vt:lpstr>Tracking Run Totals</vt:lpstr>
      <vt:lpstr>PowerPoint Presentation</vt:lpstr>
      <vt:lpstr>PowerPoint Presentation</vt:lpstr>
      <vt:lpstr>PowerPoint Presentation</vt:lpstr>
      <vt:lpstr>1st Batter # 10 is at the Plate</vt:lpstr>
      <vt:lpstr>First Batter, cont.</vt:lpstr>
      <vt:lpstr>Second Batter # 8</vt:lpstr>
      <vt:lpstr>Third Batter # 13</vt:lpstr>
      <vt:lpstr>Fourth Batter # 22</vt:lpstr>
      <vt:lpstr>Fifth Batter # 54</vt:lpstr>
      <vt:lpstr>Sixth Batter # 3</vt:lpstr>
      <vt:lpstr>Seventh Batter # 11</vt:lpstr>
      <vt:lpstr>Sixth Batter cont.</vt:lpstr>
      <vt:lpstr>PowerPoint Presentation</vt:lpstr>
      <vt:lpstr>Record Strikeout</vt:lpstr>
      <vt:lpstr>Other Things to Track Base runner on 1st</vt:lpstr>
      <vt:lpstr>Other Things to Track Base runner on 1st</vt:lpstr>
      <vt:lpstr>Other Things to Track Base runner on 1st</vt:lpstr>
      <vt:lpstr>Other Things to Track Base runner on 1st</vt:lpstr>
      <vt:lpstr>Other Things to Track Base runner on 1st</vt:lpstr>
      <vt:lpstr>When Game Is Over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19408679850</dc:creator>
  <cp:lastModifiedBy>MICHAEL HAWKINS</cp:lastModifiedBy>
  <cp:revision>104</cp:revision>
  <dcterms:created xsi:type="dcterms:W3CDTF">2023-11-08T19:07:05Z</dcterms:created>
  <dcterms:modified xsi:type="dcterms:W3CDTF">2026-02-23T22:08:47Z</dcterms:modified>
</cp:coreProperties>
</file>