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99" r:id="rId3"/>
    <p:sldId id="295" r:id="rId4"/>
    <p:sldId id="297" r:id="rId5"/>
    <p:sldId id="294" r:id="rId6"/>
    <p:sldId id="257" r:id="rId7"/>
    <p:sldId id="263" r:id="rId8"/>
    <p:sldId id="258" r:id="rId9"/>
    <p:sldId id="259" r:id="rId10"/>
    <p:sldId id="300" r:id="rId11"/>
    <p:sldId id="269" r:id="rId12"/>
    <p:sldId id="270" r:id="rId13"/>
    <p:sldId id="271" r:id="rId14"/>
    <p:sldId id="272" r:id="rId15"/>
    <p:sldId id="273" r:id="rId16"/>
    <p:sldId id="274" r:id="rId17"/>
    <p:sldId id="276" r:id="rId18"/>
    <p:sldId id="278" r:id="rId19"/>
    <p:sldId id="279" r:id="rId20"/>
    <p:sldId id="281" r:id="rId21"/>
    <p:sldId id="283" r:id="rId22"/>
    <p:sldId id="284" r:id="rId23"/>
    <p:sldId id="287" r:id="rId24"/>
    <p:sldId id="291" r:id="rId25"/>
    <p:sldId id="260" r:id="rId26"/>
    <p:sldId id="261" r:id="rId27"/>
    <p:sldId id="262" r:id="rId28"/>
    <p:sldId id="264" r:id="rId29"/>
    <p:sldId id="267" r:id="rId30"/>
    <p:sldId id="265" r:id="rId31"/>
    <p:sldId id="308" r:id="rId32"/>
    <p:sldId id="298" r:id="rId33"/>
    <p:sldId id="303" r:id="rId34"/>
    <p:sldId id="266"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E833AE-CA59-47BC-B3E7-0C89905932DD}" type="datetimeFigureOut">
              <a:rPr lang="en-US" smtClean="0"/>
              <a:pPr/>
              <a:t>7/14/2025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8522576-2D22-4001-989F-D0F343DA20A6}" type="slidenum">
              <a:rPr lang="en-US" smtClean="0"/>
              <a:pPr/>
              <a:t>‹#›</a:t>
            </a:fld>
            <a:endParaRPr lang="en-US"/>
          </a:p>
        </p:txBody>
      </p:sp>
    </p:spTree>
    <p:extLst>
      <p:ext uri="{BB962C8B-B14F-4D97-AF65-F5344CB8AC3E}">
        <p14:creationId xmlns:p14="http://schemas.microsoft.com/office/powerpoint/2010/main" val="1048062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3BD2C80-3A19-4A1C-B21C-77C7B37F26DB}" type="datetimeFigureOut">
              <a:rPr lang="en-US" smtClean="0"/>
              <a:t>7/14/2025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B3FB7A3-3EC2-4876-9042-4CC3F266374F}" type="slidenum">
              <a:rPr lang="en-US" smtClean="0"/>
              <a:t>‹#›</a:t>
            </a:fld>
            <a:endParaRPr lang="en-US"/>
          </a:p>
        </p:txBody>
      </p:sp>
    </p:spTree>
    <p:extLst>
      <p:ext uri="{BB962C8B-B14F-4D97-AF65-F5344CB8AC3E}">
        <p14:creationId xmlns:p14="http://schemas.microsoft.com/office/powerpoint/2010/main" val="81506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Any alteration of mental function following a blow to the head that may or may not involve loss of consciousness- American Academy of Neurology (1997)</a:t>
            </a:r>
          </a:p>
          <a:p>
            <a:r>
              <a:rPr lang="en-US" altLang="en-US"/>
              <a:t>A complex pathophysiological process affecting the brain, induced by traumatic biomechanical forces, direct or indirect force to head, rapid onset, short-lived impairment of neurological function, typically resolving spontaneously; may or may not involve LOC, functional disturbance, not structural injury; thus normal CT scan/MRI.</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ED272A-0647-48A7-9FDC-16A2A70C6210}" type="slidenum">
              <a:rPr lang="en-US" altLang="en-US" smtClean="0"/>
              <a:pPr eaLnBrk="1" hangingPunct="1"/>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8DBCDA1-742C-4477-8AAC-27AA7B1C36BF}" type="slidenum">
              <a:rPr lang="en-US" altLang="en-US" smtClean="0"/>
              <a:pPr eaLnBrk="1" hangingPunct="1"/>
              <a:t>20</a:t>
            </a:fld>
            <a:endParaRPr lang="en-US" altLang="en-US"/>
          </a:p>
        </p:txBody>
      </p:sp>
      <p:sp>
        <p:nvSpPr>
          <p:cNvPr id="98307" name="Rectangle 7"/>
          <p:cNvSpPr txBox="1">
            <a:spLocks noGrp="1" noChangeArrowheads="1"/>
          </p:cNvSpPr>
          <p:nvPr/>
        </p:nvSpPr>
        <p:spPr bwMode="auto">
          <a:xfrm>
            <a:off x="3972560" y="8831264"/>
            <a:ext cx="303784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F5F30B86-9A6E-4C25-89B7-3FF4A411D969}" type="slidenum">
              <a:rPr lang="en-US" altLang="en-US" sz="1200">
                <a:latin typeface="Times New Roman" pitchFamily="18" charset="0"/>
              </a:rPr>
              <a:pPr algn="r"/>
              <a:t>20</a:t>
            </a:fld>
            <a:endParaRPr lang="en-US" altLang="en-US" sz="1200">
              <a:latin typeface="Times New Roman" pitchFamily="18" charset="0"/>
            </a:endParaRPr>
          </a:p>
        </p:txBody>
      </p:sp>
      <p:sp>
        <p:nvSpPr>
          <p:cNvPr id="98308" name="Rectangle 2"/>
          <p:cNvSpPr>
            <a:spLocks noGrp="1" noRot="1" noChangeAspect="1" noChangeArrowheads="1" noTextEdit="1"/>
          </p:cNvSpPr>
          <p:nvPr>
            <p:ph type="sldImg"/>
          </p:nvPr>
        </p:nvSpPr>
        <p:spPr>
          <a:xfrm>
            <a:off x="1182688" y="698500"/>
            <a:ext cx="4645025" cy="3482975"/>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01E71A-8EAD-4EF2-9C8B-383E9ADD4DDA}" type="slidenum">
              <a:rPr lang="en-US" altLang="en-US" smtClean="0"/>
              <a:pPr eaLnBrk="1" hangingPunct="1"/>
              <a:t>21</a:t>
            </a:fld>
            <a:endParaRPr lang="en-US" altLang="en-US"/>
          </a:p>
        </p:txBody>
      </p:sp>
      <p:sp>
        <p:nvSpPr>
          <p:cNvPr id="100355" name="Rectangle 7"/>
          <p:cNvSpPr txBox="1">
            <a:spLocks noGrp="1" noChangeArrowheads="1"/>
          </p:cNvSpPr>
          <p:nvPr/>
        </p:nvSpPr>
        <p:spPr bwMode="auto">
          <a:xfrm>
            <a:off x="3972560" y="8831264"/>
            <a:ext cx="303784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E18FA4A3-8E66-4E3B-BC00-FDF4D98CE0AF}" type="slidenum">
              <a:rPr lang="en-US" altLang="en-US" sz="1200">
                <a:latin typeface="Times New Roman" pitchFamily="18" charset="0"/>
              </a:rPr>
              <a:pPr algn="r"/>
              <a:t>21</a:t>
            </a:fld>
            <a:endParaRPr lang="en-US" altLang="en-US" sz="1200">
              <a:latin typeface="Times New Roman" pitchFamily="18" charset="0"/>
            </a:endParaRPr>
          </a:p>
        </p:txBody>
      </p:sp>
      <p:sp>
        <p:nvSpPr>
          <p:cNvPr id="100356" name="Rectangle 2"/>
          <p:cNvSpPr>
            <a:spLocks noGrp="1" noRot="1" noChangeAspect="1" noChangeArrowheads="1" noTextEdit="1"/>
          </p:cNvSpPr>
          <p:nvPr>
            <p:ph type="sldImg"/>
          </p:nvPr>
        </p:nvSpPr>
        <p:spPr>
          <a:xfrm>
            <a:off x="1182688" y="698500"/>
            <a:ext cx="4645025" cy="3482975"/>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C122FF-671E-40E3-8E86-D6CB921439FC}" type="slidenum">
              <a:rPr lang="en-US" altLang="en-US" smtClean="0"/>
              <a:pPr eaLnBrk="1" hangingPunct="1"/>
              <a:t>22</a:t>
            </a:fld>
            <a:endParaRPr lang="en-US" altLang="en-US"/>
          </a:p>
        </p:txBody>
      </p:sp>
      <p:sp>
        <p:nvSpPr>
          <p:cNvPr id="101379" name="Rectangle 2"/>
          <p:cNvSpPr>
            <a:spLocks noGrp="1" noRot="1" noChangeAspect="1" noChangeArrowheads="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E3E26E-87C6-45DE-AEC8-3BA4B8D5E135}" type="slidenum">
              <a:rPr lang="en-US" altLang="en-US" smtClean="0"/>
              <a:pPr eaLnBrk="1" hangingPunct="1"/>
              <a:t>23</a:t>
            </a:fld>
            <a:endParaRPr lang="en-US" altLang="en-US"/>
          </a:p>
        </p:txBody>
      </p:sp>
      <p:sp>
        <p:nvSpPr>
          <p:cNvPr id="104451"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F6ADE95-9791-4051-A29A-5F07FA9AE84C}" type="slidenum">
              <a:rPr lang="en-US" altLang="en-US" sz="1200"/>
              <a:pPr algn="r" eaLnBrk="1" hangingPunct="1"/>
              <a:t>23</a:t>
            </a:fld>
            <a:endParaRPr lang="en-US" altLang="en-US" sz="1200"/>
          </a:p>
        </p:txBody>
      </p:sp>
      <p:sp>
        <p:nvSpPr>
          <p:cNvPr id="104452" name="Rectangle 2"/>
          <p:cNvSpPr>
            <a:spLocks noGrp="1" noRot="1" noChangeAspect="1" noChangeArrowheads="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3B1F7-0721-4731-9D75-DB5EEA895AF8}"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700ED-B4EC-4555-AC32-644894CC61C9}" type="slidenum">
              <a:rPr lang="en-US" smtClean="0"/>
              <a:pPr/>
              <a:t>‹#›</a:t>
            </a:fld>
            <a:endParaRPr lang="en-US"/>
          </a:p>
        </p:txBody>
      </p:sp>
    </p:spTree>
    <p:extLst>
      <p:ext uri="{BB962C8B-B14F-4D97-AF65-F5344CB8AC3E}">
        <p14:creationId xmlns:p14="http://schemas.microsoft.com/office/powerpoint/2010/main" val="23938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3B1F7-0721-4731-9D75-DB5EEA895AF8}"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700ED-B4EC-4555-AC32-644894CC61C9}" type="slidenum">
              <a:rPr lang="en-US" smtClean="0"/>
              <a:pPr/>
              <a:t>‹#›</a:t>
            </a:fld>
            <a:endParaRPr lang="en-US"/>
          </a:p>
        </p:txBody>
      </p:sp>
    </p:spTree>
    <p:extLst>
      <p:ext uri="{BB962C8B-B14F-4D97-AF65-F5344CB8AC3E}">
        <p14:creationId xmlns:p14="http://schemas.microsoft.com/office/powerpoint/2010/main" val="382645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3B1F7-0721-4731-9D75-DB5EEA895AF8}"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700ED-B4EC-4555-AC32-644894CC61C9}" type="slidenum">
              <a:rPr lang="en-US" smtClean="0"/>
              <a:pPr/>
              <a:t>‹#›</a:t>
            </a:fld>
            <a:endParaRPr lang="en-US"/>
          </a:p>
        </p:txBody>
      </p:sp>
    </p:spTree>
    <p:extLst>
      <p:ext uri="{BB962C8B-B14F-4D97-AF65-F5344CB8AC3E}">
        <p14:creationId xmlns:p14="http://schemas.microsoft.com/office/powerpoint/2010/main" val="24773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3B1F7-0721-4731-9D75-DB5EEA895AF8}"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700ED-B4EC-4555-AC32-644894CC61C9}" type="slidenum">
              <a:rPr lang="en-US" smtClean="0"/>
              <a:pPr/>
              <a:t>‹#›</a:t>
            </a:fld>
            <a:endParaRPr lang="en-US"/>
          </a:p>
        </p:txBody>
      </p:sp>
    </p:spTree>
    <p:extLst>
      <p:ext uri="{BB962C8B-B14F-4D97-AF65-F5344CB8AC3E}">
        <p14:creationId xmlns:p14="http://schemas.microsoft.com/office/powerpoint/2010/main" val="402051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3B1F7-0721-4731-9D75-DB5EEA895AF8}" type="datetimeFigureOut">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700ED-B4EC-4555-AC32-644894CC61C9}" type="slidenum">
              <a:rPr lang="en-US" smtClean="0"/>
              <a:pPr/>
              <a:t>‹#›</a:t>
            </a:fld>
            <a:endParaRPr lang="en-US"/>
          </a:p>
        </p:txBody>
      </p:sp>
    </p:spTree>
    <p:extLst>
      <p:ext uri="{BB962C8B-B14F-4D97-AF65-F5344CB8AC3E}">
        <p14:creationId xmlns:p14="http://schemas.microsoft.com/office/powerpoint/2010/main" val="192673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3B1F7-0721-4731-9D75-DB5EEA895AF8}"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700ED-B4EC-4555-AC32-644894CC61C9}" type="slidenum">
              <a:rPr lang="en-US" smtClean="0"/>
              <a:pPr/>
              <a:t>‹#›</a:t>
            </a:fld>
            <a:endParaRPr lang="en-US"/>
          </a:p>
        </p:txBody>
      </p:sp>
    </p:spTree>
    <p:extLst>
      <p:ext uri="{BB962C8B-B14F-4D97-AF65-F5344CB8AC3E}">
        <p14:creationId xmlns:p14="http://schemas.microsoft.com/office/powerpoint/2010/main" val="309555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3B1F7-0721-4731-9D75-DB5EEA895AF8}" type="datetimeFigureOut">
              <a:rPr lang="en-US" smtClean="0"/>
              <a:pPr/>
              <a:t>7/14/2025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0700ED-B4EC-4555-AC32-644894CC61C9}" type="slidenum">
              <a:rPr lang="en-US" smtClean="0"/>
              <a:pPr/>
              <a:t>‹#›</a:t>
            </a:fld>
            <a:endParaRPr lang="en-US"/>
          </a:p>
        </p:txBody>
      </p:sp>
    </p:spTree>
    <p:extLst>
      <p:ext uri="{BB962C8B-B14F-4D97-AF65-F5344CB8AC3E}">
        <p14:creationId xmlns:p14="http://schemas.microsoft.com/office/powerpoint/2010/main" val="299023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3B1F7-0721-4731-9D75-DB5EEA895AF8}" type="datetimeFigureOut">
              <a:rPr lang="en-US" smtClean="0"/>
              <a:pPr/>
              <a:t>7/14/2025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0700ED-B4EC-4555-AC32-644894CC61C9}" type="slidenum">
              <a:rPr lang="en-US" smtClean="0"/>
              <a:pPr/>
              <a:t>‹#›</a:t>
            </a:fld>
            <a:endParaRPr lang="en-US"/>
          </a:p>
        </p:txBody>
      </p:sp>
    </p:spTree>
    <p:extLst>
      <p:ext uri="{BB962C8B-B14F-4D97-AF65-F5344CB8AC3E}">
        <p14:creationId xmlns:p14="http://schemas.microsoft.com/office/powerpoint/2010/main" val="226520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3B1F7-0721-4731-9D75-DB5EEA895AF8}" type="datetimeFigureOut">
              <a:rPr lang="en-US" smtClean="0"/>
              <a:pPr/>
              <a:t>7/14/2025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0700ED-B4EC-4555-AC32-644894CC61C9}" type="slidenum">
              <a:rPr lang="en-US" smtClean="0"/>
              <a:pPr/>
              <a:t>‹#›</a:t>
            </a:fld>
            <a:endParaRPr lang="en-US"/>
          </a:p>
        </p:txBody>
      </p:sp>
    </p:spTree>
    <p:extLst>
      <p:ext uri="{BB962C8B-B14F-4D97-AF65-F5344CB8AC3E}">
        <p14:creationId xmlns:p14="http://schemas.microsoft.com/office/powerpoint/2010/main" val="3781482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3B1F7-0721-4731-9D75-DB5EEA895AF8}"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700ED-B4EC-4555-AC32-644894CC61C9}" type="slidenum">
              <a:rPr lang="en-US" smtClean="0"/>
              <a:pPr/>
              <a:t>‹#›</a:t>
            </a:fld>
            <a:endParaRPr lang="en-US"/>
          </a:p>
        </p:txBody>
      </p:sp>
    </p:spTree>
    <p:extLst>
      <p:ext uri="{BB962C8B-B14F-4D97-AF65-F5344CB8AC3E}">
        <p14:creationId xmlns:p14="http://schemas.microsoft.com/office/powerpoint/2010/main" val="190356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3B1F7-0721-4731-9D75-DB5EEA895AF8}" type="datetimeFigureOut">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700ED-B4EC-4555-AC32-644894CC61C9}" type="slidenum">
              <a:rPr lang="en-US" smtClean="0"/>
              <a:pPr/>
              <a:t>‹#›</a:t>
            </a:fld>
            <a:endParaRPr lang="en-US"/>
          </a:p>
        </p:txBody>
      </p:sp>
    </p:spTree>
    <p:extLst>
      <p:ext uri="{BB962C8B-B14F-4D97-AF65-F5344CB8AC3E}">
        <p14:creationId xmlns:p14="http://schemas.microsoft.com/office/powerpoint/2010/main" val="75879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3B1F7-0721-4731-9D75-DB5EEA895AF8}" type="datetimeFigureOut">
              <a:rPr lang="en-US" smtClean="0"/>
              <a:pPr/>
              <a:t>7/14/2025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700ED-B4EC-4555-AC32-644894CC61C9}" type="slidenum">
              <a:rPr lang="en-US" smtClean="0"/>
              <a:pPr/>
              <a:t>‹#›</a:t>
            </a:fld>
            <a:endParaRPr lang="en-US"/>
          </a:p>
        </p:txBody>
      </p:sp>
      <p:pic>
        <p:nvPicPr>
          <p:cNvPr id="7" name="Picture 6" descr="logo"/>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33165" y="228600"/>
            <a:ext cx="914400" cy="1085850"/>
          </a:xfrm>
          <a:prstGeom prst="rect">
            <a:avLst/>
          </a:prstGeom>
          <a:noFill/>
          <a:ln>
            <a:noFill/>
          </a:ln>
        </p:spPr>
      </p:pic>
      <p:cxnSp>
        <p:nvCxnSpPr>
          <p:cNvPr id="9" name="Straight Connector 8"/>
          <p:cNvCxnSpPr/>
          <p:nvPr userDrawn="1"/>
        </p:nvCxnSpPr>
        <p:spPr>
          <a:xfrm>
            <a:off x="0" y="1447800"/>
            <a:ext cx="9144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7755" y="0"/>
            <a:ext cx="0" cy="68580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474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ttrellm@fortschools.org" TargetMode="External"/><Relationship Id="rId2" Type="http://schemas.openxmlformats.org/officeDocument/2006/relationships/hyperlink" Target="mailto:mahones@fortschools.org" TargetMode="External"/><Relationship Id="rId1" Type="http://schemas.openxmlformats.org/officeDocument/2006/relationships/slideLayout" Target="../slideLayouts/slideLayout1.xml"/><Relationship Id="rId4" Type="http://schemas.openxmlformats.org/officeDocument/2006/relationships/hyperlink" Target="http://www.fortathletic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cdn2.sportngin.com/attachments/document/88de-2186713/Fort_Atkinson_Parent-Athlete_Handbook_20-21.pdf#_ga=2.142995573.1714718774.1592661825-868760258.154870988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wiaawi.org/Portals/0/PDF/Publications/2024-25handbook.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docs.google.com/document/d/1uK7-BGCNeSU03q_BkNhTmiwqqx3J0CWQVXnm09Jua10/edi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fortathletics.com/page/show/1960155-athlete-registration" TargetMode="External"/><Relationship Id="rId2" Type="http://schemas.openxmlformats.org/officeDocument/2006/relationships/hyperlink" Target="http://www.fortathletic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adgerconference.org/public/genie/77/school/11/"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badgerconference.org/public/notify/genie/77/school/1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146175"/>
          </a:xfrm>
        </p:spPr>
        <p:txBody>
          <a:bodyPr>
            <a:noAutofit/>
          </a:bodyPr>
          <a:lstStyle/>
          <a:p>
            <a:r>
              <a:rPr lang="en-US" sz="6000" dirty="0"/>
              <a:t>Parent/Athlete</a:t>
            </a:r>
            <a:br>
              <a:rPr lang="en-US" sz="6000" dirty="0"/>
            </a:br>
            <a:r>
              <a:rPr lang="en-US" sz="6000" dirty="0"/>
              <a:t>Presentation</a:t>
            </a:r>
          </a:p>
        </p:txBody>
      </p:sp>
      <p:sp>
        <p:nvSpPr>
          <p:cNvPr id="3" name="Subtitle 2"/>
          <p:cNvSpPr>
            <a:spLocks noGrp="1"/>
          </p:cNvSpPr>
          <p:nvPr>
            <p:ph type="subTitle" idx="1"/>
          </p:nvPr>
        </p:nvSpPr>
        <p:spPr>
          <a:xfrm>
            <a:off x="1371600" y="3886200"/>
            <a:ext cx="6400800" cy="2819400"/>
          </a:xfrm>
        </p:spPr>
        <p:txBody>
          <a:bodyPr>
            <a:normAutofit fontScale="62500" lnSpcReduction="20000"/>
          </a:bodyPr>
          <a:lstStyle/>
          <a:p>
            <a:r>
              <a:rPr lang="en-US" dirty="0">
                <a:solidFill>
                  <a:schemeClr val="tx1"/>
                </a:solidFill>
              </a:rPr>
              <a:t>Athletic Director - Steve Mahoney </a:t>
            </a:r>
          </a:p>
          <a:p>
            <a:pPr lvl="0">
              <a:spcBef>
                <a:spcPts val="480"/>
              </a:spcBef>
              <a:buClr>
                <a:schemeClr val="accent1"/>
              </a:buClr>
              <a:buSzPct val="25000"/>
            </a:pPr>
            <a:r>
              <a:rPr lang="en-US" u="sng" dirty="0">
                <a:solidFill>
                  <a:schemeClr val="tx1"/>
                </a:solidFill>
                <a:latin typeface="Times New Roman"/>
                <a:ea typeface="Times New Roman"/>
                <a:cs typeface="Times New Roman"/>
                <a:sym typeface="Times New Roman"/>
                <a:hlinkClick r:id="rId2"/>
              </a:rPr>
              <a:t>mahoneys@fortschools.org</a:t>
            </a:r>
          </a:p>
          <a:p>
            <a:pPr lvl="0">
              <a:spcBef>
                <a:spcPts val="480"/>
              </a:spcBef>
              <a:buClr>
                <a:schemeClr val="accent1"/>
              </a:buClr>
              <a:buSzPct val="25000"/>
            </a:pPr>
            <a:r>
              <a:rPr lang="en-US" dirty="0">
                <a:solidFill>
                  <a:schemeClr val="tx1"/>
                </a:solidFill>
                <a:latin typeface="Times New Roman"/>
                <a:ea typeface="Times New Roman"/>
                <a:cs typeface="Times New Roman"/>
                <a:sym typeface="Times New Roman"/>
              </a:rPr>
              <a:t>563-7811 Ext. 1104</a:t>
            </a:r>
            <a:endParaRPr lang="en-US" dirty="0">
              <a:solidFill>
                <a:schemeClr val="tx1"/>
              </a:solidFill>
            </a:endParaRPr>
          </a:p>
          <a:p>
            <a:r>
              <a:rPr lang="en-US" dirty="0">
                <a:solidFill>
                  <a:schemeClr val="tx1"/>
                </a:solidFill>
              </a:rPr>
              <a:t>Administrative Assistant – Miranda Cottrell</a:t>
            </a:r>
          </a:p>
          <a:p>
            <a:r>
              <a:rPr lang="en-US" dirty="0">
                <a:solidFill>
                  <a:schemeClr val="tx1"/>
                </a:solidFill>
                <a:hlinkClick r:id="rId3"/>
              </a:rPr>
              <a:t>Cottrellm@fortschools.org</a:t>
            </a:r>
            <a:r>
              <a:rPr lang="en-US" dirty="0">
                <a:solidFill>
                  <a:schemeClr val="tx1"/>
                </a:solidFill>
              </a:rPr>
              <a:t>  Ext. 1100</a:t>
            </a:r>
          </a:p>
          <a:p>
            <a:r>
              <a:rPr lang="en-US" dirty="0">
                <a:solidFill>
                  <a:schemeClr val="tx1"/>
                </a:solidFill>
              </a:rPr>
              <a:t>Assistant Athletic Directors – Brian Bosch </a:t>
            </a:r>
            <a:r>
              <a:rPr lang="en-US" dirty="0">
                <a:solidFill>
                  <a:schemeClr val="tx1"/>
                </a:solidFill>
                <a:latin typeface="Times New Roman"/>
                <a:ea typeface="Times New Roman"/>
                <a:cs typeface="Times New Roman"/>
                <a:sym typeface="Times New Roman"/>
              </a:rPr>
              <a:t>Twitter @FAHSAthletics</a:t>
            </a:r>
          </a:p>
          <a:p>
            <a:pPr lvl="0">
              <a:spcBef>
                <a:spcPts val="480"/>
              </a:spcBef>
              <a:buClr>
                <a:schemeClr val="accent1"/>
              </a:buClr>
              <a:buSzPct val="25000"/>
            </a:pPr>
            <a:r>
              <a:rPr lang="en-US" dirty="0">
                <a:solidFill>
                  <a:schemeClr val="tx1"/>
                </a:solidFill>
                <a:latin typeface="Times New Roman"/>
                <a:ea typeface="Times New Roman"/>
                <a:cs typeface="Times New Roman"/>
                <a:sym typeface="Times New Roman"/>
                <a:hlinkClick r:id="rId4"/>
              </a:rPr>
              <a:t>www.fortathletics.com</a:t>
            </a:r>
            <a:endParaRPr lang="en-US" dirty="0">
              <a:solidFill>
                <a:schemeClr val="tx1"/>
              </a:solidFill>
              <a:latin typeface="Times New Roman"/>
              <a:ea typeface="Times New Roman"/>
              <a:cs typeface="Times New Roman"/>
              <a:sym typeface="Times New Roman"/>
            </a:endParaRPr>
          </a:p>
          <a:p>
            <a:pPr lvl="0">
              <a:spcBef>
                <a:spcPts val="480"/>
              </a:spcBef>
              <a:buClr>
                <a:schemeClr val="accent1"/>
              </a:buClr>
              <a:buSzPct val="25000"/>
            </a:pPr>
            <a:r>
              <a:rPr lang="en-US" dirty="0">
                <a:solidFill>
                  <a:schemeClr val="tx1"/>
                </a:solidFill>
                <a:latin typeface="Times New Roman"/>
                <a:ea typeface="Times New Roman"/>
                <a:cs typeface="Times New Roman"/>
                <a:sym typeface="Times New Roman"/>
              </a:rPr>
              <a:t>Instagram -  </a:t>
            </a:r>
            <a:r>
              <a:rPr lang="en-US" dirty="0" err="1">
                <a:solidFill>
                  <a:schemeClr val="tx1"/>
                </a:solidFill>
                <a:latin typeface="Times New Roman"/>
                <a:ea typeface="Times New Roman"/>
                <a:cs typeface="Times New Roman"/>
                <a:sym typeface="Times New Roman"/>
              </a:rPr>
              <a:t>fahsathletics</a:t>
            </a:r>
            <a:endParaRPr lang="en-US" dirty="0">
              <a:solidFill>
                <a:schemeClr val="tx1"/>
              </a:solidFill>
              <a:latin typeface="Times New Roman"/>
              <a:ea typeface="Times New Roman"/>
              <a:cs typeface="Times New Roman"/>
              <a:sym typeface="Times New Roman"/>
            </a:endParaRPr>
          </a:p>
          <a:p>
            <a:pPr lvl="0">
              <a:spcBef>
                <a:spcPts val="480"/>
              </a:spcBef>
              <a:buClr>
                <a:schemeClr val="accent1"/>
              </a:buClr>
              <a:buSzPct val="25000"/>
            </a:pPr>
            <a:endParaRPr lang="en-US" dirty="0">
              <a:solidFill>
                <a:schemeClr val="tx1"/>
              </a:solidFill>
              <a:latin typeface="Times New Roman"/>
              <a:ea typeface="Times New Roman"/>
              <a:cs typeface="Times New Roman"/>
              <a:sym typeface="Times New Roman"/>
            </a:endParaRPr>
          </a:p>
          <a:p>
            <a:pPr lvl="0">
              <a:spcBef>
                <a:spcPts val="480"/>
              </a:spcBef>
              <a:buClr>
                <a:schemeClr val="accent1"/>
              </a:buClr>
              <a:buSzPct val="25000"/>
            </a:pPr>
            <a:endParaRPr lang="en-US" dirty="0">
              <a:solidFill>
                <a:schemeClr val="tx1"/>
              </a:solidFill>
              <a:latin typeface="Times New Roman"/>
              <a:ea typeface="Times New Roman"/>
              <a:cs typeface="Times New Roman"/>
              <a:sym typeface="Times New Roman"/>
            </a:endParaRPr>
          </a:p>
          <a:p>
            <a:endParaRPr lang="en-US" dirty="0">
              <a:solidFill>
                <a:schemeClr val="tx1"/>
              </a:solidFill>
            </a:endParaRPr>
          </a:p>
        </p:txBody>
      </p:sp>
    </p:spTree>
    <p:extLst>
      <p:ext uri="{BB962C8B-B14F-4D97-AF65-F5344CB8AC3E}">
        <p14:creationId xmlns:p14="http://schemas.microsoft.com/office/powerpoint/2010/main" val="220864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Unexcused Policy</a:t>
            </a:r>
          </a:p>
        </p:txBody>
      </p:sp>
      <p:sp>
        <p:nvSpPr>
          <p:cNvPr id="3" name="Content Placeholder 2"/>
          <p:cNvSpPr>
            <a:spLocks noGrp="1"/>
          </p:cNvSpPr>
          <p:nvPr>
            <p:ph idx="1"/>
          </p:nvPr>
        </p:nvSpPr>
        <p:spPr/>
        <p:txBody>
          <a:bodyPr>
            <a:normAutofit fontScale="92500" lnSpcReduction="20000"/>
          </a:bodyPr>
          <a:lstStyle/>
          <a:p>
            <a:r>
              <a:rPr lang="en-US" i="1" dirty="0"/>
              <a:t>Any student that is marked UNV for any co-curricular for the current day will not be allowed to compete, perform or practice.  A report will be sent out every day to all club advisors, the music department and coaches at 2:30 pm. If a student contests this, they need to see the attendance secretary or AP.  If a student has a discrepancy with the marking, allow them to practice with the understanding if they were UNV, the penalty will double.  (This allows for reporting mistakes to be cleared up.) </a:t>
            </a:r>
            <a:endParaRPr lang="en-US" dirty="0"/>
          </a:p>
        </p:txBody>
      </p:sp>
    </p:spTree>
    <p:extLst>
      <p:ext uri="{BB962C8B-B14F-4D97-AF65-F5344CB8AC3E}">
        <p14:creationId xmlns:p14="http://schemas.microsoft.com/office/powerpoint/2010/main" val="57810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295400" y="3352800"/>
            <a:ext cx="6400800" cy="1295400"/>
          </a:xfrm>
        </p:spPr>
        <p:txBody>
          <a:bodyPr/>
          <a:lstStyle/>
          <a:p>
            <a:pPr eaLnBrk="1" hangingPunct="1"/>
            <a:r>
              <a:rPr lang="en-US" altLang="en-US" sz="4800">
                <a:solidFill>
                  <a:srgbClr val="0070C0"/>
                </a:solidFill>
                <a:latin typeface="Stencil" pitchFamily="82" charset="0"/>
              </a:rPr>
              <a:t>Concussions 101</a:t>
            </a:r>
          </a:p>
        </p:txBody>
      </p:sp>
      <p:pic>
        <p:nvPicPr>
          <p:cNvPr id="205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800600"/>
            <a:ext cx="29527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584325"/>
            <a:ext cx="76041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a:t>What is a concussion?</a:t>
            </a:r>
          </a:p>
        </p:txBody>
      </p:sp>
      <p:sp>
        <p:nvSpPr>
          <p:cNvPr id="3075" name="Content Placeholder 2"/>
          <p:cNvSpPr>
            <a:spLocks noGrp="1"/>
          </p:cNvSpPr>
          <p:nvPr>
            <p:ph idx="1"/>
          </p:nvPr>
        </p:nvSpPr>
        <p:spPr>
          <a:xfrm>
            <a:off x="457200" y="1600200"/>
            <a:ext cx="8458200" cy="4525963"/>
          </a:xfrm>
        </p:spPr>
        <p:txBody>
          <a:bodyPr/>
          <a:lstStyle/>
          <a:p>
            <a:pPr eaLnBrk="1" hangingPunct="1"/>
            <a:r>
              <a:rPr lang="en-US" altLang="en-US"/>
              <a:t>A type of brain injury that interferes with normal functioning of the brain.</a:t>
            </a:r>
          </a:p>
          <a:p>
            <a:pPr eaLnBrk="1" hangingPunct="1"/>
            <a:endParaRPr lang="en-US" altLang="en-US"/>
          </a:p>
          <a:p>
            <a:pPr eaLnBrk="1" hangingPunct="1"/>
            <a:r>
              <a:rPr lang="en-US" altLang="en-US"/>
              <a:t>Mild traumatic brain injury</a:t>
            </a:r>
          </a:p>
          <a:p>
            <a:pPr eaLnBrk="1" hangingPunct="1"/>
            <a:endParaRPr lang="en-US" altLang="en-US"/>
          </a:p>
          <a:p>
            <a:pPr eaLnBrk="1" hangingPunct="1"/>
            <a:r>
              <a:rPr lang="en-US" altLang="en-US"/>
              <a:t>There is no such thing as a minor brain injury, i.e. bell ringer, head dinger.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p:txBody>
          <a:bodyPr/>
          <a:lstStyle/>
          <a:p>
            <a:r>
              <a:rPr lang="en-US" altLang="en-US"/>
              <a:t>How do concussions occur?</a:t>
            </a:r>
          </a:p>
        </p:txBody>
      </p:sp>
      <p:pic>
        <p:nvPicPr>
          <p:cNvPr id="5123" name="Picture 2" descr="TEM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249613"/>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descr="TEMP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30362"/>
            <a:ext cx="4530725"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http://www.knutsford-scibar.co.uk/webimages/brai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7210" y="4114800"/>
            <a:ext cx="303587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4"/>
          <p:cNvSpPr txBox="1">
            <a:spLocks noChangeArrowheads="1"/>
          </p:cNvSpPr>
          <p:nvPr/>
        </p:nvSpPr>
        <p:spPr bwMode="auto">
          <a:xfrm>
            <a:off x="304800" y="152400"/>
            <a:ext cx="85344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t> Concussions affect 4 areas of functionality</a:t>
            </a:r>
          </a:p>
          <a:p>
            <a:pPr eaLnBrk="1" hangingPunct="1">
              <a:buFont typeface="Arial" charset="0"/>
              <a:buChar char="•"/>
            </a:pPr>
            <a:endParaRPr lang="en-US" altLang="en-US" b="1" dirty="0"/>
          </a:p>
          <a:p>
            <a:pPr eaLnBrk="1" hangingPunct="1"/>
            <a:endParaRPr lang="en-US" altLang="en-US" b="1" dirty="0"/>
          </a:p>
          <a:p>
            <a:pPr eaLnBrk="1" hangingPunct="1">
              <a:buFont typeface="Arial" charset="0"/>
              <a:buChar char="•"/>
            </a:pPr>
            <a:r>
              <a:rPr lang="en-US" altLang="en-US" sz="2400" b="1" dirty="0"/>
              <a:t>How they feel (ex. headache, fatigue)</a:t>
            </a:r>
          </a:p>
          <a:p>
            <a:pPr eaLnBrk="1" hangingPunct="1"/>
            <a:endParaRPr lang="en-US" altLang="en-US" b="1" dirty="0"/>
          </a:p>
          <a:p>
            <a:pPr eaLnBrk="1" hangingPunct="1">
              <a:buFont typeface="Arial" charset="0"/>
              <a:buChar char="•"/>
            </a:pPr>
            <a:r>
              <a:rPr lang="en-US" altLang="en-US" sz="2400" b="1" dirty="0"/>
              <a:t>How they think (ex. memory, concentration)</a:t>
            </a:r>
          </a:p>
          <a:p>
            <a:pPr eaLnBrk="1" hangingPunct="1"/>
            <a:endParaRPr lang="en-US" altLang="en-US" b="1" dirty="0"/>
          </a:p>
          <a:p>
            <a:pPr eaLnBrk="1" hangingPunct="1">
              <a:buFont typeface="Arial" charset="0"/>
              <a:buChar char="•"/>
            </a:pPr>
            <a:r>
              <a:rPr lang="en-US" altLang="en-US" sz="2400" b="1" dirty="0"/>
              <a:t>Changes in emotions (ex. irritability, sad)</a:t>
            </a:r>
          </a:p>
          <a:p>
            <a:pPr eaLnBrk="1" hangingPunct="1"/>
            <a:endParaRPr lang="en-US" altLang="en-US" b="1" dirty="0"/>
          </a:p>
          <a:p>
            <a:pPr eaLnBrk="1" hangingPunct="1">
              <a:buFont typeface="Arial" charset="0"/>
              <a:buChar char="•"/>
            </a:pPr>
            <a:r>
              <a:rPr lang="en-US" altLang="en-US" sz="2400" b="1" dirty="0"/>
              <a:t>Problems with sleep (ex. difficulty falling asleep)</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3600"/>
              <a:t>Signs &amp; Symptoms of Concussions</a:t>
            </a:r>
          </a:p>
        </p:txBody>
      </p:sp>
      <p:pic>
        <p:nvPicPr>
          <p:cNvPr id="71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3601" t="33601" r="22716" b="27420"/>
          <a:stretch>
            <a:fillRect/>
          </a:stretch>
        </p:blipFill>
        <p:spPr bwMode="auto">
          <a:xfrm>
            <a:off x="685800" y="1600200"/>
            <a:ext cx="396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3896" t="34392" r="23116" b="27248"/>
          <a:stretch>
            <a:fillRect/>
          </a:stretch>
        </p:blipFill>
        <p:spPr bwMode="auto">
          <a:xfrm>
            <a:off x="4495800" y="4114800"/>
            <a:ext cx="3962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EMP1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85763" y="1600200"/>
            <a:ext cx="8529637" cy="518160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600"/>
              <a:t>Management of a concussion</a:t>
            </a:r>
          </a:p>
        </p:txBody>
      </p:sp>
      <p:pic>
        <p:nvPicPr>
          <p:cNvPr id="1024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34602" t="34035" r="22743" b="32222"/>
          <a:stretch>
            <a:fillRect/>
          </a:stretch>
        </p:blipFill>
        <p:spPr>
          <a:xfrm>
            <a:off x="1524000" y="1524000"/>
            <a:ext cx="5702300" cy="2819400"/>
          </a:xfrm>
          <a:noFill/>
        </p:spPr>
      </p:pic>
      <p:sp>
        <p:nvSpPr>
          <p:cNvPr id="6" name="TextBox 5"/>
          <p:cNvSpPr txBox="1"/>
          <p:nvPr/>
        </p:nvSpPr>
        <p:spPr>
          <a:xfrm>
            <a:off x="990600" y="4473476"/>
            <a:ext cx="6858000" cy="2308324"/>
          </a:xfrm>
          <a:prstGeom prst="rect">
            <a:avLst/>
          </a:prstGeom>
          <a:noFill/>
          <a:ln>
            <a:solidFill>
              <a:srgbClr val="FF0000"/>
            </a:solidFill>
          </a:ln>
          <a:effectLst>
            <a:glow rad="101600">
              <a:schemeClr val="accent4">
                <a:satMod val="175000"/>
                <a:alpha val="40000"/>
              </a:schemeClr>
            </a:glow>
          </a:effectLst>
        </p:spPr>
        <p:txBody>
          <a:bodyPr>
            <a:spAutoFit/>
          </a:bodyPr>
          <a:lstStyle/>
          <a:p>
            <a:pPr>
              <a:defRPr/>
            </a:pPr>
            <a:r>
              <a:rPr lang="en-US" dirty="0"/>
              <a:t>Players should be observed continuously until evaluated by a health care professional</a:t>
            </a:r>
          </a:p>
          <a:p>
            <a:pPr>
              <a:defRPr/>
            </a:pPr>
            <a:endParaRPr lang="en-US" dirty="0"/>
          </a:p>
          <a:p>
            <a:pPr>
              <a:defRPr/>
            </a:pPr>
            <a:r>
              <a:rPr lang="en-US" dirty="0"/>
              <a:t>Never send the player to the bus or locker room alone!</a:t>
            </a:r>
          </a:p>
          <a:p>
            <a:pPr>
              <a:defRPr/>
            </a:pPr>
            <a:endParaRPr lang="en-US" dirty="0"/>
          </a:p>
          <a:p>
            <a:pPr>
              <a:defRPr/>
            </a:pPr>
            <a:r>
              <a:rPr lang="en-US" dirty="0"/>
              <a:t>Seek medical attention right away if signs or symptoms worsen</a:t>
            </a:r>
          </a:p>
          <a:p>
            <a:pPr>
              <a:defRPr/>
            </a:pPr>
            <a:endParaRPr lang="en-US" dirty="0"/>
          </a:p>
          <a:p>
            <a:pPr>
              <a:defRPr/>
            </a:pPr>
            <a:r>
              <a:rPr lang="en-US" dirty="0"/>
              <a:t>Contact primary care provider for follow-up appointment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EMP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525" y="1524000"/>
            <a:ext cx="75596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3855" t="34721" r="22743" b="27779"/>
          <a:stretch>
            <a:fillRect/>
          </a:stretch>
        </p:blipFill>
        <p:spPr bwMode="auto">
          <a:xfrm>
            <a:off x="457200" y="1676400"/>
            <a:ext cx="85820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p:txBody>
          <a:bodyPr/>
          <a:lstStyle/>
          <a:p>
            <a:pPr lvl="0">
              <a:spcBef>
                <a:spcPts val="480"/>
              </a:spcBef>
              <a:buClr>
                <a:schemeClr val="accent1"/>
              </a:buClr>
              <a:buSzPct val="25000"/>
            </a:pPr>
            <a:endParaRPr lang="en-US" dirty="0">
              <a:latin typeface="Times New Roman"/>
              <a:ea typeface="Times New Roman"/>
              <a:cs typeface="Times New Roman"/>
              <a:sym typeface="Times New Roman"/>
            </a:endParaRPr>
          </a:p>
          <a:p>
            <a:pPr lvl="0">
              <a:spcBef>
                <a:spcPts val="480"/>
              </a:spcBef>
              <a:buClr>
                <a:schemeClr val="accent1"/>
              </a:buClr>
              <a:buSzPct val="25000"/>
            </a:pPr>
            <a:r>
              <a:rPr lang="en-US" dirty="0">
                <a:latin typeface="Times New Roman"/>
                <a:ea typeface="Times New Roman"/>
                <a:cs typeface="Times New Roman"/>
                <a:sym typeface="Times New Roman"/>
              </a:rPr>
              <a:t>https://www.youtube.com/watch?v=Z2PloBdHeow</a:t>
            </a:r>
          </a:p>
        </p:txBody>
      </p:sp>
    </p:spTree>
    <p:extLst>
      <p:ext uri="{BB962C8B-B14F-4D97-AF65-F5344CB8AC3E}">
        <p14:creationId xmlns:p14="http://schemas.microsoft.com/office/powerpoint/2010/main" val="4036365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EMP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00"/>
            <a:ext cx="8077200" cy="525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EMP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00200"/>
            <a:ext cx="787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EMP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I:\WIsportsconcussion.org\WSCC Member General Concussion Presentations\TEMP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6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sz="3200"/>
              <a:t>Return to Play Protocol</a:t>
            </a:r>
          </a:p>
        </p:txBody>
      </p:sp>
      <p:sp>
        <p:nvSpPr>
          <p:cNvPr id="92163" name="Content Placeholder 2"/>
          <p:cNvSpPr>
            <a:spLocks noGrp="1"/>
          </p:cNvSpPr>
          <p:nvPr>
            <p:ph idx="1"/>
          </p:nvPr>
        </p:nvSpPr>
        <p:spPr>
          <a:xfrm>
            <a:off x="457200" y="1600200"/>
            <a:ext cx="8458200" cy="4525963"/>
          </a:xfrm>
        </p:spPr>
        <p:txBody>
          <a:bodyPr/>
          <a:lstStyle/>
          <a:p>
            <a:pPr lvl="2"/>
            <a:r>
              <a:rPr lang="en-US" altLang="en-US" dirty="0"/>
              <a:t>No activity with complete physical and cognitive rest.</a:t>
            </a:r>
          </a:p>
          <a:p>
            <a:pPr lvl="2"/>
            <a:r>
              <a:rPr lang="en-US" altLang="en-US" dirty="0"/>
              <a:t>Minimal heart rate increase  (light jog)</a:t>
            </a:r>
          </a:p>
          <a:p>
            <a:pPr lvl="2"/>
            <a:r>
              <a:rPr lang="en-US" altLang="en-US" dirty="0"/>
              <a:t>Light aerobic exercise (less than 70% of max heart rate).</a:t>
            </a:r>
          </a:p>
          <a:p>
            <a:pPr lvl="2"/>
            <a:r>
              <a:rPr lang="en-US" altLang="en-US" dirty="0"/>
              <a:t>Sport specific exercise (drills specific to athletes sport).</a:t>
            </a:r>
          </a:p>
          <a:p>
            <a:pPr lvl="2"/>
            <a:r>
              <a:rPr lang="en-US" altLang="en-US" dirty="0"/>
              <a:t>Non-contact training drills (more intense sport drills with no contact from other players.)</a:t>
            </a:r>
          </a:p>
          <a:p>
            <a:pPr lvl="2"/>
            <a:r>
              <a:rPr lang="en-US" altLang="en-US" dirty="0"/>
              <a:t>Full contact practice (following Medical clearance).</a:t>
            </a:r>
          </a:p>
          <a:p>
            <a:pPr lvl="2"/>
            <a:r>
              <a:rPr lang="en-US" altLang="en-US" dirty="0"/>
              <a:t>Return to play (normal game play).</a:t>
            </a:r>
          </a:p>
          <a:p>
            <a:pPr>
              <a:buFontTx/>
              <a:buNone/>
            </a:pPr>
            <a:r>
              <a:rPr lang="en-US" altLang="en-US" sz="2000" dirty="0">
                <a:solidFill>
                  <a:srgbClr val="FF0000"/>
                </a:solidFill>
              </a:rPr>
              <a:t>*Athlete can progress to next level only after being symptom-free for 24 hours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Code of Conduct Policy</a:t>
            </a:r>
            <a:br>
              <a:rPr lang="en-US" dirty="0"/>
            </a:br>
            <a:r>
              <a:rPr lang="en-US" sz="2000" dirty="0"/>
              <a:t>See the Player/Parent Handbook for more details</a:t>
            </a:r>
            <a:br>
              <a:rPr lang="en-US" sz="2000" dirty="0"/>
            </a:br>
            <a:r>
              <a:rPr lang="en-US" sz="2000" dirty="0">
                <a:hlinkClick r:id="rId2"/>
              </a:rPr>
              <a:t>Player/Parent Handbook</a:t>
            </a:r>
            <a:endParaRPr lang="en-US" sz="2000" dirty="0"/>
          </a:p>
        </p:txBody>
      </p:sp>
      <p:sp>
        <p:nvSpPr>
          <p:cNvPr id="3" name="Content Placeholder 2"/>
          <p:cNvSpPr>
            <a:spLocks noGrp="1"/>
          </p:cNvSpPr>
          <p:nvPr>
            <p:ph idx="1"/>
          </p:nvPr>
        </p:nvSpPr>
        <p:spPr/>
        <p:txBody>
          <a:bodyPr>
            <a:normAutofit fontScale="40000" lnSpcReduction="20000"/>
          </a:bodyPr>
          <a:lstStyle/>
          <a:p>
            <a:pPr lvl="0"/>
            <a:r>
              <a:rPr lang="en-US" b="1" dirty="0"/>
              <a:t>Use or possession of tobacco (smoking and/or chewing) which includes Vapes/smoking devices.</a:t>
            </a:r>
            <a:endParaRPr lang="en-US" dirty="0"/>
          </a:p>
          <a:p>
            <a:pPr marL="0" indent="0">
              <a:buNone/>
            </a:pPr>
            <a:endParaRPr lang="en-US" dirty="0"/>
          </a:p>
          <a:p>
            <a:pPr lvl="0"/>
            <a:r>
              <a:rPr lang="en-US" b="1" dirty="0"/>
              <a:t>Possession, use, or sale of illegal drugs or controlled substances as defined by Wisconsin State law. </a:t>
            </a:r>
            <a:endParaRPr lang="en-US" dirty="0"/>
          </a:p>
          <a:p>
            <a:pPr marL="0" indent="0">
              <a:buNone/>
            </a:pPr>
            <a:endParaRPr lang="en-US" dirty="0"/>
          </a:p>
          <a:p>
            <a:pPr lvl="0"/>
            <a:r>
              <a:rPr lang="en-US" b="1" dirty="0"/>
              <a:t>Possession, consumption, or sale of intoxicants including all fermented malt beverages, wine and intoxicating liquors as defined by Wisconsin State law. </a:t>
            </a:r>
            <a:endParaRPr lang="en-US" dirty="0"/>
          </a:p>
          <a:p>
            <a:pPr marL="0" indent="0">
              <a:buNone/>
            </a:pPr>
            <a:endParaRPr lang="en-US" dirty="0"/>
          </a:p>
          <a:p>
            <a:pPr lvl="0"/>
            <a:r>
              <a:rPr lang="en-US" b="1" u="sng" dirty="0"/>
              <a:t>Attendance</a:t>
            </a:r>
            <a:r>
              <a:rPr lang="en-US" b="1" dirty="0"/>
              <a:t> at parties where there is illegal consumption of alcohol or use of other controlled substances is considered a violation and will result in a suspension whether the athlete consumed alcohol or used any other controlled substance or not. </a:t>
            </a:r>
            <a:endParaRPr lang="en-US" dirty="0"/>
          </a:p>
          <a:p>
            <a:pPr marL="0" indent="0">
              <a:buNone/>
            </a:pPr>
            <a:endParaRPr lang="en-US" dirty="0"/>
          </a:p>
          <a:p>
            <a:pPr lvl="0"/>
            <a:r>
              <a:rPr lang="en-US" b="1" dirty="0"/>
              <a:t>Any criminally related activity (shoplifting, burglary, vandalism, etc.), or municipal ordinance violation.</a:t>
            </a:r>
            <a:endParaRPr lang="en-US" dirty="0"/>
          </a:p>
          <a:p>
            <a:endParaRPr lang="en-US" dirty="0"/>
          </a:p>
          <a:p>
            <a:pPr lvl="0"/>
            <a:r>
              <a:rPr lang="en-US" dirty="0"/>
              <a:t>Any behavior deemed “code unbecoming an athlete” including, but not limited to: </a:t>
            </a:r>
          </a:p>
          <a:p>
            <a:pPr lvl="1"/>
            <a:r>
              <a:rPr lang="en-US" dirty="0"/>
              <a:t>Acts of immorality or any other unacceptable conduct (fighting, harassment, insubordination, etc.), in or out of school, which makes an athlete unqualified to represent the ideals, principles, students of our school, and/or the Wisconsin Interscholastic Athletic Association.</a:t>
            </a:r>
          </a:p>
          <a:p>
            <a:pPr lvl="1"/>
            <a:r>
              <a:rPr lang="en-US" dirty="0"/>
              <a:t>Stealing</a:t>
            </a:r>
          </a:p>
          <a:p>
            <a:pPr lvl="1"/>
            <a:r>
              <a:rPr lang="en-US" dirty="0"/>
              <a:t>Flagrant misbehavior in class </a:t>
            </a:r>
          </a:p>
          <a:p>
            <a:pPr lvl="1"/>
            <a:r>
              <a:rPr lang="en-US" dirty="0"/>
              <a:t>Poor school attendance</a:t>
            </a:r>
          </a:p>
          <a:p>
            <a:pPr lvl="1"/>
            <a:r>
              <a:rPr lang="en-US" dirty="0"/>
              <a:t>Out of school suspension </a:t>
            </a:r>
          </a:p>
          <a:p>
            <a:pPr lvl="1"/>
            <a:r>
              <a:rPr lang="en-US" dirty="0"/>
              <a:t>Disorderly conduct as defined by state law in or out of school </a:t>
            </a:r>
          </a:p>
          <a:p>
            <a:pPr lvl="1"/>
            <a:r>
              <a:rPr lang="en-US" dirty="0"/>
              <a:t>Harassment </a:t>
            </a:r>
          </a:p>
          <a:p>
            <a:pPr lvl="1"/>
            <a:r>
              <a:rPr lang="en-US" dirty="0"/>
              <a:t>Hazing </a:t>
            </a:r>
          </a:p>
          <a:p>
            <a:pPr lvl="1"/>
            <a:r>
              <a:rPr lang="en-US" b="1" dirty="0"/>
              <a:t>Improper use of the internet (Twitter, Facebook, Snap Chat and inappropriate websites or e-mailing during school hours). </a:t>
            </a:r>
            <a:endParaRPr lang="en-US" dirty="0"/>
          </a:p>
          <a:p>
            <a:endParaRPr lang="en-US" dirty="0"/>
          </a:p>
        </p:txBody>
      </p:sp>
    </p:spTree>
    <p:extLst>
      <p:ext uri="{BB962C8B-B14F-4D97-AF65-F5344CB8AC3E}">
        <p14:creationId xmlns:p14="http://schemas.microsoft.com/office/powerpoint/2010/main" val="1942813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of Conduct Penalties</a:t>
            </a:r>
          </a:p>
        </p:txBody>
      </p:sp>
      <p:sp>
        <p:nvSpPr>
          <p:cNvPr id="3" name="Content Placeholder 2"/>
          <p:cNvSpPr>
            <a:spLocks noGrp="1"/>
          </p:cNvSpPr>
          <p:nvPr>
            <p:ph idx="1"/>
          </p:nvPr>
        </p:nvSpPr>
        <p:spPr/>
        <p:txBody>
          <a:bodyPr>
            <a:normAutofit fontScale="77500" lnSpcReduction="20000"/>
          </a:bodyPr>
          <a:lstStyle/>
          <a:p>
            <a:r>
              <a:rPr lang="en-US" u="sng" dirty="0"/>
              <a:t>First Violation</a:t>
            </a:r>
            <a:r>
              <a:rPr lang="en-US" dirty="0"/>
              <a:t>:  The athlete will be suspended from a minimum of </a:t>
            </a:r>
            <a:r>
              <a:rPr lang="en-US" b="1" u="sng" dirty="0"/>
              <a:t>one third (33%) </a:t>
            </a:r>
            <a:r>
              <a:rPr lang="en-US" dirty="0"/>
              <a:t>of the season’s contests in which he/she is currently participating, or the next season in which the athlete chooses to participate. </a:t>
            </a:r>
          </a:p>
          <a:p>
            <a:pPr marL="0" indent="0">
              <a:buNone/>
            </a:pPr>
            <a:endParaRPr lang="en-US" dirty="0"/>
          </a:p>
          <a:p>
            <a:r>
              <a:rPr lang="en-US" u="sng" dirty="0"/>
              <a:t>Second Violation</a:t>
            </a:r>
            <a:r>
              <a:rPr lang="en-US" dirty="0"/>
              <a:t>:  The athlete will be suspended from a minimum of </a:t>
            </a:r>
            <a:r>
              <a:rPr lang="en-US" b="1" u="sng" dirty="0"/>
              <a:t>two-thirds (66%) </a:t>
            </a:r>
            <a:r>
              <a:rPr lang="en-US" dirty="0"/>
              <a:t>of the season’s contests in which he/she is currently participating, or the next season in which the athlete chooses to participate. </a:t>
            </a:r>
          </a:p>
          <a:p>
            <a:pPr marL="0" indent="0">
              <a:buNone/>
            </a:pPr>
            <a:endParaRPr lang="en-US" dirty="0"/>
          </a:p>
          <a:p>
            <a:r>
              <a:rPr lang="en-US" u="sng" dirty="0"/>
              <a:t>Third Violation</a:t>
            </a:r>
            <a:r>
              <a:rPr lang="en-US" dirty="0"/>
              <a:t>:  The athlete will be suspended from all co-curricular activities for </a:t>
            </a:r>
            <a:r>
              <a:rPr lang="en-US" b="1" u="sng" dirty="0"/>
              <a:t>one calendar year </a:t>
            </a:r>
            <a:r>
              <a:rPr lang="en-US" dirty="0"/>
              <a:t>from the date of the incident. </a:t>
            </a:r>
          </a:p>
          <a:p>
            <a:endParaRPr lang="en-US" dirty="0"/>
          </a:p>
        </p:txBody>
      </p:sp>
    </p:spTree>
    <p:extLst>
      <p:ext uri="{BB962C8B-B14F-4D97-AF65-F5344CB8AC3E}">
        <p14:creationId xmlns:p14="http://schemas.microsoft.com/office/powerpoint/2010/main" val="3500625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p:txBody>
          <a:bodyPr>
            <a:normAutofit fontScale="62500" lnSpcReduction="20000"/>
          </a:bodyPr>
          <a:lstStyle/>
          <a:p>
            <a:r>
              <a:rPr lang="en-US" b="1" u="sng" dirty="0"/>
              <a:t>Appropriate Concerns Athlete/Parent May Address With Coaching Staff:</a:t>
            </a:r>
            <a:endParaRPr lang="en-US" b="1" dirty="0"/>
          </a:p>
          <a:p>
            <a:pPr marL="0" indent="0">
              <a:buNone/>
            </a:pPr>
            <a:endParaRPr lang="en-US" dirty="0"/>
          </a:p>
          <a:p>
            <a:pPr lvl="1"/>
            <a:r>
              <a:rPr lang="en-US" dirty="0"/>
              <a:t>The treatment of the athlete mentally and physically. </a:t>
            </a:r>
          </a:p>
          <a:p>
            <a:pPr lvl="1"/>
            <a:r>
              <a:rPr lang="en-US" dirty="0"/>
              <a:t>Ways to help the athlete mentally and physically. </a:t>
            </a:r>
          </a:p>
          <a:p>
            <a:pPr lvl="1"/>
            <a:r>
              <a:rPr lang="en-US" dirty="0"/>
              <a:t>Concerns about the athletes’ behavior in school/practices/games. </a:t>
            </a:r>
          </a:p>
          <a:p>
            <a:pPr marL="0" indent="0">
              <a:buNone/>
            </a:pPr>
            <a:endParaRPr lang="en-US" dirty="0"/>
          </a:p>
          <a:p>
            <a:pPr marL="0" indent="0">
              <a:buNone/>
            </a:pPr>
            <a:endParaRPr lang="en-US" dirty="0"/>
          </a:p>
          <a:p>
            <a:r>
              <a:rPr lang="en-US" b="1" u="sng" dirty="0"/>
              <a:t>Areas That Are Not Appropriate For Parents To Discuss With Coaches: </a:t>
            </a:r>
            <a:endParaRPr lang="en-US" dirty="0"/>
          </a:p>
          <a:p>
            <a:pPr marL="0" indent="0">
              <a:buNone/>
            </a:pPr>
            <a:endParaRPr lang="en-US" dirty="0"/>
          </a:p>
          <a:p>
            <a:pPr lvl="1"/>
            <a:r>
              <a:rPr lang="en-US" dirty="0"/>
              <a:t>An individuals playing time </a:t>
            </a:r>
          </a:p>
          <a:p>
            <a:pPr lvl="1"/>
            <a:r>
              <a:rPr lang="en-US" dirty="0"/>
              <a:t>Team strategy </a:t>
            </a:r>
          </a:p>
          <a:p>
            <a:pPr lvl="1"/>
            <a:r>
              <a:rPr lang="en-US" dirty="0"/>
              <a:t>Play selections </a:t>
            </a:r>
          </a:p>
          <a:p>
            <a:pPr lvl="1"/>
            <a:r>
              <a:rPr lang="en-US" dirty="0"/>
              <a:t>The make-up of the team and the decision as to who plays on a particular team</a:t>
            </a:r>
          </a:p>
          <a:p>
            <a:pPr lvl="1"/>
            <a:r>
              <a:rPr lang="en-US" dirty="0"/>
              <a:t>Other members of the team, other parents, and other coaches </a:t>
            </a:r>
          </a:p>
          <a:p>
            <a:endParaRPr lang="en-US" dirty="0"/>
          </a:p>
        </p:txBody>
      </p:sp>
    </p:spTree>
    <p:extLst>
      <p:ext uri="{BB962C8B-B14F-4D97-AF65-F5344CB8AC3E}">
        <p14:creationId xmlns:p14="http://schemas.microsoft.com/office/powerpoint/2010/main" val="3419274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Cont.</a:t>
            </a:r>
          </a:p>
        </p:txBody>
      </p:sp>
      <p:sp>
        <p:nvSpPr>
          <p:cNvPr id="3" name="Content Placeholder 2"/>
          <p:cNvSpPr>
            <a:spLocks noGrp="1"/>
          </p:cNvSpPr>
          <p:nvPr>
            <p:ph idx="1"/>
          </p:nvPr>
        </p:nvSpPr>
        <p:spPr/>
        <p:txBody>
          <a:bodyPr>
            <a:normAutofit fontScale="40000" lnSpcReduction="20000"/>
          </a:bodyPr>
          <a:lstStyle/>
          <a:p>
            <a:r>
              <a:rPr lang="en-US" sz="3000" b="1" u="sng" dirty="0"/>
              <a:t>The Proper Method To Address a Concern: </a:t>
            </a:r>
            <a:endParaRPr lang="en-US" sz="3000" dirty="0"/>
          </a:p>
          <a:p>
            <a:pPr marL="0" indent="0">
              <a:buNone/>
            </a:pPr>
            <a:endParaRPr lang="en-US" sz="3000" dirty="0"/>
          </a:p>
          <a:p>
            <a:r>
              <a:rPr lang="en-US" sz="3000" b="1" u="sng" dirty="0"/>
              <a:t>Step One</a:t>
            </a:r>
            <a:r>
              <a:rPr lang="en-US" sz="3000" dirty="0"/>
              <a:t>: </a:t>
            </a:r>
          </a:p>
          <a:p>
            <a:pPr lvl="1"/>
            <a:r>
              <a:rPr lang="en-US" sz="3000" dirty="0"/>
              <a:t>The athlete speaks with the coach.  (I would suggest the coaching staff be involved/present when this conference takes place.)  Parents should help the child prepare to discuss his/her concerns with the coach, to empower them to take responsibility. </a:t>
            </a:r>
          </a:p>
          <a:p>
            <a:pPr marL="0" indent="0">
              <a:buNone/>
            </a:pPr>
            <a:endParaRPr lang="en-US" sz="3000" dirty="0"/>
          </a:p>
          <a:p>
            <a:r>
              <a:rPr lang="en-US" sz="3000" b="1" u="sng" dirty="0"/>
              <a:t>Step Two</a:t>
            </a:r>
            <a:r>
              <a:rPr lang="en-US" sz="3000" dirty="0"/>
              <a:t>: </a:t>
            </a:r>
          </a:p>
          <a:p>
            <a:pPr lvl="1"/>
            <a:r>
              <a:rPr lang="en-US" sz="3000" dirty="0"/>
              <a:t>If the meeting between the athlete and the coach does not resolve the concern, the parent should schedule a conference with the coach (with the student-athlete present).  </a:t>
            </a:r>
          </a:p>
          <a:p>
            <a:pPr lvl="1"/>
            <a:r>
              <a:rPr lang="en-US" sz="3000" dirty="0"/>
              <a:t>Please do not approach a coach before or after a contest. If the coach cannot be reached, the parent should contact the athletic director and he will arrange for the coach to contact the parent. </a:t>
            </a:r>
          </a:p>
          <a:p>
            <a:pPr marL="0" indent="0">
              <a:buNone/>
            </a:pPr>
            <a:endParaRPr lang="en-US" sz="3000" dirty="0"/>
          </a:p>
          <a:p>
            <a:r>
              <a:rPr lang="en-US" sz="3000" b="1" u="sng" dirty="0"/>
              <a:t>Step Three</a:t>
            </a:r>
            <a:r>
              <a:rPr lang="en-US" sz="3000" dirty="0"/>
              <a:t>: </a:t>
            </a:r>
          </a:p>
          <a:p>
            <a:pPr lvl="1"/>
            <a:r>
              <a:rPr lang="en-US" sz="3000" dirty="0"/>
              <a:t>If the conference between the parent/athlete does not resolve the concern, there will be a meeting set up by the athletic director.  The A.D. will moderate the conference. </a:t>
            </a:r>
          </a:p>
          <a:p>
            <a:pPr marL="0" indent="0">
              <a:buNone/>
            </a:pPr>
            <a:endParaRPr lang="en-US" sz="3000" dirty="0"/>
          </a:p>
          <a:p>
            <a:pPr lvl="1"/>
            <a:r>
              <a:rPr lang="en-US" sz="3000" dirty="0"/>
              <a:t>The conference will deal with the specific issues that the parent/athlete has.  Both parties will be allowed to speak in an uninterrupted manner.  The conference will be in a non-threatening environment. </a:t>
            </a:r>
          </a:p>
          <a:p>
            <a:pPr marL="0" indent="0">
              <a:buNone/>
            </a:pPr>
            <a:endParaRPr lang="en-US" sz="3000" dirty="0"/>
          </a:p>
          <a:p>
            <a:r>
              <a:rPr lang="en-US" sz="3000" b="1" u="sng" dirty="0"/>
              <a:t>Step Four</a:t>
            </a:r>
            <a:r>
              <a:rPr lang="en-US" sz="3000" dirty="0"/>
              <a:t>: </a:t>
            </a:r>
          </a:p>
          <a:p>
            <a:pPr lvl="1"/>
            <a:r>
              <a:rPr lang="en-US" sz="3000" dirty="0"/>
              <a:t>If there is no resolution, the parent must put in writing his/her concern(s) and submit to the District Administrator.  Within ten days after receipt of the letter, the District Administrator will meet with the parent(s) in an effort to resolve the concern(s). </a:t>
            </a:r>
          </a:p>
          <a:p>
            <a:endParaRPr lang="en-US" dirty="0"/>
          </a:p>
        </p:txBody>
      </p:sp>
    </p:spTree>
    <p:extLst>
      <p:ext uri="{BB962C8B-B14F-4D97-AF65-F5344CB8AC3E}">
        <p14:creationId xmlns:p14="http://schemas.microsoft.com/office/powerpoint/2010/main" val="2527242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of Parents</a:t>
            </a:r>
          </a:p>
        </p:txBody>
      </p:sp>
      <p:sp>
        <p:nvSpPr>
          <p:cNvPr id="3" name="Content Placeholder 2"/>
          <p:cNvSpPr>
            <a:spLocks noGrp="1"/>
          </p:cNvSpPr>
          <p:nvPr>
            <p:ph idx="1"/>
          </p:nvPr>
        </p:nvSpPr>
        <p:spPr>
          <a:xfrm>
            <a:off x="457200" y="1600200"/>
            <a:ext cx="8229600" cy="5257800"/>
          </a:xfrm>
        </p:spPr>
        <p:txBody>
          <a:bodyPr>
            <a:normAutofit/>
          </a:bodyPr>
          <a:lstStyle/>
          <a:p>
            <a:pPr marL="457200" lvl="0" indent="-457200" algn="ctr">
              <a:spcBef>
                <a:spcPts val="0"/>
              </a:spcBef>
              <a:buClr>
                <a:schemeClr val="accent1"/>
              </a:buClr>
              <a:buSzPct val="100000"/>
              <a:buFont typeface="Arial"/>
              <a:buChar char="•"/>
            </a:pPr>
            <a:endParaRPr lang="en-US" sz="2400" u="sng" dirty="0">
              <a:latin typeface="Times New Roman"/>
              <a:ea typeface="Times New Roman"/>
              <a:cs typeface="Times New Roman"/>
              <a:sym typeface="Times New Roman"/>
            </a:endParaRPr>
          </a:p>
          <a:p>
            <a:pPr marL="457200" lvl="0" indent="-457200" algn="ctr">
              <a:spcBef>
                <a:spcPts val="0"/>
              </a:spcBef>
              <a:buClr>
                <a:schemeClr val="accent1"/>
              </a:buClr>
              <a:buSzPct val="100000"/>
              <a:buFont typeface="Arial"/>
              <a:buChar char="•"/>
            </a:pPr>
            <a:r>
              <a:rPr lang="en-US" sz="2400" u="sng" dirty="0">
                <a:latin typeface="Times New Roman"/>
                <a:ea typeface="Times New Roman"/>
                <a:cs typeface="Times New Roman"/>
                <a:sym typeface="Times New Roman"/>
              </a:rPr>
              <a:t>Our expectations for parents:</a:t>
            </a:r>
          </a:p>
          <a:p>
            <a:pPr marL="868362" lvl="2" indent="-233362" algn="ctr">
              <a:spcBef>
                <a:spcPts val="400"/>
              </a:spcBef>
              <a:buClr>
                <a:schemeClr val="accent1"/>
              </a:buClr>
              <a:buSzPct val="100000"/>
              <a:buFont typeface="Noto Sans Symbols"/>
              <a:buChar char="✓"/>
            </a:pPr>
            <a:r>
              <a:rPr lang="en-US" sz="2000" dirty="0">
                <a:latin typeface="Times New Roman"/>
                <a:ea typeface="Times New Roman"/>
                <a:cs typeface="Times New Roman"/>
                <a:sym typeface="Times New Roman"/>
              </a:rPr>
              <a:t>Communicate with staff</a:t>
            </a:r>
          </a:p>
          <a:p>
            <a:pPr marL="868362" lvl="2" indent="-233362" algn="ctr">
              <a:spcBef>
                <a:spcPts val="400"/>
              </a:spcBef>
              <a:buClr>
                <a:schemeClr val="accent1"/>
              </a:buClr>
              <a:buSzPct val="100000"/>
              <a:buFont typeface="Noto Sans Symbols"/>
              <a:buChar char="✓"/>
            </a:pPr>
            <a:r>
              <a:rPr lang="en-US" sz="2000" dirty="0">
                <a:latin typeface="Times New Roman"/>
                <a:ea typeface="Times New Roman"/>
                <a:cs typeface="Times New Roman"/>
                <a:sym typeface="Times New Roman"/>
              </a:rPr>
              <a:t>Be supportive of your student athlete/Encourage off-season</a:t>
            </a:r>
          </a:p>
          <a:p>
            <a:pPr marL="868362" lvl="2" indent="-233362" algn="ctr">
              <a:spcBef>
                <a:spcPts val="400"/>
              </a:spcBef>
              <a:buClr>
                <a:schemeClr val="accent1"/>
              </a:buClr>
              <a:buSzPct val="100000"/>
              <a:buFont typeface="Noto Sans Symbols"/>
              <a:buChar char="✓"/>
            </a:pPr>
            <a:r>
              <a:rPr lang="en-US" sz="2000" dirty="0">
                <a:latin typeface="Times New Roman"/>
                <a:ea typeface="Times New Roman"/>
                <a:cs typeface="Times New Roman"/>
                <a:sym typeface="Times New Roman"/>
              </a:rPr>
              <a:t>Be supportive of our coaching staff</a:t>
            </a:r>
          </a:p>
          <a:p>
            <a:pPr marL="868362" lvl="2" indent="-233362" algn="ctr">
              <a:spcBef>
                <a:spcPts val="400"/>
              </a:spcBef>
              <a:buClr>
                <a:schemeClr val="accent1"/>
              </a:buClr>
              <a:buSzPct val="100000"/>
              <a:buFont typeface="Noto Sans Symbols"/>
              <a:buChar char="✓"/>
            </a:pPr>
            <a:r>
              <a:rPr lang="en-US" sz="2000" dirty="0">
                <a:latin typeface="Times New Roman"/>
                <a:ea typeface="Times New Roman"/>
                <a:cs typeface="Times New Roman"/>
                <a:sym typeface="Times New Roman"/>
              </a:rPr>
              <a:t>Be excited to be a part of Fort Atkinson Athletics</a:t>
            </a:r>
          </a:p>
          <a:p>
            <a:pPr lvl="1">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Fort Athletics</a:t>
            </a:r>
            <a:br>
              <a:rPr lang="en-US" dirty="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1102" y="1600200"/>
            <a:ext cx="5401795" cy="4525963"/>
          </a:xfrm>
        </p:spPr>
      </p:pic>
    </p:spTree>
    <p:extLst>
      <p:ext uri="{BB962C8B-B14F-4D97-AF65-F5344CB8AC3E}">
        <p14:creationId xmlns:p14="http://schemas.microsoft.com/office/powerpoint/2010/main" val="4270925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Responsibilities of Student-Athletes</a:t>
            </a:r>
          </a:p>
        </p:txBody>
      </p:sp>
      <p:sp>
        <p:nvSpPr>
          <p:cNvPr id="3" name="Content Placeholder 2"/>
          <p:cNvSpPr>
            <a:spLocks noGrp="1"/>
          </p:cNvSpPr>
          <p:nvPr>
            <p:ph idx="1"/>
          </p:nvPr>
        </p:nvSpPr>
        <p:spPr/>
        <p:txBody>
          <a:bodyPr>
            <a:normAutofit/>
          </a:bodyPr>
          <a:lstStyle/>
          <a:p>
            <a:r>
              <a:rPr lang="en-US" sz="2000" dirty="0"/>
              <a:t>The </a:t>
            </a:r>
            <a:r>
              <a:rPr lang="en-US" sz="2000" b="1" dirty="0"/>
              <a:t>privilege</a:t>
            </a:r>
            <a:r>
              <a:rPr lang="en-US" sz="2000" dirty="0"/>
              <a:t> of participating in our athletic program is extended to all students, provided they are willing to assume certain responsibilities.  Therefore, it is required that each athlete: </a:t>
            </a:r>
          </a:p>
          <a:p>
            <a:pPr lvl="1"/>
            <a:r>
              <a:rPr lang="en-US" sz="1800" dirty="0"/>
              <a:t>Displays a high standard of social behavior, and follows the Parent-Athlete Handbook</a:t>
            </a:r>
          </a:p>
          <a:p>
            <a:pPr lvl="1"/>
            <a:r>
              <a:rPr lang="en-US" sz="1800" dirty="0"/>
              <a:t>Displays appropriate sportsmanship</a:t>
            </a:r>
          </a:p>
          <a:p>
            <a:pPr lvl="1"/>
            <a:r>
              <a:rPr lang="en-US" sz="1800" dirty="0"/>
              <a:t>Displays respect for those in authority</a:t>
            </a:r>
          </a:p>
          <a:p>
            <a:r>
              <a:rPr lang="en-US" sz="2000" dirty="0"/>
              <a:t>The care of athletic equipment as well as other school property.  </a:t>
            </a:r>
          </a:p>
          <a:p>
            <a:pPr lvl="1"/>
            <a:r>
              <a:rPr lang="en-US" sz="1900" dirty="0"/>
              <a:t>The original equipment issued to an athlete must be returned at the close of the season.  Substitution of equipment among athletes cannot be permitted.  </a:t>
            </a:r>
          </a:p>
          <a:p>
            <a:pPr lvl="1"/>
            <a:r>
              <a:rPr lang="en-US" sz="1900" u="sng" dirty="0"/>
              <a:t>Athletes will be held financially responsible for all equipment that is issued to them and not returned at the conclusion of the season for whatever reason. </a:t>
            </a:r>
            <a:endParaRPr lang="en-US" sz="1900" dirty="0"/>
          </a:p>
          <a:p>
            <a:endParaRPr lang="en-US" dirty="0"/>
          </a:p>
        </p:txBody>
      </p:sp>
    </p:spTree>
    <p:extLst>
      <p:ext uri="{BB962C8B-B14F-4D97-AF65-F5344CB8AC3E}">
        <p14:creationId xmlns:p14="http://schemas.microsoft.com/office/powerpoint/2010/main" val="1134461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NIL Language</a:t>
            </a:r>
            <a:br>
              <a:rPr lang="en-US" dirty="0"/>
            </a:br>
            <a:endParaRPr lang="en-US" sz="2000" dirty="0"/>
          </a:p>
        </p:txBody>
      </p:sp>
      <p:sp>
        <p:nvSpPr>
          <p:cNvPr id="5" name="Content Placeholder 4">
            <a:extLst>
              <a:ext uri="{FF2B5EF4-FFF2-40B4-BE49-F238E27FC236}">
                <a16:creationId xmlns:a16="http://schemas.microsoft.com/office/drawing/2014/main" id="{8B0E26AE-DC9C-6D73-963A-AB6D94C51B95}"/>
              </a:ext>
            </a:extLst>
          </p:cNvPr>
          <p:cNvSpPr>
            <a:spLocks noGrp="1"/>
          </p:cNvSpPr>
          <p:nvPr>
            <p:ph idx="1"/>
          </p:nvPr>
        </p:nvSpPr>
        <p:spPr/>
        <p:txBody>
          <a:bodyPr/>
          <a:lstStyle/>
          <a:p>
            <a:r>
              <a:rPr lang="en-US" dirty="0"/>
              <a:t>New this year!</a:t>
            </a:r>
          </a:p>
          <a:p>
            <a:r>
              <a:rPr lang="en-US" dirty="0"/>
              <a:t>Amateur Status: Please see the </a:t>
            </a:r>
            <a:r>
              <a:rPr lang="en-US" dirty="0">
                <a:hlinkClick r:id="rId2"/>
              </a:rPr>
              <a:t>WIAA High School Handbook </a:t>
            </a:r>
            <a:r>
              <a:rPr lang="en-US" dirty="0"/>
              <a:t>for language with the addition of the new NIL rule. </a:t>
            </a:r>
          </a:p>
          <a:p>
            <a:r>
              <a:rPr lang="en-US" dirty="0"/>
              <a:t>If you are interested in more information on NIL, please contact Mr. Mahoney</a:t>
            </a:r>
          </a:p>
        </p:txBody>
      </p:sp>
    </p:spTree>
    <p:extLst>
      <p:ext uri="{BB962C8B-B14F-4D97-AF65-F5344CB8AC3E}">
        <p14:creationId xmlns:p14="http://schemas.microsoft.com/office/powerpoint/2010/main" val="934844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“WHY”</a:t>
            </a:r>
          </a:p>
        </p:txBody>
      </p:sp>
      <p:sp>
        <p:nvSpPr>
          <p:cNvPr id="3" name="Content Placeholder 2"/>
          <p:cNvSpPr>
            <a:spLocks noGrp="1"/>
          </p:cNvSpPr>
          <p:nvPr>
            <p:ph idx="1"/>
          </p:nvPr>
        </p:nvSpPr>
        <p:spPr/>
        <p:txBody>
          <a:bodyPr/>
          <a:lstStyle/>
          <a:p>
            <a:pPr marL="0" indent="0">
              <a:buNone/>
            </a:pPr>
            <a:r>
              <a:rPr lang="en-US" dirty="0">
                <a:hlinkClick r:id="rId2"/>
              </a:rPr>
              <a:t>Fort Atkinson High School Athletic Department Mission, Values, and Goals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681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Blackhawk Booster Club Mission</a:t>
            </a:r>
          </a:p>
        </p:txBody>
      </p:sp>
      <p:sp>
        <p:nvSpPr>
          <p:cNvPr id="3" name="Content Placeholder 2"/>
          <p:cNvSpPr>
            <a:spLocks noGrp="1"/>
          </p:cNvSpPr>
          <p:nvPr>
            <p:ph idx="1"/>
          </p:nvPr>
        </p:nvSpPr>
        <p:spPr/>
        <p:txBody>
          <a:bodyPr/>
          <a:lstStyle/>
          <a:p>
            <a:pPr marL="0" indent="0">
              <a:buNone/>
            </a:pPr>
            <a:r>
              <a:rPr lang="en-US" dirty="0"/>
              <a:t>The mission of the Blackhawk Booster Club is to foster a close working relationship with the Fort Atkinson High School and Middle School athletic departments in order to promote athletic excellence. In so doing the Blackhawk Booster Club will provide support where needed to maintain a healthy and competitive sports program beyond what is provided by the athletic departments.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67" y="5322269"/>
            <a:ext cx="3317761" cy="605003"/>
          </a:xfrm>
          <a:prstGeom prst="rect">
            <a:avLst/>
          </a:prstGeom>
        </p:spPr>
      </p:pic>
    </p:spTree>
    <p:extLst>
      <p:ext uri="{BB962C8B-B14F-4D97-AF65-F5344CB8AC3E}">
        <p14:creationId xmlns:p14="http://schemas.microsoft.com/office/powerpoint/2010/main" val="1695175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br>
              <a:rPr lang="en-US" dirty="0"/>
            </a:br>
            <a:r>
              <a:rPr lang="en-US" dirty="0"/>
              <a:t>Fort Atkinson Athletic Dept.</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5322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a:t>
            </a:r>
          </a:p>
        </p:txBody>
      </p:sp>
      <p:sp>
        <p:nvSpPr>
          <p:cNvPr id="3" name="Content Placeholder 2"/>
          <p:cNvSpPr>
            <a:spLocks noGrp="1"/>
          </p:cNvSpPr>
          <p:nvPr>
            <p:ph idx="1"/>
          </p:nvPr>
        </p:nvSpPr>
        <p:spPr/>
        <p:txBody>
          <a:bodyPr>
            <a:normAutofit lnSpcReduction="10000"/>
          </a:bodyPr>
          <a:lstStyle/>
          <a:p>
            <a:pPr marL="0" indent="0" algn="ctr">
              <a:buNone/>
            </a:pPr>
            <a:r>
              <a:rPr lang="en-US" dirty="0">
                <a:hlinkClick r:id="rId2"/>
              </a:rPr>
              <a:t>www.fortathletics.com</a:t>
            </a:r>
            <a:endParaRPr lang="en-US" dirty="0"/>
          </a:p>
          <a:p>
            <a:pPr marL="0" indent="0">
              <a:buNone/>
            </a:pPr>
            <a:endParaRPr lang="en-US" dirty="0"/>
          </a:p>
          <a:p>
            <a:pPr marL="0" indent="0" algn="ctr">
              <a:buNone/>
            </a:pPr>
            <a:r>
              <a:rPr lang="en-US" dirty="0"/>
              <a:t>How to use it?  </a:t>
            </a:r>
          </a:p>
          <a:p>
            <a:pPr marL="0" indent="0" algn="ctr">
              <a:buNone/>
            </a:pPr>
            <a:endParaRPr lang="en-US" dirty="0"/>
          </a:p>
          <a:p>
            <a:pPr marL="0" indent="0" algn="ctr">
              <a:buNone/>
            </a:pPr>
            <a:r>
              <a:rPr lang="en-US" dirty="0"/>
              <a:t>Registration –  use this link for a tutorial</a:t>
            </a:r>
          </a:p>
          <a:p>
            <a:pPr marL="0" indent="0" algn="ctr">
              <a:buNone/>
            </a:pPr>
            <a:r>
              <a:rPr lang="en-US" dirty="0">
                <a:hlinkClick r:id="rId3"/>
              </a:rPr>
              <a:t>https://www.fortathletics.com/page/show/1960155-athlete-registration</a:t>
            </a:r>
            <a:endParaRPr lang="en-US" dirty="0"/>
          </a:p>
          <a:p>
            <a:pPr marL="0" indent="0" algn="ctr">
              <a:buNone/>
            </a:pPr>
            <a:r>
              <a:rPr lang="en-US" dirty="0"/>
              <a:t>Fees – 1</a:t>
            </a:r>
            <a:r>
              <a:rPr lang="en-US" baseline="30000" dirty="0"/>
              <a:t>st</a:t>
            </a:r>
            <a:r>
              <a:rPr lang="en-US" dirty="0"/>
              <a:t> Sport 50.00 2</a:t>
            </a:r>
            <a:r>
              <a:rPr lang="en-US" baseline="30000" dirty="0"/>
              <a:t>nd</a:t>
            </a:r>
            <a:r>
              <a:rPr lang="en-US" dirty="0"/>
              <a:t>- 40.00 3</a:t>
            </a:r>
            <a:r>
              <a:rPr lang="en-US" baseline="30000" dirty="0"/>
              <a:t>rd</a:t>
            </a:r>
            <a:r>
              <a:rPr lang="en-US" dirty="0"/>
              <a:t> – 30.00</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872150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Schedules and Notifications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0" t="8321" r="17286" b="5970"/>
          <a:stretch/>
        </p:blipFill>
        <p:spPr bwMode="auto">
          <a:xfrm>
            <a:off x="1447801" y="1752601"/>
            <a:ext cx="4648200" cy="251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029200" y="1524000"/>
            <a:ext cx="533400" cy="228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562600" y="1752600"/>
            <a:ext cx="533400" cy="152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76300" y="4602162"/>
            <a:ext cx="7658100" cy="2585323"/>
          </a:xfrm>
          <a:prstGeom prst="rect">
            <a:avLst/>
          </a:prstGeom>
          <a:noFill/>
        </p:spPr>
        <p:txBody>
          <a:bodyPr wrap="square" rtlCol="0">
            <a:spAutoFit/>
          </a:bodyPr>
          <a:lstStyle/>
          <a:p>
            <a:r>
              <a:rPr lang="en-US" dirty="0"/>
              <a:t>All game schedules are located here:  </a:t>
            </a:r>
          </a:p>
          <a:p>
            <a:endParaRPr lang="en-US" dirty="0">
              <a:hlinkClick r:id="rId3"/>
            </a:endParaRPr>
          </a:p>
          <a:p>
            <a:r>
              <a:rPr lang="en-US" dirty="0">
                <a:hlinkClick r:id="rId3"/>
              </a:rPr>
              <a:t>https://badgerconference.org/public/genie/77/school/11/</a:t>
            </a:r>
            <a:endParaRPr lang="en-US" dirty="0">
              <a:hlinkClick r:id="rId4"/>
            </a:endParaRPr>
          </a:p>
          <a:p>
            <a:endParaRPr lang="en-US" dirty="0"/>
          </a:p>
          <a:p>
            <a:r>
              <a:rPr lang="en-US" dirty="0"/>
              <a:t>Sign up for the notify me notice, this tells you if something is cancelled immediately.</a:t>
            </a:r>
          </a:p>
          <a:p>
            <a:endParaRPr lang="en-US" dirty="0">
              <a:hlinkClick r:id="rId4"/>
            </a:endParaRPr>
          </a:p>
          <a:p>
            <a:r>
              <a:rPr lang="en-US" dirty="0">
                <a:hlinkClick r:id="rId4"/>
              </a:rPr>
              <a:t>https://badgerconference.org/public/notify/genie/77/school/11</a:t>
            </a:r>
            <a:endParaRPr lang="en-US" dirty="0"/>
          </a:p>
          <a:p>
            <a:endParaRPr lang="en-US" dirty="0"/>
          </a:p>
        </p:txBody>
      </p:sp>
    </p:spTree>
    <p:extLst>
      <p:ext uri="{BB962C8B-B14F-4D97-AF65-F5344CB8AC3E}">
        <p14:creationId xmlns:p14="http://schemas.microsoft.com/office/powerpoint/2010/main" val="131897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Athletic Philosophy</a:t>
            </a:r>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sz="2600" dirty="0"/>
              <a:t>The athletic program is an integral part of our school district’s educational program that provides our students with enriching and healthful experiences in which physical, mental and social growth shall be stimulated.  Participation in athletics provides opportunities and experiences that are difficult to duplicate in other school activities.  These experiences are developmental in nature and consider the age related characteristics and needs of our students as they move through the grades. </a:t>
            </a:r>
          </a:p>
          <a:p>
            <a:pPr marL="0" indent="0">
              <a:buNone/>
            </a:pPr>
            <a:endParaRPr lang="en-US" sz="2600" dirty="0"/>
          </a:p>
          <a:p>
            <a:pPr lvl="0"/>
            <a:r>
              <a:rPr lang="en-US" sz="2600" dirty="0"/>
              <a:t>Athletics are a </a:t>
            </a:r>
            <a:r>
              <a:rPr lang="en-US" sz="2600" b="1" u="sng" dirty="0"/>
              <a:t>privilege</a:t>
            </a:r>
            <a:r>
              <a:rPr lang="en-US" sz="2600" dirty="0"/>
              <a:t> made available to students who abide by the rules and regulations.  Students involved in athletics have an obligation to present a positive image to fellow students and the general public; such as abstaining from drug and alcohol use and inappropriate behavior. </a:t>
            </a:r>
          </a:p>
          <a:p>
            <a:endParaRPr lang="en-US" sz="2600" dirty="0"/>
          </a:p>
          <a:p>
            <a:pPr lvl="0"/>
            <a:r>
              <a:rPr lang="en-US" sz="2600" dirty="0"/>
              <a:t>Athletics are </a:t>
            </a:r>
            <a:r>
              <a:rPr lang="en-US" sz="2600" b="1" u="sng" dirty="0"/>
              <a:t>secondary</a:t>
            </a:r>
            <a:r>
              <a:rPr lang="en-US" sz="2600" dirty="0"/>
              <a:t> to academics and are made available only if the student meets the academic eligibility requirements. </a:t>
            </a:r>
          </a:p>
          <a:p>
            <a:pPr lvl="0"/>
            <a:endParaRPr lang="en-US" sz="2400" dirty="0"/>
          </a:p>
          <a:p>
            <a:endParaRPr lang="en-US" sz="2400" dirty="0"/>
          </a:p>
        </p:txBody>
      </p:sp>
    </p:spTree>
    <p:extLst>
      <p:ext uri="{BB962C8B-B14F-4D97-AF65-F5344CB8AC3E}">
        <p14:creationId xmlns:p14="http://schemas.microsoft.com/office/powerpoint/2010/main" val="403024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Sports</a:t>
            </a:r>
          </a:p>
        </p:txBody>
      </p:sp>
      <p:graphicFrame>
        <p:nvGraphicFramePr>
          <p:cNvPr id="5" name="Table 4"/>
          <p:cNvGraphicFramePr>
            <a:graphicFrameLocks noGrp="1"/>
          </p:cNvGraphicFramePr>
          <p:nvPr>
            <p:extLst>
              <p:ext uri="{D42A27DB-BD31-4B8C-83A1-F6EECF244321}">
                <p14:modId xmlns:p14="http://schemas.microsoft.com/office/powerpoint/2010/main" val="3224141691"/>
              </p:ext>
            </p:extLst>
          </p:nvPr>
        </p:nvGraphicFramePr>
        <p:xfrm>
          <a:off x="2133600" y="1828800"/>
          <a:ext cx="4978400" cy="4500568"/>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tblGrid>
              <a:tr h="482562">
                <a:tc>
                  <a:txBody>
                    <a:bodyPr/>
                    <a:lstStyle/>
                    <a:p>
                      <a:pPr algn="l"/>
                      <a:r>
                        <a:rPr lang="en-US" sz="1800" dirty="0"/>
                        <a:t>Sport</a:t>
                      </a:r>
                    </a:p>
                  </a:txBody>
                  <a:tcPr marT="45716" marB="45716">
                    <a:solidFill>
                      <a:schemeClr val="tx1"/>
                    </a:solidFill>
                  </a:tcPr>
                </a:tc>
                <a:tc>
                  <a:txBody>
                    <a:bodyPr/>
                    <a:lstStyle/>
                    <a:p>
                      <a:pPr algn="l"/>
                      <a:r>
                        <a:rPr lang="en-US" sz="1800" dirty="0"/>
                        <a:t>Start Date</a:t>
                      </a:r>
                    </a:p>
                  </a:txBody>
                  <a:tcPr marT="45716" marB="45716">
                    <a:solidFill>
                      <a:schemeClr val="tx1"/>
                    </a:solidFill>
                  </a:tcPr>
                </a:tc>
                <a:extLst>
                  <a:ext uri="{0D108BD9-81ED-4DB2-BD59-A6C34878D82A}">
                    <a16:rowId xmlns:a16="http://schemas.microsoft.com/office/drawing/2014/main" val="10000"/>
                  </a:ext>
                </a:extLst>
              </a:tr>
              <a:tr h="482562">
                <a:tc>
                  <a:txBody>
                    <a:bodyPr/>
                    <a:lstStyle/>
                    <a:p>
                      <a:pPr algn="l"/>
                      <a:r>
                        <a:rPr lang="en-US" sz="1800" dirty="0"/>
                        <a:t>Football</a:t>
                      </a:r>
                    </a:p>
                  </a:txBody>
                  <a:tcPr marT="45716" marB="45716"/>
                </a:tc>
                <a:tc>
                  <a:txBody>
                    <a:bodyPr/>
                    <a:lstStyle/>
                    <a:p>
                      <a:pPr algn="l"/>
                      <a:r>
                        <a:rPr lang="en-US" sz="1800" dirty="0"/>
                        <a:t>August 5</a:t>
                      </a:r>
                    </a:p>
                  </a:txBody>
                  <a:tcPr marT="45716" marB="45716"/>
                </a:tc>
                <a:extLst>
                  <a:ext uri="{0D108BD9-81ED-4DB2-BD59-A6C34878D82A}">
                    <a16:rowId xmlns:a16="http://schemas.microsoft.com/office/drawing/2014/main" val="10001"/>
                  </a:ext>
                </a:extLst>
              </a:tr>
              <a:tr h="640030">
                <a:tc>
                  <a:txBody>
                    <a:bodyPr/>
                    <a:lstStyle/>
                    <a:p>
                      <a:pPr algn="l"/>
                      <a:r>
                        <a:rPr lang="en-US" sz="1800" dirty="0"/>
                        <a:t>Girls</a:t>
                      </a:r>
                      <a:r>
                        <a:rPr lang="en-US" sz="1800" baseline="0" dirty="0"/>
                        <a:t> Golf</a:t>
                      </a:r>
                      <a:endParaRPr lang="en-US" sz="1800" dirty="0"/>
                    </a:p>
                  </a:txBody>
                  <a:tcPr marT="45716" marB="45716"/>
                </a:tc>
                <a:tc>
                  <a:txBody>
                    <a:bodyPr/>
                    <a:lstStyle/>
                    <a:p>
                      <a:pPr algn="l"/>
                      <a:r>
                        <a:rPr lang="en-US" sz="1800" dirty="0"/>
                        <a:t>August 11</a:t>
                      </a:r>
                    </a:p>
                    <a:p>
                      <a:pPr algn="l"/>
                      <a:endParaRPr lang="en-US" sz="1800" dirty="0"/>
                    </a:p>
                  </a:txBody>
                  <a:tcPr marT="45716" marB="45716"/>
                </a:tc>
                <a:extLst>
                  <a:ext uri="{0D108BD9-81ED-4DB2-BD59-A6C34878D82A}">
                    <a16:rowId xmlns:a16="http://schemas.microsoft.com/office/drawing/2014/main" val="10002"/>
                  </a:ext>
                </a:extLst>
              </a:tr>
              <a:tr h="482562">
                <a:tc>
                  <a:txBody>
                    <a:bodyPr/>
                    <a:lstStyle/>
                    <a:p>
                      <a:pPr algn="l"/>
                      <a:r>
                        <a:rPr lang="en-US" sz="1800" dirty="0"/>
                        <a:t>Girls Swimming</a:t>
                      </a:r>
                    </a:p>
                  </a:txBody>
                  <a:tcPr marT="45716" marB="45716"/>
                </a:tc>
                <a:tc>
                  <a:txBody>
                    <a:bodyPr/>
                    <a:lstStyle/>
                    <a:p>
                      <a:pPr algn="l"/>
                      <a:r>
                        <a:rPr lang="en-US" sz="1800" dirty="0"/>
                        <a:t>August 12</a:t>
                      </a:r>
                    </a:p>
                  </a:txBody>
                  <a:tcPr marT="45716" marB="45716"/>
                </a:tc>
                <a:extLst>
                  <a:ext uri="{0D108BD9-81ED-4DB2-BD59-A6C34878D82A}">
                    <a16:rowId xmlns:a16="http://schemas.microsoft.com/office/drawing/2014/main" val="10003"/>
                  </a:ext>
                </a:extLst>
              </a:tr>
              <a:tr h="482562">
                <a:tc>
                  <a:txBody>
                    <a:bodyPr/>
                    <a:lstStyle/>
                    <a:p>
                      <a:pPr algn="l"/>
                      <a:r>
                        <a:rPr lang="en-US" sz="1800" dirty="0"/>
                        <a:t>Girls</a:t>
                      </a:r>
                      <a:r>
                        <a:rPr lang="en-US" sz="1800" baseline="0" dirty="0"/>
                        <a:t> Tennis</a:t>
                      </a:r>
                      <a:endParaRPr lang="en-US" sz="1800" dirty="0"/>
                    </a:p>
                  </a:txBody>
                  <a:tcPr marT="45716" marB="45716"/>
                </a:tc>
                <a:tc>
                  <a:txBody>
                    <a:bodyPr/>
                    <a:lstStyle/>
                    <a:p>
                      <a:pPr algn="l"/>
                      <a:r>
                        <a:rPr lang="en-US" sz="1800" dirty="0"/>
                        <a:t>August 12</a:t>
                      </a:r>
                    </a:p>
                  </a:txBody>
                  <a:tcPr marT="45716" marB="45716"/>
                </a:tc>
                <a:extLst>
                  <a:ext uri="{0D108BD9-81ED-4DB2-BD59-A6C34878D82A}">
                    <a16:rowId xmlns:a16="http://schemas.microsoft.com/office/drawing/2014/main" val="10004"/>
                  </a:ext>
                </a:extLst>
              </a:tr>
              <a:tr h="482562">
                <a:tc>
                  <a:txBody>
                    <a:bodyPr/>
                    <a:lstStyle/>
                    <a:p>
                      <a:pPr algn="l"/>
                      <a:r>
                        <a:rPr lang="en-US" sz="1800" dirty="0"/>
                        <a:t>Boys Soccer</a:t>
                      </a:r>
                    </a:p>
                  </a:txBody>
                  <a:tcPr marT="45716" marB="45716"/>
                </a:tc>
                <a:tc>
                  <a:txBody>
                    <a:bodyPr/>
                    <a:lstStyle/>
                    <a:p>
                      <a:pPr algn="l"/>
                      <a:r>
                        <a:rPr lang="en-US" sz="1800" dirty="0"/>
                        <a:t>August 18</a:t>
                      </a:r>
                    </a:p>
                  </a:txBody>
                  <a:tcPr marT="45716" marB="45716"/>
                </a:tc>
                <a:extLst>
                  <a:ext uri="{0D108BD9-81ED-4DB2-BD59-A6C34878D82A}">
                    <a16:rowId xmlns:a16="http://schemas.microsoft.com/office/drawing/2014/main" val="10005"/>
                  </a:ext>
                </a:extLst>
              </a:tr>
              <a:tr h="482562">
                <a:tc>
                  <a:txBody>
                    <a:bodyPr/>
                    <a:lstStyle/>
                    <a:p>
                      <a:pPr algn="l"/>
                      <a:r>
                        <a:rPr lang="en-US" sz="1800" dirty="0"/>
                        <a:t>Boys/Girls</a:t>
                      </a:r>
                      <a:r>
                        <a:rPr lang="en-US" sz="1800" baseline="0" dirty="0"/>
                        <a:t> Cross Country</a:t>
                      </a:r>
                      <a:endParaRPr lang="en-US" sz="1800" dirty="0"/>
                    </a:p>
                  </a:txBody>
                  <a:tcPr marT="45716" marB="45716"/>
                </a:tc>
                <a:tc>
                  <a:txBody>
                    <a:bodyPr/>
                    <a:lstStyle/>
                    <a:p>
                      <a:pPr algn="l"/>
                      <a:r>
                        <a:rPr lang="en-US" sz="1800" dirty="0"/>
                        <a:t>August 18</a:t>
                      </a:r>
                    </a:p>
                  </a:txBody>
                  <a:tcPr marT="45716" marB="45716"/>
                </a:tc>
                <a:extLst>
                  <a:ext uri="{0D108BD9-81ED-4DB2-BD59-A6C34878D82A}">
                    <a16:rowId xmlns:a16="http://schemas.microsoft.com/office/drawing/2014/main" val="10006"/>
                  </a:ext>
                </a:extLst>
              </a:tr>
              <a:tr h="482562">
                <a:tc>
                  <a:txBody>
                    <a:bodyPr/>
                    <a:lstStyle/>
                    <a:p>
                      <a:pPr algn="l"/>
                      <a:r>
                        <a:rPr lang="en-US" sz="1800" dirty="0"/>
                        <a:t>Girls</a:t>
                      </a:r>
                      <a:r>
                        <a:rPr lang="en-US" sz="1800" baseline="0" dirty="0"/>
                        <a:t> Volleyball</a:t>
                      </a:r>
                      <a:endParaRPr lang="en-US" sz="1800" dirty="0"/>
                    </a:p>
                  </a:txBody>
                  <a:tcPr marT="45716" marB="45716"/>
                </a:tc>
                <a:tc>
                  <a:txBody>
                    <a:bodyPr/>
                    <a:lstStyle/>
                    <a:p>
                      <a:pPr algn="l"/>
                      <a:r>
                        <a:rPr lang="en-US" sz="1800" dirty="0"/>
                        <a:t>August 18</a:t>
                      </a:r>
                    </a:p>
                  </a:txBody>
                  <a:tcPr marT="45716" marB="45716"/>
                </a:tc>
                <a:extLst>
                  <a:ext uri="{0D108BD9-81ED-4DB2-BD59-A6C34878D82A}">
                    <a16:rowId xmlns:a16="http://schemas.microsoft.com/office/drawing/2014/main" val="10007"/>
                  </a:ext>
                </a:extLst>
              </a:tr>
              <a:tr h="482562">
                <a:tc>
                  <a:txBody>
                    <a:bodyPr/>
                    <a:lstStyle/>
                    <a:p>
                      <a:pPr algn="l"/>
                      <a:r>
                        <a:rPr lang="en-US" sz="1800" dirty="0"/>
                        <a:t>Boys</a:t>
                      </a:r>
                      <a:r>
                        <a:rPr lang="en-US" sz="1800" baseline="0" dirty="0"/>
                        <a:t> Volleyball</a:t>
                      </a:r>
                      <a:endParaRPr lang="en-US" sz="1800" dirty="0"/>
                    </a:p>
                  </a:txBody>
                  <a:tcPr marT="45716" marB="45716"/>
                </a:tc>
                <a:tc>
                  <a:txBody>
                    <a:bodyPr/>
                    <a:lstStyle/>
                    <a:p>
                      <a:pPr algn="l"/>
                      <a:r>
                        <a:rPr lang="en-US" sz="1800" dirty="0"/>
                        <a:t>August 18</a:t>
                      </a:r>
                    </a:p>
                  </a:txBody>
                  <a:tcPr marT="45716" marB="45716"/>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7338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Rules - Physical</a:t>
            </a:r>
          </a:p>
        </p:txBody>
      </p:sp>
      <p:sp>
        <p:nvSpPr>
          <p:cNvPr id="3" name="Content Placeholder 2"/>
          <p:cNvSpPr>
            <a:spLocks noGrp="1"/>
          </p:cNvSpPr>
          <p:nvPr>
            <p:ph idx="1"/>
          </p:nvPr>
        </p:nvSpPr>
        <p:spPr/>
        <p:txBody>
          <a:bodyPr/>
          <a:lstStyle/>
          <a:p>
            <a:pPr lvl="0"/>
            <a:r>
              <a:rPr lang="en-US" sz="2000" dirty="0"/>
              <a:t>All athletes must have a physical examination and have a WIAA exam card on file in the high school office. </a:t>
            </a:r>
          </a:p>
          <a:p>
            <a:pPr lvl="1">
              <a:defRPr/>
            </a:pPr>
            <a:r>
              <a:rPr lang="en-US" sz="1600" dirty="0"/>
              <a:t>Must be signed and dated by a licensed physician. </a:t>
            </a:r>
          </a:p>
          <a:p>
            <a:pPr lvl="1">
              <a:defRPr/>
            </a:pPr>
            <a:r>
              <a:rPr lang="en-US" sz="1600" dirty="0"/>
              <a:t>Examination taken AFTER April 1 is good for the following TWO school years.   Examinations PRIOR to April 1 are good for the duration of that school year and the following school year. *Key Date = April 1, 2024</a:t>
            </a:r>
          </a:p>
          <a:p>
            <a:pPr>
              <a:defRPr/>
            </a:pPr>
            <a:r>
              <a:rPr lang="en-US" sz="2000" dirty="0"/>
              <a:t>If you turned in a physical card the prior year, an alternate year card must be signed off for the current school year within the registration process.</a:t>
            </a:r>
          </a:p>
          <a:p>
            <a:pPr>
              <a:defRPr/>
            </a:pPr>
            <a:endParaRPr lang="en-US" dirty="0"/>
          </a:p>
        </p:txBody>
      </p:sp>
    </p:spTree>
    <p:extLst>
      <p:ext uri="{BB962C8B-B14F-4D97-AF65-F5344CB8AC3E}">
        <p14:creationId xmlns:p14="http://schemas.microsoft.com/office/powerpoint/2010/main" val="3134697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Rules</a:t>
            </a:r>
          </a:p>
        </p:txBody>
      </p:sp>
      <p:sp>
        <p:nvSpPr>
          <p:cNvPr id="3" name="Content Placeholder 2"/>
          <p:cNvSpPr>
            <a:spLocks noGrp="1"/>
          </p:cNvSpPr>
          <p:nvPr>
            <p:ph idx="1"/>
          </p:nvPr>
        </p:nvSpPr>
        <p:spPr/>
        <p:txBody>
          <a:bodyPr>
            <a:normAutofit/>
          </a:bodyPr>
          <a:lstStyle/>
          <a:p>
            <a:pPr lvl="0"/>
            <a:r>
              <a:rPr lang="en-US" sz="2000" dirty="0"/>
              <a:t>All athletes are required to use the mode of transportation provided by the school while participating in interscholastic athletics.  Special requests, in writing, must be directed to the Athletic Director if an athlete will not be using the school’s mode of transportation.</a:t>
            </a:r>
          </a:p>
          <a:p>
            <a:pPr lvl="0"/>
            <a:endParaRPr lang="en-US" sz="2000" dirty="0"/>
          </a:p>
          <a:p>
            <a:r>
              <a:rPr lang="en-US" sz="2000" dirty="0"/>
              <a:t>If an athlete is not in school by 12:30 pm, he/she may not practice or participate in contest on that day, unless special permission is granted by the Athletic Director.  Pre-arranged absences are the only exception to this rule.</a:t>
            </a:r>
          </a:p>
          <a:p>
            <a:endParaRPr lang="en-US" sz="2000" dirty="0"/>
          </a:p>
          <a:p>
            <a:r>
              <a:rPr lang="en-US" sz="2000" dirty="0"/>
              <a:t> You are INELIGIBLE If you have more than ONE failing grade at the 9 week grading period.  1</a:t>
            </a:r>
            <a:r>
              <a:rPr lang="en-US" sz="2000" baseline="30000" dirty="0"/>
              <a:t>st</a:t>
            </a:r>
            <a:r>
              <a:rPr lang="en-US" sz="2000" dirty="0"/>
              <a:t> quarter, 1</a:t>
            </a:r>
            <a:r>
              <a:rPr lang="en-US" sz="2000" baseline="30000" dirty="0"/>
              <a:t>st</a:t>
            </a:r>
            <a:r>
              <a:rPr lang="en-US" sz="2000" dirty="0"/>
              <a:t> semester, 3</a:t>
            </a:r>
            <a:r>
              <a:rPr lang="en-US" sz="2000" baseline="30000" dirty="0"/>
              <a:t>rd</a:t>
            </a:r>
            <a:r>
              <a:rPr lang="en-US" sz="2000" dirty="0"/>
              <a:t> quarter, 2</a:t>
            </a:r>
            <a:r>
              <a:rPr lang="en-US" sz="2000" baseline="30000" dirty="0"/>
              <a:t>nd</a:t>
            </a:r>
            <a:r>
              <a:rPr lang="en-US" sz="2000" dirty="0"/>
              <a:t> semester.</a:t>
            </a:r>
          </a:p>
          <a:p>
            <a:endParaRPr lang="en-US" sz="2000" dirty="0"/>
          </a:p>
          <a:p>
            <a:endParaRPr lang="en-US" sz="2000" dirty="0"/>
          </a:p>
          <a:p>
            <a:endParaRPr lang="en-US" sz="2000" dirty="0"/>
          </a:p>
        </p:txBody>
      </p:sp>
    </p:spTree>
    <p:extLst>
      <p:ext uri="{BB962C8B-B14F-4D97-AF65-F5344CB8AC3E}">
        <p14:creationId xmlns:p14="http://schemas.microsoft.com/office/powerpoint/2010/main" val="981150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1078</TotalTime>
  <Words>2020</Words>
  <Application>Microsoft Office PowerPoint</Application>
  <PresentationFormat>On-screen Show (4:3)</PresentationFormat>
  <Paragraphs>201</Paragraphs>
  <Slides>34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Noto Sans Symbols</vt:lpstr>
      <vt:lpstr>Stencil</vt:lpstr>
      <vt:lpstr>Times New Roman</vt:lpstr>
      <vt:lpstr>Office Theme</vt:lpstr>
      <vt:lpstr>Parent/Athlete Presentation</vt:lpstr>
      <vt:lpstr>Motivation</vt:lpstr>
      <vt:lpstr>Fort Athletics </vt:lpstr>
      <vt:lpstr>Website</vt:lpstr>
      <vt:lpstr>Schedules and Notifications</vt:lpstr>
      <vt:lpstr>Athletic Philosophy</vt:lpstr>
      <vt:lpstr>Fall Sports</vt:lpstr>
      <vt:lpstr>Eligibility Rules - Physical</vt:lpstr>
      <vt:lpstr>Eligibility Rules</vt:lpstr>
      <vt:lpstr>Unexcused Policy</vt:lpstr>
      <vt:lpstr>PowerPoint Presentation</vt:lpstr>
      <vt:lpstr>What is a concussion?</vt:lpstr>
      <vt:lpstr>How do concussions occur?</vt:lpstr>
      <vt:lpstr>PowerPoint Presentation</vt:lpstr>
      <vt:lpstr>Signs &amp; Symptoms of Concussions</vt:lpstr>
      <vt:lpstr>PowerPoint Presentation</vt:lpstr>
      <vt:lpstr>Management of a concussion</vt:lpstr>
      <vt:lpstr>PowerPoint Presentation</vt:lpstr>
      <vt:lpstr>PowerPoint Presentation</vt:lpstr>
      <vt:lpstr>PowerPoint Presentation</vt:lpstr>
      <vt:lpstr>PowerPoint Presentation</vt:lpstr>
      <vt:lpstr>PowerPoint Presentation</vt:lpstr>
      <vt:lpstr>PowerPoint Presentation</vt:lpstr>
      <vt:lpstr>Return to Play Protocol</vt:lpstr>
      <vt:lpstr>Code of Conduct Policy See the Player/Parent Handbook for more details Player/Parent Handbook</vt:lpstr>
      <vt:lpstr>Code of Conduct Penalties</vt:lpstr>
      <vt:lpstr>Communication</vt:lpstr>
      <vt:lpstr>Communication Cont.</vt:lpstr>
      <vt:lpstr>Expectations of Parents</vt:lpstr>
      <vt:lpstr>Responsibilities of Student-Athletes</vt:lpstr>
      <vt:lpstr>NIL Language </vt:lpstr>
      <vt:lpstr>Our “WHY”</vt:lpstr>
      <vt:lpstr>Blackhawk Booster Club Mission</vt:lpstr>
      <vt:lpstr>Thank you! Fort Atkinson Athletic Dept.</vt:lpstr>
    </vt:vector>
  </TitlesOfParts>
  <Company>sdfa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Code of Conduct Meeting</dc:title>
  <dc:creator>Josh Boyer</dc:creator>
  <cp:lastModifiedBy>Steven Mahoney</cp:lastModifiedBy>
  <cp:revision>64</cp:revision>
  <cp:lastPrinted>2014-03-13T16:59:20Z</cp:lastPrinted>
  <dcterms:created xsi:type="dcterms:W3CDTF">2014-03-13T14:00:58Z</dcterms:created>
  <dcterms:modified xsi:type="dcterms:W3CDTF">2025-07-14T14:23:06Z</dcterms:modified>
</cp:coreProperties>
</file>