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11"/>
  </p:notesMasterIdLst>
  <p:sldIdLst>
    <p:sldId id="256" r:id="rId2"/>
    <p:sldId id="258" r:id="rId3"/>
    <p:sldId id="259" r:id="rId4"/>
    <p:sldId id="271" r:id="rId5"/>
    <p:sldId id="267" r:id="rId6"/>
    <p:sldId id="278" r:id="rId7"/>
    <p:sldId id="272" r:id="rId8"/>
    <p:sldId id="263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249" autoAdjust="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k Bitz" userId="cd6f74f3-dc31-44c3-a2bd-60c4e176bbcd" providerId="ADAL" clId="{245BF9EB-8E45-432A-8FC3-F7DB08C8540A}"/>
    <pc:docChg chg="undo custSel modSld">
      <pc:chgData name="Nick Bitz" userId="cd6f74f3-dc31-44c3-a2bd-60c4e176bbcd" providerId="ADAL" clId="{245BF9EB-8E45-432A-8FC3-F7DB08C8540A}" dt="2024-04-17T16:09:33.155" v="96" actId="20577"/>
      <pc:docMkLst>
        <pc:docMk/>
      </pc:docMkLst>
      <pc:sldChg chg="modSp mod">
        <pc:chgData name="Nick Bitz" userId="cd6f74f3-dc31-44c3-a2bd-60c4e176bbcd" providerId="ADAL" clId="{245BF9EB-8E45-432A-8FC3-F7DB08C8540A}" dt="2024-04-17T16:07:53.579" v="77" actId="20577"/>
        <pc:sldMkLst>
          <pc:docMk/>
          <pc:sldMk cId="1972577057" sldId="263"/>
        </pc:sldMkLst>
        <pc:spChg chg="mod">
          <ac:chgData name="Nick Bitz" userId="cd6f74f3-dc31-44c3-a2bd-60c4e176bbcd" providerId="ADAL" clId="{245BF9EB-8E45-432A-8FC3-F7DB08C8540A}" dt="2024-04-17T16:07:19.630" v="59" actId="1076"/>
          <ac:spMkLst>
            <pc:docMk/>
            <pc:sldMk cId="1972577057" sldId="263"/>
            <ac:spMk id="6" creationId="{00000000-0000-0000-0000-000000000000}"/>
          </ac:spMkLst>
        </pc:spChg>
        <pc:graphicFrameChg chg="mod modGraphic">
          <ac:chgData name="Nick Bitz" userId="cd6f74f3-dc31-44c3-a2bd-60c4e176bbcd" providerId="ADAL" clId="{245BF9EB-8E45-432A-8FC3-F7DB08C8540A}" dt="2024-04-17T16:07:53.579" v="77" actId="20577"/>
          <ac:graphicFrameMkLst>
            <pc:docMk/>
            <pc:sldMk cId="1972577057" sldId="263"/>
            <ac:graphicFrameMk id="5" creationId="{B48305B5-71EE-4427-B182-F12D45C83E39}"/>
          </ac:graphicFrameMkLst>
        </pc:graphicFrameChg>
      </pc:sldChg>
      <pc:sldChg chg="modSp mod">
        <pc:chgData name="Nick Bitz" userId="cd6f74f3-dc31-44c3-a2bd-60c4e176bbcd" providerId="ADAL" clId="{245BF9EB-8E45-432A-8FC3-F7DB08C8540A}" dt="2024-04-17T16:09:33.155" v="96" actId="20577"/>
        <pc:sldMkLst>
          <pc:docMk/>
          <pc:sldMk cId="1670727654" sldId="267"/>
        </pc:sldMkLst>
        <pc:spChg chg="mod">
          <ac:chgData name="Nick Bitz" userId="cd6f74f3-dc31-44c3-a2bd-60c4e176bbcd" providerId="ADAL" clId="{245BF9EB-8E45-432A-8FC3-F7DB08C8540A}" dt="2024-04-17T16:09:33.155" v="96" actId="20577"/>
          <ac:spMkLst>
            <pc:docMk/>
            <pc:sldMk cId="1670727654" sldId="267"/>
            <ac:spMk id="3" creationId="{6CEEEB61-C867-419A-A88F-64DF9C0DE1E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DC835-A5C2-494B-A651-85120972ED36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6F633D-8594-418D-B2F9-B38C572BE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488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4/17/2024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4/17/2024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4/17/2024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4/17/2024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4/17/2024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4/17/2024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1C137-6008-4EEC-8A83-004C12C417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0015" y="1392884"/>
            <a:ext cx="7315200" cy="2036116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ANNUAL </a:t>
            </a:r>
            <a:b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GENERAL MEMBERSHIP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9E0F1E-7F6C-4404-93F5-891F937C2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4003496"/>
            <a:ext cx="7315200" cy="914400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April 17, 2024</a:t>
            </a:r>
          </a:p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Creekside Place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B783317-CA48-40F6-ADBF-83FC3AC10B7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5475" y="2193298"/>
            <a:ext cx="2360414" cy="2360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350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AE408-1C0E-487B-9FAB-9A31A16E4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CEEEB61-C867-419A-A88F-64DF9C0DE1E7}"/>
              </a:ext>
            </a:extLst>
          </p:cNvPr>
          <p:cNvSpPr/>
          <p:nvPr/>
        </p:nvSpPr>
        <p:spPr>
          <a:xfrm>
            <a:off x="4159885" y="1056442"/>
            <a:ext cx="6403340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Interim President – Nick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Bitz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Interim Vice President – John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Swise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Treasurer – Jaime Harris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Registrar – Jessica Roberts (Appointed Position)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Secretary – Tamara Wallisch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Communications Director – Stephanie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LaBeause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Field Coordinator &amp; Equipment Manager – Jill Thies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MAYSA Advisor – Lisa James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Interim Youth Director – Stephanie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Swise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Past President – Julie Tran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*MAYSA 7V7 Commissioner  – David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LaBeause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*Volunteer Coordinator – Vacant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*9 v9 MAYSA Commissioner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*11 v11 MAYSA Commissioner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*Fundraiser Coordinator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*Player Development/Camp Coordinator</a:t>
            </a:r>
          </a:p>
          <a:p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*Non-voting positions</a:t>
            </a:r>
          </a:p>
          <a:p>
            <a:br>
              <a:rPr lang="en-US" dirty="0"/>
            </a:b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14E0F2-2A5F-494D-8DAF-584EDBB6BE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95" y="2345245"/>
            <a:ext cx="2158365" cy="215836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657725" y="419100"/>
            <a:ext cx="4160113" cy="4987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R="0" lvl="0">
              <a:lnSpc>
                <a:spcPts val="1000"/>
              </a:lnSpc>
              <a:spcBef>
                <a:spcPts val="0"/>
              </a:spcBef>
              <a:spcAft>
                <a:spcPts val="1000"/>
              </a:spcAft>
            </a:pPr>
            <a:endParaRPr lang="en-US" sz="1600" b="1">
              <a:solidFill>
                <a:srgbClr val="000000"/>
              </a:solidFill>
              <a:highlight>
                <a:srgbClr val="FFFFFF"/>
              </a:highlight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0" lvl="0">
              <a:lnSpc>
                <a:spcPts val="1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b="1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Arial" panose="020B0604020202020204" pitchFamily="34" charset="0"/>
              </a:rPr>
              <a:t>Call to order – Introduction of Board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0247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AE408-1C0E-487B-9FAB-9A31A16E4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CEEEB61-C867-419A-A88F-64DF9C0DE1E7}"/>
              </a:ext>
            </a:extLst>
          </p:cNvPr>
          <p:cNvSpPr/>
          <p:nvPr/>
        </p:nvSpPr>
        <p:spPr>
          <a:xfrm>
            <a:off x="3588385" y="1123837"/>
            <a:ext cx="7945120" cy="36061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ts val="1000"/>
              </a:lnSpc>
              <a:spcBef>
                <a:spcPts val="1000"/>
              </a:spcBef>
              <a:spcAft>
                <a:spcPts val="1000"/>
              </a:spcAft>
            </a:pP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0" lvl="0" algn="ctr">
              <a:lnSpc>
                <a:spcPts val="1000"/>
              </a:lnSpc>
              <a:spcBef>
                <a:spcPts val="1000"/>
              </a:spcBef>
              <a:spcAft>
                <a:spcPts val="1000"/>
              </a:spcAft>
            </a:pPr>
            <a:r>
              <a:rPr lang="en-US" sz="2400" b="1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Arial" panose="020B0604020202020204" pitchFamily="34" charset="0"/>
              </a:rPr>
              <a:t>AGENDA</a:t>
            </a:r>
          </a:p>
          <a:p>
            <a:pPr marR="0" lvl="0">
              <a:lnSpc>
                <a:spcPts val="1000"/>
              </a:lnSpc>
              <a:spcBef>
                <a:spcPts val="1000"/>
              </a:spcBef>
              <a:spcAft>
                <a:spcPts val="1000"/>
              </a:spcAft>
            </a:pPr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Consent items</a:t>
            </a:r>
          </a:p>
          <a:p>
            <a:pPr marR="0" lvl="0">
              <a:lnSpc>
                <a:spcPts val="1000"/>
              </a:lnSpc>
              <a:spcBef>
                <a:spcPts val="1000"/>
              </a:spcBef>
              <a:spcAft>
                <a:spcPts val="1000"/>
              </a:spcAft>
            </a:pP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	Treasurer report</a:t>
            </a:r>
          </a:p>
          <a:p>
            <a:pPr marR="0" lvl="0">
              <a:lnSpc>
                <a:spcPts val="1000"/>
              </a:lnSpc>
              <a:spcBef>
                <a:spcPts val="1000"/>
              </a:spcBef>
              <a:spcAft>
                <a:spcPts val="1000"/>
              </a:spcAft>
            </a:pPr>
            <a:endParaRPr lang="en-US" sz="2000" dirty="0">
              <a:solidFill>
                <a:srgbClr val="000000"/>
              </a:solidFill>
              <a:highlight>
                <a:srgbClr val="FFFFFF"/>
              </a:highligh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lvl="0">
              <a:lnSpc>
                <a:spcPts val="1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Business</a:t>
            </a:r>
            <a:endParaRPr lang="en-US" sz="2000" dirty="0">
              <a:solidFill>
                <a:srgbClr val="000000"/>
              </a:solidFill>
              <a:highlight>
                <a:srgbClr val="FFFFFF"/>
              </a:highligh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lvl="1">
              <a:lnSpc>
                <a:spcPts val="1000"/>
              </a:lnSpc>
              <a:spcBef>
                <a:spcPts val="30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Review since last AGM and Membership update</a:t>
            </a:r>
          </a:p>
          <a:p>
            <a:pPr marL="635" marR="0">
              <a:lnSpc>
                <a:spcPts val="1000"/>
              </a:lnSpc>
              <a:spcBef>
                <a:spcPts val="30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R="0" lvl="1">
              <a:lnSpc>
                <a:spcPts val="1000"/>
              </a:lnSpc>
              <a:spcBef>
                <a:spcPts val="30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Fall Registration</a:t>
            </a:r>
          </a:p>
          <a:p>
            <a:pPr marL="2286000" marR="0">
              <a:lnSpc>
                <a:spcPts val="1000"/>
              </a:lnSpc>
              <a:spcBef>
                <a:spcPts val="30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 </a:t>
            </a:r>
          </a:p>
          <a:p>
            <a:pPr marR="0" lvl="1">
              <a:lnSpc>
                <a:spcPts val="1000"/>
              </a:lnSpc>
              <a:spcBef>
                <a:spcPts val="30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Election of Officers and Board Members</a:t>
            </a:r>
          </a:p>
          <a:p>
            <a:pPr marL="1371600" marR="0">
              <a:lnSpc>
                <a:spcPts val="1000"/>
              </a:lnSpc>
              <a:spcBef>
                <a:spcPts val="30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R="0" lvl="1">
              <a:lnSpc>
                <a:spcPts val="1000"/>
              </a:lnSpc>
              <a:spcBef>
                <a:spcPts val="30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Volunteer Opportunities </a:t>
            </a:r>
          </a:p>
          <a:p>
            <a:pPr marR="57150" lvl="1">
              <a:lnSpc>
                <a:spcPts val="1000"/>
              </a:lnSpc>
              <a:spcBef>
                <a:spcPts val="300"/>
              </a:spcBef>
              <a:spcAft>
                <a:spcPts val="0"/>
              </a:spcAft>
            </a:pPr>
            <a:endParaRPr lang="en-US" sz="2000" dirty="0">
              <a:solidFill>
                <a:srgbClr val="000000"/>
              </a:solidFill>
              <a:highlight>
                <a:srgbClr val="FFFFFF"/>
              </a:highligh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ts val="1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en-US" sz="2000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14E0F2-2A5F-494D-8DAF-584EDBB6BE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95" y="2345245"/>
            <a:ext cx="2158365" cy="2158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032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AE408-1C0E-487B-9FAB-9A31A16E4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CEEEB61-C867-419A-A88F-64DF9C0DE1E7}"/>
              </a:ext>
            </a:extLst>
          </p:cNvPr>
          <p:cNvSpPr/>
          <p:nvPr/>
        </p:nvSpPr>
        <p:spPr>
          <a:xfrm>
            <a:off x="3312160" y="47512"/>
            <a:ext cx="7945120" cy="1659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ts val="1000"/>
              </a:lnSpc>
              <a:spcBef>
                <a:spcPts val="1000"/>
              </a:spcBef>
              <a:spcAft>
                <a:spcPts val="1000"/>
              </a:spcAft>
            </a:pP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0" lvl="0" algn="ctr">
              <a:lnSpc>
                <a:spcPts val="1000"/>
              </a:lnSpc>
              <a:spcBef>
                <a:spcPts val="1000"/>
              </a:spcBef>
              <a:spcAft>
                <a:spcPts val="1000"/>
              </a:spcAft>
            </a:pPr>
            <a:r>
              <a:rPr lang="en-US" sz="2400" b="1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Arial" panose="020B0604020202020204" pitchFamily="34" charset="0"/>
              </a:rPr>
              <a:t>TREASURER REPORTS</a:t>
            </a:r>
            <a:endParaRPr lang="en-US" sz="2000" dirty="0">
              <a:solidFill>
                <a:srgbClr val="000000"/>
              </a:solidFill>
              <a:highlight>
                <a:srgbClr val="FFFFFF"/>
              </a:highlight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ctr">
              <a:lnSpc>
                <a:spcPts val="1000"/>
              </a:lnSpc>
              <a:spcBef>
                <a:spcPts val="1000"/>
              </a:spcBef>
              <a:spcAft>
                <a:spcPts val="1000"/>
              </a:spcAft>
            </a:pPr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Profit &amp; Loss</a:t>
            </a:r>
          </a:p>
          <a:p>
            <a:pPr marR="0" lvl="0" algn="ctr">
              <a:lnSpc>
                <a:spcPts val="1000"/>
              </a:lnSpc>
              <a:spcBef>
                <a:spcPts val="1000"/>
              </a:spcBef>
              <a:spcAft>
                <a:spcPts val="1000"/>
              </a:spcAft>
            </a:pPr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(Income vs. Expenses)</a:t>
            </a:r>
          </a:p>
          <a:p>
            <a:pPr marL="342900" marR="0" lvl="0" indent="-342900">
              <a:lnSpc>
                <a:spcPts val="1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en-US" sz="2000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14E0F2-2A5F-494D-8DAF-584EDBB6BE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95" y="2345245"/>
            <a:ext cx="2158365" cy="2158365"/>
          </a:xfrm>
          <a:prstGeom prst="rect">
            <a:avLst/>
          </a:prstGeom>
        </p:spPr>
      </p:pic>
      <p:pic>
        <p:nvPicPr>
          <p:cNvPr id="13" name="Google Shape;56;p13">
            <a:extLst>
              <a:ext uri="{FF2B5EF4-FFF2-40B4-BE49-F238E27FC236}">
                <a16:creationId xmlns:a16="http://schemas.microsoft.com/office/drawing/2014/main" id="{EBB795A5-6ECE-E417-3909-CE2C468FFB1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67260" y="2189300"/>
            <a:ext cx="2514874" cy="21685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57;p13">
            <a:extLst>
              <a:ext uri="{FF2B5EF4-FFF2-40B4-BE49-F238E27FC236}">
                <a16:creationId xmlns:a16="http://schemas.microsoft.com/office/drawing/2014/main" id="{2B157C52-2F88-7DA6-863E-68E7DA92708D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067260" y="4532070"/>
            <a:ext cx="2514875" cy="16306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58;p13">
            <a:extLst>
              <a:ext uri="{FF2B5EF4-FFF2-40B4-BE49-F238E27FC236}">
                <a16:creationId xmlns:a16="http://schemas.microsoft.com/office/drawing/2014/main" id="{EDE06BA3-8028-7C20-B9FA-4B9470FEDD6B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333810" y="4525500"/>
            <a:ext cx="2776425" cy="14085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59;p13">
            <a:extLst>
              <a:ext uri="{FF2B5EF4-FFF2-40B4-BE49-F238E27FC236}">
                <a16:creationId xmlns:a16="http://schemas.microsoft.com/office/drawing/2014/main" id="{5A9E67D7-3B56-F039-16C2-1C4D969E416A}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333810" y="2189300"/>
            <a:ext cx="2776425" cy="21639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4122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AE408-1C0E-487B-9FAB-9A31A16E4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CEEEB61-C867-419A-A88F-64DF9C0DE1E7}"/>
              </a:ext>
            </a:extLst>
          </p:cNvPr>
          <p:cNvSpPr/>
          <p:nvPr/>
        </p:nvSpPr>
        <p:spPr>
          <a:xfrm>
            <a:off x="3636010" y="1352437"/>
            <a:ext cx="7945120" cy="3865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Review since last AGM and Membership update</a:t>
            </a:r>
            <a:endParaRPr lang="en-US" sz="2400" dirty="0"/>
          </a:p>
          <a:p>
            <a:br>
              <a:rPr lang="en-US" sz="2400" dirty="0"/>
            </a:b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Membership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2020-2021 = 172 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2021-2022 = 217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2022-2023 = 252</a:t>
            </a:r>
          </a:p>
          <a:p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 2023 - 2024 Registration = 314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191 MAYSA Players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123 In-House Players</a:t>
            </a:r>
          </a:p>
          <a:p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71600" marR="0" indent="0">
              <a:lnSpc>
                <a:spcPts val="1000"/>
              </a:lnSpc>
              <a:spcBef>
                <a:spcPts val="30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342900" marR="0" lvl="0" indent="-342900">
              <a:lnSpc>
                <a:spcPts val="1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en-US" sz="2000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14E0F2-2A5F-494D-8DAF-584EDBB6BE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95" y="2345245"/>
            <a:ext cx="2158365" cy="2158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727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AE408-1C0E-487B-9FAB-9A31A16E4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CEEEB61-C867-419A-A88F-64DF9C0DE1E7}"/>
              </a:ext>
            </a:extLst>
          </p:cNvPr>
          <p:cNvSpPr/>
          <p:nvPr/>
        </p:nvSpPr>
        <p:spPr>
          <a:xfrm>
            <a:off x="3848102" y="2154591"/>
            <a:ext cx="7962898" cy="2264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Registration fees will remain the same as they were last year.</a:t>
            </a:r>
          </a:p>
          <a:p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371600" marR="0" indent="0">
              <a:lnSpc>
                <a:spcPts val="1000"/>
              </a:lnSpc>
              <a:spcBef>
                <a:spcPts val="30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342900" marR="0" lvl="0" indent="-342900">
              <a:lnSpc>
                <a:spcPts val="1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en-US" sz="2000" dirty="0">
              <a:solidFill>
                <a:srgbClr val="000000"/>
              </a:solidFill>
              <a:highlight>
                <a:srgbClr val="FFFFFF"/>
              </a:highligh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14E0F2-2A5F-494D-8DAF-584EDBB6BE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95" y="2345245"/>
            <a:ext cx="2158365" cy="215836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19538" y="5372913"/>
            <a:ext cx="7362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Professional coach for 24-25 ESC seasons has been approved.</a:t>
            </a:r>
            <a:endParaRPr lang="en-US" sz="2000" dirty="0"/>
          </a:p>
        </p:txBody>
      </p:sp>
      <p:pic>
        <p:nvPicPr>
          <p:cNvPr id="1034" name="Picture 10" descr="https://lh7-us.googleusercontent.com/vq5FHelgJ2eW811cntdU5L6-FqclvhYnNXKHH2KeKgh9pKx7G-yd-XvEtA0jsMjnw7QPH8xTiXmgNjM_ogHKcN9vmxqLFk6NuJpiX-NkPJZRNKODVDDEaV5U8zQHh3NcrADIyq3Aq5iO_Qk=s204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0974" y="2688370"/>
            <a:ext cx="7410451" cy="2188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0222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AE408-1C0E-487B-9FAB-9A31A16E4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CEEEB61-C867-419A-A88F-64DF9C0DE1E7}"/>
              </a:ext>
            </a:extLst>
          </p:cNvPr>
          <p:cNvSpPr/>
          <p:nvPr/>
        </p:nvSpPr>
        <p:spPr>
          <a:xfrm>
            <a:off x="4359910" y="1431772"/>
            <a:ext cx="7117715" cy="2303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ts val="1000"/>
              </a:lnSpc>
              <a:spcBef>
                <a:spcPts val="1000"/>
              </a:spcBef>
              <a:spcAft>
                <a:spcPts val="1000"/>
              </a:spcAft>
            </a:pP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0" lvl="0" algn="ctr">
              <a:lnSpc>
                <a:spcPts val="1000"/>
              </a:lnSpc>
              <a:spcBef>
                <a:spcPts val="1000"/>
              </a:spcBef>
              <a:spcAft>
                <a:spcPts val="1000"/>
              </a:spcAft>
            </a:pPr>
            <a:endParaRPr lang="en-US" sz="2400" b="1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President – Nick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Bitz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Treasurer – Jaime Harris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Field and Equipment Coordinator – Jill Thies</a:t>
            </a:r>
          </a:p>
          <a:p>
            <a:br>
              <a:rPr lang="en-US" dirty="0"/>
            </a:br>
            <a:endParaRPr lang="en-US" sz="2400" b="1" i="1" dirty="0">
              <a:solidFill>
                <a:srgbClr val="000000"/>
              </a:solidFill>
              <a:highlight>
                <a:srgbClr val="FFFFFF"/>
              </a:highlight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14E0F2-2A5F-494D-8DAF-584EDBB6BE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95" y="2345245"/>
            <a:ext cx="2158365" cy="215836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71458" y="893004"/>
            <a:ext cx="65101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Election of Officers and Board Members</a:t>
            </a:r>
          </a:p>
        </p:txBody>
      </p:sp>
    </p:spTree>
    <p:extLst>
      <p:ext uri="{BB962C8B-B14F-4D97-AF65-F5344CB8AC3E}">
        <p14:creationId xmlns:p14="http://schemas.microsoft.com/office/powerpoint/2010/main" val="3537271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AE408-1C0E-487B-9FAB-9A31A16E4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CEEEB61-C867-419A-A88F-64DF9C0DE1E7}"/>
              </a:ext>
            </a:extLst>
          </p:cNvPr>
          <p:cNvSpPr/>
          <p:nvPr/>
        </p:nvSpPr>
        <p:spPr>
          <a:xfrm>
            <a:off x="3578860" y="1123837"/>
            <a:ext cx="7945120" cy="1012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ts val="1000"/>
              </a:lnSpc>
              <a:spcBef>
                <a:spcPts val="1000"/>
              </a:spcBef>
              <a:spcAft>
                <a:spcPts val="1000"/>
              </a:spcAft>
            </a:pP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1"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Volunteer Opportunities</a:t>
            </a:r>
            <a:endParaRPr lang="en-US" sz="2400" b="1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R="0" lvl="0">
              <a:lnSpc>
                <a:spcPts val="1000"/>
              </a:lnSpc>
              <a:spcBef>
                <a:spcPts val="1000"/>
              </a:spcBef>
              <a:spcAft>
                <a:spcPts val="1000"/>
              </a:spcAft>
            </a:pPr>
            <a:endParaRPr lang="en-US" sz="2400" b="1" dirty="0">
              <a:solidFill>
                <a:srgbClr val="000000"/>
              </a:solidFill>
              <a:highlight>
                <a:srgbClr val="FFFFFF"/>
              </a:highlight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14E0F2-2A5F-494D-8DAF-584EDBB6BE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95" y="2345245"/>
            <a:ext cx="2158365" cy="2158365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48305B5-71EE-4427-B182-F12D45C83E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8285501"/>
              </p:ext>
            </p:extLst>
          </p:nvPr>
        </p:nvGraphicFramePr>
        <p:xfrm>
          <a:off x="3819524" y="2345245"/>
          <a:ext cx="7800976" cy="32053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91026">
                  <a:extLst>
                    <a:ext uri="{9D8B030D-6E8A-4147-A177-3AD203B41FA5}">
                      <a16:colId xmlns:a16="http://schemas.microsoft.com/office/drawing/2014/main" val="1953832075"/>
                    </a:ext>
                  </a:extLst>
                </a:gridCol>
                <a:gridCol w="3409950">
                  <a:extLst>
                    <a:ext uri="{9D8B030D-6E8A-4147-A177-3AD203B41FA5}">
                      <a16:colId xmlns:a16="http://schemas.microsoft.com/office/drawing/2014/main" val="813409480"/>
                    </a:ext>
                  </a:extLst>
                </a:gridCol>
              </a:tblGrid>
              <a:tr h="353616"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Coach/Assistant Coach</a:t>
                      </a:r>
                      <a:endParaRPr lang="en-US">
                        <a:effectLst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Reach out to Club Sponsors</a:t>
                      </a:r>
                      <a:endParaRPr lang="en-US">
                        <a:effectLst/>
                      </a:endParaRPr>
                    </a:p>
                  </a:txBody>
                  <a:tcPr marL="6350" marR="6350" marT="6350" anchor="b"/>
                </a:tc>
                <a:extLst>
                  <a:ext uri="{0D108BD9-81ED-4DB2-BD59-A6C34878D82A}">
                    <a16:rowId xmlns:a16="http://schemas.microsoft.com/office/drawing/2014/main" val="3864402272"/>
                  </a:ext>
                </a:extLst>
              </a:tr>
              <a:tr h="353616"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Fill in Coach at Practice</a:t>
                      </a:r>
                      <a:endParaRPr lang="en-US">
                        <a:effectLst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Sponsorship Lead</a:t>
                      </a:r>
                      <a:endParaRPr lang="en-US">
                        <a:effectLst/>
                      </a:endParaRPr>
                    </a:p>
                  </a:txBody>
                  <a:tcPr marL="6350" marR="6350" marT="6350" anchor="b"/>
                </a:tc>
                <a:extLst>
                  <a:ext uri="{0D108BD9-81ED-4DB2-BD59-A6C34878D82A}">
                    <a16:rowId xmlns:a16="http://schemas.microsoft.com/office/drawing/2014/main" val="947220813"/>
                  </a:ext>
                </a:extLst>
              </a:tr>
              <a:tr h="353616"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Place cones/flags for Home Games</a:t>
                      </a:r>
                      <a:endParaRPr lang="en-US">
                        <a:effectLst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Event Leads (4</a:t>
                      </a:r>
                      <a:r>
                        <a:rPr lang="en-US" sz="2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th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 of July Parade)</a:t>
                      </a:r>
                      <a:endParaRPr lang="en-US" dirty="0">
                        <a:effectLst/>
                      </a:endParaRPr>
                    </a:p>
                  </a:txBody>
                  <a:tcPr marL="6350" marR="6350" marT="6350" anchor="b"/>
                </a:tc>
                <a:extLst>
                  <a:ext uri="{0D108BD9-81ED-4DB2-BD59-A6C34878D82A}">
                    <a16:rowId xmlns:a16="http://schemas.microsoft.com/office/drawing/2014/main" val="416513032"/>
                  </a:ext>
                </a:extLst>
              </a:tr>
              <a:tr h="353616"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Live Score Updates</a:t>
                      </a:r>
                      <a:endParaRPr lang="en-US">
                        <a:effectLst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Registration Promotion Lead</a:t>
                      </a:r>
                      <a:endParaRPr lang="en-US">
                        <a:effectLst/>
                      </a:endParaRPr>
                    </a:p>
                  </a:txBody>
                  <a:tcPr marL="6350" marR="6350" marT="6350" anchor="b"/>
                </a:tc>
                <a:extLst>
                  <a:ext uri="{0D108BD9-81ED-4DB2-BD59-A6C34878D82A}">
                    <a16:rowId xmlns:a16="http://schemas.microsoft.com/office/drawing/2014/main" val="3482617510"/>
                  </a:ext>
                </a:extLst>
              </a:tr>
              <a:tr h="353616"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Pay Refs/complete Ref Log Sheet</a:t>
                      </a:r>
                      <a:endParaRPr lang="en-US">
                        <a:effectLst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Team Managers</a:t>
                      </a:r>
                      <a:endParaRPr lang="en-US">
                        <a:effectLst/>
                      </a:endParaRPr>
                    </a:p>
                  </a:txBody>
                  <a:tcPr marL="6350" marR="6350" marT="6350" anchor="b"/>
                </a:tc>
                <a:extLst>
                  <a:ext uri="{0D108BD9-81ED-4DB2-BD59-A6C34878D82A}">
                    <a16:rowId xmlns:a16="http://schemas.microsoft.com/office/drawing/2014/main" val="2441241340"/>
                  </a:ext>
                </a:extLst>
              </a:tr>
              <a:tr h="353616"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Manage Team FB page with Pics/updates</a:t>
                      </a:r>
                      <a:endParaRPr lang="en-US">
                        <a:effectLst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Fourth Fun Run</a:t>
                      </a:r>
                      <a:endParaRPr lang="en-US">
                        <a:effectLst/>
                      </a:endParaRPr>
                    </a:p>
                  </a:txBody>
                  <a:tcPr marL="6350" marR="6350" marT="6350" anchor="b"/>
                </a:tc>
                <a:extLst>
                  <a:ext uri="{0D108BD9-81ED-4DB2-BD59-A6C34878D82A}">
                    <a16:rowId xmlns:a16="http://schemas.microsoft.com/office/drawing/2014/main" val="2776694933"/>
                  </a:ext>
                </a:extLst>
              </a:tr>
              <a:tr h="353616"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Tournament Coordinator</a:t>
                      </a:r>
                      <a:endParaRPr lang="en-US">
                        <a:effectLst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Youth Night Posters</a:t>
                      </a:r>
                      <a:endParaRPr lang="en-US" dirty="0">
                        <a:effectLst/>
                      </a:endParaRPr>
                    </a:p>
                  </a:txBody>
                  <a:tcPr marL="6350" marR="6350" marT="6350" anchor="b"/>
                </a:tc>
                <a:extLst>
                  <a:ext uri="{0D108BD9-81ED-4DB2-BD59-A6C34878D82A}">
                    <a16:rowId xmlns:a16="http://schemas.microsoft.com/office/drawing/2014/main" val="429779923"/>
                  </a:ext>
                </a:extLst>
              </a:tr>
              <a:tr h="35361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Net set up (spring)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Net removal (fall)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361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Monthly volunteer opportunities</a:t>
                      </a: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6895569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634952" y="5850393"/>
            <a:ext cx="817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 - The above are larger volunteer opportunities, we will also provide additional opportunities monthly as they become available</a:t>
            </a:r>
          </a:p>
        </p:txBody>
      </p:sp>
    </p:spTree>
    <p:extLst>
      <p:ext uri="{BB962C8B-B14F-4D97-AF65-F5344CB8AC3E}">
        <p14:creationId xmlns:p14="http://schemas.microsoft.com/office/powerpoint/2010/main" val="1972577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1C137-6008-4EEC-8A83-004C12C417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0015" y="1392884"/>
            <a:ext cx="7315200" cy="2036116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and Comments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9E0F1E-7F6C-4404-93F5-891F937C2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4346396"/>
            <a:ext cx="7315200" cy="9144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For Attending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B783317-CA48-40F6-ADBF-83FC3AC10B7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5475" y="2193298"/>
            <a:ext cx="2360414" cy="2360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804037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9666</TotalTime>
  <Words>343</Words>
  <Application>Microsoft Office PowerPoint</Application>
  <PresentationFormat>Widescreen</PresentationFormat>
  <Paragraphs>90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Corbel</vt:lpstr>
      <vt:lpstr>Symbol</vt:lpstr>
      <vt:lpstr>Times New Roman</vt:lpstr>
      <vt:lpstr>Wingdings 2</vt:lpstr>
      <vt:lpstr>Frame</vt:lpstr>
      <vt:lpstr>ANNUAL  GENERAL MEMBERSHIP MEETING</vt:lpstr>
      <vt:lpstr>PowerPoint Presentation</vt:lpstr>
      <vt:lpstr> </vt:lpstr>
      <vt:lpstr> </vt:lpstr>
      <vt:lpstr> </vt:lpstr>
      <vt:lpstr> </vt:lpstr>
      <vt:lpstr> </vt:lpstr>
      <vt:lpstr> </vt:lpstr>
      <vt:lpstr>Questions and Comments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ANNUAL GENERAL MEMBERSHIP MEETING</dc:title>
  <dc:creator>Larry Nack</dc:creator>
  <cp:lastModifiedBy>Nick Bitz</cp:lastModifiedBy>
  <cp:revision>80</cp:revision>
  <dcterms:created xsi:type="dcterms:W3CDTF">2021-07-08T20:10:29Z</dcterms:created>
  <dcterms:modified xsi:type="dcterms:W3CDTF">2024-04-17T16:12:06Z</dcterms:modified>
</cp:coreProperties>
</file>