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34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18288000" cy="10287000"/>
  <p:notesSz cx="6858000" cy="9144000"/>
  <p:embeddedFontLst>
    <p:embeddedFont>
      <p:font typeface="Bobby Jones Condensed Soft" charset="1" panose="00000000000000000000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slides/slide23.xml" Type="http://schemas.openxmlformats.org/officeDocument/2006/relationships/slide"/><Relationship Id="rId29" Target="slides/slide24.xml" Type="http://schemas.openxmlformats.org/officeDocument/2006/relationships/slide"/><Relationship Id="rId3" Target="viewProps.xml" Type="http://schemas.openxmlformats.org/officeDocument/2006/relationships/viewProps"/><Relationship Id="rId30" Target="slides/slide25.xml" Type="http://schemas.openxmlformats.org/officeDocument/2006/relationships/slide"/><Relationship Id="rId31" Target="slides/slide26.xml" Type="http://schemas.openxmlformats.org/officeDocument/2006/relationships/slide"/><Relationship Id="rId32" Target="slides/slide27.xml" Type="http://schemas.openxmlformats.org/officeDocument/2006/relationships/slide"/><Relationship Id="rId33" Target="fonts/font33.fntdata" Type="http://schemas.openxmlformats.org/officeDocument/2006/relationships/font"/><Relationship Id="rId34" Target="notesMasters/notesMaster1.xml" Type="http://schemas.openxmlformats.org/officeDocument/2006/relationships/notesMaster"/><Relationship Id="rId35" Target="theme/theme2.xml" Type="http://schemas.openxmlformats.org/officeDocument/2006/relationships/theme"/><Relationship Id="rId36" Target="notesSlides/notesSlide1.xml" Type="http://schemas.openxmlformats.org/officeDocument/2006/relationships/notesSlide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3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https://volleyballsolutions.com/volleyball-rotation-and-substitutions/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6.jpe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https://docs.google.com/document/d/1MHpMNv_Fo9u_DXHanzPGhjheGtv89g_-32p0AuA5sGk/edit?tab=t.0" TargetMode="External" Type="http://schemas.openxmlformats.org/officeDocument/2006/relationships/hyperlink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https://docs.google.com/document/d/1-5WEQ9xVAbH8ou0GPi-L2XPXvi6sjFWDTx6Qv-dvh8E/edit?tab=t.0#heading=h.t8gjmkughadf" TargetMode="External" Type="http://schemas.openxmlformats.org/officeDocument/2006/relationships/hyperlink"/></Relationships>
</file>

<file path=ppt/slides/_rels/slide2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2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mailto:centennialvolleyballclubmn@gmail.com" TargetMode="External" Type="http://schemas.openxmlformats.org/officeDocument/2006/relationships/hyperlink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884281" y="-2306041"/>
            <a:ext cx="14628908" cy="14574050"/>
          </a:xfrm>
          <a:custGeom>
            <a:avLst/>
            <a:gdLst/>
            <a:ahLst/>
            <a:cxnLst/>
            <a:rect r="r" b="b" t="t" l="l"/>
            <a:pathLst>
              <a:path h="14574050" w="14628908">
                <a:moveTo>
                  <a:pt x="0" y="0"/>
                </a:moveTo>
                <a:lnTo>
                  <a:pt x="14628909" y="0"/>
                </a:lnTo>
                <a:lnTo>
                  <a:pt x="14628909" y="14574049"/>
                </a:lnTo>
                <a:lnTo>
                  <a:pt x="0" y="145740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045229" y="6762149"/>
            <a:ext cx="6197542" cy="1543050"/>
            <a:chOff x="0" y="0"/>
            <a:chExt cx="1632274" cy="4064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632274" cy="406400"/>
            </a:xfrm>
            <a:custGeom>
              <a:avLst/>
              <a:gdLst/>
              <a:ahLst/>
              <a:cxnLst/>
              <a:rect r="r" b="b" t="t" l="l"/>
              <a:pathLst>
                <a:path h="406400" w="1632274">
                  <a:moveTo>
                    <a:pt x="63709" y="0"/>
                  </a:moveTo>
                  <a:lnTo>
                    <a:pt x="1568566" y="0"/>
                  </a:lnTo>
                  <a:cubicBezTo>
                    <a:pt x="1585462" y="0"/>
                    <a:pt x="1601667" y="6712"/>
                    <a:pt x="1613614" y="18660"/>
                  </a:cubicBezTo>
                  <a:cubicBezTo>
                    <a:pt x="1625562" y="30608"/>
                    <a:pt x="1632274" y="46812"/>
                    <a:pt x="1632274" y="63709"/>
                  </a:cubicBezTo>
                  <a:lnTo>
                    <a:pt x="1632274" y="342691"/>
                  </a:lnTo>
                  <a:cubicBezTo>
                    <a:pt x="1632274" y="359588"/>
                    <a:pt x="1625562" y="375792"/>
                    <a:pt x="1613614" y="387740"/>
                  </a:cubicBezTo>
                  <a:cubicBezTo>
                    <a:pt x="1601667" y="399688"/>
                    <a:pt x="1585462" y="406400"/>
                    <a:pt x="1568566" y="406400"/>
                  </a:cubicBezTo>
                  <a:lnTo>
                    <a:pt x="63709" y="406400"/>
                  </a:lnTo>
                  <a:cubicBezTo>
                    <a:pt x="46812" y="406400"/>
                    <a:pt x="30608" y="399688"/>
                    <a:pt x="18660" y="387740"/>
                  </a:cubicBezTo>
                  <a:cubicBezTo>
                    <a:pt x="6712" y="375792"/>
                    <a:pt x="0" y="359588"/>
                    <a:pt x="0" y="342691"/>
                  </a:cubicBezTo>
                  <a:lnTo>
                    <a:pt x="0" y="63709"/>
                  </a:lnTo>
                  <a:cubicBezTo>
                    <a:pt x="0" y="46812"/>
                    <a:pt x="6712" y="30608"/>
                    <a:pt x="18660" y="18660"/>
                  </a:cubicBezTo>
                  <a:cubicBezTo>
                    <a:pt x="30608" y="6712"/>
                    <a:pt x="46812" y="0"/>
                    <a:pt x="63709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1632274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true" rot="0">
            <a:off x="0" y="0"/>
            <a:ext cx="8857028" cy="9746386"/>
          </a:xfrm>
          <a:custGeom>
            <a:avLst/>
            <a:gdLst/>
            <a:ahLst/>
            <a:cxnLst/>
            <a:rect r="r" b="b" t="t" l="l"/>
            <a:pathLst>
              <a:path h="9746386" w="8857028">
                <a:moveTo>
                  <a:pt x="0" y="9746386"/>
                </a:moveTo>
                <a:lnTo>
                  <a:pt x="8857028" y="9746386"/>
                </a:lnTo>
                <a:lnTo>
                  <a:pt x="8857028" y="0"/>
                </a:lnTo>
                <a:lnTo>
                  <a:pt x="0" y="0"/>
                </a:lnTo>
                <a:lnTo>
                  <a:pt x="0" y="9746386"/>
                </a:lnTo>
                <a:close/>
              </a:path>
            </a:pathLst>
          </a:custGeom>
          <a:blipFill>
            <a:blip r:embed="rId4">
              <a:alphaModFix amt="43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332835" y="1459504"/>
            <a:ext cx="13719129" cy="4867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416"/>
              </a:lnSpc>
            </a:pPr>
            <a:r>
              <a:rPr lang="en-US" sz="9583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CENTENNIAL VOLLEYBALL CLUB </a:t>
            </a:r>
          </a:p>
          <a:p>
            <a:pPr algn="ctr">
              <a:lnSpc>
                <a:spcPts val="13416"/>
              </a:lnSpc>
            </a:pPr>
            <a:r>
              <a:rPr lang="en-US" sz="9583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WINTER SEASON</a:t>
            </a:r>
          </a:p>
          <a:p>
            <a:pPr algn="ctr">
              <a:lnSpc>
                <a:spcPts val="11736"/>
              </a:lnSpc>
            </a:pPr>
            <a:r>
              <a:rPr lang="en-US" sz="8383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2025-2026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405960" y="6841566"/>
            <a:ext cx="757287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FAMILY MEETING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294679" y="216431"/>
            <a:ext cx="9698641" cy="1301708"/>
            <a:chOff x="0" y="0"/>
            <a:chExt cx="2554375" cy="34283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554375" cy="342837"/>
            </a:xfrm>
            <a:custGeom>
              <a:avLst/>
              <a:gdLst/>
              <a:ahLst/>
              <a:cxnLst/>
              <a:rect r="r" b="b" t="t" l="l"/>
              <a:pathLst>
                <a:path h="342837" w="2554375">
                  <a:moveTo>
                    <a:pt x="40711" y="0"/>
                  </a:moveTo>
                  <a:lnTo>
                    <a:pt x="2513664" y="0"/>
                  </a:lnTo>
                  <a:cubicBezTo>
                    <a:pt x="2524461" y="0"/>
                    <a:pt x="2534816" y="4289"/>
                    <a:pt x="2542451" y="11924"/>
                  </a:cubicBezTo>
                  <a:cubicBezTo>
                    <a:pt x="2550086" y="19559"/>
                    <a:pt x="2554375" y="29914"/>
                    <a:pt x="2554375" y="40711"/>
                  </a:cubicBezTo>
                  <a:lnTo>
                    <a:pt x="2554375" y="302126"/>
                  </a:lnTo>
                  <a:cubicBezTo>
                    <a:pt x="2554375" y="312923"/>
                    <a:pt x="2550086" y="323278"/>
                    <a:pt x="2542451" y="330913"/>
                  </a:cubicBezTo>
                  <a:cubicBezTo>
                    <a:pt x="2534816" y="338548"/>
                    <a:pt x="2524461" y="342837"/>
                    <a:pt x="2513664" y="342837"/>
                  </a:cubicBezTo>
                  <a:lnTo>
                    <a:pt x="40711" y="342837"/>
                  </a:lnTo>
                  <a:cubicBezTo>
                    <a:pt x="29914" y="342837"/>
                    <a:pt x="19559" y="338548"/>
                    <a:pt x="11924" y="330913"/>
                  </a:cubicBezTo>
                  <a:cubicBezTo>
                    <a:pt x="4289" y="323278"/>
                    <a:pt x="0" y="312923"/>
                    <a:pt x="0" y="302126"/>
                  </a:cubicBezTo>
                  <a:lnTo>
                    <a:pt x="0" y="40711"/>
                  </a:lnTo>
                  <a:cubicBezTo>
                    <a:pt x="0" y="29914"/>
                    <a:pt x="4289" y="19559"/>
                    <a:pt x="11924" y="11924"/>
                  </a:cubicBezTo>
                  <a:cubicBezTo>
                    <a:pt x="19559" y="4289"/>
                    <a:pt x="29914" y="0"/>
                    <a:pt x="40711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554375" cy="3809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112636" y="54506"/>
            <a:ext cx="10062728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CVC TOURNAMENT - CUPID CUP 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892020" y="1384789"/>
            <a:ext cx="14503961" cy="90752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679"/>
              </a:lnSpc>
            </a:pPr>
            <a:r>
              <a:rPr lang="en-US" sz="6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February 8, 2026</a:t>
            </a:r>
          </a:p>
          <a:p>
            <a:pPr algn="ctr">
              <a:lnSpc>
                <a:spcPts val="7419"/>
              </a:lnSpc>
            </a:pPr>
            <a:r>
              <a:rPr lang="en-US" sz="52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CVC Park ct &amp; Centennial schools</a:t>
            </a:r>
          </a:p>
          <a:p>
            <a:pPr algn="ctr">
              <a:lnSpc>
                <a:spcPts val="7419"/>
              </a:lnSpc>
            </a:pPr>
            <a:r>
              <a:rPr lang="en-US" sz="52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Help needed - CONCESSIONS &amp; vOLUNTEER COORDINATOR $$$</a:t>
            </a:r>
          </a:p>
          <a:p>
            <a:pPr algn="ctr">
              <a:lnSpc>
                <a:spcPts val="7419"/>
              </a:lnSpc>
            </a:pPr>
          </a:p>
          <a:p>
            <a:pPr algn="l" marL="1943097" indent="-647699" lvl="2">
              <a:lnSpc>
                <a:spcPts val="6299"/>
              </a:lnSpc>
              <a:spcBef>
                <a:spcPct val="0"/>
              </a:spcBef>
              <a:buFont typeface="Arial"/>
              <a:buChar char="⚬"/>
            </a:pPr>
            <a:r>
              <a:rPr lang="en-US" sz="44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Admissions &amp; activities </a:t>
            </a:r>
          </a:p>
          <a:p>
            <a:pPr algn="l" marL="1943097" indent="-647699" lvl="2">
              <a:lnSpc>
                <a:spcPts val="6299"/>
              </a:lnSpc>
              <a:spcBef>
                <a:spcPct val="0"/>
              </a:spcBef>
              <a:buFont typeface="Arial"/>
              <a:buChar char="⚬"/>
            </a:pPr>
            <a:r>
              <a:rPr lang="en-US" sz="44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Sign Making</a:t>
            </a:r>
          </a:p>
          <a:p>
            <a:pPr algn="l" marL="1943097" indent="-647699" lvl="2">
              <a:lnSpc>
                <a:spcPts val="6299"/>
              </a:lnSpc>
              <a:spcBef>
                <a:spcPct val="0"/>
              </a:spcBef>
              <a:buFont typeface="Arial"/>
              <a:buChar char="⚬"/>
            </a:pPr>
            <a:r>
              <a:rPr lang="en-US" sz="44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Setup/Tear down/cleanup</a:t>
            </a:r>
          </a:p>
          <a:p>
            <a:pPr algn="l" marL="1943097" indent="-647699" lvl="2">
              <a:lnSpc>
                <a:spcPts val="6299"/>
              </a:lnSpc>
              <a:spcBef>
                <a:spcPct val="0"/>
              </a:spcBef>
              <a:buFont typeface="Arial"/>
              <a:buChar char="⚬"/>
            </a:pPr>
            <a:r>
              <a:rPr lang="en-US" sz="44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OLDER PLAYERS (u13+) TO HELP REF/CONCESSIONS - $$</a:t>
            </a:r>
          </a:p>
          <a:p>
            <a:pPr algn="l" marL="1943097" indent="-647699" lvl="2">
              <a:lnSpc>
                <a:spcPts val="6299"/>
              </a:lnSpc>
              <a:spcBef>
                <a:spcPct val="0"/>
              </a:spcBef>
              <a:buFont typeface="Arial"/>
              <a:buChar char="⚬"/>
            </a:pPr>
            <a:r>
              <a:rPr lang="en-US" sz="4499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CONTACT MADA - CVCFUNDRAISING@GMAIL.COM TO  LEARN MORE</a:t>
            </a:r>
          </a:p>
          <a:p>
            <a:pPr algn="l">
              <a:lnSpc>
                <a:spcPts val="5460"/>
              </a:lnSpc>
            </a:pPr>
          </a:p>
          <a:p>
            <a:pPr algn="ctr">
              <a:lnSpc>
                <a:spcPts val="4151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076211" y="95760"/>
            <a:ext cx="8135577" cy="1543050"/>
            <a:chOff x="0" y="0"/>
            <a:chExt cx="2142703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42704" cy="406400"/>
            </a:xfrm>
            <a:custGeom>
              <a:avLst/>
              <a:gdLst/>
              <a:ahLst/>
              <a:cxnLst/>
              <a:rect r="r" b="b" t="t" l="l"/>
              <a:pathLst>
                <a:path h="406400" w="2142704">
                  <a:moveTo>
                    <a:pt x="48532" y="0"/>
                  </a:moveTo>
                  <a:lnTo>
                    <a:pt x="2094171" y="0"/>
                  </a:lnTo>
                  <a:cubicBezTo>
                    <a:pt x="2107043" y="0"/>
                    <a:pt x="2119387" y="5113"/>
                    <a:pt x="2128489" y="14215"/>
                  </a:cubicBezTo>
                  <a:cubicBezTo>
                    <a:pt x="2137590" y="23316"/>
                    <a:pt x="2142704" y="35661"/>
                    <a:pt x="2142704" y="48532"/>
                  </a:cubicBezTo>
                  <a:lnTo>
                    <a:pt x="2142704" y="357868"/>
                  </a:lnTo>
                  <a:cubicBezTo>
                    <a:pt x="2142704" y="370739"/>
                    <a:pt x="2137590" y="383084"/>
                    <a:pt x="2128489" y="392185"/>
                  </a:cubicBezTo>
                  <a:cubicBezTo>
                    <a:pt x="2119387" y="401287"/>
                    <a:pt x="2107043" y="406400"/>
                    <a:pt x="2094171" y="406400"/>
                  </a:cubicBezTo>
                  <a:lnTo>
                    <a:pt x="48532" y="406400"/>
                  </a:lnTo>
                  <a:cubicBezTo>
                    <a:pt x="35661" y="406400"/>
                    <a:pt x="23316" y="401287"/>
                    <a:pt x="14215" y="392185"/>
                  </a:cubicBezTo>
                  <a:cubicBezTo>
                    <a:pt x="5113" y="383084"/>
                    <a:pt x="0" y="370739"/>
                    <a:pt x="0" y="357868"/>
                  </a:cubicBezTo>
                  <a:lnTo>
                    <a:pt x="0" y="48532"/>
                  </a:lnTo>
                  <a:cubicBezTo>
                    <a:pt x="0" y="35661"/>
                    <a:pt x="5113" y="23316"/>
                    <a:pt x="14215" y="14215"/>
                  </a:cubicBezTo>
                  <a:cubicBezTo>
                    <a:pt x="23316" y="5113"/>
                    <a:pt x="35661" y="0"/>
                    <a:pt x="4853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142703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619348" y="2078513"/>
            <a:ext cx="16334532" cy="9083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SportsEngine is Your main communication tool for CVC TEAM INFORMATION  (SCHEDULE/ROSTER/CHAT)</a:t>
            </a:r>
          </a:p>
          <a:p>
            <a:pPr algn="just">
              <a:lnSpc>
                <a:spcPts val="3588"/>
              </a:lnSpc>
            </a:pPr>
          </a:p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ONCE SIGNED INTO THE APP - </a:t>
            </a: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Please make sure your child has been placed in the appropriate team prior to the start of the season (this should be done automatically)</a:t>
            </a:r>
          </a:p>
          <a:p>
            <a:pPr algn="just">
              <a:lnSpc>
                <a:spcPts val="3588"/>
              </a:lnSpc>
            </a:pPr>
          </a:p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DESKTOP VS MOBILE VERSIONS OF SPORTSENGINE ARE SLIGHTLY DIFFERENT</a:t>
            </a:r>
          </a:p>
          <a:p>
            <a:pPr algn="just">
              <a:lnSpc>
                <a:spcPts val="3588"/>
              </a:lnSpc>
            </a:pPr>
          </a:p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You will use this app to see times/locations for practices and to see game dates</a:t>
            </a:r>
          </a:p>
          <a:p>
            <a:pPr algn="just">
              <a:lnSpc>
                <a:spcPts val="3588"/>
              </a:lnSpc>
            </a:pPr>
          </a:p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RSVP TO ALL GAMES &amp; pRACTICES !! </a:t>
            </a:r>
          </a:p>
          <a:p>
            <a:pPr algn="just">
              <a:lnSpc>
                <a:spcPts val="3588"/>
              </a:lnSpc>
            </a:pPr>
          </a:p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Turn on push notifications!</a:t>
            </a:r>
          </a:p>
          <a:p>
            <a:pPr algn="just">
              <a:lnSpc>
                <a:spcPts val="3588"/>
              </a:lnSpc>
            </a:pPr>
          </a:p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aDDITIONAL FAMILY CAN BE ADDED AS A ‘FAN’ TO SEE THE SCHEDULE AND LOCATION OF GAmes etc</a:t>
            </a:r>
          </a:p>
          <a:p>
            <a:pPr algn="just" marL="1597652" indent="-532551" lvl="2">
              <a:lnSpc>
                <a:spcPts val="3588"/>
              </a:lnSpc>
              <a:buFont typeface="Arial"/>
              <a:buChar char="⚬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Scan QR code for instructions</a:t>
            </a:r>
          </a:p>
          <a:p>
            <a:pPr algn="just" marL="798826" indent="-399413" lvl="1">
              <a:lnSpc>
                <a:spcPts val="358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To add your player into sportsengine to have access to the same info - they need to be entered as a guardian </a:t>
            </a:r>
          </a:p>
          <a:p>
            <a:pPr algn="just">
              <a:lnSpc>
                <a:spcPts val="3847"/>
              </a:lnSpc>
            </a:pPr>
          </a:p>
          <a:p>
            <a:pPr algn="just">
              <a:lnSpc>
                <a:spcPts val="3847"/>
              </a:lnSpc>
            </a:pPr>
          </a:p>
          <a:p>
            <a:pPr algn="just">
              <a:lnSpc>
                <a:spcPts val="3847"/>
              </a:lnSpc>
            </a:pP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14432606" y="4231961"/>
            <a:ext cx="2826694" cy="2826694"/>
          </a:xfrm>
          <a:custGeom>
            <a:avLst/>
            <a:gdLst/>
            <a:ahLst/>
            <a:cxnLst/>
            <a:rect r="r" b="b" t="t" l="l"/>
            <a:pathLst>
              <a:path h="2826694" w="2826694">
                <a:moveTo>
                  <a:pt x="0" y="0"/>
                </a:moveTo>
                <a:lnTo>
                  <a:pt x="2826694" y="0"/>
                </a:lnTo>
                <a:lnTo>
                  <a:pt x="2826694" y="2826694"/>
                </a:lnTo>
                <a:lnTo>
                  <a:pt x="0" y="282669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221321" y="175177"/>
            <a:ext cx="784535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SPORTS ENGINE APP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076211" y="95760"/>
            <a:ext cx="8135577" cy="1543050"/>
            <a:chOff x="0" y="0"/>
            <a:chExt cx="2142703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42704" cy="406400"/>
            </a:xfrm>
            <a:custGeom>
              <a:avLst/>
              <a:gdLst/>
              <a:ahLst/>
              <a:cxnLst/>
              <a:rect r="r" b="b" t="t" l="l"/>
              <a:pathLst>
                <a:path h="406400" w="2142704">
                  <a:moveTo>
                    <a:pt x="48532" y="0"/>
                  </a:moveTo>
                  <a:lnTo>
                    <a:pt x="2094171" y="0"/>
                  </a:lnTo>
                  <a:cubicBezTo>
                    <a:pt x="2107043" y="0"/>
                    <a:pt x="2119387" y="5113"/>
                    <a:pt x="2128489" y="14215"/>
                  </a:cubicBezTo>
                  <a:cubicBezTo>
                    <a:pt x="2137590" y="23316"/>
                    <a:pt x="2142704" y="35661"/>
                    <a:pt x="2142704" y="48532"/>
                  </a:cubicBezTo>
                  <a:lnTo>
                    <a:pt x="2142704" y="357868"/>
                  </a:lnTo>
                  <a:cubicBezTo>
                    <a:pt x="2142704" y="370739"/>
                    <a:pt x="2137590" y="383084"/>
                    <a:pt x="2128489" y="392185"/>
                  </a:cubicBezTo>
                  <a:cubicBezTo>
                    <a:pt x="2119387" y="401287"/>
                    <a:pt x="2107043" y="406400"/>
                    <a:pt x="2094171" y="406400"/>
                  </a:cubicBezTo>
                  <a:lnTo>
                    <a:pt x="48532" y="406400"/>
                  </a:lnTo>
                  <a:cubicBezTo>
                    <a:pt x="35661" y="406400"/>
                    <a:pt x="23316" y="401287"/>
                    <a:pt x="14215" y="392185"/>
                  </a:cubicBezTo>
                  <a:cubicBezTo>
                    <a:pt x="5113" y="383084"/>
                    <a:pt x="0" y="370739"/>
                    <a:pt x="0" y="357868"/>
                  </a:cubicBezTo>
                  <a:lnTo>
                    <a:pt x="0" y="48532"/>
                  </a:lnTo>
                  <a:cubicBezTo>
                    <a:pt x="0" y="35661"/>
                    <a:pt x="5113" y="23316"/>
                    <a:pt x="14215" y="14215"/>
                  </a:cubicBezTo>
                  <a:cubicBezTo>
                    <a:pt x="23316" y="5113"/>
                    <a:pt x="35661" y="0"/>
                    <a:pt x="4853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142703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221321" y="175177"/>
            <a:ext cx="784535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PRACTICES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19348" y="1603247"/>
            <a:ext cx="17242492" cy="88857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December Locations: Centennial Middle School - blue heron elementary - rice lake elementary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Days of the week: sundays (YDP)   </a:t>
            </a: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Mondays/Thursdays (12-18s)   until Park ct opens 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cvc Park ct schedules:    M/W or T/Th with occasional variations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Follow your team’s calendar in Sports Engine for times and locations  (once in park ct - practice times will be more consistent)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always rsvp in sports engine to all practices and games - coaches use this to plan 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everyone helps with net setup and tear down (when applicable)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Athletes should be dressed and ready to go by the time their practice starts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All athletes should bring a water bottle - follow site rules on water in gyms</a:t>
            </a:r>
          </a:p>
          <a:p>
            <a:pPr algn="just" marL="798826" indent="-399413" lvl="1">
              <a:lnSpc>
                <a:spcPts val="6548"/>
              </a:lnSpc>
              <a:buFont typeface="Arial"/>
              <a:buChar char="•"/>
            </a:pPr>
            <a:r>
              <a:rPr lang="en-US" sz="3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Winter weather – if school activities are cancelled due to weather then CVC will be cancelled too</a:t>
            </a:r>
          </a:p>
          <a:p>
            <a:pPr algn="just">
              <a:lnSpc>
                <a:spcPts val="3847"/>
              </a:lnSpc>
            </a:pP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076211" y="867285"/>
            <a:ext cx="8135577" cy="1543050"/>
            <a:chOff x="0" y="0"/>
            <a:chExt cx="2142703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42704" cy="406400"/>
            </a:xfrm>
            <a:custGeom>
              <a:avLst/>
              <a:gdLst/>
              <a:ahLst/>
              <a:cxnLst/>
              <a:rect r="r" b="b" t="t" l="l"/>
              <a:pathLst>
                <a:path h="406400" w="2142704">
                  <a:moveTo>
                    <a:pt x="48532" y="0"/>
                  </a:moveTo>
                  <a:lnTo>
                    <a:pt x="2094171" y="0"/>
                  </a:lnTo>
                  <a:cubicBezTo>
                    <a:pt x="2107043" y="0"/>
                    <a:pt x="2119387" y="5113"/>
                    <a:pt x="2128489" y="14215"/>
                  </a:cubicBezTo>
                  <a:cubicBezTo>
                    <a:pt x="2137590" y="23316"/>
                    <a:pt x="2142704" y="35661"/>
                    <a:pt x="2142704" y="48532"/>
                  </a:cubicBezTo>
                  <a:lnTo>
                    <a:pt x="2142704" y="357868"/>
                  </a:lnTo>
                  <a:cubicBezTo>
                    <a:pt x="2142704" y="370739"/>
                    <a:pt x="2137590" y="383084"/>
                    <a:pt x="2128489" y="392185"/>
                  </a:cubicBezTo>
                  <a:cubicBezTo>
                    <a:pt x="2119387" y="401287"/>
                    <a:pt x="2107043" y="406400"/>
                    <a:pt x="2094171" y="406400"/>
                  </a:cubicBezTo>
                  <a:lnTo>
                    <a:pt x="48532" y="406400"/>
                  </a:lnTo>
                  <a:cubicBezTo>
                    <a:pt x="35661" y="406400"/>
                    <a:pt x="23316" y="401287"/>
                    <a:pt x="14215" y="392185"/>
                  </a:cubicBezTo>
                  <a:cubicBezTo>
                    <a:pt x="5113" y="383084"/>
                    <a:pt x="0" y="370739"/>
                    <a:pt x="0" y="357868"/>
                  </a:cubicBezTo>
                  <a:lnTo>
                    <a:pt x="0" y="48532"/>
                  </a:lnTo>
                  <a:cubicBezTo>
                    <a:pt x="0" y="35661"/>
                    <a:pt x="5113" y="23316"/>
                    <a:pt x="14215" y="14215"/>
                  </a:cubicBezTo>
                  <a:cubicBezTo>
                    <a:pt x="23316" y="5113"/>
                    <a:pt x="35661" y="0"/>
                    <a:pt x="4853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142703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221321" y="866775"/>
            <a:ext cx="784535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STRENGTH &amp; CONDITIONING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24768" y="3122179"/>
            <a:ext cx="16334532" cy="61125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1014721" indent="-507360" lvl="1">
              <a:lnSpc>
                <a:spcPts val="6720"/>
              </a:lnSpc>
              <a:buFont typeface="Arial"/>
              <a:buChar char="•"/>
            </a:pPr>
            <a:r>
              <a:rPr lang="en-US" sz="4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Additional training for 13-1, 14-1, 14-2, 15-1, 15-2 (included in season fees)</a:t>
            </a:r>
          </a:p>
          <a:p>
            <a:pPr algn="just" marL="2029442" indent="-676481" lvl="2">
              <a:lnSpc>
                <a:spcPts val="11091"/>
              </a:lnSpc>
              <a:buFont typeface="Arial"/>
              <a:buChar char="⚬"/>
            </a:pPr>
            <a:r>
              <a:rPr lang="en-US" sz="4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45 MINUTES before or after practice  (CMS weight room &amp; Park Ct)</a:t>
            </a:r>
          </a:p>
          <a:p>
            <a:pPr algn="just" marL="1014721" indent="-507360" lvl="1">
              <a:lnSpc>
                <a:spcPts val="6720"/>
              </a:lnSpc>
              <a:buFont typeface="Arial"/>
              <a:buChar char="•"/>
            </a:pPr>
            <a:r>
              <a:rPr lang="en-US" sz="4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players interested in adding this option should reach out via cvc email</a:t>
            </a:r>
          </a:p>
          <a:p>
            <a:pPr algn="just">
              <a:lnSpc>
                <a:spcPts val="6720"/>
              </a:lnSpc>
            </a:pPr>
          </a:p>
          <a:p>
            <a:pPr algn="just" marL="1014721" indent="-507360" lvl="1">
              <a:lnSpc>
                <a:spcPts val="6720"/>
              </a:lnSpc>
              <a:buFont typeface="Arial"/>
              <a:buChar char="•"/>
            </a:pPr>
            <a:r>
              <a:rPr lang="en-US" sz="4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Program built and </a:t>
            </a:r>
            <a:r>
              <a:rPr lang="en-US" sz="46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overseen by licensed physical therapist - ben peters, DPT</a:t>
            </a:r>
          </a:p>
          <a:p>
            <a:pPr algn="l">
              <a:lnSpc>
                <a:spcPts val="5862"/>
              </a:lnSpc>
            </a:pPr>
          </a:p>
          <a:p>
            <a:pPr algn="just">
              <a:lnSpc>
                <a:spcPts val="3847"/>
              </a:lnSpc>
            </a:p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32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19208" y="257175"/>
            <a:ext cx="11383859" cy="1543050"/>
            <a:chOff x="0" y="0"/>
            <a:chExt cx="2998218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998218" cy="406400"/>
            </a:xfrm>
            <a:custGeom>
              <a:avLst/>
              <a:gdLst/>
              <a:ahLst/>
              <a:cxnLst/>
              <a:rect r="r" b="b" t="t" l="l"/>
              <a:pathLst>
                <a:path h="406400" w="2998218">
                  <a:moveTo>
                    <a:pt x="34684" y="0"/>
                  </a:moveTo>
                  <a:lnTo>
                    <a:pt x="2963534" y="0"/>
                  </a:lnTo>
                  <a:cubicBezTo>
                    <a:pt x="2982689" y="0"/>
                    <a:pt x="2998218" y="15529"/>
                    <a:pt x="2998218" y="34684"/>
                  </a:cubicBezTo>
                  <a:lnTo>
                    <a:pt x="2998218" y="371716"/>
                  </a:lnTo>
                  <a:cubicBezTo>
                    <a:pt x="2998218" y="390871"/>
                    <a:pt x="2982689" y="406400"/>
                    <a:pt x="2963534" y="406400"/>
                  </a:cubicBezTo>
                  <a:lnTo>
                    <a:pt x="34684" y="406400"/>
                  </a:lnTo>
                  <a:cubicBezTo>
                    <a:pt x="15529" y="406400"/>
                    <a:pt x="0" y="390871"/>
                    <a:pt x="0" y="371716"/>
                  </a:cubicBezTo>
                  <a:lnTo>
                    <a:pt x="0" y="34684"/>
                  </a:lnTo>
                  <a:cubicBezTo>
                    <a:pt x="0" y="15529"/>
                    <a:pt x="15529" y="0"/>
                    <a:pt x="34684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998218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1803067" y="1028700"/>
            <a:ext cx="6217536" cy="8712226"/>
          </a:xfrm>
          <a:custGeom>
            <a:avLst/>
            <a:gdLst/>
            <a:ahLst/>
            <a:cxnLst/>
            <a:rect r="r" b="b" t="t" l="l"/>
            <a:pathLst>
              <a:path h="8712226" w="6217536">
                <a:moveTo>
                  <a:pt x="0" y="0"/>
                </a:moveTo>
                <a:lnTo>
                  <a:pt x="6217536" y="0"/>
                </a:lnTo>
                <a:lnTo>
                  <a:pt x="6217536" y="8712226"/>
                </a:lnTo>
                <a:lnTo>
                  <a:pt x="0" y="871222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09604" y="336592"/>
            <a:ext cx="11803067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POSITIONAL TRAINING </a:t>
            </a: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WITH JORDANNE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19208" y="2446043"/>
            <a:ext cx="10580144" cy="7294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1209026" indent="-604513" lvl="1">
              <a:lnSpc>
                <a:spcPts val="6215"/>
              </a:lnSpc>
              <a:buFont typeface="Arial"/>
              <a:buChar char="•"/>
            </a:pPr>
            <a:r>
              <a:rPr lang="en-US" sz="5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registration/Payment will be through Sportsengine (NEW this Year)</a:t>
            </a:r>
          </a:p>
          <a:p>
            <a:pPr algn="just">
              <a:lnSpc>
                <a:spcPts val="6215"/>
              </a:lnSpc>
            </a:pPr>
          </a:p>
          <a:p>
            <a:pPr algn="just" marL="1209026" indent="-604513" lvl="1">
              <a:lnSpc>
                <a:spcPts val="5823"/>
              </a:lnSpc>
              <a:buFont typeface="Arial"/>
              <a:buChar char="•"/>
            </a:pPr>
            <a:r>
              <a:rPr lang="en-US" sz="5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check the location of each training session carefully!</a:t>
            </a:r>
          </a:p>
          <a:p>
            <a:pPr algn="just">
              <a:lnSpc>
                <a:spcPts val="5823"/>
              </a:lnSpc>
            </a:pPr>
          </a:p>
          <a:p>
            <a:pPr algn="just" marL="1209026" indent="-604513" lvl="1">
              <a:lnSpc>
                <a:spcPts val="6439"/>
              </a:lnSpc>
              <a:buFont typeface="Arial"/>
              <a:buChar char="•"/>
            </a:pPr>
            <a:r>
              <a:rPr lang="en-US" sz="5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dates will be posted as soon as available</a:t>
            </a:r>
          </a:p>
          <a:p>
            <a:pPr algn="just">
              <a:lnSpc>
                <a:spcPts val="11143"/>
              </a:lnSpc>
            </a:pP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660821" y="498517"/>
            <a:ext cx="8862425" cy="1140293"/>
            <a:chOff x="0" y="0"/>
            <a:chExt cx="2334137" cy="3003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300324"/>
            </a:xfrm>
            <a:custGeom>
              <a:avLst/>
              <a:gdLst/>
              <a:ahLst/>
              <a:cxnLst/>
              <a:rect r="r" b="b" t="t" l="l"/>
              <a:pathLst>
                <a:path h="300324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255772"/>
                  </a:lnTo>
                  <a:cubicBezTo>
                    <a:pt x="2334137" y="267588"/>
                    <a:pt x="2329443" y="278920"/>
                    <a:pt x="2321088" y="287275"/>
                  </a:cubicBezTo>
                  <a:cubicBezTo>
                    <a:pt x="2312732" y="295630"/>
                    <a:pt x="2301401" y="300324"/>
                    <a:pt x="2289585" y="300324"/>
                  </a:cubicBezTo>
                  <a:lnTo>
                    <a:pt x="44552" y="300324"/>
                  </a:lnTo>
                  <a:cubicBezTo>
                    <a:pt x="32736" y="300324"/>
                    <a:pt x="21404" y="295630"/>
                    <a:pt x="13049" y="287275"/>
                  </a:cubicBezTo>
                  <a:cubicBezTo>
                    <a:pt x="4694" y="278920"/>
                    <a:pt x="0" y="267588"/>
                    <a:pt x="0" y="255772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3384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427128" y="336592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PLAYING TIME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22282" y="1562610"/>
            <a:ext cx="16843437" cy="82099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777237" indent="-388618" lvl="1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YDP/12- We will make every effort to play everyone who comes to practice and works hard to improve equally.  development is more of a focus.</a:t>
            </a:r>
          </a:p>
          <a:p>
            <a:pPr algn="just" marL="777237" indent="-388618" lvl="1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13-18u  - Equal playing time is not guaranteed. Focus is putting the most competitive team on the court.  Coaches will have final say on playing time.</a:t>
            </a:r>
          </a:p>
          <a:p>
            <a:pPr algn="just" marL="1554474" indent="-518158" lvl="2">
              <a:lnSpc>
                <a:spcPts val="5039"/>
              </a:lnSpc>
              <a:buFont typeface="Arial"/>
              <a:buChar char="⚬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Playing time may be restricted based on player behavior (poor attitude, lack of effort, consistently late to practice without a valid reason, etc.) at the coach's discretion. </a:t>
            </a:r>
          </a:p>
          <a:p>
            <a:pPr algn="just" marL="1554474" indent="-518158" lvl="2">
              <a:lnSpc>
                <a:spcPts val="5039"/>
              </a:lnSpc>
              <a:buFont typeface="Arial"/>
              <a:buChar char="⚬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Concerns? Order of communication:</a:t>
            </a:r>
          </a:p>
          <a:p>
            <a:pPr algn="just" marL="2331710" indent="-582928" lvl="3">
              <a:lnSpc>
                <a:spcPts val="5039"/>
              </a:lnSpc>
              <a:buFont typeface="Arial"/>
              <a:buChar char="￭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1. Player → Coach</a:t>
            </a:r>
          </a:p>
          <a:p>
            <a:pPr algn="just" marL="2331710" indent="-582928" lvl="3">
              <a:lnSpc>
                <a:spcPts val="5039"/>
              </a:lnSpc>
              <a:buFont typeface="Arial"/>
              <a:buChar char="￭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2. Parent → Coach</a:t>
            </a:r>
          </a:p>
          <a:p>
            <a:pPr algn="just" marL="2331710" indent="-582928" lvl="3">
              <a:lnSpc>
                <a:spcPts val="5039"/>
              </a:lnSpc>
              <a:buFont typeface="Arial"/>
              <a:buChar char="￭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3. Parent → Coaching/Club Director</a:t>
            </a:r>
          </a:p>
          <a:p>
            <a:pPr algn="just" marL="777237" indent="-388618" lvl="1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cooling off period – Always wait 24 hours before contacting the coach</a:t>
            </a:r>
          </a:p>
          <a:p>
            <a:pPr algn="just" marL="777237" indent="-388618" lvl="1">
              <a:lnSpc>
                <a:spcPts val="5039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Goals are to develop player’s VB and teamwork skills with their peers in a fun &amp; supportive environment</a:t>
            </a:r>
          </a:p>
          <a:p>
            <a:pPr algn="just">
              <a:lnSpc>
                <a:spcPts val="4479"/>
              </a:lnSpc>
            </a:pP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660821" y="95760"/>
            <a:ext cx="8862425" cy="1543050"/>
            <a:chOff x="0" y="0"/>
            <a:chExt cx="2334137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406400"/>
            </a:xfrm>
            <a:custGeom>
              <a:avLst/>
              <a:gdLst/>
              <a:ahLst/>
              <a:cxnLst/>
              <a:rect r="r" b="b" t="t" l="l"/>
              <a:pathLst>
                <a:path h="406400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361848"/>
                  </a:lnTo>
                  <a:cubicBezTo>
                    <a:pt x="2334137" y="373664"/>
                    <a:pt x="2329443" y="384996"/>
                    <a:pt x="2321088" y="393351"/>
                  </a:cubicBezTo>
                  <a:cubicBezTo>
                    <a:pt x="2312732" y="401706"/>
                    <a:pt x="2301401" y="406400"/>
                    <a:pt x="2289585" y="406400"/>
                  </a:cubicBezTo>
                  <a:lnTo>
                    <a:pt x="44552" y="406400"/>
                  </a:lnTo>
                  <a:cubicBezTo>
                    <a:pt x="32736" y="406400"/>
                    <a:pt x="21404" y="401706"/>
                    <a:pt x="13049" y="393351"/>
                  </a:cubicBezTo>
                  <a:cubicBezTo>
                    <a:pt x="4694" y="384996"/>
                    <a:pt x="0" y="373664"/>
                    <a:pt x="0" y="361848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479094" y="175177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GAME DAYS - TIME/LOCATIONS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24768" y="1362585"/>
            <a:ext cx="16334532" cy="94470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778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Time/Location </a:t>
            </a:r>
          </a:p>
          <a:p>
            <a:pPr algn="just" marL="885184" indent="-442592" lvl="1">
              <a:lnSpc>
                <a:spcPts val="778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Exact times/locations usually don’t come out until the week of the event (Tues/Weds)</a:t>
            </a:r>
          </a:p>
          <a:p>
            <a:pPr algn="just" marL="885184" indent="-442592" lvl="1">
              <a:lnSpc>
                <a:spcPts val="778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coaches have no control over this - we wish we did!</a:t>
            </a:r>
          </a:p>
          <a:p>
            <a:pPr algn="just" marL="885184" indent="-442592" lvl="1">
              <a:lnSpc>
                <a:spcPts val="778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Sports Engine will be updated as soon as possible with times and locations</a:t>
            </a:r>
          </a:p>
          <a:p>
            <a:pPr algn="just" marL="885184" indent="-442592" lvl="1">
              <a:lnSpc>
                <a:spcPts val="778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RSVP FOR ALL GAMES!! coaches utilize this information to build lineups!</a:t>
            </a:r>
          </a:p>
          <a:p>
            <a:pPr algn="just">
              <a:lnSpc>
                <a:spcPts val="778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Types</a:t>
            </a:r>
          </a:p>
          <a:p>
            <a:pPr algn="just" marL="885184" indent="-442592" lvl="1">
              <a:lnSpc>
                <a:spcPts val="778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Playdates - 2-3 matches (saturday or sundays)</a:t>
            </a:r>
          </a:p>
          <a:p>
            <a:pPr algn="just" marL="885184" indent="-442592" lvl="1">
              <a:lnSpc>
                <a:spcPts val="778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One Day Tournament - 4+ matches on a single day</a:t>
            </a:r>
          </a:p>
          <a:p>
            <a:pPr algn="just" marL="885184" indent="-442592" lvl="1">
              <a:lnSpc>
                <a:spcPts val="778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Multi-Day Tournament - 5+ matches over 2 days</a:t>
            </a:r>
          </a:p>
          <a:p>
            <a:pPr algn="just">
              <a:lnSpc>
                <a:spcPts val="3847"/>
              </a:lnSpc>
            </a:pP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660821" y="95760"/>
            <a:ext cx="8862425" cy="1543050"/>
            <a:chOff x="0" y="0"/>
            <a:chExt cx="2334137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406400"/>
            </a:xfrm>
            <a:custGeom>
              <a:avLst/>
              <a:gdLst/>
              <a:ahLst/>
              <a:cxnLst/>
              <a:rect r="r" b="b" t="t" l="l"/>
              <a:pathLst>
                <a:path h="406400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361848"/>
                  </a:lnTo>
                  <a:cubicBezTo>
                    <a:pt x="2334137" y="373664"/>
                    <a:pt x="2329443" y="384996"/>
                    <a:pt x="2321088" y="393351"/>
                  </a:cubicBezTo>
                  <a:cubicBezTo>
                    <a:pt x="2312732" y="401706"/>
                    <a:pt x="2301401" y="406400"/>
                    <a:pt x="2289585" y="406400"/>
                  </a:cubicBezTo>
                  <a:lnTo>
                    <a:pt x="44552" y="406400"/>
                  </a:lnTo>
                  <a:cubicBezTo>
                    <a:pt x="32736" y="406400"/>
                    <a:pt x="21404" y="401706"/>
                    <a:pt x="13049" y="393351"/>
                  </a:cubicBezTo>
                  <a:cubicBezTo>
                    <a:pt x="4694" y="384996"/>
                    <a:pt x="0" y="373664"/>
                    <a:pt x="0" y="361848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479094" y="175177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GAME DAYS - DETAILS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13231" y="1597234"/>
            <a:ext cx="17061539" cy="8471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885184" indent="-442592" lvl="1">
              <a:lnSpc>
                <a:spcPts val="1024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Arrival time decided by coaches - ranges from 30 to 45 minutes </a:t>
            </a: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before the first game</a:t>
            </a:r>
          </a:p>
          <a:p>
            <a:pPr algn="just" marL="885184" indent="-442592" lvl="1">
              <a:lnSpc>
                <a:spcPts val="1024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always BRING BOTH JERSEYS to playdates and tournaments (12s-18s)</a:t>
            </a:r>
          </a:p>
          <a:p>
            <a:pPr algn="just" marL="885184" indent="-442592" lvl="1">
              <a:lnSpc>
                <a:spcPts val="1024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Admission is charged for spectators ($5-$10 typically - some require cash only) </a:t>
            </a:r>
          </a:p>
          <a:p>
            <a:pPr algn="just" marL="885184" indent="-442592" lvl="1">
              <a:lnSpc>
                <a:spcPts val="1024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not all locations have concessions - plan to bring snacks/drinks to tournaments (not all locations allow coolers inside)</a:t>
            </a:r>
          </a:p>
          <a:p>
            <a:pPr algn="just" marL="885184" indent="-442592" lvl="1">
              <a:lnSpc>
                <a:spcPts val="10249"/>
              </a:lnSpc>
              <a:buFont typeface="Arial"/>
              <a:buChar char="•"/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teams</a:t>
            </a: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 may need to stick around to ref (the entire team stays together until done!)</a:t>
            </a:r>
          </a:p>
          <a:p>
            <a:pPr algn="just">
              <a:lnSpc>
                <a:spcPts val="3847"/>
              </a:lnSpc>
            </a:pP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712787" y="95760"/>
            <a:ext cx="8862425" cy="1543050"/>
            <a:chOff x="0" y="0"/>
            <a:chExt cx="2334137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406400"/>
            </a:xfrm>
            <a:custGeom>
              <a:avLst/>
              <a:gdLst/>
              <a:ahLst/>
              <a:cxnLst/>
              <a:rect r="r" b="b" t="t" l="l"/>
              <a:pathLst>
                <a:path h="406400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361848"/>
                  </a:lnTo>
                  <a:cubicBezTo>
                    <a:pt x="2334137" y="373664"/>
                    <a:pt x="2329443" y="384996"/>
                    <a:pt x="2321088" y="393351"/>
                  </a:cubicBezTo>
                  <a:cubicBezTo>
                    <a:pt x="2312732" y="401706"/>
                    <a:pt x="2301401" y="406400"/>
                    <a:pt x="2289585" y="406400"/>
                  </a:cubicBezTo>
                  <a:lnTo>
                    <a:pt x="44552" y="406400"/>
                  </a:lnTo>
                  <a:cubicBezTo>
                    <a:pt x="32736" y="406400"/>
                    <a:pt x="21404" y="401706"/>
                    <a:pt x="13049" y="393351"/>
                  </a:cubicBezTo>
                  <a:cubicBezTo>
                    <a:pt x="4694" y="384996"/>
                    <a:pt x="0" y="373664"/>
                    <a:pt x="0" y="361848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479094" y="175177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TRAVEL TOURNAMENTS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621916" y="1762399"/>
            <a:ext cx="15044168" cy="68246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1036310" indent="-518155" lvl="1">
              <a:lnSpc>
                <a:spcPts val="9743"/>
              </a:lnSpc>
              <a:buFont typeface="Arial"/>
              <a:buChar char="•"/>
            </a:pPr>
            <a:r>
              <a:rPr lang="en-US" sz="47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12u-18u all have at least 1 travel tournament </a:t>
            </a:r>
          </a:p>
          <a:p>
            <a:pPr algn="just" marL="1036310" indent="-518155" lvl="1">
              <a:lnSpc>
                <a:spcPts val="9743"/>
              </a:lnSpc>
              <a:buFont typeface="Arial"/>
              <a:buChar char="•"/>
            </a:pPr>
            <a:r>
              <a:rPr lang="en-US" sz="47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Players are not required to stay with the team but it is recommended </a:t>
            </a:r>
          </a:p>
          <a:p>
            <a:pPr algn="just" marL="2072621" indent="-690874" lvl="2">
              <a:lnSpc>
                <a:spcPts val="9743"/>
              </a:lnSpc>
              <a:buFont typeface="Arial"/>
              <a:buChar char="⚬"/>
            </a:pPr>
            <a:r>
              <a:rPr lang="en-US" sz="47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Coach/Team parent manager will give hotel details</a:t>
            </a:r>
          </a:p>
          <a:p>
            <a:pPr algn="just" marL="1036310" indent="-518155" lvl="1">
              <a:lnSpc>
                <a:spcPts val="9743"/>
              </a:lnSpc>
              <a:buFont typeface="Arial"/>
              <a:buChar char="•"/>
            </a:pPr>
            <a:r>
              <a:rPr lang="en-US" sz="47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Behavior and conduct must align with the cvc code of conduct</a:t>
            </a:r>
          </a:p>
          <a:p>
            <a:pPr algn="just" marL="2072621" indent="-690874" lvl="2">
              <a:lnSpc>
                <a:spcPts val="9743"/>
              </a:lnSpc>
              <a:buFont typeface="Arial"/>
              <a:buChar char="⚬"/>
            </a:pPr>
            <a:r>
              <a:rPr lang="en-US" sz="47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same rules apply as during practices/Games</a:t>
            </a:r>
          </a:p>
          <a:p>
            <a:pPr algn="just">
              <a:lnSpc>
                <a:spcPts val="3951"/>
              </a:lnSpc>
            </a:pP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349363" y="625943"/>
            <a:ext cx="8862425" cy="1543050"/>
            <a:chOff x="0" y="0"/>
            <a:chExt cx="2334137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406400"/>
            </a:xfrm>
            <a:custGeom>
              <a:avLst/>
              <a:gdLst/>
              <a:ahLst/>
              <a:cxnLst/>
              <a:rect r="r" b="b" t="t" l="l"/>
              <a:pathLst>
                <a:path h="406400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361848"/>
                  </a:lnTo>
                  <a:cubicBezTo>
                    <a:pt x="2334137" y="373664"/>
                    <a:pt x="2329443" y="384996"/>
                    <a:pt x="2321088" y="393351"/>
                  </a:cubicBezTo>
                  <a:cubicBezTo>
                    <a:pt x="2312732" y="401706"/>
                    <a:pt x="2301401" y="406400"/>
                    <a:pt x="2289585" y="406400"/>
                  </a:cubicBezTo>
                  <a:lnTo>
                    <a:pt x="44552" y="406400"/>
                  </a:lnTo>
                  <a:cubicBezTo>
                    <a:pt x="32736" y="406400"/>
                    <a:pt x="21404" y="401706"/>
                    <a:pt x="13049" y="393351"/>
                  </a:cubicBezTo>
                  <a:cubicBezTo>
                    <a:pt x="4694" y="384996"/>
                    <a:pt x="0" y="373664"/>
                    <a:pt x="0" y="361848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121709" y="705360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REFFING &amp; SCORER TRAINING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13310" y="1841701"/>
            <a:ext cx="16334532" cy="7625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1079489" indent="-539745" lvl="1">
              <a:lnSpc>
                <a:spcPts val="12499"/>
              </a:lnSpc>
              <a:buFont typeface="Arial"/>
              <a:buChar char="•"/>
            </a:pPr>
            <a:r>
              <a:rPr lang="en-US" sz="49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All teams (12u-18u) will be required to ref and score other matches</a:t>
            </a:r>
          </a:p>
          <a:p>
            <a:pPr algn="just" marL="1079489" indent="-539745" lvl="1">
              <a:lnSpc>
                <a:spcPts val="12499"/>
              </a:lnSpc>
              <a:buFont typeface="Arial"/>
              <a:buChar char="•"/>
            </a:pPr>
            <a:r>
              <a:rPr lang="en-US" sz="49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Links to training materials will be sent out in December and will need to be completed before the first playdate/tournament</a:t>
            </a:r>
          </a:p>
          <a:p>
            <a:pPr algn="just" marL="1079489" indent="-539745" lvl="1">
              <a:lnSpc>
                <a:spcPts val="7999"/>
              </a:lnSpc>
              <a:buFont typeface="Arial"/>
              <a:buChar char="•"/>
            </a:pPr>
            <a:r>
              <a:rPr lang="en-US" sz="49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Coaches Corner has the scoring rules/sheets, training videos and usav Rulebook</a:t>
            </a:r>
          </a:p>
          <a:p>
            <a:pPr algn="just">
              <a:lnSpc>
                <a:spcPts val="4783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20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20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5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6246029" y="337102"/>
            <a:ext cx="6197542" cy="1060367"/>
            <a:chOff x="0" y="0"/>
            <a:chExt cx="1632274" cy="27927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632274" cy="279274"/>
            </a:xfrm>
            <a:custGeom>
              <a:avLst/>
              <a:gdLst/>
              <a:ahLst/>
              <a:cxnLst/>
              <a:rect r="r" b="b" t="t" l="l"/>
              <a:pathLst>
                <a:path h="279274" w="1632274">
                  <a:moveTo>
                    <a:pt x="63709" y="0"/>
                  </a:moveTo>
                  <a:lnTo>
                    <a:pt x="1568566" y="0"/>
                  </a:lnTo>
                  <a:cubicBezTo>
                    <a:pt x="1585462" y="0"/>
                    <a:pt x="1601667" y="6712"/>
                    <a:pt x="1613614" y="18660"/>
                  </a:cubicBezTo>
                  <a:cubicBezTo>
                    <a:pt x="1625562" y="30608"/>
                    <a:pt x="1632274" y="46812"/>
                    <a:pt x="1632274" y="63709"/>
                  </a:cubicBezTo>
                  <a:lnTo>
                    <a:pt x="1632274" y="215565"/>
                  </a:lnTo>
                  <a:cubicBezTo>
                    <a:pt x="1632274" y="232461"/>
                    <a:pt x="1625562" y="248666"/>
                    <a:pt x="1613614" y="260614"/>
                  </a:cubicBezTo>
                  <a:cubicBezTo>
                    <a:pt x="1601667" y="272561"/>
                    <a:pt x="1585462" y="279274"/>
                    <a:pt x="1568566" y="279274"/>
                  </a:cubicBezTo>
                  <a:lnTo>
                    <a:pt x="63709" y="279274"/>
                  </a:lnTo>
                  <a:cubicBezTo>
                    <a:pt x="46812" y="279274"/>
                    <a:pt x="30608" y="272561"/>
                    <a:pt x="18660" y="260614"/>
                  </a:cubicBezTo>
                  <a:cubicBezTo>
                    <a:pt x="6712" y="248666"/>
                    <a:pt x="0" y="232461"/>
                    <a:pt x="0" y="215565"/>
                  </a:cubicBezTo>
                  <a:lnTo>
                    <a:pt x="0" y="63709"/>
                  </a:lnTo>
                  <a:cubicBezTo>
                    <a:pt x="0" y="46812"/>
                    <a:pt x="6712" y="30608"/>
                    <a:pt x="18660" y="18660"/>
                  </a:cubicBezTo>
                  <a:cubicBezTo>
                    <a:pt x="30608" y="6712"/>
                    <a:pt x="46812" y="0"/>
                    <a:pt x="63709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632274" cy="3173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558360" y="175177"/>
            <a:ext cx="757287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BOARD OF DIRECTORS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21802" y="781560"/>
            <a:ext cx="6855123" cy="6665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79"/>
              </a:lnSpc>
            </a:pP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President: NIcole Heller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Vice President: OPEN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Club Director: Christina Glasgow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Coaching Director: Chelsey Stute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Treasurer: Diane Chretien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Secretary: alicia bonach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Fundraising Coordinator: mada skare </a:t>
            </a:r>
          </a:p>
          <a:p>
            <a:pPr algn="l" marL="0" indent="0" lvl="0">
              <a:lnSpc>
                <a:spcPts val="5879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8191547" y="1895985"/>
            <a:ext cx="9879383" cy="44367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Community engagement/social media coordinator;open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Sports engine/scheduling coordinator: Nikki Bjelland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At-Large, Apparel Coordinator: Kristi Johnson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At-Large: Kristen Russek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At-Large: Peggie Anderson </a:t>
            </a:r>
          </a:p>
          <a:p>
            <a:pPr algn="l">
              <a:lnSpc>
                <a:spcPts val="5879"/>
              </a:lnSpc>
            </a:pPr>
            <a:r>
              <a:rPr lang="en-US" sz="41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At-Large: Laura Wyse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657052" y="6837556"/>
            <a:ext cx="14602248" cy="18991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967" indent="-388984" lvl="1">
              <a:lnSpc>
                <a:spcPts val="5044"/>
              </a:lnSpc>
              <a:buFont typeface="Arial"/>
              <a:buChar char="•"/>
            </a:pPr>
            <a:r>
              <a:rPr lang="en-US" sz="3603" spc="50">
                <a:solidFill>
                  <a:srgbClr val="EF202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MEET MONTHLY</a:t>
            </a:r>
          </a:p>
          <a:p>
            <a:pPr algn="l" marL="777967" indent="-388984" lvl="1">
              <a:lnSpc>
                <a:spcPts val="5044"/>
              </a:lnSpc>
              <a:buFont typeface="Arial"/>
              <a:buChar char="•"/>
            </a:pPr>
            <a:r>
              <a:rPr lang="en-US" sz="3603" spc="50">
                <a:solidFill>
                  <a:srgbClr val="EF202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IF YOU’D LIKE TO BE INVOLVED IN YOUR ATHLETES VOLLEYBALL EXPERIENCE CONTACT US AT CENTENNIALVOLLEYBALLCLUBMN@GMAIL.COM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660821" y="498517"/>
            <a:ext cx="8862425" cy="1140293"/>
            <a:chOff x="0" y="0"/>
            <a:chExt cx="2334137" cy="3003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300324"/>
            </a:xfrm>
            <a:custGeom>
              <a:avLst/>
              <a:gdLst/>
              <a:ahLst/>
              <a:cxnLst/>
              <a:rect r="r" b="b" t="t" l="l"/>
              <a:pathLst>
                <a:path h="300324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255772"/>
                  </a:lnTo>
                  <a:cubicBezTo>
                    <a:pt x="2334137" y="267588"/>
                    <a:pt x="2329443" y="278920"/>
                    <a:pt x="2321088" y="287275"/>
                  </a:cubicBezTo>
                  <a:cubicBezTo>
                    <a:pt x="2312732" y="295630"/>
                    <a:pt x="2301401" y="300324"/>
                    <a:pt x="2289585" y="300324"/>
                  </a:cubicBezTo>
                  <a:lnTo>
                    <a:pt x="44552" y="300324"/>
                  </a:lnTo>
                  <a:cubicBezTo>
                    <a:pt x="32736" y="300324"/>
                    <a:pt x="21404" y="295630"/>
                    <a:pt x="13049" y="287275"/>
                  </a:cubicBezTo>
                  <a:cubicBezTo>
                    <a:pt x="4694" y="278920"/>
                    <a:pt x="0" y="267588"/>
                    <a:pt x="0" y="255772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3384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427128" y="336592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GENERAL ETIQUETTE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24768" y="897213"/>
            <a:ext cx="16334532" cy="89703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083"/>
              </a:lnSpc>
            </a:pPr>
          </a:p>
          <a:p>
            <a:pPr algn="just" marL="777237" indent="-388618" lvl="1">
              <a:lnSpc>
                <a:spcPts val="6083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When at play dates or functions we strive to:</a:t>
            </a:r>
          </a:p>
          <a:p>
            <a:pPr algn="just" marL="1554474" indent="-518158" lvl="2">
              <a:lnSpc>
                <a:spcPts val="6083"/>
              </a:lnSpc>
              <a:buFont typeface="Arial"/>
              <a:buChar char="⚬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Be good sports to other teams, referees, as well as our teammates. This goes for players, coaches, AND parents. Your behavior is a reflection on our club</a:t>
            </a:r>
          </a:p>
          <a:p>
            <a:pPr algn="just" marL="777237" indent="-388618" lvl="1">
              <a:lnSpc>
                <a:spcPts val="6083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When reffing, </a:t>
            </a:r>
          </a:p>
          <a:p>
            <a:pPr algn="just" marL="1554474" indent="-518158" lvl="2">
              <a:lnSpc>
                <a:spcPts val="6083"/>
              </a:lnSpc>
              <a:buFont typeface="Arial"/>
              <a:buChar char="⚬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pay attention and do our best to keep matches running smoothly!</a:t>
            </a:r>
          </a:p>
          <a:p>
            <a:pPr algn="just" marL="1554474" indent="-518158" lvl="2">
              <a:lnSpc>
                <a:spcPts val="6083"/>
              </a:lnSpc>
              <a:buFont typeface="Arial"/>
              <a:buChar char="⚬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No phones or food/beverage at the score table unless needed to run the scoreboard (MN Select events)</a:t>
            </a:r>
          </a:p>
          <a:p>
            <a:pPr algn="just" marL="777237" indent="-388618" lvl="1">
              <a:lnSpc>
                <a:spcPts val="6083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Clean up our team area and bench when leaving a site</a:t>
            </a:r>
          </a:p>
          <a:p>
            <a:pPr algn="just" marL="777237" indent="-388618" lvl="1">
              <a:lnSpc>
                <a:spcPts val="6083"/>
              </a:lnSpc>
              <a:buFont typeface="Arial"/>
              <a:buChar char="•"/>
            </a:pPr>
            <a:r>
              <a:rPr lang="en-US" sz="35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We want to avoid Monday morning emails from other Club Directors that start with the words “Over the weekend, one of your teams ….”</a:t>
            </a:r>
          </a:p>
          <a:p>
            <a:pPr algn="just">
              <a:lnSpc>
                <a:spcPts val="3640"/>
              </a:lnSpc>
            </a:pP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607766" y="498517"/>
            <a:ext cx="10705272" cy="1140293"/>
            <a:chOff x="0" y="0"/>
            <a:chExt cx="2819496" cy="3003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819496" cy="300324"/>
            </a:xfrm>
            <a:custGeom>
              <a:avLst/>
              <a:gdLst/>
              <a:ahLst/>
              <a:cxnLst/>
              <a:rect r="r" b="b" t="t" l="l"/>
              <a:pathLst>
                <a:path h="300324" w="2819496">
                  <a:moveTo>
                    <a:pt x="36883" y="0"/>
                  </a:moveTo>
                  <a:lnTo>
                    <a:pt x="2782613" y="0"/>
                  </a:lnTo>
                  <a:cubicBezTo>
                    <a:pt x="2802983" y="0"/>
                    <a:pt x="2819496" y="16513"/>
                    <a:pt x="2819496" y="36883"/>
                  </a:cubicBezTo>
                  <a:lnTo>
                    <a:pt x="2819496" y="263442"/>
                  </a:lnTo>
                  <a:cubicBezTo>
                    <a:pt x="2819496" y="283811"/>
                    <a:pt x="2802983" y="300324"/>
                    <a:pt x="2782613" y="300324"/>
                  </a:cubicBezTo>
                  <a:lnTo>
                    <a:pt x="36883" y="300324"/>
                  </a:lnTo>
                  <a:cubicBezTo>
                    <a:pt x="27101" y="300324"/>
                    <a:pt x="17719" y="296438"/>
                    <a:pt x="10803" y="289521"/>
                  </a:cubicBezTo>
                  <a:cubicBezTo>
                    <a:pt x="3886" y="282605"/>
                    <a:pt x="0" y="273223"/>
                    <a:pt x="0" y="263442"/>
                  </a:cubicBezTo>
                  <a:lnTo>
                    <a:pt x="0" y="36883"/>
                  </a:lnTo>
                  <a:cubicBezTo>
                    <a:pt x="0" y="27101"/>
                    <a:pt x="3886" y="17719"/>
                    <a:pt x="10803" y="10803"/>
                  </a:cubicBezTo>
                  <a:cubicBezTo>
                    <a:pt x="17719" y="3886"/>
                    <a:pt x="27101" y="0"/>
                    <a:pt x="36883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819496" cy="3384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295496" y="336592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HOW TO BE A GREAT SPORTS PARENT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811322" y="1419735"/>
            <a:ext cx="12244742" cy="8620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61"/>
              </a:lnSpc>
            </a:pPr>
          </a:p>
          <a:p>
            <a:pPr algn="l" marL="932955" indent="-466478" lvl="1">
              <a:lnSpc>
                <a:spcPts val="7302"/>
              </a:lnSpc>
              <a:buFont typeface="Arial"/>
              <a:buChar char="•"/>
            </a:pPr>
            <a:r>
              <a:rPr lang="en-US" sz="4321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encourage good </a:t>
            </a:r>
            <a:r>
              <a:rPr lang="en-US" sz="4321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Sleep habits</a:t>
            </a:r>
          </a:p>
          <a:p>
            <a:pPr algn="l" marL="932955" indent="-466478" lvl="1">
              <a:lnSpc>
                <a:spcPts val="7302"/>
              </a:lnSpc>
              <a:buFont typeface="Arial"/>
              <a:buChar char="•"/>
            </a:pPr>
            <a:r>
              <a:rPr lang="en-US" sz="4321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nutrition - good food AND hydration</a:t>
            </a:r>
          </a:p>
          <a:p>
            <a:pPr algn="l" marL="932955" indent="-466478" lvl="1">
              <a:lnSpc>
                <a:spcPts val="7302"/>
              </a:lnSpc>
              <a:buFont typeface="Arial"/>
              <a:buChar char="•"/>
            </a:pPr>
            <a:r>
              <a:rPr lang="en-US" sz="4321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REst and recovery is just as important</a:t>
            </a:r>
          </a:p>
          <a:p>
            <a:pPr algn="l" marL="932955" indent="-466478" lvl="1">
              <a:lnSpc>
                <a:spcPts val="7302"/>
              </a:lnSpc>
              <a:buFont typeface="Arial"/>
              <a:buChar char="•"/>
            </a:pPr>
            <a:r>
              <a:rPr lang="en-US" sz="4321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help your player Develop character: self control, self confidence and self awareness = How you think, speak and act - it trickles down to your athlete.</a:t>
            </a:r>
          </a:p>
          <a:p>
            <a:pPr algn="l">
              <a:lnSpc>
                <a:spcPts val="5715"/>
              </a:lnSpc>
            </a:pPr>
          </a:p>
          <a:p>
            <a:pPr algn="l">
              <a:lnSpc>
                <a:spcPts val="5715"/>
              </a:lnSpc>
            </a:pPr>
          </a:p>
          <a:p>
            <a:pPr algn="l" marL="730142" indent="-365071" lvl="1">
              <a:lnSpc>
                <a:spcPts val="5715"/>
              </a:lnSpc>
              <a:buFont typeface="Arial"/>
              <a:buChar char="•"/>
            </a:pPr>
            <a:r>
              <a:rPr lang="en-US" sz="3381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USAVOLLEYBALL.org has great parent resources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607766" y="498517"/>
            <a:ext cx="10705272" cy="1140293"/>
            <a:chOff x="0" y="0"/>
            <a:chExt cx="2819496" cy="3003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819496" cy="300324"/>
            </a:xfrm>
            <a:custGeom>
              <a:avLst/>
              <a:gdLst/>
              <a:ahLst/>
              <a:cxnLst/>
              <a:rect r="r" b="b" t="t" l="l"/>
              <a:pathLst>
                <a:path h="300324" w="2819496">
                  <a:moveTo>
                    <a:pt x="36883" y="0"/>
                  </a:moveTo>
                  <a:lnTo>
                    <a:pt x="2782613" y="0"/>
                  </a:lnTo>
                  <a:cubicBezTo>
                    <a:pt x="2802983" y="0"/>
                    <a:pt x="2819496" y="16513"/>
                    <a:pt x="2819496" y="36883"/>
                  </a:cubicBezTo>
                  <a:lnTo>
                    <a:pt x="2819496" y="263442"/>
                  </a:lnTo>
                  <a:cubicBezTo>
                    <a:pt x="2819496" y="283811"/>
                    <a:pt x="2802983" y="300324"/>
                    <a:pt x="2782613" y="300324"/>
                  </a:cubicBezTo>
                  <a:lnTo>
                    <a:pt x="36883" y="300324"/>
                  </a:lnTo>
                  <a:cubicBezTo>
                    <a:pt x="27101" y="300324"/>
                    <a:pt x="17719" y="296438"/>
                    <a:pt x="10803" y="289521"/>
                  </a:cubicBezTo>
                  <a:cubicBezTo>
                    <a:pt x="3886" y="282605"/>
                    <a:pt x="0" y="273223"/>
                    <a:pt x="0" y="263442"/>
                  </a:cubicBezTo>
                  <a:lnTo>
                    <a:pt x="0" y="36883"/>
                  </a:lnTo>
                  <a:cubicBezTo>
                    <a:pt x="0" y="27101"/>
                    <a:pt x="3886" y="17719"/>
                    <a:pt x="10803" y="10803"/>
                  </a:cubicBezTo>
                  <a:cubicBezTo>
                    <a:pt x="17719" y="3886"/>
                    <a:pt x="27101" y="0"/>
                    <a:pt x="36883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819496" cy="3384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295496" y="336592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HOW TO BE A GREAT SPORTS PARENT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0" y="1995254"/>
            <a:ext cx="18288000" cy="74135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REMAIN POSITIVE AT ALL TIMES!</a:t>
            </a:r>
          </a:p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CONVERSATIONS ON THE RIDE HOME WILL END UP BACK IN THE GYM  </a:t>
            </a:r>
          </a:p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NO CRITICIZING - PLAYERS, REFS, COACHES, OPPONENTS ETC</a:t>
            </a:r>
          </a:p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LET THE COACH DO THE COACHING!</a:t>
            </a:r>
          </a:p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SET THE EXAMPLE BY WORDS &amp; ACTIONS</a:t>
            </a:r>
          </a:p>
          <a:p>
            <a:pPr algn="ctr">
              <a:lnSpc>
                <a:spcPts val="9804"/>
              </a:lnSpc>
              <a:spcBef>
                <a:spcPct val="0"/>
              </a:spcBef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DON’T FORGET - IT’S A GAME!</a:t>
            </a: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3">
              <a:alphaModFix amt="5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3">
              <a:alphaModFix amt="5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7999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660821" y="498517"/>
            <a:ext cx="8862425" cy="1140293"/>
            <a:chOff x="0" y="0"/>
            <a:chExt cx="2334137" cy="3003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300324"/>
            </a:xfrm>
            <a:custGeom>
              <a:avLst/>
              <a:gdLst/>
              <a:ahLst/>
              <a:cxnLst/>
              <a:rect r="r" b="b" t="t" l="l"/>
              <a:pathLst>
                <a:path h="300324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255772"/>
                  </a:lnTo>
                  <a:cubicBezTo>
                    <a:pt x="2334137" y="267588"/>
                    <a:pt x="2329443" y="278920"/>
                    <a:pt x="2321088" y="287275"/>
                  </a:cubicBezTo>
                  <a:cubicBezTo>
                    <a:pt x="2312732" y="295630"/>
                    <a:pt x="2301401" y="300324"/>
                    <a:pt x="2289585" y="300324"/>
                  </a:cubicBezTo>
                  <a:lnTo>
                    <a:pt x="44552" y="300324"/>
                  </a:lnTo>
                  <a:cubicBezTo>
                    <a:pt x="32736" y="300324"/>
                    <a:pt x="21404" y="295630"/>
                    <a:pt x="13049" y="287275"/>
                  </a:cubicBezTo>
                  <a:cubicBezTo>
                    <a:pt x="4694" y="278920"/>
                    <a:pt x="0" y="267588"/>
                    <a:pt x="0" y="255772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3384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427128" y="336592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ROTATIONS/SUBSTITUTIONS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35732" y="1074823"/>
            <a:ext cx="17216536" cy="85331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200"/>
              </a:lnSpc>
            </a:pP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Volleyball rules are complicated!! </a:t>
            </a: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Players cannot just substitute for any player on the court (once you substitute for a player, that is the only position you can continue to substitute in).</a:t>
            </a: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Libero is a </a:t>
            </a:r>
            <a:r>
              <a:rPr lang="en-US" sz="3000" u="sng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replacement</a:t>
            </a: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 not a sub, and can replace any back row player. The LIBERO has special rules to follow!</a:t>
            </a:r>
          </a:p>
          <a:p>
            <a:pPr algn="just">
              <a:lnSpc>
                <a:spcPts val="4200"/>
              </a:lnSpc>
            </a:pP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different types of offenses/Rotations may be used, with more complex rotations used for more experienced teams.</a:t>
            </a: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Some positions may see more playing time depending on the offense used.</a:t>
            </a: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players may only play front row or back row depending on their position and team role</a:t>
            </a:r>
          </a:p>
          <a:p>
            <a:pPr algn="just">
              <a:lnSpc>
                <a:spcPts val="4200"/>
              </a:lnSpc>
            </a:pP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Playing time is not minutes on the clock like other sports. it depends on the number of rotations made during a game.</a:t>
            </a:r>
          </a:p>
          <a:p>
            <a:pPr algn="just" marL="1295400" indent="-431800" lvl="2">
              <a:lnSpc>
                <a:spcPts val="4200"/>
              </a:lnSpc>
              <a:buFont typeface="Arial"/>
              <a:buChar char="⚬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In a “lopsided” match, there are fewer rotations that occur</a:t>
            </a:r>
          </a:p>
          <a:p>
            <a:pPr algn="just" marL="1295400" indent="-431800" lvl="2">
              <a:lnSpc>
                <a:spcPts val="4200"/>
              </a:lnSpc>
              <a:buFont typeface="Arial"/>
              <a:buChar char="⚬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In a “close” match, there may be many rotations</a:t>
            </a: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frustration over playing time is sometimes due to lack of knowledge or misunderstanding of the rules</a:t>
            </a:r>
          </a:p>
          <a:p>
            <a:pPr algn="just" marL="647700" indent="-323850" lvl="1">
              <a:lnSpc>
                <a:spcPts val="42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Playing time concerns should be brought to the coach by the player first, and then if unresolved, the parent + Player + coach</a:t>
            </a:r>
          </a:p>
          <a:p>
            <a:pPr algn="just">
              <a:lnSpc>
                <a:spcPts val="4339"/>
              </a:lnSpc>
            </a:pP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9525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121709" y="3921208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 u="sng">
                <a:solidFill>
                  <a:srgbClr val="EF202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  <a:hlinkClick r:id="rId6" tooltip="https://docs.google.com/document/d/1MHpMNv_Fo9u_DXHanzPGhjheGtv89g_-32p0AuA5sGk/edit?tab=t.0"/>
              </a:rPr>
              <a:t>CODE OF CONDUCT</a:t>
            </a:r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479094" y="4451392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 u="sng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  <a:hlinkClick r:id="rId6" tooltip="https://docs.google.com/document/d/1-5WEQ9xVAbH8ou0GPi-L2XPXvi6sjFWDTx6Qv-dvh8E/edit?tab=t.0#heading=h.t8gjmkughadf"/>
              </a:rPr>
              <a:t>SOCIAL MEDIA POLICY</a:t>
            </a:r>
          </a:p>
        </p:txBody>
      </p:sp>
    </p:spTree>
  </p:cSld>
  <p:clrMapOvr>
    <a:masterClrMapping/>
  </p:clrMapOvr>
</p:sld>
</file>

<file path=ppt/slides/slide2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954114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14171" y="2559720"/>
            <a:ext cx="16560531" cy="4762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943732" indent="-971866" lvl="1">
              <a:lnSpc>
                <a:spcPts val="12604"/>
              </a:lnSpc>
              <a:buFont typeface="Arial"/>
              <a:buChar char="•"/>
            </a:pPr>
            <a:r>
              <a:rPr lang="en-US" sz="9002" spc="126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JVA WAIVER - NO PRACTICE UNTIL SIGNED</a:t>
            </a:r>
          </a:p>
          <a:p>
            <a:pPr algn="just" marL="1943732" indent="-971866" lvl="1">
              <a:lnSpc>
                <a:spcPts val="12604"/>
              </a:lnSpc>
              <a:buFont typeface="Arial"/>
              <a:buChar char="•"/>
            </a:pPr>
            <a:r>
              <a:rPr lang="en-US" sz="9002" spc="126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ACKNOWLEDGEMENT </a:t>
            </a:r>
            <a:r>
              <a:rPr lang="en-US" sz="9002" spc="126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FORM SIGNATURE</a:t>
            </a:r>
          </a:p>
          <a:p>
            <a:pPr algn="just" marL="1943732" indent="-971866" lvl="1">
              <a:lnSpc>
                <a:spcPts val="12604"/>
              </a:lnSpc>
              <a:spcBef>
                <a:spcPct val="0"/>
              </a:spcBef>
              <a:buFont typeface="Arial"/>
              <a:buChar char="•"/>
            </a:pPr>
            <a:r>
              <a:rPr lang="en-US" sz="9002" spc="126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KWIK TRIP CAR WASH FORM</a:t>
            </a:r>
          </a:p>
        </p:txBody>
      </p:sp>
    </p:spTree>
  </p:cSld>
  <p:clrMapOvr>
    <a:masterClrMapping/>
  </p:clrMapOvr>
</p:sld>
</file>

<file path=ppt/slides/slide2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660821" y="498517"/>
            <a:ext cx="8862425" cy="1140293"/>
            <a:chOff x="0" y="0"/>
            <a:chExt cx="2334137" cy="3003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4137" cy="300324"/>
            </a:xfrm>
            <a:custGeom>
              <a:avLst/>
              <a:gdLst/>
              <a:ahLst/>
              <a:cxnLst/>
              <a:rect r="r" b="b" t="t" l="l"/>
              <a:pathLst>
                <a:path h="300324" w="2334137">
                  <a:moveTo>
                    <a:pt x="44552" y="0"/>
                  </a:moveTo>
                  <a:lnTo>
                    <a:pt x="2289585" y="0"/>
                  </a:lnTo>
                  <a:cubicBezTo>
                    <a:pt x="2301401" y="0"/>
                    <a:pt x="2312732" y="4694"/>
                    <a:pt x="2321088" y="13049"/>
                  </a:cubicBezTo>
                  <a:cubicBezTo>
                    <a:pt x="2329443" y="21404"/>
                    <a:pt x="2334137" y="32736"/>
                    <a:pt x="2334137" y="44552"/>
                  </a:cubicBezTo>
                  <a:lnTo>
                    <a:pt x="2334137" y="255772"/>
                  </a:lnTo>
                  <a:cubicBezTo>
                    <a:pt x="2334137" y="267588"/>
                    <a:pt x="2329443" y="278920"/>
                    <a:pt x="2321088" y="287275"/>
                  </a:cubicBezTo>
                  <a:cubicBezTo>
                    <a:pt x="2312732" y="295630"/>
                    <a:pt x="2301401" y="300324"/>
                    <a:pt x="2289585" y="300324"/>
                  </a:cubicBezTo>
                  <a:lnTo>
                    <a:pt x="44552" y="300324"/>
                  </a:lnTo>
                  <a:cubicBezTo>
                    <a:pt x="32736" y="300324"/>
                    <a:pt x="21404" y="295630"/>
                    <a:pt x="13049" y="287275"/>
                  </a:cubicBezTo>
                  <a:cubicBezTo>
                    <a:pt x="4694" y="278920"/>
                    <a:pt x="0" y="267588"/>
                    <a:pt x="0" y="255772"/>
                  </a:cubicBezTo>
                  <a:lnTo>
                    <a:pt x="0" y="44552"/>
                  </a:lnTo>
                  <a:cubicBezTo>
                    <a:pt x="0" y="32736"/>
                    <a:pt x="4694" y="21404"/>
                    <a:pt x="13049" y="13049"/>
                  </a:cubicBezTo>
                  <a:cubicBezTo>
                    <a:pt x="21404" y="4694"/>
                    <a:pt x="32736" y="0"/>
                    <a:pt x="4455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334137" cy="3384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427128" y="336592"/>
            <a:ext cx="11329811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QUESTIONS?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760238" y="2077763"/>
            <a:ext cx="14767523" cy="54038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1036310" indent="-518155" lvl="1">
              <a:lnSpc>
                <a:spcPts val="11999"/>
              </a:lnSpc>
              <a:buFont typeface="Arial"/>
              <a:buChar char="•"/>
            </a:pPr>
            <a:r>
              <a:rPr lang="en-US" sz="4799" u="sng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  <a:hlinkClick r:id="rId6" tooltip="mailto:centennialvolleyballclubmn@gmail.com"/>
              </a:rPr>
              <a:t>centennialvolleyballclubmn@gmail.com</a:t>
            </a:r>
          </a:p>
          <a:p>
            <a:pPr algn="just" marL="1036310" indent="-518155" lvl="1">
              <a:lnSpc>
                <a:spcPts val="11999"/>
              </a:lnSpc>
              <a:buFont typeface="Arial"/>
              <a:buChar char="•"/>
            </a:pPr>
            <a:r>
              <a:rPr lang="en-US" sz="47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Contact your coach via Sports Engine</a:t>
            </a:r>
          </a:p>
          <a:p>
            <a:pPr algn="just" marL="1036310" indent="-518155" lvl="1">
              <a:lnSpc>
                <a:spcPts val="6095"/>
              </a:lnSpc>
              <a:buFont typeface="Arial"/>
              <a:buChar char="•"/>
            </a:pPr>
            <a:r>
              <a:rPr lang="en-US" sz="47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Expect a brief parent meet &amp; greet with coaches the 2nd week of practice</a:t>
            </a:r>
          </a:p>
          <a:p>
            <a:pPr algn="just">
              <a:lnSpc>
                <a:spcPts val="5319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953810" y="-2241232"/>
            <a:ext cx="12575390" cy="12528232"/>
          </a:xfrm>
          <a:custGeom>
            <a:avLst/>
            <a:gdLst/>
            <a:ahLst/>
            <a:cxnLst/>
            <a:rect r="r" b="b" t="t" l="l"/>
            <a:pathLst>
              <a:path h="12528232" w="12575390">
                <a:moveTo>
                  <a:pt x="0" y="0"/>
                </a:moveTo>
                <a:lnTo>
                  <a:pt x="12575390" y="0"/>
                </a:lnTo>
                <a:lnTo>
                  <a:pt x="12575390" y="12528232"/>
                </a:lnTo>
                <a:lnTo>
                  <a:pt x="0" y="1252823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18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6045229" y="95760"/>
            <a:ext cx="6197542" cy="1543050"/>
            <a:chOff x="0" y="0"/>
            <a:chExt cx="1632274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632274" cy="406400"/>
            </a:xfrm>
            <a:custGeom>
              <a:avLst/>
              <a:gdLst/>
              <a:ahLst/>
              <a:cxnLst/>
              <a:rect r="r" b="b" t="t" l="l"/>
              <a:pathLst>
                <a:path h="406400" w="1632274">
                  <a:moveTo>
                    <a:pt x="63709" y="0"/>
                  </a:moveTo>
                  <a:lnTo>
                    <a:pt x="1568566" y="0"/>
                  </a:lnTo>
                  <a:cubicBezTo>
                    <a:pt x="1585462" y="0"/>
                    <a:pt x="1601667" y="6712"/>
                    <a:pt x="1613614" y="18660"/>
                  </a:cubicBezTo>
                  <a:cubicBezTo>
                    <a:pt x="1625562" y="30608"/>
                    <a:pt x="1632274" y="46812"/>
                    <a:pt x="1632274" y="63709"/>
                  </a:cubicBezTo>
                  <a:lnTo>
                    <a:pt x="1632274" y="342691"/>
                  </a:lnTo>
                  <a:cubicBezTo>
                    <a:pt x="1632274" y="359588"/>
                    <a:pt x="1625562" y="375792"/>
                    <a:pt x="1613614" y="387740"/>
                  </a:cubicBezTo>
                  <a:cubicBezTo>
                    <a:pt x="1601667" y="399688"/>
                    <a:pt x="1585462" y="406400"/>
                    <a:pt x="1568566" y="406400"/>
                  </a:cubicBezTo>
                  <a:lnTo>
                    <a:pt x="63709" y="406400"/>
                  </a:lnTo>
                  <a:cubicBezTo>
                    <a:pt x="46812" y="406400"/>
                    <a:pt x="30608" y="399688"/>
                    <a:pt x="18660" y="387740"/>
                  </a:cubicBezTo>
                  <a:cubicBezTo>
                    <a:pt x="6712" y="375792"/>
                    <a:pt x="0" y="359588"/>
                    <a:pt x="0" y="342691"/>
                  </a:cubicBezTo>
                  <a:lnTo>
                    <a:pt x="0" y="63709"/>
                  </a:lnTo>
                  <a:cubicBezTo>
                    <a:pt x="0" y="46812"/>
                    <a:pt x="6712" y="30608"/>
                    <a:pt x="18660" y="18660"/>
                  </a:cubicBezTo>
                  <a:cubicBezTo>
                    <a:pt x="30608" y="6712"/>
                    <a:pt x="46812" y="0"/>
                    <a:pt x="63709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632274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357561" y="175177"/>
            <a:ext cx="757287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AGE DIVISIONS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197975" y="1772286"/>
            <a:ext cx="11892049" cy="85147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YDP - 4-5  teams</a:t>
            </a:r>
          </a:p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12u - 3</a:t>
            </a:r>
          </a:p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13u - 3</a:t>
            </a:r>
          </a:p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14u - 3</a:t>
            </a:r>
          </a:p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15u - 3</a:t>
            </a:r>
          </a:p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16u -1</a:t>
            </a:r>
          </a:p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17u -1</a:t>
            </a:r>
          </a:p>
          <a:p>
            <a:pPr algn="ctr">
              <a:lnSpc>
                <a:spcPts val="7420"/>
              </a:lnSpc>
            </a:pPr>
            <a:r>
              <a:rPr lang="en-US" sz="5300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BOys &amp; Girls 18u -1 each</a:t>
            </a:r>
          </a:p>
          <a:p>
            <a:pPr algn="ctr">
              <a:lnSpc>
                <a:spcPts val="8400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4718826" y="95760"/>
            <a:ext cx="8135577" cy="1543050"/>
            <a:chOff x="0" y="0"/>
            <a:chExt cx="2142703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42704" cy="406400"/>
            </a:xfrm>
            <a:custGeom>
              <a:avLst/>
              <a:gdLst/>
              <a:ahLst/>
              <a:cxnLst/>
              <a:rect r="r" b="b" t="t" l="l"/>
              <a:pathLst>
                <a:path h="406400" w="2142704">
                  <a:moveTo>
                    <a:pt x="48532" y="0"/>
                  </a:moveTo>
                  <a:lnTo>
                    <a:pt x="2094171" y="0"/>
                  </a:lnTo>
                  <a:cubicBezTo>
                    <a:pt x="2107043" y="0"/>
                    <a:pt x="2119387" y="5113"/>
                    <a:pt x="2128489" y="14215"/>
                  </a:cubicBezTo>
                  <a:cubicBezTo>
                    <a:pt x="2137590" y="23316"/>
                    <a:pt x="2142704" y="35661"/>
                    <a:pt x="2142704" y="48532"/>
                  </a:cubicBezTo>
                  <a:lnTo>
                    <a:pt x="2142704" y="357868"/>
                  </a:lnTo>
                  <a:cubicBezTo>
                    <a:pt x="2142704" y="370739"/>
                    <a:pt x="2137590" y="383084"/>
                    <a:pt x="2128489" y="392185"/>
                  </a:cubicBezTo>
                  <a:cubicBezTo>
                    <a:pt x="2119387" y="401287"/>
                    <a:pt x="2107043" y="406400"/>
                    <a:pt x="2094171" y="406400"/>
                  </a:cubicBezTo>
                  <a:lnTo>
                    <a:pt x="48532" y="406400"/>
                  </a:lnTo>
                  <a:cubicBezTo>
                    <a:pt x="35661" y="406400"/>
                    <a:pt x="23316" y="401287"/>
                    <a:pt x="14215" y="392185"/>
                  </a:cubicBezTo>
                  <a:cubicBezTo>
                    <a:pt x="5113" y="383084"/>
                    <a:pt x="0" y="370739"/>
                    <a:pt x="0" y="357868"/>
                  </a:cubicBezTo>
                  <a:lnTo>
                    <a:pt x="0" y="48532"/>
                  </a:lnTo>
                  <a:cubicBezTo>
                    <a:pt x="0" y="35661"/>
                    <a:pt x="5113" y="23316"/>
                    <a:pt x="14215" y="14215"/>
                  </a:cubicBezTo>
                  <a:cubicBezTo>
                    <a:pt x="23316" y="5113"/>
                    <a:pt x="35661" y="0"/>
                    <a:pt x="4853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142703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863935" y="175177"/>
            <a:ext cx="784535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UNIFORMS &amp; APPAREL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906882" y="3092780"/>
            <a:ext cx="14474236" cy="4297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65564" indent="-532782" lvl="1">
              <a:lnSpc>
                <a:spcPts val="8686"/>
              </a:lnSpc>
              <a:buFont typeface="Arial"/>
              <a:buChar char="•"/>
            </a:pPr>
            <a:r>
              <a:rPr lang="en-US" sz="493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orders placed - shipped in approx 2-3 weeks</a:t>
            </a:r>
          </a:p>
          <a:p>
            <a:pPr algn="l" marL="1065564" indent="-532782" lvl="1">
              <a:lnSpc>
                <a:spcPts val="8686"/>
              </a:lnSpc>
              <a:buFont typeface="Arial"/>
              <a:buChar char="•"/>
            </a:pPr>
            <a:r>
              <a:rPr lang="en-US" sz="493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Fan Store open all season </a:t>
            </a:r>
          </a:p>
          <a:p>
            <a:pPr algn="l" marL="2131127" indent="-710376" lvl="2">
              <a:lnSpc>
                <a:spcPts val="8686"/>
              </a:lnSpc>
              <a:buFont typeface="Arial"/>
              <a:buChar char="⚬"/>
            </a:pPr>
            <a:r>
              <a:rPr lang="en-US" sz="493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Options updated throughout the season - check often!</a:t>
            </a:r>
          </a:p>
          <a:p>
            <a:pPr algn="l">
              <a:lnSpc>
                <a:spcPts val="8686"/>
              </a:lnSpc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857534" y="257175"/>
            <a:ext cx="10572932" cy="1543050"/>
            <a:chOff x="0" y="0"/>
            <a:chExt cx="2784640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84640" cy="406400"/>
            </a:xfrm>
            <a:custGeom>
              <a:avLst/>
              <a:gdLst/>
              <a:ahLst/>
              <a:cxnLst/>
              <a:rect r="r" b="b" t="t" l="l"/>
              <a:pathLst>
                <a:path h="406400" w="2784640">
                  <a:moveTo>
                    <a:pt x="37344" y="0"/>
                  </a:moveTo>
                  <a:lnTo>
                    <a:pt x="2747296" y="0"/>
                  </a:lnTo>
                  <a:cubicBezTo>
                    <a:pt x="2757201" y="0"/>
                    <a:pt x="2766699" y="3934"/>
                    <a:pt x="2773703" y="10938"/>
                  </a:cubicBezTo>
                  <a:cubicBezTo>
                    <a:pt x="2780706" y="17941"/>
                    <a:pt x="2784640" y="27440"/>
                    <a:pt x="2784640" y="37344"/>
                  </a:cubicBezTo>
                  <a:lnTo>
                    <a:pt x="2784640" y="369056"/>
                  </a:lnTo>
                  <a:cubicBezTo>
                    <a:pt x="2784640" y="378960"/>
                    <a:pt x="2780706" y="388459"/>
                    <a:pt x="2773703" y="395462"/>
                  </a:cubicBezTo>
                  <a:cubicBezTo>
                    <a:pt x="2766699" y="402466"/>
                    <a:pt x="2757201" y="406400"/>
                    <a:pt x="2747296" y="406400"/>
                  </a:cubicBezTo>
                  <a:lnTo>
                    <a:pt x="37344" y="406400"/>
                  </a:lnTo>
                  <a:cubicBezTo>
                    <a:pt x="27440" y="406400"/>
                    <a:pt x="17941" y="402466"/>
                    <a:pt x="10938" y="395462"/>
                  </a:cubicBezTo>
                  <a:cubicBezTo>
                    <a:pt x="3934" y="388459"/>
                    <a:pt x="0" y="378960"/>
                    <a:pt x="0" y="369056"/>
                  </a:cubicBezTo>
                  <a:lnTo>
                    <a:pt x="0" y="37344"/>
                  </a:lnTo>
                  <a:cubicBezTo>
                    <a:pt x="0" y="27440"/>
                    <a:pt x="3934" y="17941"/>
                    <a:pt x="10938" y="10938"/>
                  </a:cubicBezTo>
                  <a:cubicBezTo>
                    <a:pt x="17941" y="3934"/>
                    <a:pt x="27440" y="0"/>
                    <a:pt x="37344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784640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653038" y="336592"/>
            <a:ext cx="10981924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WE WANT TO PLAY FUNDRAISER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906882" y="3092780"/>
            <a:ext cx="14474236" cy="64879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65564" indent="-532782" lvl="1">
              <a:lnSpc>
                <a:spcPts val="8686"/>
              </a:lnSpc>
              <a:buFont typeface="Arial"/>
              <a:buChar char="•"/>
            </a:pPr>
            <a:r>
              <a:rPr lang="en-US" sz="493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$24,000+ raised!!</a:t>
            </a:r>
          </a:p>
          <a:p>
            <a:pPr algn="l" marL="1065564" indent="-532782" lvl="1">
              <a:lnSpc>
                <a:spcPts val="8686"/>
              </a:lnSpc>
              <a:buFont typeface="Arial"/>
              <a:buChar char="•"/>
            </a:pPr>
            <a:r>
              <a:rPr lang="en-US" sz="493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T-shirts &amp; volleyballs will be delivered at practices</a:t>
            </a:r>
          </a:p>
          <a:p>
            <a:pPr algn="l" marL="1065564" indent="-532782" lvl="1">
              <a:lnSpc>
                <a:spcPts val="8686"/>
              </a:lnSpc>
              <a:buFont typeface="Arial"/>
              <a:buChar char="•"/>
            </a:pPr>
            <a:r>
              <a:rPr lang="en-US" sz="493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apparel gift codes emailed to achievers</a:t>
            </a:r>
          </a:p>
          <a:p>
            <a:pPr algn="l" marL="1065564" indent="-532782" lvl="1">
              <a:lnSpc>
                <a:spcPts val="8686"/>
              </a:lnSpc>
              <a:buFont typeface="Arial"/>
              <a:buChar char="•"/>
            </a:pPr>
            <a:r>
              <a:rPr lang="en-US" sz="493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Facility update: Vestibule is built, wall is up and plumbing and roof top unit equipment on site!</a:t>
            </a:r>
          </a:p>
          <a:p>
            <a:pPr algn="l">
              <a:lnSpc>
                <a:spcPts val="8686"/>
              </a:lnSpc>
            </a:p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379612" y="787358"/>
            <a:ext cx="7844253" cy="1543050"/>
            <a:chOff x="0" y="0"/>
            <a:chExt cx="2065976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65976" cy="406400"/>
            </a:xfrm>
            <a:custGeom>
              <a:avLst/>
              <a:gdLst/>
              <a:ahLst/>
              <a:cxnLst/>
              <a:rect r="r" b="b" t="t" l="l"/>
              <a:pathLst>
                <a:path h="406400" w="2065976">
                  <a:moveTo>
                    <a:pt x="50335" y="0"/>
                  </a:moveTo>
                  <a:lnTo>
                    <a:pt x="2015641" y="0"/>
                  </a:lnTo>
                  <a:cubicBezTo>
                    <a:pt x="2028991" y="0"/>
                    <a:pt x="2041794" y="5303"/>
                    <a:pt x="2051233" y="14743"/>
                  </a:cubicBezTo>
                  <a:cubicBezTo>
                    <a:pt x="2060673" y="24182"/>
                    <a:pt x="2065976" y="36985"/>
                    <a:pt x="2065976" y="50335"/>
                  </a:cubicBezTo>
                  <a:lnTo>
                    <a:pt x="2065976" y="356065"/>
                  </a:lnTo>
                  <a:cubicBezTo>
                    <a:pt x="2065976" y="369415"/>
                    <a:pt x="2060673" y="382218"/>
                    <a:pt x="2051233" y="391657"/>
                  </a:cubicBezTo>
                  <a:cubicBezTo>
                    <a:pt x="2041794" y="401097"/>
                    <a:pt x="2028991" y="406400"/>
                    <a:pt x="2015641" y="406400"/>
                  </a:cubicBezTo>
                  <a:lnTo>
                    <a:pt x="50335" y="406400"/>
                  </a:lnTo>
                  <a:cubicBezTo>
                    <a:pt x="36985" y="406400"/>
                    <a:pt x="24182" y="401097"/>
                    <a:pt x="14743" y="391657"/>
                  </a:cubicBezTo>
                  <a:cubicBezTo>
                    <a:pt x="5303" y="382218"/>
                    <a:pt x="0" y="369415"/>
                    <a:pt x="0" y="356065"/>
                  </a:cubicBezTo>
                  <a:lnTo>
                    <a:pt x="0" y="50335"/>
                  </a:lnTo>
                  <a:cubicBezTo>
                    <a:pt x="0" y="36985"/>
                    <a:pt x="5303" y="24182"/>
                    <a:pt x="14743" y="14743"/>
                  </a:cubicBezTo>
                  <a:cubicBezTo>
                    <a:pt x="24182" y="5303"/>
                    <a:pt x="36985" y="0"/>
                    <a:pt x="50335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065976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221321" y="866775"/>
            <a:ext cx="784535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PICTURE DAY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734777" y="2784860"/>
            <a:ext cx="12818446" cy="86451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51"/>
              </a:lnSpc>
            </a:pPr>
            <a:r>
              <a:rPr lang="en-US" sz="646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TEAM AND INDIVIDUAL PHOTOS</a:t>
            </a:r>
          </a:p>
          <a:p>
            <a:pPr algn="ctr">
              <a:lnSpc>
                <a:spcPts val="9051"/>
              </a:lnSpc>
            </a:pPr>
            <a:r>
              <a:rPr lang="en-US" sz="646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by a professional</a:t>
            </a:r>
          </a:p>
          <a:p>
            <a:pPr algn="ctr">
              <a:lnSpc>
                <a:spcPts val="9051"/>
              </a:lnSpc>
            </a:pPr>
            <a:r>
              <a:rPr lang="en-US" sz="646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photographer in early 2026</a:t>
            </a:r>
          </a:p>
          <a:p>
            <a:pPr algn="ctr">
              <a:lnSpc>
                <a:spcPts val="9051"/>
              </a:lnSpc>
            </a:pPr>
            <a:r>
              <a:rPr lang="en-US" sz="646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date tbd based on facility</a:t>
            </a:r>
          </a:p>
          <a:p>
            <a:pPr algn="ctr">
              <a:lnSpc>
                <a:spcPts val="9051"/>
              </a:lnSpc>
            </a:pPr>
            <a:r>
              <a:rPr lang="en-US" sz="646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completion </a:t>
            </a:r>
          </a:p>
          <a:p>
            <a:pPr algn="ctr">
              <a:lnSpc>
                <a:spcPts val="9051"/>
              </a:lnSpc>
            </a:pPr>
          </a:p>
          <a:p>
            <a:pPr algn="ctr">
              <a:lnSpc>
                <a:spcPts val="9051"/>
              </a:lnSpc>
            </a:pPr>
          </a:p>
          <a:p>
            <a:pPr algn="ctr">
              <a:lnSpc>
                <a:spcPts val="4991"/>
              </a:lnSpc>
              <a:spcBef>
                <a:spcPct val="0"/>
              </a:spcBef>
            </a:pPr>
            <a:r>
              <a:rPr lang="en-US" sz="356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076211" y="95760"/>
            <a:ext cx="8135577" cy="1543050"/>
            <a:chOff x="0" y="0"/>
            <a:chExt cx="2142703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42704" cy="406400"/>
            </a:xfrm>
            <a:custGeom>
              <a:avLst/>
              <a:gdLst/>
              <a:ahLst/>
              <a:cxnLst/>
              <a:rect r="r" b="b" t="t" l="l"/>
              <a:pathLst>
                <a:path h="406400" w="2142704">
                  <a:moveTo>
                    <a:pt x="48532" y="0"/>
                  </a:moveTo>
                  <a:lnTo>
                    <a:pt x="2094171" y="0"/>
                  </a:lnTo>
                  <a:cubicBezTo>
                    <a:pt x="2107043" y="0"/>
                    <a:pt x="2119387" y="5113"/>
                    <a:pt x="2128489" y="14215"/>
                  </a:cubicBezTo>
                  <a:cubicBezTo>
                    <a:pt x="2137590" y="23316"/>
                    <a:pt x="2142704" y="35661"/>
                    <a:pt x="2142704" y="48532"/>
                  </a:cubicBezTo>
                  <a:lnTo>
                    <a:pt x="2142704" y="357868"/>
                  </a:lnTo>
                  <a:cubicBezTo>
                    <a:pt x="2142704" y="370739"/>
                    <a:pt x="2137590" y="383084"/>
                    <a:pt x="2128489" y="392185"/>
                  </a:cubicBezTo>
                  <a:cubicBezTo>
                    <a:pt x="2119387" y="401287"/>
                    <a:pt x="2107043" y="406400"/>
                    <a:pt x="2094171" y="406400"/>
                  </a:cubicBezTo>
                  <a:lnTo>
                    <a:pt x="48532" y="406400"/>
                  </a:lnTo>
                  <a:cubicBezTo>
                    <a:pt x="35661" y="406400"/>
                    <a:pt x="23316" y="401287"/>
                    <a:pt x="14215" y="392185"/>
                  </a:cubicBezTo>
                  <a:cubicBezTo>
                    <a:pt x="5113" y="383084"/>
                    <a:pt x="0" y="370739"/>
                    <a:pt x="0" y="357868"/>
                  </a:cubicBezTo>
                  <a:lnTo>
                    <a:pt x="0" y="48532"/>
                  </a:lnTo>
                  <a:cubicBezTo>
                    <a:pt x="0" y="35661"/>
                    <a:pt x="5113" y="23316"/>
                    <a:pt x="14215" y="14215"/>
                  </a:cubicBezTo>
                  <a:cubicBezTo>
                    <a:pt x="23316" y="5113"/>
                    <a:pt x="35661" y="0"/>
                    <a:pt x="4853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142703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221321" y="175177"/>
            <a:ext cx="784535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FUNDRAISING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15591" y="1355271"/>
            <a:ext cx="16456819" cy="79531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39"/>
              </a:lnSpc>
            </a:pP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We are looking to help athletes offset their costs as well as provide need-based scholarships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**No REQUIREMENTS TO FUNDRAISE**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DECEMBER - KWIK TRIP CAR WASH CARDS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January: Carbones Pizza sales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fEBRUARY:  TBD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March: Pastry puffins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April: TBD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Please contact mada skare (</a:t>
            </a:r>
            <a:r>
              <a:rPr lang="en-US" sz="4099">
                <a:solidFill>
                  <a:srgbClr val="EF202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cvcmnfundraising@gmail.com</a:t>
            </a: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) with any questions </a:t>
            </a:r>
          </a:p>
          <a:p>
            <a:pPr algn="ctr">
              <a:lnSpc>
                <a:spcPts val="5739"/>
              </a:lnSpc>
            </a:pPr>
            <a:r>
              <a:rPr lang="en-US" sz="40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OR SUGGESTIONS FOR ADDITIONAL FUNDRAISING OPPORTUNITIES</a:t>
            </a:r>
          </a:p>
          <a:p>
            <a:pPr algn="ctr">
              <a:lnSpc>
                <a:spcPts val="5831"/>
              </a:lnSpc>
              <a:spcBef>
                <a:spcPct val="0"/>
              </a:spcBef>
            </a:pPr>
            <a:r>
              <a:rPr lang="en-US" sz="4165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349363" y="625943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5076211" y="337102"/>
            <a:ext cx="8135577" cy="1301708"/>
            <a:chOff x="0" y="0"/>
            <a:chExt cx="2142703" cy="34283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42704" cy="342837"/>
            </a:xfrm>
            <a:custGeom>
              <a:avLst/>
              <a:gdLst/>
              <a:ahLst/>
              <a:cxnLst/>
              <a:rect r="r" b="b" t="t" l="l"/>
              <a:pathLst>
                <a:path h="342837" w="2142704">
                  <a:moveTo>
                    <a:pt x="48532" y="0"/>
                  </a:moveTo>
                  <a:lnTo>
                    <a:pt x="2094171" y="0"/>
                  </a:lnTo>
                  <a:cubicBezTo>
                    <a:pt x="2107043" y="0"/>
                    <a:pt x="2119387" y="5113"/>
                    <a:pt x="2128489" y="14215"/>
                  </a:cubicBezTo>
                  <a:cubicBezTo>
                    <a:pt x="2137590" y="23316"/>
                    <a:pt x="2142704" y="35661"/>
                    <a:pt x="2142704" y="48532"/>
                  </a:cubicBezTo>
                  <a:lnTo>
                    <a:pt x="2142704" y="294304"/>
                  </a:lnTo>
                  <a:cubicBezTo>
                    <a:pt x="2142704" y="307176"/>
                    <a:pt x="2137590" y="319520"/>
                    <a:pt x="2128489" y="328622"/>
                  </a:cubicBezTo>
                  <a:cubicBezTo>
                    <a:pt x="2119387" y="337724"/>
                    <a:pt x="2107043" y="342837"/>
                    <a:pt x="2094171" y="342837"/>
                  </a:cubicBezTo>
                  <a:lnTo>
                    <a:pt x="48532" y="342837"/>
                  </a:lnTo>
                  <a:cubicBezTo>
                    <a:pt x="35661" y="342837"/>
                    <a:pt x="23316" y="337724"/>
                    <a:pt x="14215" y="328622"/>
                  </a:cubicBezTo>
                  <a:cubicBezTo>
                    <a:pt x="5113" y="319520"/>
                    <a:pt x="0" y="307176"/>
                    <a:pt x="0" y="294304"/>
                  </a:cubicBezTo>
                  <a:lnTo>
                    <a:pt x="0" y="48532"/>
                  </a:lnTo>
                  <a:cubicBezTo>
                    <a:pt x="0" y="35661"/>
                    <a:pt x="5113" y="23316"/>
                    <a:pt x="14215" y="14215"/>
                  </a:cubicBezTo>
                  <a:cubicBezTo>
                    <a:pt x="23316" y="5113"/>
                    <a:pt x="35661" y="0"/>
                    <a:pt x="48532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142703" cy="3809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221321" y="175177"/>
            <a:ext cx="7845359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VOLUNTEER OPPORTUNITIES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964354" y="1010381"/>
            <a:ext cx="12881505" cy="8151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59"/>
              </a:lnSpc>
            </a:pPr>
          </a:p>
          <a:p>
            <a:pPr algn="l" marL="1165854" indent="-582927" lvl="1">
              <a:lnSpc>
                <a:spcPts val="7559"/>
              </a:lnSpc>
              <a:spcBef>
                <a:spcPct val="0"/>
              </a:spcBef>
              <a:buFont typeface="Arial"/>
              <a:buChar char="•"/>
            </a:pP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Pizza Distribution help </a:t>
            </a:r>
          </a:p>
          <a:p>
            <a:pPr algn="l" marL="1165854" indent="-582927" lvl="1">
              <a:lnSpc>
                <a:spcPts val="7559"/>
              </a:lnSpc>
              <a:spcBef>
                <a:spcPct val="0"/>
              </a:spcBef>
              <a:buFont typeface="Arial"/>
              <a:buChar char="•"/>
            </a:pP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Advertising - Put out/take down signs</a:t>
            </a:r>
          </a:p>
          <a:p>
            <a:pPr algn="l" marL="1165854" indent="-582927" lvl="1">
              <a:lnSpc>
                <a:spcPts val="7559"/>
              </a:lnSpc>
              <a:spcBef>
                <a:spcPct val="0"/>
              </a:spcBef>
              <a:buFont typeface="Arial"/>
              <a:buChar char="•"/>
            </a:pP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Make </a:t>
            </a: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Hotel Reservations for travel tournaments</a:t>
            </a:r>
          </a:p>
          <a:p>
            <a:pPr algn="l" marL="1165854" indent="-582927" lvl="1">
              <a:lnSpc>
                <a:spcPts val="7559"/>
              </a:lnSpc>
              <a:spcBef>
                <a:spcPct val="0"/>
              </a:spcBef>
              <a:buFont typeface="Arial"/>
              <a:buChar char="•"/>
            </a:pP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Team Parent</a:t>
            </a:r>
          </a:p>
          <a:p>
            <a:pPr algn="l" marL="1165854" indent="-582927" lvl="1">
              <a:lnSpc>
                <a:spcPts val="7559"/>
              </a:lnSpc>
              <a:buFont typeface="Arial"/>
              <a:buChar char="•"/>
            </a:pP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Board Member</a:t>
            </a:r>
          </a:p>
          <a:p>
            <a:pPr algn="l" marL="1165854" indent="-582927" lvl="1">
              <a:lnSpc>
                <a:spcPts val="7559"/>
              </a:lnSpc>
              <a:buFont typeface="Arial"/>
              <a:buChar char="•"/>
            </a:pP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Tryout and Uniform Sizing help </a:t>
            </a:r>
          </a:p>
          <a:p>
            <a:pPr algn="l" marL="1165854" indent="-582927" lvl="1">
              <a:lnSpc>
                <a:spcPts val="7559"/>
              </a:lnSpc>
              <a:buFont typeface="Arial"/>
              <a:buChar char="•"/>
            </a:pPr>
            <a:r>
              <a:rPr lang="en-US" sz="5399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Facility upkeep and cleaning</a:t>
            </a:r>
          </a:p>
          <a:p>
            <a:pPr algn="ctr">
              <a:lnSpc>
                <a:spcPts val="4151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0" y="0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-10800000">
            <a:off x="13403719" y="4912275"/>
            <a:ext cx="4884281" cy="5374725"/>
          </a:xfrm>
          <a:custGeom>
            <a:avLst/>
            <a:gdLst/>
            <a:ahLst/>
            <a:cxnLst/>
            <a:rect r="r" b="b" t="t" l="l"/>
            <a:pathLst>
              <a:path h="5374725" w="4884281">
                <a:moveTo>
                  <a:pt x="0" y="5374725"/>
                </a:moveTo>
                <a:lnTo>
                  <a:pt x="4884281" y="5374725"/>
                </a:lnTo>
                <a:lnTo>
                  <a:pt x="4884281" y="0"/>
                </a:lnTo>
                <a:lnTo>
                  <a:pt x="0" y="0"/>
                </a:lnTo>
                <a:lnTo>
                  <a:pt x="0" y="5374725"/>
                </a:lnTo>
                <a:close/>
              </a:path>
            </a:pathLst>
          </a:custGeom>
          <a:blipFill>
            <a:blip r:embed="rId2">
              <a:alphaModFix amt="5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706749" y="722889"/>
            <a:ext cx="8874502" cy="8841222"/>
          </a:xfrm>
          <a:custGeom>
            <a:avLst/>
            <a:gdLst/>
            <a:ahLst/>
            <a:cxnLst/>
            <a:rect r="r" b="b" t="t" l="l"/>
            <a:pathLst>
              <a:path h="8841222" w="8874502">
                <a:moveTo>
                  <a:pt x="0" y="0"/>
                </a:moveTo>
                <a:lnTo>
                  <a:pt x="8874502" y="0"/>
                </a:lnTo>
                <a:lnTo>
                  <a:pt x="8874502" y="8841222"/>
                </a:lnTo>
                <a:lnTo>
                  <a:pt x="0" y="88412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114026" y="564599"/>
            <a:ext cx="16059948" cy="1543050"/>
            <a:chOff x="0" y="0"/>
            <a:chExt cx="4229781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229781" cy="406400"/>
            </a:xfrm>
            <a:custGeom>
              <a:avLst/>
              <a:gdLst/>
              <a:ahLst/>
              <a:cxnLst/>
              <a:rect r="r" b="b" t="t" l="l"/>
              <a:pathLst>
                <a:path h="406400" w="4229781">
                  <a:moveTo>
                    <a:pt x="24585" y="0"/>
                  </a:moveTo>
                  <a:lnTo>
                    <a:pt x="4205195" y="0"/>
                  </a:lnTo>
                  <a:cubicBezTo>
                    <a:pt x="4211716" y="0"/>
                    <a:pt x="4217969" y="2590"/>
                    <a:pt x="4222580" y="7201"/>
                  </a:cubicBezTo>
                  <a:cubicBezTo>
                    <a:pt x="4227190" y="11811"/>
                    <a:pt x="4229781" y="18065"/>
                    <a:pt x="4229781" y="24585"/>
                  </a:cubicBezTo>
                  <a:lnTo>
                    <a:pt x="4229781" y="381815"/>
                  </a:lnTo>
                  <a:cubicBezTo>
                    <a:pt x="4229781" y="395393"/>
                    <a:pt x="4218773" y="406400"/>
                    <a:pt x="4205195" y="406400"/>
                  </a:cubicBezTo>
                  <a:lnTo>
                    <a:pt x="24585" y="406400"/>
                  </a:lnTo>
                  <a:cubicBezTo>
                    <a:pt x="18065" y="406400"/>
                    <a:pt x="11811" y="403810"/>
                    <a:pt x="7201" y="399199"/>
                  </a:cubicBezTo>
                  <a:cubicBezTo>
                    <a:pt x="2590" y="394589"/>
                    <a:pt x="0" y="388335"/>
                    <a:pt x="0" y="381815"/>
                  </a:cubicBezTo>
                  <a:lnTo>
                    <a:pt x="0" y="24585"/>
                  </a:lnTo>
                  <a:cubicBezTo>
                    <a:pt x="0" y="18065"/>
                    <a:pt x="2590" y="11811"/>
                    <a:pt x="7201" y="7201"/>
                  </a:cubicBezTo>
                  <a:cubicBezTo>
                    <a:pt x="11811" y="2590"/>
                    <a:pt x="18065" y="0"/>
                    <a:pt x="24585" y="0"/>
                  </a:cubicBezTo>
                  <a:close/>
                </a:path>
              </a:pathLst>
            </a:custGeom>
            <a:solidFill>
              <a:srgbClr val="EF2020"/>
            </a:solidFill>
            <a:ln w="38100" cap="rnd">
              <a:solidFill>
                <a:srgbClr val="EB8309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4229781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2665479" y="644016"/>
            <a:ext cx="12957043" cy="1222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FFFFFF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FUNDRAISING KWIK TRIP CAR WASH CARDS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0601" y="1945724"/>
            <a:ext cx="17546797" cy="83412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TODAY THRU DECEMBER 8TH</a:t>
            </a:r>
          </a:p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 5 ULTIMATE CAR WASH CARDS</a:t>
            </a:r>
          </a:p>
          <a:p>
            <a:pPr algn="ctr">
              <a:lnSpc>
                <a:spcPts val="9804"/>
              </a:lnSpc>
            </a:pPr>
            <a:r>
              <a:rPr lang="en-US" sz="7003" spc="98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$36 EACH</a:t>
            </a:r>
          </a:p>
          <a:p>
            <a:pPr algn="ctr">
              <a:lnSpc>
                <a:spcPts val="7284"/>
              </a:lnSpc>
            </a:pPr>
            <a:r>
              <a:rPr lang="en-US" sz="5203" spc="72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$8 FROM EACH CARD GOES BACK TO THE PLAYER  $8 GOES BACK TO CVC</a:t>
            </a:r>
          </a:p>
          <a:p>
            <a:pPr algn="ctr">
              <a:lnSpc>
                <a:spcPts val="7284"/>
              </a:lnSpc>
            </a:pPr>
            <a:r>
              <a:rPr lang="en-US" sz="5203" spc="72">
                <a:solidFill>
                  <a:srgbClr val="EE0E29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SUBMIT YOUR ORDERS VIA GOOGLE FORM &amp; PAY VIA VENMO OR 1 CHECK</a:t>
            </a:r>
          </a:p>
          <a:p>
            <a:pPr algn="ctr">
              <a:lnSpc>
                <a:spcPts val="7284"/>
              </a:lnSpc>
            </a:pPr>
            <a:r>
              <a:rPr lang="en-US" sz="5203" spc="72">
                <a:solidFill>
                  <a:srgbClr val="000000"/>
                </a:solidFill>
                <a:latin typeface="Bobby Jones Condensed Soft"/>
                <a:ea typeface="Bobby Jones Condensed Soft"/>
                <a:cs typeface="Bobby Jones Condensed Soft"/>
                <a:sym typeface="Bobby Jones Condensed Soft"/>
              </a:rPr>
              <a:t>GIFT CARDS GOOD FOR 2 YEARS AT KWIK TRIP &amp; KWIK STAR</a:t>
            </a:r>
          </a:p>
          <a:p>
            <a:pPr algn="ctr">
              <a:lnSpc>
                <a:spcPts val="7284"/>
              </a:lnSpc>
            </a:pPr>
          </a:p>
          <a:p>
            <a:pPr algn="ctr">
              <a:lnSpc>
                <a:spcPts val="7284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DAG3FS9sIcY</dc:identifier>
  <dcterms:modified xsi:type="dcterms:W3CDTF">2011-08-01T06:04:30Z</dcterms:modified>
  <cp:revision>1</cp:revision>
  <dc:title>CVC PARENT MTG 25-26</dc:title>
</cp:coreProperties>
</file>