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4"/>
    <p:sldMasterId id="2147483891" r:id="rId5"/>
  </p:sldMasterIdLst>
  <p:notesMasterIdLst>
    <p:notesMasterId r:id="rId36"/>
  </p:notesMasterIdLst>
  <p:handoutMasterIdLst>
    <p:handoutMasterId r:id="rId37"/>
  </p:handoutMasterIdLst>
  <p:sldIdLst>
    <p:sldId id="256" r:id="rId6"/>
    <p:sldId id="287" r:id="rId7"/>
    <p:sldId id="257" r:id="rId8"/>
    <p:sldId id="314" r:id="rId9"/>
    <p:sldId id="356" r:id="rId10"/>
    <p:sldId id="373" r:id="rId11"/>
    <p:sldId id="374" r:id="rId12"/>
    <p:sldId id="375" r:id="rId13"/>
    <p:sldId id="376" r:id="rId14"/>
    <p:sldId id="282" r:id="rId15"/>
    <p:sldId id="260" r:id="rId16"/>
    <p:sldId id="378" r:id="rId17"/>
    <p:sldId id="349" r:id="rId18"/>
    <p:sldId id="372" r:id="rId19"/>
    <p:sldId id="379" r:id="rId20"/>
    <p:sldId id="380" r:id="rId21"/>
    <p:sldId id="382" r:id="rId22"/>
    <p:sldId id="361" r:id="rId23"/>
    <p:sldId id="383" r:id="rId24"/>
    <p:sldId id="384" r:id="rId25"/>
    <p:sldId id="362" r:id="rId26"/>
    <p:sldId id="329" r:id="rId27"/>
    <p:sldId id="330" r:id="rId28"/>
    <p:sldId id="363" r:id="rId29"/>
    <p:sldId id="371" r:id="rId30"/>
    <p:sldId id="369" r:id="rId31"/>
    <p:sldId id="337" r:id="rId32"/>
    <p:sldId id="354" r:id="rId33"/>
    <p:sldId id="368" r:id="rId34"/>
    <p:sldId id="305" r:id="rId3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en larson" initials="al" lastIdx="1" clrIdx="0">
    <p:extLst>
      <p:ext uri="{19B8F6BF-5375-455C-9EA6-DF929625EA0E}">
        <p15:presenceInfo xmlns:p15="http://schemas.microsoft.com/office/powerpoint/2012/main" userId="bbd4020610a97a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605022-54BC-4FAD-9D8A-214845371E05}" v="1807" dt="2025-08-24T22:22:15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4320"/>
    </p:cViewPr>
  </p:sorterViewPr>
  <p:notesViewPr>
    <p:cSldViewPr>
      <p:cViewPr varScale="1">
        <p:scale>
          <a:sx n="75" d="100"/>
          <a:sy n="75" d="100"/>
        </p:scale>
        <p:origin x="-2220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0T11:09:49.77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744"/>
          </a:xfrm>
          <a:prstGeom prst="rect">
            <a:avLst/>
          </a:prstGeom>
        </p:spPr>
        <p:txBody>
          <a:bodyPr vert="horz" lIns="93327" tIns="46663" rIns="93327" bIns="466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39" cy="469744"/>
          </a:xfrm>
          <a:prstGeom prst="rect">
            <a:avLst/>
          </a:prstGeom>
        </p:spPr>
        <p:txBody>
          <a:bodyPr vert="horz" lIns="93327" tIns="46663" rIns="93327" bIns="46663" rtlCol="0"/>
          <a:lstStyle>
            <a:lvl1pPr algn="r">
              <a:defRPr sz="1200"/>
            </a:lvl1pPr>
          </a:lstStyle>
          <a:p>
            <a:fld id="{EFBFFC81-7AD5-4E03-9869-87193D13FD5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7739" cy="469744"/>
          </a:xfrm>
          <a:prstGeom prst="rect">
            <a:avLst/>
          </a:prstGeom>
        </p:spPr>
        <p:txBody>
          <a:bodyPr vert="horz" lIns="93327" tIns="46663" rIns="93327" bIns="466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128"/>
            <a:ext cx="3077739" cy="469744"/>
          </a:xfrm>
          <a:prstGeom prst="rect">
            <a:avLst/>
          </a:prstGeom>
        </p:spPr>
        <p:txBody>
          <a:bodyPr vert="horz" lIns="93327" tIns="46663" rIns="93327" bIns="46663" rtlCol="0" anchor="b"/>
          <a:lstStyle>
            <a:lvl1pPr algn="r">
              <a:defRPr sz="1200"/>
            </a:lvl1pPr>
          </a:lstStyle>
          <a:p>
            <a:fld id="{AE7156A9-3006-402A-8944-03FB4890D7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1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39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7" tIns="46663" rIns="93327" bIns="4666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1"/>
            <a:ext cx="3077739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7" tIns="46663" rIns="93327" bIns="466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7395F4E-B815-4AA0-9F06-34591E7D5DB3}" type="datetimeFigureOut">
              <a:rPr lang="en-US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265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60168"/>
            <a:ext cx="5681980" cy="42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7" tIns="46663" rIns="93327" bIns="46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128"/>
            <a:ext cx="3077739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7" tIns="46663" rIns="93327" bIns="4666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128"/>
            <a:ext cx="3077739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7" tIns="46663" rIns="93327" bIns="466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A99792-31DE-4451-A389-8C2DD386A4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93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8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6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65D34-877F-EB5C-B1DD-97F489024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98475F0D-11E0-D8B5-1FA3-C8A3B1D8C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C00205C2-7E88-2A25-1F4A-A2AEE2CCE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0F1FE-1979-3639-2CC3-CAEC8D3FB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E6A4EAB5-3E6F-7072-3564-CE3555555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AFB463A8-7D65-AE12-3AF2-084E1384C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7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3D9F-FCCD-3C56-4DA4-E8DBD84C6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56F4CA04-B1AB-78F5-B619-6C7446AB0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F110D10C-1DCF-837A-CEBF-2D700C1F1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97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97DA4-CB9A-56F8-22A0-D5CC91B75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97F00433-6969-BB1F-605C-CE866DC58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6F3BD80A-0576-58EF-1E6E-221B2673D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8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46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7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E32249-C68D-4799-912E-21FE9E34EA8D}" type="datetime1">
              <a:rPr lang="en-US" smtClean="0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8578C-EC06-449D-9A7D-4E867A433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21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2E51D-69D6-4EEC-8CD9-D98CFB712BE5}" type="datetime1">
              <a:rPr lang="en-US" smtClean="0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6E020-54A4-430A-B8EA-91FC3FD91D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A1EE8-C4CC-4D02-A3D1-D38C98C6A666}" type="datetime1">
              <a:rPr lang="en-US" smtClean="0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6266B-6825-4BD2-BC6F-1E198F2420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9143F-9267-488A-A08C-8E35579BF73B}" type="datetime1">
              <a:rPr lang="en-US" smtClean="0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6E020-54A4-430A-B8EA-91FC3FD91D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11A54-F584-44CB-B79F-108AF326D52A}" type="datetime1">
              <a:rPr lang="en-US" smtClean="0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6E020-54A4-430A-B8EA-91FC3FD91D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2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76ED84-8FF8-458E-BDAF-50B7E7ADFC74}" type="datetime1">
              <a:rPr lang="en-US" smtClean="0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C06F2-CDD2-4E75-842A-6B7C7466B9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0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A1212-EBBD-44EF-B4AC-D72372A910DA}" type="datetime1">
              <a:rPr lang="en-US" smtClean="0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4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99F3A-7DEE-47D8-B46E-BB02BC532172}" type="datetime1">
              <a:rPr lang="en-US" smtClean="0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6E020-54A4-430A-B8EA-91FC3FD91D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9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8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18A24-2D98-4766-99FF-EBC9D0CD6313}" type="datetime1">
              <a:rPr lang="en-US" smtClean="0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6E020-54A4-430A-B8EA-91FC3FD91D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3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7F6D0-4B44-421F-83D2-1C3F38EA8501}" type="datetime1">
              <a:rPr lang="en-US" smtClean="0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6E020-54A4-430A-B8EA-91FC3FD91D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5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97EB6-9598-457F-BBFA-788335D4A1E0}" type="datetime1">
              <a:rPr lang="en-US" smtClean="0"/>
              <a:pPr>
                <a:defRPr/>
              </a:pPr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39929-F60E-421E-9F9B-4520E2CBE0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8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5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3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2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1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9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1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2000" t="-3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8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3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EC50-4D83-4DE6-B0A0-105BEAD887C2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86D9-1883-4891-99AB-761301315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50900"/>
            <a:ext cx="6629400" cy="259080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Shakopee Youth </a:t>
            </a:r>
            <a:br>
              <a:rPr lang="en-US" sz="4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en-US" sz="4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Baseball Association</a:t>
            </a:r>
            <a:br>
              <a:rPr lang="en-US" sz="4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en-US" sz="4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Year End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6266B-6825-4BD2-BC6F-1E198F24207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85800"/>
            <a:ext cx="7075714" cy="9144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400" cap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u="dbl" cap="none" dirty="0">
                <a:latin typeface="Bahnschrift SemiBold SemiConden" panose="020B0502040204020203" pitchFamily="34" charset="0"/>
              </a:rPr>
              <a:t>2024/25 BOARD CANDIDATES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752600" y="2168526"/>
            <a:ext cx="7391400" cy="45720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Bahnschrift SemiBold SemiConden" panose="020B0502040204020203" pitchFamily="34" charset="0"/>
              </a:rPr>
              <a:t>Travel Director:				Jason Lenz, Adam Stier	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Bahnschrift SemiBold SemiConden" panose="020B0502040204020203" pitchFamily="34" charset="0"/>
              </a:rPr>
              <a:t>In-House Director:			???	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Bahnschrift SemiBold SemiConden" panose="020B0502040204020203" pitchFamily="34" charset="0"/>
              </a:rPr>
              <a:t>Assistant Tournament Director:		Tatum Heil	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Bahnschrift SemiBold SemiConden" panose="020B0502040204020203" pitchFamily="34" charset="0"/>
              </a:rPr>
              <a:t>Assistant Equipment Director (non-voting):  	???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Bahnschrift SemiBold SemiConden" panose="020B0502040204020203" pitchFamily="34" charset="0"/>
              </a:rPr>
              <a:t>Fundraising Coordinator (new position):	Billy Wermerskirchen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Bahnschrift SemiBold SemiConden" panose="020B0502040204020203" pitchFamily="34" charset="0"/>
              </a:rPr>
              <a:t>Social Media Director 1 (new position):  	Sara Lewis/Tracey Domke, 					Christina Tibbetts, and 					Jim Malone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Bahnschrift SemiBold SemiConden" panose="020B0502040204020203" pitchFamily="34" charset="0"/>
              </a:rPr>
              <a:t>President (New 3-year term):		Shane Hofmann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Bahnschrift SemiBold SemiConden" panose="020B0502040204020203" pitchFamily="34" charset="0"/>
              </a:rPr>
              <a:t>Secretary				Sean Dolan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Bahnschrift SemiBold SemiConden" panose="020B0502040204020203" pitchFamily="34" charset="0"/>
              </a:rPr>
              <a:t>Field &amp; Facilities Coordinator		???</a:t>
            </a:r>
            <a:r>
              <a:rPr lang="en-US" sz="2000" dirty="0">
                <a:latin typeface="Calibri" pitchFamily="34" charset="0"/>
              </a:rPr>
              <a:t>	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000" dirty="0">
                <a:latin typeface="Calibri" pitchFamily="34" charset="0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6E020-54A4-430A-B8EA-91FC3FD91D1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81000"/>
            <a:ext cx="6000750" cy="13255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400" cap="none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b="1" u="dbl" dirty="0">
                <a:latin typeface="Bahnschrift SemiBold SemiConden" panose="020B0502040204020203" pitchFamily="34" charset="0"/>
              </a:rPr>
              <a:t>BOARD ELECTIONS</a:t>
            </a:r>
            <a:endParaRPr lang="en-US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7391400" cy="41910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Majority of Board positions are for an elected 2-year term (President is a 3-year position)</a:t>
            </a:r>
          </a:p>
          <a:p>
            <a:pPr>
              <a:buClr>
                <a:srgbClr val="FF0000"/>
              </a:buClr>
            </a:pPr>
            <a:endParaRPr lang="en-US" dirty="0">
              <a:latin typeface="Bahnschrift SemiBold SemiConden" panose="020B0502040204020203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Traveling and In-House Directors (1 position each elected on an every other year rotation)</a:t>
            </a:r>
          </a:p>
          <a:p>
            <a:pPr>
              <a:buClr>
                <a:srgbClr val="FF0000"/>
              </a:buClr>
            </a:pPr>
            <a:endParaRPr lang="en-US" dirty="0">
              <a:latin typeface="Bahnschrift SemiBold SemiConden" panose="020B0502040204020203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If no one has applied for an open position, the Board may actively recruit and may appoint someone to fill the role</a:t>
            </a:r>
          </a:p>
          <a:p>
            <a:pPr>
              <a:buClr>
                <a:srgbClr val="FF0000"/>
              </a:buClr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6E020-54A4-430A-B8EA-91FC3FD91D1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0" y="21336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u="dbl" cap="none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738138"/>
            <a:ext cx="579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dbl" dirty="0">
                <a:latin typeface="Bahnschrift SemiBold SemiConden" panose="020B0502040204020203" pitchFamily="34" charset="0"/>
              </a:rPr>
              <a:t>Registration Numbers</a:t>
            </a:r>
            <a:endParaRPr lang="en-US" sz="4400" dirty="0"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60368A-8134-2330-3A55-61798FC01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8934"/>
              </p:ext>
            </p:extLst>
          </p:nvPr>
        </p:nvGraphicFramePr>
        <p:xfrm>
          <a:off x="1600200" y="2286000"/>
          <a:ext cx="7239000" cy="3761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864">
                  <a:extLst>
                    <a:ext uri="{9D8B030D-6E8A-4147-A177-3AD203B41FA5}">
                      <a16:colId xmlns:a16="http://schemas.microsoft.com/office/drawing/2014/main" val="7358078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1318597698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410193490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904924649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3773418230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916249456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3662360683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2540322566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485828297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2846480271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3427781173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4265988283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1041823374"/>
                    </a:ext>
                  </a:extLst>
                </a:gridCol>
              </a:tblGrid>
              <a:tr h="394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2024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SemiBold SemiConden" panose="020B0502040204020203" pitchFamily="34" charset="0"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2020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2018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2017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1122080"/>
                  </a:ext>
                </a:extLst>
              </a:tr>
              <a:tr h="43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Traveling - 9s-15s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174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175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SemiBold SemiConden" panose="020B0502040204020203" pitchFamily="34" charset="0"/>
                        </a:rPr>
                        <a:t>      199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201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202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213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SemiBold SemiConden" panose="020B0502040204020203" pitchFamily="34" charset="0"/>
                        </a:rPr>
                        <a:t>      216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220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232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234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229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216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6450103"/>
                  </a:ext>
                </a:extLst>
              </a:tr>
              <a:tr h="43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Legion - 16-18s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kern="120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       31 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35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45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47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41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44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42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51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39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26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0224487"/>
                  </a:ext>
                </a:extLst>
              </a:tr>
              <a:tr h="43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Community League - 4th - 12th grade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66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71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106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60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71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91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87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92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83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87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1342394"/>
                  </a:ext>
                </a:extLst>
              </a:tr>
              <a:tr h="43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In House - 1st-3rd grade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kern="120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108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142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151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153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143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160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179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170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175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201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224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5640409"/>
                  </a:ext>
                </a:extLst>
              </a:tr>
              <a:tr h="43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kern="120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384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414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456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490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450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491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527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521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506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543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556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596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2538138"/>
                  </a:ext>
                </a:extLst>
              </a:tr>
              <a:tr h="394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1310654"/>
                  </a:ext>
                </a:extLst>
              </a:tr>
              <a:tr h="43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Change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kern="120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(30)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(42)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(34)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40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(41)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(36)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  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 15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(37)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(13)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SemiBold SemiConden" panose="020B0502040204020203" pitchFamily="34" charset="0"/>
                        </a:rPr>
                        <a:t>       (40)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SemiBold SemiConden" panose="020B0502040204020203" pitchFamily="34" charset="0"/>
                        </a:rPr>
                        <a:t>       (19)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654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38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76600" y="5334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b="1" u="dbl" cap="none" dirty="0">
                <a:latin typeface="Bahnschrift SemiBold SemiConden" panose="020B0502040204020203" pitchFamily="34" charset="0"/>
              </a:rPr>
              <a:t>Survey Results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1066800" y="2667000"/>
            <a:ext cx="8382000" cy="3352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Travel –  109 responses out of 174 registrations = 63%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endParaRPr lang="en-US" dirty="0">
              <a:latin typeface="Bahnschrift SemiBold SemiConden" panose="020B0502040204020203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Community – 12 responses out of 67 registrations = 17%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endParaRPr lang="en-US" dirty="0">
              <a:latin typeface="Bahnschrift SemiBold SemiConden" panose="020B0502040204020203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In House –  58 responses out of 108 registrations = 53%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5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71E4-DF5B-548D-9FBC-C022575D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685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Bahnschrift SemiBold SemiConden" panose="020B0502040204020203" pitchFamily="34" charset="0"/>
              </a:rPr>
              <a:t>Travel Survey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D98C2C-03F7-B98D-5947-2A6818B1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70969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>
                <a:latin typeface="Bahnschrift SemiBold SemiConden" panose="020B0502040204020203" pitchFamily="34" charset="0"/>
              </a:rPr>
              <a:t>Positives:</a:t>
            </a:r>
          </a:p>
          <a:p>
            <a:pPr lvl="1"/>
            <a:r>
              <a:rPr lang="en-US" dirty="0">
                <a:latin typeface="Bahnschrift SemiBold SemiConden" panose="020B0502040204020203" pitchFamily="34" charset="0"/>
              </a:rPr>
              <a:t>Coaches continue to get great reviews</a:t>
            </a:r>
          </a:p>
          <a:p>
            <a:pPr lvl="1"/>
            <a:r>
              <a:rPr lang="en-US" dirty="0">
                <a:latin typeface="Bahnschrift SemiBold SemiConden" panose="020B0502040204020203" pitchFamily="34" charset="0"/>
              </a:rPr>
              <a:t>Professional behavior towards umpires &amp; opposing coaches/teams</a:t>
            </a:r>
          </a:p>
          <a:p>
            <a:pPr lvl="1"/>
            <a:r>
              <a:rPr lang="en-US" dirty="0">
                <a:latin typeface="Bahnschrift SemiBold SemiConden" panose="020B0502040204020203" pitchFamily="34" charset="0"/>
              </a:rPr>
              <a:t>Number of games played</a:t>
            </a:r>
          </a:p>
          <a:p>
            <a:pPr lvl="1"/>
            <a:r>
              <a:rPr lang="en-US" dirty="0">
                <a:latin typeface="Bahnschrift SemiBold SemiConden" panose="020B0502040204020203" pitchFamily="34" charset="0"/>
              </a:rPr>
              <a:t>The Shed training – VERY positive feedback on this partnership</a:t>
            </a:r>
          </a:p>
          <a:p>
            <a:pPr lvl="1"/>
            <a:r>
              <a:rPr lang="en-US" dirty="0">
                <a:latin typeface="Bahnschrift SemiBold SemiConden" panose="020B0502040204020203" pitchFamily="34" charset="0"/>
              </a:rPr>
              <a:t>Overwhelming support to continue working with </a:t>
            </a:r>
            <a:r>
              <a:rPr lang="en-US" dirty="0" err="1">
                <a:latin typeface="Bahnschrift SemiBold SemiConden" panose="020B0502040204020203" pitchFamily="34" charset="0"/>
              </a:rPr>
              <a:t>SnapRaise</a:t>
            </a:r>
            <a:r>
              <a:rPr lang="en-US" dirty="0">
                <a:latin typeface="Bahnschrift SemiBold SemiConden" panose="020B0502040204020203" pitchFamily="34" charset="0"/>
              </a:rPr>
              <a:t> for fundraising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10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1D97DC-C580-AE92-1951-FB0D02691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9C8-5ADE-F145-7E77-766EDF01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685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Bahnschrift SemiBold SemiConden" panose="020B0502040204020203" pitchFamily="34" charset="0"/>
              </a:rPr>
              <a:t>Travel Survey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5A2C45-4261-A529-0DD0-8705D69A3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70969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latin typeface="Bahnschrift SemiBold SemiConden" panose="020B0502040204020203" pitchFamily="34" charset="0"/>
              </a:rPr>
              <a:t>Areas of Opportunity</a:t>
            </a:r>
          </a:p>
          <a:p>
            <a:pPr lvl="1"/>
            <a:r>
              <a:rPr lang="en-US" dirty="0">
                <a:latin typeface="Bahnschrift SemiBold SemiConden" panose="020B0502040204020203" pitchFamily="34" charset="0"/>
              </a:rPr>
              <a:t>More practice time</a:t>
            </a:r>
          </a:p>
          <a:p>
            <a:pPr lvl="1"/>
            <a:r>
              <a:rPr lang="en-US" dirty="0">
                <a:latin typeface="Bahnschrift SemiBold SemiConden" panose="020B0502040204020203" pitchFamily="34" charset="0"/>
              </a:rPr>
              <a:t>More opportunities for skill development</a:t>
            </a:r>
          </a:p>
          <a:p>
            <a:pPr lvl="1"/>
            <a:r>
              <a:rPr lang="en-US" dirty="0">
                <a:latin typeface="Bahnschrift SemiBold SemiConden" panose="020B0502040204020203" pitchFamily="34" charset="0"/>
              </a:rPr>
              <a:t>Tryout Process </a:t>
            </a:r>
          </a:p>
          <a:p>
            <a:pPr lvl="1"/>
            <a:r>
              <a:rPr lang="en-US" dirty="0">
                <a:latin typeface="Bahnschrift SemiBold SemiConden" panose="020B0502040204020203" pitchFamily="34" charset="0"/>
              </a:rPr>
              <a:t>Making baseball fun – building culture with SYBA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1919F-630D-2764-A6BA-181C0A93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6E020-54A4-430A-B8EA-91FC3FD91D1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1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A6424FA-6D5D-A2DD-1D95-145DD2BEE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5BBBC-7F49-5037-0A2C-8FE7C937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FEF55-C66C-6742-1B13-139498C0F3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6600" y="6858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u="dbl" dirty="0">
                <a:latin typeface="Bahnschrift SemiBold SemiConden" panose="020B0502040204020203" pitchFamily="34" charset="0"/>
              </a:rPr>
              <a:t>2025 Community League Season Highlights</a:t>
            </a:r>
            <a:endParaRPr lang="en-US" sz="4000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626B6D80-B177-2D88-C536-6897B440D6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9300" y="2438400"/>
            <a:ext cx="8382000" cy="44958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Increased board presence at evals received glowing responses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Players chose jersey #s for first time – HUGE hit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2x practices scheduled vs PY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4</a:t>
            </a:r>
            <a:r>
              <a:rPr lang="en-US" baseline="30000" dirty="0">
                <a:latin typeface="Bahnschrift SemiBold SemiConden" panose="020B0502040204020203" pitchFamily="34" charset="0"/>
              </a:rPr>
              <a:t>th</a:t>
            </a:r>
            <a:r>
              <a:rPr lang="en-US" dirty="0">
                <a:latin typeface="Bahnschrift SemiBold SemiConden" panose="020B0502040204020203" pitchFamily="34" charset="0"/>
              </a:rPr>
              <a:t>/5th Red &amp; White teams finished league play in 4</a:t>
            </a:r>
            <a:r>
              <a:rPr lang="en-US" baseline="30000" dirty="0">
                <a:latin typeface="Bahnschrift SemiBold SemiConden" panose="020B0502040204020203" pitchFamily="34" charset="0"/>
              </a:rPr>
              <a:t>th</a:t>
            </a:r>
            <a:r>
              <a:rPr lang="en-US" dirty="0">
                <a:latin typeface="Bahnschrift SemiBold SemiConden" panose="020B0502040204020203" pitchFamily="34" charset="0"/>
              </a:rPr>
              <a:t> and 5</a:t>
            </a:r>
            <a:r>
              <a:rPr lang="en-US" baseline="30000" dirty="0">
                <a:latin typeface="Bahnschrift SemiBold SemiConden" panose="020B0502040204020203" pitchFamily="34" charset="0"/>
              </a:rPr>
              <a:t>th</a:t>
            </a:r>
            <a:r>
              <a:rPr lang="en-US" dirty="0">
                <a:latin typeface="Bahnschrift SemiBold SemiConden" panose="020B0502040204020203" pitchFamily="34" charset="0"/>
              </a:rPr>
              <a:t> place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6th/7th Red team finished league play in 1</a:t>
            </a:r>
            <a:r>
              <a:rPr lang="en-US" baseline="30000" dirty="0">
                <a:latin typeface="Bahnschrift SemiBold SemiConden" panose="020B0502040204020203" pitchFamily="34" charset="0"/>
              </a:rPr>
              <a:t>st</a:t>
            </a:r>
            <a:r>
              <a:rPr lang="en-US" dirty="0">
                <a:latin typeface="Bahnschrift SemiBold SemiConden" panose="020B0502040204020203" pitchFamily="34" charset="0"/>
              </a:rPr>
              <a:t> place, White in last place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8</a:t>
            </a:r>
            <a:r>
              <a:rPr lang="en-US" baseline="30000" dirty="0">
                <a:latin typeface="Bahnschrift SemiBold SemiConden" panose="020B0502040204020203" pitchFamily="34" charset="0"/>
              </a:rPr>
              <a:t>th</a:t>
            </a:r>
            <a:r>
              <a:rPr lang="en-US" dirty="0">
                <a:latin typeface="Bahnschrift SemiBold SemiConden" panose="020B0502040204020203" pitchFamily="34" charset="0"/>
              </a:rPr>
              <a:t>/9</a:t>
            </a:r>
            <a:r>
              <a:rPr lang="en-US" baseline="30000" dirty="0">
                <a:latin typeface="Bahnschrift SemiBold SemiConden" panose="020B0502040204020203" pitchFamily="34" charset="0"/>
              </a:rPr>
              <a:t>th</a:t>
            </a:r>
            <a:r>
              <a:rPr lang="en-US" dirty="0">
                <a:latin typeface="Bahnschrift SemiBold SemiConden" panose="020B0502040204020203" pitchFamily="34" charset="0"/>
              </a:rPr>
              <a:t> Grade team finished league play in 6</a:t>
            </a:r>
            <a:r>
              <a:rPr lang="en-US" baseline="30000" dirty="0">
                <a:latin typeface="Bahnschrift SemiBold SemiConden" panose="020B0502040204020203" pitchFamily="34" charset="0"/>
              </a:rPr>
              <a:t>th</a:t>
            </a:r>
            <a:r>
              <a:rPr lang="en-US" dirty="0">
                <a:latin typeface="Bahnschrift SemiBold SemiConden" panose="020B0502040204020203" pitchFamily="34" charset="0"/>
              </a:rPr>
              <a:t> place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n-US" dirty="0">
                <a:latin typeface="Bahnschrift SemiBold SemiConden" panose="020B0502040204020203" pitchFamily="34" charset="0"/>
              </a:rPr>
              <a:t>Fielded a 10-12</a:t>
            </a:r>
            <a:r>
              <a:rPr lang="en-US" baseline="30000" dirty="0">
                <a:latin typeface="Bahnschrift SemiBold SemiConden" panose="020B0502040204020203" pitchFamily="34" charset="0"/>
              </a:rPr>
              <a:t>th</a:t>
            </a:r>
            <a:r>
              <a:rPr lang="en-US" dirty="0">
                <a:latin typeface="Bahnschrift SemiBold SemiConden" panose="020B0502040204020203" pitchFamily="34" charset="0"/>
              </a:rPr>
              <a:t> Grade team for first time in at least 2 years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400" dirty="0">
                <a:latin typeface="Bahnschrift SemiBold SemiConden" panose="020B0502040204020203" pitchFamily="34" charset="0"/>
              </a:rPr>
              <a:t>Won Silver Bracket Championship in season ending tourney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endParaRPr lang="en-US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sz="2000" b="1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endParaRPr 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2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7EED938-7C58-86DB-9CC1-B77FD2B4A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497C5-0413-9617-3308-B8A92B07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1274D-0930-EB1A-DBE7-56F71FCAD3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6600" y="6858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u="dbl" dirty="0">
                <a:latin typeface="Bahnschrift SemiBold SemiConden" panose="020B0502040204020203" pitchFamily="34" charset="0"/>
              </a:rPr>
              <a:t>2025 Community League Positives &amp; Opportunities</a:t>
            </a:r>
            <a:endParaRPr lang="en-US" sz="4000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226176B1-559B-BCEF-2250-F917A90D40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2043113"/>
            <a:ext cx="8001000" cy="4495800"/>
          </a:xfrm>
        </p:spPr>
        <p:txBody>
          <a:bodyPr>
            <a:normAutofit fontScale="47500" lnSpcReduction="20000"/>
          </a:bodyPr>
          <a:lstStyle/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Positives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Levels with multiple teams having either Travel Red or White jerseys vs the same jersey                                         in PY offered team differentiation shows a more cohesive SYBA brand 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Practice jerseys were a hit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Coaches fostered a positive experience and improved player skills and knowledge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Equipment coordinators teaching field maintenance before the season was well received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Adding more practices was well received however players would like more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Shakopee had a 10-12</a:t>
            </a:r>
            <a:r>
              <a:rPr lang="en-US" sz="2900" b="1" baseline="30000" dirty="0">
                <a:latin typeface="Calibri" pitchFamily="34" charset="0"/>
              </a:rPr>
              <a:t>th</a:t>
            </a:r>
            <a:r>
              <a:rPr lang="en-US" sz="2900" b="1" dirty="0">
                <a:latin typeface="Calibri" pitchFamily="34" charset="0"/>
              </a:rPr>
              <a:t> grade team for the first time in at least 2 years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Registrations increased slightly vs PY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Areas of Opportunity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More practices added in the future especially at lower age groups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Little to no time to practice before games start (can we secure fieldhouse in April?)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Improve fields specifically EMS and WMS</a:t>
            </a:r>
          </a:p>
          <a:p>
            <a:pPr lvl="3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Storage shed issue at WMS did not get resolved until after the first game was played</a:t>
            </a:r>
          </a:p>
          <a:p>
            <a:pPr lvl="3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EMS lots of weeds in the IF and grass</a:t>
            </a:r>
          </a:p>
          <a:p>
            <a:pPr lvl="3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School fields need to be mowed more regularly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Process for rescheduling games/practices has too many layers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Parents not aware of league details, communication not clear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Off Season programs feel more intended for Travel players</a:t>
            </a:r>
          </a:p>
          <a:p>
            <a:pPr lvl="2">
              <a:lnSpc>
                <a:spcPct val="80000"/>
              </a:lnSpc>
              <a:buClr>
                <a:srgbClr val="FF0000"/>
              </a:buClr>
            </a:pPr>
            <a:r>
              <a:rPr lang="en-US" sz="2900" b="1" dirty="0">
                <a:latin typeface="Calibri" pitchFamily="34" charset="0"/>
              </a:rPr>
              <a:t>Timing of creating 10-12</a:t>
            </a:r>
            <a:r>
              <a:rPr lang="en-US" sz="2900" b="1" baseline="30000" dirty="0">
                <a:latin typeface="Calibri" pitchFamily="34" charset="0"/>
              </a:rPr>
              <a:t>th</a:t>
            </a:r>
            <a:r>
              <a:rPr lang="en-US" sz="2900" b="1" dirty="0">
                <a:latin typeface="Calibri" pitchFamily="34" charset="0"/>
              </a:rPr>
              <a:t> Grade team does not align with the SW Community League                                         and the team plays ½ a season 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endParaRPr lang="en-US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sz="2000" b="1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endParaRPr 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1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886700" cy="13255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r" eaLnBrk="1" hangingPunct="1"/>
            <a:r>
              <a:rPr lang="en-US" sz="4000" b="1" u="dbl" cap="none" dirty="0">
                <a:latin typeface="Bahnschrift SemiBold SemiConden" panose="020B0502040204020203" pitchFamily="34" charset="0"/>
              </a:rPr>
              <a:t>In House Survey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A62D1C-C90D-FC7E-55D3-2B56E2E53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7400" y="1993900"/>
            <a:ext cx="7086600" cy="4727576"/>
          </a:xfrm>
        </p:spPr>
        <p:txBody>
          <a:bodyPr>
            <a:normAutofit fontScale="70000" lnSpcReduction="20000"/>
          </a:bodyPr>
          <a:lstStyle/>
          <a:p>
            <a:pPr marL="0" indent="0" fontAlgn="b">
              <a:buNone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Majority of respondents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fontAlgn="b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value viewed as either a good or excellent value</a:t>
            </a:r>
          </a:p>
          <a:p>
            <a:pPr fontAlgn="b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satisfied/satisfied with communication from SYBA </a:t>
            </a:r>
          </a:p>
          <a:p>
            <a:pPr fontAlgn="b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easy/easy to find program information</a:t>
            </a:r>
          </a:p>
          <a:p>
            <a:pPr fontAlgn="b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satisfied/satisfied with coaches</a:t>
            </a:r>
          </a:p>
          <a:p>
            <a:pPr fontAlgn="b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satisfied/satisfied with schedule and balance between practices and games</a:t>
            </a:r>
          </a:p>
          <a:p>
            <a:pPr fontAlgn="b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satisfied/satisfied with length of time for games/practices</a:t>
            </a:r>
          </a:p>
          <a:p>
            <a:pPr fontAlgn="b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 end jamboree exceeded or met expectations. Of the 28 responses from 8/9U 86% enjoyed the two-day schedule</a:t>
            </a:r>
          </a:p>
          <a:p>
            <a:pPr fontAlgn="b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player skill and baseball knowledge improved ‘a great deal/a lot’ since beginning of season</a:t>
            </a:r>
          </a:p>
          <a:p>
            <a:pPr fontAlgn="b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satisfied/satisfied with player’s experience </a:t>
            </a:r>
          </a:p>
          <a:p>
            <a:pPr marL="0" indent="0" algn="l" fontAlgn="b">
              <a:buFont typeface="Arial" panose="020B0604020202020204" pitchFamily="34" charset="0"/>
              <a:buNone/>
            </a:pPr>
            <a:endParaRPr lang="en-US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0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8AA4-A984-0F02-6AF7-75F618BD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b="1" u="sng" dirty="0"/>
              <a:t>In-House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491D4-4002-E1A0-67D0-FAA92E7B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825625"/>
            <a:ext cx="6457950" cy="4351338"/>
          </a:xfrm>
        </p:spPr>
        <p:txBody>
          <a:bodyPr>
            <a:normAutofit fontScale="70000" lnSpcReduction="20000"/>
          </a:bodyPr>
          <a:lstStyle/>
          <a:p>
            <a:pPr marL="0" indent="0" fontAlgn="b">
              <a:buNone/>
            </a:pPr>
            <a:r>
              <a:rPr lang="en-US" b="1" u="sng" dirty="0"/>
              <a:t>Comment themes</a:t>
            </a:r>
            <a:r>
              <a:rPr lang="en-US" b="1" dirty="0"/>
              <a:t>:</a:t>
            </a:r>
          </a:p>
          <a:p>
            <a:r>
              <a:rPr lang="en-US" dirty="0"/>
              <a:t>Confusing email communications (would like to see emails go to targeted groups IE: travel, community, in-house, &amp; general)</a:t>
            </a:r>
          </a:p>
          <a:p>
            <a:r>
              <a:rPr lang="en-US" dirty="0"/>
              <a:t>Grass length on school owned fields</a:t>
            </a:r>
          </a:p>
          <a:p>
            <a:r>
              <a:rPr lang="en-US" dirty="0"/>
              <a:t>Inconsistency in rules (some rules were deviated from the distributed rules throughout the course of the season)</a:t>
            </a:r>
          </a:p>
          <a:p>
            <a:r>
              <a:rPr lang="en-US" dirty="0"/>
              <a:t>9U in-house (some disappointment about having to combine 8U/9U due to 3 travel 9U teams and not enough #’s for stand-alone 9U in-house</a:t>
            </a:r>
          </a:p>
          <a:p>
            <a:r>
              <a:rPr lang="en-US" dirty="0"/>
              <a:t>Appreciate the evaluation process prior to forming teams</a:t>
            </a:r>
          </a:p>
          <a:p>
            <a:r>
              <a:rPr lang="en-US" dirty="0"/>
              <a:t>Liked the winter training options</a:t>
            </a:r>
          </a:p>
          <a:p>
            <a:r>
              <a:rPr lang="en-US" dirty="0"/>
              <a:t>Liked having an umpire for the Jamboree games at 8U/9U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4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1400" y="4572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400" b="1" u="dbl" dirty="0">
                <a:latin typeface="Bahnschrift SemiCondensed" panose="020B0502040204020203" pitchFamily="34" charset="0"/>
              </a:rPr>
              <a:t>AGENDA</a:t>
            </a:r>
            <a:endParaRPr lang="en-US" sz="4400" b="1" u="dbl" cap="none" dirty="0">
              <a:latin typeface="Bahnschrift SemiCondensed" panose="020B0502040204020203" pitchFamily="34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095501"/>
            <a:ext cx="7696200" cy="42672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Condensed" panose="020B0502040204020203" pitchFamily="34" charset="0"/>
              </a:rPr>
              <a:t>2024-25 Board Members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Condensed" panose="020B0502040204020203" pitchFamily="34" charset="0"/>
              </a:rPr>
              <a:t>2025-2026 Board Candidates - Elections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Condensed" panose="020B0502040204020203" pitchFamily="34" charset="0"/>
              </a:rPr>
              <a:t>Survey Results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Condensed" panose="020B0502040204020203" pitchFamily="34" charset="0"/>
              </a:rPr>
              <a:t>What was new in 2025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Condensed" panose="020B0502040204020203" pitchFamily="34" charset="0"/>
              </a:rPr>
              <a:t>Financial Report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Condensed" panose="020B0502040204020203" pitchFamily="34" charset="0"/>
              </a:rPr>
              <a:t>Possible Changes for 2026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Condensed" panose="020B0502040204020203" pitchFamily="34" charset="0"/>
              </a:rPr>
              <a:t>Open Discussion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Condensed" panose="020B0502040204020203" pitchFamily="34" charset="0"/>
              </a:rPr>
              <a:t>Election Results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8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2316-9951-B543-B407-FD0FB107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b="1" u="sng" dirty="0"/>
              <a:t>Jr &amp; Sr Legion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38A77-4B42-C1DC-1057-4761E26F1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6915150" cy="4351338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2000" dirty="0"/>
              <a:t>Senior Legion went 32-7-1.</a:t>
            </a:r>
          </a:p>
          <a:p>
            <a:pPr marL="1371600" lvl="3" indent="0">
              <a:buNone/>
            </a:pPr>
            <a:r>
              <a:rPr lang="en-US" sz="2000" dirty="0"/>
              <a:t>WON STATE!</a:t>
            </a:r>
          </a:p>
          <a:p>
            <a:pPr marL="1371600" lvl="3" indent="0">
              <a:buNone/>
            </a:pPr>
            <a:r>
              <a:rPr lang="en-US" sz="2000" dirty="0"/>
              <a:t>Made it to Regional Semifinals up in Fargo</a:t>
            </a:r>
          </a:p>
          <a:p>
            <a:pPr marL="1371600" lvl="3" indent="0">
              <a:buNone/>
            </a:pPr>
            <a:r>
              <a:rPr lang="en-US" sz="2000" dirty="0"/>
              <a:t>Massive success this season.</a:t>
            </a:r>
          </a:p>
          <a:p>
            <a:pPr marL="1371600" lvl="3" indent="0">
              <a:buNone/>
            </a:pPr>
            <a:r>
              <a:rPr lang="en-US" sz="2000" dirty="0"/>
              <a:t>Senior Legion coach was Dave Johnson</a:t>
            </a:r>
          </a:p>
          <a:p>
            <a:pPr marL="1371600" lvl="3" indent="0">
              <a:buNone/>
            </a:pPr>
            <a:endParaRPr lang="en-US" sz="2000" dirty="0"/>
          </a:p>
          <a:p>
            <a:pPr marL="1371600" lvl="3" indent="0">
              <a:buNone/>
            </a:pPr>
            <a:r>
              <a:rPr lang="en-US" sz="2000" dirty="0"/>
              <a:t>Junior Legion went 15-15.</a:t>
            </a:r>
          </a:p>
          <a:p>
            <a:pPr marL="1371600" lvl="3" indent="0">
              <a:buNone/>
            </a:pPr>
            <a:r>
              <a:rPr lang="en-US" sz="2000" dirty="0"/>
              <a:t>Junior Legion coach was Kolin Williams</a:t>
            </a:r>
          </a:p>
          <a:p>
            <a:pPr marL="1371600" lvl="3" indent="0">
              <a:buNone/>
            </a:pPr>
            <a:endParaRPr lang="en-US" sz="2000" dirty="0"/>
          </a:p>
          <a:p>
            <a:pPr marL="1371600" lvl="3" indent="0">
              <a:buNone/>
            </a:pPr>
            <a:r>
              <a:rPr lang="en-US" sz="2000" dirty="0"/>
              <a:t>Due to the length of the season &amp; the great success that was had, the legion survey will be distributed later than usual, but one will be sent out to the families soon. </a:t>
            </a:r>
          </a:p>
        </p:txBody>
      </p:sp>
    </p:spTree>
    <p:extLst>
      <p:ext uri="{BB962C8B-B14F-4D97-AF65-F5344CB8AC3E}">
        <p14:creationId xmlns:p14="http://schemas.microsoft.com/office/powerpoint/2010/main" val="368882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33750" y="5334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400" b="1" u="dbl" cap="none" dirty="0">
                <a:latin typeface="Bahnschrift SemiBold SemiConden" panose="020B0502040204020203" pitchFamily="34" charset="0"/>
              </a:rPr>
              <a:t>Umpires</a:t>
            </a:r>
            <a:endParaRPr lang="en-US" sz="4800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1689100" y="2225676"/>
            <a:ext cx="74676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n-US" sz="2600" dirty="0">
                <a:latin typeface="Bahnschrift SemiBold SemiConden" panose="020B0502040204020203" pitchFamily="34" charset="0"/>
              </a:rPr>
              <a:t>Huge Success, Thank you Brent Vannier!!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n-US" sz="2600" dirty="0">
                <a:latin typeface="Bahnschrift SemiBold SemiConden" panose="020B0502040204020203" pitchFamily="34" charset="0"/>
              </a:rPr>
              <a:t>108 umpires, mainly Shakopee middle and high school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n-US" sz="2600" dirty="0">
                <a:latin typeface="Bahnschrift SemiBold SemiConden" panose="020B0502040204020203" pitchFamily="34" charset="0"/>
              </a:rPr>
              <a:t>250 games including all umps for Shakopee Tourney and in-house Jamboree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n-US" sz="2600" dirty="0">
                <a:latin typeface="Bahnschrift SemiBold SemiConden" panose="020B0502040204020203" pitchFamily="34" charset="0"/>
              </a:rPr>
              <a:t>Many compliments about the quality of these young men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n-US" sz="2600" dirty="0">
                <a:latin typeface="Bahnschrift SemiBold SemiConden" panose="020B0502040204020203" pitchFamily="34" charset="0"/>
              </a:rPr>
              <a:t>Provided umpires for 2 outside association tournaments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n-US" sz="2600" dirty="0">
                <a:latin typeface="Bahnschrift SemiBold SemiConden" panose="020B0502040204020203" pitchFamily="34" charset="0"/>
              </a:rPr>
              <a:t>Working to get even more training for the current and any new umpires next year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sz="20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sz="2000" b="1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endParaRPr 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6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0" y="685800"/>
            <a:ext cx="66294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000" b="1" u="dbl" dirty="0">
                <a:latin typeface="Bahnschrift SemiBold SemiConden" panose="020B0502040204020203" pitchFamily="34" charset="0"/>
              </a:rPr>
              <a:t>What was new in 2025</a:t>
            </a:r>
            <a:endParaRPr lang="en-US" sz="4000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470CE-681C-A594-CBDB-197541500A00}"/>
              </a:ext>
            </a:extLst>
          </p:cNvPr>
          <p:cNvSpPr txBox="1"/>
          <p:nvPr/>
        </p:nvSpPr>
        <p:spPr>
          <a:xfrm>
            <a:off x="1828800" y="1981200"/>
            <a:ext cx="8077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US" sz="2000" strike="sngStrike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SnapRaise (In house and Travel)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Corporate Donations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Partial tryouts at Mash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Kids participating in high school games/events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Baseball day in Shakopee (Fox 9 news)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Offseason Training at The Shed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8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43250" y="609600"/>
            <a:ext cx="66294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000" b="1" u="dbl" dirty="0">
                <a:latin typeface="Bahnschrift SemiBold SemiConden" panose="020B0502040204020203" pitchFamily="34" charset="0"/>
              </a:rPr>
              <a:t>2025 Capital Investments </a:t>
            </a:r>
            <a:endParaRPr lang="en-US" sz="4000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2057400" y="2136775"/>
            <a:ext cx="7467600" cy="4603751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3200" b="1" u="sng" dirty="0">
                <a:latin typeface="Bahnschrift SemiBold SemiConden" panose="020B0502040204020203" pitchFamily="34" charset="0"/>
              </a:rPr>
              <a:t>$12,080 </a:t>
            </a:r>
            <a:r>
              <a:rPr lang="en-US" sz="3200" dirty="0">
                <a:latin typeface="Bahnschrift SemiBold SemiConden" panose="020B0502040204020203" pitchFamily="34" charset="0"/>
              </a:rPr>
              <a:t>invested player equipment, field equipment and maintenance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>
              <a:latin typeface="Bahnschrift SemiBold SemiConden" panose="020B0502040204020203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Baseballs:  $5,188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Player Equipment:  $3,775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Field Maintenance:  $1,388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Field Equipment &amp; Materials:  $1,035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Storage Equipment:  $694</a:t>
            </a:r>
          </a:p>
        </p:txBody>
      </p:sp>
    </p:spTree>
    <p:extLst>
      <p:ext uri="{BB962C8B-B14F-4D97-AF65-F5344CB8AC3E}">
        <p14:creationId xmlns:p14="http://schemas.microsoft.com/office/powerpoint/2010/main" val="381653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71800" y="634999"/>
            <a:ext cx="66294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000" b="1" u="dbl" cap="none" dirty="0">
                <a:latin typeface="Bahnschrift SemiBold SemiConden" panose="020B0502040204020203" pitchFamily="34" charset="0"/>
              </a:rPr>
              <a:t>2025 Shakopee Tournament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1828800" y="2254249"/>
            <a:ext cx="7315200" cy="460375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Hosted 91 teams at 4 different field locations – </a:t>
            </a:r>
            <a:r>
              <a:rPr lang="en-US" sz="2400" dirty="0" err="1">
                <a:latin typeface="Bahnschrift SemiBold SemiConden" panose="020B0502040204020203" pitchFamily="34" charset="0"/>
              </a:rPr>
              <a:t>Tahpah</a:t>
            </a:r>
            <a:r>
              <a:rPr lang="en-US" sz="2400" dirty="0">
                <a:latin typeface="Bahnschrift SemiBold SemiConden" panose="020B0502040204020203" pitchFamily="34" charset="0"/>
              </a:rPr>
              <a:t>    (8 fields), Johnson (4 fields), Westminster (2 fields), Muenchow (4 fields).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Thank you to all parents for their flexibility in working their DIBs hours. 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Shakopee youth kids continue to be used as umps. We had many games using two umps to both help our younger umps and also have two for bracket games.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Profit = $16,945 – previous 3 yr average = $19,656.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5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71800" y="533400"/>
            <a:ext cx="66294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b="1" u="dbl" dirty="0">
                <a:latin typeface="Bahnschrift SemiBold SemiConden" panose="020B0502040204020203" pitchFamily="34" charset="0"/>
              </a:rPr>
              <a:t>Fundraising Recap</a:t>
            </a:r>
            <a:endParaRPr lang="en-US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470CE-681C-A594-CBDB-197541500A00}"/>
              </a:ext>
            </a:extLst>
          </p:cNvPr>
          <p:cNvSpPr txBox="1"/>
          <p:nvPr/>
        </p:nvSpPr>
        <p:spPr>
          <a:xfrm>
            <a:off x="2286000" y="1828800"/>
            <a:ext cx="80772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i="1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All </a:t>
            </a:r>
            <a:r>
              <a:rPr lang="en-US" sz="2800" b="1" i="1" u="sng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Net</a:t>
            </a:r>
            <a:r>
              <a:rPr lang="en-US" sz="2800" i="1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 Dollars Raised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err="1">
                <a:solidFill>
                  <a:srgbClr val="333333"/>
                </a:solidFill>
                <a:latin typeface="Bahnschrift SemiBold SemiConden" panose="020B0502040204020203" pitchFamily="34" charset="0"/>
              </a:rPr>
              <a:t>Snapraise</a:t>
            </a:r>
            <a:r>
              <a:rPr lang="en-US" sz="2800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 (Travel):  $20,945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err="1">
                <a:solidFill>
                  <a:srgbClr val="333333"/>
                </a:solidFill>
                <a:latin typeface="Bahnschrift SemiBold SemiConden" panose="020B0502040204020203" pitchFamily="34" charset="0"/>
              </a:rPr>
              <a:t>Snapraise</a:t>
            </a:r>
            <a:r>
              <a:rPr lang="en-US" sz="2800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 (</a:t>
            </a:r>
            <a:r>
              <a:rPr lang="en-US" sz="2800" dirty="0" err="1">
                <a:solidFill>
                  <a:srgbClr val="333333"/>
                </a:solidFill>
                <a:latin typeface="Bahnschrift SemiBold SemiConden" panose="020B0502040204020203" pitchFamily="34" charset="0"/>
              </a:rPr>
              <a:t>InHouse</a:t>
            </a:r>
            <a:r>
              <a:rPr lang="en-US" sz="2800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):  $5,829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SYBA Tournament:  $16,945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Sponsorships:  $9,344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MVP “Gold” Card: $5,131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Player Yard Signs:  $975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In House Tourney Concessions:  $799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Misc Cash Donations:  $1,376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TOTAL DOLLARS RAISED: Over $60,000!!!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3200" dirty="0">
              <a:solidFill>
                <a:srgbClr val="333333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</a:pPr>
            <a:endParaRPr lang="en-US" sz="3200" dirty="0">
              <a:solidFill>
                <a:srgbClr val="333333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3200" dirty="0">
              <a:solidFill>
                <a:srgbClr val="333333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0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0" y="6096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u="dbl" dirty="0">
                <a:latin typeface="Bahnschrift SemiBold SemiConden" panose="020B0502040204020203" pitchFamily="34" charset="0"/>
              </a:rPr>
              <a:t>Cash/Other Donations</a:t>
            </a:r>
            <a:endParaRPr lang="en-US" sz="4400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2057400" y="2119313"/>
            <a:ext cx="7467600" cy="44196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u="sng" dirty="0">
                <a:latin typeface="Bahnschrift SemiBold SemiConden" panose="020B0502040204020203" pitchFamily="34" charset="0"/>
              </a:rPr>
              <a:t>THANK YOU FOR YOUR DONATIONS!!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Bahnschrift SemiBold SemiConden" panose="020B0502040204020203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$1,000 from Wells Fargo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Bahnschrift SemiBold SemiConden" panose="020B0502040204020203" pitchFamily="34" charset="0"/>
              </a:rPr>
              <a:t>(via Allen Larson and Aaron Olson)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$250 from Fidelity Charitable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Bahnschrift SemiBold SemiConden" panose="020B0502040204020203" pitchFamily="34" charset="0"/>
              </a:rPr>
              <a:t>(via John </a:t>
            </a:r>
            <a:r>
              <a:rPr lang="en-US" sz="2000" dirty="0" err="1">
                <a:latin typeface="Bahnschrift SemiBold SemiConden" panose="020B0502040204020203" pitchFamily="34" charset="0"/>
              </a:rPr>
              <a:t>Schaidler</a:t>
            </a:r>
            <a:r>
              <a:rPr lang="en-US" sz="2000" dirty="0">
                <a:latin typeface="Bahnschrift SemiBold SemiConden" panose="020B0502040204020203" pitchFamily="34" charset="0"/>
              </a:rPr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$500 value of equipment from Shakopee Chevrolet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SYBA made annual $1,000 donation to Shakopee         Dollars for Scholars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7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0400" y="6096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4900" b="1" u="dbl" cap="none" dirty="0">
                <a:latin typeface="Bahnschrift SemiBold SemiConden" panose="020B0502040204020203" pitchFamily="34" charset="0"/>
              </a:rPr>
              <a:t>Cash Balance</a:t>
            </a:r>
            <a:br>
              <a:rPr lang="en-US" sz="4400" b="1" u="dbl" cap="none" dirty="0">
                <a:latin typeface="Bahnschrift SemiBold SemiConden" panose="020B0502040204020203" pitchFamily="34" charset="0"/>
              </a:rPr>
            </a:br>
            <a:r>
              <a:rPr lang="en-US" sz="3100" cap="none" dirty="0" err="1">
                <a:latin typeface="Bahnschrift SemiBold SemiConden" panose="020B0502040204020203" pitchFamily="34" charset="0"/>
              </a:rPr>
              <a:t>Organizeation</a:t>
            </a:r>
            <a:r>
              <a:rPr lang="en-US" sz="3100" cap="none" dirty="0">
                <a:latin typeface="Bahnschrift SemiBold SemiConden" panose="020B0502040204020203" pitchFamily="34" charset="0"/>
              </a:rPr>
              <a:t> Wide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E018CC-F6F5-C873-5D3C-C3FC9DE60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99328"/>
              </p:ext>
            </p:extLst>
          </p:nvPr>
        </p:nvGraphicFramePr>
        <p:xfrm>
          <a:off x="1974850" y="2895600"/>
          <a:ext cx="6540500" cy="1793716"/>
        </p:xfrm>
        <a:graphic>
          <a:graphicData uri="http://schemas.openxmlformats.org/drawingml/2006/table">
            <a:tbl>
              <a:tblPr firstRow="1" bandRow="1"/>
              <a:tblGrid>
                <a:gridCol w="1308100">
                  <a:extLst>
                    <a:ext uri="{9D8B030D-6E8A-4147-A177-3AD203B41FA5}">
                      <a16:colId xmlns:a16="http://schemas.microsoft.com/office/drawing/2014/main" val="3619559516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37492018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356117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60335957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90356365"/>
                    </a:ext>
                  </a:extLst>
                </a:gridCol>
              </a:tblGrid>
              <a:tr h="885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74919"/>
                          </a:highlight>
                          <a:latin typeface="Bahnschrift SemiBold SemiConden" panose="020B0502040204020203" pitchFamily="34" charset="0"/>
                        </a:rPr>
                        <a:t>8/18/2021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491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74919"/>
                          </a:highlight>
                          <a:latin typeface="Bahnschrift SemiBold SemiConden" panose="020B0502040204020203" pitchFamily="34" charset="0"/>
                        </a:rPr>
                        <a:t>8/17/2022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491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74919"/>
                          </a:highlight>
                          <a:latin typeface="Bahnschrift SemiBold SemiConden" panose="020B0502040204020203" pitchFamily="34" charset="0"/>
                        </a:rPr>
                        <a:t>8/21/2023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491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74919"/>
                          </a:highlight>
                          <a:latin typeface="Bahnschrift SemiBold SemiConden" panose="020B0502040204020203" pitchFamily="34" charset="0"/>
                        </a:rPr>
                        <a:t>8/19/2024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491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74919"/>
                          </a:highlight>
                          <a:latin typeface="Bahnschrift SemiBold SemiConden" panose="020B0502040204020203" pitchFamily="34" charset="0"/>
                        </a:rPr>
                        <a:t>8/21/2025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49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84278"/>
                  </a:ext>
                </a:extLst>
              </a:tr>
              <a:tr h="907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6CFCC"/>
                          </a:highlight>
                          <a:latin typeface="Bahnschrift SemiBold SemiConden" panose="020B0502040204020203" pitchFamily="34" charset="0"/>
                        </a:rPr>
                        <a:t>71,276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6CFCC"/>
                          </a:highlight>
                          <a:latin typeface="Bahnschrift SemiBold SemiConden" panose="020B0502040204020203" pitchFamily="34" charset="0"/>
                        </a:rPr>
                        <a:t>67,498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6CFCC"/>
                          </a:highlight>
                          <a:latin typeface="Bahnschrift SemiBold SemiConden" panose="020B0502040204020203" pitchFamily="34" charset="0"/>
                        </a:rPr>
                        <a:t>69,978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6CFCC"/>
                          </a:highlight>
                          <a:latin typeface="Bahnschrift SemiBold SemiConden" panose="020B0502040204020203" pitchFamily="34" charset="0"/>
                        </a:rPr>
                        <a:t>65,888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6CFCC"/>
                          </a:highlight>
                          <a:latin typeface="Bahnschrift SemiBold SemiConden" panose="020B0502040204020203" pitchFamily="34" charset="0"/>
                        </a:rPr>
                        <a:t>$96,712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161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91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71800" y="838200"/>
            <a:ext cx="66294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000" b="1" u="dbl" dirty="0">
                <a:latin typeface="Bahnschrift SemiBold SemiConden" panose="020B0502040204020203" pitchFamily="34" charset="0"/>
              </a:rPr>
              <a:t>Things that we are thinking </a:t>
            </a:r>
            <a:br>
              <a:rPr lang="en-US" sz="4000" b="1" u="dbl" dirty="0">
                <a:latin typeface="Bahnschrift SemiBold SemiConden" panose="020B0502040204020203" pitchFamily="34" charset="0"/>
              </a:rPr>
            </a:br>
            <a:r>
              <a:rPr lang="en-US" sz="4000" b="1" u="dbl" dirty="0">
                <a:latin typeface="Bahnschrift SemiBold SemiConden" panose="020B0502040204020203" pitchFamily="34" charset="0"/>
              </a:rPr>
              <a:t>about for </a:t>
            </a:r>
            <a:r>
              <a:rPr lang="en-US" sz="4000" b="1" u="dbl" cap="none" dirty="0">
                <a:latin typeface="Bahnschrift SemiBold SemiConden" panose="020B0502040204020203" pitchFamily="34" charset="0"/>
              </a:rPr>
              <a:t>2026?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730376"/>
            <a:ext cx="7467600" cy="4876800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rgbClr val="333333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Setting up committees within the board, including non-board members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Fun committee/increase social media presence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New board positions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Westminster Project Dream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More offseason training &amp; opportunities (shed, savage dome, open gyms)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Continue to grow sponsorships (local and programs)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Field improvements across the board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Bahnschrift SemiBold SemiConden" panose="020B0502040204020203" pitchFamily="34" charset="0"/>
              </a:rPr>
              <a:t>Possible new website – more to come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solidFill>
                <a:srgbClr val="333333"/>
              </a:solidFill>
              <a:latin typeface="Calibri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rgbClr val="333333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solidFill>
                <a:srgbClr val="333333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1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71800" y="523874"/>
            <a:ext cx="66294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400" b="1" u="dbl" cap="none" dirty="0">
                <a:latin typeface="Bahnschrift SemiBold SemiConden" panose="020B0502040204020203" pitchFamily="34" charset="0"/>
              </a:rPr>
              <a:t>Mark your calendars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1752600" y="21336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3333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Traveling Parent Information / Uniform Sizing Meeting – February 1. </a:t>
            </a:r>
            <a:endParaRPr lang="en-US" dirty="0">
              <a:solidFill>
                <a:srgbClr val="333333"/>
              </a:solidFill>
              <a:highlight>
                <a:srgbClr val="FFFF00"/>
              </a:highlight>
              <a:latin typeface="Bahnschrift SemiBold SemiConden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Bahnschrift SemiBold SemiConden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Traveling Tryouts – March 21 &amp; 22.</a:t>
            </a:r>
          </a:p>
          <a:p>
            <a:r>
              <a:rPr lang="en-US" dirty="0">
                <a:solidFill>
                  <a:srgbClr val="333333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21</a:t>
            </a:r>
            <a:r>
              <a:rPr lang="en-US" baseline="30000" dirty="0">
                <a:solidFill>
                  <a:srgbClr val="333333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solidFill>
                  <a:srgbClr val="333333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be fully at the MASH facility.</a:t>
            </a:r>
          </a:p>
          <a:p>
            <a:r>
              <a:rPr lang="en-US" dirty="0">
                <a:solidFill>
                  <a:srgbClr val="333333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22</a:t>
            </a:r>
            <a:r>
              <a:rPr lang="en-US" baseline="30000" dirty="0">
                <a:solidFill>
                  <a:srgbClr val="333333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solidFill>
                  <a:srgbClr val="333333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be at the Shakopee Field House.</a:t>
            </a:r>
          </a:p>
          <a:p>
            <a:endParaRPr lang="en-US" dirty="0">
              <a:solidFill>
                <a:srgbClr val="333333"/>
              </a:solidFill>
              <a:latin typeface="Bahnschrift SemiBold SemiConden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SYBA Traveling Tournament – June 26-28</a:t>
            </a:r>
            <a:endParaRPr lang="en-US" dirty="0">
              <a:solidFill>
                <a:srgbClr val="333333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rgbClr val="333333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solidFill>
                <a:srgbClr val="333333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33800" y="282575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3200" b="1" u="dbl" cap="none" dirty="0">
                <a:latin typeface="Bahnschrift SemiBold SemiConden" panose="020B0502040204020203" pitchFamily="34" charset="0"/>
              </a:rPr>
              <a:t>2023/202</a:t>
            </a:r>
            <a:r>
              <a:rPr lang="en-US" sz="3200" b="1" u="dbl" dirty="0">
                <a:latin typeface="Bahnschrift SemiBold SemiConden" panose="020B0502040204020203" pitchFamily="34" charset="0"/>
              </a:rPr>
              <a:t>4</a:t>
            </a:r>
            <a:r>
              <a:rPr lang="en-US" sz="3200" b="1" u="dbl" cap="none" dirty="0">
                <a:latin typeface="Bahnschrift SemiBold SemiConden" panose="020B0502040204020203" pitchFamily="34" charset="0"/>
              </a:rPr>
              <a:t> SYBA BOARD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4294967295"/>
          </p:nvPr>
        </p:nvSpPr>
        <p:spPr>
          <a:xfrm>
            <a:off x="3200400" y="1463675"/>
            <a:ext cx="7524750" cy="489267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President: 		Shane Hofmann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Vice President: 		Kyle Rice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Treasurer: 		Rob Deuth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Secretary: 		Mike Hanson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In-house Director: 		Jason Mousel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In-house Director: 		Jim Malone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Traveling Director: 		Aaron Olson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Traveling Director: 		Blake Grefe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Community League Director:	Ryan Schmitz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Varsity Baseball Coach:  	Eric Schmitz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Tournament Director:		Dan Woodall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Asst Tournament Director:	Katie Johnson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Equipment Coordinator: 	Eric Schroeder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Umpire Coordinator:		Brent Vannier</a:t>
            </a:r>
          </a:p>
          <a:p>
            <a:pPr>
              <a:buClr>
                <a:srgbClr val="FF0000"/>
              </a:buClr>
            </a:pPr>
            <a:r>
              <a:rPr lang="en-US" sz="1400" dirty="0">
                <a:latin typeface="Bahnschrift SemiBold SemiConden" panose="020B0502040204020203" pitchFamily="34" charset="0"/>
              </a:rPr>
              <a:t>Communications:		Mark Amundson </a:t>
            </a:r>
            <a:r>
              <a:rPr lang="en-US" sz="1400" dirty="0">
                <a:latin typeface="Calibri" pitchFamily="34" charset="0"/>
              </a:rPr>
              <a:t>	</a:t>
            </a:r>
            <a:r>
              <a:rPr lang="en-US" sz="2000" dirty="0">
                <a:latin typeface="Calibri" pitchFamily="34" charset="0"/>
              </a:rPr>
              <a:t>	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endParaRPr lang="en-US" sz="2000" b="1" dirty="0">
              <a:latin typeface="Calibri" pitchFamily="34" charset="0"/>
            </a:endParaRPr>
          </a:p>
          <a:p>
            <a:pPr eaLnBrk="1" hangingPunct="1">
              <a:buClr>
                <a:srgbClr val="FF0000"/>
              </a:buClr>
            </a:pPr>
            <a:endParaRPr lang="en-US" sz="2200" b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38600" y="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3600" b="1" u="dbl" cap="none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OPEN DISCUSSION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5105400" y="1295400"/>
            <a:ext cx="4114800" cy="4572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sz="32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Suggestions to the Board for improving the Shakopee Youth Baseball Association</a:t>
            </a:r>
          </a:p>
          <a:p>
            <a:pPr algn="ctr" eaLnBrk="1" hangingPunct="1">
              <a:lnSpc>
                <a:spcPct val="80000"/>
              </a:lnSpc>
              <a:buClr>
                <a:srgbClr val="FF0000"/>
              </a:buClr>
            </a:pPr>
            <a:endParaRPr lang="en-US" sz="32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>
              <a:lnSpc>
                <a:spcPct val="80000"/>
              </a:lnSpc>
              <a:buClr>
                <a:srgbClr val="FF0000"/>
              </a:buClr>
            </a:pPr>
            <a:r>
              <a:rPr lang="en-US" sz="32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Election Results</a:t>
            </a:r>
          </a:p>
        </p:txBody>
      </p:sp>
    </p:spTree>
    <p:extLst>
      <p:ext uri="{BB962C8B-B14F-4D97-AF65-F5344CB8AC3E}">
        <p14:creationId xmlns:p14="http://schemas.microsoft.com/office/powerpoint/2010/main" val="402608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33750" y="5334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800" b="1" u="dbl" dirty="0">
                <a:latin typeface="Bahnschrift SemiBold SemiConden" panose="020B0502040204020203" pitchFamily="34" charset="0"/>
              </a:rPr>
              <a:t>Thank You!</a:t>
            </a:r>
            <a:endParaRPr lang="en-US" sz="4800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4294967295"/>
          </p:nvPr>
        </p:nvSpPr>
        <p:spPr>
          <a:xfrm>
            <a:off x="1600200" y="2590800"/>
            <a:ext cx="7315200" cy="4343400"/>
          </a:xfrm>
        </p:spPr>
        <p:txBody>
          <a:bodyPr>
            <a:noAutofit/>
          </a:bodyPr>
          <a:lstStyle/>
          <a:p>
            <a:pPr algn="ctr">
              <a:buClr>
                <a:srgbClr val="FF0000"/>
              </a:buClr>
            </a:pPr>
            <a:r>
              <a:rPr lang="en-US" sz="3600" dirty="0">
                <a:latin typeface="Bahnschrift SemiBold SemiConden" panose="020B0502040204020203" pitchFamily="34" charset="0"/>
              </a:rPr>
              <a:t> </a:t>
            </a:r>
            <a:r>
              <a:rPr lang="en-US" sz="3000" dirty="0">
                <a:latin typeface="Bahnschrift SemiBold SemiConden" panose="020B0502040204020203" pitchFamily="34" charset="0"/>
              </a:rPr>
              <a:t>Board members whose terms expired</a:t>
            </a:r>
          </a:p>
          <a:p>
            <a:pPr lvl="1" algn="ctr">
              <a:buClr>
                <a:srgbClr val="FF0000"/>
              </a:buClr>
            </a:pPr>
            <a:r>
              <a:rPr lang="en-US" sz="3000" dirty="0">
                <a:latin typeface="Bahnschrift SemiBold SemiConden" panose="020B0502040204020203" pitchFamily="34" charset="0"/>
              </a:rPr>
              <a:t>Mike Hanson – 4 years of service</a:t>
            </a:r>
          </a:p>
          <a:p>
            <a:pPr lvl="1" algn="ctr">
              <a:buClr>
                <a:srgbClr val="FF0000"/>
              </a:buClr>
            </a:pPr>
            <a:r>
              <a:rPr lang="en-US" sz="3000" dirty="0">
                <a:latin typeface="Bahnschrift SemiBold SemiConden" panose="020B0502040204020203" pitchFamily="34" charset="0"/>
              </a:rPr>
              <a:t>Aaron Olson – 8 years of service</a:t>
            </a:r>
          </a:p>
          <a:p>
            <a:pPr lvl="1" algn="ctr">
              <a:buClr>
                <a:srgbClr val="FF0000"/>
              </a:buClr>
            </a:pPr>
            <a:r>
              <a:rPr lang="en-US" sz="3000" dirty="0">
                <a:latin typeface="Bahnschrift SemiBold SemiConden" panose="020B0502040204020203" pitchFamily="34" charset="0"/>
              </a:rPr>
              <a:t>Jim Malone – 2 years of service</a:t>
            </a:r>
          </a:p>
          <a:p>
            <a:pPr lvl="1" algn="ctr">
              <a:buClr>
                <a:srgbClr val="FF0000"/>
              </a:buClr>
            </a:pPr>
            <a:r>
              <a:rPr lang="en-US" sz="3000" dirty="0">
                <a:latin typeface="Bahnschrift SemiBold SemiConden" panose="020B0502040204020203" pitchFamily="34" charset="0"/>
              </a:rPr>
              <a:t>Dan Woodall – 3 years of service</a:t>
            </a:r>
          </a:p>
          <a:p>
            <a:pPr lvl="1" algn="ctr">
              <a:buClr>
                <a:srgbClr val="FF0000"/>
              </a:buClr>
            </a:pPr>
            <a:r>
              <a:rPr lang="en-US" sz="3000" dirty="0">
                <a:latin typeface="Bahnschrift SemiBold SemiConden" panose="020B0502040204020203" pitchFamily="34" charset="0"/>
              </a:rPr>
              <a:t>Eric Schroeder – 6 years of service</a:t>
            </a: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6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33750" y="6096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800" b="1" u="dbl" dirty="0">
                <a:latin typeface="Bahnschrift SemiBold SemiConden" panose="020B0502040204020203" pitchFamily="34" charset="0"/>
              </a:rPr>
              <a:t>Thank You!</a:t>
            </a:r>
            <a:endParaRPr lang="en-US" sz="4800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4294967295"/>
          </p:nvPr>
        </p:nvSpPr>
        <p:spPr>
          <a:xfrm>
            <a:off x="1828800" y="2438400"/>
            <a:ext cx="7315200" cy="4343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Bold SemiConden" panose="020B0502040204020203" pitchFamily="34" charset="0"/>
              </a:rPr>
              <a:t>Field Coordinator Duties – Tyler Menden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Bold SemiConden" panose="020B0502040204020203" pitchFamily="34" charset="0"/>
              </a:rPr>
              <a:t>Concession Coordinator – Emily Brinkman and Amanda Kieffer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Bold SemiConden" panose="020B0502040204020203" pitchFamily="34" charset="0"/>
              </a:rPr>
              <a:t>Non-parent Coach – Brett Thorney (14AAA Travel)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Bold SemiConden" panose="020B0502040204020203" pitchFamily="34" charset="0"/>
              </a:rPr>
              <a:t>City and School District grounds crew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Bold SemiConden" panose="020B0502040204020203" pitchFamily="34" charset="0"/>
              </a:rPr>
              <a:t>Volunteers / Player Family’s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Bahnschrift SemiBold SemiConden" panose="020B0502040204020203" pitchFamily="34" charset="0"/>
              </a:rPr>
              <a:t>SYBA Sponsors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32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1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C46CC5-9312-7955-01DF-37DBDB74C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F62849-C62D-907F-4A6F-EAE8D154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FA9FE-3C70-8D11-640C-D3A452EAAE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33750" y="6096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800" b="1" u="dbl" dirty="0">
                <a:latin typeface="Bahnschrift SemiBold SemiConden" panose="020B0502040204020203" pitchFamily="34" charset="0"/>
              </a:rPr>
              <a:t>Thank You!</a:t>
            </a:r>
            <a:endParaRPr lang="en-US" sz="4800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AE31B8EB-B579-E1FF-4B8F-D545DA7862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8800" y="2438400"/>
            <a:ext cx="731520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sz="4400" b="1" u="sng" dirty="0">
                <a:latin typeface="Bahnschrift SemiBold SemiConden" panose="020B0502040204020203" pitchFamily="34" charset="0"/>
              </a:rPr>
              <a:t>Sponsorships</a:t>
            </a:r>
            <a:endParaRPr lang="en-US" sz="3200" dirty="0">
              <a:latin typeface="Bahnschrift SemiBold SemiConden" panose="020B0502040204020203" pitchFamily="34" charset="0"/>
            </a:endParaRP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sz="3200" b="1" dirty="0">
                <a:latin typeface="Bahnschrift SemiBold SemiConden" panose="020B0502040204020203" pitchFamily="34" charset="0"/>
              </a:rPr>
              <a:t>Rookie Sponsorships:  </a:t>
            </a:r>
            <a:r>
              <a:rPr lang="en-US" sz="3200" dirty="0">
                <a:latin typeface="Bahnschrift SemiBold SemiConden" panose="020B0502040204020203" pitchFamily="34" charset="0"/>
              </a:rPr>
              <a:t>$100 Donation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Kubes Realty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McNearney-Schmidt Funeral and Cremation</a:t>
            </a:r>
            <a:endParaRPr lang="en-US" dirty="0">
              <a:latin typeface="Bahnschrift SemiBold SemiConden" panose="020B0502040204020203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32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4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19F6E0B-855A-2D7F-03CD-FC3616BEE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F68B-C65F-561B-1B26-91E694FD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10448-1EBE-2866-F85E-81F532DC75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33750" y="6096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800" b="1" u="dbl" dirty="0">
                <a:latin typeface="Bahnschrift SemiBold SemiConden" panose="020B0502040204020203" pitchFamily="34" charset="0"/>
              </a:rPr>
              <a:t>Thank You!</a:t>
            </a:r>
            <a:endParaRPr lang="en-US" sz="4800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EBAAE3E9-0D1E-1E84-06EF-3A8792C78A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38400" y="2038351"/>
            <a:ext cx="731520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sz="2600" b="1" u="sng" dirty="0">
                <a:latin typeface="Bahnschrift SemiBold SemiConden" panose="020B0502040204020203" pitchFamily="34" charset="0"/>
              </a:rPr>
              <a:t>Sponsorships </a:t>
            </a:r>
            <a:r>
              <a:rPr lang="en-US" sz="2600" dirty="0">
                <a:latin typeface="Bahnschrift SemiBold SemiConden" panose="020B0502040204020203" pitchFamily="34" charset="0"/>
              </a:rPr>
              <a:t>(Continued)</a:t>
            </a: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sz="2600" b="1" dirty="0">
                <a:latin typeface="Bahnschrift SemiBold SemiConden" panose="020B0502040204020203" pitchFamily="34" charset="0"/>
              </a:rPr>
              <a:t>All-Star Sponsorships:  </a:t>
            </a:r>
            <a:r>
              <a:rPr lang="en-US" sz="2600" dirty="0">
                <a:latin typeface="Bahnschrift SemiBold SemiConden" panose="020B0502040204020203" pitchFamily="34" charset="0"/>
              </a:rPr>
              <a:t>$250 Donation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>
                <a:latin typeface="Bahnschrift SemiBold SemiConden" panose="020B0502040204020203" pitchFamily="34" charset="0"/>
              </a:rPr>
              <a:t>Affinity Plus Federal Credit Union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>
                <a:latin typeface="Bahnschrift SemiBold SemiConden" panose="020B0502040204020203" pitchFamily="34" charset="0"/>
              </a:rPr>
              <a:t>Coffee Ta Cream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>
                <a:latin typeface="Bahnschrift SemiBold SemiConden" panose="020B0502040204020203" pitchFamily="34" charset="0"/>
              </a:rPr>
              <a:t>Farmers Insurance – Whitcomb Agency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>
                <a:latin typeface="Bahnschrift SemiBold SemiConden" panose="020B0502040204020203" pitchFamily="34" charset="0"/>
              </a:rPr>
              <a:t>Golf Garage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>
                <a:latin typeface="Bahnschrift SemiBold SemiConden" panose="020B0502040204020203" pitchFamily="34" charset="0"/>
              </a:rPr>
              <a:t>Hometown Bank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>
                <a:latin typeface="Bahnschrift SemiBold SemiConden" panose="020B0502040204020203" pitchFamily="34" charset="0"/>
              </a:rPr>
              <a:t>Lion’s Tap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err="1">
                <a:latin typeface="Bahnschrift SemiBold SemiConden" panose="020B0502040204020203" pitchFamily="34" charset="0"/>
              </a:rPr>
              <a:t>Everlight</a:t>
            </a:r>
            <a:r>
              <a:rPr lang="en-US" sz="2600" dirty="0">
                <a:latin typeface="Bahnschrift SemiBold SemiConden" panose="020B0502040204020203" pitchFamily="34" charset="0"/>
              </a:rPr>
              <a:t> Solar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>
                <a:latin typeface="Bahnschrift SemiBold SemiConden" panose="020B0502040204020203" pitchFamily="34" charset="0"/>
              </a:rPr>
              <a:t>Drop Shot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>
                <a:latin typeface="Bahnschrift SemiBold SemiConden" panose="020B0502040204020203" pitchFamily="34" charset="0"/>
              </a:rPr>
              <a:t>O’Brien Dental Care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32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9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65C340-CB3D-D4A4-5E87-80502F83A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FDDAE-6123-4589-B378-581B1EA8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292CA-19BE-A46F-2D07-7DD47764AA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33750" y="6096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800" b="1" u="dbl" dirty="0">
                <a:latin typeface="Bahnschrift SemiBold SemiConden" panose="020B0502040204020203" pitchFamily="34" charset="0"/>
              </a:rPr>
              <a:t>Thank You!</a:t>
            </a:r>
            <a:endParaRPr lang="en-US" sz="4800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7199AB09-6784-5D23-330D-E8CB82EFAF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38400" y="2195513"/>
            <a:ext cx="670560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sz="3200" b="1" u="sng" dirty="0">
                <a:latin typeface="Bahnschrift SemiBold SemiConden" panose="020B0502040204020203" pitchFamily="34" charset="0"/>
              </a:rPr>
              <a:t>Sponsorships </a:t>
            </a:r>
            <a:r>
              <a:rPr lang="en-US" sz="3200" dirty="0">
                <a:latin typeface="Bahnschrift SemiBold SemiConden" panose="020B0502040204020203" pitchFamily="34" charset="0"/>
              </a:rPr>
              <a:t>(Continued)</a:t>
            </a:r>
          </a:p>
          <a:p>
            <a:pPr marL="457200" lvl="1" indent="0">
              <a:lnSpc>
                <a:spcPct val="80000"/>
              </a:lnSpc>
              <a:buClr>
                <a:srgbClr val="FF0000"/>
              </a:buClr>
              <a:buNone/>
            </a:pPr>
            <a:endParaRPr lang="en-US" sz="3200" dirty="0">
              <a:latin typeface="Bahnschrift SemiBold SemiConden" panose="020B0502040204020203" pitchFamily="34" charset="0"/>
            </a:endParaRP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sz="3200" b="1" dirty="0">
                <a:latin typeface="Bahnschrift SemiBold SemiConden" panose="020B0502040204020203" pitchFamily="34" charset="0"/>
              </a:rPr>
              <a:t>MVP Sponsorships</a:t>
            </a:r>
            <a:r>
              <a:rPr lang="en-US" sz="3200" dirty="0">
                <a:latin typeface="Bahnschrift SemiBold SemiConden" panose="020B0502040204020203" pitchFamily="34" charset="0"/>
              </a:rPr>
              <a:t>:  $500 Donation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200" dirty="0">
                <a:latin typeface="Bahnschrift SemiBold SemiConden" panose="020B0502040204020203" pitchFamily="34" charset="0"/>
              </a:rPr>
              <a:t>American National Bank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200" dirty="0">
                <a:latin typeface="Bahnschrift SemiBold SemiConden" panose="020B0502040204020203" pitchFamily="34" charset="0"/>
              </a:rPr>
              <a:t>Jaspers, Moriarty &amp; </a:t>
            </a:r>
            <a:r>
              <a:rPr lang="en-US" sz="3200" dirty="0" err="1">
                <a:latin typeface="Bahnschrift SemiBold SemiConden" panose="020B0502040204020203" pitchFamily="34" charset="0"/>
              </a:rPr>
              <a:t>Wetherille</a:t>
            </a:r>
            <a:r>
              <a:rPr lang="en-US" sz="3200" dirty="0">
                <a:latin typeface="Bahnschrift SemiBold SemiConden" panose="020B0502040204020203" pitchFamily="34" charset="0"/>
              </a:rPr>
              <a:t>, P.A.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200" dirty="0">
                <a:latin typeface="Bahnschrift SemiBold SemiConden" panose="020B0502040204020203" pitchFamily="34" charset="0"/>
              </a:rPr>
              <a:t>Wells Fargo Advisors (via Mark Heller)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32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72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98AD6D0-A4FB-1437-980A-D1118F9A9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10DA3-46B8-6C1D-F52E-C64B59E4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7D49-A479-473E-8E10-3A49A1EE581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8026B-7432-E375-3D67-6A378957E2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33750" y="609600"/>
            <a:ext cx="62484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800" b="1" u="dbl" dirty="0">
                <a:latin typeface="Bahnschrift SemiBold SemiConden" panose="020B0502040204020203" pitchFamily="34" charset="0"/>
              </a:rPr>
              <a:t>Thank You!</a:t>
            </a:r>
            <a:endParaRPr lang="en-US" sz="4800" b="1" u="dbl" cap="none" dirty="0">
              <a:latin typeface="Bahnschrift SemiBold SemiConden" panose="020B0502040204020203" pitchFamily="34" charset="0"/>
            </a:endParaRP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B29DD90A-50A9-0616-6D85-C2AA2B775F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66950" y="2214563"/>
            <a:ext cx="731520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b="1" u="sng" dirty="0">
                <a:latin typeface="Bahnschrift SemiBold SemiConden" panose="020B0502040204020203" pitchFamily="34" charset="0"/>
              </a:rPr>
              <a:t>Sponsorships </a:t>
            </a:r>
            <a:r>
              <a:rPr lang="en-US" dirty="0">
                <a:latin typeface="Bahnschrift SemiBold SemiConden" panose="020B0502040204020203" pitchFamily="34" charset="0"/>
              </a:rPr>
              <a:t>(Continued)</a:t>
            </a:r>
          </a:p>
          <a:p>
            <a:pPr marL="457200" lvl="1" indent="0">
              <a:lnSpc>
                <a:spcPct val="80000"/>
              </a:lnSpc>
              <a:buClr>
                <a:srgbClr val="FF0000"/>
              </a:buClr>
              <a:buNone/>
            </a:pPr>
            <a:endParaRPr lang="en-US" sz="2800" dirty="0">
              <a:latin typeface="Bahnschrift SemiBold SemiConden" panose="020B0502040204020203" pitchFamily="34" charset="0"/>
            </a:endParaRP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b="1" dirty="0">
                <a:latin typeface="Bahnschrift SemiBold SemiConden" panose="020B0502040204020203" pitchFamily="34" charset="0"/>
              </a:rPr>
              <a:t>Tournament / MVP Sponsorship: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>
                <a:latin typeface="Bahnschrift SemiBold SemiConden" panose="020B0502040204020203" pitchFamily="34" charset="0"/>
              </a:rPr>
              <a:t>$1,000+ Donation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Bill’s </a:t>
            </a:r>
            <a:r>
              <a:rPr lang="en-US" sz="2800" dirty="0" err="1">
                <a:latin typeface="Bahnschrift SemiBold SemiConden" panose="020B0502040204020203" pitchFamily="34" charset="0"/>
              </a:rPr>
              <a:t>Toggery</a:t>
            </a:r>
            <a:endParaRPr lang="en-US" sz="2800" dirty="0">
              <a:latin typeface="Bahnschrift SemiBold SemiConden" panose="020B0502040204020203" pitchFamily="34" charset="0"/>
            </a:endParaRP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Choice Electric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Lampert Lumber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Bahnschrift SemiBold SemiConden" panose="020B0502040204020203" pitchFamily="34" charset="0"/>
              </a:rPr>
              <a:t>Affinity Plumbing &amp; Water Conditioning      (</a:t>
            </a:r>
            <a:r>
              <a:rPr lang="en-US" sz="2800" i="1" dirty="0">
                <a:latin typeface="Bahnschrift SemiBold SemiConden" panose="020B0502040204020203" pitchFamily="34" charset="0"/>
              </a:rPr>
              <a:t>this year’s jersey sponsor</a:t>
            </a:r>
            <a:r>
              <a:rPr lang="en-US" sz="2800" dirty="0">
                <a:latin typeface="Bahnschrift SemiBold SemiConden" panose="020B0502040204020203" pitchFamily="34" charset="0"/>
              </a:rPr>
              <a:t>)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32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6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D139B90664A42A97E0EF7D64AD890" ma:contentTypeVersion="16" ma:contentTypeDescription="Create a new document." ma:contentTypeScope="" ma:versionID="626e933067bb5db4b53ab593c130e76b">
  <xsd:schema xmlns:xsd="http://www.w3.org/2001/XMLSchema" xmlns:xs="http://www.w3.org/2001/XMLSchema" xmlns:p="http://schemas.microsoft.com/office/2006/metadata/properties" xmlns:ns3="8d53fd24-004b-41d7-b0cc-d190857eed86" xmlns:ns4="593c9056-bbe8-49d8-b7e8-c69ea06f65dd" targetNamespace="http://schemas.microsoft.com/office/2006/metadata/properties" ma:root="true" ma:fieldsID="54816a66e761073d4290a490908b307f" ns3:_="" ns4:_="">
    <xsd:import namespace="8d53fd24-004b-41d7-b0cc-d190857eed86"/>
    <xsd:import namespace="593c9056-bbe8-49d8-b7e8-c69ea06f65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3fd24-004b-41d7-b0cc-d190857ee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c9056-bbe8-49d8-b7e8-c69ea06f6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53fd24-004b-41d7-b0cc-d190857eed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8F7058-23A5-4E87-8663-5D750A16E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3fd24-004b-41d7-b0cc-d190857eed86"/>
    <ds:schemaRef ds:uri="593c9056-bbe8-49d8-b7e8-c69ea06f6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AF75DB-7D58-4661-8E52-CBF9B74ED04C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93c9056-bbe8-49d8-b7e8-c69ea06f65dd"/>
    <ds:schemaRef ds:uri="8d53fd24-004b-41d7-b0cc-d190857eed8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092CC1-B256-4C2B-A794-920879E80C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</TotalTime>
  <Words>1940</Words>
  <Application>Microsoft Office PowerPoint</Application>
  <PresentationFormat>On-screen Show (4:3)</PresentationFormat>
  <Paragraphs>399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Bahnschrift SemiBold SemiConden</vt:lpstr>
      <vt:lpstr>Bahnschrift SemiCondensed</vt:lpstr>
      <vt:lpstr>Calibri</vt:lpstr>
      <vt:lpstr>Calibri Light</vt:lpstr>
      <vt:lpstr>Eras Demi ITC</vt:lpstr>
      <vt:lpstr>Wingdings</vt:lpstr>
      <vt:lpstr>Custom Design</vt:lpstr>
      <vt:lpstr>Office Theme</vt:lpstr>
      <vt:lpstr>Shakopee Youth  Baseball Association  Year End Meeting</vt:lpstr>
      <vt:lpstr>AGENDA</vt:lpstr>
      <vt:lpstr>2023/2024 SYBA BOARD</vt:lpstr>
      <vt:lpstr>Thank You!</vt:lpstr>
      <vt:lpstr>Thank You!</vt:lpstr>
      <vt:lpstr>Thank You!</vt:lpstr>
      <vt:lpstr>Thank You!</vt:lpstr>
      <vt:lpstr>Thank You!</vt:lpstr>
      <vt:lpstr>Thank You!</vt:lpstr>
      <vt:lpstr> 2024/25 BOARD CANDIDATES</vt:lpstr>
      <vt:lpstr>   BOARD ELECTIONS</vt:lpstr>
      <vt:lpstr>N</vt:lpstr>
      <vt:lpstr>Survey Results</vt:lpstr>
      <vt:lpstr>Travel Survey Results</vt:lpstr>
      <vt:lpstr>Travel Survey Results</vt:lpstr>
      <vt:lpstr>2025 Community League Season Highlights</vt:lpstr>
      <vt:lpstr>2025 Community League Positives &amp; Opportunities</vt:lpstr>
      <vt:lpstr>In House Survey Results</vt:lpstr>
      <vt:lpstr>    In-House Survey</vt:lpstr>
      <vt:lpstr>    Jr &amp; Sr Legion</vt:lpstr>
      <vt:lpstr>Umpires</vt:lpstr>
      <vt:lpstr>What was new in 2025</vt:lpstr>
      <vt:lpstr>2025 Capital Investments </vt:lpstr>
      <vt:lpstr>2025 Shakopee Tournament</vt:lpstr>
      <vt:lpstr>Fundraising Recap</vt:lpstr>
      <vt:lpstr>Cash/Other Donations</vt:lpstr>
      <vt:lpstr>Cash Balance Organizeation Wide</vt:lpstr>
      <vt:lpstr>Things that we are thinking  about for 2026?</vt:lpstr>
      <vt:lpstr>Mark your calendars</vt:lpstr>
      <vt:lpstr>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SYBA 2009</dc:title>
  <dc:creator>Mike</dc:creator>
  <cp:lastModifiedBy>Shane Hofmann</cp:lastModifiedBy>
  <cp:revision>504</cp:revision>
  <cp:lastPrinted>2022-08-17T17:56:56Z</cp:lastPrinted>
  <dcterms:created xsi:type="dcterms:W3CDTF">2012-08-20T14:40:33Z</dcterms:created>
  <dcterms:modified xsi:type="dcterms:W3CDTF">2025-08-25T22:31:22Z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0x010100B80D139B90664A42A97E0EF7D64AD890</vt:lpwstr>
  </property>
</Properties>
</file>