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Lexend SemiBold"/>
      <p:regular r:id="rId26"/>
      <p:bold r:id="rId27"/>
    </p:embeddedFont>
    <p:embeddedFont>
      <p:font typeface="Lexend Light"/>
      <p:regular r:id="rId28"/>
      <p:bold r:id="rId29"/>
    </p:embeddedFont>
    <p:embeddedFont>
      <p:font typeface="Caveat"/>
      <p:regular r:id="rId30"/>
      <p:bold r:id="rId31"/>
    </p:embeddedFont>
    <p:embeddedFont>
      <p:font typeface="Lexend"/>
      <p:regular r:id="rId32"/>
      <p:bold r:id="rId33"/>
    </p:embeddedFont>
    <p:embeddedFont>
      <p:font typeface="Lexend Black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exendSemiBold-regular.fntdata"/><Relationship Id="rId25" Type="http://schemas.openxmlformats.org/officeDocument/2006/relationships/slide" Target="slides/slide20.xml"/><Relationship Id="rId28" Type="http://schemas.openxmlformats.org/officeDocument/2006/relationships/font" Target="fonts/LexendLight-regular.fntdata"/><Relationship Id="rId27" Type="http://schemas.openxmlformats.org/officeDocument/2006/relationships/font" Target="fonts/Lexend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exend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veat-bold.fntdata"/><Relationship Id="rId30" Type="http://schemas.openxmlformats.org/officeDocument/2006/relationships/font" Target="fonts/Caveat-regular.fntdata"/><Relationship Id="rId11" Type="http://schemas.openxmlformats.org/officeDocument/2006/relationships/slide" Target="slides/slide6.xml"/><Relationship Id="rId33" Type="http://schemas.openxmlformats.org/officeDocument/2006/relationships/font" Target="fonts/Lexend-bold.fntdata"/><Relationship Id="rId10" Type="http://schemas.openxmlformats.org/officeDocument/2006/relationships/slide" Target="slides/slide5.xml"/><Relationship Id="rId32" Type="http://schemas.openxmlformats.org/officeDocument/2006/relationships/font" Target="fonts/Lexen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LexendBlack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9d25104a8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Russ</a:t>
            </a:r>
            <a:endParaRPr/>
          </a:p>
        </p:txBody>
      </p:sp>
      <p:sp>
        <p:nvSpPr>
          <p:cNvPr id="135" name="Google Shape;135;g239d25104a8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39d25104a8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Russ</a:t>
            </a:r>
            <a:endParaRPr/>
          </a:p>
        </p:txBody>
      </p:sp>
      <p:sp>
        <p:nvSpPr>
          <p:cNvPr id="143" name="Google Shape;143;g239d25104a8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39d25104a8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Russ</a:t>
            </a:r>
            <a:endParaRPr/>
          </a:p>
        </p:txBody>
      </p:sp>
      <p:sp>
        <p:nvSpPr>
          <p:cNvPr id="151" name="Google Shape;151;g239d25104a8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9d25104a8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Russ</a:t>
            </a:r>
            <a:endParaRPr/>
          </a:p>
        </p:txBody>
      </p:sp>
      <p:sp>
        <p:nvSpPr>
          <p:cNvPr id="160" name="Google Shape;160;g239d25104a8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39d25104a8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Russ</a:t>
            </a:r>
            <a:endParaRPr/>
          </a:p>
        </p:txBody>
      </p:sp>
      <p:sp>
        <p:nvSpPr>
          <p:cNvPr id="169" name="Google Shape;169;g239d25104a8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39d25104a8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Russ</a:t>
            </a:r>
            <a:endParaRPr/>
          </a:p>
        </p:txBody>
      </p:sp>
      <p:sp>
        <p:nvSpPr>
          <p:cNvPr id="180" name="Google Shape;180;g239d25104a8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39d25104a8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Russ</a:t>
            </a:r>
            <a:endParaRPr/>
          </a:p>
        </p:txBody>
      </p:sp>
      <p:sp>
        <p:nvSpPr>
          <p:cNvPr id="189" name="Google Shape;189;g239d25104a8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39d25104a8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Russ</a:t>
            </a:r>
            <a:endParaRPr/>
          </a:p>
        </p:txBody>
      </p:sp>
      <p:sp>
        <p:nvSpPr>
          <p:cNvPr id="199" name="Google Shape;199;g239d25104a8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39d25104a8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Russ</a:t>
            </a:r>
            <a:endParaRPr/>
          </a:p>
        </p:txBody>
      </p:sp>
      <p:sp>
        <p:nvSpPr>
          <p:cNvPr id="209" name="Google Shape;209;g239d25104a8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39d25104a8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Russ</a:t>
            </a:r>
            <a:endParaRPr/>
          </a:p>
        </p:txBody>
      </p:sp>
      <p:sp>
        <p:nvSpPr>
          <p:cNvPr id="217" name="Google Shape;217;g239d25104a8_0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75352b9a1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75352b9a1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39d25104a8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Russ</a:t>
            </a:r>
            <a:endParaRPr/>
          </a:p>
        </p:txBody>
      </p:sp>
      <p:sp>
        <p:nvSpPr>
          <p:cNvPr id="229" name="Google Shape;229;g239d25104a8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2710dfc91_0_3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Russ</a:t>
            </a:r>
            <a:endParaRPr/>
          </a:p>
        </p:txBody>
      </p:sp>
      <p:sp>
        <p:nvSpPr>
          <p:cNvPr id="68" name="Google Shape;68;g202710dfc91_0_3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31d5d8fe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31d5d8fe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ead492c4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ead492c4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9d25104a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39d25104a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2710dfc91_0_2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Teri</a:t>
            </a:r>
            <a:endParaRPr/>
          </a:p>
        </p:txBody>
      </p:sp>
      <p:sp>
        <p:nvSpPr>
          <p:cNvPr id="108" name="Google Shape;108;g202710dfc91_0_2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346a0230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1346a0230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2710dfc91_0_3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Russ</a:t>
            </a:r>
            <a:endParaRPr/>
          </a:p>
        </p:txBody>
      </p:sp>
      <p:sp>
        <p:nvSpPr>
          <p:cNvPr id="126" name="Google Shape;126;g202710dfc91_0_3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0" y="554175"/>
            <a:ext cx="8874600" cy="39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>
                <a:latin typeface="Lexend"/>
                <a:ea typeface="Lexend"/>
                <a:cs typeface="Lexend"/>
                <a:sym typeface="Lexend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604325" y="2194025"/>
            <a:ext cx="5513700" cy="129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990000"/>
                </a:solidFill>
                <a:latin typeface="Lexend Black"/>
                <a:ea typeface="Lexend Black"/>
                <a:cs typeface="Lexend Black"/>
                <a:sym typeface="Lexend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BC3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hyperlink" Target="https://web3.ncaa.org/ecwr3/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hyperlink" Target="https://www.mshsl.org/who-are-you/officiatin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hyperlink" Target="mailto:elizabeth.larson.1@gmail.com" TargetMode="External"/><Relationship Id="rId11" Type="http://schemas.openxmlformats.org/officeDocument/2006/relationships/hyperlink" Target="mailto:ratigangreen@gmail.com" TargetMode="External"/><Relationship Id="rId10" Type="http://schemas.openxmlformats.org/officeDocument/2006/relationships/hyperlink" Target="mailto:Thomas.Krambeer@mpls.k12.mn.us" TargetMode="External"/><Relationship Id="rId12" Type="http://schemas.openxmlformats.org/officeDocument/2006/relationships/image" Target="../media/image1.png"/><Relationship Id="rId9" Type="http://schemas.openxmlformats.org/officeDocument/2006/relationships/hyperlink" Target="mailto:Jeff.Sanders@mpls.k12.mn.us" TargetMode="External"/><Relationship Id="rId5" Type="http://schemas.openxmlformats.org/officeDocument/2006/relationships/hyperlink" Target="mailto:sharp017@umn.edu" TargetMode="External"/><Relationship Id="rId6" Type="http://schemas.openxmlformats.org/officeDocument/2006/relationships/hyperlink" Target="mailto:jack@jacksartwork.com" TargetMode="External"/><Relationship Id="rId7" Type="http://schemas.openxmlformats.org/officeDocument/2006/relationships/hyperlink" Target="mailto:rosiecrossley.rhs@gmail.com" TargetMode="External"/><Relationship Id="rId8" Type="http://schemas.openxmlformats.org/officeDocument/2006/relationships/hyperlink" Target="mailto:akeyjumale@hotmail.com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27.png"/><Relationship Id="rId5" Type="http://schemas.openxmlformats.org/officeDocument/2006/relationships/hyperlink" Target="mailto:adam.flanders@mpls.k12.mn.us" TargetMode="External"/><Relationship Id="rId6" Type="http://schemas.openxmlformats.org/officeDocument/2006/relationships/hyperlink" Target="https://www.rhsathletics.com/" TargetMode="External"/><Relationship Id="rId7" Type="http://schemas.openxmlformats.org/officeDocument/2006/relationships/image" Target="../media/image22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g"/><Relationship Id="rId4" Type="http://schemas.openxmlformats.org/officeDocument/2006/relationships/image" Target="../media/image24.jpg"/><Relationship Id="rId5" Type="http://schemas.openxmlformats.org/officeDocument/2006/relationships/image" Target="../media/image21.jpg"/><Relationship Id="rId6" Type="http://schemas.openxmlformats.org/officeDocument/2006/relationships/image" Target="../media/image23.jpg"/><Relationship Id="rId7" Type="http://schemas.openxmlformats.org/officeDocument/2006/relationships/image" Target="../media/image20.jp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7.jpg"/><Relationship Id="rId5" Type="http://schemas.openxmlformats.org/officeDocument/2006/relationships/image" Target="../media/image15.jp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5.jp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sonya.eikum@tria.com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1003975" y="3400793"/>
            <a:ext cx="67143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>
                <a:solidFill>
                  <a:schemeClr val="lt1"/>
                </a:solidFill>
                <a:latin typeface="Lexend Black"/>
                <a:ea typeface="Lexend Black"/>
                <a:cs typeface="Lexend Black"/>
                <a:sym typeface="Lexend Black"/>
              </a:rPr>
              <a:t>FALLS SPORTS INFORMATION NIGHT</a:t>
            </a:r>
            <a:endParaRPr sz="2000">
              <a:solidFill>
                <a:schemeClr val="lt1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>
            <a:off x="2191325" y="4148287"/>
            <a:ext cx="4534800" cy="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13"/>
          <p:cNvSpPr txBox="1"/>
          <p:nvPr>
            <p:ph type="title"/>
          </p:nvPr>
        </p:nvSpPr>
        <p:spPr>
          <a:xfrm>
            <a:off x="1604325" y="2194025"/>
            <a:ext cx="5513700" cy="129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ROOSEVELT HIGH SCHOOL</a:t>
            </a:r>
            <a:endParaRPr/>
          </a:p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1194175" y="4097449"/>
            <a:ext cx="6333900" cy="4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" sz="1600">
                <a:solidFill>
                  <a:srgbClr val="990000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Wednesday, August 9th, 2023  6:00pm - 8:00pm</a:t>
            </a:r>
            <a:endParaRPr sz="1600">
              <a:solidFill>
                <a:srgbClr val="990000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4350" y="453549"/>
            <a:ext cx="1817702" cy="174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9149" y="4194946"/>
            <a:ext cx="760648" cy="76064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>
            <p:ph type="title"/>
          </p:nvPr>
        </p:nvSpPr>
        <p:spPr>
          <a:xfrm>
            <a:off x="586025" y="308600"/>
            <a:ext cx="71970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PURPOSED BASED &amp; COMPETITIVE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39" name="Google Shape;139;p22"/>
          <p:cNvSpPr txBox="1"/>
          <p:nvPr>
            <p:ph type="title"/>
          </p:nvPr>
        </p:nvSpPr>
        <p:spPr>
          <a:xfrm>
            <a:off x="586025" y="640182"/>
            <a:ext cx="67143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chemeClr val="lt1"/>
                </a:solidFill>
                <a:latin typeface="Lexend Black"/>
                <a:ea typeface="Lexend Black"/>
                <a:cs typeface="Lexend Black"/>
                <a:sym typeface="Lexend Black"/>
              </a:rPr>
              <a:t>ATHLETIC PROGRAMS</a:t>
            </a:r>
            <a:endParaRPr>
              <a:solidFill>
                <a:schemeClr val="lt1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500575" y="1235650"/>
            <a:ext cx="7800000" cy="3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exend Light"/>
              <a:buChar char="★"/>
            </a:pP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We are an extension of the school day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exend Light"/>
              <a:buChar char="★"/>
            </a:pP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Our coaches are teachers; the learning continues!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exend Light"/>
              <a:buChar char="★"/>
            </a:pPr>
            <a:r>
              <a:rPr i="1"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We hear you &amp; we will get better</a:t>
            </a:r>
            <a:endParaRPr i="1"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exend Light"/>
              <a:buChar char="★"/>
            </a:pP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We prepare the person, not the path.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exend Light"/>
              <a:buChar char="★"/>
            </a:pP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Our athletes are human beings first and human doings second.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exend Light"/>
              <a:buChar char="★"/>
            </a:pP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We </a:t>
            </a:r>
            <a:r>
              <a:rPr b="1"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PREPARE</a:t>
            </a: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, </a:t>
            </a:r>
            <a:r>
              <a:rPr b="1"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PLAN</a:t>
            </a: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and </a:t>
            </a:r>
            <a:r>
              <a:rPr b="1"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PLAY TO WIN</a:t>
            </a: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, but </a:t>
            </a:r>
            <a:r>
              <a:rPr b="1" lang="en" sz="13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MISTAKES</a:t>
            </a: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are part of the learning process.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exend Light"/>
              <a:buChar char="★"/>
            </a:pP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We define success in </a:t>
            </a:r>
            <a:r>
              <a:rPr b="1"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ALL</a:t>
            </a: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of our Programs beyond the scoreboard</a:t>
            </a:r>
            <a:b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Although we, </a:t>
            </a:r>
            <a:r>
              <a:rPr b="1" i="1"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Play to WIN the game</a:t>
            </a: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. 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exend Light"/>
              <a:buChar char="★"/>
            </a:pPr>
            <a:r>
              <a:rPr i="1"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Competition breeds excellence</a:t>
            </a:r>
            <a:endParaRPr i="1"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exend Light"/>
              <a:buChar char="★"/>
            </a:pP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Evaluations vs Tryouts</a:t>
            </a:r>
            <a:endParaRPr sz="1300">
              <a:solidFill>
                <a:srgbClr val="595959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9149" y="4194946"/>
            <a:ext cx="760648" cy="76064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>
            <p:ph type="title"/>
          </p:nvPr>
        </p:nvSpPr>
        <p:spPr>
          <a:xfrm>
            <a:off x="586025" y="308600"/>
            <a:ext cx="71970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COMMUNICATION CHAIN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586025" y="640182"/>
            <a:ext cx="67143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chemeClr val="lt1"/>
                </a:solidFill>
                <a:latin typeface="Lexend Black"/>
                <a:ea typeface="Lexend Black"/>
                <a:cs typeface="Lexend Black"/>
                <a:sym typeface="Lexend Black"/>
              </a:rPr>
              <a:t>PROGRAM SPECIFIC GUIDELINES</a:t>
            </a:r>
            <a:endParaRPr>
              <a:solidFill>
                <a:schemeClr val="lt1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chemeClr val="lt1"/>
                </a:solidFill>
                <a:latin typeface="Lexend Black"/>
                <a:ea typeface="Lexend Black"/>
                <a:cs typeface="Lexend Black"/>
                <a:sym typeface="Lexend Black"/>
              </a:rPr>
              <a:t>IN ADDITION:</a:t>
            </a:r>
            <a:endParaRPr>
              <a:solidFill>
                <a:schemeClr val="lt1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500575" y="1579750"/>
            <a:ext cx="7800000" cy="24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★"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Message delivered vs Message received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★"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24-hour rule (includes sending an email)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★"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Meeting procedures/sequence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Athlete &amp; Coach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Athlete, Parents &amp; Coach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Athlete, Parents, Coach &amp; A.D.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Athlete, Parents, Coach, A.D. &amp; Assistant Principal/Principal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9149" y="4194946"/>
            <a:ext cx="760648" cy="76064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>
            <p:ph type="title"/>
          </p:nvPr>
        </p:nvSpPr>
        <p:spPr>
          <a:xfrm>
            <a:off x="586025" y="308600"/>
            <a:ext cx="71970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SCHOOL ATTENDANCE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500575" y="1579750"/>
            <a:ext cx="5697600" cy="24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erriweather"/>
              <a:buChar char="★"/>
            </a:pP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Athletes must be in school all day to be eligible for practice or game (NO Unexcused/U’s in attendance)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erriweather"/>
              <a:buChar char="★"/>
            </a:pP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Dr. Appt/Parent Excusal is allowable but </a:t>
            </a:r>
            <a:r>
              <a:rPr b="1" lang="en" sz="13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student must produce a note</a:t>
            </a: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to the activity office upon return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exend Light"/>
              <a:buChar char="★"/>
            </a:pPr>
            <a:r>
              <a:rPr lang="en"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School sponsored field trips are allowable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56" name="Google Shape;156;p24"/>
          <p:cNvSpPr txBox="1"/>
          <p:nvPr>
            <p:ph type="title"/>
          </p:nvPr>
        </p:nvSpPr>
        <p:spPr>
          <a:xfrm>
            <a:off x="620394" y="713629"/>
            <a:ext cx="63906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MSHSL &amp; School board policy govern our activities</a:t>
            </a:r>
            <a:endParaRPr i="1" sz="14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8425" y="308600"/>
            <a:ext cx="1571374" cy="156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9149" y="4194946"/>
            <a:ext cx="760648" cy="76064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>
            <p:ph type="title"/>
          </p:nvPr>
        </p:nvSpPr>
        <p:spPr>
          <a:xfrm>
            <a:off x="586025" y="308600"/>
            <a:ext cx="71970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ATTENDANCE/EARLY DISMISSAL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500575" y="1579750"/>
            <a:ext cx="5697600" cy="24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0095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★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If your student-athlete needs to be dismissed early from class to attend a competition or ride the team bus:</a:t>
            </a:r>
            <a:b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1" marL="914400" rtl="0" algn="l">
              <a:lnSpc>
                <a:spcPct val="10095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○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the </a:t>
            </a:r>
            <a:r>
              <a:rPr b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COACH</a:t>
            </a: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will send a list of students to the attendance office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1" marL="914400" rtl="0" algn="l">
              <a:lnSpc>
                <a:spcPct val="10095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○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only those students participating in the competition will be excused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1" marL="914400" rtl="0" algn="l">
              <a:lnSpc>
                <a:spcPct val="10095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○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Parents do not need to call the attendance office or send a note to excuse their student early for competition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1" marL="914400" rtl="0" algn="l">
              <a:lnSpc>
                <a:spcPct val="10095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○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Any students who leave early who are not on the coach’s roster will be marked as unexcused absence</a:t>
            </a:r>
            <a:endParaRPr sz="13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65" name="Google Shape;165;p25"/>
          <p:cNvSpPr txBox="1"/>
          <p:nvPr>
            <p:ph type="title"/>
          </p:nvPr>
        </p:nvSpPr>
        <p:spPr>
          <a:xfrm>
            <a:off x="620394" y="713629"/>
            <a:ext cx="63906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MSHSL &amp; School board policy govern our activities</a:t>
            </a:r>
            <a:endParaRPr i="1" sz="14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8425" y="308600"/>
            <a:ext cx="1571374" cy="156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9149" y="4194946"/>
            <a:ext cx="760648" cy="76064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>
            <p:ph type="title"/>
          </p:nvPr>
        </p:nvSpPr>
        <p:spPr>
          <a:xfrm>
            <a:off x="586025" y="308600"/>
            <a:ext cx="71970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ACADEMIC REQUIREMENTS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500575" y="1122550"/>
            <a:ext cx="57261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★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Athletes are eligible for 12 consecutive semesters starting with day 1 of 7th grade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★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Athletes must be </a:t>
            </a:r>
            <a:r>
              <a:rPr b="1"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on track to graduate</a:t>
            </a: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with their peers </a:t>
            </a:r>
            <a:r>
              <a:rPr b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AND</a:t>
            </a: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have a </a:t>
            </a:r>
            <a:r>
              <a:rPr b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MINIMUM 2.0</a:t>
            </a: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Cumulative GPA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74" name="Google Shape;174;p26"/>
          <p:cNvSpPr txBox="1"/>
          <p:nvPr>
            <p:ph type="title"/>
          </p:nvPr>
        </p:nvSpPr>
        <p:spPr>
          <a:xfrm>
            <a:off x="620394" y="713629"/>
            <a:ext cx="63906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MSHSL &amp; School board policy govern our activities</a:t>
            </a:r>
            <a:endParaRPr i="1" sz="14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127" y="2137450"/>
            <a:ext cx="5113880" cy="9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/>
        </p:nvSpPr>
        <p:spPr>
          <a:xfrm>
            <a:off x="586025" y="3183300"/>
            <a:ext cx="57261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★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Grade checks at mid-terms may result in academic contracts and loss of playing time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★"/>
            </a:pPr>
            <a:r>
              <a:rPr b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FINAL GRADE</a:t>
            </a: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reports may result in loss of eligibility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8425" y="308600"/>
            <a:ext cx="1571374" cy="156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9149" y="4194946"/>
            <a:ext cx="760648" cy="76064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/>
          <p:nvPr>
            <p:ph type="title"/>
          </p:nvPr>
        </p:nvSpPr>
        <p:spPr>
          <a:xfrm>
            <a:off x="586025" y="308600"/>
            <a:ext cx="71970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TO BE ELIGIBLE TO PLAY: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500575" y="1579750"/>
            <a:ext cx="5854800" cy="24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★"/>
            </a:pPr>
            <a:r>
              <a:rPr b="1"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MUST HAVE</a:t>
            </a:r>
            <a:r>
              <a:rPr b="1"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5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 2.0 GPA AND be on track to graduate (credits)</a:t>
            </a:r>
            <a:endParaRPr sz="15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★"/>
            </a:pPr>
            <a:r>
              <a:rPr b="1"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MUST</a:t>
            </a:r>
            <a:r>
              <a:rPr lang="en" sz="15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be Registered and PAY Participation/Uniform Fee</a:t>
            </a:r>
            <a:endParaRPr sz="15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exend Light"/>
              <a:buChar char="★"/>
            </a:pPr>
            <a:r>
              <a:rPr b="1"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MUST HAVE</a:t>
            </a:r>
            <a:r>
              <a:rPr lang="en" sz="15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a current Sport Physical (good for 3 years)</a:t>
            </a:r>
            <a:endParaRPr sz="15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★"/>
            </a:pPr>
            <a:r>
              <a:rPr b="1"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MUST</a:t>
            </a:r>
            <a:r>
              <a:rPr lang="en" sz="15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attend school 100% of the time (ZERO </a:t>
            </a:r>
            <a:endParaRPr sz="15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Unexcused absences to participate)</a:t>
            </a:r>
            <a:endParaRPr sz="15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85" name="Google Shape;185;p27"/>
          <p:cNvSpPr txBox="1"/>
          <p:nvPr>
            <p:ph type="title"/>
          </p:nvPr>
        </p:nvSpPr>
        <p:spPr>
          <a:xfrm>
            <a:off x="620394" y="713629"/>
            <a:ext cx="63906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MSHSL &amp; School board policy govern our activities</a:t>
            </a:r>
            <a:endParaRPr i="1" sz="14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8425" y="308600"/>
            <a:ext cx="1571374" cy="156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9149" y="4194946"/>
            <a:ext cx="760648" cy="76064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>
            <p:ph type="title"/>
          </p:nvPr>
        </p:nvSpPr>
        <p:spPr>
          <a:xfrm>
            <a:off x="586025" y="308600"/>
            <a:ext cx="55059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COLLEGE ATHLETICS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93" name="Google Shape;193;p28"/>
          <p:cNvSpPr txBox="1"/>
          <p:nvPr>
            <p:ph type="title"/>
          </p:nvPr>
        </p:nvSpPr>
        <p:spPr>
          <a:xfrm>
            <a:off x="586025" y="640175"/>
            <a:ext cx="55059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chemeClr val="lt1"/>
                </a:solidFill>
                <a:latin typeface="Lexend Black"/>
                <a:ea typeface="Lexend Black"/>
                <a:cs typeface="Lexend Black"/>
                <a:sym typeface="Lexend Black"/>
              </a:rPr>
              <a:t>NCAA CLEARINGHOUSE,</a:t>
            </a:r>
            <a:endParaRPr>
              <a:solidFill>
                <a:schemeClr val="lt1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chemeClr val="lt1"/>
                </a:solidFill>
                <a:latin typeface="Lexend Black"/>
                <a:ea typeface="Lexend Black"/>
                <a:cs typeface="Lexend Black"/>
                <a:sym typeface="Lexend Black"/>
              </a:rPr>
              <a:t>HUDL &amp; RECRUITING</a:t>
            </a:r>
            <a:endParaRPr>
              <a:solidFill>
                <a:schemeClr val="lt1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500575" y="1579750"/>
            <a:ext cx="7430400" cy="28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★"/>
            </a:pPr>
            <a:r>
              <a:rPr b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NCAA CLEARINGHOUSE</a:t>
            </a: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: </a:t>
            </a:r>
            <a:r>
              <a:rPr lang="en" sz="1200" u="sng">
                <a:solidFill>
                  <a:schemeClr val="accent1"/>
                </a:solidFill>
                <a:latin typeface="Lexend Light"/>
                <a:ea typeface="Lexend Light"/>
                <a:cs typeface="Lexend Light"/>
                <a:sym typeface="Lexend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https://web3.ncaa.org/ecwr3/</a:t>
            </a: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"/>
              <a:buChar char="★"/>
            </a:pPr>
            <a:r>
              <a:rPr b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HUDL</a:t>
            </a: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: Our programs have THE BEST programming HUDL has to offer. </a:t>
            </a:r>
            <a:r>
              <a:rPr b="1" i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PLEASE USE!</a:t>
            </a:r>
            <a:endParaRPr b="1" i="1"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○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Automatic Stat Upload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○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Highlight Film development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○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Much More………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"/>
              <a:buChar char="★"/>
            </a:pPr>
            <a:r>
              <a:rPr b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RECRUITING</a:t>
            </a: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"/>
              <a:buChar char="○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Our Coaches are knowledgeable &amp; experienced in communicating with college coaches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○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College Coaches call &amp; ask about </a:t>
            </a:r>
            <a:r>
              <a:rPr b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players</a:t>
            </a:r>
            <a:endParaRPr b="1"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○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College Coaches call &amp; ask about </a:t>
            </a:r>
            <a:r>
              <a:rPr b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parents</a:t>
            </a:r>
            <a:endParaRPr b="1"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2699" y="376375"/>
            <a:ext cx="1399127" cy="39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2703" y="893609"/>
            <a:ext cx="1399122" cy="457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9149" y="4194946"/>
            <a:ext cx="760648" cy="76064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/>
          <p:nvPr>
            <p:ph type="title"/>
          </p:nvPr>
        </p:nvSpPr>
        <p:spPr>
          <a:xfrm>
            <a:off x="586025" y="308600"/>
            <a:ext cx="55059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MSHSL OFFICIALS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500575" y="895900"/>
            <a:ext cx="74304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★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Officials are part of a team that helps keep activities safe, fair &amp; fun.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★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Contests can only happen when we have eligible officials.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★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Officials strive to give their best effort at every contest.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★"/>
            </a:pPr>
            <a:r>
              <a:rPr b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Spectators at Roosevelt are expected to respect officials at every contest.</a:t>
            </a:r>
            <a:endParaRPr b="1"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900" y="2756325"/>
            <a:ext cx="3024600" cy="1819500"/>
          </a:xfrm>
          <a:prstGeom prst="roundRect">
            <a:avLst>
              <a:gd fmla="val 2912" name="adj"/>
            </a:avLst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8725" y="355049"/>
            <a:ext cx="2261075" cy="63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/>
          <p:nvPr/>
        </p:nvSpPr>
        <p:spPr>
          <a:xfrm>
            <a:off x="3883100" y="2812525"/>
            <a:ext cx="4001400" cy="19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★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91% of officials say their officiating </a:t>
            </a: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experience</a:t>
            </a: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has been “Good or Great”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★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40% of MSHSL Officials officiate 2 or more sports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★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Top 3 reasons Officials get into Officiating: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○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Recruited by a fellow official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○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Officiated at a lower-level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○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Looking for extra income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★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More info: </a:t>
            </a:r>
            <a:r>
              <a:rPr lang="en" sz="1000" u="sng">
                <a:solidFill>
                  <a:schemeClr val="accent1"/>
                </a:solidFill>
                <a:latin typeface="Lexend Light"/>
                <a:ea typeface="Lexend Light"/>
                <a:cs typeface="Lexend Light"/>
                <a:sym typeface="Lexend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https://www.mshsl.org/who-are-you/officiating</a:t>
            </a:r>
            <a:endParaRPr sz="1000">
              <a:solidFill>
                <a:schemeClr val="accent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9149" y="4194946"/>
            <a:ext cx="760648" cy="76064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 txBox="1"/>
          <p:nvPr>
            <p:ph type="title"/>
          </p:nvPr>
        </p:nvSpPr>
        <p:spPr>
          <a:xfrm>
            <a:off x="586025" y="308600"/>
            <a:ext cx="7197000" cy="7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RHS FALL SPORT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HEAD COACHES: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500575" y="1579750"/>
            <a:ext cx="5854800" cy="24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200"/>
              <a:buChar char="★"/>
            </a:pPr>
            <a:r>
              <a:rPr b="1" lang="en" sz="1200">
                <a:latin typeface="Lexend"/>
                <a:ea typeface="Lexend"/>
                <a:cs typeface="Lexend"/>
                <a:sym typeface="Lexend"/>
              </a:rPr>
              <a:t>VOLLEYBALL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 Liz Larson /</a:t>
            </a:r>
            <a:r>
              <a:rPr lang="en" sz="1200" u="sng">
                <a:latin typeface="Lexend Light"/>
                <a:ea typeface="Lexend Light"/>
                <a:cs typeface="Lexend Light"/>
                <a:sym typeface="Lexend Light"/>
                <a:hlinkClick r:id="rId4"/>
              </a:rPr>
              <a:t>elizabeth.larson.1@gmail.com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★"/>
            </a:pPr>
            <a:r>
              <a:rPr b="1" lang="en" sz="1200">
                <a:latin typeface="Lexend"/>
                <a:ea typeface="Lexend"/>
                <a:cs typeface="Lexend"/>
                <a:sym typeface="Lexend"/>
              </a:rPr>
              <a:t>CROSS COUNTRY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 Dave Sharp / </a:t>
            </a:r>
            <a:r>
              <a:rPr lang="en" sz="1200" u="sng">
                <a:latin typeface="Lexend Light"/>
                <a:ea typeface="Lexend Light"/>
                <a:cs typeface="Lexend Light"/>
                <a:sym typeface="Lexend Light"/>
                <a:hlinkClick r:id="rId5"/>
              </a:rPr>
              <a:t>sharp017@umn.edu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★"/>
            </a:pPr>
            <a:r>
              <a:rPr b="1" lang="en" sz="1200">
                <a:latin typeface="Lexend"/>
                <a:ea typeface="Lexend"/>
                <a:cs typeface="Lexend"/>
                <a:sym typeface="Lexend"/>
              </a:rPr>
              <a:t>GIRLS TENNIS 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Jack Nelson / </a:t>
            </a:r>
            <a:r>
              <a:rPr lang="en" sz="1200" u="sng">
                <a:latin typeface="Lexend Light"/>
                <a:ea typeface="Lexend Light"/>
                <a:cs typeface="Lexend Light"/>
                <a:sym typeface="Lexend Light"/>
                <a:hlinkClick r:id="rId6"/>
              </a:rPr>
              <a:t>jack@jacksartwork.com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★"/>
            </a:pPr>
            <a:r>
              <a:rPr b="1" lang="en" sz="1200">
                <a:latin typeface="Lexend"/>
                <a:ea typeface="Lexend"/>
                <a:cs typeface="Lexend"/>
                <a:sym typeface="Lexend"/>
              </a:rPr>
              <a:t>GIRLS SOCCER 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 Rosie Crossley / </a:t>
            </a:r>
            <a:r>
              <a:rPr lang="en" sz="1200" u="sng">
                <a:latin typeface="Lexend Light"/>
                <a:ea typeface="Lexend Light"/>
                <a:cs typeface="Lexend Light"/>
                <a:sym typeface="Lexend Light"/>
                <a:hlinkClick r:id="rId7"/>
              </a:rPr>
              <a:t>rosiecrossley.rhs@gmail.com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★"/>
            </a:pPr>
            <a:r>
              <a:rPr b="1" lang="en" sz="1200">
                <a:latin typeface="Lexend"/>
                <a:ea typeface="Lexend"/>
                <a:cs typeface="Lexend"/>
                <a:sym typeface="Lexend"/>
              </a:rPr>
              <a:t>BOYS SOCCER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 Akey Jumale / </a:t>
            </a:r>
            <a:r>
              <a:rPr lang="en" sz="1200" u="sng">
                <a:latin typeface="Lexend Light"/>
                <a:ea typeface="Lexend Light"/>
                <a:cs typeface="Lexend Light"/>
                <a:sym typeface="Lexend Light"/>
                <a:hlinkClick r:id="rId8"/>
              </a:rPr>
              <a:t>akeyjumale@hotmail.com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★"/>
            </a:pPr>
            <a:r>
              <a:rPr b="1" lang="en" sz="1200">
                <a:latin typeface="Lexend"/>
                <a:ea typeface="Lexend"/>
                <a:cs typeface="Lexend"/>
                <a:sym typeface="Lexend"/>
              </a:rPr>
              <a:t>GIRLS SWIMMING 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Jeff Sanders/ </a:t>
            </a:r>
            <a:r>
              <a:rPr lang="en" sz="1200" u="sng">
                <a:latin typeface="Lexend Light"/>
                <a:ea typeface="Lexend Light"/>
                <a:cs typeface="Lexend Light"/>
                <a:sym typeface="Lexend Light"/>
                <a:hlinkClick r:id="rId9"/>
              </a:rPr>
              <a:t>Jeff.Sanders@mpls.k12.mn.us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★"/>
            </a:pPr>
            <a:r>
              <a:rPr b="1" lang="en" sz="1200">
                <a:latin typeface="Lexend"/>
                <a:ea typeface="Lexend"/>
                <a:cs typeface="Lexend"/>
                <a:sym typeface="Lexend"/>
              </a:rPr>
              <a:t>FOOTBALL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 Tom Krambeer / </a:t>
            </a:r>
            <a:r>
              <a:rPr lang="en" sz="1200" u="sng">
                <a:latin typeface="Lexend Light"/>
                <a:ea typeface="Lexend Light"/>
                <a:cs typeface="Lexend Light"/>
                <a:sym typeface="Lexend Light"/>
                <a:hlinkClick r:id="rId10"/>
              </a:rPr>
              <a:t>Thomas.Krambeer@mpls.k12.mn.us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★"/>
            </a:pPr>
            <a:r>
              <a:rPr b="1" lang="en" sz="1200">
                <a:latin typeface="Lexend"/>
                <a:ea typeface="Lexend"/>
                <a:cs typeface="Lexend"/>
                <a:sym typeface="Lexend"/>
              </a:rPr>
              <a:t>ULTIMATE FRISBEE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  Kristin Green / </a:t>
            </a:r>
            <a:r>
              <a:rPr lang="en" sz="1200" u="sng">
                <a:latin typeface="Lexend Light"/>
                <a:ea typeface="Lexend Light"/>
                <a:cs typeface="Lexend Light"/>
                <a:sym typeface="Lexend Light"/>
                <a:hlinkClick r:id="rId11"/>
              </a:rPr>
              <a:t>ratigangreen@gmail.com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 (Club)</a:t>
            </a:r>
            <a:endParaRPr b="1" sz="15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14" name="Google Shape;214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22100" y="250224"/>
            <a:ext cx="1817702" cy="174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type="title"/>
          </p:nvPr>
        </p:nvSpPr>
        <p:spPr>
          <a:xfrm>
            <a:off x="586025" y="308600"/>
            <a:ext cx="71970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THANK YOU!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chemeClr val="lt1"/>
                </a:solidFill>
                <a:latin typeface="Lexend Black"/>
                <a:ea typeface="Lexend Black"/>
                <a:cs typeface="Lexend Black"/>
                <a:sym typeface="Lexend Black"/>
              </a:rPr>
              <a:t>QUESTIONS?</a:t>
            </a:r>
            <a:endParaRPr>
              <a:solidFill>
                <a:schemeClr val="lt1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chemeClr val="lt1"/>
                </a:solidFill>
                <a:latin typeface="Lexend Black"/>
                <a:ea typeface="Lexend Black"/>
                <a:cs typeface="Lexend Black"/>
                <a:sym typeface="Lexend Black"/>
              </a:rPr>
              <a:t>COMMENTS?</a:t>
            </a:r>
            <a:endParaRPr>
              <a:solidFill>
                <a:schemeClr val="lt1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chemeClr val="lt1"/>
                </a:solidFill>
                <a:latin typeface="Lexend Black"/>
                <a:ea typeface="Lexend Black"/>
                <a:cs typeface="Lexend Black"/>
                <a:sym typeface="Lexend Black"/>
              </a:rPr>
              <a:t>CONCERNS?</a:t>
            </a:r>
            <a:endParaRPr>
              <a:solidFill>
                <a:schemeClr val="lt1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220" name="Google Shape;22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800" y="2974000"/>
            <a:ext cx="3116877" cy="183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4566" y="2939147"/>
            <a:ext cx="1046276" cy="191184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1"/>
          <p:cNvSpPr txBox="1"/>
          <p:nvPr>
            <p:ph type="title"/>
          </p:nvPr>
        </p:nvSpPr>
        <p:spPr>
          <a:xfrm>
            <a:off x="655575" y="1627225"/>
            <a:ext cx="3696900" cy="9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000">
                <a:solidFill>
                  <a:srgbClr val="980000"/>
                </a:solidFill>
                <a:latin typeface="Caveat"/>
                <a:ea typeface="Caveat"/>
                <a:cs typeface="Caveat"/>
                <a:sym typeface="Caveat"/>
              </a:rPr>
              <a:t>Adam Flanders</a:t>
            </a:r>
            <a:endParaRPr b="1" sz="2000">
              <a:solidFill>
                <a:srgbClr val="98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000">
                <a:latin typeface="Lexend SemiBold"/>
                <a:ea typeface="Lexend SemiBold"/>
                <a:cs typeface="Lexend SemiBold"/>
                <a:sym typeface="Lexend SemiBold"/>
              </a:rPr>
              <a:t>Roosevelt HS/Heritage Academy </a:t>
            </a:r>
            <a:r>
              <a:rPr lang="en" sz="1000">
                <a:latin typeface="Lexend SemiBold"/>
                <a:ea typeface="Lexend SemiBold"/>
                <a:cs typeface="Lexend SemiBold"/>
                <a:sym typeface="Lexend SemiBold"/>
              </a:rPr>
              <a:t>Athletic Director</a:t>
            </a:r>
            <a:endParaRPr sz="1000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97"/>
              <a:buFont typeface="Arial"/>
              <a:buNone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612.668.4859 /</a:t>
            </a:r>
            <a:r>
              <a:rPr lang="en" sz="1200" u="sng">
                <a:solidFill>
                  <a:schemeClr val="accent1"/>
                </a:solidFill>
                <a:latin typeface="Lexend Light"/>
                <a:ea typeface="Lexend Light"/>
                <a:cs typeface="Lexend Light"/>
                <a:sym typeface="Lexend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adam.flanders@mpls.k12.mn.us</a:t>
            </a:r>
            <a:endParaRPr sz="1000">
              <a:solidFill>
                <a:schemeClr val="accen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4176825" y="3005200"/>
            <a:ext cx="2686800" cy="17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200" u="sng">
                <a:latin typeface="Lexend"/>
                <a:ea typeface="Lexend"/>
                <a:cs typeface="Lexend"/>
                <a:sym typeface="Lexend"/>
                <a:hlinkClick r:id="rId6"/>
              </a:rPr>
              <a:t>RHSathletics.com</a:t>
            </a:r>
            <a:endParaRPr b="1" sz="1200"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Lexend Light"/>
              <a:buChar char="★"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Athletic News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★"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Athletic Calendar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★"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Specific Sports webpages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Game schedules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Coach contact info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Season details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Rosters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24" name="Google Shape;224;p31"/>
          <p:cNvCxnSpPr/>
          <p:nvPr/>
        </p:nvCxnSpPr>
        <p:spPr>
          <a:xfrm>
            <a:off x="722875" y="2721025"/>
            <a:ext cx="8109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5" name="Google Shape;22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63450" y="2868899"/>
            <a:ext cx="1768425" cy="17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22100" y="250224"/>
            <a:ext cx="1817702" cy="174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48950" y="743075"/>
            <a:ext cx="8199600" cy="39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★"/>
            </a:pPr>
            <a:r>
              <a:rPr b="1" lang="en" sz="1100">
                <a:solidFill>
                  <a:schemeClr val="dk1"/>
                </a:solidFill>
              </a:rPr>
              <a:t>Opening/Welcome</a:t>
            </a:r>
            <a:endParaRPr b="1"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○"/>
            </a:pPr>
            <a:r>
              <a:rPr lang="en" sz="1100">
                <a:solidFill>
                  <a:schemeClr val="dk1"/>
                </a:solidFill>
              </a:rPr>
              <a:t>Opening Statement / Roosevelt Athletic DIrector / Adam Flanders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★"/>
            </a:pPr>
            <a:r>
              <a:rPr b="1" lang="en" sz="1100">
                <a:solidFill>
                  <a:schemeClr val="dk1"/>
                </a:solidFill>
              </a:rPr>
              <a:t>Introductions</a:t>
            </a:r>
            <a:endParaRPr b="1"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○"/>
            </a:pPr>
            <a:r>
              <a:rPr lang="en" sz="1100">
                <a:solidFill>
                  <a:schemeClr val="dk1"/>
                </a:solidFill>
              </a:rPr>
              <a:t>Building Principal / </a:t>
            </a:r>
            <a:r>
              <a:rPr lang="en" sz="1100">
                <a:solidFill>
                  <a:schemeClr val="dk1"/>
                </a:solidFill>
              </a:rPr>
              <a:t>Christian</a:t>
            </a:r>
            <a:r>
              <a:rPr lang="en" sz="1100">
                <a:solidFill>
                  <a:schemeClr val="dk1"/>
                </a:solidFill>
              </a:rPr>
              <a:t> Ledesma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○"/>
            </a:pPr>
            <a:r>
              <a:rPr lang="en" sz="1100">
                <a:solidFill>
                  <a:schemeClr val="dk1"/>
                </a:solidFill>
              </a:rPr>
              <a:t>Assistant Athletic Director (6:12pm)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○"/>
            </a:pPr>
            <a:r>
              <a:rPr lang="en" sz="1100">
                <a:solidFill>
                  <a:schemeClr val="dk1"/>
                </a:solidFill>
              </a:rPr>
              <a:t>Athletic Trainer (6:13pm)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○"/>
            </a:pPr>
            <a:r>
              <a:rPr lang="en" sz="1100">
                <a:solidFill>
                  <a:schemeClr val="dk1"/>
                </a:solidFill>
              </a:rPr>
              <a:t> School Based Clinic Staff (6:14pm)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"/>
              <a:buChar char="★"/>
            </a:pPr>
            <a:r>
              <a:rPr b="1" lang="en" sz="1100">
                <a:solidFill>
                  <a:schemeClr val="dk1"/>
                </a:solidFill>
              </a:rPr>
              <a:t>Paperwork Requirements for Student-Athletes </a:t>
            </a:r>
            <a:r>
              <a:rPr lang="en" sz="1100">
                <a:solidFill>
                  <a:schemeClr val="dk1"/>
                </a:solidFill>
              </a:rPr>
              <a:t>(6:15pm)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○"/>
            </a:pPr>
            <a:r>
              <a:rPr lang="en" sz="1100">
                <a:solidFill>
                  <a:schemeClr val="dk1"/>
                </a:solidFill>
              </a:rPr>
              <a:t>MSHSL and MPS Registration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○"/>
            </a:pPr>
            <a:r>
              <a:rPr lang="en" sz="1100">
                <a:solidFill>
                  <a:schemeClr val="dk1"/>
                </a:solidFill>
              </a:rPr>
              <a:t>Current Sport Physical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○"/>
            </a:pPr>
            <a:r>
              <a:rPr lang="en" sz="1100">
                <a:solidFill>
                  <a:schemeClr val="dk1"/>
                </a:solidFill>
              </a:rPr>
              <a:t>Participation Fee = Uniform Fee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"/>
              <a:buChar char="★"/>
            </a:pPr>
            <a:r>
              <a:rPr b="1" lang="en" sz="1100">
                <a:solidFill>
                  <a:schemeClr val="dk1"/>
                </a:solidFill>
              </a:rPr>
              <a:t>Eligibility Requirement (</a:t>
            </a:r>
            <a:r>
              <a:rPr lang="en" sz="1100">
                <a:solidFill>
                  <a:schemeClr val="dk1"/>
                </a:solidFill>
              </a:rPr>
              <a:t>6: 21pm)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○"/>
            </a:pPr>
            <a:r>
              <a:rPr lang="en" sz="1100">
                <a:solidFill>
                  <a:schemeClr val="dk1"/>
                </a:solidFill>
              </a:rPr>
              <a:t>Grades (Credit and GPA Requirements)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○"/>
            </a:pPr>
            <a:r>
              <a:rPr lang="en" sz="1100">
                <a:solidFill>
                  <a:schemeClr val="dk1"/>
                </a:solidFill>
              </a:rPr>
              <a:t>Attendance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○"/>
            </a:pPr>
            <a:r>
              <a:rPr lang="en" sz="1100">
                <a:solidFill>
                  <a:schemeClr val="dk1"/>
                </a:solidFill>
              </a:rPr>
              <a:t>Participation Fee = Uniform Fee = 100% goes directly to RHS Athletics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★"/>
            </a:pPr>
            <a:r>
              <a:rPr b="1" lang="en" sz="1100">
                <a:solidFill>
                  <a:schemeClr val="dk1"/>
                </a:solidFill>
              </a:rPr>
              <a:t>College Athletics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★"/>
            </a:pPr>
            <a:r>
              <a:rPr b="1" lang="en" sz="1100">
                <a:solidFill>
                  <a:schemeClr val="dk1"/>
                </a:solidFill>
              </a:rPr>
              <a:t>MSHSL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"/>
              <a:buChar char="★"/>
            </a:pPr>
            <a:r>
              <a:rPr b="1" lang="en" sz="1100">
                <a:solidFill>
                  <a:schemeClr val="dk1"/>
                </a:solidFill>
              </a:rPr>
              <a:t>Closing Remarks </a:t>
            </a:r>
            <a:r>
              <a:rPr lang="en" sz="1100">
                <a:solidFill>
                  <a:schemeClr val="dk1"/>
                </a:solidFill>
              </a:rPr>
              <a:t>(6:27pm)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"/>
              <a:buChar char="★"/>
            </a:pPr>
            <a:r>
              <a:rPr b="1" lang="en" sz="1100">
                <a:solidFill>
                  <a:schemeClr val="dk1"/>
                </a:solidFill>
              </a:rPr>
              <a:t>Introduction of Fall Head Coaches</a:t>
            </a:r>
            <a:r>
              <a:rPr lang="en" sz="1100">
                <a:solidFill>
                  <a:schemeClr val="dk1"/>
                </a:solidFill>
              </a:rPr>
              <a:t> (6:39pm)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"/>
              <a:buChar char="★"/>
            </a:pPr>
            <a:r>
              <a:rPr b="1" lang="en" sz="1100">
                <a:solidFill>
                  <a:schemeClr val="dk1"/>
                </a:solidFill>
              </a:rPr>
              <a:t>Head Coaches - Lead Breakout Sport Sessions</a:t>
            </a:r>
            <a:r>
              <a:rPr lang="en" sz="1100">
                <a:solidFill>
                  <a:schemeClr val="dk1"/>
                </a:solidFill>
              </a:rPr>
              <a:t> (6:43pm - 8:00pm)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586025" y="384802"/>
            <a:ext cx="67143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AGENDA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9149" y="4194946"/>
            <a:ext cx="760648" cy="76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type="title"/>
          </p:nvPr>
        </p:nvSpPr>
        <p:spPr>
          <a:xfrm>
            <a:off x="586025" y="308600"/>
            <a:ext cx="7197000" cy="8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MEET WITH COACHES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chemeClr val="lt1"/>
                </a:solidFill>
                <a:latin typeface="Lexend Black"/>
                <a:ea typeface="Lexend Black"/>
                <a:cs typeface="Lexend Black"/>
                <a:sym typeface="Lexend Black"/>
              </a:rPr>
              <a:t>GET REGISTERED</a:t>
            </a:r>
            <a:endParaRPr>
              <a:solidFill>
                <a:schemeClr val="lt1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232" name="Google Shape;2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846" y="2641592"/>
            <a:ext cx="1975577" cy="218957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2"/>
          <p:cNvSpPr txBox="1"/>
          <p:nvPr>
            <p:ph idx="4294967295" type="subTitle"/>
          </p:nvPr>
        </p:nvSpPr>
        <p:spPr>
          <a:xfrm>
            <a:off x="2991600" y="4302575"/>
            <a:ext cx="30540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Problems Registering?</a:t>
            </a:r>
            <a:b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b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rSchool Helpline</a:t>
            </a: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: 612.605.1623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34" name="Google Shape;23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2100" y="250224"/>
            <a:ext cx="1817702" cy="174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4294967295" type="body"/>
          </p:nvPr>
        </p:nvSpPr>
        <p:spPr>
          <a:xfrm>
            <a:off x="634725" y="1071875"/>
            <a:ext cx="53358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450"/>
              <a:buNone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I lead with love, empathy and passion to help foster a desire for participation and competition in multiple extra curricular activities and athletics while developing meaningful and positive relationships with our student-athletes, families and community.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0" t="10055"/>
          <a:stretch/>
        </p:blipFill>
        <p:spPr>
          <a:xfrm>
            <a:off x="719825" y="2331500"/>
            <a:ext cx="2190600" cy="2274000"/>
          </a:xfrm>
          <a:prstGeom prst="roundRect">
            <a:avLst>
              <a:gd fmla="val 3163" name="adj"/>
            </a:avLst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7800" y="2331500"/>
            <a:ext cx="2565600" cy="2025600"/>
          </a:xfrm>
          <a:prstGeom prst="roundRect">
            <a:avLst>
              <a:gd fmla="val 3359" name="adj"/>
            </a:avLst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5500" y="283475"/>
            <a:ext cx="1973700" cy="1448400"/>
          </a:xfrm>
          <a:prstGeom prst="roundRect">
            <a:avLst>
              <a:gd fmla="val 5302" name="adj"/>
            </a:avLst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type="title"/>
          </p:nvPr>
        </p:nvSpPr>
        <p:spPr>
          <a:xfrm>
            <a:off x="586025" y="308602"/>
            <a:ext cx="67143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TEDDY NATION ATHLETICS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76" name="Google Shape;76;p15"/>
          <p:cNvSpPr txBox="1"/>
          <p:nvPr>
            <p:ph type="title"/>
          </p:nvPr>
        </p:nvSpPr>
        <p:spPr>
          <a:xfrm>
            <a:off x="586025" y="640182"/>
            <a:ext cx="67143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chemeClr val="lt1"/>
                </a:solidFill>
                <a:latin typeface="Lexend Black"/>
                <a:ea typeface="Lexend Black"/>
                <a:cs typeface="Lexend Black"/>
                <a:sym typeface="Lexend Black"/>
              </a:rPr>
              <a:t>MY “WHY”</a:t>
            </a:r>
            <a:endParaRPr>
              <a:solidFill>
                <a:schemeClr val="lt1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634725" y="1781900"/>
            <a:ext cx="1780200" cy="4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600">
                <a:solidFill>
                  <a:srgbClr val="980000"/>
                </a:solidFill>
                <a:latin typeface="Caveat"/>
                <a:ea typeface="Caveat"/>
                <a:cs typeface="Caveat"/>
                <a:sym typeface="Caveat"/>
              </a:rPr>
              <a:t>Adam Flanders</a:t>
            </a:r>
            <a:endParaRPr b="1" sz="1600">
              <a:solidFill>
                <a:srgbClr val="98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900">
                <a:latin typeface="Lexend SemiBold"/>
                <a:ea typeface="Lexend SemiBold"/>
                <a:cs typeface="Lexend SemiBold"/>
                <a:sym typeface="Lexend SemiBold"/>
              </a:rPr>
              <a:t>Athletic Director</a:t>
            </a:r>
            <a:endParaRPr sz="900"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6">
            <a:alphaModFix/>
          </a:blip>
          <a:srcRect b="0" l="0" r="0" t="28325"/>
          <a:stretch/>
        </p:blipFill>
        <p:spPr>
          <a:xfrm>
            <a:off x="6685500" y="1823725"/>
            <a:ext cx="1973700" cy="1886400"/>
          </a:xfrm>
          <a:prstGeom prst="roundRect">
            <a:avLst>
              <a:gd fmla="val 4483" name="adj"/>
            </a:avLst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7">
            <a:alphaModFix/>
          </a:blip>
          <a:srcRect b="0" l="15696" r="21012" t="19061"/>
          <a:stretch/>
        </p:blipFill>
        <p:spPr>
          <a:xfrm>
            <a:off x="7384500" y="3245150"/>
            <a:ext cx="1274700" cy="1639800"/>
          </a:xfrm>
          <a:prstGeom prst="roundRect">
            <a:avLst>
              <a:gd fmla="val 5668" name="adj"/>
            </a:avLst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8">
            <a:alphaModFix/>
          </a:blip>
          <a:srcRect b="3406" l="4096" r="3000" t="3004"/>
          <a:stretch/>
        </p:blipFill>
        <p:spPr>
          <a:xfrm>
            <a:off x="4833325" y="2784650"/>
            <a:ext cx="1754400" cy="2100300"/>
          </a:xfrm>
          <a:prstGeom prst="roundRect">
            <a:avLst>
              <a:gd fmla="val 3825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7946" l="13119" r="9253" t="24767"/>
          <a:stretch/>
        </p:blipFill>
        <p:spPr>
          <a:xfrm>
            <a:off x="699273" y="1444875"/>
            <a:ext cx="3274800" cy="2528400"/>
          </a:xfrm>
          <a:prstGeom prst="roundRect">
            <a:avLst>
              <a:gd fmla="val 3809" name="adj"/>
            </a:avLst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 b="14041" l="9350" r="32428" t="13766"/>
          <a:stretch/>
        </p:blipFill>
        <p:spPr>
          <a:xfrm>
            <a:off x="6105327" y="1444875"/>
            <a:ext cx="2464800" cy="2528400"/>
          </a:xfrm>
          <a:prstGeom prst="roundRect">
            <a:avLst>
              <a:gd fmla="val 2849" name="adj"/>
            </a:avLst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5">
            <a:alphaModFix/>
          </a:blip>
          <a:srcRect b="0" l="23981" r="35018" t="0"/>
          <a:stretch/>
        </p:blipFill>
        <p:spPr>
          <a:xfrm>
            <a:off x="4047450" y="1444875"/>
            <a:ext cx="1984500" cy="2528400"/>
          </a:xfrm>
          <a:prstGeom prst="roundRect">
            <a:avLst>
              <a:gd fmla="val 4425" name="adj"/>
            </a:avLst>
          </a:prstGeom>
          <a:noFill/>
          <a:ln>
            <a:noFill/>
          </a:ln>
        </p:spPr>
      </p:pic>
      <p:sp>
        <p:nvSpPr>
          <p:cNvPr id="88" name="Google Shape;88;p16"/>
          <p:cNvSpPr txBox="1"/>
          <p:nvPr>
            <p:ph type="title"/>
          </p:nvPr>
        </p:nvSpPr>
        <p:spPr>
          <a:xfrm>
            <a:off x="586025" y="616673"/>
            <a:ext cx="73917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PRINCIPAL </a:t>
            </a:r>
            <a:r>
              <a:rPr lang="en"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(AND ATHLETE)</a:t>
            </a:r>
            <a:r>
              <a:rPr lang="en" sz="2400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LEDESMA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9149" y="4194946"/>
            <a:ext cx="760648" cy="76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11162" l="5926" r="0" t="3760"/>
          <a:stretch/>
        </p:blipFill>
        <p:spPr>
          <a:xfrm>
            <a:off x="5413354" y="1914450"/>
            <a:ext cx="2163300" cy="2781300"/>
          </a:xfrm>
          <a:prstGeom prst="roundRect">
            <a:avLst>
              <a:gd fmla="val 2858" name="adj"/>
            </a:avLst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 b="0" l="6335" r="6396" t="21110"/>
          <a:stretch/>
        </p:blipFill>
        <p:spPr>
          <a:xfrm>
            <a:off x="727575" y="1914450"/>
            <a:ext cx="4615800" cy="2781300"/>
          </a:xfrm>
          <a:prstGeom prst="roundRect">
            <a:avLst>
              <a:gd fmla="val 1653" name="adj"/>
            </a:avLst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type="title"/>
          </p:nvPr>
        </p:nvSpPr>
        <p:spPr>
          <a:xfrm>
            <a:off x="586025" y="616678"/>
            <a:ext cx="74175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ASSISTANT ATHLETIC DIRECTOR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&amp; GIRLS BASKETBALL HEAD COACH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TY WRIGHT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9149" y="4194946"/>
            <a:ext cx="760648" cy="76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586025" y="616676"/>
            <a:ext cx="7417500" cy="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ATHLETIC TRAINER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SONYA EIKUM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572163" y="1657625"/>
            <a:ext cx="7299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New office this year: </a:t>
            </a:r>
            <a:r>
              <a:rPr b="1" lang="en">
                <a:latin typeface="Lexend"/>
                <a:ea typeface="Lexend"/>
                <a:cs typeface="Lexend"/>
                <a:sym typeface="Lexend"/>
              </a:rPr>
              <a:t>Door 3A</a:t>
            </a: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 (outside), </a:t>
            </a:r>
            <a:r>
              <a:rPr b="1" lang="en">
                <a:latin typeface="Lexend"/>
                <a:ea typeface="Lexend"/>
                <a:cs typeface="Lexend"/>
                <a:sym typeface="Lexend"/>
              </a:rPr>
              <a:t>159</a:t>
            </a: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 (inside)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★"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Office hours after school for practices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★"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Available for injury prevention and rehabilitation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★"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Present at home games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★"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New Process: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</a:pPr>
            <a:r>
              <a:rPr b="1" lang="en">
                <a:latin typeface="Lexend"/>
                <a:ea typeface="Lexend"/>
                <a:cs typeface="Lexend"/>
                <a:sym typeface="Lexend"/>
              </a:rPr>
              <a:t>TRIA Call Ahead Program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○"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To g</a:t>
            </a: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et an orthopedic injury evaluated, contact me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latin typeface="Lexend Light"/>
                <a:ea typeface="Lexend Light"/>
                <a:cs typeface="Lexend Light"/>
                <a:sym typeface="Lexend Light"/>
                <a:hlinkClick r:id="rId3"/>
              </a:rPr>
              <a:t>sonya.eikum@tria.com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○"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I’ll call ahead so you can be roomed first in our orthopedic urgent care (at any TRIA location)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★"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Gatorade Protein Shakes &amp; Bars $1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0700" y="697624"/>
            <a:ext cx="2689101" cy="5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9149" y="4194946"/>
            <a:ext cx="760648" cy="76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620394" y="1094629"/>
            <a:ext cx="63906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MSHSL &amp; School board policy govern our activities</a:t>
            </a:r>
            <a:endParaRPr i="1" sz="14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" name="Google Shape;111;p19"/>
          <p:cNvSpPr txBox="1"/>
          <p:nvPr>
            <p:ph idx="4294967295" type="body"/>
          </p:nvPr>
        </p:nvSpPr>
        <p:spPr>
          <a:xfrm>
            <a:off x="338525" y="1589000"/>
            <a:ext cx="6307800" cy="23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exend"/>
              <a:buChar char="★"/>
            </a:pPr>
            <a:r>
              <a:rPr lang="en" sz="1600">
                <a:solidFill>
                  <a:srgbClr val="000000"/>
                </a:solidFill>
                <a:latin typeface="Lexend Light"/>
                <a:ea typeface="Lexend Light"/>
                <a:cs typeface="Lexend Light"/>
                <a:sym typeface="Lexend Light"/>
              </a:rPr>
              <a:t>If your son/daughter is seen or treated by a physician for an injury or serious illness, </a:t>
            </a:r>
            <a:r>
              <a:rPr lang="en" sz="1600">
                <a:solidFill>
                  <a:srgbClr val="000000"/>
                </a:solidFill>
                <a:latin typeface="Lexend Black"/>
                <a:ea typeface="Lexend Black"/>
                <a:cs typeface="Lexend Black"/>
                <a:sym typeface="Lexend Black"/>
              </a:rPr>
              <a:t>they must bring a written note from the physician before they can return to practice or play in a game</a:t>
            </a:r>
            <a:r>
              <a:rPr lang="en" sz="1600" u="sng">
                <a:solidFill>
                  <a:srgbClr val="000000"/>
                </a:solidFill>
                <a:latin typeface="Lexend Black"/>
                <a:ea typeface="Lexend Black"/>
                <a:cs typeface="Lexend Black"/>
                <a:sym typeface="Lexend Black"/>
              </a:rPr>
              <a:t> </a:t>
            </a:r>
            <a:endParaRPr sz="1600" u="sng">
              <a:solidFill>
                <a:srgbClr val="000000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exend Light"/>
              <a:buChar char="★"/>
            </a:pPr>
            <a:r>
              <a:rPr lang="en" sz="1600">
                <a:solidFill>
                  <a:srgbClr val="000000"/>
                </a:solidFill>
                <a:latin typeface="Lexend Light"/>
                <a:ea typeface="Lexend Light"/>
                <a:cs typeface="Lexend Light"/>
                <a:sym typeface="Lexend Light"/>
              </a:rPr>
              <a:t>This is for the student’s protection as well as to keep everyone informed as to the student’s readiness to return to participation</a:t>
            </a:r>
            <a:br>
              <a:rPr lang="en" sz="1600">
                <a:solidFill>
                  <a:srgbClr val="000000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1600">
                <a:solidFill>
                  <a:srgbClr val="000000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 sz="1600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★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Post Concussion Graduated Return to Play process</a:t>
            </a:r>
            <a:endParaRPr sz="16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586025" y="616675"/>
            <a:ext cx="74175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MSHSL RETURN TO PLAY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9149" y="4194946"/>
            <a:ext cx="760648" cy="76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8425" y="308600"/>
            <a:ext cx="1571374" cy="156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690575" y="1497126"/>
            <a:ext cx="8050800" cy="9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xend Light"/>
              <a:buChar char="★"/>
            </a:pPr>
            <a:r>
              <a:rPr lang="en" sz="16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rPr>
              <a:t>Sport Physicals and more</a:t>
            </a:r>
            <a:endParaRPr sz="1600">
              <a:solidFill>
                <a:schemeClr val="accent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xend Light"/>
              <a:buChar char="★"/>
            </a:pPr>
            <a:r>
              <a:rPr lang="en" sz="16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rPr>
              <a:t>Location: </a:t>
            </a:r>
            <a:r>
              <a:rPr b="1" lang="en" sz="1600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Room 143</a:t>
            </a:r>
            <a:endParaRPr b="1" sz="1600">
              <a:solidFill>
                <a:schemeClr val="accent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xend Light"/>
              <a:buChar char="★"/>
            </a:pPr>
            <a:r>
              <a:rPr lang="en" sz="16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rPr>
              <a:t>Contact Us:  Call us 612-668-4834 or text us at 612-599-7290</a:t>
            </a:r>
            <a:endParaRPr i="1">
              <a:solidFill>
                <a:schemeClr val="accent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2800" y="637650"/>
            <a:ext cx="1957000" cy="8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9149" y="4194946"/>
            <a:ext cx="760648" cy="76064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>
            <p:ph idx="4294967295" type="title"/>
          </p:nvPr>
        </p:nvSpPr>
        <p:spPr>
          <a:xfrm>
            <a:off x="586025" y="616675"/>
            <a:ext cx="53397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ROOSEVELT SCHOOL BASED CLINIC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586025" y="4275127"/>
            <a:ext cx="8050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rPr>
              <a:t>*</a:t>
            </a:r>
            <a:r>
              <a:rPr i="1" lang="en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rPr>
              <a:t>We may not reply after 4pm or over weekends.</a:t>
            </a:r>
            <a:endParaRPr i="1">
              <a:solidFill>
                <a:schemeClr val="accent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rPr>
              <a:t>For medical emergencies, please call 911.</a:t>
            </a:r>
            <a:endParaRPr i="1">
              <a:solidFill>
                <a:schemeClr val="accent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idx="4294967295" type="body"/>
          </p:nvPr>
        </p:nvSpPr>
        <p:spPr>
          <a:xfrm>
            <a:off x="632950" y="1501050"/>
            <a:ext cx="6396900" cy="2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820">
                <a:solidFill>
                  <a:srgbClr val="990000"/>
                </a:solidFill>
                <a:latin typeface="Lexend"/>
                <a:ea typeface="Lexend"/>
                <a:cs typeface="Lexend"/>
                <a:sym typeface="Lexend"/>
              </a:rPr>
              <a:t>MISSION:</a:t>
            </a:r>
            <a:r>
              <a:rPr lang="en" sz="1265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r>
              <a:rPr lang="en" sz="1265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At Roosevelt, we strive to ensure all our students feel welcomed and able to participate in any </a:t>
            </a:r>
            <a:r>
              <a:rPr b="1" lang="en" sz="1265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purpose based</a:t>
            </a:r>
            <a:r>
              <a:rPr lang="en" sz="1265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activity we have to offer and will consistently encourage our students to regularly engage in </a:t>
            </a:r>
            <a:r>
              <a:rPr b="1" lang="en" sz="1265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competitive</a:t>
            </a:r>
            <a:r>
              <a:rPr lang="en" sz="1265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school based activities.</a:t>
            </a:r>
            <a:endParaRPr sz="1265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265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b="1" lang="en" sz="1820">
                <a:solidFill>
                  <a:srgbClr val="990000"/>
                </a:solidFill>
                <a:latin typeface="Lexend"/>
                <a:ea typeface="Lexend"/>
                <a:cs typeface="Lexend"/>
                <a:sym typeface="Lexend"/>
              </a:rPr>
              <a:t>VISION</a:t>
            </a:r>
            <a:r>
              <a:rPr b="1" lang="en" sz="1820">
                <a:solidFill>
                  <a:srgbClr val="5B0F00"/>
                </a:solidFill>
                <a:latin typeface="Lexend"/>
                <a:ea typeface="Lexend"/>
                <a:cs typeface="Lexend"/>
                <a:sym typeface="Lexend"/>
              </a:rPr>
              <a:t>:</a:t>
            </a:r>
            <a:r>
              <a:rPr lang="en" sz="1265">
                <a:solidFill>
                  <a:srgbClr val="5B0F00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r>
              <a:rPr lang="en" sz="1265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The Roosevelt High School Athletic Department strives to offer our student-athletes an elite experience with all of their chosen </a:t>
            </a:r>
            <a:r>
              <a:rPr b="1" lang="en" sz="1265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purpose based</a:t>
            </a:r>
            <a:r>
              <a:rPr lang="en" sz="1265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and </a:t>
            </a:r>
            <a:r>
              <a:rPr b="1" lang="en" sz="1265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competitive</a:t>
            </a:r>
            <a:r>
              <a:rPr lang="en" sz="1265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athletic endeavors and will support all areas of the student-athletes’ development and high school experiences.</a:t>
            </a:r>
            <a:endParaRPr sz="1635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9149" y="4194946"/>
            <a:ext cx="760648" cy="76064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>
            <p:ph type="title"/>
          </p:nvPr>
        </p:nvSpPr>
        <p:spPr>
          <a:xfrm>
            <a:off x="586025" y="308602"/>
            <a:ext cx="67143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80000"/>
                </a:solidFill>
                <a:latin typeface="Lexend Black"/>
                <a:ea typeface="Lexend Black"/>
                <a:cs typeface="Lexend Black"/>
                <a:sym typeface="Lexend Black"/>
              </a:rPr>
              <a:t>TEDDY NATION ATHLETICS</a:t>
            </a:r>
            <a:endParaRPr>
              <a:solidFill>
                <a:srgbClr val="9800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31" name="Google Shape;131;p21"/>
          <p:cNvSpPr txBox="1"/>
          <p:nvPr>
            <p:ph type="title"/>
          </p:nvPr>
        </p:nvSpPr>
        <p:spPr>
          <a:xfrm>
            <a:off x="586025" y="640182"/>
            <a:ext cx="67143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chemeClr val="lt1"/>
                </a:solidFill>
                <a:latin typeface="Lexend Black"/>
                <a:ea typeface="Lexend Black"/>
                <a:cs typeface="Lexend Black"/>
                <a:sym typeface="Lexend Black"/>
              </a:rPr>
              <a:t>MISSION &amp; VISION</a:t>
            </a:r>
            <a:endParaRPr>
              <a:solidFill>
                <a:schemeClr val="lt1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7600" y="231551"/>
            <a:ext cx="1462201" cy="146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