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9"/>
  </p:notesMasterIdLst>
  <p:handoutMasterIdLst>
    <p:handoutMasterId r:id="rId30"/>
  </p:handoutMasterIdLst>
  <p:sldIdLst>
    <p:sldId id="256" r:id="rId2"/>
    <p:sldId id="257" r:id="rId3"/>
    <p:sldId id="258" r:id="rId4"/>
    <p:sldId id="265" r:id="rId5"/>
    <p:sldId id="266" r:id="rId6"/>
    <p:sldId id="283" r:id="rId7"/>
    <p:sldId id="284" r:id="rId8"/>
    <p:sldId id="267" r:id="rId9"/>
    <p:sldId id="291" r:id="rId10"/>
    <p:sldId id="296" r:id="rId11"/>
    <p:sldId id="297" r:id="rId12"/>
    <p:sldId id="307" r:id="rId13"/>
    <p:sldId id="298" r:id="rId14"/>
    <p:sldId id="299" r:id="rId15"/>
    <p:sldId id="300" r:id="rId16"/>
    <p:sldId id="306" r:id="rId17"/>
    <p:sldId id="268" r:id="rId18"/>
    <p:sldId id="304" r:id="rId19"/>
    <p:sldId id="292" r:id="rId20"/>
    <p:sldId id="302" r:id="rId21"/>
    <p:sldId id="305" r:id="rId22"/>
    <p:sldId id="301" r:id="rId23"/>
    <p:sldId id="303" r:id="rId24"/>
    <p:sldId id="293" r:id="rId25"/>
    <p:sldId id="289" r:id="rId26"/>
    <p:sldId id="280" r:id="rId27"/>
    <p:sldId id="308" r:id="rId28"/>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1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0724" autoAdjust="0"/>
  </p:normalViewPr>
  <p:slideViewPr>
    <p:cSldViewPr snapToGrid="0">
      <p:cViewPr varScale="1">
        <p:scale>
          <a:sx n="45" d="100"/>
          <a:sy n="45" d="100"/>
        </p:scale>
        <p:origin x="2568" y="6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a:p>
            <a:r>
              <a:rPr lang="en-US" dirty="0"/>
              <a:t>   </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52F882-550E-41D1-8116-C86BE82F31EA}" type="datetimeFigureOut">
              <a:rPr lang="en-US" smtClean="0"/>
              <a:t>3/3/2022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B8E3F6-09BE-47D6-B970-B4CBA59A77F1}" type="slidenum">
              <a:rPr lang="en-US" smtClean="0"/>
              <a:t>‹#›</a:t>
            </a:fld>
            <a:endParaRPr lang="en-US" dirty="0"/>
          </a:p>
        </p:txBody>
      </p:sp>
    </p:spTree>
    <p:extLst>
      <p:ext uri="{BB962C8B-B14F-4D97-AF65-F5344CB8AC3E}">
        <p14:creationId xmlns:p14="http://schemas.microsoft.com/office/powerpoint/2010/main" val="398858106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a:p>
            <a:r>
              <a:rPr lang="en-US" dirty="0"/>
              <a:t>   </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6089A-8784-424D-80EA-3E2C6879E829}" type="datetimeFigureOut">
              <a:rPr lang="en-US" smtClean="0"/>
              <a:t>3/3/2022</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4BDAB-C070-4702-8378-4F8BE72B423E}" type="slidenum">
              <a:rPr lang="en-US" smtClean="0"/>
              <a:t>‹#›</a:t>
            </a:fld>
            <a:endParaRPr lang="en-US" dirty="0"/>
          </a:p>
        </p:txBody>
      </p:sp>
    </p:spTree>
    <p:extLst>
      <p:ext uri="{BB962C8B-B14F-4D97-AF65-F5344CB8AC3E}">
        <p14:creationId xmlns:p14="http://schemas.microsoft.com/office/powerpoint/2010/main" val="53209775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B4BDAB-C070-4702-8378-4F8BE72B423E}" type="slidenum">
              <a:rPr lang="en-US" smtClean="0"/>
              <a:t>1</a:t>
            </a:fld>
            <a:endParaRPr lang="en-US" dirty="0"/>
          </a:p>
        </p:txBody>
      </p:sp>
    </p:spTree>
    <p:extLst>
      <p:ext uri="{BB962C8B-B14F-4D97-AF65-F5344CB8AC3E}">
        <p14:creationId xmlns:p14="http://schemas.microsoft.com/office/powerpoint/2010/main" val="2408201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B4BDAB-C070-4702-8378-4F8BE72B423E}" type="slidenum">
              <a:rPr lang="en-US" smtClean="0"/>
              <a:t>20</a:t>
            </a:fld>
            <a:endParaRPr lang="en-US" dirty="0"/>
          </a:p>
        </p:txBody>
      </p:sp>
    </p:spTree>
    <p:extLst>
      <p:ext uri="{BB962C8B-B14F-4D97-AF65-F5344CB8AC3E}">
        <p14:creationId xmlns:p14="http://schemas.microsoft.com/office/powerpoint/2010/main" val="27600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B4BDAB-C070-4702-8378-4F8BE72B423E}" type="slidenum">
              <a:rPr lang="en-US" smtClean="0"/>
              <a:t>21</a:t>
            </a:fld>
            <a:endParaRPr lang="en-US" dirty="0"/>
          </a:p>
        </p:txBody>
      </p:sp>
    </p:spTree>
    <p:extLst>
      <p:ext uri="{BB962C8B-B14F-4D97-AF65-F5344CB8AC3E}">
        <p14:creationId xmlns:p14="http://schemas.microsoft.com/office/powerpoint/2010/main" val="1796864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B4BDAB-C070-4702-8378-4F8BE72B423E}" type="slidenum">
              <a:rPr lang="en-US" smtClean="0"/>
              <a:t>22</a:t>
            </a:fld>
            <a:endParaRPr lang="en-US" dirty="0"/>
          </a:p>
        </p:txBody>
      </p:sp>
    </p:spTree>
    <p:extLst>
      <p:ext uri="{BB962C8B-B14F-4D97-AF65-F5344CB8AC3E}">
        <p14:creationId xmlns:p14="http://schemas.microsoft.com/office/powerpoint/2010/main" val="497719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B4BDAB-C070-4702-8378-4F8BE72B423E}" type="slidenum">
              <a:rPr lang="en-US" smtClean="0"/>
              <a:t>23</a:t>
            </a:fld>
            <a:endParaRPr lang="en-US" dirty="0"/>
          </a:p>
        </p:txBody>
      </p:sp>
    </p:spTree>
    <p:extLst>
      <p:ext uri="{BB962C8B-B14F-4D97-AF65-F5344CB8AC3E}">
        <p14:creationId xmlns:p14="http://schemas.microsoft.com/office/powerpoint/2010/main" val="20067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B4BDAB-C070-4702-8378-4F8BE72B423E}" type="slidenum">
              <a:rPr lang="en-US" smtClean="0"/>
              <a:t>24</a:t>
            </a:fld>
            <a:endParaRPr lang="en-US" dirty="0"/>
          </a:p>
        </p:txBody>
      </p:sp>
    </p:spTree>
    <p:extLst>
      <p:ext uri="{BB962C8B-B14F-4D97-AF65-F5344CB8AC3E}">
        <p14:creationId xmlns:p14="http://schemas.microsoft.com/office/powerpoint/2010/main" val="3820616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B4BDAB-C070-4702-8378-4F8BE72B423E}" type="slidenum">
              <a:rPr lang="en-US" smtClean="0"/>
              <a:t>25</a:t>
            </a:fld>
            <a:endParaRPr lang="en-US" dirty="0"/>
          </a:p>
        </p:txBody>
      </p:sp>
    </p:spTree>
    <p:extLst>
      <p:ext uri="{BB962C8B-B14F-4D97-AF65-F5344CB8AC3E}">
        <p14:creationId xmlns:p14="http://schemas.microsoft.com/office/powerpoint/2010/main" val="239641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B4BDAB-C070-4702-8378-4F8BE72B423E}" type="slidenum">
              <a:rPr lang="en-US" smtClean="0"/>
              <a:t>2</a:t>
            </a:fld>
            <a:endParaRPr lang="en-US" dirty="0"/>
          </a:p>
        </p:txBody>
      </p:sp>
    </p:spTree>
    <p:extLst>
      <p:ext uri="{BB962C8B-B14F-4D97-AF65-F5344CB8AC3E}">
        <p14:creationId xmlns:p14="http://schemas.microsoft.com/office/powerpoint/2010/main" val="2630954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B4BDAB-C070-4702-8378-4F8BE72B423E}" type="slidenum">
              <a:rPr lang="en-US" smtClean="0"/>
              <a:t>3</a:t>
            </a:fld>
            <a:endParaRPr lang="en-US" dirty="0"/>
          </a:p>
        </p:txBody>
      </p:sp>
    </p:spTree>
    <p:extLst>
      <p:ext uri="{BB962C8B-B14F-4D97-AF65-F5344CB8AC3E}">
        <p14:creationId xmlns:p14="http://schemas.microsoft.com/office/powerpoint/2010/main" val="677954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B4BDAB-C070-4702-8378-4F8BE72B423E}" type="slidenum">
              <a:rPr lang="en-US" smtClean="0"/>
              <a:t>4</a:t>
            </a:fld>
            <a:endParaRPr lang="en-US" dirty="0"/>
          </a:p>
        </p:txBody>
      </p:sp>
    </p:spTree>
    <p:extLst>
      <p:ext uri="{BB962C8B-B14F-4D97-AF65-F5344CB8AC3E}">
        <p14:creationId xmlns:p14="http://schemas.microsoft.com/office/powerpoint/2010/main" val="67215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B4BDAB-C070-4702-8378-4F8BE72B423E}" type="slidenum">
              <a:rPr lang="en-US" smtClean="0"/>
              <a:t>5</a:t>
            </a:fld>
            <a:endParaRPr lang="en-US" dirty="0"/>
          </a:p>
        </p:txBody>
      </p:sp>
    </p:spTree>
    <p:extLst>
      <p:ext uri="{BB962C8B-B14F-4D97-AF65-F5344CB8AC3E}">
        <p14:creationId xmlns:p14="http://schemas.microsoft.com/office/powerpoint/2010/main" val="1321771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B4BDAB-C070-4702-8378-4F8BE72B423E}" type="slidenum">
              <a:rPr lang="en-US" smtClean="0"/>
              <a:t>8</a:t>
            </a:fld>
            <a:endParaRPr lang="en-US" dirty="0"/>
          </a:p>
        </p:txBody>
      </p:sp>
    </p:spTree>
    <p:extLst>
      <p:ext uri="{BB962C8B-B14F-4D97-AF65-F5344CB8AC3E}">
        <p14:creationId xmlns:p14="http://schemas.microsoft.com/office/powerpoint/2010/main" val="4067537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B4BDAB-C070-4702-8378-4F8BE72B423E}" type="slidenum">
              <a:rPr lang="en-US" smtClean="0"/>
              <a:t>17</a:t>
            </a:fld>
            <a:endParaRPr lang="en-US" dirty="0"/>
          </a:p>
        </p:txBody>
      </p:sp>
    </p:spTree>
    <p:extLst>
      <p:ext uri="{BB962C8B-B14F-4D97-AF65-F5344CB8AC3E}">
        <p14:creationId xmlns:p14="http://schemas.microsoft.com/office/powerpoint/2010/main" val="3519232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B4BDAB-C070-4702-8378-4F8BE72B423E}" type="slidenum">
              <a:rPr lang="en-US" smtClean="0"/>
              <a:t>18</a:t>
            </a:fld>
            <a:endParaRPr lang="en-US" dirty="0"/>
          </a:p>
        </p:txBody>
      </p:sp>
    </p:spTree>
    <p:extLst>
      <p:ext uri="{BB962C8B-B14F-4D97-AF65-F5344CB8AC3E}">
        <p14:creationId xmlns:p14="http://schemas.microsoft.com/office/powerpoint/2010/main" val="1678330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B4BDAB-C070-4702-8378-4F8BE72B423E}" type="slidenum">
              <a:rPr lang="en-US" smtClean="0"/>
              <a:t>19</a:t>
            </a:fld>
            <a:endParaRPr lang="en-US" dirty="0"/>
          </a:p>
        </p:txBody>
      </p:sp>
    </p:spTree>
    <p:extLst>
      <p:ext uri="{BB962C8B-B14F-4D97-AF65-F5344CB8AC3E}">
        <p14:creationId xmlns:p14="http://schemas.microsoft.com/office/powerpoint/2010/main" val="3382677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9D94DE-7D89-485D-BA83-C74426C148FB}" type="datetime1">
              <a:rPr lang="en-US" smtClean="0"/>
              <a:t>3/3/2022</a:t>
            </a:fld>
            <a:endParaRPr lang="en-US" dirty="0"/>
          </a:p>
        </p:txBody>
      </p:sp>
      <p:sp>
        <p:nvSpPr>
          <p:cNvPr id="5" name="Footer Placeholder 4"/>
          <p:cNvSpPr>
            <a:spLocks noGrp="1"/>
          </p:cNvSpPr>
          <p:nvPr>
            <p:ph type="ftr" sz="quarter" idx="11"/>
          </p:nvPr>
        </p:nvSpPr>
        <p:spPr/>
        <p:txBody>
          <a:bodyPr/>
          <a:lstStyle/>
          <a:p>
            <a:r>
              <a:rPr lang="en-US" dirty="0"/>
              <a:t>LASSITER WRESTLING 2021-2022</a:t>
            </a:r>
          </a:p>
        </p:txBody>
      </p:sp>
      <p:sp>
        <p:nvSpPr>
          <p:cNvPr id="6" name="Slide Number Placeholder 5"/>
          <p:cNvSpPr>
            <a:spLocks noGrp="1"/>
          </p:cNvSpPr>
          <p:nvPr>
            <p:ph type="sldNum" sz="quarter" idx="12"/>
          </p:nvPr>
        </p:nvSpPr>
        <p:spPr/>
        <p:txBody>
          <a:bodyPr/>
          <a:lstStyle/>
          <a:p>
            <a:fld id="{08F29CBC-9D53-4816-9DA1-02F1D5473812}" type="slidenum">
              <a:rPr lang="en-US" smtClean="0"/>
              <a:t>‹#›</a:t>
            </a:fld>
            <a:endParaRPr lang="en-US" dirty="0"/>
          </a:p>
        </p:txBody>
      </p:sp>
    </p:spTree>
    <p:extLst>
      <p:ext uri="{BB962C8B-B14F-4D97-AF65-F5344CB8AC3E}">
        <p14:creationId xmlns:p14="http://schemas.microsoft.com/office/powerpoint/2010/main" val="2885421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88E99B-98A5-4155-9021-F58ECD4287C2}" type="datetime1">
              <a:rPr lang="en-US" smtClean="0"/>
              <a:t>3/3/2022</a:t>
            </a:fld>
            <a:endParaRPr lang="en-US" dirty="0"/>
          </a:p>
        </p:txBody>
      </p:sp>
      <p:sp>
        <p:nvSpPr>
          <p:cNvPr id="5" name="Footer Placeholder 4"/>
          <p:cNvSpPr>
            <a:spLocks noGrp="1"/>
          </p:cNvSpPr>
          <p:nvPr>
            <p:ph type="ftr" sz="quarter" idx="11"/>
          </p:nvPr>
        </p:nvSpPr>
        <p:spPr/>
        <p:txBody>
          <a:bodyPr/>
          <a:lstStyle/>
          <a:p>
            <a:r>
              <a:rPr lang="en-US" dirty="0"/>
              <a:t>LASSITER WRESTLING 2021-2022</a:t>
            </a:r>
          </a:p>
        </p:txBody>
      </p:sp>
      <p:sp>
        <p:nvSpPr>
          <p:cNvPr id="6" name="Slide Number Placeholder 5"/>
          <p:cNvSpPr>
            <a:spLocks noGrp="1"/>
          </p:cNvSpPr>
          <p:nvPr>
            <p:ph type="sldNum" sz="quarter" idx="12"/>
          </p:nvPr>
        </p:nvSpPr>
        <p:spPr/>
        <p:txBody>
          <a:bodyPr/>
          <a:lstStyle/>
          <a:p>
            <a:fld id="{08F29CBC-9D53-4816-9DA1-02F1D5473812}" type="slidenum">
              <a:rPr lang="en-US" smtClean="0"/>
              <a:t>‹#›</a:t>
            </a:fld>
            <a:endParaRPr lang="en-US" dirty="0"/>
          </a:p>
        </p:txBody>
      </p:sp>
    </p:spTree>
    <p:extLst>
      <p:ext uri="{BB962C8B-B14F-4D97-AF65-F5344CB8AC3E}">
        <p14:creationId xmlns:p14="http://schemas.microsoft.com/office/powerpoint/2010/main" val="1288574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47AC9-DA63-4D84-9A39-4DF78E8B71D0}" type="datetime1">
              <a:rPr lang="en-US" smtClean="0"/>
              <a:t>3/3/2022</a:t>
            </a:fld>
            <a:endParaRPr lang="en-US" dirty="0"/>
          </a:p>
        </p:txBody>
      </p:sp>
      <p:sp>
        <p:nvSpPr>
          <p:cNvPr id="5" name="Footer Placeholder 4"/>
          <p:cNvSpPr>
            <a:spLocks noGrp="1"/>
          </p:cNvSpPr>
          <p:nvPr>
            <p:ph type="ftr" sz="quarter" idx="11"/>
          </p:nvPr>
        </p:nvSpPr>
        <p:spPr/>
        <p:txBody>
          <a:bodyPr/>
          <a:lstStyle/>
          <a:p>
            <a:r>
              <a:rPr lang="en-US" dirty="0"/>
              <a:t>LASSITER WRESTLING 2021-2022</a:t>
            </a:r>
          </a:p>
        </p:txBody>
      </p:sp>
      <p:sp>
        <p:nvSpPr>
          <p:cNvPr id="6" name="Slide Number Placeholder 5"/>
          <p:cNvSpPr>
            <a:spLocks noGrp="1"/>
          </p:cNvSpPr>
          <p:nvPr>
            <p:ph type="sldNum" sz="quarter" idx="12"/>
          </p:nvPr>
        </p:nvSpPr>
        <p:spPr/>
        <p:txBody>
          <a:bodyPr/>
          <a:lstStyle/>
          <a:p>
            <a:fld id="{08F29CBC-9D53-4816-9DA1-02F1D5473812}" type="slidenum">
              <a:rPr lang="en-US" smtClean="0"/>
              <a:t>‹#›</a:t>
            </a:fld>
            <a:endParaRPr lang="en-US" dirty="0"/>
          </a:p>
        </p:txBody>
      </p:sp>
    </p:spTree>
    <p:extLst>
      <p:ext uri="{BB962C8B-B14F-4D97-AF65-F5344CB8AC3E}">
        <p14:creationId xmlns:p14="http://schemas.microsoft.com/office/powerpoint/2010/main" val="187637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76844-E222-40B2-BAC3-C50208C1C6EE}" type="datetime1">
              <a:rPr lang="en-US" smtClean="0"/>
              <a:t>3/3/2022</a:t>
            </a:fld>
            <a:endParaRPr lang="en-US" dirty="0"/>
          </a:p>
        </p:txBody>
      </p:sp>
      <p:sp>
        <p:nvSpPr>
          <p:cNvPr id="5" name="Footer Placeholder 4"/>
          <p:cNvSpPr>
            <a:spLocks noGrp="1"/>
          </p:cNvSpPr>
          <p:nvPr>
            <p:ph type="ftr" sz="quarter" idx="11"/>
          </p:nvPr>
        </p:nvSpPr>
        <p:spPr/>
        <p:txBody>
          <a:bodyPr/>
          <a:lstStyle/>
          <a:p>
            <a:r>
              <a:rPr lang="en-US" dirty="0"/>
              <a:t>LASSITER WRESTLING 2021-2022</a:t>
            </a:r>
          </a:p>
        </p:txBody>
      </p:sp>
      <p:sp>
        <p:nvSpPr>
          <p:cNvPr id="6" name="Slide Number Placeholder 5"/>
          <p:cNvSpPr>
            <a:spLocks noGrp="1"/>
          </p:cNvSpPr>
          <p:nvPr>
            <p:ph type="sldNum" sz="quarter" idx="12"/>
          </p:nvPr>
        </p:nvSpPr>
        <p:spPr/>
        <p:txBody>
          <a:bodyPr/>
          <a:lstStyle/>
          <a:p>
            <a:fld id="{08F29CBC-9D53-4816-9DA1-02F1D5473812}" type="slidenum">
              <a:rPr lang="en-US" smtClean="0"/>
              <a:t>‹#›</a:t>
            </a:fld>
            <a:endParaRPr lang="en-US" dirty="0"/>
          </a:p>
        </p:txBody>
      </p:sp>
    </p:spTree>
    <p:extLst>
      <p:ext uri="{BB962C8B-B14F-4D97-AF65-F5344CB8AC3E}">
        <p14:creationId xmlns:p14="http://schemas.microsoft.com/office/powerpoint/2010/main" val="303969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D4DA28-46DC-449D-B54B-7B8EE389D969}" type="datetime1">
              <a:rPr lang="en-US" smtClean="0"/>
              <a:t>3/3/2022</a:t>
            </a:fld>
            <a:endParaRPr lang="en-US" dirty="0"/>
          </a:p>
        </p:txBody>
      </p:sp>
      <p:sp>
        <p:nvSpPr>
          <p:cNvPr id="5" name="Footer Placeholder 4"/>
          <p:cNvSpPr>
            <a:spLocks noGrp="1"/>
          </p:cNvSpPr>
          <p:nvPr>
            <p:ph type="ftr" sz="quarter" idx="11"/>
          </p:nvPr>
        </p:nvSpPr>
        <p:spPr/>
        <p:txBody>
          <a:bodyPr/>
          <a:lstStyle/>
          <a:p>
            <a:r>
              <a:rPr lang="en-US" dirty="0"/>
              <a:t>LASSITER WRESTLING 2021-2022</a:t>
            </a:r>
          </a:p>
        </p:txBody>
      </p:sp>
      <p:sp>
        <p:nvSpPr>
          <p:cNvPr id="6" name="Slide Number Placeholder 5"/>
          <p:cNvSpPr>
            <a:spLocks noGrp="1"/>
          </p:cNvSpPr>
          <p:nvPr>
            <p:ph type="sldNum" sz="quarter" idx="12"/>
          </p:nvPr>
        </p:nvSpPr>
        <p:spPr/>
        <p:txBody>
          <a:bodyPr/>
          <a:lstStyle/>
          <a:p>
            <a:fld id="{08F29CBC-9D53-4816-9DA1-02F1D5473812}" type="slidenum">
              <a:rPr lang="en-US" smtClean="0"/>
              <a:t>‹#›</a:t>
            </a:fld>
            <a:endParaRPr lang="en-US" dirty="0"/>
          </a:p>
        </p:txBody>
      </p:sp>
    </p:spTree>
    <p:extLst>
      <p:ext uri="{BB962C8B-B14F-4D97-AF65-F5344CB8AC3E}">
        <p14:creationId xmlns:p14="http://schemas.microsoft.com/office/powerpoint/2010/main" val="2380811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39DA4F-D690-45E1-BCDD-6819FAFA1C57}" type="datetime1">
              <a:rPr lang="en-US" smtClean="0"/>
              <a:t>3/3/2022</a:t>
            </a:fld>
            <a:endParaRPr lang="en-US" dirty="0"/>
          </a:p>
        </p:txBody>
      </p:sp>
      <p:sp>
        <p:nvSpPr>
          <p:cNvPr id="6" name="Footer Placeholder 5"/>
          <p:cNvSpPr>
            <a:spLocks noGrp="1"/>
          </p:cNvSpPr>
          <p:nvPr>
            <p:ph type="ftr" sz="quarter" idx="11"/>
          </p:nvPr>
        </p:nvSpPr>
        <p:spPr/>
        <p:txBody>
          <a:bodyPr/>
          <a:lstStyle/>
          <a:p>
            <a:r>
              <a:rPr lang="en-US" dirty="0"/>
              <a:t>LASSITER WRESTLING 2021-2022</a:t>
            </a:r>
          </a:p>
        </p:txBody>
      </p:sp>
      <p:sp>
        <p:nvSpPr>
          <p:cNvPr id="7" name="Slide Number Placeholder 6"/>
          <p:cNvSpPr>
            <a:spLocks noGrp="1"/>
          </p:cNvSpPr>
          <p:nvPr>
            <p:ph type="sldNum" sz="quarter" idx="12"/>
          </p:nvPr>
        </p:nvSpPr>
        <p:spPr/>
        <p:txBody>
          <a:bodyPr/>
          <a:lstStyle/>
          <a:p>
            <a:fld id="{08F29CBC-9D53-4816-9DA1-02F1D5473812}" type="slidenum">
              <a:rPr lang="en-US" smtClean="0"/>
              <a:t>‹#›</a:t>
            </a:fld>
            <a:endParaRPr lang="en-US" dirty="0"/>
          </a:p>
        </p:txBody>
      </p:sp>
    </p:spTree>
    <p:extLst>
      <p:ext uri="{BB962C8B-B14F-4D97-AF65-F5344CB8AC3E}">
        <p14:creationId xmlns:p14="http://schemas.microsoft.com/office/powerpoint/2010/main" val="189018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AC7051-A712-47B6-9F3E-21E951105832}" type="datetime1">
              <a:rPr lang="en-US" smtClean="0"/>
              <a:t>3/3/2022</a:t>
            </a:fld>
            <a:endParaRPr lang="en-US" dirty="0"/>
          </a:p>
        </p:txBody>
      </p:sp>
      <p:sp>
        <p:nvSpPr>
          <p:cNvPr id="8" name="Footer Placeholder 7"/>
          <p:cNvSpPr>
            <a:spLocks noGrp="1"/>
          </p:cNvSpPr>
          <p:nvPr>
            <p:ph type="ftr" sz="quarter" idx="11"/>
          </p:nvPr>
        </p:nvSpPr>
        <p:spPr/>
        <p:txBody>
          <a:bodyPr/>
          <a:lstStyle/>
          <a:p>
            <a:r>
              <a:rPr lang="en-US" dirty="0"/>
              <a:t>LASSITER WRESTLING 2021-2022</a:t>
            </a:r>
          </a:p>
        </p:txBody>
      </p:sp>
      <p:sp>
        <p:nvSpPr>
          <p:cNvPr id="9" name="Slide Number Placeholder 8"/>
          <p:cNvSpPr>
            <a:spLocks noGrp="1"/>
          </p:cNvSpPr>
          <p:nvPr>
            <p:ph type="sldNum" sz="quarter" idx="12"/>
          </p:nvPr>
        </p:nvSpPr>
        <p:spPr/>
        <p:txBody>
          <a:bodyPr/>
          <a:lstStyle/>
          <a:p>
            <a:fld id="{08F29CBC-9D53-4816-9DA1-02F1D5473812}" type="slidenum">
              <a:rPr lang="en-US" smtClean="0"/>
              <a:t>‹#›</a:t>
            </a:fld>
            <a:endParaRPr lang="en-US" dirty="0"/>
          </a:p>
        </p:txBody>
      </p:sp>
    </p:spTree>
    <p:extLst>
      <p:ext uri="{BB962C8B-B14F-4D97-AF65-F5344CB8AC3E}">
        <p14:creationId xmlns:p14="http://schemas.microsoft.com/office/powerpoint/2010/main" val="4199281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93AFDB-8D62-4FFF-A731-D42B6DBA4650}" type="datetime1">
              <a:rPr lang="en-US" smtClean="0"/>
              <a:t>3/3/2022</a:t>
            </a:fld>
            <a:endParaRPr lang="en-US" dirty="0"/>
          </a:p>
        </p:txBody>
      </p:sp>
      <p:sp>
        <p:nvSpPr>
          <p:cNvPr id="4" name="Footer Placeholder 3"/>
          <p:cNvSpPr>
            <a:spLocks noGrp="1"/>
          </p:cNvSpPr>
          <p:nvPr>
            <p:ph type="ftr" sz="quarter" idx="11"/>
          </p:nvPr>
        </p:nvSpPr>
        <p:spPr/>
        <p:txBody>
          <a:bodyPr/>
          <a:lstStyle/>
          <a:p>
            <a:r>
              <a:rPr lang="en-US" dirty="0"/>
              <a:t>LASSITER WRESTLING 2021-2022</a:t>
            </a:r>
          </a:p>
        </p:txBody>
      </p:sp>
      <p:sp>
        <p:nvSpPr>
          <p:cNvPr id="5" name="Slide Number Placeholder 4"/>
          <p:cNvSpPr>
            <a:spLocks noGrp="1"/>
          </p:cNvSpPr>
          <p:nvPr>
            <p:ph type="sldNum" sz="quarter" idx="12"/>
          </p:nvPr>
        </p:nvSpPr>
        <p:spPr/>
        <p:txBody>
          <a:bodyPr/>
          <a:lstStyle/>
          <a:p>
            <a:fld id="{08F29CBC-9D53-4816-9DA1-02F1D5473812}" type="slidenum">
              <a:rPr lang="en-US" smtClean="0"/>
              <a:t>‹#›</a:t>
            </a:fld>
            <a:endParaRPr lang="en-US" dirty="0"/>
          </a:p>
        </p:txBody>
      </p:sp>
    </p:spTree>
    <p:extLst>
      <p:ext uri="{BB962C8B-B14F-4D97-AF65-F5344CB8AC3E}">
        <p14:creationId xmlns:p14="http://schemas.microsoft.com/office/powerpoint/2010/main" val="21596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BA737B-15AA-4752-B756-ECA2546B27BB}" type="datetime1">
              <a:rPr lang="en-US" smtClean="0"/>
              <a:t>3/3/2022</a:t>
            </a:fld>
            <a:endParaRPr lang="en-US" dirty="0"/>
          </a:p>
        </p:txBody>
      </p:sp>
      <p:sp>
        <p:nvSpPr>
          <p:cNvPr id="3" name="Footer Placeholder 2"/>
          <p:cNvSpPr>
            <a:spLocks noGrp="1"/>
          </p:cNvSpPr>
          <p:nvPr>
            <p:ph type="ftr" sz="quarter" idx="11"/>
          </p:nvPr>
        </p:nvSpPr>
        <p:spPr/>
        <p:txBody>
          <a:bodyPr/>
          <a:lstStyle/>
          <a:p>
            <a:r>
              <a:rPr lang="en-US" dirty="0"/>
              <a:t>LASSITER WRESTLING 2021-2022</a:t>
            </a:r>
          </a:p>
        </p:txBody>
      </p:sp>
      <p:sp>
        <p:nvSpPr>
          <p:cNvPr id="4" name="Slide Number Placeholder 3"/>
          <p:cNvSpPr>
            <a:spLocks noGrp="1"/>
          </p:cNvSpPr>
          <p:nvPr>
            <p:ph type="sldNum" sz="quarter" idx="12"/>
          </p:nvPr>
        </p:nvSpPr>
        <p:spPr/>
        <p:txBody>
          <a:bodyPr/>
          <a:lstStyle/>
          <a:p>
            <a:fld id="{08F29CBC-9D53-4816-9DA1-02F1D5473812}" type="slidenum">
              <a:rPr lang="en-US" smtClean="0"/>
              <a:t>‹#›</a:t>
            </a:fld>
            <a:endParaRPr lang="en-US" dirty="0"/>
          </a:p>
        </p:txBody>
      </p:sp>
    </p:spTree>
    <p:extLst>
      <p:ext uri="{BB962C8B-B14F-4D97-AF65-F5344CB8AC3E}">
        <p14:creationId xmlns:p14="http://schemas.microsoft.com/office/powerpoint/2010/main" val="3916285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5D387BD-7AE0-4C0F-9511-5BB4A9B1C527}" type="datetime1">
              <a:rPr lang="en-US" smtClean="0"/>
              <a:t>3/3/2022</a:t>
            </a:fld>
            <a:endParaRPr lang="en-US" dirty="0"/>
          </a:p>
        </p:txBody>
      </p:sp>
      <p:sp>
        <p:nvSpPr>
          <p:cNvPr id="6" name="Footer Placeholder 5"/>
          <p:cNvSpPr>
            <a:spLocks noGrp="1"/>
          </p:cNvSpPr>
          <p:nvPr>
            <p:ph type="ftr" sz="quarter" idx="11"/>
          </p:nvPr>
        </p:nvSpPr>
        <p:spPr/>
        <p:txBody>
          <a:bodyPr/>
          <a:lstStyle/>
          <a:p>
            <a:r>
              <a:rPr lang="en-US" dirty="0"/>
              <a:t>LASSITER WRESTLING 2021-2022</a:t>
            </a:r>
          </a:p>
        </p:txBody>
      </p:sp>
      <p:sp>
        <p:nvSpPr>
          <p:cNvPr id="7" name="Slide Number Placeholder 6"/>
          <p:cNvSpPr>
            <a:spLocks noGrp="1"/>
          </p:cNvSpPr>
          <p:nvPr>
            <p:ph type="sldNum" sz="quarter" idx="12"/>
          </p:nvPr>
        </p:nvSpPr>
        <p:spPr/>
        <p:txBody>
          <a:bodyPr/>
          <a:lstStyle/>
          <a:p>
            <a:fld id="{08F29CBC-9D53-4816-9DA1-02F1D5473812}" type="slidenum">
              <a:rPr lang="en-US" smtClean="0"/>
              <a:t>‹#›</a:t>
            </a:fld>
            <a:endParaRPr lang="en-US" dirty="0"/>
          </a:p>
        </p:txBody>
      </p:sp>
    </p:spTree>
    <p:extLst>
      <p:ext uri="{BB962C8B-B14F-4D97-AF65-F5344CB8AC3E}">
        <p14:creationId xmlns:p14="http://schemas.microsoft.com/office/powerpoint/2010/main" val="2463288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F501E5B-DCAF-4868-A55D-EE3EEED5E90E}" type="datetime1">
              <a:rPr lang="en-US" smtClean="0"/>
              <a:t>3/3/2022</a:t>
            </a:fld>
            <a:endParaRPr lang="en-US" dirty="0"/>
          </a:p>
        </p:txBody>
      </p:sp>
      <p:sp>
        <p:nvSpPr>
          <p:cNvPr id="6" name="Footer Placeholder 5"/>
          <p:cNvSpPr>
            <a:spLocks noGrp="1"/>
          </p:cNvSpPr>
          <p:nvPr>
            <p:ph type="ftr" sz="quarter" idx="11"/>
          </p:nvPr>
        </p:nvSpPr>
        <p:spPr/>
        <p:txBody>
          <a:bodyPr/>
          <a:lstStyle/>
          <a:p>
            <a:r>
              <a:rPr lang="en-US" dirty="0"/>
              <a:t>LASSITER WRESTLING 2021-2022</a:t>
            </a:r>
          </a:p>
        </p:txBody>
      </p:sp>
      <p:sp>
        <p:nvSpPr>
          <p:cNvPr id="7" name="Slide Number Placeholder 6"/>
          <p:cNvSpPr>
            <a:spLocks noGrp="1"/>
          </p:cNvSpPr>
          <p:nvPr>
            <p:ph type="sldNum" sz="quarter" idx="12"/>
          </p:nvPr>
        </p:nvSpPr>
        <p:spPr/>
        <p:txBody>
          <a:bodyPr/>
          <a:lstStyle/>
          <a:p>
            <a:fld id="{08F29CBC-9D53-4816-9DA1-02F1D5473812}" type="slidenum">
              <a:rPr lang="en-US" smtClean="0"/>
              <a:t>‹#›</a:t>
            </a:fld>
            <a:endParaRPr lang="en-US" dirty="0"/>
          </a:p>
        </p:txBody>
      </p:sp>
    </p:spTree>
    <p:extLst>
      <p:ext uri="{BB962C8B-B14F-4D97-AF65-F5344CB8AC3E}">
        <p14:creationId xmlns:p14="http://schemas.microsoft.com/office/powerpoint/2010/main" val="342480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547989" y="8723868"/>
            <a:ext cx="1762021" cy="369332"/>
          </a:xfrm>
          <a:prstGeom prst="rect">
            <a:avLst/>
          </a:prstGeom>
        </p:spPr>
        <p:txBody>
          <a:bodyPr vert="horz" wrap="none" lIns="91440" tIns="45720" rIns="91440" bIns="45720" rtlCol="0" anchor="b" anchorCtr="1">
            <a:spAutoFit/>
          </a:bodyPr>
          <a:lstStyle>
            <a:lvl1pPr algn="ctr">
              <a:defRPr sz="900">
                <a:solidFill>
                  <a:schemeClr val="tx1">
                    <a:tint val="75000"/>
                  </a:schemeClr>
                </a:solidFill>
              </a:defRPr>
            </a:lvl1pPr>
          </a:lstStyle>
          <a:p>
            <a:r>
              <a:rPr lang="en-US" dirty="0"/>
              <a:t>LASSITER WRESTLING 2021-2022</a:t>
            </a:r>
          </a:p>
        </p:txBody>
      </p:sp>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71A7CE0-EB82-448B-B4BB-B5935F1480CC}" type="datetime1">
              <a:rPr lang="en-US" smtClean="0"/>
              <a:t>3/3/2022</a:t>
            </a:fld>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8F29CBC-9D53-4816-9DA1-02F1D5473812}" type="slidenum">
              <a:rPr lang="en-US" smtClean="0"/>
              <a:t>‹#›</a:t>
            </a:fld>
            <a:endParaRPr lang="en-US" dirty="0"/>
          </a:p>
        </p:txBody>
      </p:sp>
    </p:spTree>
    <p:extLst>
      <p:ext uri="{BB962C8B-B14F-4D97-AF65-F5344CB8AC3E}">
        <p14:creationId xmlns:p14="http://schemas.microsoft.com/office/powerpoint/2010/main" val="20668570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06284" y="1092918"/>
            <a:ext cx="4223657" cy="1763486"/>
          </a:xfrm>
          <a:prstGeom prst="rect">
            <a:avLst/>
          </a:prstGeom>
          <a:noFill/>
        </p:spPr>
        <p:txBody>
          <a:bodyPr wrap="square" rtlCol="0">
            <a:spAutoFit/>
          </a:bodyPr>
          <a:lstStyle/>
          <a:p>
            <a:endParaRPr lang="en-US" dirty="0"/>
          </a:p>
        </p:txBody>
      </p:sp>
      <p:sp>
        <p:nvSpPr>
          <p:cNvPr id="13" name="Rectangle 12"/>
          <p:cNvSpPr/>
          <p:nvPr/>
        </p:nvSpPr>
        <p:spPr>
          <a:xfrm>
            <a:off x="734365" y="789745"/>
            <a:ext cx="5389269" cy="193899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a:solidFill>
                  <a:srgbClr val="7E1504"/>
                </a:solidFill>
                <a:latin typeface="Arial Black" panose="020B0A04020102020204" pitchFamily="34" charset="0"/>
              </a:rPr>
              <a:t>LASSITER WRESTLING</a:t>
            </a:r>
            <a:endParaRPr lang="en-US" sz="6000" b="1" dirty="0">
              <a:ln/>
              <a:solidFill>
                <a:srgbClr val="7E1504"/>
              </a:solidFill>
            </a:endParaRPr>
          </a:p>
        </p:txBody>
      </p:sp>
      <p:sp>
        <p:nvSpPr>
          <p:cNvPr id="15" name="Rectangle 14"/>
          <p:cNvSpPr/>
          <p:nvPr/>
        </p:nvSpPr>
        <p:spPr>
          <a:xfrm>
            <a:off x="723477" y="7089388"/>
            <a:ext cx="5389269"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7E1504"/>
                </a:solidFill>
                <a:latin typeface="Arial Black" panose="020B0A04020102020204" pitchFamily="34" charset="0"/>
              </a:rPr>
              <a:t> 40</a:t>
            </a:r>
            <a:r>
              <a:rPr lang="en-US" sz="5400" b="1" baseline="30000" dirty="0">
                <a:ln/>
                <a:solidFill>
                  <a:srgbClr val="7E1504"/>
                </a:solidFill>
                <a:latin typeface="Arial Black" panose="020B0A04020102020204" pitchFamily="34" charset="0"/>
              </a:rPr>
              <a:t>th</a:t>
            </a:r>
            <a:r>
              <a:rPr lang="en-US" sz="5400" b="1" dirty="0">
                <a:ln/>
                <a:solidFill>
                  <a:srgbClr val="7E1504"/>
                </a:solidFill>
                <a:latin typeface="Arial Black" panose="020B0A04020102020204" pitchFamily="34" charset="0"/>
              </a:rPr>
              <a:t> Season</a:t>
            </a:r>
            <a:br>
              <a:rPr lang="en-US" sz="5400" b="1" dirty="0">
                <a:ln/>
                <a:solidFill>
                  <a:srgbClr val="7E1504"/>
                </a:solidFill>
                <a:latin typeface="Arial Black" panose="020B0A04020102020204" pitchFamily="34" charset="0"/>
              </a:rPr>
            </a:br>
            <a:r>
              <a:rPr lang="en-US" sz="5400" b="1" dirty="0">
                <a:ln/>
                <a:solidFill>
                  <a:srgbClr val="7E1504"/>
                </a:solidFill>
                <a:latin typeface="Arial Black" panose="020B0A04020102020204" pitchFamily="34" charset="0"/>
              </a:rPr>
              <a:t>2021-2022</a:t>
            </a:r>
            <a:endParaRPr lang="en-US" sz="5400" b="1" dirty="0">
              <a:ln/>
              <a:solidFill>
                <a:srgbClr val="7E1504"/>
              </a:solidFill>
            </a:endParaRPr>
          </a:p>
        </p:txBody>
      </p:sp>
      <p:pic>
        <p:nvPicPr>
          <p:cNvPr id="3" name="Picture 2"/>
          <p:cNvPicPr>
            <a:picLocks noChangeAspect="1"/>
          </p:cNvPicPr>
          <p:nvPr/>
        </p:nvPicPr>
        <p:blipFill>
          <a:blip r:embed="rId3"/>
          <a:stretch>
            <a:fillRect/>
          </a:stretch>
        </p:blipFill>
        <p:spPr>
          <a:xfrm>
            <a:off x="1037230" y="2747391"/>
            <a:ext cx="4885898" cy="3994603"/>
          </a:xfrm>
          <a:prstGeom prst="rect">
            <a:avLst/>
          </a:prstGeom>
        </p:spPr>
      </p:pic>
    </p:spTree>
    <p:extLst>
      <p:ext uri="{BB962C8B-B14F-4D97-AF65-F5344CB8AC3E}">
        <p14:creationId xmlns:p14="http://schemas.microsoft.com/office/powerpoint/2010/main" val="1876853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E28D-7F31-4BC7-AD0C-9E69D23944E9}"/>
              </a:ext>
            </a:extLst>
          </p:cNvPr>
          <p:cNvSpPr>
            <a:spLocks noGrp="1"/>
          </p:cNvSpPr>
          <p:nvPr>
            <p:ph type="title"/>
          </p:nvPr>
        </p:nvSpPr>
        <p:spPr>
          <a:xfrm>
            <a:off x="471488" y="414339"/>
            <a:ext cx="5915025" cy="1411288"/>
          </a:xfrm>
        </p:spPr>
        <p:txBody>
          <a:bodyPr/>
          <a:lstStyle/>
          <a:p>
            <a:pPr algn="ctr"/>
            <a:endParaRPr lang="en-US" b="1" u="sng" dirty="0"/>
          </a:p>
        </p:txBody>
      </p:sp>
      <p:pic>
        <p:nvPicPr>
          <p:cNvPr id="6" name="Content Placeholder 5">
            <a:extLst>
              <a:ext uri="{FF2B5EF4-FFF2-40B4-BE49-F238E27FC236}">
                <a16:creationId xmlns:a16="http://schemas.microsoft.com/office/drawing/2014/main" id="{025033A9-495A-4C76-A738-AA6E20DFF0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171450" y="4371975"/>
            <a:ext cx="6529388" cy="4569090"/>
          </a:xfrm>
        </p:spPr>
      </p:pic>
      <p:sp>
        <p:nvSpPr>
          <p:cNvPr id="4" name="Footer Placeholder 3">
            <a:extLst>
              <a:ext uri="{FF2B5EF4-FFF2-40B4-BE49-F238E27FC236}">
                <a16:creationId xmlns:a16="http://schemas.microsoft.com/office/drawing/2014/main" id="{B9AD8C7D-688A-4285-90AE-1DB0AA1590E8}"/>
              </a:ext>
            </a:extLst>
          </p:cNvPr>
          <p:cNvSpPr>
            <a:spLocks noGrp="1"/>
          </p:cNvSpPr>
          <p:nvPr>
            <p:ph type="ftr" sz="quarter" idx="11"/>
          </p:nvPr>
        </p:nvSpPr>
        <p:spPr/>
        <p:txBody>
          <a:bodyPr/>
          <a:lstStyle/>
          <a:p>
            <a:r>
              <a:rPr lang="en-US" dirty="0"/>
              <a:t>LASSITER WRESTLING 2021-2022</a:t>
            </a:r>
          </a:p>
        </p:txBody>
      </p:sp>
      <p:pic>
        <p:nvPicPr>
          <p:cNvPr id="5" name="Picture 4" descr="A group of people posing for a photo&#10;&#10;Description automatically generated">
            <a:extLst>
              <a:ext uri="{FF2B5EF4-FFF2-40B4-BE49-F238E27FC236}">
                <a16:creationId xmlns:a16="http://schemas.microsoft.com/office/drawing/2014/main" id="{DEDE8E20-62B2-4261-A907-603970FE86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8619"/>
            <a:ext cx="6858000" cy="4233356"/>
          </a:xfrm>
          <a:prstGeom prst="rect">
            <a:avLst/>
          </a:prstGeom>
        </p:spPr>
      </p:pic>
    </p:spTree>
    <p:extLst>
      <p:ext uri="{BB962C8B-B14F-4D97-AF65-F5344CB8AC3E}">
        <p14:creationId xmlns:p14="http://schemas.microsoft.com/office/powerpoint/2010/main" val="3154528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144000"/>
          </a:xfrm>
          <a:prstGeom prst="rect">
            <a:avLst/>
          </a:prstGeom>
          <a:solidFill>
            <a:srgbClr val="727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Rectangle 13">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445" y="117385"/>
            <a:ext cx="6595110" cy="891016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E5E28D-7F31-4BC7-AD0C-9E69D23944E9}"/>
              </a:ext>
            </a:extLst>
          </p:cNvPr>
          <p:cNvSpPr>
            <a:spLocks noGrp="1"/>
          </p:cNvSpPr>
          <p:nvPr>
            <p:ph type="title"/>
          </p:nvPr>
        </p:nvSpPr>
        <p:spPr>
          <a:xfrm>
            <a:off x="403164" y="478602"/>
            <a:ext cx="5959784" cy="687932"/>
          </a:xfrm>
        </p:spPr>
        <p:txBody>
          <a:bodyPr vert="horz" lIns="91440" tIns="45720" rIns="91440" bIns="45720" rtlCol="0" anchor="ctr">
            <a:normAutofit/>
          </a:bodyPr>
          <a:lstStyle/>
          <a:p>
            <a:r>
              <a:rPr lang="en-US" b="1" u="sng" dirty="0">
                <a:solidFill>
                  <a:srgbClr val="727349"/>
                </a:solidFill>
              </a:rPr>
              <a:t>2021-22 GHSA State Medalists</a:t>
            </a:r>
          </a:p>
        </p:txBody>
      </p:sp>
      <p:sp>
        <p:nvSpPr>
          <p:cNvPr id="7" name="TextBox 6">
            <a:extLst>
              <a:ext uri="{FF2B5EF4-FFF2-40B4-BE49-F238E27FC236}">
                <a16:creationId xmlns:a16="http://schemas.microsoft.com/office/drawing/2014/main" id="{59E732F1-D9AA-47F3-B1B5-CE38221DFC32}"/>
              </a:ext>
            </a:extLst>
          </p:cNvPr>
          <p:cNvSpPr txBox="1"/>
          <p:nvPr/>
        </p:nvSpPr>
        <p:spPr>
          <a:xfrm>
            <a:off x="403164" y="1199707"/>
            <a:ext cx="5959784" cy="2039610"/>
          </a:xfrm>
          <a:prstGeom prst="rect">
            <a:avLst/>
          </a:prstGeom>
        </p:spPr>
        <p:txBody>
          <a:bodyPr vert="horz" lIns="91440" tIns="45720" rIns="91440" bIns="45720" rtlCol="0">
            <a:normAutofit/>
          </a:bodyPr>
          <a:lstStyle/>
          <a:p>
            <a:pPr indent="-171450" defTabSz="685800">
              <a:lnSpc>
                <a:spcPct val="90000"/>
              </a:lnSpc>
              <a:spcAft>
                <a:spcPts val="600"/>
              </a:spcAft>
              <a:buFont typeface="Arial" panose="020B0604020202020204" pitchFamily="34" charset="0"/>
              <a:buChar char="•"/>
            </a:pPr>
            <a:r>
              <a:rPr lang="en-US" sz="2400" dirty="0">
                <a:solidFill>
                  <a:srgbClr val="727349"/>
                </a:solidFill>
              </a:rPr>
              <a:t>Riley McElligott 5</a:t>
            </a:r>
            <a:r>
              <a:rPr lang="en-US" sz="2400" baseline="30000" dirty="0">
                <a:solidFill>
                  <a:srgbClr val="727349"/>
                </a:solidFill>
              </a:rPr>
              <a:t>th</a:t>
            </a:r>
            <a:r>
              <a:rPr lang="en-US" sz="2400" dirty="0">
                <a:solidFill>
                  <a:srgbClr val="727349"/>
                </a:solidFill>
              </a:rPr>
              <a:t> Place 106 lbs.</a:t>
            </a:r>
          </a:p>
        </p:txBody>
      </p:sp>
      <p:sp>
        <p:nvSpPr>
          <p:cNvPr id="11" name="Rectangle 15">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494" y="3462305"/>
            <a:ext cx="5959454" cy="5180995"/>
          </a:xfrm>
          <a:prstGeom prst="rect">
            <a:avLst/>
          </a:prstGeom>
          <a:solidFill>
            <a:srgbClr val="FFFFFF"/>
          </a:solidFill>
          <a:ln w="15875">
            <a:solidFill>
              <a:srgbClr val="7273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6" name="Content Placeholder 5">
            <a:extLst>
              <a:ext uri="{FF2B5EF4-FFF2-40B4-BE49-F238E27FC236}">
                <a16:creationId xmlns:a16="http://schemas.microsoft.com/office/drawing/2014/main" id="{025033A9-495A-4C76-A738-AA6E20DFF0F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2913"/>
          <a:stretch/>
        </p:blipFill>
        <p:spPr>
          <a:xfrm>
            <a:off x="495383" y="3546969"/>
            <a:ext cx="5754026" cy="5011031"/>
          </a:xfrm>
          <a:prstGeom prst="rect">
            <a:avLst/>
          </a:prstGeom>
        </p:spPr>
      </p:pic>
      <p:sp>
        <p:nvSpPr>
          <p:cNvPr id="4" name="Footer Placeholder 3">
            <a:extLst>
              <a:ext uri="{FF2B5EF4-FFF2-40B4-BE49-F238E27FC236}">
                <a16:creationId xmlns:a16="http://schemas.microsoft.com/office/drawing/2014/main" id="{B9AD8C7D-688A-4285-90AE-1DB0AA1590E8}"/>
              </a:ext>
            </a:extLst>
          </p:cNvPr>
          <p:cNvSpPr>
            <a:spLocks noGrp="1"/>
          </p:cNvSpPr>
          <p:nvPr>
            <p:ph type="ftr" sz="quarter" idx="11"/>
          </p:nvPr>
        </p:nvSpPr>
        <p:spPr>
          <a:xfrm>
            <a:off x="2295609" y="8759755"/>
            <a:ext cx="2314575" cy="189584"/>
          </a:xfrm>
        </p:spPr>
        <p:txBody>
          <a:bodyPr vert="horz" lIns="91440" tIns="45720" rIns="91440" bIns="45720" rtlCol="0" anchor="ctr">
            <a:normAutofit/>
          </a:bodyPr>
          <a:lstStyle/>
          <a:p>
            <a:pPr defTabSz="514350">
              <a:lnSpc>
                <a:spcPct val="90000"/>
              </a:lnSpc>
              <a:spcAft>
                <a:spcPts val="600"/>
              </a:spcAft>
              <a:defRPr/>
            </a:pPr>
            <a:r>
              <a:rPr lang="en-US" sz="700" kern="1200" dirty="0">
                <a:solidFill>
                  <a:srgbClr val="727349"/>
                </a:solidFill>
                <a:latin typeface="+mn-lt"/>
                <a:ea typeface="+mn-ea"/>
                <a:cs typeface="+mn-cs"/>
              </a:rPr>
              <a:t>LASSITER WRESTLING 2021-2022</a:t>
            </a:r>
          </a:p>
        </p:txBody>
      </p:sp>
    </p:spTree>
    <p:extLst>
      <p:ext uri="{BB962C8B-B14F-4D97-AF65-F5344CB8AC3E}">
        <p14:creationId xmlns:p14="http://schemas.microsoft.com/office/powerpoint/2010/main" val="1461201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144000"/>
          </a:xfrm>
          <a:prstGeom prst="rect">
            <a:avLst/>
          </a:prstGeom>
          <a:solidFill>
            <a:srgbClr val="624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Rectangle 13">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445" y="117385"/>
            <a:ext cx="6595110" cy="891016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E5E28D-7F31-4BC7-AD0C-9E69D23944E9}"/>
              </a:ext>
            </a:extLst>
          </p:cNvPr>
          <p:cNvSpPr>
            <a:spLocks noGrp="1"/>
          </p:cNvSpPr>
          <p:nvPr>
            <p:ph type="title"/>
          </p:nvPr>
        </p:nvSpPr>
        <p:spPr>
          <a:xfrm>
            <a:off x="403164" y="478602"/>
            <a:ext cx="5959784" cy="687932"/>
          </a:xfrm>
        </p:spPr>
        <p:txBody>
          <a:bodyPr vert="horz" lIns="91440" tIns="45720" rIns="91440" bIns="45720" rtlCol="0" anchor="ctr">
            <a:normAutofit/>
          </a:bodyPr>
          <a:lstStyle/>
          <a:p>
            <a:r>
              <a:rPr lang="en-US" b="1" u="sng" dirty="0">
                <a:solidFill>
                  <a:srgbClr val="624969"/>
                </a:solidFill>
              </a:rPr>
              <a:t>2021-22 GHSA State Medalists</a:t>
            </a:r>
          </a:p>
        </p:txBody>
      </p:sp>
      <p:sp>
        <p:nvSpPr>
          <p:cNvPr id="7" name="TextBox 6">
            <a:extLst>
              <a:ext uri="{FF2B5EF4-FFF2-40B4-BE49-F238E27FC236}">
                <a16:creationId xmlns:a16="http://schemas.microsoft.com/office/drawing/2014/main" id="{59E732F1-D9AA-47F3-B1B5-CE38221DFC32}"/>
              </a:ext>
            </a:extLst>
          </p:cNvPr>
          <p:cNvSpPr txBox="1"/>
          <p:nvPr/>
        </p:nvSpPr>
        <p:spPr>
          <a:xfrm>
            <a:off x="403164" y="1199707"/>
            <a:ext cx="5959784" cy="2039610"/>
          </a:xfrm>
          <a:prstGeom prst="rect">
            <a:avLst/>
          </a:prstGeom>
        </p:spPr>
        <p:txBody>
          <a:bodyPr vert="horz" lIns="91440" tIns="45720" rIns="91440" bIns="45720" rtlCol="0">
            <a:normAutofit/>
          </a:bodyPr>
          <a:lstStyle/>
          <a:p>
            <a:pPr indent="-171450" defTabSz="685800">
              <a:lnSpc>
                <a:spcPct val="90000"/>
              </a:lnSpc>
              <a:spcAft>
                <a:spcPts val="600"/>
              </a:spcAft>
              <a:buFont typeface="Arial" panose="020B0604020202020204" pitchFamily="34" charset="0"/>
              <a:buChar char="•"/>
            </a:pPr>
            <a:r>
              <a:rPr lang="en-US" sz="2400" dirty="0">
                <a:solidFill>
                  <a:srgbClr val="624969"/>
                </a:solidFill>
              </a:rPr>
              <a:t>Carter Brickley 5</a:t>
            </a:r>
            <a:r>
              <a:rPr lang="en-US" sz="2400" baseline="30000" dirty="0">
                <a:solidFill>
                  <a:srgbClr val="624969"/>
                </a:solidFill>
              </a:rPr>
              <a:t>th</a:t>
            </a:r>
            <a:r>
              <a:rPr lang="en-US" sz="2400" dirty="0">
                <a:solidFill>
                  <a:srgbClr val="624969"/>
                </a:solidFill>
              </a:rPr>
              <a:t> Place 113 lbs.</a:t>
            </a:r>
          </a:p>
        </p:txBody>
      </p:sp>
      <p:sp>
        <p:nvSpPr>
          <p:cNvPr id="11" name="Rectangle 15">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494" y="3462305"/>
            <a:ext cx="5959454" cy="5180995"/>
          </a:xfrm>
          <a:prstGeom prst="rect">
            <a:avLst/>
          </a:prstGeom>
          <a:solidFill>
            <a:srgbClr val="FFFFFF"/>
          </a:solidFill>
          <a:ln w="15875">
            <a:solidFill>
              <a:srgbClr val="624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6" name="Content Placeholder 5">
            <a:extLst>
              <a:ext uri="{FF2B5EF4-FFF2-40B4-BE49-F238E27FC236}">
                <a16:creationId xmlns:a16="http://schemas.microsoft.com/office/drawing/2014/main" id="{025033A9-495A-4C76-A738-AA6E20DFF0F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2913"/>
          <a:stretch/>
        </p:blipFill>
        <p:spPr>
          <a:xfrm>
            <a:off x="495383" y="3546969"/>
            <a:ext cx="5754026" cy="5011031"/>
          </a:xfrm>
          <a:prstGeom prst="rect">
            <a:avLst/>
          </a:prstGeom>
        </p:spPr>
      </p:pic>
      <p:sp>
        <p:nvSpPr>
          <p:cNvPr id="4" name="Footer Placeholder 3">
            <a:extLst>
              <a:ext uri="{FF2B5EF4-FFF2-40B4-BE49-F238E27FC236}">
                <a16:creationId xmlns:a16="http://schemas.microsoft.com/office/drawing/2014/main" id="{B9AD8C7D-688A-4285-90AE-1DB0AA1590E8}"/>
              </a:ext>
            </a:extLst>
          </p:cNvPr>
          <p:cNvSpPr>
            <a:spLocks noGrp="1"/>
          </p:cNvSpPr>
          <p:nvPr>
            <p:ph type="ftr" sz="quarter" idx="11"/>
          </p:nvPr>
        </p:nvSpPr>
        <p:spPr>
          <a:xfrm>
            <a:off x="2295609" y="8759755"/>
            <a:ext cx="2314575" cy="189584"/>
          </a:xfrm>
        </p:spPr>
        <p:txBody>
          <a:bodyPr vert="horz" lIns="91440" tIns="45720" rIns="91440" bIns="45720" rtlCol="0" anchor="ctr">
            <a:normAutofit/>
          </a:bodyPr>
          <a:lstStyle/>
          <a:p>
            <a:pPr defTabSz="514350">
              <a:lnSpc>
                <a:spcPct val="90000"/>
              </a:lnSpc>
              <a:spcAft>
                <a:spcPts val="600"/>
              </a:spcAft>
              <a:defRPr/>
            </a:pPr>
            <a:r>
              <a:rPr lang="en-US" sz="700" kern="1200" dirty="0">
                <a:solidFill>
                  <a:srgbClr val="624969"/>
                </a:solidFill>
                <a:latin typeface="+mn-lt"/>
                <a:ea typeface="+mn-ea"/>
                <a:cs typeface="+mn-cs"/>
              </a:rPr>
              <a:t>LASSITER WRESTLING 2021-2022</a:t>
            </a:r>
          </a:p>
        </p:txBody>
      </p:sp>
    </p:spTree>
    <p:extLst>
      <p:ext uri="{BB962C8B-B14F-4D97-AF65-F5344CB8AC3E}">
        <p14:creationId xmlns:p14="http://schemas.microsoft.com/office/powerpoint/2010/main" val="3764426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144000"/>
          </a:xfrm>
          <a:prstGeom prst="rect">
            <a:avLst/>
          </a:prstGeom>
          <a:solidFill>
            <a:srgbClr val="5F3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Rectangle 13">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445" y="117385"/>
            <a:ext cx="6595110" cy="891016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E5E28D-7F31-4BC7-AD0C-9E69D23944E9}"/>
              </a:ext>
            </a:extLst>
          </p:cNvPr>
          <p:cNvSpPr>
            <a:spLocks noGrp="1"/>
          </p:cNvSpPr>
          <p:nvPr>
            <p:ph type="title"/>
          </p:nvPr>
        </p:nvSpPr>
        <p:spPr>
          <a:xfrm>
            <a:off x="403164" y="478602"/>
            <a:ext cx="5959784" cy="687932"/>
          </a:xfrm>
        </p:spPr>
        <p:txBody>
          <a:bodyPr vert="horz" lIns="91440" tIns="45720" rIns="91440" bIns="45720" rtlCol="0" anchor="ctr">
            <a:normAutofit/>
          </a:bodyPr>
          <a:lstStyle/>
          <a:p>
            <a:r>
              <a:rPr lang="en-US" b="1" u="sng" dirty="0">
                <a:solidFill>
                  <a:srgbClr val="5F3B69"/>
                </a:solidFill>
              </a:rPr>
              <a:t>2021-22 GHSA State Medalists</a:t>
            </a:r>
          </a:p>
        </p:txBody>
      </p:sp>
      <p:sp>
        <p:nvSpPr>
          <p:cNvPr id="7" name="TextBox 6">
            <a:extLst>
              <a:ext uri="{FF2B5EF4-FFF2-40B4-BE49-F238E27FC236}">
                <a16:creationId xmlns:a16="http://schemas.microsoft.com/office/drawing/2014/main" id="{59E732F1-D9AA-47F3-B1B5-CE38221DFC32}"/>
              </a:ext>
            </a:extLst>
          </p:cNvPr>
          <p:cNvSpPr txBox="1"/>
          <p:nvPr/>
        </p:nvSpPr>
        <p:spPr>
          <a:xfrm>
            <a:off x="403164" y="1199707"/>
            <a:ext cx="5959784" cy="2039610"/>
          </a:xfrm>
          <a:prstGeom prst="rect">
            <a:avLst/>
          </a:prstGeom>
        </p:spPr>
        <p:txBody>
          <a:bodyPr vert="horz" lIns="91440" tIns="45720" rIns="91440" bIns="45720" rtlCol="0">
            <a:normAutofit/>
          </a:bodyPr>
          <a:lstStyle/>
          <a:p>
            <a:pPr indent="-171450" defTabSz="685800">
              <a:lnSpc>
                <a:spcPct val="90000"/>
              </a:lnSpc>
              <a:spcAft>
                <a:spcPts val="600"/>
              </a:spcAft>
              <a:buFont typeface="Arial" panose="020B0604020202020204" pitchFamily="34" charset="0"/>
              <a:buChar char="•"/>
            </a:pPr>
            <a:r>
              <a:rPr lang="en-US" sz="2400" dirty="0">
                <a:solidFill>
                  <a:srgbClr val="5F3B69"/>
                </a:solidFill>
              </a:rPr>
              <a:t>May Prado State Champion 132 lbs.</a:t>
            </a:r>
          </a:p>
        </p:txBody>
      </p:sp>
      <p:sp>
        <p:nvSpPr>
          <p:cNvPr id="16" name="Rectangle 15">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494" y="3462305"/>
            <a:ext cx="5959454" cy="5180995"/>
          </a:xfrm>
          <a:prstGeom prst="rect">
            <a:avLst/>
          </a:prstGeom>
          <a:solidFill>
            <a:srgbClr val="FFFFFF"/>
          </a:solidFill>
          <a:ln w="15875">
            <a:solidFill>
              <a:srgbClr val="5F3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6" name="Content Placeholder 5">
            <a:extLst>
              <a:ext uri="{FF2B5EF4-FFF2-40B4-BE49-F238E27FC236}">
                <a16:creationId xmlns:a16="http://schemas.microsoft.com/office/drawing/2014/main" id="{025033A9-495A-4C76-A738-AA6E20DFF0F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3306" b="1"/>
          <a:stretch/>
        </p:blipFill>
        <p:spPr>
          <a:xfrm>
            <a:off x="495383" y="3546969"/>
            <a:ext cx="5754026" cy="5011031"/>
          </a:xfrm>
          <a:prstGeom prst="rect">
            <a:avLst/>
          </a:prstGeom>
        </p:spPr>
      </p:pic>
      <p:sp>
        <p:nvSpPr>
          <p:cNvPr id="4" name="Footer Placeholder 3">
            <a:extLst>
              <a:ext uri="{FF2B5EF4-FFF2-40B4-BE49-F238E27FC236}">
                <a16:creationId xmlns:a16="http://schemas.microsoft.com/office/drawing/2014/main" id="{B9AD8C7D-688A-4285-90AE-1DB0AA1590E8}"/>
              </a:ext>
            </a:extLst>
          </p:cNvPr>
          <p:cNvSpPr>
            <a:spLocks noGrp="1"/>
          </p:cNvSpPr>
          <p:nvPr>
            <p:ph type="ftr" sz="quarter" idx="11"/>
          </p:nvPr>
        </p:nvSpPr>
        <p:spPr>
          <a:xfrm>
            <a:off x="2295609" y="8759755"/>
            <a:ext cx="2314575" cy="189584"/>
          </a:xfrm>
        </p:spPr>
        <p:txBody>
          <a:bodyPr vert="horz" lIns="91440" tIns="45720" rIns="91440" bIns="45720" rtlCol="0" anchor="ctr">
            <a:normAutofit/>
          </a:bodyPr>
          <a:lstStyle/>
          <a:p>
            <a:pPr defTabSz="514350">
              <a:lnSpc>
                <a:spcPct val="90000"/>
              </a:lnSpc>
              <a:spcAft>
                <a:spcPts val="600"/>
              </a:spcAft>
              <a:defRPr/>
            </a:pPr>
            <a:r>
              <a:rPr lang="en-US" sz="700" kern="1200" dirty="0">
                <a:solidFill>
                  <a:srgbClr val="5F3B69"/>
                </a:solidFill>
                <a:latin typeface="+mn-lt"/>
                <a:ea typeface="+mn-ea"/>
                <a:cs typeface="+mn-cs"/>
              </a:rPr>
              <a:t>LASSITER WRESTLING 2021-2022</a:t>
            </a:r>
          </a:p>
        </p:txBody>
      </p:sp>
    </p:spTree>
    <p:extLst>
      <p:ext uri="{BB962C8B-B14F-4D97-AF65-F5344CB8AC3E}">
        <p14:creationId xmlns:p14="http://schemas.microsoft.com/office/powerpoint/2010/main" val="1073916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144000"/>
          </a:xfrm>
          <a:prstGeom prst="rect">
            <a:avLst/>
          </a:prstGeom>
          <a:solidFill>
            <a:srgbClr val="475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Rectangle 13">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445" y="117385"/>
            <a:ext cx="6595110" cy="891016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E5E28D-7F31-4BC7-AD0C-9E69D23944E9}"/>
              </a:ext>
            </a:extLst>
          </p:cNvPr>
          <p:cNvSpPr>
            <a:spLocks noGrp="1"/>
          </p:cNvSpPr>
          <p:nvPr>
            <p:ph type="title"/>
          </p:nvPr>
        </p:nvSpPr>
        <p:spPr>
          <a:xfrm>
            <a:off x="403164" y="478602"/>
            <a:ext cx="5959784" cy="687932"/>
          </a:xfrm>
        </p:spPr>
        <p:txBody>
          <a:bodyPr vert="horz" lIns="91440" tIns="45720" rIns="91440" bIns="45720" rtlCol="0" anchor="ctr">
            <a:normAutofit/>
          </a:bodyPr>
          <a:lstStyle/>
          <a:p>
            <a:r>
              <a:rPr lang="en-US" b="1" u="sng" dirty="0">
                <a:solidFill>
                  <a:srgbClr val="475843"/>
                </a:solidFill>
              </a:rPr>
              <a:t>2021-22 GHSA State Medalists</a:t>
            </a:r>
          </a:p>
        </p:txBody>
      </p:sp>
      <p:sp>
        <p:nvSpPr>
          <p:cNvPr id="7" name="TextBox 6">
            <a:extLst>
              <a:ext uri="{FF2B5EF4-FFF2-40B4-BE49-F238E27FC236}">
                <a16:creationId xmlns:a16="http://schemas.microsoft.com/office/drawing/2014/main" id="{59E732F1-D9AA-47F3-B1B5-CE38221DFC32}"/>
              </a:ext>
            </a:extLst>
          </p:cNvPr>
          <p:cNvSpPr txBox="1"/>
          <p:nvPr/>
        </p:nvSpPr>
        <p:spPr>
          <a:xfrm>
            <a:off x="403164" y="1199707"/>
            <a:ext cx="5959784" cy="2039610"/>
          </a:xfrm>
          <a:prstGeom prst="rect">
            <a:avLst/>
          </a:prstGeom>
        </p:spPr>
        <p:txBody>
          <a:bodyPr vert="horz" lIns="91440" tIns="45720" rIns="91440" bIns="45720" rtlCol="0">
            <a:normAutofit/>
          </a:bodyPr>
          <a:lstStyle/>
          <a:p>
            <a:pPr indent="-171450" defTabSz="685800">
              <a:lnSpc>
                <a:spcPct val="90000"/>
              </a:lnSpc>
              <a:spcAft>
                <a:spcPts val="600"/>
              </a:spcAft>
              <a:buFont typeface="Arial" panose="020B0604020202020204" pitchFamily="34" charset="0"/>
              <a:buChar char="•"/>
            </a:pPr>
            <a:r>
              <a:rPr lang="en-US" sz="2400" dirty="0">
                <a:solidFill>
                  <a:srgbClr val="475843"/>
                </a:solidFill>
              </a:rPr>
              <a:t>David Panone State Champion 138 lbs.</a:t>
            </a:r>
          </a:p>
        </p:txBody>
      </p:sp>
      <p:sp>
        <p:nvSpPr>
          <p:cNvPr id="16" name="Rectangle 15">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494" y="3462305"/>
            <a:ext cx="5959454" cy="5180995"/>
          </a:xfrm>
          <a:prstGeom prst="rect">
            <a:avLst/>
          </a:prstGeom>
          <a:solidFill>
            <a:srgbClr val="FFFFFF"/>
          </a:solidFill>
          <a:ln w="15875">
            <a:solidFill>
              <a:srgbClr val="4758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6" name="Content Placeholder 5">
            <a:extLst>
              <a:ext uri="{FF2B5EF4-FFF2-40B4-BE49-F238E27FC236}">
                <a16:creationId xmlns:a16="http://schemas.microsoft.com/office/drawing/2014/main" id="{025033A9-495A-4C76-A738-AA6E20DFF0F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3306" b="1"/>
          <a:stretch/>
        </p:blipFill>
        <p:spPr>
          <a:xfrm>
            <a:off x="495383" y="3546969"/>
            <a:ext cx="5754026" cy="5011031"/>
          </a:xfrm>
          <a:prstGeom prst="rect">
            <a:avLst/>
          </a:prstGeom>
        </p:spPr>
      </p:pic>
      <p:sp>
        <p:nvSpPr>
          <p:cNvPr id="4" name="Footer Placeholder 3">
            <a:extLst>
              <a:ext uri="{FF2B5EF4-FFF2-40B4-BE49-F238E27FC236}">
                <a16:creationId xmlns:a16="http://schemas.microsoft.com/office/drawing/2014/main" id="{B9AD8C7D-688A-4285-90AE-1DB0AA1590E8}"/>
              </a:ext>
            </a:extLst>
          </p:cNvPr>
          <p:cNvSpPr>
            <a:spLocks noGrp="1"/>
          </p:cNvSpPr>
          <p:nvPr>
            <p:ph type="ftr" sz="quarter" idx="11"/>
          </p:nvPr>
        </p:nvSpPr>
        <p:spPr>
          <a:xfrm>
            <a:off x="2295609" y="8759755"/>
            <a:ext cx="2314575" cy="189584"/>
          </a:xfrm>
        </p:spPr>
        <p:txBody>
          <a:bodyPr vert="horz" lIns="91440" tIns="45720" rIns="91440" bIns="45720" rtlCol="0" anchor="ctr">
            <a:normAutofit/>
          </a:bodyPr>
          <a:lstStyle/>
          <a:p>
            <a:pPr defTabSz="514350">
              <a:lnSpc>
                <a:spcPct val="90000"/>
              </a:lnSpc>
              <a:spcAft>
                <a:spcPts val="600"/>
              </a:spcAft>
              <a:defRPr/>
            </a:pPr>
            <a:r>
              <a:rPr lang="en-US" sz="700" kern="1200" dirty="0">
                <a:solidFill>
                  <a:srgbClr val="475843"/>
                </a:solidFill>
                <a:latin typeface="+mn-lt"/>
                <a:ea typeface="+mn-ea"/>
                <a:cs typeface="+mn-cs"/>
              </a:rPr>
              <a:t>LASSITER WRESTLING 2021-2022</a:t>
            </a:r>
          </a:p>
        </p:txBody>
      </p:sp>
    </p:spTree>
    <p:extLst>
      <p:ext uri="{BB962C8B-B14F-4D97-AF65-F5344CB8AC3E}">
        <p14:creationId xmlns:p14="http://schemas.microsoft.com/office/powerpoint/2010/main" val="3392295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144000"/>
          </a:xfrm>
          <a:prstGeom prst="rect">
            <a:avLst/>
          </a:prstGeom>
          <a:solidFill>
            <a:srgbClr val="39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Rectangle 13">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445" y="117385"/>
            <a:ext cx="6595110" cy="891016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E5E28D-7F31-4BC7-AD0C-9E69D23944E9}"/>
              </a:ext>
            </a:extLst>
          </p:cNvPr>
          <p:cNvSpPr>
            <a:spLocks noGrp="1"/>
          </p:cNvSpPr>
          <p:nvPr>
            <p:ph type="title"/>
          </p:nvPr>
        </p:nvSpPr>
        <p:spPr>
          <a:xfrm>
            <a:off x="403164" y="478602"/>
            <a:ext cx="5959784" cy="687932"/>
          </a:xfrm>
        </p:spPr>
        <p:txBody>
          <a:bodyPr vert="horz" lIns="91440" tIns="45720" rIns="91440" bIns="45720" rtlCol="0" anchor="ctr">
            <a:normAutofit/>
          </a:bodyPr>
          <a:lstStyle/>
          <a:p>
            <a:r>
              <a:rPr lang="en-US" b="1" u="sng" dirty="0">
                <a:solidFill>
                  <a:srgbClr val="394F52"/>
                </a:solidFill>
              </a:rPr>
              <a:t>2021-22 GHSA State Medalists</a:t>
            </a:r>
          </a:p>
        </p:txBody>
      </p:sp>
      <p:sp>
        <p:nvSpPr>
          <p:cNvPr id="7" name="TextBox 6">
            <a:extLst>
              <a:ext uri="{FF2B5EF4-FFF2-40B4-BE49-F238E27FC236}">
                <a16:creationId xmlns:a16="http://schemas.microsoft.com/office/drawing/2014/main" id="{59E732F1-D9AA-47F3-B1B5-CE38221DFC32}"/>
              </a:ext>
            </a:extLst>
          </p:cNvPr>
          <p:cNvSpPr txBox="1"/>
          <p:nvPr/>
        </p:nvSpPr>
        <p:spPr>
          <a:xfrm>
            <a:off x="403164" y="1199707"/>
            <a:ext cx="5959784" cy="2039610"/>
          </a:xfrm>
          <a:prstGeom prst="rect">
            <a:avLst/>
          </a:prstGeom>
        </p:spPr>
        <p:txBody>
          <a:bodyPr vert="horz" lIns="91440" tIns="45720" rIns="91440" bIns="45720" rtlCol="0">
            <a:normAutofit/>
          </a:bodyPr>
          <a:lstStyle/>
          <a:p>
            <a:pPr indent="-171450" defTabSz="685800">
              <a:lnSpc>
                <a:spcPct val="90000"/>
              </a:lnSpc>
              <a:spcAft>
                <a:spcPts val="600"/>
              </a:spcAft>
              <a:buFont typeface="Arial" panose="020B0604020202020204" pitchFamily="34" charset="0"/>
              <a:buChar char="•"/>
            </a:pPr>
            <a:r>
              <a:rPr lang="en-US" sz="2400" dirty="0">
                <a:solidFill>
                  <a:srgbClr val="394F52"/>
                </a:solidFill>
              </a:rPr>
              <a:t>Anthony Fiorenza 5</a:t>
            </a:r>
            <a:r>
              <a:rPr lang="en-US" sz="2400" baseline="30000" dirty="0">
                <a:solidFill>
                  <a:srgbClr val="394F52"/>
                </a:solidFill>
              </a:rPr>
              <a:t>th</a:t>
            </a:r>
            <a:r>
              <a:rPr lang="en-US" sz="2400" dirty="0">
                <a:solidFill>
                  <a:srgbClr val="394F52"/>
                </a:solidFill>
              </a:rPr>
              <a:t> Place 170 lbs.</a:t>
            </a:r>
          </a:p>
        </p:txBody>
      </p:sp>
      <p:sp>
        <p:nvSpPr>
          <p:cNvPr id="16" name="Rectangle 15">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494" y="3462305"/>
            <a:ext cx="5959454" cy="5180995"/>
          </a:xfrm>
          <a:prstGeom prst="rect">
            <a:avLst/>
          </a:prstGeom>
          <a:solidFill>
            <a:srgbClr val="FFFFFF"/>
          </a:solidFill>
          <a:ln w="15875">
            <a:solidFill>
              <a:srgbClr val="394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6" name="Content Placeholder 5">
            <a:extLst>
              <a:ext uri="{FF2B5EF4-FFF2-40B4-BE49-F238E27FC236}">
                <a16:creationId xmlns:a16="http://schemas.microsoft.com/office/drawing/2014/main" id="{025033A9-495A-4C76-A738-AA6E20DFF0F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669" r="10208" b="-3"/>
          <a:stretch/>
        </p:blipFill>
        <p:spPr>
          <a:xfrm>
            <a:off x="495052" y="3547286"/>
            <a:ext cx="5867896" cy="5011031"/>
          </a:xfrm>
          <a:prstGeom prst="rect">
            <a:avLst/>
          </a:prstGeom>
        </p:spPr>
      </p:pic>
      <p:sp>
        <p:nvSpPr>
          <p:cNvPr id="4" name="Footer Placeholder 3">
            <a:extLst>
              <a:ext uri="{FF2B5EF4-FFF2-40B4-BE49-F238E27FC236}">
                <a16:creationId xmlns:a16="http://schemas.microsoft.com/office/drawing/2014/main" id="{B9AD8C7D-688A-4285-90AE-1DB0AA1590E8}"/>
              </a:ext>
            </a:extLst>
          </p:cNvPr>
          <p:cNvSpPr>
            <a:spLocks noGrp="1"/>
          </p:cNvSpPr>
          <p:nvPr>
            <p:ph type="ftr" sz="quarter" idx="11"/>
          </p:nvPr>
        </p:nvSpPr>
        <p:spPr>
          <a:xfrm>
            <a:off x="2295609" y="8759755"/>
            <a:ext cx="2314575" cy="189584"/>
          </a:xfrm>
        </p:spPr>
        <p:txBody>
          <a:bodyPr vert="horz" lIns="91440" tIns="45720" rIns="91440" bIns="45720" rtlCol="0" anchor="ctr">
            <a:normAutofit/>
          </a:bodyPr>
          <a:lstStyle/>
          <a:p>
            <a:pPr defTabSz="514350">
              <a:lnSpc>
                <a:spcPct val="90000"/>
              </a:lnSpc>
              <a:spcAft>
                <a:spcPts val="600"/>
              </a:spcAft>
              <a:defRPr/>
            </a:pPr>
            <a:r>
              <a:rPr lang="en-US" sz="700" kern="1200" dirty="0">
                <a:solidFill>
                  <a:srgbClr val="394F52"/>
                </a:solidFill>
                <a:latin typeface="+mn-lt"/>
                <a:ea typeface="+mn-ea"/>
                <a:cs typeface="+mn-cs"/>
              </a:rPr>
              <a:t>LASSITER WRESTLING 2021-2022</a:t>
            </a:r>
          </a:p>
        </p:txBody>
      </p:sp>
    </p:spTree>
    <p:extLst>
      <p:ext uri="{BB962C8B-B14F-4D97-AF65-F5344CB8AC3E}">
        <p14:creationId xmlns:p14="http://schemas.microsoft.com/office/powerpoint/2010/main" val="2425199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3808092"/>
          </a:xfrm>
          <a:prstGeom prst="rect">
            <a:avLst/>
          </a:prstGeom>
          <a:solidFill>
            <a:srgbClr val="9F8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A0E5E28D-7F31-4BC7-AD0C-9E69D23944E9}"/>
              </a:ext>
            </a:extLst>
          </p:cNvPr>
          <p:cNvSpPr>
            <a:spLocks noGrp="1"/>
          </p:cNvSpPr>
          <p:nvPr>
            <p:ph type="title"/>
          </p:nvPr>
        </p:nvSpPr>
        <p:spPr>
          <a:xfrm>
            <a:off x="356779" y="392586"/>
            <a:ext cx="6093639" cy="1673204"/>
          </a:xfrm>
        </p:spPr>
        <p:txBody>
          <a:bodyPr vert="horz" lIns="91440" tIns="45720" rIns="91440" bIns="45720" rtlCol="0" anchor="b">
            <a:normAutofit/>
          </a:bodyPr>
          <a:lstStyle/>
          <a:p>
            <a:pPr algn="r"/>
            <a:r>
              <a:rPr lang="en-US" sz="4500" b="1" u="sng" dirty="0">
                <a:solidFill>
                  <a:srgbClr val="FFFFFF"/>
                </a:solidFill>
              </a:rPr>
              <a:t>2022 Lassiter Senior Wrestlers</a:t>
            </a:r>
            <a:endParaRPr lang="en-US" sz="4500" b="1" u="sng">
              <a:solidFill>
                <a:srgbClr val="FFFFFF"/>
              </a:solidFill>
            </a:endParaRPr>
          </a:p>
        </p:txBody>
      </p:sp>
      <p:cxnSp>
        <p:nvCxnSpPr>
          <p:cNvPr id="20" name="Straight Connector 19">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507" y="2151261"/>
            <a:ext cx="5692958"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025033A9-495A-4C76-A738-AA6E20DFF0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142875" y="4371975"/>
            <a:ext cx="6586538" cy="3971925"/>
          </a:xfrm>
          <a:prstGeom prst="rect">
            <a:avLst/>
          </a:prstGeom>
        </p:spPr>
      </p:pic>
      <p:sp>
        <p:nvSpPr>
          <p:cNvPr id="4" name="Footer Placeholder 3">
            <a:extLst>
              <a:ext uri="{FF2B5EF4-FFF2-40B4-BE49-F238E27FC236}">
                <a16:creationId xmlns:a16="http://schemas.microsoft.com/office/drawing/2014/main" id="{B9AD8C7D-688A-4285-90AE-1DB0AA1590E8}"/>
              </a:ext>
            </a:extLst>
          </p:cNvPr>
          <p:cNvSpPr>
            <a:spLocks noGrp="1"/>
          </p:cNvSpPr>
          <p:nvPr>
            <p:ph type="ftr" sz="quarter" idx="11"/>
          </p:nvPr>
        </p:nvSpPr>
        <p:spPr>
          <a:xfrm>
            <a:off x="3805977" y="8851176"/>
            <a:ext cx="2408440" cy="189585"/>
          </a:xfrm>
        </p:spPr>
        <p:txBody>
          <a:bodyPr vert="horz" lIns="91440" tIns="45720" rIns="91440" bIns="45720" rtlCol="0" anchor="ctr">
            <a:normAutofit/>
          </a:bodyPr>
          <a:lstStyle/>
          <a:p>
            <a:pPr algn="l" defTabSz="457200">
              <a:lnSpc>
                <a:spcPct val="90000"/>
              </a:lnSpc>
              <a:spcAft>
                <a:spcPts val="600"/>
              </a:spcAft>
            </a:pPr>
            <a:r>
              <a:rPr lang="en-US" sz="700" kern="1200">
                <a:solidFill>
                  <a:schemeClr val="tx1"/>
                </a:solidFill>
                <a:latin typeface="+mn-lt"/>
                <a:ea typeface="+mn-ea"/>
                <a:cs typeface="+mn-cs"/>
              </a:rPr>
              <a:t>LASSITER WRESTLING 2021-2022</a:t>
            </a:r>
          </a:p>
        </p:txBody>
      </p:sp>
    </p:spTree>
    <p:extLst>
      <p:ext uri="{BB962C8B-B14F-4D97-AF65-F5344CB8AC3E}">
        <p14:creationId xmlns:p14="http://schemas.microsoft.com/office/powerpoint/2010/main" val="1055214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16" t="19091" r="8275" b="1"/>
          <a:stretch/>
        </p:blipFill>
        <p:spPr>
          <a:xfrm>
            <a:off x="20" y="10"/>
            <a:ext cx="6857980" cy="9143990"/>
          </a:xfrm>
          <a:prstGeom prst="rect">
            <a:avLst/>
          </a:prstGeom>
        </p:spPr>
      </p:pic>
      <p:sp>
        <p:nvSpPr>
          <p:cNvPr id="2" name="Title 1"/>
          <p:cNvSpPr>
            <a:spLocks noGrp="1"/>
          </p:cNvSpPr>
          <p:nvPr>
            <p:ph type="title"/>
          </p:nvPr>
        </p:nvSpPr>
        <p:spPr>
          <a:xfrm>
            <a:off x="1399793" y="5572683"/>
            <a:ext cx="4057650" cy="712477"/>
          </a:xfrm>
        </p:spPr>
        <p:txBody>
          <a:bodyPr anchor="ctr">
            <a:normAutofit/>
          </a:bodyPr>
          <a:lstStyle/>
          <a:p>
            <a:r>
              <a:rPr lang="en-US" sz="2100" dirty="0">
                <a:solidFill>
                  <a:srgbClr val="FFFFFF"/>
                </a:solidFill>
                <a:effectLst>
                  <a:outerShdw blurRad="38100" dist="38100" dir="2700000" algn="tl">
                    <a:srgbClr val="000000">
                      <a:alpha val="43137"/>
                    </a:srgbClr>
                  </a:outerShdw>
                </a:effectLst>
                <a:latin typeface="Arial Black" panose="020B0A04020102020204" pitchFamily="34" charset="0"/>
              </a:rPr>
              <a:t>Alex Brush</a:t>
            </a:r>
            <a:br>
              <a:rPr lang="en-US" sz="2100" dirty="0">
                <a:solidFill>
                  <a:srgbClr val="FFFFFF"/>
                </a:solidFill>
                <a:effectLst>
                  <a:outerShdw blurRad="38100" dist="38100" dir="2700000" algn="tl">
                    <a:srgbClr val="000000">
                      <a:alpha val="43137"/>
                    </a:srgbClr>
                  </a:outerShdw>
                </a:effectLst>
                <a:latin typeface="Arial Black" panose="020B0A04020102020204" pitchFamily="34" charset="0"/>
              </a:rPr>
            </a:br>
            <a:endParaRPr lang="en-US" sz="2100" dirty="0">
              <a:solidFill>
                <a:srgbClr val="FFFFFF"/>
              </a:solidFill>
              <a:effectLst>
                <a:outerShdw blurRad="38100" dist="38100" dir="2700000" algn="tl">
                  <a:srgbClr val="000000">
                    <a:alpha val="43137"/>
                  </a:srgbClr>
                </a:outerShdw>
              </a:effectLst>
              <a:latin typeface="Arial Black" panose="020B0A04020102020204" pitchFamily="34" charset="0"/>
            </a:endParaRPr>
          </a:p>
        </p:txBody>
      </p:sp>
      <p:sp>
        <p:nvSpPr>
          <p:cNvPr id="3" name="Content Placeholder 2"/>
          <p:cNvSpPr>
            <a:spLocks noGrp="1"/>
          </p:cNvSpPr>
          <p:nvPr>
            <p:ph idx="1"/>
          </p:nvPr>
        </p:nvSpPr>
        <p:spPr>
          <a:xfrm>
            <a:off x="1398101" y="6315933"/>
            <a:ext cx="4059341" cy="1850781"/>
          </a:xfrm>
        </p:spPr>
        <p:txBody>
          <a:bodyPr>
            <a:normAutofit/>
          </a:bodyPr>
          <a:lstStyle/>
          <a:p>
            <a:pPr marL="0" indent="0">
              <a:buNone/>
            </a:pPr>
            <a:r>
              <a:rPr lang="en-US" sz="1400" dirty="0">
                <a:solidFill>
                  <a:srgbClr val="FFFFFF"/>
                </a:solidFill>
              </a:rPr>
              <a:t>Alex Brush is a Senior who managed for one year and learned a lot and enjoyed every moment of it. For the past year she has been working for a local real estate company and is planning on getting her license right after graduation to continue in the real estate industry. She enjoyed how close the team was with each other and that there wasn’t a dull moment! </a:t>
            </a:r>
          </a:p>
        </p:txBody>
      </p:sp>
      <p:sp>
        <p:nvSpPr>
          <p:cNvPr id="8" name="Footer Placeholder 7"/>
          <p:cNvSpPr>
            <a:spLocks noGrp="1"/>
          </p:cNvSpPr>
          <p:nvPr>
            <p:ph type="ftr" sz="quarter" idx="11"/>
          </p:nvPr>
        </p:nvSpPr>
        <p:spPr>
          <a:xfrm>
            <a:off x="2271713" y="8592524"/>
            <a:ext cx="2314575" cy="486833"/>
          </a:xfrm>
        </p:spPr>
        <p:txBody>
          <a:bodyPr>
            <a:normAutofit/>
          </a:bodyPr>
          <a:lstStyle/>
          <a:p>
            <a:pPr>
              <a:spcAft>
                <a:spcPts val="600"/>
              </a:spcAft>
            </a:pPr>
            <a:r>
              <a:rPr lang="en-US" sz="1200" dirty="0">
                <a:solidFill>
                  <a:srgbClr val="FFFFFF"/>
                </a:solidFill>
              </a:rPr>
              <a:t>LASSITER WRESTLING 2021-2022</a:t>
            </a:r>
          </a:p>
        </p:txBody>
      </p:sp>
    </p:spTree>
    <p:extLst>
      <p:ext uri="{BB962C8B-B14F-4D97-AF65-F5344CB8AC3E}">
        <p14:creationId xmlns:p14="http://schemas.microsoft.com/office/powerpoint/2010/main" val="1662734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3173" y="548364"/>
            <a:ext cx="5855793" cy="688273"/>
          </a:xfrm>
        </p:spPr>
        <p:txBody>
          <a:bodyPr>
            <a:normAutofit/>
          </a:bodyPr>
          <a:lstStyle/>
          <a:p>
            <a:r>
              <a:rPr lang="en-US" sz="2100" dirty="0">
                <a:effectLst>
                  <a:outerShdw blurRad="38100" dist="38100" dir="2700000" algn="tl">
                    <a:srgbClr val="000000">
                      <a:alpha val="43137"/>
                    </a:srgbClr>
                  </a:outerShdw>
                </a:effectLst>
                <a:latin typeface="Arial Black" panose="020B0A04020102020204" pitchFamily="34" charset="0"/>
              </a:rPr>
              <a:t>Alex Le</a:t>
            </a:r>
            <a:br>
              <a:rPr lang="en-US" sz="2100" dirty="0">
                <a:effectLst>
                  <a:outerShdw blurRad="38100" dist="38100" dir="2700000" algn="tl">
                    <a:srgbClr val="000000">
                      <a:alpha val="43137"/>
                    </a:srgbClr>
                  </a:outerShdw>
                </a:effectLst>
                <a:latin typeface="Arial Black" panose="020B0A04020102020204" pitchFamily="34" charset="0"/>
              </a:rPr>
            </a:br>
            <a:endParaRPr lang="en-US" sz="2100" dirty="0">
              <a:effectLst>
                <a:outerShdw blurRad="38100" dist="38100" dir="2700000" algn="tl">
                  <a:srgbClr val="000000">
                    <a:alpha val="43137"/>
                  </a:srgbClr>
                </a:outerShdw>
              </a:effectLst>
              <a:latin typeface="Arial Black" panose="020B0A04020102020204" pitchFamily="34" charset="0"/>
            </a:endParaRPr>
          </a:p>
        </p:txBody>
      </p:sp>
      <p:sp>
        <p:nvSpPr>
          <p:cNvPr id="3" name="Content Placeholder 2"/>
          <p:cNvSpPr>
            <a:spLocks noGrp="1"/>
          </p:cNvSpPr>
          <p:nvPr>
            <p:ph idx="1"/>
          </p:nvPr>
        </p:nvSpPr>
        <p:spPr>
          <a:xfrm>
            <a:off x="563173" y="1014413"/>
            <a:ext cx="5855793" cy="2373012"/>
          </a:xfrm>
        </p:spPr>
        <p:txBody>
          <a:bodyPr anchor="t">
            <a:normAutofit/>
          </a:bodyPr>
          <a:lstStyle/>
          <a:p>
            <a:pPr marL="0" indent="0">
              <a:buNone/>
            </a:pPr>
            <a:r>
              <a:rPr lang="en-US" sz="1800" dirty="0"/>
              <a:t>Alex started wrestling in the Lassiter youth program in 5th grade.  His high school career consisted of wrestling at 113, 126, 132, and 152 weight classes.  He has gone to State twice for both dual and individual tournaments and was Region Champion this year.  He also plays lacrosse for Lassiter and is a starting defenseman.  Alex enjoys the outdoors where he hikes, bikes, does snow sports and various water sports.  He intends to study engineering in college.</a:t>
            </a:r>
          </a:p>
        </p:txBody>
      </p:sp>
      <p:sp>
        <p:nvSpPr>
          <p:cNvPr id="8" name="Footer Placeholder 7"/>
          <p:cNvSpPr>
            <a:spLocks noGrp="1"/>
          </p:cNvSpPr>
          <p:nvPr>
            <p:ph type="ftr" sz="quarter" idx="11"/>
          </p:nvPr>
        </p:nvSpPr>
        <p:spPr>
          <a:xfrm>
            <a:off x="2083037" y="8671349"/>
            <a:ext cx="2816064" cy="189584"/>
          </a:xfrm>
        </p:spPr>
        <p:txBody>
          <a:bodyPr>
            <a:normAutofit/>
          </a:bodyPr>
          <a:lstStyle/>
          <a:p>
            <a:pPr>
              <a:lnSpc>
                <a:spcPct val="90000"/>
              </a:lnSpc>
              <a:spcAft>
                <a:spcPts val="600"/>
              </a:spcAft>
            </a:pPr>
            <a:r>
              <a:rPr lang="en-US" sz="700" dirty="0">
                <a:solidFill>
                  <a:schemeClr val="tx1">
                    <a:alpha val="80000"/>
                  </a:schemeClr>
                </a:solidFill>
              </a:rPr>
              <a:t>LASSITER WRESTLING 2021-2022</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2209" y="3043238"/>
            <a:ext cx="5855792" cy="6104400"/>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370113959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0569" y="430415"/>
            <a:ext cx="2995018" cy="1476942"/>
          </a:xfrm>
        </p:spPr>
        <p:txBody>
          <a:bodyPr anchor="b">
            <a:normAutofit/>
          </a:bodyPr>
          <a:lstStyle/>
          <a:p>
            <a:r>
              <a:rPr lang="en-US" dirty="0">
                <a:effectLst>
                  <a:outerShdw blurRad="38100" dist="38100" dir="2700000" algn="tl">
                    <a:srgbClr val="000000">
                      <a:alpha val="43137"/>
                    </a:srgbClr>
                  </a:outerShdw>
                </a:effectLst>
                <a:latin typeface="Arial Black" panose="020B0A04020102020204" pitchFamily="34" charset="0"/>
              </a:rPr>
              <a:t>Andrew Jones</a:t>
            </a:r>
            <a:br>
              <a:rPr lang="en-US" dirty="0">
                <a:effectLst>
                  <a:outerShdw blurRad="38100" dist="38100" dir="2700000" algn="tl">
                    <a:srgbClr val="000000">
                      <a:alpha val="43137"/>
                    </a:srgbClr>
                  </a:outerShdw>
                </a:effectLst>
                <a:latin typeface="Arial Black" panose="020B0A04020102020204" pitchFamily="34" charset="0"/>
              </a:rPr>
            </a:br>
            <a:endParaRPr lang="en-US" dirty="0">
              <a:effectLst>
                <a:outerShdw blurRad="38100" dist="38100" dir="2700000" algn="tl">
                  <a:srgbClr val="000000">
                    <a:alpha val="43137"/>
                  </a:srgbClr>
                </a:outerShdw>
              </a:effectLst>
              <a:latin typeface="Arial Black" panose="020B0A04020102020204" pitchFamily="34" charset="0"/>
            </a:endParaRPr>
          </a:p>
        </p:txBody>
      </p:sp>
      <p:sp>
        <p:nvSpPr>
          <p:cNvPr id="3" name="Content Placeholder 2"/>
          <p:cNvSpPr>
            <a:spLocks noGrp="1"/>
          </p:cNvSpPr>
          <p:nvPr>
            <p:ph idx="1"/>
          </p:nvPr>
        </p:nvSpPr>
        <p:spPr>
          <a:xfrm>
            <a:off x="270570" y="2462962"/>
            <a:ext cx="2995017" cy="6201245"/>
          </a:xfrm>
        </p:spPr>
        <p:txBody>
          <a:bodyPr anchor="t">
            <a:normAutofit/>
          </a:bodyPr>
          <a:lstStyle/>
          <a:p>
            <a:pPr marL="0" indent="0">
              <a:buNone/>
            </a:pPr>
            <a:r>
              <a:rPr lang="en-US" sz="1700" dirty="0"/>
              <a:t>Andrew “Drew” Jones  started his sports interest with Track &amp; Field. Running 100m, 200m, 4x4, 4x1 in middle &amp; high school. During summer months Drew spent his time studying  Brazilian jujitsu. He developed a love for the sport. 9th grade year he decided to joined the wrestling team at Whitewater High school, his passion grew to learn the sport. After transferring to Lassiter during the pandemic, he join the wrestling team his senior year and will be attending Georgia State University. </a:t>
            </a:r>
          </a:p>
        </p:txBody>
      </p:sp>
      <p:sp>
        <p:nvSpPr>
          <p:cNvPr id="8" name="Footer Placeholder 7"/>
          <p:cNvSpPr>
            <a:spLocks noGrp="1"/>
          </p:cNvSpPr>
          <p:nvPr>
            <p:ph type="ftr" sz="quarter" idx="11"/>
          </p:nvPr>
        </p:nvSpPr>
        <p:spPr>
          <a:xfrm>
            <a:off x="270569" y="8780670"/>
            <a:ext cx="2314575" cy="189584"/>
          </a:xfrm>
        </p:spPr>
        <p:txBody>
          <a:bodyPr>
            <a:normAutofit/>
          </a:bodyPr>
          <a:lstStyle/>
          <a:p>
            <a:pPr algn="l">
              <a:lnSpc>
                <a:spcPct val="90000"/>
              </a:lnSpc>
              <a:spcAft>
                <a:spcPts val="600"/>
              </a:spcAft>
            </a:pPr>
            <a:r>
              <a:rPr lang="en-US" sz="700" dirty="0">
                <a:solidFill>
                  <a:schemeClr val="tx1">
                    <a:lumMod val="75000"/>
                    <a:lumOff val="25000"/>
                  </a:schemeClr>
                </a:solidFill>
              </a:rPr>
              <a:t>LASSITER WRESTLING 2021-2022</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438"/>
          <a:stretch/>
        </p:blipFill>
        <p:spPr>
          <a:xfrm>
            <a:off x="3356075" y="10"/>
            <a:ext cx="3501925" cy="9143990"/>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Tree>
    <p:extLst>
      <p:ext uri="{BB962C8B-B14F-4D97-AF65-F5344CB8AC3E}">
        <p14:creationId xmlns:p14="http://schemas.microsoft.com/office/powerpoint/2010/main" val="2948281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932531"/>
          </a:xfrm>
        </p:spPr>
        <p:txBody>
          <a:bodyPr anchor="t">
            <a:normAutofit fontScale="90000"/>
          </a:bodyPr>
          <a:lstStyle/>
          <a:p>
            <a:pPr algn="ctr"/>
            <a:r>
              <a:rPr lang="en-US" dirty="0">
                <a:effectLst>
                  <a:outerShdw blurRad="38100" dist="38100" dir="2700000" algn="tl">
                    <a:srgbClr val="000000">
                      <a:alpha val="43137"/>
                    </a:srgbClr>
                  </a:outerShdw>
                </a:effectLst>
                <a:latin typeface="Arial Black" panose="020B0A04020102020204" pitchFamily="34" charset="0"/>
              </a:rPr>
              <a:t>AWARDS FORMAT</a:t>
            </a:r>
            <a:br>
              <a:rPr lang="en-US" dirty="0">
                <a:effectLst>
                  <a:outerShdw blurRad="38100" dist="38100" dir="2700000" algn="tl">
                    <a:srgbClr val="000000">
                      <a:alpha val="43137"/>
                    </a:srgbClr>
                  </a:outerShdw>
                </a:effectLst>
                <a:latin typeface="Arial Black" panose="020B0A04020102020204" pitchFamily="34" charset="0"/>
              </a:rPr>
            </a:br>
            <a:endParaRPr lang="en-US" dirty="0">
              <a:effectLst>
                <a:outerShdw blurRad="38100" dist="38100" dir="2700000" algn="tl">
                  <a:srgbClr val="000000">
                    <a:alpha val="43137"/>
                  </a:srgbClr>
                </a:outerShdw>
              </a:effectLst>
              <a:latin typeface="Arial Black" panose="020B0A04020102020204" pitchFamily="34" charset="0"/>
            </a:endParaRPr>
          </a:p>
        </p:txBody>
      </p:sp>
      <p:sp>
        <p:nvSpPr>
          <p:cNvPr id="3" name="Content Placeholder 2"/>
          <p:cNvSpPr>
            <a:spLocks noGrp="1"/>
          </p:cNvSpPr>
          <p:nvPr>
            <p:ph idx="1"/>
          </p:nvPr>
        </p:nvSpPr>
        <p:spPr>
          <a:xfrm>
            <a:off x="471488" y="1419367"/>
            <a:ext cx="5915025" cy="7059615"/>
          </a:xfrm>
        </p:spPr>
        <p:txBody>
          <a:bodyPr>
            <a:normAutofit lnSpcReduction="10000"/>
          </a:bodyPr>
          <a:lstStyle/>
          <a:p>
            <a:endParaRPr lang="en-US" b="1" u="sng" dirty="0">
              <a:latin typeface="Arial Black" panose="020B0A04020102020204" pitchFamily="34" charset="0"/>
            </a:endParaRPr>
          </a:p>
          <a:p>
            <a:r>
              <a:rPr lang="en-US" b="1" u="sng" dirty="0">
                <a:latin typeface="Arial Black" panose="020B0A04020102020204" pitchFamily="34" charset="0"/>
              </a:rPr>
              <a:t>Intro/Season Recap</a:t>
            </a:r>
          </a:p>
          <a:p>
            <a:endParaRPr lang="en-US" b="1" u="sng" dirty="0">
              <a:latin typeface="Arial Black" panose="020B0A04020102020204" pitchFamily="34" charset="0"/>
            </a:endParaRPr>
          </a:p>
          <a:p>
            <a:r>
              <a:rPr lang="en-US" b="1" u="sng" dirty="0">
                <a:latin typeface="Arial Black" panose="020B0A04020102020204" pitchFamily="34" charset="0"/>
              </a:rPr>
              <a:t>Junior Varsity</a:t>
            </a:r>
          </a:p>
          <a:p>
            <a:endParaRPr lang="en-US" b="1" dirty="0">
              <a:latin typeface="Arial Black" panose="020B0A04020102020204" pitchFamily="34" charset="0"/>
            </a:endParaRPr>
          </a:p>
          <a:p>
            <a:r>
              <a:rPr lang="en-US" b="1" u="sng" dirty="0">
                <a:latin typeface="Arial Black" panose="020B0A04020102020204" pitchFamily="34" charset="0"/>
              </a:rPr>
              <a:t>Varsity </a:t>
            </a:r>
          </a:p>
          <a:p>
            <a:endParaRPr lang="en-US" b="1" u="sng" dirty="0">
              <a:latin typeface="Arial Black" panose="020B0A04020102020204" pitchFamily="34" charset="0"/>
            </a:endParaRPr>
          </a:p>
          <a:p>
            <a:r>
              <a:rPr lang="en-US" b="1" u="sng" dirty="0">
                <a:latin typeface="Arial Black" panose="020B0A04020102020204" pitchFamily="34" charset="0"/>
              </a:rPr>
              <a:t>Special Awards</a:t>
            </a:r>
          </a:p>
          <a:p>
            <a:endParaRPr lang="en-US" b="1" u="sng" dirty="0">
              <a:latin typeface="Arial Black" panose="020B0A04020102020204" pitchFamily="34" charset="0"/>
            </a:endParaRPr>
          </a:p>
          <a:p>
            <a:pPr lvl="1"/>
            <a:r>
              <a:rPr lang="en-US" b="1" u="sng" dirty="0">
                <a:latin typeface="Arial Black" panose="020B0A04020102020204" pitchFamily="34" charset="0"/>
              </a:rPr>
              <a:t>Scholar Athlete Excellence Award</a:t>
            </a:r>
          </a:p>
          <a:p>
            <a:endParaRPr lang="en-US" b="1" u="sng" dirty="0">
              <a:latin typeface="Arial Black" panose="020B0A04020102020204" pitchFamily="34" charset="0"/>
            </a:endParaRPr>
          </a:p>
          <a:p>
            <a:pPr lvl="1"/>
            <a:r>
              <a:rPr lang="en-US" b="1" u="sng" dirty="0">
                <a:latin typeface="Arial Black" panose="020B0A04020102020204" pitchFamily="34" charset="0"/>
              </a:rPr>
              <a:t>Coaches Award</a:t>
            </a:r>
          </a:p>
          <a:p>
            <a:pPr lvl="1"/>
            <a:endParaRPr lang="en-US" b="1" u="sng" dirty="0">
              <a:latin typeface="Arial Black" panose="020B0A04020102020204" pitchFamily="34" charset="0"/>
            </a:endParaRPr>
          </a:p>
          <a:p>
            <a:pPr lvl="1"/>
            <a:r>
              <a:rPr lang="en-US" b="1" u="sng" dirty="0">
                <a:latin typeface="Arial Black" panose="020B0A04020102020204" pitchFamily="34" charset="0"/>
              </a:rPr>
              <a:t>Lassiter Trojan Warrior Award</a:t>
            </a:r>
          </a:p>
          <a:p>
            <a:pPr marL="0" indent="0">
              <a:buNone/>
            </a:pPr>
            <a:endParaRPr lang="en-US" b="1" u="sng" dirty="0">
              <a:latin typeface="Arial Black" panose="020B0A04020102020204" pitchFamily="34" charset="0"/>
            </a:endParaRPr>
          </a:p>
          <a:p>
            <a:pPr lvl="1"/>
            <a:r>
              <a:rPr lang="en-US" b="1" u="sng" dirty="0">
                <a:latin typeface="Arial Black" panose="020B0A04020102020204" pitchFamily="34" charset="0"/>
              </a:rPr>
              <a:t>The Kevin Metzer Courage Award</a:t>
            </a:r>
          </a:p>
          <a:p>
            <a:pPr marL="0" indent="0">
              <a:buNone/>
            </a:pPr>
            <a:endParaRPr lang="en-US" b="1" u="sng" dirty="0">
              <a:latin typeface="Arial Black" panose="020B0A04020102020204" pitchFamily="34" charset="0"/>
            </a:endParaRPr>
          </a:p>
          <a:p>
            <a:r>
              <a:rPr lang="en-US" b="1" u="sng" dirty="0">
                <a:latin typeface="Arial Black" panose="020B0A04020102020204" pitchFamily="34" charset="0"/>
              </a:rPr>
              <a:t>Manager Recognition</a:t>
            </a:r>
          </a:p>
          <a:p>
            <a:endParaRPr lang="en-US" b="1" u="sng" dirty="0">
              <a:latin typeface="Arial Black" panose="020B0A04020102020204" pitchFamily="34" charset="0"/>
            </a:endParaRPr>
          </a:p>
          <a:p>
            <a:r>
              <a:rPr lang="en-US" b="1" u="sng" dirty="0">
                <a:latin typeface="Arial Black" panose="020B0A04020102020204" pitchFamily="34" charset="0"/>
              </a:rPr>
              <a:t>Senior Recognition</a:t>
            </a:r>
          </a:p>
          <a:p>
            <a:endParaRPr lang="en-US" b="1" u="sng" dirty="0">
              <a:latin typeface="Arial Black" panose="020B0A04020102020204" pitchFamily="34" charset="0"/>
            </a:endParaRPr>
          </a:p>
          <a:p>
            <a:endParaRPr lang="en-US" b="1" dirty="0">
              <a:latin typeface="Arial Black" panose="020B0A04020102020204" pitchFamily="34" charset="0"/>
            </a:endParaRPr>
          </a:p>
          <a:p>
            <a:pPr marL="342900" lvl="1" indent="0">
              <a:buNone/>
            </a:pPr>
            <a:endParaRPr lang="en-US" b="1" dirty="0">
              <a:latin typeface="Arial Black" panose="020B0A04020102020204" pitchFamily="34" charset="0"/>
            </a:endParaRPr>
          </a:p>
          <a:p>
            <a:endParaRPr lang="en-US" b="1" dirty="0">
              <a:latin typeface="Arial Black" panose="020B0A04020102020204" pitchFamily="34" charset="0"/>
            </a:endParaRPr>
          </a:p>
          <a:p>
            <a:endParaRPr lang="en-US" b="1" dirty="0">
              <a:latin typeface="Arial Black" panose="020B0A04020102020204" pitchFamily="34" charset="0"/>
            </a:endParaRPr>
          </a:p>
        </p:txBody>
      </p:sp>
      <p:sp>
        <p:nvSpPr>
          <p:cNvPr id="8" name="Footer Placeholder 7"/>
          <p:cNvSpPr>
            <a:spLocks noGrp="1"/>
          </p:cNvSpPr>
          <p:nvPr>
            <p:ph type="ftr" sz="quarter" idx="11"/>
          </p:nvPr>
        </p:nvSpPr>
        <p:spPr>
          <a:xfrm>
            <a:off x="2573637" y="8862368"/>
            <a:ext cx="1710726" cy="230832"/>
          </a:xfrm>
        </p:spPr>
        <p:txBody>
          <a:bodyPr/>
          <a:lstStyle/>
          <a:p>
            <a:r>
              <a:rPr lang="en-US" dirty="0"/>
              <a:t>LASSITER WRESTLING 2021-2022</a:t>
            </a:r>
          </a:p>
        </p:txBody>
      </p:sp>
    </p:spTree>
    <p:extLst>
      <p:ext uri="{BB962C8B-B14F-4D97-AF65-F5344CB8AC3E}">
        <p14:creationId xmlns:p14="http://schemas.microsoft.com/office/powerpoint/2010/main" val="783256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3173" y="548364"/>
            <a:ext cx="5855793" cy="688273"/>
          </a:xfrm>
        </p:spPr>
        <p:txBody>
          <a:bodyPr>
            <a:normAutofit/>
          </a:bodyPr>
          <a:lstStyle/>
          <a:p>
            <a:r>
              <a:rPr lang="en-US" sz="2100" dirty="0">
                <a:effectLst>
                  <a:outerShdw blurRad="38100" dist="38100" dir="2700000" algn="tl">
                    <a:srgbClr val="000000">
                      <a:alpha val="43137"/>
                    </a:srgbClr>
                  </a:outerShdw>
                </a:effectLst>
                <a:latin typeface="Arial Black" panose="020B0A04020102020204" pitchFamily="34" charset="0"/>
              </a:rPr>
              <a:t>Ananth Manibushan</a:t>
            </a:r>
            <a:br>
              <a:rPr lang="en-US" sz="2100" dirty="0">
                <a:effectLst>
                  <a:outerShdw blurRad="38100" dist="38100" dir="2700000" algn="tl">
                    <a:srgbClr val="000000">
                      <a:alpha val="43137"/>
                    </a:srgbClr>
                  </a:outerShdw>
                </a:effectLst>
                <a:latin typeface="Arial Black" panose="020B0A04020102020204" pitchFamily="34" charset="0"/>
              </a:rPr>
            </a:br>
            <a:endParaRPr lang="en-US" sz="2100" dirty="0">
              <a:effectLst>
                <a:outerShdw blurRad="38100" dist="38100" dir="2700000" algn="tl">
                  <a:srgbClr val="000000">
                    <a:alpha val="43137"/>
                  </a:srgbClr>
                </a:outerShdw>
              </a:effectLst>
              <a:latin typeface="Arial Black" panose="020B0A04020102020204" pitchFamily="34" charset="0"/>
            </a:endParaRPr>
          </a:p>
        </p:txBody>
      </p:sp>
      <p:sp>
        <p:nvSpPr>
          <p:cNvPr id="3" name="Content Placeholder 2"/>
          <p:cNvSpPr>
            <a:spLocks noGrp="1"/>
          </p:cNvSpPr>
          <p:nvPr>
            <p:ph idx="1"/>
          </p:nvPr>
        </p:nvSpPr>
        <p:spPr>
          <a:xfrm>
            <a:off x="563173" y="1028700"/>
            <a:ext cx="5855793" cy="1937918"/>
          </a:xfrm>
        </p:spPr>
        <p:txBody>
          <a:bodyPr anchor="t">
            <a:noAutofit/>
          </a:bodyPr>
          <a:lstStyle/>
          <a:p>
            <a:pPr marL="0" indent="0">
              <a:buNone/>
            </a:pPr>
            <a:r>
              <a:rPr lang="en-US" sz="1600" dirty="0"/>
              <a:t>Ananth’s love for wrestling came from an early age. He started doing Brazilian Jiujitsu when he was 7 and then got into wrestling in middle school. He has been wrestling all 4 yrs of High school. Ananth is very passionate about wrestling and when he graduates, he will go on to wrestle for Queens University in Charlotte while pursuing a degree in Business. Ananth is an analytical thinker. He looks at every wrestling match critically and analyses how to learn and grow from the experience. Ananth is a foodie, he enjoys cooking and trying new dishes with his own flair.</a:t>
            </a:r>
          </a:p>
        </p:txBody>
      </p:sp>
      <p:sp>
        <p:nvSpPr>
          <p:cNvPr id="8" name="Footer Placeholder 7"/>
          <p:cNvSpPr>
            <a:spLocks noGrp="1"/>
          </p:cNvSpPr>
          <p:nvPr>
            <p:ph type="ftr" sz="quarter" idx="11"/>
          </p:nvPr>
        </p:nvSpPr>
        <p:spPr>
          <a:xfrm>
            <a:off x="2083037" y="8671349"/>
            <a:ext cx="2816064" cy="189584"/>
          </a:xfrm>
        </p:spPr>
        <p:txBody>
          <a:bodyPr>
            <a:normAutofit/>
          </a:bodyPr>
          <a:lstStyle/>
          <a:p>
            <a:pPr>
              <a:lnSpc>
                <a:spcPct val="90000"/>
              </a:lnSpc>
              <a:spcAft>
                <a:spcPts val="600"/>
              </a:spcAft>
            </a:pPr>
            <a:r>
              <a:rPr lang="en-US" sz="700" dirty="0">
                <a:solidFill>
                  <a:schemeClr val="tx1">
                    <a:alpha val="80000"/>
                  </a:schemeClr>
                </a:solidFill>
              </a:rPr>
              <a:t>LASSITER WRESTLING 2021-2022</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2" b="6616"/>
          <a:stretch/>
        </p:blipFill>
        <p:spPr>
          <a:xfrm>
            <a:off x="857251" y="3044572"/>
            <a:ext cx="6000750" cy="602074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251927069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364" y="4908982"/>
            <a:ext cx="5915025" cy="1220356"/>
          </a:xfrm>
        </p:spPr>
        <p:txBody>
          <a:bodyPr>
            <a:normAutofit/>
          </a:bodyPr>
          <a:lstStyle/>
          <a:p>
            <a:r>
              <a:rPr lang="en-US" dirty="0">
                <a:effectLst>
                  <a:outerShdw blurRad="38100" dist="38100" dir="2700000" algn="tl">
                    <a:srgbClr val="000000">
                      <a:alpha val="43137"/>
                    </a:srgbClr>
                  </a:outerShdw>
                </a:effectLst>
                <a:latin typeface="Arial Black" panose="020B0A04020102020204" pitchFamily="34" charset="0"/>
              </a:rPr>
              <a:t>Adam Cuppels</a:t>
            </a:r>
            <a:br>
              <a:rPr lang="en-US" dirty="0">
                <a:effectLst>
                  <a:outerShdw blurRad="38100" dist="38100" dir="2700000" algn="tl">
                    <a:srgbClr val="000000">
                      <a:alpha val="43137"/>
                    </a:srgbClr>
                  </a:outerShdw>
                </a:effectLst>
                <a:latin typeface="Arial Black" panose="020B0A04020102020204" pitchFamily="34" charset="0"/>
              </a:rPr>
            </a:br>
            <a:endParaRPr lang="en-US" dirty="0">
              <a:effectLst>
                <a:outerShdw blurRad="38100" dist="38100" dir="2700000" algn="tl">
                  <a:srgbClr val="000000">
                    <a:alpha val="43137"/>
                  </a:srgbClr>
                </a:outerShdw>
              </a:effectLst>
              <a:latin typeface="Arial Black" panose="020B0A04020102020204" pitchFamily="34" charset="0"/>
            </a:endParaRPr>
          </a:p>
        </p:txBody>
      </p:sp>
      <p:sp>
        <p:nvSpPr>
          <p:cNvPr id="3" name="Content Placeholder 2"/>
          <p:cNvSpPr>
            <a:spLocks noGrp="1"/>
          </p:cNvSpPr>
          <p:nvPr>
            <p:ph idx="1"/>
          </p:nvPr>
        </p:nvSpPr>
        <p:spPr>
          <a:xfrm>
            <a:off x="465364" y="5572125"/>
            <a:ext cx="5915025" cy="3157246"/>
          </a:xfrm>
        </p:spPr>
        <p:txBody>
          <a:bodyPr anchor="ctr">
            <a:normAutofit/>
          </a:bodyPr>
          <a:lstStyle/>
          <a:p>
            <a:pPr marL="0" indent="0">
              <a:buNone/>
            </a:pPr>
            <a:r>
              <a:rPr lang="en-US" sz="1800" dirty="0"/>
              <a:t>Adam started wrestling in 8th grade in the youth program.  He wrestled at the 106, 113, 126, and 138 weight classes across his four years of high school. Adam was a great teammate throughout high school, he thoroughly enjoyed pushing through the tough practices and helping others improve. He enjoys being around his friends and staying active by going to the gym and playing other sports like basketball and soccer. </a:t>
            </a:r>
          </a:p>
        </p:txBody>
      </p:sp>
      <p:sp>
        <p:nvSpPr>
          <p:cNvPr id="8" name="Footer Placeholder 7"/>
          <p:cNvSpPr>
            <a:spLocks noGrp="1"/>
          </p:cNvSpPr>
          <p:nvPr>
            <p:ph type="ftr" sz="quarter" idx="11"/>
          </p:nvPr>
        </p:nvSpPr>
        <p:spPr>
          <a:xfrm>
            <a:off x="465364" y="8871197"/>
            <a:ext cx="3429000" cy="189584"/>
          </a:xfrm>
        </p:spPr>
        <p:txBody>
          <a:bodyPr>
            <a:normAutofit/>
          </a:bodyPr>
          <a:lstStyle/>
          <a:p>
            <a:pPr algn="l">
              <a:lnSpc>
                <a:spcPct val="90000"/>
              </a:lnSpc>
              <a:spcAft>
                <a:spcPts val="600"/>
              </a:spcAft>
            </a:pPr>
            <a:r>
              <a:rPr lang="en-US" sz="700" dirty="0">
                <a:solidFill>
                  <a:schemeClr val="tx1"/>
                </a:solidFill>
              </a:rPr>
              <a:t>LASSITER WRESTLING 2021-2022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p:blipFill>
        <p:spPr>
          <a:xfrm>
            <a:off x="335234" y="414629"/>
            <a:ext cx="6179866" cy="4494351"/>
          </a:xfrm>
          <a:prstGeom prst="rect">
            <a:avLst/>
          </a:prstGeom>
        </p:spPr>
      </p:pic>
    </p:spTree>
    <p:extLst>
      <p:ext uri="{BB962C8B-B14F-4D97-AF65-F5344CB8AC3E}">
        <p14:creationId xmlns:p14="http://schemas.microsoft.com/office/powerpoint/2010/main" val="413899160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6247" y="8169775"/>
            <a:ext cx="3545653" cy="702763"/>
          </a:xfrm>
        </p:spPr>
        <p:txBody>
          <a:bodyPr>
            <a:normAutofit/>
          </a:bodyPr>
          <a:lstStyle/>
          <a:p>
            <a:r>
              <a:rPr lang="en-US" sz="1600" dirty="0">
                <a:solidFill>
                  <a:srgbClr val="303030"/>
                </a:solidFill>
                <a:effectLst>
                  <a:outerShdw blurRad="38100" dist="38100" dir="2700000" algn="tl">
                    <a:srgbClr val="000000">
                      <a:alpha val="43137"/>
                    </a:srgbClr>
                  </a:outerShdw>
                </a:effectLst>
                <a:latin typeface="Arial Black" panose="020B0A04020102020204" pitchFamily="34" charset="0"/>
              </a:rPr>
              <a:t>Anthony Fiorenza</a:t>
            </a:r>
            <a:br>
              <a:rPr lang="en-US" sz="1600" dirty="0">
                <a:solidFill>
                  <a:srgbClr val="303030"/>
                </a:solidFill>
                <a:effectLst>
                  <a:outerShdw blurRad="38100" dist="38100" dir="2700000" algn="tl">
                    <a:srgbClr val="000000">
                      <a:alpha val="43137"/>
                    </a:srgbClr>
                  </a:outerShdw>
                </a:effectLst>
                <a:latin typeface="Arial Black" panose="020B0A04020102020204" pitchFamily="34" charset="0"/>
              </a:rPr>
            </a:br>
            <a:endParaRPr lang="en-US" sz="1600" dirty="0">
              <a:solidFill>
                <a:srgbClr val="303030"/>
              </a:solidFill>
              <a:effectLst>
                <a:outerShdw blurRad="38100" dist="38100" dir="2700000" algn="tl">
                  <a:srgbClr val="000000">
                    <a:alpha val="43137"/>
                  </a:srgbClr>
                </a:outerShdw>
              </a:effectLst>
              <a:latin typeface="Arial Black" panose="020B0A04020102020204" pitchFamily="34" charset="0"/>
            </a:endParaRPr>
          </a:p>
        </p:txBody>
      </p:sp>
      <p:sp>
        <p:nvSpPr>
          <p:cNvPr id="3" name="Content Placeholder 2"/>
          <p:cNvSpPr>
            <a:spLocks noGrp="1"/>
          </p:cNvSpPr>
          <p:nvPr>
            <p:ph idx="1"/>
          </p:nvPr>
        </p:nvSpPr>
        <p:spPr>
          <a:xfrm>
            <a:off x="128588" y="3671889"/>
            <a:ext cx="6364213" cy="4972096"/>
          </a:xfrm>
        </p:spPr>
        <p:txBody>
          <a:bodyPr anchor="ctr">
            <a:normAutofit fontScale="62500" lnSpcReduction="20000"/>
          </a:bodyPr>
          <a:lstStyle/>
          <a:p>
            <a:pPr marL="0" indent="0">
              <a:buNone/>
            </a:pPr>
            <a:r>
              <a:rPr lang="en-US" sz="1900" dirty="0"/>
              <a:t>During Anthony’s first year in the Lassiter HS Wrestling program, an injury to an upper classman left a vacancy in the 160 lbs. weigh class. Anthony was thankful that Coach Brickley placed his faith, confidence, and encouragement in him to fill the role for the team. Through hard work, he had moderate success and earned the Lassiter "Breakout Wrestler of the Year" for 2019. This was also his introduction to the invaluable mentorship of Coach Tony Brown. </a:t>
            </a:r>
          </a:p>
          <a:p>
            <a:pPr marL="0" indent="0">
              <a:buNone/>
            </a:pPr>
            <a:r>
              <a:rPr lang="en-US" sz="1900" dirty="0"/>
              <a:t> As a sophomore he moved up to the 170 lb. weight class. Although continuing to improve with the help of sparring with Coach Donaldson, he was one sectional win shy of qualifying for the State Tournament.  </a:t>
            </a:r>
          </a:p>
          <a:p>
            <a:pPr marL="0" indent="0">
              <a:buNone/>
            </a:pPr>
            <a:r>
              <a:rPr lang="en-US" sz="1900" dirty="0"/>
              <a:t>Anthony's junior season was nothing less than "eventful"! He earned wins and pins in 4 different weight classes in less than a month. Three of those wins in three different weight classes came against rival Pope HS wrestlers, which gave him a certain sense of joy. He started the season in the 182 lb. weight class, while also wrestling bouts at the 170 lb. class. He cut to the 160 lb. weight class for Region/State Duals, where he earned a victory by pin versus Pope. After State Duals he lost a roster challenge match for the 182 lb. class for the traditional tournament. Undeterred, he committed to wrestling in the 195 lb. class and qualified for the State Tournament. He earned a win (21 second pin, 5th fastest of the tournament) at State despite struggling to make the 174 lb. minimum for the 195 lb. class. His perseverance earned him the Lassiter Trojan Warrior Award for 2021.  </a:t>
            </a:r>
          </a:p>
          <a:p>
            <a:pPr marL="0" indent="0">
              <a:buNone/>
            </a:pPr>
            <a:r>
              <a:rPr lang="en-US" sz="1900" dirty="0"/>
              <a:t>Entering his senior year, he was quietly committed to placing at State.  Although the ups and downs of the season sometimes made reaching that goal questionable, the guidance and sparring sessions from Coach Murray, Coach Shedd, Coach Stu, and Coach Neu kept him plugging along. Overcoming the adversity of elimination matches at both Region and Section, he fought back each time to make the State semifinal and ultimately placed 5th at State. </a:t>
            </a:r>
          </a:p>
          <a:p>
            <a:pPr marL="0" indent="0">
              <a:buNone/>
            </a:pPr>
            <a:r>
              <a:rPr lang="en-US" sz="1900" dirty="0"/>
              <a:t>In his 4 years at Lassiter, Anthony is grateful for many things. He values the camaraderie of his Lassiter wrestling teammates and his sparring partners over these four years.  Always valuing family, he was able to share his success with his grandparents, parents, sister and “little" brother. Having Varsity wins on the same night with his little brother Dominic was truly special. The trust placed in him and the mentoring received from Coach Brickley and the whole coaching staff has built bonds of gratitude that go far beyond the wrestling mat.  </a:t>
            </a:r>
          </a:p>
          <a:p>
            <a:pPr marL="0" indent="0">
              <a:buNone/>
            </a:pPr>
            <a:r>
              <a:rPr lang="en-US" sz="1900" dirty="0"/>
              <a:t> </a:t>
            </a:r>
          </a:p>
        </p:txBody>
      </p:sp>
      <p:sp>
        <p:nvSpPr>
          <p:cNvPr id="8" name="Footer Placeholder 7"/>
          <p:cNvSpPr>
            <a:spLocks noGrp="1"/>
          </p:cNvSpPr>
          <p:nvPr>
            <p:ph type="ftr" sz="quarter" idx="11"/>
          </p:nvPr>
        </p:nvSpPr>
        <p:spPr>
          <a:xfrm>
            <a:off x="4238244" y="8454400"/>
            <a:ext cx="2254557" cy="189584"/>
          </a:xfrm>
          <a:noFill/>
        </p:spPr>
        <p:txBody>
          <a:bodyPr>
            <a:normAutofit/>
          </a:bodyPr>
          <a:lstStyle/>
          <a:p>
            <a:pPr algn="r">
              <a:lnSpc>
                <a:spcPct val="90000"/>
              </a:lnSpc>
              <a:spcAft>
                <a:spcPts val="600"/>
              </a:spcAft>
            </a:pPr>
            <a:r>
              <a:rPr lang="en-US" sz="700" dirty="0">
                <a:solidFill>
                  <a:srgbClr val="FFFFFF">
                    <a:alpha val="80000"/>
                  </a:srgbClr>
                </a:solidFill>
              </a:rPr>
              <a:t>LASSITER WRESTLING 2021-2022</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6226" b="2"/>
          <a:stretch/>
        </p:blipFill>
        <p:spPr>
          <a:xfrm>
            <a:off x="692157" y="413712"/>
            <a:ext cx="5427351" cy="3390983"/>
          </a:xfrm>
          <a:prstGeom prst="rect">
            <a:avLst/>
          </a:prstGeom>
        </p:spPr>
      </p:pic>
    </p:spTree>
    <p:extLst>
      <p:ext uri="{BB962C8B-B14F-4D97-AF65-F5344CB8AC3E}">
        <p14:creationId xmlns:p14="http://schemas.microsoft.com/office/powerpoint/2010/main" val="1652358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364" y="5402014"/>
            <a:ext cx="5915025" cy="1227385"/>
          </a:xfrm>
        </p:spPr>
        <p:txBody>
          <a:bodyPr>
            <a:normAutofit/>
          </a:bodyPr>
          <a:lstStyle/>
          <a:p>
            <a:r>
              <a:rPr lang="en-US" dirty="0">
                <a:effectLst>
                  <a:outerShdw blurRad="38100" dist="38100" dir="2700000" algn="tl">
                    <a:srgbClr val="000000">
                      <a:alpha val="43137"/>
                    </a:srgbClr>
                  </a:outerShdw>
                </a:effectLst>
                <a:latin typeface="Arial Black" panose="020B0A04020102020204" pitchFamily="34" charset="0"/>
              </a:rPr>
              <a:t>Noah Flisser</a:t>
            </a:r>
            <a:br>
              <a:rPr lang="en-US" dirty="0">
                <a:effectLst>
                  <a:outerShdw blurRad="38100" dist="38100" dir="2700000" algn="tl">
                    <a:srgbClr val="000000">
                      <a:alpha val="43137"/>
                    </a:srgbClr>
                  </a:outerShdw>
                </a:effectLst>
                <a:latin typeface="Arial Black" panose="020B0A04020102020204" pitchFamily="34" charset="0"/>
              </a:rPr>
            </a:br>
            <a:endParaRPr lang="en-US" dirty="0">
              <a:effectLst>
                <a:outerShdw blurRad="38100" dist="38100" dir="2700000" algn="tl">
                  <a:srgbClr val="000000">
                    <a:alpha val="43137"/>
                  </a:srgbClr>
                </a:outerShdw>
              </a:effectLst>
              <a:latin typeface="Arial Black" panose="020B0A04020102020204" pitchFamily="34" charset="0"/>
            </a:endParaRPr>
          </a:p>
        </p:txBody>
      </p:sp>
      <p:sp>
        <p:nvSpPr>
          <p:cNvPr id="3" name="Content Placeholder 2"/>
          <p:cNvSpPr>
            <a:spLocks noGrp="1"/>
          </p:cNvSpPr>
          <p:nvPr>
            <p:ph idx="1"/>
          </p:nvPr>
        </p:nvSpPr>
        <p:spPr>
          <a:xfrm>
            <a:off x="465364" y="6212087"/>
            <a:ext cx="5915025" cy="2517284"/>
          </a:xfrm>
        </p:spPr>
        <p:txBody>
          <a:bodyPr anchor="ctr">
            <a:normAutofit/>
          </a:bodyPr>
          <a:lstStyle/>
          <a:p>
            <a:pPr marL="0" indent="0">
              <a:buNone/>
            </a:pPr>
            <a:r>
              <a:rPr lang="en-US" sz="1700" dirty="0"/>
              <a:t>Noah Flisser is 4-year wrestler, 3-year letter-winner. He has competed at 152, 160, 170, and 182 lbs.. </a:t>
            </a:r>
          </a:p>
          <a:p>
            <a:pPr marL="0" indent="0">
              <a:buNone/>
            </a:pPr>
            <a:r>
              <a:rPr lang="en-US" sz="1700" dirty="0"/>
              <a:t>Noah was a 2022 Regional Champ, 2022 All Cobb County 2nd team honorable mention, and a two-time GA state qualifier. Noah finished his senior season with 41 Wins, 77 takedowns, and team leader with 29 falls.</a:t>
            </a:r>
          </a:p>
          <a:p>
            <a:pPr marL="0" indent="0">
              <a:buNone/>
            </a:pPr>
            <a:r>
              <a:rPr lang="en-US" sz="1700" dirty="0"/>
              <a:t>Noah lives with his Father Mike, Mother Heidi, and Sister Camryn. Plans to Wrestle at Life University and go to Chiropractic school.</a:t>
            </a:r>
          </a:p>
        </p:txBody>
      </p:sp>
      <p:sp>
        <p:nvSpPr>
          <p:cNvPr id="8" name="Footer Placeholder 7"/>
          <p:cNvSpPr>
            <a:spLocks noGrp="1"/>
          </p:cNvSpPr>
          <p:nvPr>
            <p:ph type="ftr" sz="quarter" idx="11"/>
          </p:nvPr>
        </p:nvSpPr>
        <p:spPr>
          <a:xfrm>
            <a:off x="465364" y="8871197"/>
            <a:ext cx="3429000" cy="189584"/>
          </a:xfrm>
        </p:spPr>
        <p:txBody>
          <a:bodyPr>
            <a:normAutofit/>
          </a:bodyPr>
          <a:lstStyle/>
          <a:p>
            <a:pPr algn="l">
              <a:lnSpc>
                <a:spcPct val="90000"/>
              </a:lnSpc>
              <a:spcAft>
                <a:spcPts val="600"/>
              </a:spcAft>
            </a:pPr>
            <a:r>
              <a:rPr lang="en-US" sz="700" dirty="0">
                <a:solidFill>
                  <a:schemeClr val="tx1"/>
                </a:solidFill>
              </a:rPr>
              <a:t>LASSITER WRESTLING 2021-2022</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p:blipFill>
        <p:spPr>
          <a:xfrm>
            <a:off x="1100138" y="414629"/>
            <a:ext cx="4686299" cy="4987383"/>
          </a:xfrm>
          <a:prstGeom prst="rect">
            <a:avLst/>
          </a:prstGeom>
        </p:spPr>
      </p:pic>
    </p:spTree>
    <p:extLst>
      <p:ext uri="{BB962C8B-B14F-4D97-AF65-F5344CB8AC3E}">
        <p14:creationId xmlns:p14="http://schemas.microsoft.com/office/powerpoint/2010/main" val="125386698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616" t="8583" r="6679" b="-1"/>
          <a:stretch/>
        </p:blipFill>
        <p:spPr>
          <a:xfrm>
            <a:off x="0" y="0"/>
            <a:ext cx="6858000" cy="9143990"/>
          </a:xfrm>
          <a:prstGeom prst="rect">
            <a:avLst/>
          </a:prstGeom>
        </p:spPr>
      </p:pic>
      <p:sp>
        <p:nvSpPr>
          <p:cNvPr id="2" name="Title 1"/>
          <p:cNvSpPr>
            <a:spLocks noGrp="1"/>
          </p:cNvSpPr>
          <p:nvPr>
            <p:ph type="title"/>
          </p:nvPr>
        </p:nvSpPr>
        <p:spPr>
          <a:xfrm>
            <a:off x="1809590" y="5429807"/>
            <a:ext cx="3243499" cy="859979"/>
          </a:xfrm>
        </p:spPr>
        <p:txBody>
          <a:bodyPr>
            <a:normAutofit/>
          </a:bodyPr>
          <a:lstStyle/>
          <a:p>
            <a:r>
              <a:rPr lang="en-US" sz="2600" dirty="0">
                <a:effectLst>
                  <a:outerShdw blurRad="38100" dist="38100" dir="2700000" algn="tl">
                    <a:srgbClr val="000000">
                      <a:alpha val="43137"/>
                    </a:srgbClr>
                  </a:outerShdw>
                </a:effectLst>
                <a:latin typeface="Arial Black" panose="020B0A04020102020204" pitchFamily="34" charset="0"/>
              </a:rPr>
              <a:t>Dima Krizek</a:t>
            </a:r>
            <a:br>
              <a:rPr lang="en-US" sz="2600" dirty="0">
                <a:effectLst>
                  <a:outerShdw blurRad="38100" dist="38100" dir="2700000" algn="tl">
                    <a:srgbClr val="000000">
                      <a:alpha val="43137"/>
                    </a:srgbClr>
                  </a:outerShdw>
                </a:effectLst>
                <a:latin typeface="Arial Black" panose="020B0A04020102020204" pitchFamily="34" charset="0"/>
              </a:rPr>
            </a:br>
            <a:endParaRPr lang="en-US" sz="2600" dirty="0">
              <a:effectLst>
                <a:outerShdw blurRad="38100" dist="38100" dir="2700000" algn="tl">
                  <a:srgbClr val="000000">
                    <a:alpha val="43137"/>
                  </a:srgbClr>
                </a:outerShdw>
              </a:effectLst>
              <a:latin typeface="Arial Black" panose="020B0A04020102020204" pitchFamily="34" charset="0"/>
            </a:endParaRPr>
          </a:p>
        </p:txBody>
      </p:sp>
      <p:sp>
        <p:nvSpPr>
          <p:cNvPr id="3" name="Content Placeholder 2"/>
          <p:cNvSpPr>
            <a:spLocks noGrp="1"/>
          </p:cNvSpPr>
          <p:nvPr>
            <p:ph idx="1"/>
          </p:nvPr>
        </p:nvSpPr>
        <p:spPr>
          <a:xfrm>
            <a:off x="1385888" y="5886450"/>
            <a:ext cx="4071938" cy="2690285"/>
          </a:xfrm>
        </p:spPr>
        <p:txBody>
          <a:bodyPr>
            <a:normAutofit/>
          </a:bodyPr>
          <a:lstStyle/>
          <a:p>
            <a:pPr marL="0" indent="0">
              <a:buNone/>
            </a:pPr>
            <a:r>
              <a:rPr lang="en-US" sz="1400" dirty="0"/>
              <a:t>•Dima began his wrestling career 8 years ago with the Lassiter Junior program.  Coach Brickley and Coach Brown have been with him from the start – thank you.  Wrestling became Dima’s favorite sport immediately and has been an important part of his life.  Dima has shown great perseverance in his personal career and has been the part of numerous successful teams.  During his senior season Dima took 2nd place in Regionals.  Dima was also a state qualifier accomplishing the goal he set for senior year.  Thanks for the great memories and teammates</a:t>
            </a:r>
            <a:r>
              <a:rPr lang="en-US" sz="700" dirty="0"/>
              <a:t>.</a:t>
            </a:r>
          </a:p>
        </p:txBody>
      </p:sp>
      <p:sp>
        <p:nvSpPr>
          <p:cNvPr id="8" name="Footer Placeholder 7"/>
          <p:cNvSpPr>
            <a:spLocks noGrp="1"/>
          </p:cNvSpPr>
          <p:nvPr>
            <p:ph type="ftr" sz="quarter" idx="11"/>
          </p:nvPr>
        </p:nvSpPr>
        <p:spPr>
          <a:xfrm>
            <a:off x="2755311" y="8576736"/>
            <a:ext cx="1871190" cy="181496"/>
          </a:xfrm>
        </p:spPr>
        <p:txBody>
          <a:bodyPr>
            <a:normAutofit/>
          </a:bodyPr>
          <a:lstStyle/>
          <a:p>
            <a:pPr algn="l">
              <a:lnSpc>
                <a:spcPct val="90000"/>
              </a:lnSpc>
              <a:spcAft>
                <a:spcPts val="600"/>
              </a:spcAft>
            </a:pPr>
            <a:r>
              <a:rPr lang="en-US" sz="600" dirty="0">
                <a:solidFill>
                  <a:schemeClr val="tx1"/>
                </a:solidFill>
              </a:rPr>
              <a:t>LASSITER WRESTLING 2021-2022</a:t>
            </a:r>
          </a:p>
        </p:txBody>
      </p:sp>
    </p:spTree>
    <p:extLst>
      <p:ext uri="{BB962C8B-B14F-4D97-AF65-F5344CB8AC3E}">
        <p14:creationId xmlns:p14="http://schemas.microsoft.com/office/powerpoint/2010/main" val="318820871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0569" y="430415"/>
            <a:ext cx="2995018" cy="1204342"/>
          </a:xfrm>
        </p:spPr>
        <p:txBody>
          <a:bodyPr anchor="b">
            <a:normAutofit/>
          </a:bodyPr>
          <a:lstStyle/>
          <a:p>
            <a:r>
              <a:rPr lang="en-US" dirty="0">
                <a:effectLst>
                  <a:outerShdw blurRad="38100" dist="38100" dir="2700000" algn="tl">
                    <a:srgbClr val="000000">
                      <a:alpha val="43137"/>
                    </a:srgbClr>
                  </a:outerShdw>
                </a:effectLst>
                <a:latin typeface="Arial Black" panose="020B0A04020102020204" pitchFamily="34" charset="0"/>
              </a:rPr>
              <a:t>David Panone</a:t>
            </a:r>
          </a:p>
        </p:txBody>
      </p:sp>
      <p:sp>
        <p:nvSpPr>
          <p:cNvPr id="3" name="Content Placeholder 2"/>
          <p:cNvSpPr>
            <a:spLocks noGrp="1"/>
          </p:cNvSpPr>
          <p:nvPr>
            <p:ph idx="1"/>
          </p:nvPr>
        </p:nvSpPr>
        <p:spPr>
          <a:xfrm>
            <a:off x="270571" y="2114550"/>
            <a:ext cx="2415479" cy="6549657"/>
          </a:xfrm>
        </p:spPr>
        <p:txBody>
          <a:bodyPr anchor="t">
            <a:normAutofit/>
          </a:bodyPr>
          <a:lstStyle/>
          <a:p>
            <a:pPr marL="0" indent="0">
              <a:buNone/>
            </a:pPr>
            <a:r>
              <a:rPr lang="en-US" sz="1200" dirty="0"/>
              <a:t>David Panone finished his high school season as the winningest wrestler in Lassiter history. David was Lassiter's first 3x State champion finishing 1</a:t>
            </a:r>
            <a:r>
              <a:rPr lang="en-US" sz="1200" baseline="30000" dirty="0"/>
              <a:t>st</a:t>
            </a:r>
            <a:r>
              <a:rPr lang="en-US" sz="1200" dirty="0"/>
              <a:t> , 3</a:t>
            </a:r>
            <a:r>
              <a:rPr lang="en-US" sz="1200" baseline="30000" dirty="0"/>
              <a:t>rd</a:t>
            </a:r>
            <a:r>
              <a:rPr lang="en-US" sz="1200" dirty="0"/>
              <a:t> , 1</a:t>
            </a:r>
            <a:r>
              <a:rPr lang="en-US" sz="1200" baseline="30000" dirty="0"/>
              <a:t>st</a:t>
            </a:r>
            <a:r>
              <a:rPr lang="en-US" sz="1200" dirty="0"/>
              <a:t>, and 1</a:t>
            </a:r>
            <a:r>
              <a:rPr lang="en-US" sz="1200" baseline="30000" dirty="0"/>
              <a:t>st</a:t>
            </a:r>
            <a:r>
              <a:rPr lang="en-US" sz="1200" dirty="0"/>
              <a:t>  each year. His final high school record was 180-14.</a:t>
            </a:r>
          </a:p>
          <a:p>
            <a:pPr marL="0" indent="0">
              <a:buNone/>
            </a:pPr>
            <a:r>
              <a:rPr lang="en-US" sz="1200" i="1" u="sng" dirty="0"/>
              <a:t>Some other notable stats include:</a:t>
            </a:r>
          </a:p>
          <a:p>
            <a:pPr marL="0" indent="0">
              <a:buNone/>
            </a:pPr>
            <a:r>
              <a:rPr lang="en-US" sz="1200" dirty="0"/>
              <a:t>•73% bonus point wins (87% his senior year)</a:t>
            </a:r>
          </a:p>
          <a:p>
            <a:pPr marL="0" indent="0">
              <a:buNone/>
            </a:pPr>
            <a:r>
              <a:rPr lang="en-US" sz="1200" dirty="0"/>
              <a:t>•350 career takedowns</a:t>
            </a:r>
          </a:p>
          <a:p>
            <a:pPr marL="0" indent="0">
              <a:buNone/>
            </a:pPr>
            <a:r>
              <a:rPr lang="en-US" sz="1200" dirty="0"/>
              <a:t>•671 career back points</a:t>
            </a:r>
          </a:p>
          <a:p>
            <a:pPr marL="0" indent="0">
              <a:buNone/>
            </a:pPr>
            <a:r>
              <a:rPr lang="en-US" sz="1200" dirty="0"/>
              <a:t>•3x county champion; 4x region champion</a:t>
            </a:r>
          </a:p>
          <a:p>
            <a:pPr marL="0" indent="0">
              <a:buNone/>
            </a:pPr>
            <a:r>
              <a:rPr lang="en-US" sz="1200" dirty="0"/>
              <a:t>•Cadet Nationals Greco All American - 6th</a:t>
            </a:r>
          </a:p>
          <a:p>
            <a:pPr marL="0" indent="0">
              <a:buNone/>
            </a:pPr>
            <a:r>
              <a:rPr lang="en-US" sz="1200" dirty="0"/>
              <a:t>•Grappler Fall Classic All American - 8th</a:t>
            </a:r>
          </a:p>
          <a:p>
            <a:pPr marL="0" indent="0">
              <a:buNone/>
            </a:pPr>
            <a:r>
              <a:rPr lang="en-US" sz="1200" dirty="0"/>
              <a:t>•Knockout Christmas Classic - 4th place</a:t>
            </a:r>
          </a:p>
          <a:p>
            <a:pPr marL="0" indent="0">
              <a:buNone/>
            </a:pPr>
            <a:r>
              <a:rPr lang="en-US" sz="1200" dirty="0"/>
              <a:t>David has also enjoyed being a leader on the team, helping coach his teammates on and off the mat. On most days he stays after to help with technique and regularly provides advice and counseling.</a:t>
            </a:r>
          </a:p>
          <a:p>
            <a:pPr marL="0" indent="0">
              <a:buNone/>
            </a:pPr>
            <a:endParaRPr lang="en-US" sz="1200" dirty="0"/>
          </a:p>
          <a:p>
            <a:pPr marL="0" indent="0">
              <a:buNone/>
            </a:pPr>
            <a:r>
              <a:rPr lang="en-US" sz="1200" dirty="0"/>
              <a:t>David will be attending Belmont Abbey College in Belmont, NC in the fall to further his academic and wrestling career.</a:t>
            </a:r>
          </a:p>
          <a:p>
            <a:pPr marL="0" indent="0">
              <a:buNone/>
            </a:pPr>
            <a:endParaRPr lang="en-US" sz="1200" dirty="0"/>
          </a:p>
        </p:txBody>
      </p:sp>
      <p:sp>
        <p:nvSpPr>
          <p:cNvPr id="8" name="Footer Placeholder 7"/>
          <p:cNvSpPr>
            <a:spLocks noGrp="1"/>
          </p:cNvSpPr>
          <p:nvPr>
            <p:ph type="ftr" sz="quarter" idx="11"/>
          </p:nvPr>
        </p:nvSpPr>
        <p:spPr>
          <a:xfrm>
            <a:off x="270569" y="8780670"/>
            <a:ext cx="2314575" cy="189584"/>
          </a:xfrm>
        </p:spPr>
        <p:txBody>
          <a:bodyPr>
            <a:normAutofit/>
          </a:bodyPr>
          <a:lstStyle/>
          <a:p>
            <a:pPr algn="l">
              <a:lnSpc>
                <a:spcPct val="90000"/>
              </a:lnSpc>
              <a:spcAft>
                <a:spcPts val="600"/>
              </a:spcAft>
            </a:pPr>
            <a:r>
              <a:rPr lang="en-US" sz="700" dirty="0">
                <a:solidFill>
                  <a:schemeClr val="tx1">
                    <a:lumMod val="75000"/>
                    <a:lumOff val="25000"/>
                  </a:schemeClr>
                </a:solidFill>
              </a:rPr>
              <a:t>LASSITER WRESTLING 2021-2022</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1205" r="21205"/>
          <a:stretch/>
        </p:blipFill>
        <p:spPr>
          <a:xfrm>
            <a:off x="2585144" y="10"/>
            <a:ext cx="4272857" cy="9143990"/>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Tree>
    <p:extLst>
      <p:ext uri="{BB962C8B-B14F-4D97-AF65-F5344CB8AC3E}">
        <p14:creationId xmlns:p14="http://schemas.microsoft.com/office/powerpoint/2010/main" val="3188992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71713" y="8701429"/>
            <a:ext cx="2314575" cy="349977"/>
          </a:xfrm>
        </p:spPr>
        <p:txBody>
          <a:bodyPr vert="horz" lIns="91440" tIns="45720" rIns="91440" bIns="45720" rtlCol="0" anchor="ctr">
            <a:normAutofit/>
          </a:bodyPr>
          <a:lstStyle/>
          <a:p>
            <a:pPr defTabSz="457200">
              <a:spcAft>
                <a:spcPts val="600"/>
              </a:spcAft>
            </a:pPr>
            <a:r>
              <a:rPr lang="en-US" kern="1200" dirty="0">
                <a:solidFill>
                  <a:srgbClr val="FFFFFF"/>
                </a:solidFill>
                <a:latin typeface="+mn-lt"/>
                <a:ea typeface="+mn-ea"/>
                <a:cs typeface="+mn-cs"/>
              </a:rPr>
              <a:t>LASSITER WRESTLING 2021-2022</a:t>
            </a:r>
          </a:p>
        </p:txBody>
      </p:sp>
      <p:pic>
        <p:nvPicPr>
          <p:cNvPr id="6" name="Picture 5">
            <a:extLst>
              <a:ext uri="{FF2B5EF4-FFF2-40B4-BE49-F238E27FC236}">
                <a16:creationId xmlns:a16="http://schemas.microsoft.com/office/drawing/2014/main" id="{EE326050-11EB-4127-87BE-B4595D1EF2BD}"/>
              </a:ext>
            </a:extLst>
          </p:cNvPr>
          <p:cNvPicPr>
            <a:picLocks noChangeAspect="1"/>
          </p:cNvPicPr>
          <p:nvPr/>
        </p:nvPicPr>
        <p:blipFill>
          <a:blip r:embed="rId2"/>
          <a:stretch>
            <a:fillRect/>
          </a:stretch>
        </p:blipFill>
        <p:spPr>
          <a:xfrm>
            <a:off x="696467" y="846873"/>
            <a:ext cx="5761149" cy="7443786"/>
          </a:xfrm>
          <a:prstGeom prst="rect">
            <a:avLst/>
          </a:prstGeom>
        </p:spPr>
      </p:pic>
    </p:spTree>
    <p:extLst>
      <p:ext uri="{BB962C8B-B14F-4D97-AF65-F5344CB8AC3E}">
        <p14:creationId xmlns:p14="http://schemas.microsoft.com/office/powerpoint/2010/main" val="2155457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71713" y="8701429"/>
            <a:ext cx="2314575" cy="349977"/>
          </a:xfrm>
        </p:spPr>
        <p:txBody>
          <a:bodyPr vert="horz" lIns="91440" tIns="45720" rIns="91440" bIns="45720" rtlCol="0" anchor="ctr">
            <a:normAutofit/>
          </a:bodyPr>
          <a:lstStyle/>
          <a:p>
            <a:pPr defTabSz="457200">
              <a:spcAft>
                <a:spcPts val="600"/>
              </a:spcAft>
            </a:pPr>
            <a:r>
              <a:rPr lang="en-US" kern="1200" dirty="0">
                <a:solidFill>
                  <a:srgbClr val="FFFFFF"/>
                </a:solidFill>
                <a:latin typeface="+mn-lt"/>
                <a:ea typeface="+mn-ea"/>
                <a:cs typeface="+mn-cs"/>
              </a:rPr>
              <a:t>LASSITER WRESTLING 2021-2022</a:t>
            </a:r>
          </a:p>
        </p:txBody>
      </p:sp>
      <p:pic>
        <p:nvPicPr>
          <p:cNvPr id="2" name="Picture 1">
            <a:extLst>
              <a:ext uri="{FF2B5EF4-FFF2-40B4-BE49-F238E27FC236}">
                <a16:creationId xmlns:a16="http://schemas.microsoft.com/office/drawing/2014/main" id="{F881DD44-411E-42EE-ACF4-3B583BF75D82}"/>
              </a:ext>
            </a:extLst>
          </p:cNvPr>
          <p:cNvPicPr>
            <a:picLocks noChangeAspect="1"/>
          </p:cNvPicPr>
          <p:nvPr/>
        </p:nvPicPr>
        <p:blipFill>
          <a:blip r:embed="rId2"/>
          <a:stretch>
            <a:fillRect/>
          </a:stretch>
        </p:blipFill>
        <p:spPr>
          <a:xfrm>
            <a:off x="820340" y="1285875"/>
            <a:ext cx="5407389" cy="5972175"/>
          </a:xfrm>
          <a:prstGeom prst="rect">
            <a:avLst/>
          </a:prstGeom>
        </p:spPr>
      </p:pic>
    </p:spTree>
    <p:extLst>
      <p:ext uri="{BB962C8B-B14F-4D97-AF65-F5344CB8AC3E}">
        <p14:creationId xmlns:p14="http://schemas.microsoft.com/office/powerpoint/2010/main" val="70396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a:effectLst>
                  <a:outerShdw blurRad="38100" dist="38100" dir="2700000" algn="tl">
                    <a:srgbClr val="000000">
                      <a:alpha val="43137"/>
                    </a:srgbClr>
                  </a:outerShdw>
                </a:effectLst>
                <a:latin typeface="Arial Black" panose="020B0A04020102020204" pitchFamily="34" charset="0"/>
              </a:rPr>
              <a:t>2021-2022 Special Recognition </a:t>
            </a:r>
          </a:p>
        </p:txBody>
      </p:sp>
      <p:sp>
        <p:nvSpPr>
          <p:cNvPr id="4" name="Content Placeholder 3">
            <a:extLst>
              <a:ext uri="{FF2B5EF4-FFF2-40B4-BE49-F238E27FC236}">
                <a16:creationId xmlns:a16="http://schemas.microsoft.com/office/drawing/2014/main" id="{FA9F2559-C267-49C2-ADCA-BD21BCFF95E2}"/>
              </a:ext>
            </a:extLst>
          </p:cNvPr>
          <p:cNvSpPr>
            <a:spLocks noGrp="1"/>
          </p:cNvSpPr>
          <p:nvPr>
            <p:ph idx="1"/>
          </p:nvPr>
        </p:nvSpPr>
        <p:spPr>
          <a:xfrm>
            <a:off x="585788" y="1671108"/>
            <a:ext cx="5915025" cy="6744230"/>
          </a:xfrm>
        </p:spPr>
        <p:txBody>
          <a:bodyPr>
            <a:noAutofit/>
          </a:bodyPr>
          <a:lstStyle/>
          <a:p>
            <a:r>
              <a:rPr lang="en-US" sz="3000" dirty="0"/>
              <a:t>The LHS Wrestling Team would like to thank Nicole Snapp, Mike Flisser, Matt Brantley, Amanda Prado, Kathy Fiorenza, Jenni Panone, Kelly Brickley, and all the volunteers that helped during the season. Your time and commitment to the program is greatly appreciated!</a:t>
            </a:r>
          </a:p>
          <a:p>
            <a:r>
              <a:rPr lang="en-US" sz="3000" dirty="0"/>
              <a:t>LHS Wrestling would also like to thank the Fiorenza family for the time spent taking photos and creating videos for the team!</a:t>
            </a:r>
          </a:p>
          <a:p>
            <a:r>
              <a:rPr lang="en-US" sz="3000" dirty="0"/>
              <a:t>Lastly, we’d like to thank the LHS Administration and teachers for all their support during the season. </a:t>
            </a:r>
          </a:p>
        </p:txBody>
      </p:sp>
      <p:sp>
        <p:nvSpPr>
          <p:cNvPr id="8" name="Footer Placeholder 7"/>
          <p:cNvSpPr>
            <a:spLocks noGrp="1"/>
          </p:cNvSpPr>
          <p:nvPr>
            <p:ph type="ftr" sz="quarter" idx="11"/>
          </p:nvPr>
        </p:nvSpPr>
        <p:spPr/>
        <p:txBody>
          <a:bodyPr/>
          <a:lstStyle/>
          <a:p>
            <a:r>
              <a:rPr lang="en-US" dirty="0"/>
              <a:t>LASSITER WRESTLING 2021-2022</a:t>
            </a:r>
          </a:p>
        </p:txBody>
      </p:sp>
    </p:spTree>
    <p:extLst>
      <p:ext uri="{BB962C8B-B14F-4D97-AF65-F5344CB8AC3E}">
        <p14:creationId xmlns:p14="http://schemas.microsoft.com/office/powerpoint/2010/main" val="4097304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79"/>
            <a:ext cx="6858000" cy="9147079"/>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630049" cy="9142647"/>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4538" cy="9142647"/>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2" name="Title 1"/>
          <p:cNvSpPr>
            <a:spLocks noGrp="1"/>
          </p:cNvSpPr>
          <p:nvPr>
            <p:ph type="title"/>
          </p:nvPr>
        </p:nvSpPr>
        <p:spPr>
          <a:xfrm>
            <a:off x="468564" y="271650"/>
            <a:ext cx="5917895" cy="1370153"/>
          </a:xfrm>
        </p:spPr>
        <p:txBody>
          <a:bodyPr>
            <a:normAutofit/>
          </a:bodyPr>
          <a:lstStyle/>
          <a:p>
            <a:r>
              <a:rPr lang="en-US">
                <a:effectLst>
                  <a:outerShdw blurRad="38100" dist="38100" dir="2700000" algn="tl">
                    <a:srgbClr val="000000">
                      <a:alpha val="43137"/>
                    </a:srgbClr>
                  </a:outerShdw>
                </a:effectLst>
                <a:latin typeface="Arial Black" panose="020B0A04020102020204" pitchFamily="34" charset="0"/>
              </a:rPr>
              <a:t>Coach Matt Brickley</a:t>
            </a:r>
          </a:p>
        </p:txBody>
      </p:sp>
      <p:sp>
        <p:nvSpPr>
          <p:cNvPr id="3" name="Content Placeholder 2"/>
          <p:cNvSpPr>
            <a:spLocks noGrp="1"/>
          </p:cNvSpPr>
          <p:nvPr>
            <p:ph idx="1"/>
          </p:nvPr>
        </p:nvSpPr>
        <p:spPr>
          <a:xfrm>
            <a:off x="471487" y="971550"/>
            <a:ext cx="5914971" cy="4159414"/>
          </a:xfrm>
        </p:spPr>
        <p:txBody>
          <a:bodyPr>
            <a:normAutofit/>
          </a:bodyPr>
          <a:lstStyle/>
          <a:p>
            <a:pPr marL="0" indent="0">
              <a:buNone/>
            </a:pPr>
            <a:endParaRPr lang="en-US" sz="600" dirty="0">
              <a:latin typeface="Arial" panose="020B0604020202020204" pitchFamily="34" charset="0"/>
              <a:cs typeface="Arial" panose="020B0604020202020204" pitchFamily="34" charset="0"/>
            </a:endParaRPr>
          </a:p>
          <a:p>
            <a:pPr marL="0" indent="0" defTabSz="914400">
              <a:buNone/>
            </a:pPr>
            <a:r>
              <a:rPr lang="en-US" sz="900" dirty="0">
                <a:latin typeface="Arial" panose="020B0604020202020204" pitchFamily="34" charset="0"/>
                <a:cs typeface="Arial" panose="020B0604020202020204" pitchFamily="34" charset="0"/>
              </a:rPr>
              <a:t>Matt Brickley completed his 26th year of coaching this season, 20th as a head coach. He is a 1995 graduate of Ursuline High School in Youngstown, Ohio where he wrestled 103-119 throughout his career. While attending Youngstown State University and majoring in Education and Social Studies, Matt coached at Canfield Middle School for 5 years, winning 2 league titles and having back-to-back undefeated seasons. </a:t>
            </a:r>
          </a:p>
          <a:p>
            <a:pPr marL="0" indent="0" defTabSz="914400">
              <a:buNone/>
            </a:pPr>
            <a:r>
              <a:rPr lang="en-US" sz="900" dirty="0">
                <a:latin typeface="Arial" panose="020B0604020202020204" pitchFamily="34" charset="0"/>
                <a:cs typeface="Arial" panose="020B0604020202020204" pitchFamily="34" charset="0"/>
              </a:rPr>
              <a:t>After graduation, Coach Brickley moved to Georgia where he taught Social Studies and coached wrestling at Central Gwinnett High School for 8 years and Wheeler High School for 4 years. Matt Brickley was named Head Coach at Lassiter High School in May of 2013. </a:t>
            </a:r>
          </a:p>
          <a:p>
            <a:pPr lvl="1"/>
            <a:r>
              <a:rPr lang="en-US" sz="900" dirty="0">
                <a:latin typeface="Arial" panose="020B0604020202020204" pitchFamily="34" charset="0"/>
                <a:cs typeface="Arial" panose="020B0604020202020204" pitchFamily="34" charset="0"/>
              </a:rPr>
              <a:t>232-98 Dual Record</a:t>
            </a:r>
          </a:p>
          <a:p>
            <a:pPr lvl="1"/>
            <a:r>
              <a:rPr lang="en-US" sz="900" dirty="0">
                <a:latin typeface="Arial" panose="020B0604020202020204" pitchFamily="34" charset="0"/>
                <a:cs typeface="Arial" panose="020B0604020202020204" pitchFamily="34" charset="0"/>
              </a:rPr>
              <a:t>33 state place winners</a:t>
            </a:r>
          </a:p>
          <a:p>
            <a:pPr lvl="1"/>
            <a:r>
              <a:rPr lang="en-US" sz="900" dirty="0">
                <a:latin typeface="Arial" panose="020B0604020202020204" pitchFamily="34" charset="0"/>
                <a:cs typeface="Arial" panose="020B0604020202020204" pitchFamily="34" charset="0"/>
              </a:rPr>
              <a:t>Cobb County Head Coach of the Year 2017, 2021</a:t>
            </a:r>
          </a:p>
          <a:p>
            <a:pPr lvl="1"/>
            <a:r>
              <a:rPr lang="en-US" sz="900" dirty="0">
                <a:latin typeface="Arial" panose="020B0604020202020204" pitchFamily="34" charset="0"/>
                <a:cs typeface="Arial" panose="020B0604020202020204" pitchFamily="34" charset="0"/>
              </a:rPr>
              <a:t>Cobb County Assistant Coach of the Year 2010, 2011</a:t>
            </a:r>
          </a:p>
          <a:p>
            <a:pPr lvl="1"/>
            <a:r>
              <a:rPr lang="en-US" sz="900" dirty="0">
                <a:latin typeface="Arial" panose="020B0604020202020204" pitchFamily="34" charset="0"/>
                <a:cs typeface="Arial" panose="020B0604020202020204" pitchFamily="34" charset="0"/>
              </a:rPr>
              <a:t>2012, 2017, 2022 Traditional Region Champions</a:t>
            </a:r>
          </a:p>
          <a:p>
            <a:pPr lvl="1"/>
            <a:r>
              <a:rPr lang="en-US" sz="900" dirty="0">
                <a:latin typeface="Arial" panose="020B0604020202020204" pitchFamily="34" charset="0"/>
                <a:cs typeface="Arial" panose="020B0604020202020204" pitchFamily="34" charset="0"/>
              </a:rPr>
              <a:t>2011, 2013, 2020, 2021 Traditional Region Runners Up</a:t>
            </a:r>
          </a:p>
          <a:p>
            <a:pPr lvl="1"/>
            <a:r>
              <a:rPr lang="en-US" sz="900" dirty="0">
                <a:latin typeface="Arial" panose="020B0604020202020204" pitchFamily="34" charset="0"/>
                <a:cs typeface="Arial" panose="020B0604020202020204" pitchFamily="34" charset="0"/>
              </a:rPr>
              <a:t>2017, 2018 Region Duals Champions</a:t>
            </a:r>
          </a:p>
          <a:p>
            <a:pPr lvl="1"/>
            <a:r>
              <a:rPr lang="en-US" sz="900" dirty="0">
                <a:latin typeface="Arial" panose="020B0604020202020204" pitchFamily="34" charset="0"/>
                <a:cs typeface="Arial" panose="020B0604020202020204" pitchFamily="34" charset="0"/>
              </a:rPr>
              <a:t>2013, 2020, 2021, 2022 Region Duals Runners Up</a:t>
            </a:r>
          </a:p>
          <a:p>
            <a:pPr lvl="1"/>
            <a:r>
              <a:rPr lang="en-US" sz="900" dirty="0">
                <a:latin typeface="Arial" panose="020B0604020202020204" pitchFamily="34" charset="0"/>
                <a:cs typeface="Arial" panose="020B0604020202020204" pitchFamily="34" charset="0"/>
              </a:rPr>
              <a:t>Top 8 finish at State Duals 2013</a:t>
            </a:r>
          </a:p>
          <a:p>
            <a:pPr lvl="1"/>
            <a:r>
              <a:rPr lang="en-US" sz="900" dirty="0">
                <a:latin typeface="Arial" panose="020B0604020202020204" pitchFamily="34" charset="0"/>
                <a:cs typeface="Arial" panose="020B0604020202020204" pitchFamily="34" charset="0"/>
              </a:rPr>
              <a:t>Top 12 finish at State Duals 2017</a:t>
            </a:r>
          </a:p>
          <a:p>
            <a:pPr lvl="1"/>
            <a:r>
              <a:rPr lang="en-US" sz="900" dirty="0">
                <a:latin typeface="Arial" panose="020B0604020202020204" pitchFamily="34" charset="0"/>
                <a:cs typeface="Arial" panose="020B0604020202020204" pitchFamily="34" charset="0"/>
              </a:rPr>
              <a:t>Top 6 finish at State Duals 2022</a:t>
            </a:r>
          </a:p>
          <a:p>
            <a:pPr lvl="1"/>
            <a:r>
              <a:rPr lang="en-US" sz="900" dirty="0">
                <a:latin typeface="Arial" panose="020B0604020202020204" pitchFamily="34" charset="0"/>
                <a:cs typeface="Arial" panose="020B0604020202020204" pitchFamily="34" charset="0"/>
              </a:rPr>
              <a:t>2017, 2018, 2022 Region Coach of the Year</a:t>
            </a:r>
          </a:p>
          <a:p>
            <a:pPr lvl="1"/>
            <a:r>
              <a:rPr lang="en-US" sz="900" dirty="0">
                <a:latin typeface="Arial" panose="020B0604020202020204" pitchFamily="34" charset="0"/>
                <a:cs typeface="Arial" panose="020B0604020202020204" pitchFamily="34" charset="0"/>
              </a:rPr>
              <a:t>2020 Cobb County Invitational Champions</a:t>
            </a:r>
          </a:p>
          <a:p>
            <a:pPr lvl="1"/>
            <a:r>
              <a:rPr lang="en-US" sz="900" dirty="0">
                <a:latin typeface="Arial" panose="020B0604020202020204" pitchFamily="34" charset="0"/>
                <a:cs typeface="Arial" panose="020B0604020202020204" pitchFamily="34" charset="0"/>
              </a:rPr>
              <a:t>2021 GHSA Traditional State Runners Up</a:t>
            </a:r>
          </a:p>
          <a:p>
            <a:pPr marL="0" indent="0" defTabSz="914400">
              <a:buNone/>
            </a:pPr>
            <a:r>
              <a:rPr lang="en-US" sz="900" dirty="0">
                <a:latin typeface="Arial" panose="020B0604020202020204" pitchFamily="34" charset="0"/>
                <a:cs typeface="Arial" panose="020B0604020202020204" pitchFamily="34" charset="0"/>
              </a:rPr>
              <a:t>Coach Brickley holds a Master’s degree in Sports Management from The United States Sports Academy and a 6-year degree from Walden University.  Matt has been married to his wife Kelly since 2004 and they have 2 boys, Carter and Jax.</a:t>
            </a:r>
          </a:p>
          <a:p>
            <a:pPr marL="0" indent="0">
              <a:buNone/>
            </a:pPr>
            <a:endParaRPr lang="en-US" sz="6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p:blipFill>
        <p:spPr>
          <a:xfrm>
            <a:off x="1112003" y="5132317"/>
            <a:ext cx="4631018" cy="3600618"/>
          </a:xfrm>
          <a:prstGeom prst="rect">
            <a:avLst/>
          </a:prstGeom>
        </p:spPr>
      </p:pic>
      <p:sp>
        <p:nvSpPr>
          <p:cNvPr id="4" name="Footer Placeholder 3"/>
          <p:cNvSpPr>
            <a:spLocks noGrp="1"/>
          </p:cNvSpPr>
          <p:nvPr>
            <p:ph type="ftr" sz="quarter" idx="11"/>
          </p:nvPr>
        </p:nvSpPr>
        <p:spPr>
          <a:xfrm>
            <a:off x="2271713" y="8806032"/>
            <a:ext cx="2314575" cy="320636"/>
          </a:xfrm>
        </p:spPr>
        <p:txBody>
          <a:bodyPr anchor="ctr">
            <a:normAutofit/>
          </a:bodyPr>
          <a:lstStyle/>
          <a:p>
            <a:pPr>
              <a:spcAft>
                <a:spcPts val="600"/>
              </a:spcAft>
            </a:pPr>
            <a:r>
              <a:rPr lang="en-US" sz="1200">
                <a:solidFill>
                  <a:schemeClr val="tx1">
                    <a:alpha val="80000"/>
                  </a:schemeClr>
                </a:solidFill>
              </a:rPr>
              <a:t>LASSITER WRESTLING 2021-2022</a:t>
            </a:r>
          </a:p>
        </p:txBody>
      </p:sp>
    </p:spTree>
    <p:extLst>
      <p:ext uri="{BB962C8B-B14F-4D97-AF65-F5344CB8AC3E}">
        <p14:creationId xmlns:p14="http://schemas.microsoft.com/office/powerpoint/2010/main" val="89928549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3600" dirty="0">
                <a:effectLst>
                  <a:outerShdw blurRad="38100" dist="38100" dir="2700000" algn="tl">
                    <a:srgbClr val="000000">
                      <a:alpha val="43137"/>
                    </a:srgbClr>
                  </a:outerShdw>
                </a:effectLst>
                <a:latin typeface="Arial Black" panose="020B0A04020102020204" pitchFamily="34" charset="0"/>
              </a:rPr>
              <a:t>Lassiter Coaching Staff</a:t>
            </a:r>
          </a:p>
        </p:txBody>
      </p:sp>
      <p:sp>
        <p:nvSpPr>
          <p:cNvPr id="3" name="Content Placeholder 2"/>
          <p:cNvSpPr>
            <a:spLocks noGrp="1"/>
          </p:cNvSpPr>
          <p:nvPr>
            <p:ph idx="1"/>
          </p:nvPr>
        </p:nvSpPr>
        <p:spPr>
          <a:xfrm>
            <a:off x="0" y="1064525"/>
            <a:ext cx="6858000" cy="7779224"/>
          </a:xfrm>
        </p:spPr>
        <p:txBody>
          <a:bodyPr>
            <a:noAutofit/>
          </a:bodyPr>
          <a:lstStyle/>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James Sanchez- Assistant Coach- </a:t>
            </a:r>
            <a:r>
              <a:rPr lang="en-US" sz="1800" dirty="0">
                <a:latin typeface="Arial" panose="020B0604020202020204" pitchFamily="34" charset="0"/>
                <a:cs typeface="Arial" panose="020B0604020202020204" pitchFamily="34" charset="0"/>
              </a:rPr>
              <a:t>Social studies teacher entering his 24th year teaching. Has taught and coached at various metro Atlanta schools. Has also spent the last 8 years officiating wrestling with GWOA</a:t>
            </a:r>
          </a:p>
          <a:p>
            <a:pPr marL="0" indent="0">
              <a:buNone/>
            </a:pPr>
            <a:endParaRPr lang="en-US" sz="180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Tony Brown - Community Coach</a:t>
            </a:r>
            <a:r>
              <a:rPr lang="en-US" sz="1800" dirty="0">
                <a:latin typeface="Arial" panose="020B0604020202020204" pitchFamily="34" charset="0"/>
                <a:cs typeface="Arial" panose="020B0604020202020204" pitchFamily="34" charset="0"/>
              </a:rPr>
              <a:t>- Married to Karen Brown and has three children, Maya, Bear, and Wolf. Tony wrestled at CD East High school in Pennsylvania and went undefeated for 2 years as a heavyweight wrestler. He played football at Virginia Tech from 1977-1982 and now lives in Marietta, GA. Tony is a Freshmen Football Coach for Lassiter and assists with the varsity defensive line for games. He is in his 11th year as an assistant wrestling coach.</a:t>
            </a:r>
          </a:p>
          <a:p>
            <a:endParaRPr lang="en-US" sz="180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Brett Shedd- Community Coach- </a:t>
            </a:r>
            <a:r>
              <a:rPr lang="en-US" sz="1800" dirty="0">
                <a:latin typeface="Arial" panose="020B0604020202020204" pitchFamily="34" charset="0"/>
                <a:cs typeface="Arial" panose="020B0604020202020204" pitchFamily="34" charset="0"/>
              </a:rPr>
              <a:t>Graduated from Woodland High School in 2016. Attended Shorter University on a football scholarship for two years. He is currently attending Kennesaw State University in pursuit of a degree in health and physical education. He is a 2-time state qualifier at 195lbs and 4-time state duals runner up. He coached within the Woodland program from the fall of 2016 to the spring of 2021. </a:t>
            </a:r>
          </a:p>
          <a:p>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a:t>LASSITER WRESTLING 2021-2022</a:t>
            </a:r>
          </a:p>
        </p:txBody>
      </p:sp>
    </p:spTree>
    <p:extLst>
      <p:ext uri="{BB962C8B-B14F-4D97-AF65-F5344CB8AC3E}">
        <p14:creationId xmlns:p14="http://schemas.microsoft.com/office/powerpoint/2010/main" val="3466629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61E4F5-5307-4342-AF42-E2F26B6C7DFD}"/>
              </a:ext>
            </a:extLst>
          </p:cNvPr>
          <p:cNvSpPr>
            <a:spLocks noGrp="1"/>
          </p:cNvSpPr>
          <p:nvPr>
            <p:ph idx="1"/>
          </p:nvPr>
        </p:nvSpPr>
        <p:spPr>
          <a:xfrm>
            <a:off x="471488" y="519720"/>
            <a:ext cx="5915025" cy="8204147"/>
          </a:xfrm>
        </p:spPr>
        <p:txBody>
          <a:bodyPr>
            <a:normAutofit fontScale="92500" lnSpcReduction="10000"/>
          </a:bodyPr>
          <a:lstStyle/>
          <a:p>
            <a:r>
              <a:rPr lang="en-US" b="1" dirty="0"/>
              <a:t>John Stulak – Community Coach / Head Junior Coach </a:t>
            </a:r>
            <a:r>
              <a:rPr lang="en-US" dirty="0"/>
              <a:t>– Coach Stu wrestled for Brecksville High School in Ohio in the 98 and 105 pound weight classes. He is a 1989 graduate of Miami University where he earned a BS in Finance and Accounting. In 2002, he moved from California to Georgia to start a software company who develops accounting products for Microsoft Dynamics Business applications. Coach Stu has been married to his wife Jodi since 1999 and their daughter, Sage is currently studying education at KSU. He is passionate about health and fitness, and he just completed his 10th year of coaching and running youth wrestling tournaments in Georgia. When Stu is not sharing his wisdom on the mat, he applies his "together is better" perspective as he co-hosts a global reach podcast called The WizeGuys. Stu is committed to helping others cultivate wisdom and do life "just a little bit better".</a:t>
            </a:r>
          </a:p>
          <a:p>
            <a:r>
              <a:rPr lang="en-US" b="1" dirty="0"/>
              <a:t>Rommell Neu- Community Coach-Coach </a:t>
            </a:r>
            <a:r>
              <a:rPr lang="en-US" dirty="0"/>
              <a:t>Neu started wrestling at the early age of six years old in Port Charlotte, Florida.  He was coached by his father who learned to wrestle and coach in central Minnesota.  Through his adolescent years, Coach Neu competed nationally and twice in Mexico from the mid-1970’s to the mid-1980’s.  He is a Georgia High School State Champion, runner-up, and 3rd place finisher in the mid to late 1980’s.  Coach Neu was offered chances to wrestle in college but decided to join the United States military instead.</a:t>
            </a:r>
          </a:p>
          <a:p>
            <a:r>
              <a:rPr lang="en-US" dirty="0"/>
              <a:t>Coach Neu was a community coach for Coach Ramos’ feeder program at Collins Hill High School in the late 1990’s.  Additionally, he assisted the Campbell High School wrestling team during 2012 and 2013 seasons.  He has also coached youth baseball and volunteered to coach high school baseball and raider teams.</a:t>
            </a:r>
          </a:p>
        </p:txBody>
      </p:sp>
      <p:sp>
        <p:nvSpPr>
          <p:cNvPr id="4" name="Footer Placeholder 3">
            <a:extLst>
              <a:ext uri="{FF2B5EF4-FFF2-40B4-BE49-F238E27FC236}">
                <a16:creationId xmlns:a16="http://schemas.microsoft.com/office/drawing/2014/main" id="{4E915FB1-02D6-45D9-9377-BA288F5DE7DE}"/>
              </a:ext>
            </a:extLst>
          </p:cNvPr>
          <p:cNvSpPr>
            <a:spLocks noGrp="1"/>
          </p:cNvSpPr>
          <p:nvPr>
            <p:ph type="ftr" sz="quarter" idx="11"/>
          </p:nvPr>
        </p:nvSpPr>
        <p:spPr/>
        <p:txBody>
          <a:bodyPr/>
          <a:lstStyle/>
          <a:p>
            <a:r>
              <a:rPr lang="en-US" dirty="0"/>
              <a:t>LASSITER WRESTLING 2021-2022</a:t>
            </a:r>
          </a:p>
        </p:txBody>
      </p:sp>
    </p:spTree>
    <p:extLst>
      <p:ext uri="{BB962C8B-B14F-4D97-AF65-F5344CB8AC3E}">
        <p14:creationId xmlns:p14="http://schemas.microsoft.com/office/powerpoint/2010/main" val="2858437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DB80E2-45FC-4523-9CAF-B331FEEA07BC}"/>
              </a:ext>
            </a:extLst>
          </p:cNvPr>
          <p:cNvSpPr>
            <a:spLocks noGrp="1"/>
          </p:cNvSpPr>
          <p:nvPr>
            <p:ph idx="1"/>
          </p:nvPr>
        </p:nvSpPr>
        <p:spPr>
          <a:xfrm>
            <a:off x="471486" y="242888"/>
            <a:ext cx="5915025" cy="8343900"/>
          </a:xfrm>
        </p:spPr>
        <p:txBody>
          <a:bodyPr>
            <a:normAutofit/>
          </a:bodyPr>
          <a:lstStyle/>
          <a:p>
            <a:r>
              <a:rPr lang="en-US" b="1" dirty="0"/>
              <a:t>Philip Murray- Community Coach- </a:t>
            </a:r>
            <a:r>
              <a:rPr lang="en-US" dirty="0"/>
              <a:t>Coach Murray is a local from Marietta, GA and graduated from Georgia Tech this past year with an Industrial Engineering degree. He is excited to be supporting the coaching staff this year after spending his wrestling career through the Lassiter High School program (2011-2015). Philip is a former GHSA State Medalist finishing 6th overall in the 7A Tournament. Coach Murray is looking forward to growing this program to new heights with some very talented wrestlers.</a:t>
            </a:r>
          </a:p>
          <a:p>
            <a:endParaRPr lang="en-US" dirty="0"/>
          </a:p>
          <a:p>
            <a:r>
              <a:rPr lang="en-US" b="1" dirty="0"/>
              <a:t>Matt Brantley- Community Coach- </a:t>
            </a:r>
            <a:r>
              <a:rPr lang="en-US" dirty="0"/>
              <a:t>Matt Brantley is a Georgia native and Lassiter High School graduate (1999). He began wrestling in the Lassiter Junior program in 8th grade and continued for all 4 years in high school. Matt coaches in the LHS youth program for 5 years and joined the high school staff last season as a community coach.</a:t>
            </a:r>
          </a:p>
          <a:p>
            <a:r>
              <a:rPr lang="en-US" dirty="0"/>
              <a:t>Coach Brantley participated in Track and Field at Life University on an athletic scholarship before graduating from Kennesaw Sate University with a BS in Exercise and Health Science. Matt and his wife Rachel have 4 children, Brooke, Brody, Brenden, and Brevin. </a:t>
            </a:r>
          </a:p>
        </p:txBody>
      </p:sp>
      <p:sp>
        <p:nvSpPr>
          <p:cNvPr id="4" name="Footer Placeholder 3">
            <a:extLst>
              <a:ext uri="{FF2B5EF4-FFF2-40B4-BE49-F238E27FC236}">
                <a16:creationId xmlns:a16="http://schemas.microsoft.com/office/drawing/2014/main" id="{2F9A8FDF-A496-41EB-B1D0-98CFC7D45E62}"/>
              </a:ext>
            </a:extLst>
          </p:cNvPr>
          <p:cNvSpPr>
            <a:spLocks noGrp="1"/>
          </p:cNvSpPr>
          <p:nvPr>
            <p:ph type="ftr" sz="quarter" idx="11"/>
          </p:nvPr>
        </p:nvSpPr>
        <p:spPr/>
        <p:txBody>
          <a:bodyPr/>
          <a:lstStyle/>
          <a:p>
            <a:r>
              <a:rPr lang="en-US" dirty="0"/>
              <a:t>LASSITER WRESTLING 2021-2022</a:t>
            </a:r>
          </a:p>
        </p:txBody>
      </p:sp>
    </p:spTree>
    <p:extLst>
      <p:ext uri="{BB962C8B-B14F-4D97-AF65-F5344CB8AC3E}">
        <p14:creationId xmlns:p14="http://schemas.microsoft.com/office/powerpoint/2010/main" val="77969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0125" y="6775938"/>
            <a:ext cx="5094288" cy="1469197"/>
          </a:xfrm>
          <a:solidFill>
            <a:srgbClr val="FFFFFF"/>
          </a:solidFill>
          <a:ln w="38100">
            <a:solidFill>
              <a:srgbClr val="404040"/>
            </a:solidFill>
            <a:miter lim="800000"/>
          </a:ln>
        </p:spPr>
        <p:txBody>
          <a:bodyPr vert="horz" lIns="91440" tIns="45720" rIns="91440" bIns="45720" rtlCol="0" anchor="ctr">
            <a:normAutofit/>
          </a:bodyPr>
          <a:lstStyle/>
          <a:p>
            <a:pPr algn="ctr"/>
            <a:r>
              <a:rPr lang="en-US" sz="3600" b="1" dirty="0">
                <a:solidFill>
                  <a:srgbClr val="404040"/>
                </a:solidFill>
                <a:effectLst>
                  <a:outerShdw blurRad="38100" dist="38100" dir="2700000" algn="tl">
                    <a:srgbClr val="000000">
                      <a:alpha val="43137"/>
                    </a:srgbClr>
                  </a:outerShdw>
                </a:effectLst>
              </a:rPr>
              <a:t>High School Roster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5501897"/>
              </p:ext>
            </p:extLst>
          </p:nvPr>
        </p:nvGraphicFramePr>
        <p:xfrm>
          <a:off x="421481" y="261776"/>
          <a:ext cx="6015038" cy="6895581"/>
        </p:xfrm>
        <a:graphic>
          <a:graphicData uri="http://schemas.openxmlformats.org/drawingml/2006/table">
            <a:tbl>
              <a:tblPr firstRow="1" bandRow="1">
                <a:tableStyleId>{073A0DAA-6AF3-43AB-8588-CEC1D06C72B9}</a:tableStyleId>
              </a:tblPr>
              <a:tblGrid>
                <a:gridCol w="3177731">
                  <a:extLst>
                    <a:ext uri="{9D8B030D-6E8A-4147-A177-3AD203B41FA5}">
                      <a16:colId xmlns:a16="http://schemas.microsoft.com/office/drawing/2014/main" val="20000"/>
                    </a:ext>
                  </a:extLst>
                </a:gridCol>
                <a:gridCol w="2837307">
                  <a:extLst>
                    <a:ext uri="{9D8B030D-6E8A-4147-A177-3AD203B41FA5}">
                      <a16:colId xmlns:a16="http://schemas.microsoft.com/office/drawing/2014/main" val="20001"/>
                    </a:ext>
                  </a:extLst>
                </a:gridCol>
              </a:tblGrid>
              <a:tr h="302730">
                <a:tc gridSpan="2">
                  <a:txBody>
                    <a:bodyPr/>
                    <a:lstStyle/>
                    <a:p>
                      <a:pPr algn="ctr"/>
                      <a:r>
                        <a:rPr lang="en-US" sz="1600" dirty="0">
                          <a:latin typeface="Arial Black" panose="020B0A04020102020204" pitchFamily="34" charset="0"/>
                          <a:cs typeface="Arial" panose="020B0604020202020204" pitchFamily="34" charset="0"/>
                        </a:rPr>
                        <a:t>Wrestlers</a:t>
                      </a:r>
                    </a:p>
                  </a:txBody>
                  <a:tcPr marL="65978" marR="65978" marT="32989" marB="32989"/>
                </a:tc>
                <a:tc hMerge="1">
                  <a:txBody>
                    <a:bodyPr/>
                    <a:lstStyle/>
                    <a:p>
                      <a:endParaRPr lang="en-US" dirty="0"/>
                    </a:p>
                  </a:txBody>
                  <a:tcPr/>
                </a:tc>
                <a:extLst>
                  <a:ext uri="{0D108BD9-81ED-4DB2-BD59-A6C34878D82A}">
                    <a16:rowId xmlns:a16="http://schemas.microsoft.com/office/drawing/2014/main" val="10000"/>
                  </a:ext>
                </a:extLst>
              </a:tr>
              <a:tr h="30273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Russell Beers</a:t>
                      </a:r>
                    </a:p>
                  </a:txBody>
                  <a:tcPr marL="65978" marR="65978" marT="32989" marB="32989"/>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Dima Krizek</a:t>
                      </a:r>
                    </a:p>
                  </a:txBody>
                  <a:tcPr marL="65978" marR="65978" marT="32989" marB="32989"/>
                </a:tc>
                <a:extLst>
                  <a:ext uri="{0D108BD9-81ED-4DB2-BD59-A6C34878D82A}">
                    <a16:rowId xmlns:a16="http://schemas.microsoft.com/office/drawing/2014/main" val="10001"/>
                  </a:ext>
                </a:extLst>
              </a:tr>
              <a:tr h="30273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Carter Brickley</a:t>
                      </a:r>
                    </a:p>
                  </a:txBody>
                  <a:tcPr marL="65978" marR="65978" marT="32989" marB="32989"/>
                </a:tc>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Alex Le</a:t>
                      </a:r>
                      <a:endParaRPr lang="en-US" sz="1600" dirty="0">
                        <a:latin typeface="Arial" panose="020B0604020202020204" pitchFamily="34" charset="0"/>
                        <a:cs typeface="Arial" panose="020B0604020202020204" pitchFamily="34" charset="0"/>
                      </a:endParaRPr>
                    </a:p>
                  </a:txBody>
                  <a:tcPr marL="65978" marR="65978" marT="32989" marB="32989"/>
                </a:tc>
                <a:extLst>
                  <a:ext uri="{0D108BD9-81ED-4DB2-BD59-A6C34878D82A}">
                    <a16:rowId xmlns:a16="http://schemas.microsoft.com/office/drawing/2014/main" val="10002"/>
                  </a:ext>
                </a:extLst>
              </a:tr>
              <a:tr h="302730">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Will Cochran</a:t>
                      </a:r>
                      <a:endParaRPr lang="en-US" sz="1600" dirty="0">
                        <a:latin typeface="Arial" panose="020B0604020202020204" pitchFamily="34" charset="0"/>
                        <a:cs typeface="Arial" panose="020B0604020202020204" pitchFamily="34" charset="0"/>
                      </a:endParaRPr>
                    </a:p>
                  </a:txBody>
                  <a:tcPr marL="65978" marR="65978" marT="32989" marB="32989"/>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Ananth Manibushan</a:t>
                      </a:r>
                    </a:p>
                  </a:txBody>
                  <a:tcPr marL="65978" marR="65978" marT="32989" marB="32989"/>
                </a:tc>
                <a:extLst>
                  <a:ext uri="{0D108BD9-81ED-4DB2-BD59-A6C34878D82A}">
                    <a16:rowId xmlns:a16="http://schemas.microsoft.com/office/drawing/2014/main" val="10003"/>
                  </a:ext>
                </a:extLst>
              </a:tr>
              <a:tr h="30273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JaCobee Connell</a:t>
                      </a:r>
                    </a:p>
                  </a:txBody>
                  <a:tcPr marL="65978" marR="65978" marT="32989" marB="32989"/>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Riley McElligott</a:t>
                      </a:r>
                    </a:p>
                  </a:txBody>
                  <a:tcPr marL="65978" marR="65978" marT="32989" marB="32989"/>
                </a:tc>
                <a:extLst>
                  <a:ext uri="{0D108BD9-81ED-4DB2-BD59-A6C34878D82A}">
                    <a16:rowId xmlns:a16="http://schemas.microsoft.com/office/drawing/2014/main" val="10004"/>
                  </a:ext>
                </a:extLst>
              </a:tr>
              <a:tr h="30273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Adam Cuppels</a:t>
                      </a:r>
                    </a:p>
                  </a:txBody>
                  <a:tcPr marL="65978" marR="65978" marT="32989" marB="32989"/>
                </a:tc>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David Panone</a:t>
                      </a:r>
                      <a:endParaRPr lang="en-US" sz="1600" dirty="0">
                        <a:latin typeface="Arial" panose="020B0604020202020204" pitchFamily="34" charset="0"/>
                        <a:cs typeface="Arial" panose="020B0604020202020204" pitchFamily="34" charset="0"/>
                      </a:endParaRPr>
                    </a:p>
                  </a:txBody>
                  <a:tcPr marL="65978" marR="65978" marT="32989" marB="32989"/>
                </a:tc>
                <a:extLst>
                  <a:ext uri="{0D108BD9-81ED-4DB2-BD59-A6C34878D82A}">
                    <a16:rowId xmlns:a16="http://schemas.microsoft.com/office/drawing/2014/main" val="10005"/>
                  </a:ext>
                </a:extLst>
              </a:tr>
              <a:tr h="302730">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Zachary DeMontigny</a:t>
                      </a:r>
                      <a:endParaRPr lang="en-US" sz="1600" dirty="0">
                        <a:latin typeface="Arial" panose="020B0604020202020204" pitchFamily="34" charset="0"/>
                        <a:cs typeface="Arial" panose="020B0604020202020204" pitchFamily="34" charset="0"/>
                      </a:endParaRPr>
                    </a:p>
                  </a:txBody>
                  <a:tcPr marL="65978" marR="65978" marT="32989" marB="32989"/>
                </a:tc>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May Prado</a:t>
                      </a:r>
                      <a:endParaRPr lang="en-US" sz="1600" dirty="0">
                        <a:latin typeface="Arial" panose="020B0604020202020204" pitchFamily="34" charset="0"/>
                        <a:cs typeface="Arial" panose="020B0604020202020204" pitchFamily="34" charset="0"/>
                      </a:endParaRPr>
                    </a:p>
                  </a:txBody>
                  <a:tcPr marL="65978" marR="65978" marT="32989" marB="32989"/>
                </a:tc>
                <a:extLst>
                  <a:ext uri="{0D108BD9-81ED-4DB2-BD59-A6C34878D82A}">
                    <a16:rowId xmlns:a16="http://schemas.microsoft.com/office/drawing/2014/main" val="10006"/>
                  </a:ext>
                </a:extLst>
              </a:tr>
              <a:tr h="302730">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Joshua Everden</a:t>
                      </a:r>
                      <a:endParaRPr lang="en-US" sz="1600" dirty="0">
                        <a:latin typeface="Arial" panose="020B0604020202020204" pitchFamily="34" charset="0"/>
                        <a:cs typeface="Arial" panose="020B0604020202020204" pitchFamily="34" charset="0"/>
                      </a:endParaRPr>
                    </a:p>
                  </a:txBody>
                  <a:tcPr marL="65978" marR="65978" marT="32989" marB="32989"/>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Grant Rhue</a:t>
                      </a:r>
                    </a:p>
                  </a:txBody>
                  <a:tcPr marL="65978" marR="65978" marT="32989" marB="32989"/>
                </a:tc>
                <a:extLst>
                  <a:ext uri="{0D108BD9-81ED-4DB2-BD59-A6C34878D82A}">
                    <a16:rowId xmlns:a16="http://schemas.microsoft.com/office/drawing/2014/main" val="10007"/>
                  </a:ext>
                </a:extLst>
              </a:tr>
              <a:tr h="30273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Anthony Fiorenza</a:t>
                      </a:r>
                    </a:p>
                  </a:txBody>
                  <a:tcPr marL="65978" marR="65978" marT="32989" marB="32989"/>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effectLst/>
                        <a:latin typeface="Arial" panose="020B0604020202020204" pitchFamily="34" charset="0"/>
                        <a:ea typeface="+mn-ea"/>
                        <a:cs typeface="Arial" panose="020B0604020202020204" pitchFamily="34" charset="0"/>
                      </a:endParaRPr>
                    </a:p>
                  </a:txBody>
                  <a:tcPr marL="65978" marR="65978" marT="32989" marB="32989"/>
                </a:tc>
                <a:extLst>
                  <a:ext uri="{0D108BD9-81ED-4DB2-BD59-A6C34878D82A}">
                    <a16:rowId xmlns:a16="http://schemas.microsoft.com/office/drawing/2014/main" val="10008"/>
                  </a:ext>
                </a:extLst>
              </a:tr>
              <a:tr h="302730">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Dominic Fiorenza</a:t>
                      </a:r>
                      <a:endParaRPr lang="en-US" sz="1600" dirty="0">
                        <a:latin typeface="Arial" panose="020B0604020202020204" pitchFamily="34" charset="0"/>
                        <a:cs typeface="Arial" panose="020B0604020202020204" pitchFamily="34" charset="0"/>
                      </a:endParaRPr>
                    </a:p>
                  </a:txBody>
                  <a:tcPr marL="65978" marR="65978" marT="32989" marB="32989"/>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effectLst/>
                        <a:latin typeface="Arial" panose="020B0604020202020204" pitchFamily="34" charset="0"/>
                        <a:ea typeface="+mn-ea"/>
                        <a:cs typeface="Arial" panose="020B0604020202020204" pitchFamily="34" charset="0"/>
                      </a:endParaRPr>
                    </a:p>
                  </a:txBody>
                  <a:tcPr marL="65978" marR="65978" marT="32989" marB="32989"/>
                </a:tc>
                <a:extLst>
                  <a:ext uri="{0D108BD9-81ED-4DB2-BD59-A6C34878D82A}">
                    <a16:rowId xmlns:a16="http://schemas.microsoft.com/office/drawing/2014/main" val="10009"/>
                  </a:ext>
                </a:extLst>
              </a:tr>
              <a:tr h="302730">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Noah Flisser</a:t>
                      </a:r>
                      <a:endParaRPr lang="en-US" sz="1600" dirty="0">
                        <a:latin typeface="Arial" panose="020B0604020202020204" pitchFamily="34" charset="0"/>
                        <a:cs typeface="Arial" panose="020B0604020202020204" pitchFamily="34" charset="0"/>
                      </a:endParaRPr>
                    </a:p>
                  </a:txBody>
                  <a:tcPr marL="65978" marR="65978" marT="32989" marB="32989"/>
                </a:tc>
                <a:tc>
                  <a:txBody>
                    <a:bodyPr/>
                    <a:lstStyle/>
                    <a:p>
                      <a:endParaRPr lang="en-US" sz="1600" dirty="0">
                        <a:latin typeface="Arial" panose="020B0604020202020204" pitchFamily="34" charset="0"/>
                        <a:cs typeface="Arial" panose="020B0604020202020204" pitchFamily="34" charset="0"/>
                      </a:endParaRPr>
                    </a:p>
                  </a:txBody>
                  <a:tcPr marL="65978" marR="65978" marT="32989" marB="32989"/>
                </a:tc>
                <a:extLst>
                  <a:ext uri="{0D108BD9-81ED-4DB2-BD59-A6C34878D82A}">
                    <a16:rowId xmlns:a16="http://schemas.microsoft.com/office/drawing/2014/main" val="10010"/>
                  </a:ext>
                </a:extLst>
              </a:tr>
              <a:tr h="302730">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Samuel Gadsden</a:t>
                      </a:r>
                      <a:endParaRPr lang="en-US" sz="1600" dirty="0">
                        <a:latin typeface="Arial" panose="020B0604020202020204" pitchFamily="34" charset="0"/>
                        <a:cs typeface="Arial" panose="020B0604020202020204" pitchFamily="34" charset="0"/>
                      </a:endParaRPr>
                    </a:p>
                  </a:txBody>
                  <a:tcPr marL="65978" marR="65978" marT="32989" marB="32989"/>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effectLst/>
                        <a:latin typeface="Arial" panose="020B0604020202020204" pitchFamily="34" charset="0"/>
                        <a:ea typeface="+mn-ea"/>
                        <a:cs typeface="Arial" panose="020B0604020202020204" pitchFamily="34" charset="0"/>
                      </a:endParaRPr>
                    </a:p>
                  </a:txBody>
                  <a:tcPr marL="65978" marR="65978" marT="32989" marB="32989"/>
                </a:tc>
                <a:extLst>
                  <a:ext uri="{0D108BD9-81ED-4DB2-BD59-A6C34878D82A}">
                    <a16:rowId xmlns:a16="http://schemas.microsoft.com/office/drawing/2014/main" val="10017"/>
                  </a:ext>
                </a:extLst>
              </a:tr>
              <a:tr h="302730">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Isaac Hoshide</a:t>
                      </a:r>
                      <a:endParaRPr lang="en-US" sz="1600" dirty="0">
                        <a:latin typeface="Arial" panose="020B0604020202020204" pitchFamily="34" charset="0"/>
                        <a:cs typeface="Arial" panose="020B0604020202020204" pitchFamily="34" charset="0"/>
                      </a:endParaRPr>
                    </a:p>
                  </a:txBody>
                  <a:tcPr marL="65978" marR="65978" marT="32989" marB="32989"/>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effectLst/>
                        <a:latin typeface="Arial" panose="020B0604020202020204" pitchFamily="34" charset="0"/>
                        <a:ea typeface="+mn-ea"/>
                        <a:cs typeface="Arial" panose="020B0604020202020204" pitchFamily="34" charset="0"/>
                      </a:endParaRPr>
                    </a:p>
                  </a:txBody>
                  <a:tcPr marL="65978" marR="65978" marT="32989" marB="32989"/>
                </a:tc>
                <a:extLst>
                  <a:ext uri="{0D108BD9-81ED-4DB2-BD59-A6C34878D82A}">
                    <a16:rowId xmlns:a16="http://schemas.microsoft.com/office/drawing/2014/main" val="3118672499"/>
                  </a:ext>
                </a:extLst>
              </a:tr>
              <a:tr h="161202">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Alex Johnson</a:t>
                      </a:r>
                      <a:endParaRPr lang="en-US" sz="1600" dirty="0">
                        <a:latin typeface="Arial" panose="020B0604020202020204" pitchFamily="34" charset="0"/>
                        <a:cs typeface="Arial" panose="020B0604020202020204" pitchFamily="34" charset="0"/>
                      </a:endParaRPr>
                    </a:p>
                  </a:txBody>
                  <a:tcPr marL="65978" marR="65978" marT="32989" marB="32989"/>
                </a:tc>
                <a:tc>
                  <a:txBody>
                    <a:bodyPr/>
                    <a:lstStyle/>
                    <a:p>
                      <a:endParaRPr lang="en-US" sz="1600" baseline="0" dirty="0">
                        <a:latin typeface="Arial" panose="020B0604020202020204" pitchFamily="34" charset="0"/>
                        <a:cs typeface="Arial" panose="020B0604020202020204" pitchFamily="34" charset="0"/>
                      </a:endParaRPr>
                    </a:p>
                  </a:txBody>
                  <a:tcPr marL="65978" marR="65978" marT="32989" marB="32989"/>
                </a:tc>
                <a:extLst>
                  <a:ext uri="{0D108BD9-81ED-4DB2-BD59-A6C34878D82A}">
                    <a16:rowId xmlns:a16="http://schemas.microsoft.com/office/drawing/2014/main" val="2692040165"/>
                  </a:ext>
                </a:extLst>
              </a:tr>
              <a:tr h="30273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Andrew Jones</a:t>
                      </a:r>
                    </a:p>
                  </a:txBody>
                  <a:tcPr marL="65978" marR="65978" marT="32989" marB="32989"/>
                </a:tc>
                <a:tc>
                  <a:txBody>
                    <a:bodyPr/>
                    <a:lstStyle/>
                    <a:p>
                      <a:endParaRPr lang="en-US" sz="1600" baseline="0" dirty="0">
                        <a:latin typeface="Arial" panose="020B0604020202020204" pitchFamily="34" charset="0"/>
                        <a:cs typeface="Arial" panose="020B0604020202020204" pitchFamily="34" charset="0"/>
                      </a:endParaRPr>
                    </a:p>
                  </a:txBody>
                  <a:tcPr marL="65978" marR="65978" marT="32989" marB="32989"/>
                </a:tc>
                <a:extLst>
                  <a:ext uri="{0D108BD9-81ED-4DB2-BD59-A6C34878D82A}">
                    <a16:rowId xmlns:a16="http://schemas.microsoft.com/office/drawing/2014/main" val="3512144437"/>
                  </a:ext>
                </a:extLst>
              </a:tr>
              <a:tr h="30273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Graham Jones</a:t>
                      </a:r>
                    </a:p>
                  </a:txBody>
                  <a:tcPr marL="65978" marR="65978" marT="32989" marB="32989"/>
                </a:tc>
                <a:tc>
                  <a:txBody>
                    <a:bodyPr/>
                    <a:lstStyle/>
                    <a:p>
                      <a:endParaRPr lang="en-US" sz="1600" baseline="0" dirty="0">
                        <a:latin typeface="Arial" panose="020B0604020202020204" pitchFamily="34" charset="0"/>
                        <a:cs typeface="Arial" panose="020B0604020202020204" pitchFamily="34" charset="0"/>
                      </a:endParaRPr>
                    </a:p>
                  </a:txBody>
                  <a:tcPr marL="65978" marR="65978" marT="32989" marB="32989"/>
                </a:tc>
                <a:extLst>
                  <a:ext uri="{0D108BD9-81ED-4DB2-BD59-A6C34878D82A}">
                    <a16:rowId xmlns:a16="http://schemas.microsoft.com/office/drawing/2014/main" val="2093864062"/>
                  </a:ext>
                </a:extLst>
              </a:tr>
              <a:tr h="30273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Mark Keith</a:t>
                      </a:r>
                    </a:p>
                  </a:txBody>
                  <a:tcPr marL="65978" marR="65978" marT="32989" marB="32989"/>
                </a:tc>
                <a:tc>
                  <a:txBody>
                    <a:bodyPr/>
                    <a:lstStyle/>
                    <a:p>
                      <a:endParaRPr lang="en-US" sz="1600" baseline="0" dirty="0">
                        <a:latin typeface="Arial" panose="020B0604020202020204" pitchFamily="34" charset="0"/>
                        <a:cs typeface="Arial" panose="020B0604020202020204" pitchFamily="34" charset="0"/>
                      </a:endParaRPr>
                    </a:p>
                  </a:txBody>
                  <a:tcPr marL="65978" marR="65978" marT="32989" marB="32989"/>
                </a:tc>
                <a:extLst>
                  <a:ext uri="{0D108BD9-81ED-4DB2-BD59-A6C34878D82A}">
                    <a16:rowId xmlns:a16="http://schemas.microsoft.com/office/drawing/2014/main" val="126022813"/>
                  </a:ext>
                </a:extLst>
              </a:tr>
              <a:tr h="302730">
                <a:tc gridSpan="2">
                  <a:txBody>
                    <a:bodyPr/>
                    <a:lstStyle/>
                    <a:p>
                      <a:pPr algn="ctr"/>
                      <a:r>
                        <a:rPr lang="en-US" sz="1600" dirty="0">
                          <a:solidFill>
                            <a:schemeClr val="bg1"/>
                          </a:solidFill>
                          <a:latin typeface="Arial Black" panose="020B0A04020102020204" pitchFamily="34" charset="0"/>
                          <a:cs typeface="Arial" panose="020B0604020202020204" pitchFamily="34" charset="0"/>
                        </a:rPr>
                        <a:t>Managers</a:t>
                      </a:r>
                    </a:p>
                  </a:txBody>
                  <a:tcPr marL="65978" marR="65978" marT="32989" marB="32989">
                    <a:solidFill>
                      <a:schemeClr val="tx1"/>
                    </a:solidFill>
                  </a:tcPr>
                </a:tc>
                <a:tc hMerge="1">
                  <a:txBody>
                    <a:bodyPr/>
                    <a:lstStyle/>
                    <a:p>
                      <a:endParaRPr lang="en-US" dirty="0"/>
                    </a:p>
                  </a:txBody>
                  <a:tcPr>
                    <a:solidFill>
                      <a:schemeClr val="tx1"/>
                    </a:solidFill>
                  </a:tcPr>
                </a:tc>
                <a:extLst>
                  <a:ext uri="{0D108BD9-81ED-4DB2-BD59-A6C34878D82A}">
                    <a16:rowId xmlns:a16="http://schemas.microsoft.com/office/drawing/2014/main" val="10011"/>
                  </a:ext>
                </a:extLst>
              </a:tr>
              <a:tr h="302730">
                <a:tc>
                  <a:txBody>
                    <a:bodyPr/>
                    <a:lstStyle/>
                    <a:p>
                      <a:r>
                        <a:rPr lang="en-US" sz="1600" dirty="0">
                          <a:latin typeface="Arial" panose="020B0604020202020204" pitchFamily="34" charset="0"/>
                          <a:cs typeface="Arial" panose="020B0604020202020204" pitchFamily="34" charset="0"/>
                        </a:rPr>
                        <a:t>Diana Valle</a:t>
                      </a:r>
                    </a:p>
                  </a:txBody>
                  <a:tcPr marL="65978" marR="65978" marT="32989" marB="32989"/>
                </a:tc>
                <a:tc>
                  <a:txBody>
                    <a:bodyPr/>
                    <a:lstStyle/>
                    <a:p>
                      <a:r>
                        <a:rPr lang="en-US" sz="1600" dirty="0">
                          <a:latin typeface="Arial" panose="020B0604020202020204" pitchFamily="34" charset="0"/>
                          <a:cs typeface="Arial" panose="020B0604020202020204" pitchFamily="34" charset="0"/>
                        </a:rPr>
                        <a:t>Sophia Awtrey</a:t>
                      </a:r>
                    </a:p>
                  </a:txBody>
                  <a:tcPr marL="65978" marR="65978" marT="32989" marB="32989"/>
                </a:tc>
                <a:extLst>
                  <a:ext uri="{0D108BD9-81ED-4DB2-BD59-A6C34878D82A}">
                    <a16:rowId xmlns:a16="http://schemas.microsoft.com/office/drawing/2014/main" val="10012"/>
                  </a:ext>
                </a:extLst>
              </a:tr>
              <a:tr h="302730">
                <a:tc>
                  <a:txBody>
                    <a:bodyPr/>
                    <a:lstStyle/>
                    <a:p>
                      <a:r>
                        <a:rPr lang="en-US" sz="1600" dirty="0">
                          <a:latin typeface="Arial" panose="020B0604020202020204" pitchFamily="34" charset="0"/>
                          <a:cs typeface="Arial" panose="020B0604020202020204" pitchFamily="34" charset="0"/>
                        </a:rPr>
                        <a:t>Alexa McCombs</a:t>
                      </a:r>
                    </a:p>
                  </a:txBody>
                  <a:tcPr marL="65978" marR="65978" marT="32989" marB="32989"/>
                </a:tc>
                <a:tc>
                  <a:txBody>
                    <a:bodyPr/>
                    <a:lstStyle/>
                    <a:p>
                      <a:r>
                        <a:rPr lang="en-US" sz="1600" dirty="0">
                          <a:latin typeface="Arial" panose="020B0604020202020204" pitchFamily="34" charset="0"/>
                          <a:cs typeface="Arial" panose="020B0604020202020204" pitchFamily="34" charset="0"/>
                        </a:rPr>
                        <a:t>Alex Brush</a:t>
                      </a:r>
                    </a:p>
                  </a:txBody>
                  <a:tcPr marL="65978" marR="65978" marT="32989" marB="32989"/>
                </a:tc>
                <a:extLst>
                  <a:ext uri="{0D108BD9-81ED-4DB2-BD59-A6C34878D82A}">
                    <a16:rowId xmlns:a16="http://schemas.microsoft.com/office/drawing/2014/main" val="1069494234"/>
                  </a:ext>
                </a:extLst>
              </a:tr>
              <a:tr h="480843">
                <a:tc>
                  <a:txBody>
                    <a:bodyPr/>
                    <a:lstStyle/>
                    <a:p>
                      <a:pPr marL="0" algn="l" defTabSz="685800" rtl="0" eaLnBrk="1" latinLnBrk="0" hangingPunct="1"/>
                      <a:r>
                        <a:rPr lang="en-US" sz="1600" kern="1200" dirty="0">
                          <a:solidFill>
                            <a:schemeClr val="dk1"/>
                          </a:solidFill>
                          <a:latin typeface="Arial" panose="020B0604020202020204" pitchFamily="34" charset="0"/>
                          <a:ea typeface="+mn-ea"/>
                          <a:cs typeface="Arial" panose="020B0604020202020204" pitchFamily="34" charset="0"/>
                        </a:rPr>
                        <a:t>Camryn Flisser</a:t>
                      </a:r>
                    </a:p>
                  </a:txBody>
                  <a:tcPr marL="65978" marR="65978" marT="32989" marB="32989"/>
                </a:tc>
                <a:tc>
                  <a:txBody>
                    <a:bodyPr/>
                    <a:lstStyle/>
                    <a:p>
                      <a:endParaRPr lang="en-US" sz="1600" dirty="0">
                        <a:latin typeface="Arial" panose="020B0604020202020204" pitchFamily="34" charset="0"/>
                        <a:cs typeface="Arial" panose="020B0604020202020204" pitchFamily="34" charset="0"/>
                      </a:endParaRPr>
                    </a:p>
                  </a:txBody>
                  <a:tcPr marL="65978" marR="65978" marT="32989" marB="32989"/>
                </a:tc>
                <a:extLst>
                  <a:ext uri="{0D108BD9-81ED-4DB2-BD59-A6C34878D82A}">
                    <a16:rowId xmlns:a16="http://schemas.microsoft.com/office/drawing/2014/main" val="10013"/>
                  </a:ext>
                </a:extLst>
              </a:tr>
              <a:tr h="217948">
                <a:tc>
                  <a:txBody>
                    <a:bodyPr/>
                    <a:lstStyle/>
                    <a:p>
                      <a:endParaRPr lang="en-US" sz="1000" dirty="0">
                        <a:latin typeface="Arial" panose="020B0604020202020204" pitchFamily="34" charset="0"/>
                        <a:cs typeface="Arial" panose="020B0604020202020204" pitchFamily="34" charset="0"/>
                      </a:endParaRPr>
                    </a:p>
                  </a:txBody>
                  <a:tcPr marL="65978" marR="65978" marT="32989" marB="32989"/>
                </a:tc>
                <a:tc>
                  <a:txBody>
                    <a:bodyPr/>
                    <a:lstStyle/>
                    <a:p>
                      <a:endParaRPr lang="en-US" sz="1000" dirty="0">
                        <a:latin typeface="Arial" panose="020B0604020202020204" pitchFamily="34" charset="0"/>
                        <a:cs typeface="Arial" panose="020B0604020202020204" pitchFamily="34" charset="0"/>
                      </a:endParaRPr>
                    </a:p>
                  </a:txBody>
                  <a:tcPr marL="65978" marR="65978" marT="32989" marB="32989"/>
                </a:tc>
                <a:extLst>
                  <a:ext uri="{0D108BD9-81ED-4DB2-BD59-A6C34878D82A}">
                    <a16:rowId xmlns:a16="http://schemas.microsoft.com/office/drawing/2014/main" val="10014"/>
                  </a:ext>
                </a:extLst>
              </a:tr>
            </a:tbl>
          </a:graphicData>
        </a:graphic>
      </p:graphicFrame>
      <p:sp>
        <p:nvSpPr>
          <p:cNvPr id="4" name="Footer Placeholder 3"/>
          <p:cNvSpPr>
            <a:spLocks noGrp="1"/>
          </p:cNvSpPr>
          <p:nvPr>
            <p:ph type="ftr" sz="quarter" idx="11"/>
          </p:nvPr>
        </p:nvSpPr>
        <p:spPr>
          <a:xfrm>
            <a:off x="2271713" y="8650320"/>
            <a:ext cx="2314575" cy="486833"/>
          </a:xfrm>
        </p:spPr>
        <p:txBody>
          <a:bodyPr vert="horz" lIns="91440" tIns="45720" rIns="91440" bIns="45720" rtlCol="0" anchor="ctr">
            <a:normAutofit/>
          </a:bodyPr>
          <a:lstStyle/>
          <a:p>
            <a:pPr defTabSz="457200">
              <a:spcAft>
                <a:spcPts val="600"/>
              </a:spcAft>
            </a:pPr>
            <a:r>
              <a:rPr lang="en-US" sz="1200" kern="1200" dirty="0">
                <a:solidFill>
                  <a:prstClr val="white">
                    <a:tint val="75000"/>
                    <a:alpha val="80000"/>
                  </a:prstClr>
                </a:solidFill>
                <a:latin typeface="+mn-lt"/>
                <a:ea typeface="+mn-ea"/>
                <a:cs typeface="+mn-cs"/>
              </a:rPr>
              <a:t>LASSITER WRESTLING 2021-2022</a:t>
            </a:r>
          </a:p>
        </p:txBody>
      </p:sp>
    </p:spTree>
    <p:extLst>
      <p:ext uri="{BB962C8B-B14F-4D97-AF65-F5344CB8AC3E}">
        <p14:creationId xmlns:p14="http://schemas.microsoft.com/office/powerpoint/2010/main" val="1560724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Arial Black" panose="020B0A04020102020204" pitchFamily="34" charset="0"/>
              </a:rPr>
              <a:t>2021-22 Accomplishments</a:t>
            </a:r>
          </a:p>
        </p:txBody>
      </p:sp>
      <p:sp>
        <p:nvSpPr>
          <p:cNvPr id="3" name="Content Placeholder 2"/>
          <p:cNvSpPr>
            <a:spLocks noGrp="1"/>
          </p:cNvSpPr>
          <p:nvPr>
            <p:ph idx="1"/>
          </p:nvPr>
        </p:nvSpPr>
        <p:spPr>
          <a:xfrm>
            <a:off x="471488" y="2050473"/>
            <a:ext cx="5915025" cy="6534896"/>
          </a:xfrm>
        </p:spPr>
        <p:txBody>
          <a:bodyPr>
            <a:normAutofit fontScale="85000" lnSpcReduction="20000"/>
          </a:bodyPr>
          <a:lstStyle/>
          <a:p>
            <a:r>
              <a:rPr lang="en-US" sz="1800" b="1" dirty="0"/>
              <a:t>◦ Cobb County Runners Up</a:t>
            </a:r>
          </a:p>
          <a:p>
            <a:r>
              <a:rPr lang="en-US" sz="1800" b="1" dirty="0"/>
              <a:t>◦ 3 County Champions</a:t>
            </a:r>
          </a:p>
          <a:p>
            <a:r>
              <a:rPr lang="en-US" sz="1800" b="1" dirty="0"/>
              <a:t>◦ Region Duals Runners Up</a:t>
            </a:r>
          </a:p>
          <a:p>
            <a:r>
              <a:rPr lang="en-US" sz="1800" b="1" dirty="0"/>
              <a:t>◦ State Quad 1st Place</a:t>
            </a:r>
          </a:p>
          <a:p>
            <a:r>
              <a:rPr lang="en-US" sz="1800" b="1" dirty="0"/>
              <a:t>◦ State Duals Top 6</a:t>
            </a:r>
          </a:p>
          <a:p>
            <a:r>
              <a:rPr lang="en-US" sz="1800" b="1" dirty="0"/>
              <a:t>◦ Traditional Region Champs</a:t>
            </a:r>
          </a:p>
          <a:p>
            <a:r>
              <a:rPr lang="en-US" sz="1800" b="1" dirty="0"/>
              <a:t>◦ 6 Region Champions</a:t>
            </a:r>
          </a:p>
          <a:p>
            <a:r>
              <a:rPr lang="en-US" sz="1800" b="1" dirty="0"/>
              <a:t>◦ 11 Sectional Qualifiers</a:t>
            </a:r>
          </a:p>
          <a:p>
            <a:r>
              <a:rPr lang="en-US" sz="1800" b="1" dirty="0"/>
              <a:t>◦ 11 State Qualifiers</a:t>
            </a:r>
          </a:p>
          <a:p>
            <a:r>
              <a:rPr lang="en-US" sz="1800" b="1" dirty="0"/>
              <a:t>◦ 5 State Medalists</a:t>
            </a:r>
          </a:p>
          <a:p>
            <a:r>
              <a:rPr lang="en-US" sz="1800" b="1" dirty="0"/>
              <a:t>◦ 2 State Champions </a:t>
            </a:r>
          </a:p>
          <a:p>
            <a:r>
              <a:rPr lang="en-US" sz="1800" b="1" dirty="0"/>
              <a:t>◦ 8th Place Traditional Finish</a:t>
            </a:r>
          </a:p>
          <a:p>
            <a:r>
              <a:rPr lang="en-US" sz="1800" b="1" dirty="0"/>
              <a:t>◦ Cobb County Team of the Year</a:t>
            </a:r>
          </a:p>
          <a:p>
            <a:r>
              <a:rPr lang="en-US" sz="1800" b="1" dirty="0"/>
              <a:t>◦ 4 All-County 1st Team</a:t>
            </a:r>
          </a:p>
          <a:p>
            <a:r>
              <a:rPr lang="en-US" sz="1800" b="1" dirty="0"/>
              <a:t>◦ 1 All-County 2nd Team</a:t>
            </a:r>
          </a:p>
          <a:p>
            <a:r>
              <a:rPr lang="en-US" sz="1800" b="1" dirty="0"/>
              <a:t>◦ 2 All-County Honorable Mention</a:t>
            </a:r>
          </a:p>
          <a:p>
            <a:r>
              <a:rPr lang="en-US" sz="1800" b="1" dirty="0"/>
              <a:t>◦ Varsity Average GPA-3.37</a:t>
            </a:r>
          </a:p>
          <a:p>
            <a:r>
              <a:rPr lang="en-US" sz="1800" b="1" dirty="0"/>
              <a:t>◦ Co-Female Wrestler of the Year</a:t>
            </a:r>
          </a:p>
          <a:p>
            <a:r>
              <a:rPr lang="en-US" sz="1800" b="1" dirty="0"/>
              <a:t>◦ Assistant Coach of the Year-Tony Brown</a:t>
            </a:r>
          </a:p>
          <a:p>
            <a:r>
              <a:rPr lang="en-US" sz="1800" b="1" u="sng" dirty="0"/>
              <a:t>Individual Stat Leaders</a:t>
            </a:r>
          </a:p>
          <a:p>
            <a:r>
              <a:rPr lang="en-US" sz="1800" i="1" dirty="0"/>
              <a:t>Top 5 Wins:  Panone, David 46,  Fiorenza, Anthony 44,  Brickley, Carter 42,  Flisser, Noah 41,  McElligott, Riley 39</a:t>
            </a:r>
          </a:p>
          <a:p>
            <a:r>
              <a:rPr lang="en-US" sz="1800" i="1" dirty="0"/>
              <a:t>Top 5 Falls:  Flisser, Noah 29,  Fiorenza, Anthony 26,  McElligott, Riley 24,  Connell, JaCobee 24,  Panone, David 21,  Brickley, Carter 21</a:t>
            </a:r>
          </a:p>
          <a:p>
            <a:r>
              <a:rPr lang="en-US" sz="1800" i="1" dirty="0"/>
              <a:t>Top 5 Takedowns:  Panone, David 98,  Gadsden, Samuel 81,  McElligott, Riley 81,  Flisser, Noah 77,  Manibushan, Ananth 69</a:t>
            </a:r>
          </a:p>
          <a:p>
            <a:endParaRPr lang="en-US" dirty="0"/>
          </a:p>
        </p:txBody>
      </p:sp>
      <p:sp>
        <p:nvSpPr>
          <p:cNvPr id="4" name="Footer Placeholder 3"/>
          <p:cNvSpPr>
            <a:spLocks noGrp="1"/>
          </p:cNvSpPr>
          <p:nvPr>
            <p:ph type="ftr" sz="quarter" idx="11"/>
          </p:nvPr>
        </p:nvSpPr>
        <p:spPr/>
        <p:txBody>
          <a:bodyPr/>
          <a:lstStyle/>
          <a:p>
            <a:r>
              <a:rPr lang="en-US" dirty="0"/>
              <a:t>LASSITER WRESTLING 2021-2022</a:t>
            </a:r>
          </a:p>
        </p:txBody>
      </p:sp>
    </p:spTree>
    <p:extLst>
      <p:ext uri="{BB962C8B-B14F-4D97-AF65-F5344CB8AC3E}">
        <p14:creationId xmlns:p14="http://schemas.microsoft.com/office/powerpoint/2010/main" val="24864511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2826</Words>
  <Application>Microsoft Office PowerPoint</Application>
  <PresentationFormat>On-screen Show (4:3)</PresentationFormat>
  <Paragraphs>209</Paragraphs>
  <Slides>27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Black</vt:lpstr>
      <vt:lpstr>Calibri</vt:lpstr>
      <vt:lpstr>Calibri Light</vt:lpstr>
      <vt:lpstr>Office Theme</vt:lpstr>
      <vt:lpstr>PowerPoint Presentation</vt:lpstr>
      <vt:lpstr>AWARDS FORMAT </vt:lpstr>
      <vt:lpstr>2021-2022 Special Recognition </vt:lpstr>
      <vt:lpstr>Coach Matt Brickley</vt:lpstr>
      <vt:lpstr>Lassiter Coaching Staff</vt:lpstr>
      <vt:lpstr>PowerPoint Presentation</vt:lpstr>
      <vt:lpstr>PowerPoint Presentation</vt:lpstr>
      <vt:lpstr>High School Roster </vt:lpstr>
      <vt:lpstr>2021-22 Accomplishments</vt:lpstr>
      <vt:lpstr>PowerPoint Presentation</vt:lpstr>
      <vt:lpstr>2021-22 GHSA State Medalists</vt:lpstr>
      <vt:lpstr>2021-22 GHSA State Medalists</vt:lpstr>
      <vt:lpstr>2021-22 GHSA State Medalists</vt:lpstr>
      <vt:lpstr>2021-22 GHSA State Medalists</vt:lpstr>
      <vt:lpstr>2021-22 GHSA State Medalists</vt:lpstr>
      <vt:lpstr>2022 Lassiter Senior Wrestlers</vt:lpstr>
      <vt:lpstr>Alex Brush </vt:lpstr>
      <vt:lpstr>Alex Le </vt:lpstr>
      <vt:lpstr>Andrew Jones </vt:lpstr>
      <vt:lpstr>Ananth Manibushan </vt:lpstr>
      <vt:lpstr>Adam Cuppels </vt:lpstr>
      <vt:lpstr>Anthony Fiorenza </vt:lpstr>
      <vt:lpstr>Noah Flisser </vt:lpstr>
      <vt:lpstr>Dima Krizek </vt:lpstr>
      <vt:lpstr>David Panone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Brickley</dc:creator>
  <cp:lastModifiedBy>Matt Brickley</cp:lastModifiedBy>
  <cp:revision>6</cp:revision>
  <dcterms:created xsi:type="dcterms:W3CDTF">2022-03-03T14:39:12Z</dcterms:created>
  <dcterms:modified xsi:type="dcterms:W3CDTF">2022-03-03T17:41:41Z</dcterms:modified>
</cp:coreProperties>
</file>