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80" r:id="rId13"/>
    <p:sldId id="271" r:id="rId14"/>
    <p:sldId id="267" r:id="rId15"/>
    <p:sldId id="268" r:id="rId16"/>
    <p:sldId id="269" r:id="rId17"/>
    <p:sldId id="275" r:id="rId18"/>
    <p:sldId id="276" r:id="rId19"/>
    <p:sldId id="272" r:id="rId20"/>
    <p:sldId id="277" r:id="rId21"/>
    <p:sldId id="278" r:id="rId22"/>
    <p:sldId id="279" r:id="rId23"/>
    <p:sldId id="270" r:id="rId24"/>
  </p:sldIdLst>
  <p:sldSz cx="12192000" cy="6858000"/>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2/6/2019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2/6/2019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2/6/2019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2/6/2019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2/6/2019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google.com/imgres?imgurl=https%3A%2F%2Fstatic1.squarespace.com%2Fstatic%2F5aa4057d31d4dfcb2cbca17e%2Ft%2F5abe56e2aa4a99e06d85befe%2F1532695597097%2F%3Fformat%3D1500w&amp;imgrefurl=https%3A%2F%2Fwww.etsperformance.com%2F&amp;docid=nJlsul--Rb7rIM&amp;tbnid=m-El_J_mJyAH2M%3A&amp;vet=10ahUKEwiM9qudl43gAhVm9IMKHeuyAqYQMwhDKAMwAw..i&amp;w=1500&amp;h=1500&amp;bih=747&amp;biw=1536&amp;q=ETS%20training%20lakeville&amp;ved=0ahUKEwiM9qudl43gAhVm9IMKHeuyAqYQMwhDKAMwAw&amp;iact=mrc&amp;uact=8"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420AD-8984-47FE-A5EE-EB56A5B503A3}"/>
              </a:ext>
            </a:extLst>
          </p:cNvPr>
          <p:cNvSpPr>
            <a:spLocks noGrp="1"/>
          </p:cNvSpPr>
          <p:nvPr>
            <p:ph type="ctrTitle"/>
          </p:nvPr>
        </p:nvSpPr>
        <p:spPr>
          <a:xfrm>
            <a:off x="852195" y="2379887"/>
            <a:ext cx="10487607" cy="2098226"/>
          </a:xfrm>
        </p:spPr>
        <p:txBody>
          <a:bodyPr/>
          <a:lstStyle/>
          <a:p>
            <a:r>
              <a:rPr lang="en-US" dirty="0"/>
              <a:t>Lakeville north </a:t>
            </a:r>
            <a:br>
              <a:rPr lang="en-US" dirty="0"/>
            </a:br>
            <a:r>
              <a:rPr lang="en-US" b="1" dirty="0"/>
              <a:t>Volleyball Booster </a:t>
            </a:r>
            <a:br>
              <a:rPr lang="en-US" b="1" dirty="0"/>
            </a:br>
            <a:r>
              <a:rPr lang="en-US" b="1" dirty="0"/>
              <a:t>membership meeting</a:t>
            </a:r>
          </a:p>
        </p:txBody>
      </p:sp>
      <p:sp>
        <p:nvSpPr>
          <p:cNvPr id="3" name="Subtitle 2">
            <a:extLst>
              <a:ext uri="{FF2B5EF4-FFF2-40B4-BE49-F238E27FC236}">
                <a16:creationId xmlns:a16="http://schemas.microsoft.com/office/drawing/2014/main" id="{F6A311A6-CFFD-4875-BC3C-83BD7E4BEB07}"/>
              </a:ext>
            </a:extLst>
          </p:cNvPr>
          <p:cNvSpPr>
            <a:spLocks noGrp="1"/>
          </p:cNvSpPr>
          <p:nvPr>
            <p:ph type="subTitle" idx="1"/>
          </p:nvPr>
        </p:nvSpPr>
        <p:spPr>
          <a:xfrm>
            <a:off x="2680161" y="4099642"/>
            <a:ext cx="6831673" cy="1086237"/>
          </a:xfrm>
        </p:spPr>
        <p:txBody>
          <a:bodyPr>
            <a:noAutofit/>
          </a:bodyPr>
          <a:lstStyle/>
          <a:p>
            <a:r>
              <a:rPr lang="en-US" sz="8800" i="1" dirty="0"/>
              <a:t>2019</a:t>
            </a:r>
          </a:p>
        </p:txBody>
      </p:sp>
    </p:spTree>
    <p:extLst>
      <p:ext uri="{BB962C8B-B14F-4D97-AF65-F5344CB8AC3E}">
        <p14:creationId xmlns:p14="http://schemas.microsoft.com/office/powerpoint/2010/main" val="454807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F4AE8-7F54-427B-946F-E41B03B4B484}"/>
              </a:ext>
            </a:extLst>
          </p:cNvPr>
          <p:cNvSpPr>
            <a:spLocks noGrp="1"/>
          </p:cNvSpPr>
          <p:nvPr>
            <p:ph type="title"/>
          </p:nvPr>
        </p:nvSpPr>
        <p:spPr>
          <a:xfrm>
            <a:off x="1257300" y="144625"/>
            <a:ext cx="9677400" cy="2141375"/>
          </a:xfrm>
        </p:spPr>
        <p:txBody>
          <a:bodyPr>
            <a:normAutofit fontScale="90000"/>
          </a:bodyPr>
          <a:lstStyle/>
          <a:p>
            <a:pPr algn="ctr"/>
            <a:r>
              <a:rPr lang="en-US" sz="5300" i="1" dirty="0"/>
              <a:t>2018</a:t>
            </a:r>
            <a:r>
              <a:rPr lang="en-US" dirty="0"/>
              <a:t> </a:t>
            </a:r>
            <a:br>
              <a:rPr lang="en-US" dirty="0"/>
            </a:br>
            <a:r>
              <a:rPr lang="en-US" sz="6700" dirty="0"/>
              <a:t>EVENT COORDINATORS</a:t>
            </a:r>
            <a:br>
              <a:rPr lang="en-US" dirty="0"/>
            </a:br>
            <a:r>
              <a:rPr lang="en-US" sz="5300" dirty="0"/>
              <a:t>LNHSVBBC</a:t>
            </a:r>
            <a:endParaRPr lang="en-US" dirty="0"/>
          </a:p>
        </p:txBody>
      </p:sp>
      <p:graphicFrame>
        <p:nvGraphicFramePr>
          <p:cNvPr id="4" name="Table 3">
            <a:extLst>
              <a:ext uri="{FF2B5EF4-FFF2-40B4-BE49-F238E27FC236}">
                <a16:creationId xmlns:a16="http://schemas.microsoft.com/office/drawing/2014/main" id="{DD46E3C6-4EF8-4DC4-AAC5-CD69AD71E0B5}"/>
              </a:ext>
            </a:extLst>
          </p:cNvPr>
          <p:cNvGraphicFramePr>
            <a:graphicFrameLocks noGrp="1"/>
          </p:cNvGraphicFramePr>
          <p:nvPr>
            <p:extLst>
              <p:ext uri="{D42A27DB-BD31-4B8C-83A1-F6EECF244321}">
                <p14:modId xmlns:p14="http://schemas.microsoft.com/office/powerpoint/2010/main" val="1098041638"/>
              </p:ext>
            </p:extLst>
          </p:nvPr>
        </p:nvGraphicFramePr>
        <p:xfrm>
          <a:off x="818557" y="3007983"/>
          <a:ext cx="5493306" cy="3337560"/>
        </p:xfrm>
        <a:graphic>
          <a:graphicData uri="http://schemas.openxmlformats.org/drawingml/2006/table">
            <a:tbl>
              <a:tblPr firstRow="1" bandRow="1">
                <a:tableStyleId>{5C22544A-7EE6-4342-B048-85BDC9FD1C3A}</a:tableStyleId>
              </a:tblPr>
              <a:tblGrid>
                <a:gridCol w="2746653">
                  <a:extLst>
                    <a:ext uri="{9D8B030D-6E8A-4147-A177-3AD203B41FA5}">
                      <a16:colId xmlns:a16="http://schemas.microsoft.com/office/drawing/2014/main" val="2336262999"/>
                    </a:ext>
                  </a:extLst>
                </a:gridCol>
                <a:gridCol w="2746653">
                  <a:extLst>
                    <a:ext uri="{9D8B030D-6E8A-4147-A177-3AD203B41FA5}">
                      <a16:colId xmlns:a16="http://schemas.microsoft.com/office/drawing/2014/main" val="1596398248"/>
                    </a:ext>
                  </a:extLst>
                </a:gridCol>
              </a:tblGrid>
              <a:tr h="370840">
                <a:tc>
                  <a:txBody>
                    <a:bodyPr/>
                    <a:lstStyle/>
                    <a:p>
                      <a:pPr algn="ctr"/>
                      <a:r>
                        <a:rPr lang="en-US" dirty="0"/>
                        <a:t>Position</a:t>
                      </a:r>
                    </a:p>
                  </a:txBody>
                  <a:tcPr/>
                </a:tc>
                <a:tc>
                  <a:txBody>
                    <a:bodyPr/>
                    <a:lstStyle/>
                    <a:p>
                      <a:pPr algn="ctr"/>
                      <a:r>
                        <a:rPr lang="en-US" dirty="0"/>
                        <a:t>Volunteer</a:t>
                      </a:r>
                    </a:p>
                  </a:txBody>
                  <a:tcPr/>
                </a:tc>
                <a:extLst>
                  <a:ext uri="{0D108BD9-81ED-4DB2-BD59-A6C34878D82A}">
                    <a16:rowId xmlns:a16="http://schemas.microsoft.com/office/drawing/2014/main" val="798259688"/>
                  </a:ext>
                </a:extLst>
              </a:tr>
              <a:tr h="370840">
                <a:tc>
                  <a:txBody>
                    <a:bodyPr/>
                    <a:lstStyle/>
                    <a:p>
                      <a:r>
                        <a:rPr lang="en-US" dirty="0"/>
                        <a:t>Social Media</a:t>
                      </a:r>
                    </a:p>
                  </a:txBody>
                  <a:tcPr/>
                </a:tc>
                <a:tc>
                  <a:txBody>
                    <a:bodyPr/>
                    <a:lstStyle/>
                    <a:p>
                      <a:pPr algn="ctr"/>
                      <a:r>
                        <a:rPr lang="en-US" dirty="0"/>
                        <a:t>Megan Williams</a:t>
                      </a:r>
                    </a:p>
                  </a:txBody>
                  <a:tcPr/>
                </a:tc>
                <a:extLst>
                  <a:ext uri="{0D108BD9-81ED-4DB2-BD59-A6C34878D82A}">
                    <a16:rowId xmlns:a16="http://schemas.microsoft.com/office/drawing/2014/main" val="1505117679"/>
                  </a:ext>
                </a:extLst>
              </a:tr>
              <a:tr h="370840">
                <a:tc>
                  <a:txBody>
                    <a:bodyPr/>
                    <a:lstStyle/>
                    <a:p>
                      <a:r>
                        <a:rPr lang="en-US" dirty="0"/>
                        <a:t>Apparel Coordinator:</a:t>
                      </a:r>
                    </a:p>
                  </a:txBody>
                  <a:tcPr/>
                </a:tc>
                <a:tc>
                  <a:txBody>
                    <a:bodyPr/>
                    <a:lstStyle/>
                    <a:p>
                      <a:pPr algn="ctr"/>
                      <a:r>
                        <a:rPr lang="en-US" dirty="0"/>
                        <a:t>Sarah Hornyak</a:t>
                      </a:r>
                    </a:p>
                  </a:txBody>
                  <a:tcPr/>
                </a:tc>
                <a:extLst>
                  <a:ext uri="{0D108BD9-81ED-4DB2-BD59-A6C34878D82A}">
                    <a16:rowId xmlns:a16="http://schemas.microsoft.com/office/drawing/2014/main" val="2654792112"/>
                  </a:ext>
                </a:extLst>
              </a:tr>
              <a:tr h="370840">
                <a:tc>
                  <a:txBody>
                    <a:bodyPr/>
                    <a:lstStyle/>
                    <a:p>
                      <a:r>
                        <a:rPr lang="en-US" dirty="0"/>
                        <a:t>FMSC Service Event:</a:t>
                      </a:r>
                    </a:p>
                  </a:txBody>
                  <a:tcPr/>
                </a:tc>
                <a:tc>
                  <a:txBody>
                    <a:bodyPr/>
                    <a:lstStyle/>
                    <a:p>
                      <a:pPr algn="ctr"/>
                      <a:r>
                        <a:rPr lang="en-US" dirty="0"/>
                        <a:t>Sarah Hornyak</a:t>
                      </a:r>
                    </a:p>
                  </a:txBody>
                  <a:tcPr/>
                </a:tc>
                <a:extLst>
                  <a:ext uri="{0D108BD9-81ED-4DB2-BD59-A6C34878D82A}">
                    <a16:rowId xmlns:a16="http://schemas.microsoft.com/office/drawing/2014/main" val="4243797277"/>
                  </a:ext>
                </a:extLst>
              </a:tr>
              <a:tr h="370840">
                <a:tc>
                  <a:txBody>
                    <a:bodyPr/>
                    <a:lstStyle/>
                    <a:p>
                      <a:r>
                        <a:rPr lang="en-US" dirty="0"/>
                        <a:t>Fall Kick-Off Meeting:</a:t>
                      </a:r>
                    </a:p>
                  </a:txBody>
                  <a:tcPr/>
                </a:tc>
                <a:tc>
                  <a:txBody>
                    <a:bodyPr/>
                    <a:lstStyle/>
                    <a:p>
                      <a:pPr algn="ctr"/>
                      <a:r>
                        <a:rPr lang="en-US" dirty="0"/>
                        <a:t>Connie Bastyr</a:t>
                      </a:r>
                    </a:p>
                  </a:txBody>
                  <a:tcPr/>
                </a:tc>
                <a:extLst>
                  <a:ext uri="{0D108BD9-81ED-4DB2-BD59-A6C34878D82A}">
                    <a16:rowId xmlns:a16="http://schemas.microsoft.com/office/drawing/2014/main" val="3975757160"/>
                  </a:ext>
                </a:extLst>
              </a:tr>
              <a:tr h="370840">
                <a:tc>
                  <a:txBody>
                    <a:bodyPr/>
                    <a:lstStyle/>
                    <a:p>
                      <a:r>
                        <a:rPr lang="en-US" dirty="0"/>
                        <a:t>Beach Tournament:</a:t>
                      </a:r>
                    </a:p>
                  </a:txBody>
                  <a:tcPr/>
                </a:tc>
                <a:tc>
                  <a:txBody>
                    <a:bodyPr/>
                    <a:lstStyle/>
                    <a:p>
                      <a:pPr algn="ctr"/>
                      <a:r>
                        <a:rPr lang="en-US" dirty="0"/>
                        <a:t>Jess Wolfe</a:t>
                      </a:r>
                    </a:p>
                  </a:txBody>
                  <a:tcPr/>
                </a:tc>
                <a:extLst>
                  <a:ext uri="{0D108BD9-81ED-4DB2-BD59-A6C34878D82A}">
                    <a16:rowId xmlns:a16="http://schemas.microsoft.com/office/drawing/2014/main" val="1143776241"/>
                  </a:ext>
                </a:extLst>
              </a:tr>
              <a:tr h="370840">
                <a:tc>
                  <a:txBody>
                    <a:bodyPr/>
                    <a:lstStyle/>
                    <a:p>
                      <a:r>
                        <a:rPr lang="en-US" dirty="0"/>
                        <a:t>Cub Food Fundraiser:</a:t>
                      </a:r>
                    </a:p>
                  </a:txBody>
                  <a:tcPr/>
                </a:tc>
                <a:tc>
                  <a:txBody>
                    <a:bodyPr/>
                    <a:lstStyle/>
                    <a:p>
                      <a:pPr algn="ctr"/>
                      <a:r>
                        <a:rPr lang="en-US" dirty="0"/>
                        <a:t>Sarah/Dale Nietfeld</a:t>
                      </a:r>
                    </a:p>
                  </a:txBody>
                  <a:tcPr/>
                </a:tc>
                <a:extLst>
                  <a:ext uri="{0D108BD9-81ED-4DB2-BD59-A6C34878D82A}">
                    <a16:rowId xmlns:a16="http://schemas.microsoft.com/office/drawing/2014/main" val="1107755553"/>
                  </a:ext>
                </a:extLst>
              </a:tr>
              <a:tr h="370840">
                <a:tc>
                  <a:txBody>
                    <a:bodyPr/>
                    <a:lstStyle/>
                    <a:p>
                      <a:r>
                        <a:rPr lang="en-US" dirty="0"/>
                        <a:t>Alumni Coordinator:</a:t>
                      </a:r>
                    </a:p>
                  </a:txBody>
                  <a:tcPr/>
                </a:tc>
                <a:tc>
                  <a:txBody>
                    <a:bodyPr/>
                    <a:lstStyle/>
                    <a:p>
                      <a:pPr algn="ctr"/>
                      <a:r>
                        <a:rPr lang="en-US" dirty="0"/>
                        <a:t>Taylor Hall</a:t>
                      </a:r>
                    </a:p>
                  </a:txBody>
                  <a:tcPr/>
                </a:tc>
                <a:extLst>
                  <a:ext uri="{0D108BD9-81ED-4DB2-BD59-A6C34878D82A}">
                    <a16:rowId xmlns:a16="http://schemas.microsoft.com/office/drawing/2014/main" val="3840623797"/>
                  </a:ext>
                </a:extLst>
              </a:tr>
              <a:tr h="370840">
                <a:tc>
                  <a:txBody>
                    <a:bodyPr/>
                    <a:lstStyle/>
                    <a:p>
                      <a:r>
                        <a:rPr lang="en-US" dirty="0"/>
                        <a:t>Printing Coordinator</a:t>
                      </a:r>
                    </a:p>
                  </a:txBody>
                  <a:tcPr/>
                </a:tc>
                <a:tc>
                  <a:txBody>
                    <a:bodyPr/>
                    <a:lstStyle/>
                    <a:p>
                      <a:pPr algn="ctr"/>
                      <a:r>
                        <a:rPr lang="en-US" dirty="0"/>
                        <a:t>Barb Timm</a:t>
                      </a:r>
                    </a:p>
                  </a:txBody>
                  <a:tcPr/>
                </a:tc>
                <a:extLst>
                  <a:ext uri="{0D108BD9-81ED-4DB2-BD59-A6C34878D82A}">
                    <a16:rowId xmlns:a16="http://schemas.microsoft.com/office/drawing/2014/main" val="1375721155"/>
                  </a:ext>
                </a:extLst>
              </a:tr>
            </a:tbl>
          </a:graphicData>
        </a:graphic>
      </p:graphicFrame>
      <p:graphicFrame>
        <p:nvGraphicFramePr>
          <p:cNvPr id="5" name="Table 4">
            <a:extLst>
              <a:ext uri="{FF2B5EF4-FFF2-40B4-BE49-F238E27FC236}">
                <a16:creationId xmlns:a16="http://schemas.microsoft.com/office/drawing/2014/main" id="{ABCA7EDD-6F6A-430A-A831-F893697CE0E1}"/>
              </a:ext>
            </a:extLst>
          </p:cNvPr>
          <p:cNvGraphicFramePr>
            <a:graphicFrameLocks noGrp="1"/>
          </p:cNvGraphicFramePr>
          <p:nvPr>
            <p:extLst>
              <p:ext uri="{D42A27DB-BD31-4B8C-83A1-F6EECF244321}">
                <p14:modId xmlns:p14="http://schemas.microsoft.com/office/powerpoint/2010/main" val="29243639"/>
              </p:ext>
            </p:extLst>
          </p:nvPr>
        </p:nvGraphicFramePr>
        <p:xfrm>
          <a:off x="6545781" y="3007983"/>
          <a:ext cx="5493306" cy="3337560"/>
        </p:xfrm>
        <a:graphic>
          <a:graphicData uri="http://schemas.openxmlformats.org/drawingml/2006/table">
            <a:tbl>
              <a:tblPr firstRow="1" bandRow="1">
                <a:tableStyleId>{5C22544A-7EE6-4342-B048-85BDC9FD1C3A}</a:tableStyleId>
              </a:tblPr>
              <a:tblGrid>
                <a:gridCol w="2746653">
                  <a:extLst>
                    <a:ext uri="{9D8B030D-6E8A-4147-A177-3AD203B41FA5}">
                      <a16:colId xmlns:a16="http://schemas.microsoft.com/office/drawing/2014/main" val="2336262999"/>
                    </a:ext>
                  </a:extLst>
                </a:gridCol>
                <a:gridCol w="2746653">
                  <a:extLst>
                    <a:ext uri="{9D8B030D-6E8A-4147-A177-3AD203B41FA5}">
                      <a16:colId xmlns:a16="http://schemas.microsoft.com/office/drawing/2014/main" val="1596398248"/>
                    </a:ext>
                  </a:extLst>
                </a:gridCol>
              </a:tblGrid>
              <a:tr h="370840">
                <a:tc>
                  <a:txBody>
                    <a:bodyPr/>
                    <a:lstStyle/>
                    <a:p>
                      <a:pPr algn="ctr"/>
                      <a:r>
                        <a:rPr lang="en-US" dirty="0"/>
                        <a:t>Position</a:t>
                      </a:r>
                    </a:p>
                  </a:txBody>
                  <a:tcPr/>
                </a:tc>
                <a:tc>
                  <a:txBody>
                    <a:bodyPr/>
                    <a:lstStyle/>
                    <a:p>
                      <a:pPr algn="ctr"/>
                      <a:r>
                        <a:rPr lang="en-US" dirty="0"/>
                        <a:t>Volunteer</a:t>
                      </a:r>
                    </a:p>
                  </a:txBody>
                  <a:tcPr/>
                </a:tc>
                <a:extLst>
                  <a:ext uri="{0D108BD9-81ED-4DB2-BD59-A6C34878D82A}">
                    <a16:rowId xmlns:a16="http://schemas.microsoft.com/office/drawing/2014/main" val="798259688"/>
                  </a:ext>
                </a:extLst>
              </a:tr>
              <a:tr h="370840">
                <a:tc>
                  <a:txBody>
                    <a:bodyPr/>
                    <a:lstStyle/>
                    <a:p>
                      <a:r>
                        <a:rPr lang="en-US" dirty="0"/>
                        <a:t>Fan/Youth Night:</a:t>
                      </a:r>
                    </a:p>
                  </a:txBody>
                  <a:tcPr/>
                </a:tc>
                <a:tc>
                  <a:txBody>
                    <a:bodyPr/>
                    <a:lstStyle/>
                    <a:p>
                      <a:pPr algn="ctr"/>
                      <a:r>
                        <a:rPr lang="en-US" dirty="0"/>
                        <a:t>Mary Pat B / Kari T</a:t>
                      </a:r>
                    </a:p>
                  </a:txBody>
                  <a:tcPr/>
                </a:tc>
                <a:extLst>
                  <a:ext uri="{0D108BD9-81ED-4DB2-BD59-A6C34878D82A}">
                    <a16:rowId xmlns:a16="http://schemas.microsoft.com/office/drawing/2014/main" val="1505117679"/>
                  </a:ext>
                </a:extLst>
              </a:tr>
              <a:tr h="370840">
                <a:tc>
                  <a:txBody>
                    <a:bodyPr/>
                    <a:lstStyle/>
                    <a:p>
                      <a:r>
                        <a:rPr lang="en-US" dirty="0"/>
                        <a:t>Hospitality Room:</a:t>
                      </a:r>
                    </a:p>
                  </a:txBody>
                  <a:tcPr/>
                </a:tc>
                <a:tc>
                  <a:txBody>
                    <a:bodyPr/>
                    <a:lstStyle/>
                    <a:p>
                      <a:pPr algn="ctr"/>
                      <a:r>
                        <a:rPr lang="en-US" dirty="0"/>
                        <a:t>Julie B / Amy M</a:t>
                      </a:r>
                    </a:p>
                  </a:txBody>
                  <a:tcPr/>
                </a:tc>
                <a:extLst>
                  <a:ext uri="{0D108BD9-81ED-4DB2-BD59-A6C34878D82A}">
                    <a16:rowId xmlns:a16="http://schemas.microsoft.com/office/drawing/2014/main" val="2654792112"/>
                  </a:ext>
                </a:extLst>
              </a:tr>
              <a:tr h="370840">
                <a:tc>
                  <a:txBody>
                    <a:bodyPr/>
                    <a:lstStyle/>
                    <a:p>
                      <a:r>
                        <a:rPr lang="en-US" dirty="0"/>
                        <a:t>Senior Night:</a:t>
                      </a:r>
                    </a:p>
                  </a:txBody>
                  <a:tcPr/>
                </a:tc>
                <a:tc>
                  <a:txBody>
                    <a:bodyPr/>
                    <a:lstStyle/>
                    <a:p>
                      <a:pPr algn="ctr"/>
                      <a:r>
                        <a:rPr lang="en-US" dirty="0"/>
                        <a:t>Connie Bastyr</a:t>
                      </a:r>
                    </a:p>
                  </a:txBody>
                  <a:tcPr/>
                </a:tc>
                <a:extLst>
                  <a:ext uri="{0D108BD9-81ED-4DB2-BD59-A6C34878D82A}">
                    <a16:rowId xmlns:a16="http://schemas.microsoft.com/office/drawing/2014/main" val="4243797277"/>
                  </a:ext>
                </a:extLst>
              </a:tr>
              <a:tr h="370840">
                <a:tc>
                  <a:txBody>
                    <a:bodyPr/>
                    <a:lstStyle/>
                    <a:p>
                      <a:r>
                        <a:rPr lang="en-US" dirty="0"/>
                        <a:t>9A Directors:</a:t>
                      </a:r>
                    </a:p>
                  </a:txBody>
                  <a:tcPr/>
                </a:tc>
                <a:tc>
                  <a:txBody>
                    <a:bodyPr/>
                    <a:lstStyle/>
                    <a:p>
                      <a:pPr algn="ctr"/>
                      <a:r>
                        <a:rPr lang="en-US" dirty="0"/>
                        <a:t>Heidi/Megan</a:t>
                      </a:r>
                    </a:p>
                  </a:txBody>
                  <a:tcPr/>
                </a:tc>
                <a:extLst>
                  <a:ext uri="{0D108BD9-81ED-4DB2-BD59-A6C34878D82A}">
                    <a16:rowId xmlns:a16="http://schemas.microsoft.com/office/drawing/2014/main" val="3975757160"/>
                  </a:ext>
                </a:extLst>
              </a:tr>
              <a:tr h="370840">
                <a:tc>
                  <a:txBody>
                    <a:bodyPr/>
                    <a:lstStyle/>
                    <a:p>
                      <a:r>
                        <a:rPr lang="en-US" dirty="0"/>
                        <a:t>10A Directors:</a:t>
                      </a:r>
                    </a:p>
                  </a:txBody>
                  <a:tcPr/>
                </a:tc>
                <a:tc>
                  <a:txBody>
                    <a:bodyPr/>
                    <a:lstStyle/>
                    <a:p>
                      <a:pPr algn="ctr"/>
                      <a:r>
                        <a:rPr lang="en-US" dirty="0"/>
                        <a:t>Heidi/Jackie</a:t>
                      </a:r>
                    </a:p>
                  </a:txBody>
                  <a:tcPr/>
                </a:tc>
                <a:extLst>
                  <a:ext uri="{0D108BD9-81ED-4DB2-BD59-A6C34878D82A}">
                    <a16:rowId xmlns:a16="http://schemas.microsoft.com/office/drawing/2014/main" val="1143776241"/>
                  </a:ext>
                </a:extLst>
              </a:tr>
              <a:tr h="370840">
                <a:tc>
                  <a:txBody>
                    <a:bodyPr/>
                    <a:lstStyle/>
                    <a:p>
                      <a:r>
                        <a:rPr lang="en-US" dirty="0"/>
                        <a:t>Bachman-LNHS:</a:t>
                      </a:r>
                    </a:p>
                  </a:txBody>
                  <a:tcPr/>
                </a:tc>
                <a:tc>
                  <a:txBody>
                    <a:bodyPr/>
                    <a:lstStyle/>
                    <a:p>
                      <a:pPr algn="ctr"/>
                      <a:r>
                        <a:rPr lang="en-US" dirty="0"/>
                        <a:t>Heidi/Brett/Lisa</a:t>
                      </a:r>
                    </a:p>
                  </a:txBody>
                  <a:tcPr/>
                </a:tc>
                <a:extLst>
                  <a:ext uri="{0D108BD9-81ED-4DB2-BD59-A6C34878D82A}">
                    <a16:rowId xmlns:a16="http://schemas.microsoft.com/office/drawing/2014/main" val="2050908495"/>
                  </a:ext>
                </a:extLst>
              </a:tr>
              <a:tr h="370840">
                <a:tc>
                  <a:txBody>
                    <a:bodyPr/>
                    <a:lstStyle/>
                    <a:p>
                      <a:r>
                        <a:rPr lang="en-US" dirty="0"/>
                        <a:t>Bachman-Century:</a:t>
                      </a:r>
                    </a:p>
                  </a:txBody>
                  <a:tcPr/>
                </a:tc>
                <a:tc>
                  <a:txBody>
                    <a:bodyPr/>
                    <a:lstStyle/>
                    <a:p>
                      <a:pPr algn="ctr"/>
                      <a:r>
                        <a:rPr lang="en-US" dirty="0"/>
                        <a:t>Heidi/David</a:t>
                      </a:r>
                    </a:p>
                  </a:txBody>
                  <a:tcPr/>
                </a:tc>
                <a:extLst>
                  <a:ext uri="{0D108BD9-81ED-4DB2-BD59-A6C34878D82A}">
                    <a16:rowId xmlns:a16="http://schemas.microsoft.com/office/drawing/2014/main" val="1710581240"/>
                  </a:ext>
                </a:extLst>
              </a:tr>
              <a:tr h="370840">
                <a:tc>
                  <a:txBody>
                    <a:bodyPr/>
                    <a:lstStyle/>
                    <a:p>
                      <a:r>
                        <a:rPr lang="en-US" dirty="0"/>
                        <a:t>Youth Team Coordinator</a:t>
                      </a:r>
                    </a:p>
                  </a:txBody>
                  <a:tcPr/>
                </a:tc>
                <a:tc>
                  <a:txBody>
                    <a:bodyPr/>
                    <a:lstStyle/>
                    <a:p>
                      <a:pPr algn="ctr"/>
                      <a:r>
                        <a:rPr lang="en-US" dirty="0"/>
                        <a:t>Jami Juhnke</a:t>
                      </a:r>
                    </a:p>
                  </a:txBody>
                  <a:tcPr/>
                </a:tc>
                <a:extLst>
                  <a:ext uri="{0D108BD9-81ED-4DB2-BD59-A6C34878D82A}">
                    <a16:rowId xmlns:a16="http://schemas.microsoft.com/office/drawing/2014/main" val="2658476656"/>
                  </a:ext>
                </a:extLst>
              </a:tr>
            </a:tbl>
          </a:graphicData>
        </a:graphic>
      </p:graphicFrame>
    </p:spTree>
    <p:extLst>
      <p:ext uri="{BB962C8B-B14F-4D97-AF65-F5344CB8AC3E}">
        <p14:creationId xmlns:p14="http://schemas.microsoft.com/office/powerpoint/2010/main" val="2811383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90FF2-BD55-4D84-A123-5F2477ACF732}"/>
              </a:ext>
            </a:extLst>
          </p:cNvPr>
          <p:cNvSpPr>
            <a:spLocks noGrp="1"/>
          </p:cNvSpPr>
          <p:nvPr>
            <p:ph type="title"/>
          </p:nvPr>
        </p:nvSpPr>
        <p:spPr>
          <a:xfrm>
            <a:off x="1096347" y="195943"/>
            <a:ext cx="10151705" cy="2003749"/>
          </a:xfrm>
        </p:spPr>
        <p:txBody>
          <a:bodyPr>
            <a:normAutofit fontScale="90000"/>
          </a:bodyPr>
          <a:lstStyle/>
          <a:p>
            <a:pPr algn="ctr"/>
            <a:r>
              <a:rPr lang="en-US" i="1" dirty="0"/>
              <a:t>2019</a:t>
            </a:r>
            <a:br>
              <a:rPr lang="en-US" dirty="0"/>
            </a:br>
            <a:r>
              <a:rPr lang="en-US" sz="5300" dirty="0"/>
              <a:t>EVENT COORDINATOR OPPORTUNITIES</a:t>
            </a:r>
            <a:br>
              <a:rPr lang="en-US" dirty="0"/>
            </a:br>
            <a:r>
              <a:rPr lang="en-US" dirty="0"/>
              <a:t>LNHSVBBC</a:t>
            </a:r>
          </a:p>
        </p:txBody>
      </p:sp>
      <p:graphicFrame>
        <p:nvGraphicFramePr>
          <p:cNvPr id="6" name="Table 5">
            <a:extLst>
              <a:ext uri="{FF2B5EF4-FFF2-40B4-BE49-F238E27FC236}">
                <a16:creationId xmlns:a16="http://schemas.microsoft.com/office/drawing/2014/main" id="{711CB402-26A8-4866-A7C0-6C86F93B57A6}"/>
              </a:ext>
            </a:extLst>
          </p:cNvPr>
          <p:cNvGraphicFramePr>
            <a:graphicFrameLocks noGrp="1"/>
          </p:cNvGraphicFramePr>
          <p:nvPr>
            <p:extLst>
              <p:ext uri="{D42A27DB-BD31-4B8C-83A1-F6EECF244321}">
                <p14:modId xmlns:p14="http://schemas.microsoft.com/office/powerpoint/2010/main" val="3094077162"/>
              </p:ext>
            </p:extLst>
          </p:nvPr>
        </p:nvGraphicFramePr>
        <p:xfrm>
          <a:off x="2787588" y="2037080"/>
          <a:ext cx="6329780" cy="4754880"/>
        </p:xfrm>
        <a:graphic>
          <a:graphicData uri="http://schemas.openxmlformats.org/drawingml/2006/table">
            <a:tbl>
              <a:tblPr firstRow="1" bandRow="1">
                <a:tableStyleId>{5C22544A-7EE6-4342-B048-85BDC9FD1C3A}</a:tableStyleId>
              </a:tblPr>
              <a:tblGrid>
                <a:gridCol w="3164890">
                  <a:extLst>
                    <a:ext uri="{9D8B030D-6E8A-4147-A177-3AD203B41FA5}">
                      <a16:colId xmlns:a16="http://schemas.microsoft.com/office/drawing/2014/main" val="2336262999"/>
                    </a:ext>
                  </a:extLst>
                </a:gridCol>
                <a:gridCol w="3164890">
                  <a:extLst>
                    <a:ext uri="{9D8B030D-6E8A-4147-A177-3AD203B41FA5}">
                      <a16:colId xmlns:a16="http://schemas.microsoft.com/office/drawing/2014/main" val="1596398248"/>
                    </a:ext>
                  </a:extLst>
                </a:gridCol>
              </a:tblGrid>
              <a:tr h="359572">
                <a:tc>
                  <a:txBody>
                    <a:bodyPr/>
                    <a:lstStyle/>
                    <a:p>
                      <a:pPr algn="ctr"/>
                      <a:r>
                        <a:rPr lang="en-US" dirty="0"/>
                        <a:t>Position</a:t>
                      </a:r>
                    </a:p>
                  </a:txBody>
                  <a:tcPr/>
                </a:tc>
                <a:tc>
                  <a:txBody>
                    <a:bodyPr/>
                    <a:lstStyle/>
                    <a:p>
                      <a:pPr algn="ctr"/>
                      <a:r>
                        <a:rPr lang="en-US" dirty="0"/>
                        <a:t>Volunteer</a:t>
                      </a:r>
                    </a:p>
                  </a:txBody>
                  <a:tcPr/>
                </a:tc>
                <a:extLst>
                  <a:ext uri="{0D108BD9-81ED-4DB2-BD59-A6C34878D82A}">
                    <a16:rowId xmlns:a16="http://schemas.microsoft.com/office/drawing/2014/main" val="798259688"/>
                  </a:ext>
                </a:extLst>
              </a:tr>
              <a:tr h="359572">
                <a:tc>
                  <a:txBody>
                    <a:bodyPr/>
                    <a:lstStyle/>
                    <a:p>
                      <a:r>
                        <a:rPr lang="en-US" dirty="0"/>
                        <a:t>Social Media</a:t>
                      </a:r>
                    </a:p>
                  </a:txBody>
                  <a:tcPr/>
                </a:tc>
                <a:tc>
                  <a:txBody>
                    <a:bodyPr/>
                    <a:lstStyle/>
                    <a:p>
                      <a:pPr algn="ctr"/>
                      <a:r>
                        <a:rPr lang="en-US" dirty="0"/>
                        <a:t>Megan Williams</a:t>
                      </a:r>
                    </a:p>
                  </a:txBody>
                  <a:tcPr/>
                </a:tc>
                <a:extLst>
                  <a:ext uri="{0D108BD9-81ED-4DB2-BD59-A6C34878D82A}">
                    <a16:rowId xmlns:a16="http://schemas.microsoft.com/office/drawing/2014/main" val="1505117679"/>
                  </a:ext>
                </a:extLst>
              </a:tr>
              <a:tr h="359572">
                <a:tc>
                  <a:txBody>
                    <a:bodyPr/>
                    <a:lstStyle/>
                    <a:p>
                      <a:r>
                        <a:rPr lang="en-US" dirty="0"/>
                        <a:t>Apparel Coordinator:</a:t>
                      </a:r>
                    </a:p>
                  </a:txBody>
                  <a:tcPr/>
                </a:tc>
                <a:tc>
                  <a:txBody>
                    <a:bodyPr/>
                    <a:lstStyle/>
                    <a:p>
                      <a:pPr algn="ctr"/>
                      <a:r>
                        <a:rPr lang="en-US" dirty="0"/>
                        <a:t>Andra Leeke</a:t>
                      </a:r>
                    </a:p>
                  </a:txBody>
                  <a:tcPr/>
                </a:tc>
                <a:extLst>
                  <a:ext uri="{0D108BD9-81ED-4DB2-BD59-A6C34878D82A}">
                    <a16:rowId xmlns:a16="http://schemas.microsoft.com/office/drawing/2014/main" val="2654792112"/>
                  </a:ext>
                </a:extLst>
              </a:tr>
              <a:tr h="359572">
                <a:tc>
                  <a:txBody>
                    <a:bodyPr/>
                    <a:lstStyle/>
                    <a:p>
                      <a:r>
                        <a:rPr lang="en-US" dirty="0"/>
                        <a:t>FMSC Service Event: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Heidi Kolden</a:t>
                      </a:r>
                    </a:p>
                  </a:txBody>
                  <a:tcPr/>
                </a:tc>
                <a:extLst>
                  <a:ext uri="{0D108BD9-81ED-4DB2-BD59-A6C34878D82A}">
                    <a16:rowId xmlns:a16="http://schemas.microsoft.com/office/drawing/2014/main" val="4243797277"/>
                  </a:ext>
                </a:extLst>
              </a:tr>
              <a:tr h="359572">
                <a:tc>
                  <a:txBody>
                    <a:bodyPr/>
                    <a:lstStyle/>
                    <a:p>
                      <a:r>
                        <a:rPr lang="en-US" dirty="0"/>
                        <a:t>Fall Kick-Off Meeting:</a:t>
                      </a:r>
                    </a:p>
                  </a:txBody>
                  <a:tcPr/>
                </a:tc>
                <a:tc>
                  <a:txBody>
                    <a:bodyPr/>
                    <a:lstStyle/>
                    <a:p>
                      <a:pPr algn="ctr"/>
                      <a:endParaRPr lang="en-US" dirty="0"/>
                    </a:p>
                  </a:txBody>
                  <a:tcPr/>
                </a:tc>
                <a:extLst>
                  <a:ext uri="{0D108BD9-81ED-4DB2-BD59-A6C34878D82A}">
                    <a16:rowId xmlns:a16="http://schemas.microsoft.com/office/drawing/2014/main" val="3975757160"/>
                  </a:ext>
                </a:extLst>
              </a:tr>
              <a:tr h="359572">
                <a:tc>
                  <a:txBody>
                    <a:bodyPr/>
                    <a:lstStyle/>
                    <a:p>
                      <a:r>
                        <a:rPr lang="en-US" dirty="0"/>
                        <a:t>Beach Tournament:</a:t>
                      </a:r>
                    </a:p>
                  </a:txBody>
                  <a:tcPr/>
                </a:tc>
                <a:tc>
                  <a:txBody>
                    <a:bodyPr/>
                    <a:lstStyle/>
                    <a:p>
                      <a:pPr algn="ctr"/>
                      <a:r>
                        <a:rPr lang="en-US" dirty="0"/>
                        <a:t>Jess Wolfe</a:t>
                      </a:r>
                    </a:p>
                  </a:txBody>
                  <a:tcPr/>
                </a:tc>
                <a:extLst>
                  <a:ext uri="{0D108BD9-81ED-4DB2-BD59-A6C34878D82A}">
                    <a16:rowId xmlns:a16="http://schemas.microsoft.com/office/drawing/2014/main" val="1143776241"/>
                  </a:ext>
                </a:extLst>
              </a:tr>
              <a:tr h="359572">
                <a:tc>
                  <a:txBody>
                    <a:bodyPr/>
                    <a:lstStyle/>
                    <a:p>
                      <a:r>
                        <a:rPr lang="en-US" dirty="0"/>
                        <a:t>Alumni Coordinator:</a:t>
                      </a:r>
                    </a:p>
                  </a:txBody>
                  <a:tcPr/>
                </a:tc>
                <a:tc>
                  <a:txBody>
                    <a:bodyPr/>
                    <a:lstStyle/>
                    <a:p>
                      <a:pPr algn="ctr"/>
                      <a:r>
                        <a:rPr lang="en-US" dirty="0"/>
                        <a:t>Taylor Hall</a:t>
                      </a:r>
                    </a:p>
                  </a:txBody>
                  <a:tcPr/>
                </a:tc>
                <a:extLst>
                  <a:ext uri="{0D108BD9-81ED-4DB2-BD59-A6C34878D82A}">
                    <a16:rowId xmlns:a16="http://schemas.microsoft.com/office/drawing/2014/main" val="3840623797"/>
                  </a:ext>
                </a:extLst>
              </a:tr>
              <a:tr h="359572">
                <a:tc>
                  <a:txBody>
                    <a:bodyPr/>
                    <a:lstStyle/>
                    <a:p>
                      <a:r>
                        <a:rPr lang="en-US" dirty="0"/>
                        <a:t>Fan/Youth Night:</a:t>
                      </a:r>
                    </a:p>
                  </a:txBody>
                  <a:tcPr/>
                </a:tc>
                <a:tc>
                  <a:txBody>
                    <a:bodyPr/>
                    <a:lstStyle/>
                    <a:p>
                      <a:pPr algn="ctr"/>
                      <a:endParaRPr lang="en-US" dirty="0"/>
                    </a:p>
                  </a:txBody>
                  <a:tcPr/>
                </a:tc>
                <a:extLst>
                  <a:ext uri="{0D108BD9-81ED-4DB2-BD59-A6C34878D82A}">
                    <a16:rowId xmlns:a16="http://schemas.microsoft.com/office/drawing/2014/main" val="2347901811"/>
                  </a:ext>
                </a:extLst>
              </a:tr>
              <a:tr h="359572">
                <a:tc>
                  <a:txBody>
                    <a:bodyPr/>
                    <a:lstStyle/>
                    <a:p>
                      <a:r>
                        <a:rPr lang="en-US" dirty="0"/>
                        <a:t>Hospitality Room:</a:t>
                      </a:r>
                    </a:p>
                  </a:txBody>
                  <a:tcPr/>
                </a:tc>
                <a:tc>
                  <a:txBody>
                    <a:bodyPr/>
                    <a:lstStyle/>
                    <a:p>
                      <a:pPr algn="ctr"/>
                      <a:r>
                        <a:rPr lang="en-US" dirty="0"/>
                        <a:t>Heidi Ulwelling</a:t>
                      </a:r>
                    </a:p>
                  </a:txBody>
                  <a:tcPr/>
                </a:tc>
                <a:extLst>
                  <a:ext uri="{0D108BD9-81ED-4DB2-BD59-A6C34878D82A}">
                    <a16:rowId xmlns:a16="http://schemas.microsoft.com/office/drawing/2014/main" val="4010723198"/>
                  </a:ext>
                </a:extLst>
              </a:tr>
              <a:tr h="359572">
                <a:tc>
                  <a:txBody>
                    <a:bodyPr/>
                    <a:lstStyle/>
                    <a:p>
                      <a:r>
                        <a:rPr lang="en-US" dirty="0"/>
                        <a:t>Youth Team Coordinator:</a:t>
                      </a:r>
                    </a:p>
                  </a:txBody>
                  <a:tcPr/>
                </a:tc>
                <a:tc>
                  <a:txBody>
                    <a:bodyPr/>
                    <a:lstStyle/>
                    <a:p>
                      <a:pPr algn="ctr"/>
                      <a:endParaRPr lang="en-US" dirty="0"/>
                    </a:p>
                  </a:txBody>
                  <a:tcPr/>
                </a:tc>
                <a:extLst>
                  <a:ext uri="{0D108BD9-81ED-4DB2-BD59-A6C34878D82A}">
                    <a16:rowId xmlns:a16="http://schemas.microsoft.com/office/drawing/2014/main" val="4259200443"/>
                  </a:ext>
                </a:extLst>
              </a:tr>
              <a:tr h="359572">
                <a:tc>
                  <a:txBody>
                    <a:bodyPr/>
                    <a:lstStyle/>
                    <a:p>
                      <a:r>
                        <a:rPr lang="en-US" dirty="0"/>
                        <a:t>Cub Food Fundraiser:</a:t>
                      </a:r>
                    </a:p>
                  </a:txBody>
                  <a:tcPr/>
                </a:tc>
                <a:tc>
                  <a:txBody>
                    <a:bodyPr/>
                    <a:lstStyle/>
                    <a:p>
                      <a:pPr algn="ctr"/>
                      <a:r>
                        <a:rPr lang="en-US" dirty="0"/>
                        <a:t>Dale/Sara Nietfeld</a:t>
                      </a:r>
                    </a:p>
                  </a:txBody>
                  <a:tcPr/>
                </a:tc>
                <a:extLst>
                  <a:ext uri="{0D108BD9-81ED-4DB2-BD59-A6C34878D82A}">
                    <a16:rowId xmlns:a16="http://schemas.microsoft.com/office/drawing/2014/main" val="495541223"/>
                  </a:ext>
                </a:extLst>
              </a:tr>
              <a:tr h="359572">
                <a:tc>
                  <a:txBody>
                    <a:bodyPr/>
                    <a:lstStyle/>
                    <a:p>
                      <a:r>
                        <a:rPr lang="en-US" dirty="0"/>
                        <a:t>Senior Night Coordinator:</a:t>
                      </a:r>
                    </a:p>
                  </a:txBody>
                  <a:tcPr/>
                </a:tc>
                <a:tc>
                  <a:txBody>
                    <a:bodyPr/>
                    <a:lstStyle/>
                    <a:p>
                      <a:pPr algn="ctr"/>
                      <a:r>
                        <a:rPr lang="en-US" dirty="0"/>
                        <a:t>Connie Bastyr</a:t>
                      </a:r>
                    </a:p>
                  </a:txBody>
                  <a:tcPr/>
                </a:tc>
                <a:extLst>
                  <a:ext uri="{0D108BD9-81ED-4DB2-BD59-A6C34878D82A}">
                    <a16:rowId xmlns:a16="http://schemas.microsoft.com/office/drawing/2014/main" val="2076398820"/>
                  </a:ext>
                </a:extLst>
              </a:tr>
              <a:tr h="359572">
                <a:tc>
                  <a:txBody>
                    <a:bodyPr/>
                    <a:lstStyle/>
                    <a:p>
                      <a:r>
                        <a:rPr lang="en-US" dirty="0"/>
                        <a:t>Printing Coordinator:</a:t>
                      </a:r>
                    </a:p>
                  </a:txBody>
                  <a:tcPr/>
                </a:tc>
                <a:tc>
                  <a:txBody>
                    <a:bodyPr/>
                    <a:lstStyle/>
                    <a:p>
                      <a:pPr algn="ctr"/>
                      <a:endParaRPr lang="en-US" dirty="0"/>
                    </a:p>
                  </a:txBody>
                  <a:tcPr/>
                </a:tc>
                <a:extLst>
                  <a:ext uri="{0D108BD9-81ED-4DB2-BD59-A6C34878D82A}">
                    <a16:rowId xmlns:a16="http://schemas.microsoft.com/office/drawing/2014/main" val="1822350830"/>
                  </a:ext>
                </a:extLst>
              </a:tr>
            </a:tbl>
          </a:graphicData>
        </a:graphic>
      </p:graphicFrame>
    </p:spTree>
    <p:extLst>
      <p:ext uri="{BB962C8B-B14F-4D97-AF65-F5344CB8AC3E}">
        <p14:creationId xmlns:p14="http://schemas.microsoft.com/office/powerpoint/2010/main" val="3574123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0E9C3352-941D-41FE-B067-AFF7A9386846}"/>
              </a:ext>
            </a:extLst>
          </p:cNvPr>
          <p:cNvPicPr>
            <a:picLocks noChangeAspect="1"/>
          </p:cNvPicPr>
          <p:nvPr/>
        </p:nvPicPr>
        <p:blipFill>
          <a:blip r:embed="rId2"/>
          <a:stretch>
            <a:fillRect/>
          </a:stretch>
        </p:blipFill>
        <p:spPr>
          <a:xfrm>
            <a:off x="1725241" y="132666"/>
            <a:ext cx="8821531" cy="6653014"/>
          </a:xfrm>
          <a:prstGeom prst="rect">
            <a:avLst/>
          </a:prstGeom>
        </p:spPr>
      </p:pic>
    </p:spTree>
    <p:extLst>
      <p:ext uri="{BB962C8B-B14F-4D97-AF65-F5344CB8AC3E}">
        <p14:creationId xmlns:p14="http://schemas.microsoft.com/office/powerpoint/2010/main" val="1373604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A61B2-DE1A-497C-AF7D-FFA0901C83DE}"/>
              </a:ext>
            </a:extLst>
          </p:cNvPr>
          <p:cNvSpPr>
            <a:spLocks noGrp="1"/>
          </p:cNvSpPr>
          <p:nvPr>
            <p:ph type="title"/>
          </p:nvPr>
        </p:nvSpPr>
        <p:spPr>
          <a:xfrm>
            <a:off x="1295400" y="177282"/>
            <a:ext cx="9601200" cy="2031741"/>
          </a:xfrm>
        </p:spPr>
        <p:txBody>
          <a:bodyPr>
            <a:normAutofit fontScale="90000"/>
          </a:bodyPr>
          <a:lstStyle/>
          <a:p>
            <a:pPr algn="ctr"/>
            <a:r>
              <a:rPr lang="en-US" i="1" dirty="0"/>
              <a:t>2019</a:t>
            </a:r>
            <a:br>
              <a:rPr lang="en-US" dirty="0"/>
            </a:br>
            <a:r>
              <a:rPr lang="en-US" sz="6700" dirty="0"/>
              <a:t>BOOSTER MEETINGS</a:t>
            </a:r>
            <a:br>
              <a:rPr lang="en-US" dirty="0"/>
            </a:br>
            <a:r>
              <a:rPr lang="en-US" i="1" dirty="0"/>
              <a:t>When</a:t>
            </a:r>
            <a:r>
              <a:rPr lang="en-US" dirty="0"/>
              <a:t> </a:t>
            </a:r>
            <a:r>
              <a:rPr lang="en-US" sz="3100" dirty="0"/>
              <a:t>and</a:t>
            </a:r>
            <a:r>
              <a:rPr lang="en-US" dirty="0"/>
              <a:t> </a:t>
            </a:r>
            <a:r>
              <a:rPr lang="en-US" i="1" dirty="0"/>
              <a:t>Where</a:t>
            </a:r>
          </a:p>
        </p:txBody>
      </p:sp>
      <p:sp>
        <p:nvSpPr>
          <p:cNvPr id="3" name="Content Placeholder 2">
            <a:extLst>
              <a:ext uri="{FF2B5EF4-FFF2-40B4-BE49-F238E27FC236}">
                <a16:creationId xmlns:a16="http://schemas.microsoft.com/office/drawing/2014/main" id="{F7D5BAA8-4332-432C-9BC8-0D470D294E83}"/>
              </a:ext>
            </a:extLst>
          </p:cNvPr>
          <p:cNvSpPr>
            <a:spLocks noGrp="1"/>
          </p:cNvSpPr>
          <p:nvPr>
            <p:ph idx="1"/>
          </p:nvPr>
        </p:nvSpPr>
        <p:spPr>
          <a:xfrm>
            <a:off x="1017036" y="2397385"/>
            <a:ext cx="5719665" cy="4283333"/>
          </a:xfrm>
        </p:spPr>
        <p:txBody>
          <a:bodyPr>
            <a:normAutofit/>
          </a:bodyPr>
          <a:lstStyle/>
          <a:p>
            <a:pPr marL="0" indent="0">
              <a:buNone/>
            </a:pPr>
            <a:r>
              <a:rPr lang="en-US" dirty="0"/>
              <a:t>Monday, 2/4/19 </a:t>
            </a:r>
            <a:r>
              <a:rPr lang="en-US" sz="1600" dirty="0"/>
              <a:t>from</a:t>
            </a:r>
            <a:r>
              <a:rPr lang="en-US" dirty="0"/>
              <a:t> 6:30-8:00pm</a:t>
            </a:r>
            <a:r>
              <a:rPr lang="en-US" sz="1600" dirty="0"/>
              <a:t> in </a:t>
            </a:r>
            <a:r>
              <a:rPr lang="en-US" dirty="0"/>
              <a:t>Room 306</a:t>
            </a:r>
          </a:p>
          <a:p>
            <a:pPr marL="0" indent="0">
              <a:buNone/>
            </a:pPr>
            <a:endParaRPr lang="en-US" sz="1050" dirty="0"/>
          </a:p>
          <a:p>
            <a:pPr marL="0" indent="0">
              <a:buNone/>
            </a:pPr>
            <a:r>
              <a:rPr lang="en-US" dirty="0"/>
              <a:t>Monday, 3/4/19 </a:t>
            </a:r>
            <a:r>
              <a:rPr lang="en-US" sz="1600" dirty="0"/>
              <a:t>from</a:t>
            </a:r>
            <a:r>
              <a:rPr lang="en-US" dirty="0"/>
              <a:t> 6:30-8:00pm </a:t>
            </a:r>
            <a:r>
              <a:rPr lang="en-US" sz="1600" dirty="0"/>
              <a:t>in</a:t>
            </a:r>
            <a:r>
              <a:rPr lang="en-US" dirty="0"/>
              <a:t> Room 121</a:t>
            </a:r>
          </a:p>
          <a:p>
            <a:pPr marL="0" indent="0">
              <a:buNone/>
            </a:pPr>
            <a:endParaRPr lang="en-US" sz="1000" dirty="0"/>
          </a:p>
          <a:p>
            <a:pPr marL="0" indent="0">
              <a:buNone/>
            </a:pPr>
            <a:r>
              <a:rPr lang="en-US" dirty="0"/>
              <a:t>Monday, 4/8/19 </a:t>
            </a:r>
            <a:r>
              <a:rPr lang="en-US" sz="1600" dirty="0"/>
              <a:t>from</a:t>
            </a:r>
            <a:r>
              <a:rPr lang="en-US" dirty="0"/>
              <a:t> 6:30-8:00pm  </a:t>
            </a:r>
            <a:r>
              <a:rPr lang="en-US" sz="1600" dirty="0"/>
              <a:t>in</a:t>
            </a:r>
            <a:r>
              <a:rPr lang="en-US" dirty="0"/>
              <a:t> Room 209A</a:t>
            </a:r>
          </a:p>
          <a:p>
            <a:pPr marL="0" indent="0">
              <a:buNone/>
            </a:pPr>
            <a:endParaRPr lang="en-US" sz="1000" dirty="0"/>
          </a:p>
          <a:p>
            <a:pPr marL="0" indent="0">
              <a:buNone/>
            </a:pPr>
            <a:r>
              <a:rPr lang="en-US" dirty="0"/>
              <a:t>Monday, 5/6/19 </a:t>
            </a:r>
            <a:r>
              <a:rPr lang="en-US" sz="1600" dirty="0"/>
              <a:t>from</a:t>
            </a:r>
            <a:r>
              <a:rPr lang="en-US" dirty="0"/>
              <a:t> 6:30-8:00pm </a:t>
            </a:r>
            <a:r>
              <a:rPr lang="en-US" sz="1600" dirty="0"/>
              <a:t>in</a:t>
            </a:r>
            <a:r>
              <a:rPr lang="en-US" dirty="0"/>
              <a:t> Room 121</a:t>
            </a:r>
          </a:p>
          <a:p>
            <a:pPr marL="0" indent="0">
              <a:buNone/>
            </a:pPr>
            <a:endParaRPr lang="en-US" sz="1000" dirty="0"/>
          </a:p>
          <a:p>
            <a:pPr marL="0" indent="0">
              <a:buNone/>
            </a:pPr>
            <a:r>
              <a:rPr lang="en-US" dirty="0"/>
              <a:t>Monday, 6/3/19 </a:t>
            </a:r>
            <a:r>
              <a:rPr lang="en-US" sz="1600" dirty="0"/>
              <a:t>from</a:t>
            </a:r>
            <a:r>
              <a:rPr lang="en-US" dirty="0"/>
              <a:t> 6:30-8:00pm </a:t>
            </a:r>
            <a:r>
              <a:rPr lang="en-US" sz="1600" dirty="0"/>
              <a:t>in</a:t>
            </a:r>
            <a:r>
              <a:rPr lang="en-US" dirty="0"/>
              <a:t> Room 121</a:t>
            </a:r>
          </a:p>
          <a:p>
            <a:pPr marL="0" indent="0">
              <a:buNone/>
            </a:pPr>
            <a:endParaRPr lang="en-US" sz="1000" dirty="0"/>
          </a:p>
          <a:p>
            <a:pPr marL="0" indent="0">
              <a:buNone/>
            </a:pPr>
            <a:r>
              <a:rPr lang="en-US" dirty="0"/>
              <a:t>Monday, 7/8/19 </a:t>
            </a:r>
            <a:r>
              <a:rPr lang="en-US" sz="1600" dirty="0"/>
              <a:t>from</a:t>
            </a:r>
            <a:r>
              <a:rPr lang="en-US" dirty="0"/>
              <a:t> 6:30-8:00pm </a:t>
            </a:r>
            <a:r>
              <a:rPr lang="en-US" sz="1600" dirty="0"/>
              <a:t>in</a:t>
            </a:r>
            <a:r>
              <a:rPr lang="en-US" dirty="0"/>
              <a:t> Room 121</a:t>
            </a:r>
          </a:p>
        </p:txBody>
      </p:sp>
      <p:pic>
        <p:nvPicPr>
          <p:cNvPr id="5" name="Picture 4" descr="A sign on the side of a building&#10;&#10;Description automatically generated">
            <a:extLst>
              <a:ext uri="{FF2B5EF4-FFF2-40B4-BE49-F238E27FC236}">
                <a16:creationId xmlns:a16="http://schemas.microsoft.com/office/drawing/2014/main" id="{E1C552AF-1331-4E8B-8669-1179DE3AB2F3}"/>
              </a:ext>
            </a:extLst>
          </p:cNvPr>
          <p:cNvPicPr>
            <a:picLocks noChangeAspect="1"/>
          </p:cNvPicPr>
          <p:nvPr/>
        </p:nvPicPr>
        <p:blipFill>
          <a:blip r:embed="rId2"/>
          <a:stretch>
            <a:fillRect/>
          </a:stretch>
        </p:blipFill>
        <p:spPr>
          <a:xfrm>
            <a:off x="6736701" y="2497689"/>
            <a:ext cx="5192483" cy="3894362"/>
          </a:xfrm>
          <a:prstGeom prst="rect">
            <a:avLst/>
          </a:prstGeom>
        </p:spPr>
      </p:pic>
    </p:spTree>
    <p:extLst>
      <p:ext uri="{BB962C8B-B14F-4D97-AF65-F5344CB8AC3E}">
        <p14:creationId xmlns:p14="http://schemas.microsoft.com/office/powerpoint/2010/main" val="742909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519BF-61BF-4037-8F67-DF9C400433CF}"/>
              </a:ext>
            </a:extLst>
          </p:cNvPr>
          <p:cNvSpPr>
            <a:spLocks noGrp="1"/>
          </p:cNvSpPr>
          <p:nvPr>
            <p:ph type="title"/>
          </p:nvPr>
        </p:nvSpPr>
        <p:spPr>
          <a:xfrm>
            <a:off x="1295400" y="149290"/>
            <a:ext cx="9601200" cy="2031741"/>
          </a:xfrm>
        </p:spPr>
        <p:txBody>
          <a:bodyPr>
            <a:normAutofit/>
          </a:bodyPr>
          <a:lstStyle/>
          <a:p>
            <a:pPr algn="ctr"/>
            <a:r>
              <a:rPr lang="en-US" sz="6700" dirty="0"/>
              <a:t>LOOKING AHEAD</a:t>
            </a:r>
            <a:br>
              <a:rPr lang="en-US" dirty="0"/>
            </a:br>
            <a:r>
              <a:rPr lang="en-US" sz="5300" dirty="0"/>
              <a:t>LNHSVB</a:t>
            </a:r>
            <a:endParaRPr lang="en-US" dirty="0"/>
          </a:p>
        </p:txBody>
      </p:sp>
      <p:pic>
        <p:nvPicPr>
          <p:cNvPr id="4" name="Picture 3" descr="A picture containing clipart&#10;&#10;Description automatically generated">
            <a:extLst>
              <a:ext uri="{FF2B5EF4-FFF2-40B4-BE49-F238E27FC236}">
                <a16:creationId xmlns:a16="http://schemas.microsoft.com/office/drawing/2014/main" id="{DF21ECC1-182F-4C21-BBA3-13CD39C714B6}"/>
              </a:ext>
            </a:extLst>
          </p:cNvPr>
          <p:cNvPicPr>
            <a:picLocks noChangeAspect="1"/>
          </p:cNvPicPr>
          <p:nvPr/>
        </p:nvPicPr>
        <p:blipFill>
          <a:blip r:embed="rId2"/>
          <a:stretch>
            <a:fillRect/>
          </a:stretch>
        </p:blipFill>
        <p:spPr>
          <a:xfrm>
            <a:off x="1709834" y="2181031"/>
            <a:ext cx="8772331" cy="4386166"/>
          </a:xfrm>
          <a:prstGeom prst="rect">
            <a:avLst/>
          </a:prstGeom>
        </p:spPr>
      </p:pic>
    </p:spTree>
    <p:extLst>
      <p:ext uri="{BB962C8B-B14F-4D97-AF65-F5344CB8AC3E}">
        <p14:creationId xmlns:p14="http://schemas.microsoft.com/office/powerpoint/2010/main" val="3689463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F77EC-7C4C-4B79-8400-8EDA4AC0E07C}"/>
              </a:ext>
            </a:extLst>
          </p:cNvPr>
          <p:cNvSpPr>
            <a:spLocks noGrp="1"/>
          </p:cNvSpPr>
          <p:nvPr>
            <p:ph type="title"/>
          </p:nvPr>
        </p:nvSpPr>
        <p:spPr>
          <a:xfrm>
            <a:off x="1295399" y="65314"/>
            <a:ext cx="9668069" cy="1324947"/>
          </a:xfrm>
        </p:spPr>
        <p:txBody>
          <a:bodyPr>
            <a:normAutofit/>
          </a:bodyPr>
          <a:lstStyle/>
          <a:p>
            <a:pPr algn="ctr"/>
            <a:r>
              <a:rPr lang="en-US" sz="4000" i="1" dirty="0"/>
              <a:t>2019</a:t>
            </a:r>
            <a:br>
              <a:rPr lang="en-US" sz="3200" dirty="0"/>
            </a:br>
            <a:r>
              <a:rPr lang="en-US" sz="4800" dirty="0"/>
              <a:t>OBJECTIVES</a:t>
            </a:r>
            <a:endParaRPr lang="en-US" sz="3200" i="1" dirty="0"/>
          </a:p>
        </p:txBody>
      </p:sp>
      <p:sp>
        <p:nvSpPr>
          <p:cNvPr id="3" name="Content Placeholder 2">
            <a:extLst>
              <a:ext uri="{FF2B5EF4-FFF2-40B4-BE49-F238E27FC236}">
                <a16:creationId xmlns:a16="http://schemas.microsoft.com/office/drawing/2014/main" id="{47DEC17A-F663-4402-8E49-EC1458ACB520}"/>
              </a:ext>
            </a:extLst>
          </p:cNvPr>
          <p:cNvSpPr>
            <a:spLocks noGrp="1"/>
          </p:cNvSpPr>
          <p:nvPr>
            <p:ph idx="1"/>
          </p:nvPr>
        </p:nvSpPr>
        <p:spPr>
          <a:xfrm>
            <a:off x="1978089" y="1390261"/>
            <a:ext cx="9601200" cy="5402425"/>
          </a:xfrm>
        </p:spPr>
        <p:txBody>
          <a:bodyPr/>
          <a:lstStyle/>
          <a:p>
            <a:pPr marL="0" indent="0">
              <a:buNone/>
            </a:pPr>
            <a:r>
              <a:rPr lang="en-US" dirty="0"/>
              <a:t>Organize and Simplify </a:t>
            </a:r>
          </a:p>
          <a:p>
            <a:pPr lvl="1"/>
            <a:r>
              <a:rPr lang="en-US" sz="1400" dirty="0"/>
              <a:t>Efficiency (booster-run events)</a:t>
            </a:r>
          </a:p>
          <a:p>
            <a:pPr lvl="1"/>
            <a:r>
              <a:rPr lang="en-US" sz="1400" dirty="0"/>
              <a:t>Transparency in Roles and Responsibilities (transitions)</a:t>
            </a:r>
          </a:p>
          <a:p>
            <a:pPr lvl="1"/>
            <a:r>
              <a:rPr lang="en-US" sz="1400" dirty="0"/>
              <a:t>Fundraising Reset</a:t>
            </a:r>
          </a:p>
          <a:p>
            <a:pPr marL="0" indent="0">
              <a:buNone/>
            </a:pPr>
            <a:r>
              <a:rPr lang="en-US" dirty="0"/>
              <a:t>Fundraising</a:t>
            </a:r>
          </a:p>
          <a:p>
            <a:pPr lvl="1"/>
            <a:r>
              <a:rPr lang="en-US" sz="1400" dirty="0"/>
              <a:t>Strengthen our strengths</a:t>
            </a:r>
          </a:p>
          <a:p>
            <a:pPr lvl="1"/>
            <a:r>
              <a:rPr lang="en-US" sz="1400" dirty="0"/>
              <a:t>Examine how we do what we do and improve</a:t>
            </a:r>
          </a:p>
          <a:p>
            <a:pPr lvl="1"/>
            <a:r>
              <a:rPr lang="en-US" sz="1400" dirty="0"/>
              <a:t>Not adding but maximizing</a:t>
            </a:r>
          </a:p>
          <a:p>
            <a:pPr marL="0" indent="0">
              <a:buNone/>
            </a:pPr>
            <a:r>
              <a:rPr lang="en-US" dirty="0"/>
              <a:t>Connection</a:t>
            </a:r>
          </a:p>
          <a:p>
            <a:pPr lvl="1"/>
            <a:r>
              <a:rPr lang="en-US" sz="1400" dirty="0"/>
              <a:t>Current: Sports Festival, in-house program, fall/winter programs, youth night, home match youth teams</a:t>
            </a:r>
          </a:p>
          <a:p>
            <a:pPr lvl="1"/>
            <a:r>
              <a:rPr lang="en-US" sz="1400" dirty="0"/>
              <a:t>‘Meet the Panthers’ Night early in 2019 season</a:t>
            </a:r>
          </a:p>
          <a:p>
            <a:pPr lvl="1"/>
            <a:r>
              <a:rPr lang="en-US" sz="1400" dirty="0"/>
              <a:t>Spring one-day school demonstration</a:t>
            </a:r>
          </a:p>
          <a:p>
            <a:pPr marL="0" indent="0">
              <a:buNone/>
            </a:pPr>
            <a:r>
              <a:rPr lang="en-US" dirty="0"/>
              <a:t>In-Season Leadership</a:t>
            </a:r>
          </a:p>
          <a:p>
            <a:pPr lvl="1"/>
            <a:r>
              <a:rPr lang="en-US" sz="1400" dirty="0"/>
              <a:t>Varsity Captain weekly development and pre-season retreat activity</a:t>
            </a:r>
          </a:p>
          <a:p>
            <a:pPr lvl="1"/>
            <a:r>
              <a:rPr lang="en-US" sz="1400" dirty="0"/>
              <a:t>Sub-Varsity Leadership development continued growth. Organization and clarity</a:t>
            </a:r>
          </a:p>
          <a:p>
            <a:pPr marL="0" indent="0">
              <a:buNone/>
            </a:pPr>
            <a:r>
              <a:rPr lang="en-US" dirty="0"/>
              <a:t>Examination of Growth</a:t>
            </a:r>
          </a:p>
        </p:txBody>
      </p:sp>
      <p:pic>
        <p:nvPicPr>
          <p:cNvPr id="5" name="Picture 4">
            <a:extLst>
              <a:ext uri="{FF2B5EF4-FFF2-40B4-BE49-F238E27FC236}">
                <a16:creationId xmlns:a16="http://schemas.microsoft.com/office/drawing/2014/main" id="{31562386-1842-4179-AA1E-44C434EB5D8F}"/>
              </a:ext>
            </a:extLst>
          </p:cNvPr>
          <p:cNvPicPr>
            <a:picLocks noChangeAspect="1"/>
          </p:cNvPicPr>
          <p:nvPr/>
        </p:nvPicPr>
        <p:blipFill>
          <a:blip r:embed="rId2"/>
          <a:stretch>
            <a:fillRect/>
          </a:stretch>
        </p:blipFill>
        <p:spPr>
          <a:xfrm>
            <a:off x="9564654" y="358839"/>
            <a:ext cx="2155837" cy="1796531"/>
          </a:xfrm>
          <a:prstGeom prst="rect">
            <a:avLst/>
          </a:prstGeom>
        </p:spPr>
      </p:pic>
    </p:spTree>
    <p:extLst>
      <p:ext uri="{BB962C8B-B14F-4D97-AF65-F5344CB8AC3E}">
        <p14:creationId xmlns:p14="http://schemas.microsoft.com/office/powerpoint/2010/main" val="2036748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8E60D-8983-4DF5-8A3F-8BBFFB4895EC}"/>
              </a:ext>
            </a:extLst>
          </p:cNvPr>
          <p:cNvSpPr>
            <a:spLocks noGrp="1"/>
          </p:cNvSpPr>
          <p:nvPr>
            <p:ph type="title"/>
          </p:nvPr>
        </p:nvSpPr>
        <p:spPr>
          <a:xfrm>
            <a:off x="1295400" y="177281"/>
            <a:ext cx="9601200" cy="2286000"/>
          </a:xfrm>
        </p:spPr>
        <p:txBody>
          <a:bodyPr>
            <a:normAutofit/>
          </a:bodyPr>
          <a:lstStyle/>
          <a:p>
            <a:pPr algn="ctr"/>
            <a:r>
              <a:rPr lang="en-US" sz="4800" i="1" dirty="0"/>
              <a:t>2019</a:t>
            </a:r>
            <a:br>
              <a:rPr lang="en-US" dirty="0"/>
            </a:br>
            <a:r>
              <a:rPr lang="en-US" sz="6000" dirty="0"/>
              <a:t>KEY OFFSEASON EVENTS</a:t>
            </a:r>
            <a:br>
              <a:rPr lang="en-US" dirty="0"/>
            </a:br>
            <a:r>
              <a:rPr lang="en-US" sz="4800" i="1" dirty="0"/>
              <a:t>LNHSVB</a:t>
            </a:r>
            <a:endParaRPr lang="en-US" i="1" dirty="0"/>
          </a:p>
        </p:txBody>
      </p:sp>
      <p:pic>
        <p:nvPicPr>
          <p:cNvPr id="5" name="Picture 4" descr="A screenshot of a social media post&#10;&#10;Description automatically generated">
            <a:extLst>
              <a:ext uri="{FF2B5EF4-FFF2-40B4-BE49-F238E27FC236}">
                <a16:creationId xmlns:a16="http://schemas.microsoft.com/office/drawing/2014/main" id="{1ECE816D-76D9-472D-A1ED-8C7997EA0722}"/>
              </a:ext>
            </a:extLst>
          </p:cNvPr>
          <p:cNvPicPr>
            <a:picLocks noChangeAspect="1"/>
          </p:cNvPicPr>
          <p:nvPr/>
        </p:nvPicPr>
        <p:blipFill>
          <a:blip r:embed="rId2"/>
          <a:stretch>
            <a:fillRect/>
          </a:stretch>
        </p:blipFill>
        <p:spPr>
          <a:xfrm>
            <a:off x="3194179" y="2463281"/>
            <a:ext cx="3197290" cy="4194940"/>
          </a:xfrm>
          <a:prstGeom prst="rect">
            <a:avLst/>
          </a:prstGeom>
        </p:spPr>
      </p:pic>
      <p:sp>
        <p:nvSpPr>
          <p:cNvPr id="6" name="TextBox 5">
            <a:extLst>
              <a:ext uri="{FF2B5EF4-FFF2-40B4-BE49-F238E27FC236}">
                <a16:creationId xmlns:a16="http://schemas.microsoft.com/office/drawing/2014/main" id="{022243F3-C143-403B-B415-0358818FE970}"/>
              </a:ext>
            </a:extLst>
          </p:cNvPr>
          <p:cNvSpPr txBox="1"/>
          <p:nvPr/>
        </p:nvSpPr>
        <p:spPr>
          <a:xfrm>
            <a:off x="7239000" y="2603240"/>
            <a:ext cx="3034004" cy="3724096"/>
          </a:xfrm>
          <a:prstGeom prst="rect">
            <a:avLst/>
          </a:prstGeom>
          <a:noFill/>
        </p:spPr>
        <p:txBody>
          <a:bodyPr wrap="square" rtlCol="0">
            <a:spAutoFit/>
          </a:bodyPr>
          <a:lstStyle/>
          <a:p>
            <a:pPr algn="ctr"/>
            <a:r>
              <a:rPr lang="en-US" sz="2400" dirty="0"/>
              <a:t>Monday 2/4/19</a:t>
            </a:r>
          </a:p>
          <a:p>
            <a:pPr algn="ctr"/>
            <a:r>
              <a:rPr lang="en-US" sz="2400" dirty="0"/>
              <a:t>Monday 3/4/19</a:t>
            </a:r>
          </a:p>
          <a:p>
            <a:pPr algn="ctr"/>
            <a:r>
              <a:rPr lang="en-US" sz="2400" dirty="0"/>
              <a:t>Monday 4/8/19</a:t>
            </a:r>
          </a:p>
          <a:p>
            <a:pPr algn="ctr"/>
            <a:r>
              <a:rPr lang="en-US" sz="2400" dirty="0"/>
              <a:t>Monday 5/6/19</a:t>
            </a:r>
          </a:p>
          <a:p>
            <a:pPr algn="ctr"/>
            <a:r>
              <a:rPr lang="en-US" sz="2400" dirty="0"/>
              <a:t>Monday 6/3/19</a:t>
            </a:r>
          </a:p>
          <a:p>
            <a:pPr algn="ctr"/>
            <a:r>
              <a:rPr lang="en-US" sz="2400" dirty="0"/>
              <a:t>Monday 7/8/19</a:t>
            </a:r>
          </a:p>
          <a:p>
            <a:pPr algn="ctr"/>
            <a:endParaRPr lang="en-US" dirty="0"/>
          </a:p>
          <a:p>
            <a:pPr algn="ctr"/>
            <a:r>
              <a:rPr lang="en-US" sz="2400" i="1" dirty="0"/>
              <a:t>3pm-4:15pm</a:t>
            </a:r>
          </a:p>
          <a:p>
            <a:pPr algn="ctr"/>
            <a:endParaRPr lang="en-US" dirty="0"/>
          </a:p>
          <a:p>
            <a:pPr algn="ctr"/>
            <a:r>
              <a:rPr lang="en-US" b="1" dirty="0"/>
              <a:t>Room 248</a:t>
            </a:r>
          </a:p>
          <a:p>
            <a:pPr algn="ctr"/>
            <a:r>
              <a:rPr lang="en-US" sz="1400" dirty="0"/>
              <a:t>(unless otherwise announced)</a:t>
            </a:r>
          </a:p>
        </p:txBody>
      </p:sp>
    </p:spTree>
    <p:extLst>
      <p:ext uri="{BB962C8B-B14F-4D97-AF65-F5344CB8AC3E}">
        <p14:creationId xmlns:p14="http://schemas.microsoft.com/office/powerpoint/2010/main" val="2055736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33DF1C2-7978-41B7-9BB6-1A51D8197071}"/>
              </a:ext>
            </a:extLst>
          </p:cNvPr>
          <p:cNvSpPr>
            <a:spLocks noGrp="1"/>
          </p:cNvSpPr>
          <p:nvPr>
            <p:ph type="title"/>
          </p:nvPr>
        </p:nvSpPr>
        <p:spPr>
          <a:xfrm>
            <a:off x="1371600" y="685800"/>
            <a:ext cx="9601200" cy="1124339"/>
          </a:xfrm>
        </p:spPr>
        <p:txBody>
          <a:bodyPr>
            <a:normAutofit/>
          </a:bodyPr>
          <a:lstStyle/>
          <a:p>
            <a:r>
              <a:rPr lang="en-US" sz="6000" dirty="0"/>
              <a:t>OFFSEASON EVENTS </a:t>
            </a:r>
            <a:r>
              <a:rPr lang="en-US" sz="4000" dirty="0"/>
              <a:t>(cont’d)</a:t>
            </a:r>
            <a:endParaRPr lang="en-US" sz="6000" dirty="0"/>
          </a:p>
        </p:txBody>
      </p:sp>
      <p:pic>
        <p:nvPicPr>
          <p:cNvPr id="5" name="Picture 4" descr="A close up of a logo&#10;&#10;Description automatically generated">
            <a:extLst>
              <a:ext uri="{FF2B5EF4-FFF2-40B4-BE49-F238E27FC236}">
                <a16:creationId xmlns:a16="http://schemas.microsoft.com/office/drawing/2014/main" id="{E6F0AF1B-47B9-4AF7-B8E7-2BA9DF0873FD}"/>
              </a:ext>
            </a:extLst>
          </p:cNvPr>
          <p:cNvPicPr>
            <a:picLocks noChangeAspect="1"/>
          </p:cNvPicPr>
          <p:nvPr/>
        </p:nvPicPr>
        <p:blipFill rotWithShape="1">
          <a:blip r:embed="rId2"/>
          <a:srcRect t="10649" r="-184" b="9669"/>
          <a:stretch/>
        </p:blipFill>
        <p:spPr>
          <a:xfrm>
            <a:off x="1371600" y="1931436"/>
            <a:ext cx="5185123" cy="4124131"/>
          </a:xfrm>
          <a:prstGeom prst="rect">
            <a:avLst/>
          </a:prstGeom>
          <a:ln w="22225">
            <a:solidFill>
              <a:schemeClr val="accent1"/>
            </a:solidFill>
          </a:ln>
        </p:spPr>
      </p:pic>
      <p:sp>
        <p:nvSpPr>
          <p:cNvPr id="6" name="TextBox 5">
            <a:extLst>
              <a:ext uri="{FF2B5EF4-FFF2-40B4-BE49-F238E27FC236}">
                <a16:creationId xmlns:a16="http://schemas.microsoft.com/office/drawing/2014/main" id="{24E5B535-FAC3-416C-A86F-14A6BCD0BC75}"/>
              </a:ext>
            </a:extLst>
          </p:cNvPr>
          <p:cNvSpPr txBox="1"/>
          <p:nvPr/>
        </p:nvSpPr>
        <p:spPr>
          <a:xfrm>
            <a:off x="6861639" y="2397968"/>
            <a:ext cx="4353757" cy="3908762"/>
          </a:xfrm>
          <a:prstGeom prst="rect">
            <a:avLst/>
          </a:prstGeom>
          <a:noFill/>
        </p:spPr>
        <p:txBody>
          <a:bodyPr wrap="square" rtlCol="0">
            <a:spAutoFit/>
          </a:bodyPr>
          <a:lstStyle/>
          <a:p>
            <a:pPr algn="ctr"/>
            <a:r>
              <a:rPr lang="en-US" sz="3600" i="1" dirty="0"/>
              <a:t>Saturday, 2/16/19</a:t>
            </a:r>
          </a:p>
          <a:p>
            <a:pPr algn="ctr"/>
            <a:r>
              <a:rPr lang="en-US" sz="1400" dirty="0"/>
              <a:t>and</a:t>
            </a:r>
          </a:p>
          <a:p>
            <a:pPr algn="ctr"/>
            <a:r>
              <a:rPr lang="en-US" sz="3600" i="1" dirty="0"/>
              <a:t>Sunday, 2/17/19</a:t>
            </a:r>
          </a:p>
          <a:p>
            <a:pPr algn="ctr"/>
            <a:endParaRPr lang="en-US" dirty="0"/>
          </a:p>
          <a:p>
            <a:pPr algn="ctr"/>
            <a:r>
              <a:rPr lang="en-US" dirty="0"/>
              <a:t>Hosted at:</a:t>
            </a:r>
          </a:p>
          <a:p>
            <a:pPr algn="ctr"/>
            <a:r>
              <a:rPr lang="en-US" b="1" dirty="0"/>
              <a:t>Lakeville North High School</a:t>
            </a:r>
          </a:p>
          <a:p>
            <a:pPr algn="ctr"/>
            <a:endParaRPr lang="en-US" dirty="0"/>
          </a:p>
          <a:p>
            <a:pPr algn="ctr"/>
            <a:r>
              <a:rPr lang="en-US" b="1" dirty="0">
                <a:solidFill>
                  <a:srgbClr val="FF0000"/>
                </a:solidFill>
              </a:rPr>
              <a:t>*Concessions</a:t>
            </a:r>
          </a:p>
          <a:p>
            <a:pPr algn="ctr"/>
            <a:r>
              <a:rPr lang="en-US" b="1" dirty="0">
                <a:solidFill>
                  <a:srgbClr val="FF0000"/>
                </a:solidFill>
              </a:rPr>
              <a:t>*Gate</a:t>
            </a:r>
          </a:p>
          <a:p>
            <a:pPr algn="ctr"/>
            <a:r>
              <a:rPr lang="en-US" b="1" dirty="0">
                <a:solidFill>
                  <a:srgbClr val="FF0000"/>
                </a:solidFill>
              </a:rPr>
              <a:t>*Site Management</a:t>
            </a:r>
          </a:p>
          <a:p>
            <a:pPr algn="ctr"/>
            <a:endParaRPr lang="en-US" b="1" dirty="0">
              <a:solidFill>
                <a:srgbClr val="FF0000"/>
              </a:solidFill>
            </a:endParaRPr>
          </a:p>
          <a:p>
            <a:pPr algn="ctr"/>
            <a:r>
              <a:rPr lang="en-US" b="1" dirty="0">
                <a:solidFill>
                  <a:srgbClr val="FF0000"/>
                </a:solidFill>
                <a:highlight>
                  <a:srgbClr val="FFFF00"/>
                </a:highlight>
              </a:rPr>
              <a:t>VOLUNTEERS NEEDED!</a:t>
            </a:r>
          </a:p>
        </p:txBody>
      </p:sp>
    </p:spTree>
    <p:extLst>
      <p:ext uri="{BB962C8B-B14F-4D97-AF65-F5344CB8AC3E}">
        <p14:creationId xmlns:p14="http://schemas.microsoft.com/office/powerpoint/2010/main" val="1444297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text on a white background&#10;&#10;Description automatically generated">
            <a:extLst>
              <a:ext uri="{FF2B5EF4-FFF2-40B4-BE49-F238E27FC236}">
                <a16:creationId xmlns:a16="http://schemas.microsoft.com/office/drawing/2014/main" id="{F0FA0F94-577F-4F59-9710-BEBAA6AB2B97}"/>
              </a:ext>
            </a:extLst>
          </p:cNvPr>
          <p:cNvPicPr>
            <a:picLocks noChangeAspect="1"/>
          </p:cNvPicPr>
          <p:nvPr/>
        </p:nvPicPr>
        <p:blipFill>
          <a:blip r:embed="rId2"/>
          <a:stretch>
            <a:fillRect/>
          </a:stretch>
        </p:blipFill>
        <p:spPr>
          <a:xfrm>
            <a:off x="1371600" y="1968721"/>
            <a:ext cx="4324273" cy="3750943"/>
          </a:xfrm>
          <a:prstGeom prst="rect">
            <a:avLst/>
          </a:prstGeom>
        </p:spPr>
      </p:pic>
      <p:sp>
        <p:nvSpPr>
          <p:cNvPr id="5" name="Title 1">
            <a:extLst>
              <a:ext uri="{FF2B5EF4-FFF2-40B4-BE49-F238E27FC236}">
                <a16:creationId xmlns:a16="http://schemas.microsoft.com/office/drawing/2014/main" id="{58C19858-791B-4B61-83B0-9ED45EA1075D}"/>
              </a:ext>
            </a:extLst>
          </p:cNvPr>
          <p:cNvSpPr>
            <a:spLocks noGrp="1"/>
          </p:cNvSpPr>
          <p:nvPr>
            <p:ph type="title"/>
          </p:nvPr>
        </p:nvSpPr>
        <p:spPr>
          <a:xfrm>
            <a:off x="1371600" y="685800"/>
            <a:ext cx="9601200" cy="1012371"/>
          </a:xfrm>
        </p:spPr>
        <p:txBody>
          <a:bodyPr>
            <a:normAutofit/>
          </a:bodyPr>
          <a:lstStyle/>
          <a:p>
            <a:r>
              <a:rPr lang="en-US" sz="6000" dirty="0"/>
              <a:t>OFFSEASON EVENTS </a:t>
            </a:r>
            <a:r>
              <a:rPr lang="en-US" sz="4000" dirty="0"/>
              <a:t>(cont’d)</a:t>
            </a:r>
            <a:endParaRPr lang="en-US" sz="6000" dirty="0"/>
          </a:p>
        </p:txBody>
      </p:sp>
      <p:pic>
        <p:nvPicPr>
          <p:cNvPr id="6" name="Picture 5" descr="A person with collar shirt&#10;&#10;Description automatically generated">
            <a:extLst>
              <a:ext uri="{FF2B5EF4-FFF2-40B4-BE49-F238E27FC236}">
                <a16:creationId xmlns:a16="http://schemas.microsoft.com/office/drawing/2014/main" id="{00816808-1EA0-4618-A652-4F03379B53D5}"/>
              </a:ext>
            </a:extLst>
          </p:cNvPr>
          <p:cNvPicPr>
            <a:picLocks noChangeAspect="1"/>
          </p:cNvPicPr>
          <p:nvPr/>
        </p:nvPicPr>
        <p:blipFill rotWithShape="1">
          <a:blip r:embed="rId3"/>
          <a:srcRect r="5" b="67211"/>
          <a:stretch/>
        </p:blipFill>
        <p:spPr>
          <a:xfrm>
            <a:off x="7413820" y="1962582"/>
            <a:ext cx="3859228" cy="2024743"/>
          </a:xfrm>
          <a:prstGeom prst="rect">
            <a:avLst/>
          </a:prstGeom>
        </p:spPr>
      </p:pic>
      <p:sp>
        <p:nvSpPr>
          <p:cNvPr id="7" name="TextBox 6">
            <a:extLst>
              <a:ext uri="{FF2B5EF4-FFF2-40B4-BE49-F238E27FC236}">
                <a16:creationId xmlns:a16="http://schemas.microsoft.com/office/drawing/2014/main" id="{7832645E-0EDB-45EB-A1A1-D59FE0B31859}"/>
              </a:ext>
            </a:extLst>
          </p:cNvPr>
          <p:cNvSpPr txBox="1"/>
          <p:nvPr/>
        </p:nvSpPr>
        <p:spPr>
          <a:xfrm>
            <a:off x="7413820" y="4074454"/>
            <a:ext cx="3859228" cy="2492990"/>
          </a:xfrm>
          <a:prstGeom prst="rect">
            <a:avLst/>
          </a:prstGeom>
          <a:noFill/>
          <a:ln w="15875">
            <a:noFill/>
          </a:ln>
        </p:spPr>
        <p:txBody>
          <a:bodyPr wrap="square" rtlCol="0">
            <a:spAutoFit/>
          </a:bodyPr>
          <a:lstStyle/>
          <a:p>
            <a:pPr algn="ctr"/>
            <a:r>
              <a:rPr lang="en-US" sz="2400" i="1" dirty="0"/>
              <a:t>Saturday, 4/13/19</a:t>
            </a:r>
            <a:endParaRPr lang="en-US" dirty="0"/>
          </a:p>
          <a:p>
            <a:pPr algn="ctr"/>
            <a:endParaRPr lang="en-US" dirty="0"/>
          </a:p>
          <a:p>
            <a:pPr algn="ctr"/>
            <a:r>
              <a:rPr lang="en-US" dirty="0"/>
              <a:t>Hosted at:</a:t>
            </a:r>
            <a:br>
              <a:rPr lang="en-US" dirty="0"/>
            </a:br>
            <a:r>
              <a:rPr lang="en-US" b="1" dirty="0"/>
              <a:t>Lakeville North High School</a:t>
            </a:r>
            <a:endParaRPr lang="en-US" dirty="0"/>
          </a:p>
          <a:p>
            <a:pPr algn="ctr"/>
            <a:endParaRPr lang="en-US" sz="2400" dirty="0"/>
          </a:p>
          <a:p>
            <a:pPr algn="ctr"/>
            <a:r>
              <a:rPr lang="en-US" b="1" dirty="0">
                <a:solidFill>
                  <a:srgbClr val="FF0000"/>
                </a:solidFill>
              </a:rPr>
              <a:t>*Concessions</a:t>
            </a:r>
          </a:p>
          <a:p>
            <a:pPr algn="ctr"/>
            <a:endParaRPr lang="en-US" b="1" dirty="0">
              <a:solidFill>
                <a:srgbClr val="FF0000"/>
              </a:solidFill>
            </a:endParaRPr>
          </a:p>
          <a:p>
            <a:pPr algn="ctr"/>
            <a:r>
              <a:rPr lang="en-US" b="1" dirty="0">
                <a:solidFill>
                  <a:srgbClr val="FF0000"/>
                </a:solidFill>
                <a:highlight>
                  <a:srgbClr val="FFFF00"/>
                </a:highlight>
              </a:rPr>
              <a:t>VOLUNTEERS NEEDED!</a:t>
            </a:r>
          </a:p>
        </p:txBody>
      </p:sp>
    </p:spTree>
    <p:extLst>
      <p:ext uri="{BB962C8B-B14F-4D97-AF65-F5344CB8AC3E}">
        <p14:creationId xmlns:p14="http://schemas.microsoft.com/office/powerpoint/2010/main" val="562760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B5F1626-4A9B-4C9B-9A22-27586CC9BDD5}"/>
              </a:ext>
            </a:extLst>
          </p:cNvPr>
          <p:cNvSpPr txBox="1">
            <a:spLocks/>
          </p:cNvSpPr>
          <p:nvPr/>
        </p:nvSpPr>
        <p:spPr>
          <a:xfrm>
            <a:off x="1295400" y="158620"/>
            <a:ext cx="9601200" cy="22860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sz="4800" i="1" dirty="0"/>
              <a:t>2019</a:t>
            </a:r>
            <a:br>
              <a:rPr lang="en-US" dirty="0"/>
            </a:br>
            <a:r>
              <a:rPr lang="en-US" sz="6000" dirty="0"/>
              <a:t>KEY SUMMER EVENTS</a:t>
            </a:r>
            <a:br>
              <a:rPr lang="en-US" dirty="0"/>
            </a:br>
            <a:r>
              <a:rPr lang="en-US" sz="4800" i="1" dirty="0"/>
              <a:t>LNHSVB</a:t>
            </a:r>
            <a:endParaRPr lang="en-US" i="1" dirty="0"/>
          </a:p>
        </p:txBody>
      </p:sp>
      <p:pic>
        <p:nvPicPr>
          <p:cNvPr id="16" name="Picture 3" descr="Image result for ETS training lakeville">
            <a:hlinkClick r:id="rId2"/>
            <a:extLst>
              <a:ext uri="{FF2B5EF4-FFF2-40B4-BE49-F238E27FC236}">
                <a16:creationId xmlns:a16="http://schemas.microsoft.com/office/drawing/2014/main" id="{CF805801-64E5-4B98-AB1D-FAEE9246B3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721881"/>
            <a:ext cx="2492990" cy="249299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B990FA8-3119-4AAF-91D1-AB85508B52CB}"/>
              </a:ext>
            </a:extLst>
          </p:cNvPr>
          <p:cNvSpPr txBox="1"/>
          <p:nvPr/>
        </p:nvSpPr>
        <p:spPr>
          <a:xfrm>
            <a:off x="3718898" y="2861840"/>
            <a:ext cx="3195087" cy="2492990"/>
          </a:xfrm>
          <a:prstGeom prst="rect">
            <a:avLst/>
          </a:prstGeom>
          <a:noFill/>
          <a:ln w="15875">
            <a:noFill/>
          </a:ln>
        </p:spPr>
        <p:txBody>
          <a:bodyPr wrap="square" rtlCol="0">
            <a:spAutoFit/>
          </a:bodyPr>
          <a:lstStyle/>
          <a:p>
            <a:pPr algn="ctr"/>
            <a:r>
              <a:rPr lang="en-US" sz="2400" i="1" dirty="0"/>
              <a:t>Begins June 10, 2019</a:t>
            </a:r>
            <a:endParaRPr lang="en-US" dirty="0"/>
          </a:p>
          <a:p>
            <a:pPr algn="ctr"/>
            <a:endParaRPr lang="en-US" dirty="0"/>
          </a:p>
          <a:p>
            <a:pPr algn="ctr"/>
            <a:r>
              <a:rPr lang="en-US" dirty="0"/>
              <a:t>Mon, Wed, Fri mornings</a:t>
            </a:r>
          </a:p>
          <a:p>
            <a:pPr algn="ctr"/>
            <a:r>
              <a:rPr lang="en-US" dirty="0"/>
              <a:t>7:30am-9:00am</a:t>
            </a:r>
          </a:p>
          <a:p>
            <a:pPr algn="ctr"/>
            <a:endParaRPr lang="en-US" dirty="0"/>
          </a:p>
          <a:p>
            <a:pPr algn="ctr"/>
            <a:r>
              <a:rPr lang="en-US" dirty="0"/>
              <a:t>Hosted at:</a:t>
            </a:r>
            <a:br>
              <a:rPr lang="en-US" dirty="0"/>
            </a:br>
            <a:r>
              <a:rPr lang="en-US" b="1" dirty="0"/>
              <a:t>Lakeville North High School</a:t>
            </a:r>
            <a:endParaRPr lang="en-US" dirty="0"/>
          </a:p>
          <a:p>
            <a:pPr algn="ctr"/>
            <a:endParaRPr lang="en-US" sz="2400" dirty="0"/>
          </a:p>
        </p:txBody>
      </p:sp>
      <p:pic>
        <p:nvPicPr>
          <p:cNvPr id="8" name="Picture 7" descr="A close up of a logo&#10;&#10;Description automatically generated">
            <a:extLst>
              <a:ext uri="{FF2B5EF4-FFF2-40B4-BE49-F238E27FC236}">
                <a16:creationId xmlns:a16="http://schemas.microsoft.com/office/drawing/2014/main" id="{A70AF912-A85D-47A6-9FFE-9C7DB96A0006}"/>
              </a:ext>
            </a:extLst>
          </p:cNvPr>
          <p:cNvPicPr>
            <a:picLocks noChangeAspect="1"/>
          </p:cNvPicPr>
          <p:nvPr/>
        </p:nvPicPr>
        <p:blipFill>
          <a:blip r:embed="rId4"/>
          <a:stretch>
            <a:fillRect/>
          </a:stretch>
        </p:blipFill>
        <p:spPr>
          <a:xfrm>
            <a:off x="6574067" y="2584579"/>
            <a:ext cx="2763416" cy="2763416"/>
          </a:xfrm>
          <a:prstGeom prst="rect">
            <a:avLst/>
          </a:prstGeom>
        </p:spPr>
      </p:pic>
      <p:sp>
        <p:nvSpPr>
          <p:cNvPr id="18" name="TextBox 17">
            <a:extLst>
              <a:ext uri="{FF2B5EF4-FFF2-40B4-BE49-F238E27FC236}">
                <a16:creationId xmlns:a16="http://schemas.microsoft.com/office/drawing/2014/main" id="{3DC71795-2511-4290-8807-E462283C862B}"/>
              </a:ext>
            </a:extLst>
          </p:cNvPr>
          <p:cNvSpPr txBox="1"/>
          <p:nvPr/>
        </p:nvSpPr>
        <p:spPr>
          <a:xfrm>
            <a:off x="8996913" y="3068029"/>
            <a:ext cx="3195087" cy="1938992"/>
          </a:xfrm>
          <a:prstGeom prst="rect">
            <a:avLst/>
          </a:prstGeom>
          <a:noFill/>
          <a:ln w="15875">
            <a:noFill/>
          </a:ln>
        </p:spPr>
        <p:txBody>
          <a:bodyPr wrap="square" rtlCol="0">
            <a:spAutoFit/>
          </a:bodyPr>
          <a:lstStyle/>
          <a:p>
            <a:pPr algn="ctr"/>
            <a:endParaRPr lang="en-US" sz="2400" b="1" i="1" dirty="0"/>
          </a:p>
          <a:p>
            <a:pPr algn="ctr"/>
            <a:r>
              <a:rPr lang="en-US" sz="2400" b="1" i="1" dirty="0"/>
              <a:t>No commitment week</a:t>
            </a:r>
            <a:endParaRPr lang="en-US" b="1" dirty="0"/>
          </a:p>
          <a:p>
            <a:pPr algn="ctr"/>
            <a:endParaRPr lang="en-US" dirty="0"/>
          </a:p>
          <a:p>
            <a:pPr algn="ctr"/>
            <a:r>
              <a:rPr lang="en-US" dirty="0"/>
              <a:t>6/30/19 – 7/7/19</a:t>
            </a:r>
          </a:p>
          <a:p>
            <a:pPr algn="ctr"/>
            <a:endParaRPr lang="en-US" dirty="0"/>
          </a:p>
          <a:p>
            <a:pPr algn="ctr"/>
            <a:endParaRPr lang="en-US" dirty="0"/>
          </a:p>
        </p:txBody>
      </p:sp>
    </p:spTree>
    <p:extLst>
      <p:ext uri="{BB962C8B-B14F-4D97-AF65-F5344CB8AC3E}">
        <p14:creationId xmlns:p14="http://schemas.microsoft.com/office/powerpoint/2010/main" val="1734001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6CA06-4F0C-4AE9-AF2F-304736C90B21}"/>
              </a:ext>
            </a:extLst>
          </p:cNvPr>
          <p:cNvSpPr>
            <a:spLocks noGrp="1"/>
          </p:cNvSpPr>
          <p:nvPr>
            <p:ph type="title"/>
          </p:nvPr>
        </p:nvSpPr>
        <p:spPr>
          <a:xfrm>
            <a:off x="1295400" y="261256"/>
            <a:ext cx="9601200" cy="1108727"/>
          </a:xfrm>
        </p:spPr>
        <p:txBody>
          <a:bodyPr>
            <a:normAutofit/>
          </a:bodyPr>
          <a:lstStyle/>
          <a:p>
            <a:pPr algn="ctr"/>
            <a:r>
              <a:rPr lang="en-US" sz="6000" dirty="0"/>
              <a:t>AGENDA</a:t>
            </a:r>
          </a:p>
        </p:txBody>
      </p:sp>
      <p:sp>
        <p:nvSpPr>
          <p:cNvPr id="4" name="Rectangle 3">
            <a:extLst>
              <a:ext uri="{FF2B5EF4-FFF2-40B4-BE49-F238E27FC236}">
                <a16:creationId xmlns:a16="http://schemas.microsoft.com/office/drawing/2014/main" id="{1EC12AED-D6F8-4387-80BA-3364B69938DA}"/>
              </a:ext>
            </a:extLst>
          </p:cNvPr>
          <p:cNvSpPr/>
          <p:nvPr/>
        </p:nvSpPr>
        <p:spPr>
          <a:xfrm>
            <a:off x="1362269" y="1198324"/>
            <a:ext cx="10935478" cy="6063198"/>
          </a:xfrm>
          <a:prstGeom prst="rect">
            <a:avLst/>
          </a:prstGeom>
        </p:spPr>
        <p:txBody>
          <a:bodyPr wrap="square">
            <a:spAutoFit/>
          </a:bodyPr>
          <a:lstStyle/>
          <a:p>
            <a:pPr marL="457200" indent="-457200">
              <a:buFont typeface="Wingdings" panose="05000000000000000000" pitchFamily="2" charset="2"/>
              <a:buChar char="q"/>
            </a:pPr>
            <a:r>
              <a:rPr lang="en-US" sz="2400" dirty="0"/>
              <a:t>Welcome</a:t>
            </a:r>
          </a:p>
          <a:p>
            <a:endParaRPr lang="en-US" sz="1200" dirty="0"/>
          </a:p>
          <a:p>
            <a:pPr marL="457200" indent="-457200">
              <a:buFont typeface="Wingdings" panose="05000000000000000000" pitchFamily="2" charset="2"/>
              <a:buChar char="q"/>
            </a:pPr>
            <a:r>
              <a:rPr lang="en-US" sz="2400" dirty="0"/>
              <a:t>2018 Booster Club Executive Board</a:t>
            </a:r>
          </a:p>
          <a:p>
            <a:endParaRPr lang="en-US" sz="1200" dirty="0"/>
          </a:p>
          <a:p>
            <a:pPr marL="457200" indent="-457200">
              <a:buFont typeface="Wingdings" panose="05000000000000000000" pitchFamily="2" charset="2"/>
              <a:buChar char="q"/>
            </a:pPr>
            <a:r>
              <a:rPr lang="en-US" sz="2400" dirty="0"/>
              <a:t>Purpose of the Lakeville North High School Volleyball Booster Club (LNHSVBBC)</a:t>
            </a:r>
          </a:p>
          <a:p>
            <a:endParaRPr lang="en-US" sz="1200" dirty="0"/>
          </a:p>
          <a:p>
            <a:pPr marL="457200" indent="-457200">
              <a:buFont typeface="Wingdings" panose="05000000000000000000" pitchFamily="2" charset="2"/>
              <a:buChar char="q"/>
            </a:pPr>
            <a:r>
              <a:rPr lang="en-US" sz="2400" dirty="0"/>
              <a:t>Booster Organizational Chart</a:t>
            </a:r>
          </a:p>
          <a:p>
            <a:endParaRPr lang="en-US" sz="1200" dirty="0"/>
          </a:p>
          <a:p>
            <a:pPr marL="457200" indent="-457200">
              <a:buFont typeface="Wingdings" panose="05000000000000000000" pitchFamily="2" charset="2"/>
              <a:buChar char="q"/>
            </a:pPr>
            <a:r>
              <a:rPr lang="en-US" sz="2400" dirty="0"/>
              <a:t>Roles and Responsibilities</a:t>
            </a:r>
          </a:p>
          <a:p>
            <a:endParaRPr lang="en-US" sz="1200" dirty="0"/>
          </a:p>
          <a:p>
            <a:pPr marL="457200" indent="-457200">
              <a:buFont typeface="Wingdings" panose="05000000000000000000" pitchFamily="2" charset="2"/>
              <a:buChar char="q"/>
            </a:pPr>
            <a:r>
              <a:rPr lang="en-US" sz="2400" dirty="0"/>
              <a:t>Election: 2019 Executive Board Members</a:t>
            </a:r>
          </a:p>
          <a:p>
            <a:endParaRPr lang="en-US" sz="1200" dirty="0"/>
          </a:p>
          <a:p>
            <a:pPr marL="457200" indent="-457200">
              <a:buFont typeface="Wingdings" panose="05000000000000000000" pitchFamily="2" charset="2"/>
              <a:buChar char="q"/>
            </a:pPr>
            <a:r>
              <a:rPr lang="en-US" sz="2400" dirty="0"/>
              <a:t>Review: 2018 Sub-Committee and 2018 nominations</a:t>
            </a:r>
          </a:p>
          <a:p>
            <a:endParaRPr lang="en-US" sz="1200" dirty="0"/>
          </a:p>
          <a:p>
            <a:pPr marL="457200" indent="-457200">
              <a:buFont typeface="Wingdings" panose="05000000000000000000" pitchFamily="2" charset="2"/>
              <a:buChar char="q"/>
            </a:pPr>
            <a:r>
              <a:rPr lang="en-US" sz="2400" dirty="0"/>
              <a:t>Looking Ahead 2019</a:t>
            </a:r>
          </a:p>
          <a:p>
            <a:endParaRPr lang="en-US" sz="1200" dirty="0"/>
          </a:p>
          <a:p>
            <a:pPr marL="457200" indent="-457200">
              <a:buFont typeface="Wingdings" panose="05000000000000000000" pitchFamily="2" charset="2"/>
              <a:buChar char="q"/>
            </a:pPr>
            <a:r>
              <a:rPr lang="en-US" sz="2400" dirty="0"/>
              <a:t>Key Off-Season Information</a:t>
            </a:r>
          </a:p>
          <a:p>
            <a:endParaRPr lang="en-US" sz="1200" dirty="0"/>
          </a:p>
          <a:p>
            <a:pPr marL="457200" indent="-457200">
              <a:buFont typeface="Wingdings" panose="05000000000000000000" pitchFamily="2" charset="2"/>
              <a:buChar char="q"/>
            </a:pPr>
            <a:r>
              <a:rPr lang="en-US" sz="2400" dirty="0"/>
              <a:t>Conclusion/Questions</a:t>
            </a:r>
          </a:p>
          <a:p>
            <a:endParaRPr lang="en-US" sz="2600" dirty="0"/>
          </a:p>
        </p:txBody>
      </p:sp>
    </p:spTree>
    <p:extLst>
      <p:ext uri="{BB962C8B-B14F-4D97-AF65-F5344CB8AC3E}">
        <p14:creationId xmlns:p14="http://schemas.microsoft.com/office/powerpoint/2010/main" val="2981376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CD86F2-F769-4FDE-B790-53C80601703B}"/>
              </a:ext>
            </a:extLst>
          </p:cNvPr>
          <p:cNvSpPr>
            <a:spLocks noGrp="1"/>
          </p:cNvSpPr>
          <p:nvPr>
            <p:ph type="title"/>
          </p:nvPr>
        </p:nvSpPr>
        <p:spPr>
          <a:xfrm>
            <a:off x="1371600" y="685800"/>
            <a:ext cx="9601200" cy="1012371"/>
          </a:xfrm>
        </p:spPr>
        <p:txBody>
          <a:bodyPr>
            <a:normAutofit/>
          </a:bodyPr>
          <a:lstStyle/>
          <a:p>
            <a:r>
              <a:rPr lang="en-US" sz="6000" dirty="0"/>
              <a:t>SUMMER EVENTS </a:t>
            </a:r>
            <a:r>
              <a:rPr lang="en-US" sz="4000" dirty="0"/>
              <a:t>(cont’d)</a:t>
            </a:r>
            <a:endParaRPr lang="en-US" sz="6000" dirty="0"/>
          </a:p>
        </p:txBody>
      </p:sp>
      <p:pic>
        <p:nvPicPr>
          <p:cNvPr id="5" name="Picture 4">
            <a:extLst>
              <a:ext uri="{FF2B5EF4-FFF2-40B4-BE49-F238E27FC236}">
                <a16:creationId xmlns:a16="http://schemas.microsoft.com/office/drawing/2014/main" id="{A23456BD-17A3-4A42-BCD0-F0A5129F6DA4}"/>
              </a:ext>
            </a:extLst>
          </p:cNvPr>
          <p:cNvPicPr>
            <a:picLocks noChangeAspect="1"/>
          </p:cNvPicPr>
          <p:nvPr/>
        </p:nvPicPr>
        <p:blipFill>
          <a:blip r:embed="rId2"/>
          <a:stretch>
            <a:fillRect/>
          </a:stretch>
        </p:blipFill>
        <p:spPr>
          <a:xfrm>
            <a:off x="1822969" y="1879707"/>
            <a:ext cx="4510176" cy="3839958"/>
          </a:xfrm>
          <a:prstGeom prst="rect">
            <a:avLst/>
          </a:prstGeom>
        </p:spPr>
      </p:pic>
      <p:sp>
        <p:nvSpPr>
          <p:cNvPr id="6" name="TextBox 5">
            <a:extLst>
              <a:ext uri="{FF2B5EF4-FFF2-40B4-BE49-F238E27FC236}">
                <a16:creationId xmlns:a16="http://schemas.microsoft.com/office/drawing/2014/main" id="{74BE8A97-7FE3-4501-80A2-DFE87DC76217}"/>
              </a:ext>
            </a:extLst>
          </p:cNvPr>
          <p:cNvSpPr txBox="1"/>
          <p:nvPr/>
        </p:nvSpPr>
        <p:spPr>
          <a:xfrm>
            <a:off x="6814986" y="2052735"/>
            <a:ext cx="4353757" cy="4093428"/>
          </a:xfrm>
          <a:prstGeom prst="rect">
            <a:avLst/>
          </a:prstGeom>
          <a:noFill/>
        </p:spPr>
        <p:txBody>
          <a:bodyPr wrap="square" rtlCol="0">
            <a:spAutoFit/>
          </a:bodyPr>
          <a:lstStyle/>
          <a:p>
            <a:pPr algn="ctr"/>
            <a:r>
              <a:rPr lang="en-US" sz="3600" b="1" i="1" dirty="0"/>
              <a:t>Sunday</a:t>
            </a:r>
          </a:p>
          <a:p>
            <a:pPr algn="ctr"/>
            <a:endParaRPr lang="en-US" sz="800" b="1" dirty="0"/>
          </a:p>
          <a:p>
            <a:pPr algn="ctr"/>
            <a:r>
              <a:rPr lang="en-US" sz="3600" b="1" i="1" dirty="0"/>
              <a:t>July 14</a:t>
            </a:r>
            <a:r>
              <a:rPr lang="en-US" sz="3600" b="1" i="1" baseline="30000" dirty="0"/>
              <a:t>th</a:t>
            </a:r>
            <a:r>
              <a:rPr lang="en-US" sz="3600" b="1" i="1" dirty="0"/>
              <a:t>, 2019</a:t>
            </a:r>
          </a:p>
          <a:p>
            <a:pPr algn="ctr"/>
            <a:endParaRPr lang="en-US" dirty="0"/>
          </a:p>
          <a:p>
            <a:pPr algn="ctr"/>
            <a:r>
              <a:rPr lang="en-US" dirty="0"/>
              <a:t>Hosted at:</a:t>
            </a:r>
          </a:p>
          <a:p>
            <a:pPr algn="ctr"/>
            <a:r>
              <a:rPr lang="en-US" b="1" dirty="0"/>
              <a:t>Antlers Park, Lakeville</a:t>
            </a:r>
          </a:p>
          <a:p>
            <a:pPr algn="ctr"/>
            <a:endParaRPr lang="en-US" dirty="0"/>
          </a:p>
          <a:p>
            <a:pPr algn="ctr"/>
            <a:r>
              <a:rPr lang="en-US" b="1" dirty="0">
                <a:solidFill>
                  <a:srgbClr val="FF0000"/>
                </a:solidFill>
              </a:rPr>
              <a:t>*Tournament Fees</a:t>
            </a:r>
          </a:p>
          <a:p>
            <a:pPr algn="ctr"/>
            <a:r>
              <a:rPr lang="en-US" b="1" dirty="0">
                <a:solidFill>
                  <a:srgbClr val="FF0000"/>
                </a:solidFill>
              </a:rPr>
              <a:t>*Raffle</a:t>
            </a:r>
          </a:p>
          <a:p>
            <a:pPr algn="ctr"/>
            <a:r>
              <a:rPr lang="en-US" b="1" dirty="0">
                <a:solidFill>
                  <a:srgbClr val="FF0000"/>
                </a:solidFill>
              </a:rPr>
              <a:t>*Bags Tournament</a:t>
            </a:r>
          </a:p>
          <a:p>
            <a:pPr algn="ctr"/>
            <a:endParaRPr lang="en-US" b="1" dirty="0">
              <a:solidFill>
                <a:srgbClr val="FF0000"/>
              </a:solidFill>
            </a:endParaRPr>
          </a:p>
          <a:p>
            <a:pPr algn="ctr"/>
            <a:r>
              <a:rPr lang="en-US" sz="2000" b="1" dirty="0">
                <a:solidFill>
                  <a:srgbClr val="FF0000"/>
                </a:solidFill>
                <a:highlight>
                  <a:srgbClr val="FFFF00"/>
                </a:highlight>
              </a:rPr>
              <a:t>ALL HANDS ON DECK:</a:t>
            </a:r>
          </a:p>
          <a:p>
            <a:pPr algn="ctr"/>
            <a:r>
              <a:rPr lang="en-US" b="1" dirty="0">
                <a:solidFill>
                  <a:srgbClr val="FF0000"/>
                </a:solidFill>
                <a:highlight>
                  <a:srgbClr val="FFFF00"/>
                </a:highlight>
              </a:rPr>
              <a:t>VOLUNTEERS NEEDED!</a:t>
            </a:r>
          </a:p>
        </p:txBody>
      </p:sp>
    </p:spTree>
    <p:extLst>
      <p:ext uri="{BB962C8B-B14F-4D97-AF65-F5344CB8AC3E}">
        <p14:creationId xmlns:p14="http://schemas.microsoft.com/office/powerpoint/2010/main" val="3874840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57399F5-336B-4C3F-8A69-DB400BA95013}"/>
              </a:ext>
            </a:extLst>
          </p:cNvPr>
          <p:cNvSpPr>
            <a:spLocks noGrp="1"/>
          </p:cNvSpPr>
          <p:nvPr>
            <p:ph type="title"/>
          </p:nvPr>
        </p:nvSpPr>
        <p:spPr>
          <a:xfrm>
            <a:off x="1371600" y="434699"/>
            <a:ext cx="9601200" cy="1012371"/>
          </a:xfrm>
        </p:spPr>
        <p:txBody>
          <a:bodyPr>
            <a:normAutofit/>
          </a:bodyPr>
          <a:lstStyle/>
          <a:p>
            <a:r>
              <a:rPr lang="en-US" sz="6000" dirty="0"/>
              <a:t>SUMMER EVENTS </a:t>
            </a:r>
            <a:r>
              <a:rPr lang="en-US" sz="4000" dirty="0"/>
              <a:t>(cont’d)</a:t>
            </a:r>
            <a:endParaRPr lang="en-US" sz="6000" dirty="0"/>
          </a:p>
        </p:txBody>
      </p:sp>
      <p:pic>
        <p:nvPicPr>
          <p:cNvPr id="5" name="Picture 4">
            <a:extLst>
              <a:ext uri="{FF2B5EF4-FFF2-40B4-BE49-F238E27FC236}">
                <a16:creationId xmlns:a16="http://schemas.microsoft.com/office/drawing/2014/main" id="{05F5F642-F5A9-464F-97D0-B907D051CDAB}"/>
              </a:ext>
            </a:extLst>
          </p:cNvPr>
          <p:cNvPicPr>
            <a:picLocks noChangeAspect="1"/>
          </p:cNvPicPr>
          <p:nvPr/>
        </p:nvPicPr>
        <p:blipFill>
          <a:blip r:embed="rId2"/>
          <a:stretch>
            <a:fillRect/>
          </a:stretch>
        </p:blipFill>
        <p:spPr>
          <a:xfrm>
            <a:off x="1059314" y="1833466"/>
            <a:ext cx="1729890" cy="3657917"/>
          </a:xfrm>
          <a:prstGeom prst="rect">
            <a:avLst/>
          </a:prstGeom>
        </p:spPr>
      </p:pic>
      <p:sp>
        <p:nvSpPr>
          <p:cNvPr id="6" name="TextBox 5">
            <a:extLst>
              <a:ext uri="{FF2B5EF4-FFF2-40B4-BE49-F238E27FC236}">
                <a16:creationId xmlns:a16="http://schemas.microsoft.com/office/drawing/2014/main" id="{711CB95C-5912-42FE-AE50-B8210FAA0274}"/>
              </a:ext>
            </a:extLst>
          </p:cNvPr>
          <p:cNvSpPr txBox="1"/>
          <p:nvPr/>
        </p:nvSpPr>
        <p:spPr>
          <a:xfrm>
            <a:off x="2561383" y="2057999"/>
            <a:ext cx="3368352" cy="3046988"/>
          </a:xfrm>
          <a:prstGeom prst="rect">
            <a:avLst/>
          </a:prstGeom>
          <a:noFill/>
          <a:ln w="15875">
            <a:noFill/>
          </a:ln>
        </p:spPr>
        <p:txBody>
          <a:bodyPr wrap="square" rtlCol="0">
            <a:spAutoFit/>
          </a:bodyPr>
          <a:lstStyle/>
          <a:p>
            <a:pPr algn="ctr"/>
            <a:r>
              <a:rPr lang="en-US" sz="2400" b="1" i="1" dirty="0"/>
              <a:t>Panther Youth Camp</a:t>
            </a:r>
            <a:endParaRPr lang="en-US" b="1" dirty="0"/>
          </a:p>
          <a:p>
            <a:pPr algn="ctr"/>
            <a:endParaRPr lang="en-US" dirty="0"/>
          </a:p>
          <a:p>
            <a:pPr algn="ctr"/>
            <a:r>
              <a:rPr lang="en-US" dirty="0"/>
              <a:t>Monday, 7/15/19 – </a:t>
            </a:r>
          </a:p>
          <a:p>
            <a:pPr algn="ctr"/>
            <a:r>
              <a:rPr lang="en-US" dirty="0"/>
              <a:t>Thursday, 7/18</a:t>
            </a:r>
          </a:p>
          <a:p>
            <a:pPr algn="ctr"/>
            <a:endParaRPr lang="en-US" dirty="0"/>
          </a:p>
          <a:p>
            <a:pPr algn="ctr"/>
            <a:r>
              <a:rPr lang="en-US" dirty="0"/>
              <a:t>Grades K-8</a:t>
            </a:r>
          </a:p>
          <a:p>
            <a:pPr algn="ctr"/>
            <a:endParaRPr lang="en-US" dirty="0"/>
          </a:p>
          <a:p>
            <a:pPr algn="ctr"/>
            <a:r>
              <a:rPr lang="en-US" dirty="0"/>
              <a:t>Hosted at:</a:t>
            </a:r>
            <a:br>
              <a:rPr lang="en-US" dirty="0"/>
            </a:br>
            <a:r>
              <a:rPr lang="en-US" b="1" dirty="0"/>
              <a:t>Lakeville North High School</a:t>
            </a:r>
            <a:endParaRPr lang="en-US" dirty="0"/>
          </a:p>
          <a:p>
            <a:pPr algn="ctr"/>
            <a:endParaRPr lang="en-US" sz="2400" dirty="0"/>
          </a:p>
        </p:txBody>
      </p:sp>
      <p:pic>
        <p:nvPicPr>
          <p:cNvPr id="8" name="Picture 7" descr="A screenshot of a cell phone&#10;&#10;Description automatically generated">
            <a:extLst>
              <a:ext uri="{FF2B5EF4-FFF2-40B4-BE49-F238E27FC236}">
                <a16:creationId xmlns:a16="http://schemas.microsoft.com/office/drawing/2014/main" id="{5499E54D-D636-4E7A-8A01-C9A0BB32C9DB}"/>
              </a:ext>
            </a:extLst>
          </p:cNvPr>
          <p:cNvPicPr>
            <a:picLocks noChangeAspect="1"/>
          </p:cNvPicPr>
          <p:nvPr/>
        </p:nvPicPr>
        <p:blipFill>
          <a:blip r:embed="rId3"/>
          <a:stretch>
            <a:fillRect/>
          </a:stretch>
        </p:blipFill>
        <p:spPr>
          <a:xfrm>
            <a:off x="6172200" y="1827046"/>
            <a:ext cx="3002644" cy="3664337"/>
          </a:xfrm>
          <a:prstGeom prst="rect">
            <a:avLst/>
          </a:prstGeom>
          <a:ln w="22225">
            <a:solidFill>
              <a:schemeClr val="tx1"/>
            </a:solidFill>
          </a:ln>
        </p:spPr>
      </p:pic>
      <p:sp>
        <p:nvSpPr>
          <p:cNvPr id="9" name="TextBox 8">
            <a:extLst>
              <a:ext uri="{FF2B5EF4-FFF2-40B4-BE49-F238E27FC236}">
                <a16:creationId xmlns:a16="http://schemas.microsoft.com/office/drawing/2014/main" id="{32EDDFD4-50EA-4CB8-A22E-5FB1C9255ACA}"/>
              </a:ext>
            </a:extLst>
          </p:cNvPr>
          <p:cNvSpPr txBox="1"/>
          <p:nvPr/>
        </p:nvSpPr>
        <p:spPr>
          <a:xfrm>
            <a:off x="8922527" y="2057999"/>
            <a:ext cx="3368352" cy="3046988"/>
          </a:xfrm>
          <a:prstGeom prst="rect">
            <a:avLst/>
          </a:prstGeom>
          <a:noFill/>
          <a:ln w="15875">
            <a:noFill/>
          </a:ln>
        </p:spPr>
        <p:txBody>
          <a:bodyPr wrap="square" rtlCol="0">
            <a:spAutoFit/>
          </a:bodyPr>
          <a:lstStyle/>
          <a:p>
            <a:pPr algn="ctr"/>
            <a:r>
              <a:rPr lang="en-US" sz="2400" b="1" i="1" dirty="0"/>
              <a:t>Panther Youth Camp</a:t>
            </a:r>
            <a:endParaRPr lang="en-US" b="1" dirty="0"/>
          </a:p>
          <a:p>
            <a:pPr algn="ctr"/>
            <a:endParaRPr lang="en-US" dirty="0"/>
          </a:p>
          <a:p>
            <a:pPr algn="ctr"/>
            <a:r>
              <a:rPr lang="en-US" dirty="0"/>
              <a:t>Monday, 7/22/19 – </a:t>
            </a:r>
          </a:p>
          <a:p>
            <a:pPr algn="ctr"/>
            <a:r>
              <a:rPr lang="en-US" dirty="0"/>
              <a:t>Thursday, 725/19</a:t>
            </a:r>
          </a:p>
          <a:p>
            <a:pPr algn="ctr"/>
            <a:endParaRPr lang="en-US" dirty="0"/>
          </a:p>
          <a:p>
            <a:pPr algn="ctr"/>
            <a:r>
              <a:rPr lang="en-US" dirty="0"/>
              <a:t>Grades 9-12</a:t>
            </a:r>
          </a:p>
          <a:p>
            <a:pPr algn="ctr"/>
            <a:endParaRPr lang="en-US" dirty="0"/>
          </a:p>
          <a:p>
            <a:pPr algn="ctr"/>
            <a:r>
              <a:rPr lang="en-US" dirty="0"/>
              <a:t>Hosted at:</a:t>
            </a:r>
            <a:br>
              <a:rPr lang="en-US" dirty="0"/>
            </a:br>
            <a:r>
              <a:rPr lang="en-US" b="1" dirty="0"/>
              <a:t>Lakeville North High School</a:t>
            </a:r>
            <a:endParaRPr lang="en-US" dirty="0"/>
          </a:p>
          <a:p>
            <a:pPr algn="ctr"/>
            <a:endParaRPr lang="en-US" sz="2400" dirty="0"/>
          </a:p>
        </p:txBody>
      </p:sp>
      <p:sp>
        <p:nvSpPr>
          <p:cNvPr id="10" name="Title 1">
            <a:extLst>
              <a:ext uri="{FF2B5EF4-FFF2-40B4-BE49-F238E27FC236}">
                <a16:creationId xmlns:a16="http://schemas.microsoft.com/office/drawing/2014/main" id="{152298B8-9A73-4549-A260-BFC6B40064E5}"/>
              </a:ext>
            </a:extLst>
          </p:cNvPr>
          <p:cNvSpPr txBox="1">
            <a:spLocks/>
          </p:cNvSpPr>
          <p:nvPr/>
        </p:nvSpPr>
        <p:spPr>
          <a:xfrm>
            <a:off x="1645300" y="5820308"/>
            <a:ext cx="9601200" cy="1012371"/>
          </a:xfrm>
          <a:prstGeom prst="rect">
            <a:avLst/>
          </a:prstGeom>
        </p:spPr>
        <p:txBody>
          <a:bodyPr vert="horz" lIns="91440" tIns="45720" rIns="91440" bIns="45720" rtlCol="0" anchor="t">
            <a:normAutofit fontScale="700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dirty="0">
                <a:solidFill>
                  <a:srgbClr val="FF0000"/>
                </a:solidFill>
              </a:rPr>
              <a:t>P</a:t>
            </a:r>
            <a:r>
              <a:rPr lang="en-US" dirty="0"/>
              <a:t>ARENT </a:t>
            </a:r>
            <a:r>
              <a:rPr lang="en-US" dirty="0">
                <a:solidFill>
                  <a:srgbClr val="FF0000"/>
                </a:solidFill>
              </a:rPr>
              <a:t>A</a:t>
            </a:r>
            <a:r>
              <a:rPr lang="en-US" dirty="0"/>
              <a:t>THLETE </a:t>
            </a:r>
            <a:r>
              <a:rPr lang="en-US" dirty="0">
                <a:solidFill>
                  <a:srgbClr val="FF0000"/>
                </a:solidFill>
              </a:rPr>
              <a:t>C</a:t>
            </a:r>
            <a:r>
              <a:rPr lang="en-US" dirty="0"/>
              <a:t>OACH (</a:t>
            </a:r>
            <a:r>
              <a:rPr lang="en-US" dirty="0">
                <a:solidFill>
                  <a:srgbClr val="FF0000"/>
                </a:solidFill>
              </a:rPr>
              <a:t>PAC</a:t>
            </a:r>
            <a:r>
              <a:rPr lang="en-US" dirty="0"/>
              <a:t>) MEETING</a:t>
            </a:r>
          </a:p>
          <a:p>
            <a:pPr algn="ctr"/>
            <a:r>
              <a:rPr lang="en-US" sz="3500" dirty="0"/>
              <a:t>Tuesday, July 23, 2019</a:t>
            </a:r>
          </a:p>
          <a:p>
            <a:pPr algn="ctr"/>
            <a:r>
              <a:rPr lang="en-US" sz="3500" dirty="0"/>
              <a:t>5:30pm  Auditorium</a:t>
            </a:r>
          </a:p>
        </p:txBody>
      </p:sp>
    </p:spTree>
    <p:extLst>
      <p:ext uri="{BB962C8B-B14F-4D97-AF65-F5344CB8AC3E}">
        <p14:creationId xmlns:p14="http://schemas.microsoft.com/office/powerpoint/2010/main" val="2370280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51F76A8-5B64-4F7B-9D70-CA4CB6D4871C}"/>
              </a:ext>
            </a:extLst>
          </p:cNvPr>
          <p:cNvSpPr>
            <a:spLocks noGrp="1"/>
          </p:cNvSpPr>
          <p:nvPr>
            <p:ph type="title"/>
          </p:nvPr>
        </p:nvSpPr>
        <p:spPr>
          <a:xfrm>
            <a:off x="1371600" y="685800"/>
            <a:ext cx="9601200" cy="1485900"/>
          </a:xfrm>
        </p:spPr>
        <p:txBody>
          <a:bodyPr>
            <a:normAutofit/>
          </a:bodyPr>
          <a:lstStyle/>
          <a:p>
            <a:r>
              <a:rPr lang="en-US" sz="6000" dirty="0"/>
              <a:t>SUMMER EVENTS </a:t>
            </a:r>
            <a:r>
              <a:rPr lang="en-US" sz="4000" dirty="0"/>
              <a:t>(cont’d)</a:t>
            </a:r>
            <a:endParaRPr lang="en-US" sz="6000" dirty="0"/>
          </a:p>
        </p:txBody>
      </p:sp>
      <p:pic>
        <p:nvPicPr>
          <p:cNvPr id="5" name="Picture 4" descr="A screen shot of a social media post&#10;&#10;Description automatically generated">
            <a:extLst>
              <a:ext uri="{FF2B5EF4-FFF2-40B4-BE49-F238E27FC236}">
                <a16:creationId xmlns:a16="http://schemas.microsoft.com/office/drawing/2014/main" id="{C6462910-F971-4676-BA87-58F3B80897B7}"/>
              </a:ext>
            </a:extLst>
          </p:cNvPr>
          <p:cNvPicPr>
            <a:picLocks noChangeAspect="1"/>
          </p:cNvPicPr>
          <p:nvPr/>
        </p:nvPicPr>
        <p:blipFill>
          <a:blip r:embed="rId2"/>
          <a:stretch>
            <a:fillRect/>
          </a:stretch>
        </p:blipFill>
        <p:spPr>
          <a:xfrm>
            <a:off x="949584" y="2171700"/>
            <a:ext cx="2697714" cy="3231160"/>
          </a:xfrm>
          <a:prstGeom prst="rect">
            <a:avLst/>
          </a:prstGeom>
        </p:spPr>
      </p:pic>
      <p:sp>
        <p:nvSpPr>
          <p:cNvPr id="6" name="TextBox 5">
            <a:extLst>
              <a:ext uri="{FF2B5EF4-FFF2-40B4-BE49-F238E27FC236}">
                <a16:creationId xmlns:a16="http://schemas.microsoft.com/office/drawing/2014/main" id="{B3951B79-09A8-4AB5-BAF5-12A9B770FD3C}"/>
              </a:ext>
            </a:extLst>
          </p:cNvPr>
          <p:cNvSpPr txBox="1"/>
          <p:nvPr/>
        </p:nvSpPr>
        <p:spPr>
          <a:xfrm>
            <a:off x="3647298" y="2246073"/>
            <a:ext cx="3368352" cy="3323987"/>
          </a:xfrm>
          <a:prstGeom prst="rect">
            <a:avLst/>
          </a:prstGeom>
          <a:noFill/>
          <a:ln w="15875">
            <a:noFill/>
          </a:ln>
        </p:spPr>
        <p:txBody>
          <a:bodyPr wrap="square" rtlCol="0">
            <a:spAutoFit/>
          </a:bodyPr>
          <a:lstStyle/>
          <a:p>
            <a:pPr algn="ctr"/>
            <a:r>
              <a:rPr lang="en-US" sz="2400" b="1" i="1" dirty="0"/>
              <a:t>Team Camp</a:t>
            </a:r>
            <a:endParaRPr lang="en-US" b="1" dirty="0"/>
          </a:p>
          <a:p>
            <a:pPr algn="ctr"/>
            <a:endParaRPr lang="en-US" dirty="0"/>
          </a:p>
          <a:p>
            <a:pPr algn="ctr"/>
            <a:r>
              <a:rPr lang="en-US" dirty="0"/>
              <a:t>Saturday, 7/27/19 – </a:t>
            </a:r>
          </a:p>
          <a:p>
            <a:pPr algn="ctr"/>
            <a:r>
              <a:rPr lang="en-US" dirty="0"/>
              <a:t>Sunday, 7/28/19</a:t>
            </a:r>
          </a:p>
          <a:p>
            <a:pPr algn="ctr"/>
            <a:endParaRPr lang="en-US" dirty="0"/>
          </a:p>
          <a:p>
            <a:pPr algn="ctr"/>
            <a:r>
              <a:rPr lang="en-US" dirty="0"/>
              <a:t>Hosted at:</a:t>
            </a:r>
            <a:br>
              <a:rPr lang="en-US" dirty="0"/>
            </a:br>
            <a:r>
              <a:rPr lang="en-US" b="1" dirty="0"/>
              <a:t>Concordia University, St Paul</a:t>
            </a:r>
          </a:p>
          <a:p>
            <a:pPr algn="ctr"/>
            <a:endParaRPr lang="en-US" b="1" dirty="0"/>
          </a:p>
          <a:p>
            <a:pPr algn="ctr"/>
            <a:r>
              <a:rPr lang="en-US" dirty="0"/>
              <a:t>More info:</a:t>
            </a:r>
          </a:p>
          <a:p>
            <a:pPr algn="ctr"/>
            <a:r>
              <a:rPr lang="en-US" b="1" dirty="0"/>
              <a:t>President Jessica Wolfe</a:t>
            </a:r>
          </a:p>
          <a:p>
            <a:pPr algn="ctr"/>
            <a:endParaRPr lang="en-US" sz="2400" dirty="0"/>
          </a:p>
        </p:txBody>
      </p:sp>
      <p:pic>
        <p:nvPicPr>
          <p:cNvPr id="8" name="Picture 7">
            <a:extLst>
              <a:ext uri="{FF2B5EF4-FFF2-40B4-BE49-F238E27FC236}">
                <a16:creationId xmlns:a16="http://schemas.microsoft.com/office/drawing/2014/main" id="{D16D6DEF-30D2-41C4-9063-C800447DE480}"/>
              </a:ext>
            </a:extLst>
          </p:cNvPr>
          <p:cNvPicPr>
            <a:picLocks noChangeAspect="1"/>
          </p:cNvPicPr>
          <p:nvPr/>
        </p:nvPicPr>
        <p:blipFill>
          <a:blip r:embed="rId3"/>
          <a:stretch>
            <a:fillRect/>
          </a:stretch>
        </p:blipFill>
        <p:spPr>
          <a:xfrm>
            <a:off x="7599784" y="2171700"/>
            <a:ext cx="4016828" cy="2351670"/>
          </a:xfrm>
          <a:prstGeom prst="rect">
            <a:avLst/>
          </a:prstGeom>
        </p:spPr>
      </p:pic>
      <p:sp>
        <p:nvSpPr>
          <p:cNvPr id="9" name="TextBox 8">
            <a:extLst>
              <a:ext uri="{FF2B5EF4-FFF2-40B4-BE49-F238E27FC236}">
                <a16:creationId xmlns:a16="http://schemas.microsoft.com/office/drawing/2014/main" id="{FE170B89-8BBF-4097-8382-F1D1C2155682}"/>
              </a:ext>
            </a:extLst>
          </p:cNvPr>
          <p:cNvSpPr txBox="1"/>
          <p:nvPr/>
        </p:nvSpPr>
        <p:spPr>
          <a:xfrm>
            <a:off x="8029188" y="4756529"/>
            <a:ext cx="3368352" cy="1292662"/>
          </a:xfrm>
          <a:prstGeom prst="rect">
            <a:avLst/>
          </a:prstGeom>
          <a:noFill/>
          <a:ln w="15875">
            <a:noFill/>
          </a:ln>
        </p:spPr>
        <p:txBody>
          <a:bodyPr wrap="square" rtlCol="0">
            <a:spAutoFit/>
          </a:bodyPr>
          <a:lstStyle/>
          <a:p>
            <a:pPr algn="ctr"/>
            <a:r>
              <a:rPr lang="en-US" sz="2400" b="1" i="1" dirty="0"/>
              <a:t>CAPTAINS PRACTICE</a:t>
            </a:r>
            <a:endParaRPr lang="en-US" b="1" dirty="0"/>
          </a:p>
          <a:p>
            <a:pPr algn="ctr"/>
            <a:endParaRPr lang="en-US" dirty="0"/>
          </a:p>
          <a:p>
            <a:pPr algn="ctr"/>
            <a:r>
              <a:rPr lang="en-US" dirty="0"/>
              <a:t>Monday, 8/5/19 –</a:t>
            </a:r>
          </a:p>
          <a:p>
            <a:pPr algn="ctr"/>
            <a:r>
              <a:rPr lang="en-US" dirty="0"/>
              <a:t>Thursday, 8/9/19</a:t>
            </a:r>
          </a:p>
        </p:txBody>
      </p:sp>
      <p:sp>
        <p:nvSpPr>
          <p:cNvPr id="10" name="Title 1">
            <a:extLst>
              <a:ext uri="{FF2B5EF4-FFF2-40B4-BE49-F238E27FC236}">
                <a16:creationId xmlns:a16="http://schemas.microsoft.com/office/drawing/2014/main" id="{9A011E43-AD47-4075-B7EA-F6BD0029A6A1}"/>
              </a:ext>
            </a:extLst>
          </p:cNvPr>
          <p:cNvSpPr txBox="1">
            <a:spLocks/>
          </p:cNvSpPr>
          <p:nvPr/>
        </p:nvSpPr>
        <p:spPr>
          <a:xfrm>
            <a:off x="1232999" y="5803219"/>
            <a:ext cx="7083687" cy="1012371"/>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dirty="0">
                <a:solidFill>
                  <a:srgbClr val="FF0000"/>
                </a:solidFill>
              </a:rPr>
              <a:t>2019 LNHSVB Tryouts</a:t>
            </a:r>
            <a:endParaRPr lang="en-US" dirty="0"/>
          </a:p>
          <a:p>
            <a:pPr algn="ctr"/>
            <a:r>
              <a:rPr lang="en-US" sz="3500" dirty="0"/>
              <a:t>Monday, August 12, 2019</a:t>
            </a:r>
          </a:p>
        </p:txBody>
      </p:sp>
    </p:spTree>
    <p:extLst>
      <p:ext uri="{BB962C8B-B14F-4D97-AF65-F5344CB8AC3E}">
        <p14:creationId xmlns:p14="http://schemas.microsoft.com/office/powerpoint/2010/main" val="3950823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12134-1F01-4320-868D-7BAAB1A01812}"/>
              </a:ext>
            </a:extLst>
          </p:cNvPr>
          <p:cNvSpPr>
            <a:spLocks noGrp="1"/>
          </p:cNvSpPr>
          <p:nvPr>
            <p:ph type="title"/>
          </p:nvPr>
        </p:nvSpPr>
        <p:spPr>
          <a:xfrm>
            <a:off x="1371600" y="685799"/>
            <a:ext cx="9601200" cy="5603033"/>
          </a:xfrm>
        </p:spPr>
        <p:txBody>
          <a:bodyPr/>
          <a:lstStyle/>
          <a:p>
            <a:pPr algn="ctr"/>
            <a:r>
              <a:rPr lang="en-US" sz="7200" i="1" dirty="0"/>
              <a:t>THANK YOU</a:t>
            </a:r>
            <a:br>
              <a:rPr lang="en-US" dirty="0"/>
            </a:br>
            <a:r>
              <a:rPr lang="en-US" sz="5400" dirty="0"/>
              <a:t>for your attendance</a:t>
            </a:r>
            <a:br>
              <a:rPr lang="en-US" sz="5400" dirty="0"/>
            </a:br>
            <a:r>
              <a:rPr lang="en-US" sz="4000" dirty="0"/>
              <a:t>and</a:t>
            </a:r>
            <a:br>
              <a:rPr lang="en-US" sz="5400" dirty="0"/>
            </a:br>
            <a:r>
              <a:rPr lang="en-US" sz="5400" dirty="0"/>
              <a:t>commitment to the 2019 </a:t>
            </a:r>
            <a:br>
              <a:rPr lang="en-US" sz="5400" dirty="0"/>
            </a:br>
            <a:r>
              <a:rPr lang="en-US" sz="5400" dirty="0"/>
              <a:t>LNHS volleyball season</a:t>
            </a:r>
            <a:endParaRPr lang="en-US" dirty="0"/>
          </a:p>
        </p:txBody>
      </p:sp>
    </p:spTree>
    <p:extLst>
      <p:ext uri="{BB962C8B-B14F-4D97-AF65-F5344CB8AC3E}">
        <p14:creationId xmlns:p14="http://schemas.microsoft.com/office/powerpoint/2010/main" val="3883896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69F4E-D53C-4CF2-8E47-BE83D8F855CA}"/>
              </a:ext>
            </a:extLst>
          </p:cNvPr>
          <p:cNvSpPr>
            <a:spLocks noGrp="1"/>
          </p:cNvSpPr>
          <p:nvPr>
            <p:ph type="title"/>
          </p:nvPr>
        </p:nvSpPr>
        <p:spPr>
          <a:xfrm>
            <a:off x="1371600" y="139959"/>
            <a:ext cx="9601200" cy="1919773"/>
          </a:xfrm>
        </p:spPr>
        <p:txBody>
          <a:bodyPr>
            <a:normAutofit fontScale="90000"/>
          </a:bodyPr>
          <a:lstStyle/>
          <a:p>
            <a:pPr algn="ctr"/>
            <a:r>
              <a:rPr lang="en-US" sz="6700" i="1" dirty="0"/>
              <a:t>2018</a:t>
            </a:r>
            <a:r>
              <a:rPr lang="en-US" sz="6000" dirty="0"/>
              <a:t> </a:t>
            </a:r>
            <a:br>
              <a:rPr lang="en-US" sz="6000" dirty="0"/>
            </a:br>
            <a:r>
              <a:rPr lang="en-US" sz="6000" dirty="0"/>
              <a:t>LNHSVBBC EXECUTIVE BOARD</a:t>
            </a:r>
          </a:p>
        </p:txBody>
      </p:sp>
      <p:sp>
        <p:nvSpPr>
          <p:cNvPr id="3" name="Content Placeholder 2">
            <a:extLst>
              <a:ext uri="{FF2B5EF4-FFF2-40B4-BE49-F238E27FC236}">
                <a16:creationId xmlns:a16="http://schemas.microsoft.com/office/drawing/2014/main" id="{5B9499BC-F110-417B-ABB4-656B975E7B33}"/>
              </a:ext>
            </a:extLst>
          </p:cNvPr>
          <p:cNvSpPr>
            <a:spLocks noGrp="1"/>
          </p:cNvSpPr>
          <p:nvPr>
            <p:ph idx="1"/>
          </p:nvPr>
        </p:nvSpPr>
        <p:spPr>
          <a:xfrm>
            <a:off x="1371600" y="1978089"/>
            <a:ext cx="9601200" cy="4739952"/>
          </a:xfrm>
        </p:spPr>
        <p:txBody>
          <a:bodyPr>
            <a:normAutofit fontScale="92500"/>
          </a:bodyPr>
          <a:lstStyle/>
          <a:p>
            <a:pPr marL="0" indent="0">
              <a:buNone/>
            </a:pPr>
            <a:r>
              <a:rPr lang="en-US" sz="2800" dirty="0"/>
              <a:t>	President:					</a:t>
            </a:r>
            <a:r>
              <a:rPr lang="en-US" sz="2800" i="1" dirty="0"/>
              <a:t>Jessica Wolfe</a:t>
            </a:r>
          </a:p>
          <a:p>
            <a:pPr marL="0" indent="0">
              <a:buNone/>
            </a:pPr>
            <a:r>
              <a:rPr lang="en-US" sz="2800" dirty="0"/>
              <a:t>	Vice President:				</a:t>
            </a:r>
            <a:r>
              <a:rPr lang="en-US" sz="2800" i="1" dirty="0"/>
              <a:t>Kari Thompson</a:t>
            </a:r>
          </a:p>
          <a:p>
            <a:pPr marL="0" indent="0">
              <a:buNone/>
            </a:pPr>
            <a:r>
              <a:rPr lang="en-US" sz="2800" dirty="0"/>
              <a:t>	Communications/Website:		</a:t>
            </a:r>
            <a:r>
              <a:rPr lang="en-US" sz="2800" i="1" dirty="0"/>
              <a:t>Delana Wherland</a:t>
            </a:r>
          </a:p>
          <a:p>
            <a:pPr marL="0" indent="0">
              <a:buNone/>
            </a:pPr>
            <a:r>
              <a:rPr lang="en-US" sz="2800" dirty="0"/>
              <a:t>	Finance Director:				</a:t>
            </a:r>
            <a:r>
              <a:rPr lang="en-US" sz="2800" i="1" dirty="0"/>
              <a:t>Amy Wheatcraft</a:t>
            </a:r>
          </a:p>
          <a:p>
            <a:pPr marL="0" indent="0">
              <a:buNone/>
            </a:pPr>
            <a:r>
              <a:rPr lang="en-US" sz="2800" dirty="0"/>
              <a:t>	Volunteer Director:				</a:t>
            </a:r>
            <a:r>
              <a:rPr lang="en-US" sz="2800" i="1" dirty="0"/>
              <a:t>Sarah Hornyak</a:t>
            </a:r>
          </a:p>
          <a:p>
            <a:pPr marL="0" indent="0">
              <a:buNone/>
            </a:pPr>
            <a:r>
              <a:rPr lang="en-US" sz="2800" dirty="0"/>
              <a:t>	Special Events Director:			</a:t>
            </a:r>
            <a:r>
              <a:rPr lang="en-US" sz="2800" i="1" dirty="0"/>
              <a:t>Mary Pat Blascziek</a:t>
            </a:r>
          </a:p>
          <a:p>
            <a:pPr marL="0" indent="0">
              <a:buNone/>
            </a:pPr>
            <a:r>
              <a:rPr lang="en-US" sz="2800" dirty="0"/>
              <a:t>	Tournaments Director:			</a:t>
            </a:r>
            <a:r>
              <a:rPr lang="en-US" sz="2800" i="1" dirty="0"/>
              <a:t>Heidi Winter</a:t>
            </a:r>
          </a:p>
          <a:p>
            <a:pPr marL="0" indent="0">
              <a:buNone/>
            </a:pPr>
            <a:r>
              <a:rPr lang="en-US" sz="2800" dirty="0"/>
              <a:t>	Concessions Director:			</a:t>
            </a:r>
            <a:r>
              <a:rPr lang="en-US" sz="2800" i="1" dirty="0"/>
              <a:t>Heidi Kolden/</a:t>
            </a:r>
          </a:p>
          <a:p>
            <a:pPr marL="0" indent="0">
              <a:buNone/>
            </a:pPr>
            <a:r>
              <a:rPr lang="en-US" sz="2800" i="1" dirty="0"/>
              <a:t>							Shelly Polzin</a:t>
            </a: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2046710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71750-FC2E-435E-8FD4-E17DC539AF14}"/>
              </a:ext>
            </a:extLst>
          </p:cNvPr>
          <p:cNvSpPr>
            <a:spLocks noGrp="1"/>
          </p:cNvSpPr>
          <p:nvPr>
            <p:ph type="title"/>
          </p:nvPr>
        </p:nvSpPr>
        <p:spPr>
          <a:xfrm>
            <a:off x="1371601" y="256590"/>
            <a:ext cx="10440954" cy="1870787"/>
          </a:xfrm>
        </p:spPr>
        <p:txBody>
          <a:bodyPr>
            <a:normAutofit fontScale="90000"/>
          </a:bodyPr>
          <a:lstStyle/>
          <a:p>
            <a:pPr algn="ctr"/>
            <a:r>
              <a:rPr lang="en-US" sz="5400" dirty="0"/>
              <a:t>PURPOSE </a:t>
            </a:r>
            <a:r>
              <a:rPr lang="en-US" dirty="0"/>
              <a:t>and</a:t>
            </a:r>
            <a:r>
              <a:rPr lang="en-US" sz="5400" dirty="0"/>
              <a:t> OBJECTIVE </a:t>
            </a:r>
            <a:br>
              <a:rPr lang="en-US" sz="5400" dirty="0"/>
            </a:br>
            <a:r>
              <a:rPr lang="en-US" dirty="0"/>
              <a:t>of the </a:t>
            </a:r>
            <a:br>
              <a:rPr lang="en-US" sz="5400" dirty="0"/>
            </a:br>
            <a:r>
              <a:rPr lang="en-US" sz="5400" dirty="0"/>
              <a:t>LNHSVBBC</a:t>
            </a:r>
          </a:p>
        </p:txBody>
      </p:sp>
      <p:sp>
        <p:nvSpPr>
          <p:cNvPr id="3" name="Content Placeholder 2">
            <a:extLst>
              <a:ext uri="{FF2B5EF4-FFF2-40B4-BE49-F238E27FC236}">
                <a16:creationId xmlns:a16="http://schemas.microsoft.com/office/drawing/2014/main" id="{1E1EF4EE-4669-4031-8906-6F8AF3B10A0E}"/>
              </a:ext>
            </a:extLst>
          </p:cNvPr>
          <p:cNvSpPr>
            <a:spLocks noGrp="1"/>
          </p:cNvSpPr>
          <p:nvPr>
            <p:ph idx="1"/>
          </p:nvPr>
        </p:nvSpPr>
        <p:spPr>
          <a:xfrm>
            <a:off x="1371601" y="2309328"/>
            <a:ext cx="10273004" cy="4450702"/>
          </a:xfrm>
        </p:spPr>
        <p:txBody>
          <a:bodyPr>
            <a:normAutofit/>
          </a:bodyPr>
          <a:lstStyle/>
          <a:p>
            <a:pPr marL="0" indent="0">
              <a:buNone/>
            </a:pPr>
            <a:r>
              <a:rPr lang="en-US" dirty="0">
                <a:solidFill>
                  <a:schemeClr val="tx1"/>
                </a:solidFill>
              </a:rPr>
              <a:t>The </a:t>
            </a:r>
            <a:r>
              <a:rPr lang="en-US" b="1" dirty="0">
                <a:solidFill>
                  <a:schemeClr val="accent6">
                    <a:lumMod val="75000"/>
                  </a:schemeClr>
                </a:solidFill>
              </a:rPr>
              <a:t>purpose</a:t>
            </a:r>
            <a:r>
              <a:rPr lang="en-US" dirty="0">
                <a:solidFill>
                  <a:schemeClr val="tx1"/>
                </a:solidFill>
              </a:rPr>
              <a:t> of the LNHSVBBC is to </a:t>
            </a:r>
            <a:r>
              <a:rPr lang="en-US" u="sng" dirty="0">
                <a:solidFill>
                  <a:schemeClr val="tx1"/>
                </a:solidFill>
              </a:rPr>
              <a:t>promote</a:t>
            </a:r>
            <a:r>
              <a:rPr lang="en-US" dirty="0">
                <a:solidFill>
                  <a:schemeClr val="tx1"/>
                </a:solidFill>
              </a:rPr>
              <a:t> the sport of girls’ volleyball for the student-athletes of Lakeville North High School.</a:t>
            </a:r>
          </a:p>
          <a:p>
            <a:pPr marL="0" indent="0">
              <a:buNone/>
            </a:pPr>
            <a:r>
              <a:rPr lang="en-US" dirty="0">
                <a:solidFill>
                  <a:schemeClr val="tx1"/>
                </a:solidFill>
              </a:rPr>
              <a:t>	</a:t>
            </a:r>
            <a:r>
              <a:rPr lang="en-US" sz="1800" i="1" dirty="0">
                <a:solidFill>
                  <a:schemeClr val="tx1"/>
                </a:solidFill>
              </a:rPr>
              <a:t>Ongoing dialogue with the LNHS Athletic Director and the LNHS volleyball coaching staff to 	ensure that the booster’s participation in and support of the volleyball program is at all 	times consistent with the highest goals and aspirations of the athletic competition among 	students.</a:t>
            </a:r>
            <a:endParaRPr lang="en-US" i="1" dirty="0">
              <a:solidFill>
                <a:schemeClr val="tx1"/>
              </a:solidFill>
            </a:endParaRPr>
          </a:p>
          <a:p>
            <a:pPr marL="0" indent="0">
              <a:buNone/>
            </a:pPr>
            <a:r>
              <a:rPr lang="en-US" dirty="0">
                <a:solidFill>
                  <a:schemeClr val="tx1"/>
                </a:solidFill>
              </a:rPr>
              <a:t>The </a:t>
            </a:r>
            <a:r>
              <a:rPr lang="en-US" b="1" dirty="0">
                <a:solidFill>
                  <a:schemeClr val="accent6">
                    <a:lumMod val="75000"/>
                  </a:schemeClr>
                </a:solidFill>
              </a:rPr>
              <a:t>objective</a:t>
            </a:r>
            <a:r>
              <a:rPr lang="en-US" dirty="0">
                <a:solidFill>
                  <a:schemeClr val="tx1"/>
                </a:solidFill>
              </a:rPr>
              <a:t> of the LNHSVBBC is to </a:t>
            </a:r>
            <a:r>
              <a:rPr lang="en-US" u="sng" dirty="0">
                <a:solidFill>
                  <a:schemeClr val="tx1"/>
                </a:solidFill>
              </a:rPr>
              <a:t>support</a:t>
            </a:r>
            <a:r>
              <a:rPr lang="en-US" dirty="0">
                <a:solidFill>
                  <a:schemeClr val="tx1"/>
                </a:solidFill>
              </a:rPr>
              <a:t> the long term growth of the volleyball program and ensure that the students have the proper training, equipment and facilities in which to learn and compete.</a:t>
            </a:r>
          </a:p>
          <a:p>
            <a:pPr marL="0" indent="0">
              <a:buNone/>
            </a:pPr>
            <a:r>
              <a:rPr lang="en-US" sz="1600" dirty="0">
                <a:solidFill>
                  <a:schemeClr val="tx1"/>
                </a:solidFill>
              </a:rPr>
              <a:t>	</a:t>
            </a:r>
            <a:r>
              <a:rPr lang="en-US" sz="1800" i="1" dirty="0">
                <a:solidFill>
                  <a:schemeClr val="tx1"/>
                </a:solidFill>
              </a:rPr>
              <a:t>The goals include, but are not limited to: providing financial support (financial and otherwise), 	to develop a sense of pride and tradition for the students, to promote and publicize the LNHS 	volleyball program in the community and to recognize the accomplishments of the team, the 	players and the coaches.</a:t>
            </a:r>
          </a:p>
          <a:p>
            <a:pPr marL="0" indent="0">
              <a:buNone/>
            </a:pPr>
            <a:endParaRPr lang="en-US" dirty="0">
              <a:solidFill>
                <a:schemeClr val="tx1"/>
              </a:solidFill>
            </a:endParaRPr>
          </a:p>
          <a:p>
            <a:pPr marL="0" indent="0">
              <a:buNone/>
            </a:pPr>
            <a:endParaRPr lang="en-US" dirty="0">
              <a:solidFill>
                <a:schemeClr val="tx1"/>
              </a:solidFill>
            </a:endParaRPr>
          </a:p>
        </p:txBody>
      </p:sp>
    </p:spTree>
    <p:extLst>
      <p:ext uri="{BB962C8B-B14F-4D97-AF65-F5344CB8AC3E}">
        <p14:creationId xmlns:p14="http://schemas.microsoft.com/office/powerpoint/2010/main" val="1469707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44AE4-7A7B-4CE9-90FD-762E14FFA4B1}"/>
              </a:ext>
            </a:extLst>
          </p:cNvPr>
          <p:cNvSpPr>
            <a:spLocks noGrp="1"/>
          </p:cNvSpPr>
          <p:nvPr>
            <p:ph type="title"/>
          </p:nvPr>
        </p:nvSpPr>
        <p:spPr>
          <a:xfrm>
            <a:off x="1295400" y="93306"/>
            <a:ext cx="9601200" cy="1929104"/>
          </a:xfrm>
        </p:spPr>
        <p:txBody>
          <a:bodyPr>
            <a:normAutofit/>
          </a:bodyPr>
          <a:lstStyle/>
          <a:p>
            <a:pPr algn="ctr"/>
            <a:r>
              <a:rPr lang="en-US" sz="6000" i="1" dirty="0"/>
              <a:t>2018</a:t>
            </a:r>
            <a:br>
              <a:rPr lang="en-US" dirty="0"/>
            </a:br>
            <a:r>
              <a:rPr lang="en-US" sz="5400" dirty="0"/>
              <a:t>ORGANIZATIONAL CHART</a:t>
            </a:r>
            <a:endParaRPr lang="en-US" dirty="0"/>
          </a:p>
        </p:txBody>
      </p:sp>
      <p:pic>
        <p:nvPicPr>
          <p:cNvPr id="5" name="Picture 4" descr="A screenshot of a cell phone&#10;&#10;Description automatically generated">
            <a:extLst>
              <a:ext uri="{FF2B5EF4-FFF2-40B4-BE49-F238E27FC236}">
                <a16:creationId xmlns:a16="http://schemas.microsoft.com/office/drawing/2014/main" id="{F1956B7D-851A-464D-8228-399142CD2D73}"/>
              </a:ext>
            </a:extLst>
          </p:cNvPr>
          <p:cNvPicPr>
            <a:picLocks noChangeAspect="1"/>
          </p:cNvPicPr>
          <p:nvPr/>
        </p:nvPicPr>
        <p:blipFill>
          <a:blip r:embed="rId2"/>
          <a:stretch>
            <a:fillRect/>
          </a:stretch>
        </p:blipFill>
        <p:spPr>
          <a:xfrm>
            <a:off x="2155186" y="1751936"/>
            <a:ext cx="7881627" cy="4934466"/>
          </a:xfrm>
          <a:prstGeom prst="rect">
            <a:avLst/>
          </a:prstGeom>
        </p:spPr>
      </p:pic>
    </p:spTree>
    <p:extLst>
      <p:ext uri="{BB962C8B-B14F-4D97-AF65-F5344CB8AC3E}">
        <p14:creationId xmlns:p14="http://schemas.microsoft.com/office/powerpoint/2010/main" val="3991629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B58B4-C32B-4460-86B1-2E709C66FC65}"/>
              </a:ext>
            </a:extLst>
          </p:cNvPr>
          <p:cNvSpPr>
            <a:spLocks noGrp="1"/>
          </p:cNvSpPr>
          <p:nvPr>
            <p:ph type="title"/>
          </p:nvPr>
        </p:nvSpPr>
        <p:spPr>
          <a:xfrm>
            <a:off x="1295400" y="149289"/>
            <a:ext cx="9601200" cy="1789145"/>
          </a:xfrm>
        </p:spPr>
        <p:txBody>
          <a:bodyPr/>
          <a:lstStyle/>
          <a:p>
            <a:pPr algn="ctr"/>
            <a:r>
              <a:rPr lang="en-US" sz="5400" i="1" dirty="0"/>
              <a:t>LNHSVBBC</a:t>
            </a:r>
            <a:r>
              <a:rPr lang="en-US" sz="5400" dirty="0"/>
              <a:t> </a:t>
            </a:r>
            <a:br>
              <a:rPr lang="en-US" dirty="0"/>
            </a:br>
            <a:r>
              <a:rPr lang="en-US" sz="5400" dirty="0"/>
              <a:t>ROLES </a:t>
            </a:r>
            <a:r>
              <a:rPr lang="en-US" sz="4000" dirty="0"/>
              <a:t>and</a:t>
            </a:r>
            <a:r>
              <a:rPr lang="en-US" sz="5400" dirty="0"/>
              <a:t> RESPONSIBILITIES</a:t>
            </a:r>
            <a:endParaRPr lang="en-US" dirty="0"/>
          </a:p>
        </p:txBody>
      </p:sp>
      <p:sp>
        <p:nvSpPr>
          <p:cNvPr id="3" name="Content Placeholder 2">
            <a:extLst>
              <a:ext uri="{FF2B5EF4-FFF2-40B4-BE49-F238E27FC236}">
                <a16:creationId xmlns:a16="http://schemas.microsoft.com/office/drawing/2014/main" id="{68A7D483-2C3E-43D4-9756-AD78D5B22954}"/>
              </a:ext>
            </a:extLst>
          </p:cNvPr>
          <p:cNvSpPr>
            <a:spLocks noGrp="1"/>
          </p:cNvSpPr>
          <p:nvPr>
            <p:ph idx="1"/>
          </p:nvPr>
        </p:nvSpPr>
        <p:spPr>
          <a:xfrm>
            <a:off x="1371600" y="1838131"/>
            <a:ext cx="10273004" cy="5019869"/>
          </a:xfrm>
        </p:spPr>
        <p:txBody>
          <a:bodyPr>
            <a:normAutofit fontScale="62500" lnSpcReduction="20000"/>
          </a:bodyPr>
          <a:lstStyle/>
          <a:p>
            <a:pPr marL="0" indent="0" fontAlgn="t">
              <a:buNone/>
            </a:pPr>
            <a:r>
              <a:rPr lang="en-US" sz="2900" b="1" i="1" dirty="0">
                <a:solidFill>
                  <a:schemeClr val="tx1"/>
                </a:solidFill>
              </a:rPr>
              <a:t>President</a:t>
            </a:r>
            <a:r>
              <a:rPr lang="en-US" sz="2800" dirty="0">
                <a:solidFill>
                  <a:schemeClr val="tx1"/>
                </a:solidFill>
              </a:rPr>
              <a:t>	</a:t>
            </a:r>
          </a:p>
          <a:p>
            <a:pPr marL="0" indent="0" fontAlgn="t">
              <a:buNone/>
            </a:pPr>
            <a:r>
              <a:rPr lang="en-US" dirty="0">
                <a:solidFill>
                  <a:schemeClr val="tx1"/>
                </a:solidFill>
              </a:rPr>
              <a:t>	Lead, guide and shape all LNHSVBBC meetings. Carry out the decisions of the general membership expressed by a majority 	vote of those present at vote.  Carry out decisions expressed by the majority of the Executive Board.  Vote only in the event there is a 	tie after a quorum is present.  Authorized to direct the Treasurer to issued checks consistent with the budget (See Article IX).  Act as 	the liaison between the coaching staff, school administration/Athletic Director, and the LNHSVBBC.  Recommended to meet with the 	Head Coach &amp; Athletic Director at the beginning of every season to discuss general business items, roles &amp; responsibilities, new 	policies, etc.</a:t>
            </a:r>
          </a:p>
          <a:p>
            <a:pPr marL="0" indent="0" fontAlgn="t">
              <a:buNone/>
            </a:pPr>
            <a:r>
              <a:rPr lang="en-US" sz="2900" b="1" i="1" dirty="0">
                <a:solidFill>
                  <a:schemeClr val="tx1"/>
                </a:solidFill>
              </a:rPr>
              <a:t>Vice President</a:t>
            </a:r>
            <a:endParaRPr lang="en-US" sz="2900" i="1" dirty="0">
              <a:solidFill>
                <a:schemeClr val="tx1"/>
              </a:solidFill>
            </a:endParaRPr>
          </a:p>
          <a:p>
            <a:pPr marL="0" indent="0">
              <a:buNone/>
            </a:pPr>
            <a:r>
              <a:rPr lang="en-US" dirty="0">
                <a:solidFill>
                  <a:schemeClr val="tx1"/>
                </a:solidFill>
              </a:rPr>
              <a:t>	Act with the power and authority of the President in the absence of the President.  Directly oversee both the Alumni and  Apparel 	Coordinators and guide/assist the responsibilities of each.  The Vice President should not be a senior parent.  The VP should be 	willing to work alongside the President and run for the President position when vacated by the current President. The Vice President 	is also responsible for other duties as assigned.</a:t>
            </a:r>
          </a:p>
          <a:p>
            <a:pPr marL="0" indent="0" fontAlgn="t">
              <a:buNone/>
            </a:pPr>
            <a:r>
              <a:rPr lang="en-US" sz="2900" b="1" i="1" dirty="0">
                <a:solidFill>
                  <a:schemeClr val="tx1"/>
                </a:solidFill>
              </a:rPr>
              <a:t>Communication/Website Director</a:t>
            </a:r>
            <a:endParaRPr lang="en-US" sz="2900" i="1" dirty="0">
              <a:solidFill>
                <a:schemeClr val="tx1"/>
              </a:solidFill>
            </a:endParaRPr>
          </a:p>
          <a:p>
            <a:pPr marL="0" indent="0">
              <a:buNone/>
            </a:pPr>
            <a:r>
              <a:rPr lang="en-US" dirty="0">
                <a:solidFill>
                  <a:schemeClr val="tx1"/>
                </a:solidFill>
              </a:rPr>
              <a:t>	Prepare and maintain full minutes of all booster meetings.  This position shall conduct and keep all correspondence of the 	LNHSVBBC, and perform other such duties that customarily pertain to communications.  Keep and maintain the player/	parent information including addresses, phone numbers and email addresses on a spreadsheet and update all Mail Chimp 	data as necessary.  Keep a current list of alumni player contact information.  Oversee aspects of communication from the 	Booster Club to the membership.  All communications sent on behalf of the Booster Club to the Membership are first to be 	cleared through the President and Head Coach prior to sending. The Communication/Website Director is also responsible 	for other duties as assigned.</a:t>
            </a:r>
          </a:p>
          <a:p>
            <a:pPr marL="0" indent="0" fontAlgn="t">
              <a:buNone/>
            </a:pPr>
            <a:r>
              <a:rPr lang="en-US" sz="2900" b="1" i="1" dirty="0">
                <a:solidFill>
                  <a:schemeClr val="tx1"/>
                </a:solidFill>
              </a:rPr>
              <a:t>Special Events Director</a:t>
            </a:r>
            <a:endParaRPr lang="en-US" sz="2900" i="1" dirty="0">
              <a:solidFill>
                <a:schemeClr val="tx1"/>
              </a:solidFill>
            </a:endParaRPr>
          </a:p>
          <a:p>
            <a:pPr marL="0" indent="0">
              <a:buNone/>
            </a:pPr>
            <a:r>
              <a:rPr lang="en-US" dirty="0">
                <a:solidFill>
                  <a:schemeClr val="tx1"/>
                </a:solidFill>
              </a:rPr>
              <a:t>	Plan and organize all special events throughout the LNHSVB season.  Support, guide and direct subcommittee chairpersons 	dedicated specifically to the LNHSVB special events such as the Fall Kickoff, Youth/Fan Night, Senior Night, and the Banquet.  	The Special Events Director will assist the Captain’s Parents responsibilities as needed and other duties as assigned.</a:t>
            </a:r>
          </a:p>
          <a:p>
            <a:pPr marL="0" indent="0">
              <a:buNone/>
            </a:pPr>
            <a:endParaRPr lang="en-US" dirty="0">
              <a:solidFill>
                <a:schemeClr val="tx1"/>
              </a:solidFill>
            </a:endParaRPr>
          </a:p>
          <a:p>
            <a:pPr marL="0" indent="0">
              <a:buNone/>
            </a:pPr>
            <a:endParaRPr lang="en-US" dirty="0">
              <a:solidFill>
                <a:schemeClr val="tx1"/>
              </a:solidFill>
            </a:endParaRPr>
          </a:p>
        </p:txBody>
      </p:sp>
    </p:spTree>
    <p:extLst>
      <p:ext uri="{BB962C8B-B14F-4D97-AF65-F5344CB8AC3E}">
        <p14:creationId xmlns:p14="http://schemas.microsoft.com/office/powerpoint/2010/main" val="1830191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F0A3F-10D7-4BFE-92E1-BED9910946F1}"/>
              </a:ext>
            </a:extLst>
          </p:cNvPr>
          <p:cNvSpPr>
            <a:spLocks noGrp="1"/>
          </p:cNvSpPr>
          <p:nvPr>
            <p:ph type="title"/>
          </p:nvPr>
        </p:nvSpPr>
        <p:spPr>
          <a:xfrm>
            <a:off x="1295400" y="209939"/>
            <a:ext cx="9601200" cy="1485900"/>
          </a:xfrm>
        </p:spPr>
        <p:txBody>
          <a:bodyPr/>
          <a:lstStyle/>
          <a:p>
            <a:pPr algn="ctr"/>
            <a:r>
              <a:rPr lang="en-US" i="1" dirty="0"/>
              <a:t>LNHSVBBC</a:t>
            </a:r>
            <a:r>
              <a:rPr lang="en-US" dirty="0"/>
              <a:t> </a:t>
            </a:r>
            <a:br>
              <a:rPr lang="en-US" dirty="0"/>
            </a:br>
            <a:r>
              <a:rPr lang="en-US" dirty="0"/>
              <a:t>ROLES </a:t>
            </a:r>
            <a:r>
              <a:rPr lang="en-US" sz="3200" dirty="0"/>
              <a:t>and</a:t>
            </a:r>
            <a:r>
              <a:rPr lang="en-US" dirty="0"/>
              <a:t> RESPONSIBILITIES </a:t>
            </a:r>
            <a:r>
              <a:rPr lang="en-US" sz="2400" dirty="0"/>
              <a:t>(CONT’D)</a:t>
            </a:r>
            <a:endParaRPr lang="en-US" dirty="0"/>
          </a:p>
        </p:txBody>
      </p:sp>
      <p:sp>
        <p:nvSpPr>
          <p:cNvPr id="3" name="Content Placeholder 2">
            <a:extLst>
              <a:ext uri="{FF2B5EF4-FFF2-40B4-BE49-F238E27FC236}">
                <a16:creationId xmlns:a16="http://schemas.microsoft.com/office/drawing/2014/main" id="{483A0B81-482A-458D-B787-4DB25989B7CF}"/>
              </a:ext>
            </a:extLst>
          </p:cNvPr>
          <p:cNvSpPr>
            <a:spLocks noGrp="1"/>
          </p:cNvSpPr>
          <p:nvPr>
            <p:ph idx="1"/>
          </p:nvPr>
        </p:nvSpPr>
        <p:spPr>
          <a:xfrm>
            <a:off x="1295400" y="1695838"/>
            <a:ext cx="10171922" cy="5040863"/>
          </a:xfrm>
        </p:spPr>
        <p:txBody>
          <a:bodyPr>
            <a:normAutofit fontScale="62500" lnSpcReduction="20000"/>
          </a:bodyPr>
          <a:lstStyle/>
          <a:p>
            <a:pPr marL="0" indent="0" fontAlgn="t">
              <a:buNone/>
            </a:pPr>
            <a:r>
              <a:rPr lang="en-US" sz="2900" b="1" i="1" dirty="0">
                <a:solidFill>
                  <a:schemeClr val="tx1"/>
                </a:solidFill>
              </a:rPr>
              <a:t>Finance Director</a:t>
            </a:r>
            <a:endParaRPr lang="en-US" sz="2900" i="1" dirty="0">
              <a:solidFill>
                <a:schemeClr val="tx1"/>
              </a:solidFill>
            </a:endParaRPr>
          </a:p>
          <a:p>
            <a:pPr marL="0" indent="0" fontAlgn="t">
              <a:buNone/>
            </a:pPr>
            <a:r>
              <a:rPr lang="en-US" dirty="0">
                <a:solidFill>
                  <a:schemeClr val="tx1"/>
                </a:solidFill>
              </a:rPr>
              <a:t>	Receive, deposit and give account of the current assets of the LNHSVBBC; have charge of all funds, securities and financial 	records of the LNHSVBBC; maintain appropriate records; make payments for all LNHSVBBC liabilities; submit a financial 	statement at each monthly Board meeting; submit a fiscal year-end statement and interface with the LNHS Booster Club as 	appropriate. Plan and recruit subcommittee chairpersons, organize and optimize revenue stream from events such as 	Tournament 	Ticket &amp; Concession Sales, oversee other fundraising event(s), as well as find new sources of revenue; and other duties as 	assigned.  The Treasurer must ensure all fundraising events are approved by the LNHSVB Head Coach, the LNHSVBBC 	and the 	LNHS Activities office. </a:t>
            </a:r>
          </a:p>
          <a:p>
            <a:pPr marL="0" indent="0" fontAlgn="t">
              <a:buNone/>
            </a:pPr>
            <a:r>
              <a:rPr lang="en-US" sz="2900" b="1" i="1" dirty="0">
                <a:solidFill>
                  <a:schemeClr val="tx1"/>
                </a:solidFill>
              </a:rPr>
              <a:t>Volunteer Director</a:t>
            </a:r>
            <a:endParaRPr lang="en-US" sz="2900" i="1" dirty="0">
              <a:solidFill>
                <a:schemeClr val="tx1"/>
              </a:solidFill>
            </a:endParaRPr>
          </a:p>
          <a:p>
            <a:pPr marL="0" indent="0">
              <a:buNone/>
            </a:pPr>
            <a:r>
              <a:rPr lang="en-US" dirty="0">
                <a:solidFill>
                  <a:schemeClr val="tx1"/>
                </a:solidFill>
              </a:rPr>
              <a:t>	Responsible for all aspects of recruiting volunteers for all volunteer needs of the LNHSVBBC.  This includes (but not limited 	to): establishing volunteer needs with other LNHSVBBC officers, creating a map of volunteer needs for each season, creating 	signup and reminder communications, and reporting the status and needs to the Executive Board on a frequent basis (as well as 	other duties as assigned).  </a:t>
            </a:r>
          </a:p>
          <a:p>
            <a:pPr marL="0" indent="0" fontAlgn="t">
              <a:buNone/>
            </a:pPr>
            <a:r>
              <a:rPr lang="en-US" sz="3300" b="1" i="1" dirty="0">
                <a:solidFill>
                  <a:schemeClr val="tx1"/>
                </a:solidFill>
              </a:rPr>
              <a:t>Tournament Director</a:t>
            </a:r>
            <a:endParaRPr lang="en-US" sz="3300" i="1" dirty="0">
              <a:solidFill>
                <a:schemeClr val="tx1"/>
              </a:solidFill>
            </a:endParaRPr>
          </a:p>
          <a:p>
            <a:pPr marL="0" indent="0">
              <a:buNone/>
            </a:pPr>
            <a:r>
              <a:rPr lang="en-US" dirty="0">
                <a:solidFill>
                  <a:schemeClr val="tx1"/>
                </a:solidFill>
              </a:rPr>
              <a:t>	Oversee and organize all aspects of Tournament Operations with the guidance and cooperation of the on-site LNHSVB Head 	Coach.  Post and maintain all visible tournament brackets, programs, signage and operations during tournament events.  	Oversee the Hospitality Room (Bachman Invitational only) and the LNHSVB Beach Tournament (July): distribute direction 	and assistance as needed.</a:t>
            </a:r>
          </a:p>
          <a:p>
            <a:pPr marL="0" indent="0" fontAlgn="t">
              <a:buNone/>
            </a:pPr>
            <a:r>
              <a:rPr lang="en-US" sz="3300" b="1" i="1" dirty="0">
                <a:solidFill>
                  <a:schemeClr val="tx1"/>
                </a:solidFill>
              </a:rPr>
              <a:t>Concessions Director</a:t>
            </a:r>
            <a:endParaRPr lang="en-US" sz="3300" i="1" dirty="0">
              <a:solidFill>
                <a:schemeClr val="tx1"/>
              </a:solidFill>
            </a:endParaRPr>
          </a:p>
          <a:p>
            <a:pPr marL="0" indent="0">
              <a:buNone/>
            </a:pPr>
            <a:r>
              <a:rPr lang="en-US" dirty="0">
                <a:solidFill>
                  <a:schemeClr val="tx1"/>
                </a:solidFill>
              </a:rPr>
              <a:t>	Oversee the complete operations of concessions at each tournament with the help of the on-site concession coordinators. 	Supervise the setup and breakdown of the concession stand; the production of all menu items; costing; shopping and 	delivery of 	the concession items.  The Concession Director will pre-order all items needed the day off by local businesses (as well as other 	duties as assigned).</a:t>
            </a:r>
          </a:p>
          <a:p>
            <a:pPr marL="0" indent="0">
              <a:buNone/>
            </a:pPr>
            <a:endParaRPr lang="en-US" dirty="0">
              <a:solidFill>
                <a:schemeClr val="tx1"/>
              </a:solidFill>
            </a:endParaRPr>
          </a:p>
          <a:p>
            <a:pPr marL="0" indent="0">
              <a:buNone/>
            </a:pPr>
            <a:endParaRPr lang="en-US" dirty="0">
              <a:solidFill>
                <a:schemeClr val="tx1"/>
              </a:solidFill>
            </a:endParaRPr>
          </a:p>
        </p:txBody>
      </p:sp>
    </p:spTree>
    <p:extLst>
      <p:ext uri="{BB962C8B-B14F-4D97-AF65-F5344CB8AC3E}">
        <p14:creationId xmlns:p14="http://schemas.microsoft.com/office/powerpoint/2010/main" val="1390547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C29B-0815-4CD0-A061-1A8D48107030}"/>
              </a:ext>
            </a:extLst>
          </p:cNvPr>
          <p:cNvSpPr>
            <a:spLocks noGrp="1"/>
          </p:cNvSpPr>
          <p:nvPr>
            <p:ph type="title"/>
          </p:nvPr>
        </p:nvSpPr>
        <p:spPr>
          <a:xfrm>
            <a:off x="1295400" y="163286"/>
            <a:ext cx="9601200" cy="2122714"/>
          </a:xfrm>
        </p:spPr>
        <p:txBody>
          <a:bodyPr>
            <a:normAutofit/>
          </a:bodyPr>
          <a:lstStyle/>
          <a:p>
            <a:pPr algn="ctr"/>
            <a:r>
              <a:rPr lang="en-US" i="1" dirty="0"/>
              <a:t>2019</a:t>
            </a:r>
            <a:br>
              <a:rPr lang="en-US" dirty="0"/>
            </a:br>
            <a:r>
              <a:rPr lang="en-US" sz="6000" dirty="0"/>
              <a:t>EXECUTIVE NOMINATIONS</a:t>
            </a:r>
            <a:br>
              <a:rPr lang="en-US" dirty="0"/>
            </a:br>
            <a:r>
              <a:rPr lang="en-US" dirty="0"/>
              <a:t>LNHSVBBC</a:t>
            </a:r>
          </a:p>
        </p:txBody>
      </p:sp>
      <p:graphicFrame>
        <p:nvGraphicFramePr>
          <p:cNvPr id="4" name="Content Placeholder 4">
            <a:extLst>
              <a:ext uri="{FF2B5EF4-FFF2-40B4-BE49-F238E27FC236}">
                <a16:creationId xmlns:a16="http://schemas.microsoft.com/office/drawing/2014/main" id="{8F57DB26-6CC0-4328-9864-15526321D6AA}"/>
              </a:ext>
            </a:extLst>
          </p:cNvPr>
          <p:cNvGraphicFramePr>
            <a:graphicFrameLocks noGrp="1"/>
          </p:cNvGraphicFramePr>
          <p:nvPr>
            <p:ph idx="1"/>
            <p:extLst>
              <p:ext uri="{D42A27DB-BD31-4B8C-83A1-F6EECF244321}">
                <p14:modId xmlns:p14="http://schemas.microsoft.com/office/powerpoint/2010/main" val="624999102"/>
              </p:ext>
            </p:extLst>
          </p:nvPr>
        </p:nvGraphicFramePr>
        <p:xfrm>
          <a:off x="2522047" y="2430576"/>
          <a:ext cx="7147906" cy="4063527"/>
        </p:xfrm>
        <a:graphic>
          <a:graphicData uri="http://schemas.openxmlformats.org/drawingml/2006/table">
            <a:tbl>
              <a:tblPr firstRow="1" bandRow="1">
                <a:tableStyleId>{5C22544A-7EE6-4342-B048-85BDC9FD1C3A}</a:tableStyleId>
              </a:tblPr>
              <a:tblGrid>
                <a:gridCol w="3573953">
                  <a:extLst>
                    <a:ext uri="{9D8B030D-6E8A-4147-A177-3AD203B41FA5}">
                      <a16:colId xmlns:a16="http://schemas.microsoft.com/office/drawing/2014/main" val="4064716422"/>
                    </a:ext>
                  </a:extLst>
                </a:gridCol>
                <a:gridCol w="3573953">
                  <a:extLst>
                    <a:ext uri="{9D8B030D-6E8A-4147-A177-3AD203B41FA5}">
                      <a16:colId xmlns:a16="http://schemas.microsoft.com/office/drawing/2014/main" val="3299900032"/>
                    </a:ext>
                  </a:extLst>
                </a:gridCol>
              </a:tblGrid>
              <a:tr h="451503">
                <a:tc>
                  <a:txBody>
                    <a:bodyPr/>
                    <a:lstStyle/>
                    <a:p>
                      <a:pPr algn="ctr"/>
                      <a:r>
                        <a:rPr lang="en-US" dirty="0"/>
                        <a:t>Position</a:t>
                      </a:r>
                    </a:p>
                  </a:txBody>
                  <a:tcPr/>
                </a:tc>
                <a:tc>
                  <a:txBody>
                    <a:bodyPr/>
                    <a:lstStyle/>
                    <a:p>
                      <a:pPr algn="ctr"/>
                      <a:r>
                        <a:rPr lang="en-US" dirty="0"/>
                        <a:t>Nominees</a:t>
                      </a:r>
                    </a:p>
                  </a:txBody>
                  <a:tcPr/>
                </a:tc>
                <a:extLst>
                  <a:ext uri="{0D108BD9-81ED-4DB2-BD59-A6C34878D82A}">
                    <a16:rowId xmlns:a16="http://schemas.microsoft.com/office/drawing/2014/main" val="1262837755"/>
                  </a:ext>
                </a:extLst>
              </a:tr>
              <a:tr h="451503">
                <a:tc>
                  <a:txBody>
                    <a:bodyPr/>
                    <a:lstStyle/>
                    <a:p>
                      <a:r>
                        <a:rPr lang="en-US" dirty="0"/>
                        <a:t>President</a:t>
                      </a:r>
                    </a:p>
                  </a:txBody>
                  <a:tcPr/>
                </a:tc>
                <a:tc>
                  <a:txBody>
                    <a:bodyPr/>
                    <a:lstStyle/>
                    <a:p>
                      <a:pPr algn="ctr"/>
                      <a:r>
                        <a:rPr lang="en-US" dirty="0"/>
                        <a:t>Jessica Wolfe</a:t>
                      </a:r>
                    </a:p>
                  </a:txBody>
                  <a:tcPr/>
                </a:tc>
                <a:extLst>
                  <a:ext uri="{0D108BD9-81ED-4DB2-BD59-A6C34878D82A}">
                    <a16:rowId xmlns:a16="http://schemas.microsoft.com/office/drawing/2014/main" val="398374318"/>
                  </a:ext>
                </a:extLst>
              </a:tr>
              <a:tr h="451503">
                <a:tc>
                  <a:txBody>
                    <a:bodyPr/>
                    <a:lstStyle/>
                    <a:p>
                      <a:r>
                        <a:rPr lang="en-US" dirty="0"/>
                        <a:t>Vice President</a:t>
                      </a:r>
                    </a:p>
                  </a:txBody>
                  <a:tcPr/>
                </a:tc>
                <a:tc>
                  <a:txBody>
                    <a:bodyPr/>
                    <a:lstStyle/>
                    <a:p>
                      <a:pPr algn="ctr"/>
                      <a:r>
                        <a:rPr lang="en-US" dirty="0"/>
                        <a:t>Kari Thompson</a:t>
                      </a:r>
                    </a:p>
                  </a:txBody>
                  <a:tcPr/>
                </a:tc>
                <a:extLst>
                  <a:ext uri="{0D108BD9-81ED-4DB2-BD59-A6C34878D82A}">
                    <a16:rowId xmlns:a16="http://schemas.microsoft.com/office/drawing/2014/main" val="709080935"/>
                  </a:ext>
                </a:extLst>
              </a:tr>
              <a:tr h="451503">
                <a:tc>
                  <a:txBody>
                    <a:bodyPr/>
                    <a:lstStyle/>
                    <a:p>
                      <a:r>
                        <a:rPr lang="en-US" dirty="0"/>
                        <a:t>Finance Director</a:t>
                      </a:r>
                    </a:p>
                  </a:txBody>
                  <a:tcPr/>
                </a:tc>
                <a:tc>
                  <a:txBody>
                    <a:bodyPr/>
                    <a:lstStyle/>
                    <a:p>
                      <a:pPr algn="ctr"/>
                      <a:r>
                        <a:rPr lang="en-US" dirty="0"/>
                        <a:t>Amy Wheatcraft</a:t>
                      </a:r>
                    </a:p>
                  </a:txBody>
                  <a:tcPr/>
                </a:tc>
                <a:extLst>
                  <a:ext uri="{0D108BD9-81ED-4DB2-BD59-A6C34878D82A}">
                    <a16:rowId xmlns:a16="http://schemas.microsoft.com/office/drawing/2014/main" val="570630560"/>
                  </a:ext>
                </a:extLst>
              </a:tr>
              <a:tr h="451503">
                <a:tc>
                  <a:txBody>
                    <a:bodyPr/>
                    <a:lstStyle/>
                    <a:p>
                      <a:r>
                        <a:rPr lang="en-US" dirty="0"/>
                        <a:t>Communications/Website </a:t>
                      </a:r>
                    </a:p>
                  </a:txBody>
                  <a:tcPr/>
                </a:tc>
                <a:tc>
                  <a:txBody>
                    <a:bodyPr/>
                    <a:lstStyle/>
                    <a:p>
                      <a:pPr algn="ctr"/>
                      <a:r>
                        <a:rPr lang="en-US" dirty="0"/>
                        <a:t>Delana Wherland</a:t>
                      </a:r>
                    </a:p>
                  </a:txBody>
                  <a:tcPr/>
                </a:tc>
                <a:extLst>
                  <a:ext uri="{0D108BD9-81ED-4DB2-BD59-A6C34878D82A}">
                    <a16:rowId xmlns:a16="http://schemas.microsoft.com/office/drawing/2014/main" val="2925651536"/>
                  </a:ext>
                </a:extLst>
              </a:tr>
              <a:tr h="451503">
                <a:tc>
                  <a:txBody>
                    <a:bodyPr/>
                    <a:lstStyle/>
                    <a:p>
                      <a:r>
                        <a:rPr lang="en-US" dirty="0"/>
                        <a:t>Volunteer Director</a:t>
                      </a:r>
                    </a:p>
                  </a:txBody>
                  <a:tcPr/>
                </a:tc>
                <a:tc>
                  <a:txBody>
                    <a:bodyPr/>
                    <a:lstStyle/>
                    <a:p>
                      <a:pPr algn="ctr"/>
                      <a:r>
                        <a:rPr lang="en-US" dirty="0"/>
                        <a:t>Sarah Hornyak</a:t>
                      </a:r>
                    </a:p>
                  </a:txBody>
                  <a:tcPr/>
                </a:tc>
                <a:extLst>
                  <a:ext uri="{0D108BD9-81ED-4DB2-BD59-A6C34878D82A}">
                    <a16:rowId xmlns:a16="http://schemas.microsoft.com/office/drawing/2014/main" val="2156539111"/>
                  </a:ext>
                </a:extLst>
              </a:tr>
              <a:tr h="451503">
                <a:tc>
                  <a:txBody>
                    <a:bodyPr/>
                    <a:lstStyle/>
                    <a:p>
                      <a:r>
                        <a:rPr lang="en-US" dirty="0"/>
                        <a:t>Special Events Director</a:t>
                      </a:r>
                    </a:p>
                  </a:txBody>
                  <a:tcPr/>
                </a:tc>
                <a:tc>
                  <a:txBody>
                    <a:bodyPr/>
                    <a:lstStyle/>
                    <a:p>
                      <a:pPr algn="ctr"/>
                      <a:r>
                        <a:rPr lang="en-US" dirty="0"/>
                        <a:t>Mary Pat Blascziek</a:t>
                      </a:r>
                    </a:p>
                  </a:txBody>
                  <a:tcPr/>
                </a:tc>
                <a:extLst>
                  <a:ext uri="{0D108BD9-81ED-4DB2-BD59-A6C34878D82A}">
                    <a16:rowId xmlns:a16="http://schemas.microsoft.com/office/drawing/2014/main" val="3495210444"/>
                  </a:ext>
                </a:extLst>
              </a:tr>
              <a:tr h="451503">
                <a:tc>
                  <a:txBody>
                    <a:bodyPr/>
                    <a:lstStyle/>
                    <a:p>
                      <a:r>
                        <a:rPr lang="en-US" dirty="0"/>
                        <a:t>Tournament Director</a:t>
                      </a:r>
                    </a:p>
                  </a:txBody>
                  <a:tcPr/>
                </a:tc>
                <a:tc>
                  <a:txBody>
                    <a:bodyPr/>
                    <a:lstStyle/>
                    <a:p>
                      <a:pPr algn="ctr"/>
                      <a:r>
                        <a:rPr lang="en-US" dirty="0"/>
                        <a:t>Barb Timm</a:t>
                      </a:r>
                    </a:p>
                  </a:txBody>
                  <a:tcPr/>
                </a:tc>
                <a:extLst>
                  <a:ext uri="{0D108BD9-81ED-4DB2-BD59-A6C34878D82A}">
                    <a16:rowId xmlns:a16="http://schemas.microsoft.com/office/drawing/2014/main" val="3421687074"/>
                  </a:ext>
                </a:extLst>
              </a:tr>
              <a:tr h="451503">
                <a:tc>
                  <a:txBody>
                    <a:bodyPr/>
                    <a:lstStyle/>
                    <a:p>
                      <a:r>
                        <a:rPr lang="en-US" dirty="0"/>
                        <a:t>Concessions Director</a:t>
                      </a:r>
                    </a:p>
                  </a:txBody>
                  <a:tcPr/>
                </a:tc>
                <a:tc>
                  <a:txBody>
                    <a:bodyPr/>
                    <a:lstStyle/>
                    <a:p>
                      <a:pPr algn="ctr"/>
                      <a:r>
                        <a:rPr lang="en-US" dirty="0"/>
                        <a:t>Julie Bergsten</a:t>
                      </a:r>
                    </a:p>
                  </a:txBody>
                  <a:tcPr/>
                </a:tc>
                <a:extLst>
                  <a:ext uri="{0D108BD9-81ED-4DB2-BD59-A6C34878D82A}">
                    <a16:rowId xmlns:a16="http://schemas.microsoft.com/office/drawing/2014/main" val="4271988733"/>
                  </a:ext>
                </a:extLst>
              </a:tr>
            </a:tbl>
          </a:graphicData>
        </a:graphic>
      </p:graphicFrame>
    </p:spTree>
    <p:extLst>
      <p:ext uri="{BB962C8B-B14F-4D97-AF65-F5344CB8AC3E}">
        <p14:creationId xmlns:p14="http://schemas.microsoft.com/office/powerpoint/2010/main" val="1494992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44B5A-2BFE-434C-A8F2-E09CB0B1DA9F}"/>
              </a:ext>
            </a:extLst>
          </p:cNvPr>
          <p:cNvSpPr>
            <a:spLocks noGrp="1"/>
          </p:cNvSpPr>
          <p:nvPr>
            <p:ph type="title"/>
          </p:nvPr>
        </p:nvSpPr>
        <p:spPr>
          <a:xfrm>
            <a:off x="1295399" y="121298"/>
            <a:ext cx="9601200" cy="1845129"/>
          </a:xfrm>
        </p:spPr>
        <p:txBody>
          <a:bodyPr/>
          <a:lstStyle/>
          <a:p>
            <a:pPr algn="ctr"/>
            <a:r>
              <a:rPr lang="en-US" sz="6000" i="1" dirty="0"/>
              <a:t>2019</a:t>
            </a:r>
            <a:br>
              <a:rPr lang="en-US" dirty="0"/>
            </a:br>
            <a:r>
              <a:rPr lang="en-US" sz="5400" dirty="0"/>
              <a:t>ORGANIZATIONAL CHART</a:t>
            </a:r>
            <a:endParaRPr lang="en-US" dirty="0"/>
          </a:p>
        </p:txBody>
      </p:sp>
      <p:pic>
        <p:nvPicPr>
          <p:cNvPr id="6" name="Picture 5" descr="A close up of a sign&#10;&#10;Description automatically generated">
            <a:extLst>
              <a:ext uri="{FF2B5EF4-FFF2-40B4-BE49-F238E27FC236}">
                <a16:creationId xmlns:a16="http://schemas.microsoft.com/office/drawing/2014/main" id="{0DFCF9B2-A1C3-47FF-9897-25980EEF3BA4}"/>
              </a:ext>
            </a:extLst>
          </p:cNvPr>
          <p:cNvPicPr>
            <a:picLocks noChangeAspect="1"/>
          </p:cNvPicPr>
          <p:nvPr/>
        </p:nvPicPr>
        <p:blipFill>
          <a:blip r:embed="rId2"/>
          <a:stretch>
            <a:fillRect/>
          </a:stretch>
        </p:blipFill>
        <p:spPr>
          <a:xfrm>
            <a:off x="2241452" y="1706954"/>
            <a:ext cx="7709095" cy="5151046"/>
          </a:xfrm>
          <a:prstGeom prst="rect">
            <a:avLst/>
          </a:prstGeom>
        </p:spPr>
      </p:pic>
    </p:spTree>
    <p:extLst>
      <p:ext uri="{BB962C8B-B14F-4D97-AF65-F5344CB8AC3E}">
        <p14:creationId xmlns:p14="http://schemas.microsoft.com/office/powerpoint/2010/main" val="766801801"/>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1150</TotalTime>
  <Words>633</Words>
  <Application>Microsoft Office PowerPoint</Application>
  <PresentationFormat>Widescreen</PresentationFormat>
  <Paragraphs>261</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Franklin Gothic Book</vt:lpstr>
      <vt:lpstr>Wingdings</vt:lpstr>
      <vt:lpstr>Crop</vt:lpstr>
      <vt:lpstr>Lakeville north  Volleyball Booster  membership meeting</vt:lpstr>
      <vt:lpstr>AGENDA</vt:lpstr>
      <vt:lpstr>2018  LNHSVBBC EXECUTIVE BOARD</vt:lpstr>
      <vt:lpstr>PURPOSE and OBJECTIVE  of the  LNHSVBBC</vt:lpstr>
      <vt:lpstr>2018 ORGANIZATIONAL CHART</vt:lpstr>
      <vt:lpstr>LNHSVBBC  ROLES and RESPONSIBILITIES</vt:lpstr>
      <vt:lpstr>LNHSVBBC  ROLES and RESPONSIBILITIES (CONT’D)</vt:lpstr>
      <vt:lpstr>2019 EXECUTIVE NOMINATIONS LNHSVBBC</vt:lpstr>
      <vt:lpstr>2019 ORGANIZATIONAL CHART</vt:lpstr>
      <vt:lpstr>2018  EVENT COORDINATORS LNHSVBBC</vt:lpstr>
      <vt:lpstr>2019 EVENT COORDINATOR OPPORTUNITIES LNHSVBBC</vt:lpstr>
      <vt:lpstr>PowerPoint Presentation</vt:lpstr>
      <vt:lpstr>2019 BOOSTER MEETINGS When and Where</vt:lpstr>
      <vt:lpstr>LOOKING AHEAD LNHSVB</vt:lpstr>
      <vt:lpstr>2019 OBJECTIVES</vt:lpstr>
      <vt:lpstr>2019 KEY OFFSEASON EVENTS LNHSVB</vt:lpstr>
      <vt:lpstr>OFFSEASON EVENTS (cont’d)</vt:lpstr>
      <vt:lpstr>OFFSEASON EVENTS (cont’d)</vt:lpstr>
      <vt:lpstr>PowerPoint Presentation</vt:lpstr>
      <vt:lpstr>SUMMER EVENTS (cont’d)</vt:lpstr>
      <vt:lpstr>SUMMER EVENTS (cont’d)</vt:lpstr>
      <vt:lpstr>SUMMER EVENTS (cont’d)</vt:lpstr>
      <vt:lpstr>THANK YOU for your attendance and commitment to the 2019  LNHS volleyball season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LNHS  Volleyball Booster  membership meeting</dc:title>
  <dc:creator>Jackie Richter</dc:creator>
  <cp:lastModifiedBy>Jackie Richter</cp:lastModifiedBy>
  <cp:revision>43</cp:revision>
  <cp:lastPrinted>2019-02-04T18:09:01Z</cp:lastPrinted>
  <dcterms:created xsi:type="dcterms:W3CDTF">2019-01-25T21:47:55Z</dcterms:created>
  <dcterms:modified xsi:type="dcterms:W3CDTF">2019-02-06T15:47:13Z</dcterms:modified>
</cp:coreProperties>
</file>