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Corbel" panose="020B0503020204020204" pitchFamily="34" charset="0"/>
      <p:regular r:id="rId31"/>
      <p:bold r:id="rId32"/>
      <p:italic r:id="rId33"/>
      <p:boldItalic r:id="rId34"/>
    </p:embeddedFont>
    <p:embeddedFont>
      <p:font typeface="Montserrat" panose="00000500000000000000" pitchFamily="2" charset="0"/>
      <p:regular r:id="rId35"/>
      <p:bold r:id="rId36"/>
      <p:italic r:id="rId37"/>
      <p:boldItalic r:id="rId38"/>
    </p:embeddedFont>
    <p:embeddedFont>
      <p:font typeface="Montserrat Light" panose="00000400000000000000" pitchFamily="2" charset="0"/>
      <p:regular r:id="rId39"/>
      <p:bold r:id="rId40"/>
      <p:italic r:id="rId41"/>
      <p:boldItalic r:id="rId42"/>
    </p:embeddedFont>
    <p:embeddedFont>
      <p:font typeface="Open Sans" panose="020B0606030504020204" pitchFamily="34" charset="0"/>
      <p:regular r:id="rId43"/>
      <p:bold r:id="rId44"/>
      <p:italic r:id="rId45"/>
      <p:boldItalic r:id="rId46"/>
    </p:embeddedFont>
    <p:embeddedFont>
      <p:font typeface="Open Sans Light" panose="020B030603050402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imiLMbreD2lmtxZGzvxecfwJIUY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50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 name="Google Shape;8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831106bf1a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g2831106bf1a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831106bf1a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g2831106bf1a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8bfb5d810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8bfb5d810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g28bfb5d810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831106bf1a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g2831106bf1a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90712015fb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g290712015fb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6b0d434a8a_0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g16b0d434a8a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90dee8faf3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g290dee8faf3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3" name="Google Shape;11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2" name="Google Shape;12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831106bf1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g2831106bf1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831106bf1a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 name="Google Shape;141;g2831106bf1a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831106bf1a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g2831106bf1a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
        <p:cNvGrpSpPr/>
        <p:nvPr/>
      </p:nvGrpSpPr>
      <p:grpSpPr>
        <a:xfrm>
          <a:off x="0" y="0"/>
          <a:ext cx="0" cy="0"/>
          <a:chOff x="0" y="0"/>
          <a:chExt cx="0" cy="0"/>
        </a:xfrm>
      </p:grpSpPr>
      <p:sp>
        <p:nvSpPr>
          <p:cNvPr id="68" name="Google Shape;68;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 name="Google Shape;70;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3"/>
        <p:cNvGrpSpPr/>
        <p:nvPr/>
      </p:nvGrpSpPr>
      <p:grpSpPr>
        <a:xfrm>
          <a:off x="0" y="0"/>
          <a:ext cx="0" cy="0"/>
          <a:chOff x="0" y="0"/>
          <a:chExt cx="0" cy="0"/>
        </a:xfrm>
      </p:grpSpPr>
      <p:sp>
        <p:nvSpPr>
          <p:cNvPr id="74" name="Google Shape;74;p3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6" name="Google Shape;76;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2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9" name="Google Shape;19;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2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2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
        <p:cNvGrpSpPr/>
        <p:nvPr/>
      </p:nvGrpSpPr>
      <p:grpSpPr>
        <a:xfrm>
          <a:off x="0" y="0"/>
          <a:ext cx="0" cy="0"/>
          <a:chOff x="0" y="0"/>
          <a:chExt cx="0" cy="0"/>
        </a:xfrm>
      </p:grpSpPr>
      <p:sp>
        <p:nvSpPr>
          <p:cNvPr id="54" name="Google Shape;54;p2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6" name="Google Shape;56;p2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7" name="Google Shape;57;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sp>
        <p:nvSpPr>
          <p:cNvPr id="61" name="Google Shape;61;p3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0"/>
          <p:cNvSpPr>
            <a:spLocks noGrp="1"/>
          </p:cNvSpPr>
          <p:nvPr>
            <p:ph type="pic" idx="2"/>
          </p:nvPr>
        </p:nvSpPr>
        <p:spPr>
          <a:xfrm>
            <a:off x="1792288" y="612775"/>
            <a:ext cx="5486400" cy="4114800"/>
          </a:xfrm>
          <a:prstGeom prst="rect">
            <a:avLst/>
          </a:prstGeom>
          <a:noFill/>
          <a:ln>
            <a:noFill/>
          </a:ln>
        </p:spPr>
      </p:sp>
      <p:sp>
        <p:nvSpPr>
          <p:cNvPr id="63" name="Google Shape;63;p3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2.jpg"/><Relationship Id="rId7"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2.jp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
          <p:cNvPicPr preferRelativeResize="0"/>
          <p:nvPr/>
        </p:nvPicPr>
        <p:blipFill rotWithShape="1">
          <a:blip r:embed="rId3">
            <a:alphaModFix/>
          </a:blip>
          <a:srcRect/>
          <a:stretch/>
        </p:blipFill>
        <p:spPr>
          <a:xfrm>
            <a:off x="16" y="-37325"/>
            <a:ext cx="9143982" cy="6094500"/>
          </a:xfrm>
          <a:prstGeom prst="rect">
            <a:avLst/>
          </a:prstGeom>
          <a:noFill/>
          <a:ln>
            <a:noFill/>
          </a:ln>
          <a:effectLst>
            <a:outerShdw blurRad="57150" dist="19050" dir="5400000" algn="bl" rotWithShape="0">
              <a:srgbClr val="000000">
                <a:alpha val="61960"/>
              </a:srgbClr>
            </a:outerShdw>
          </a:effectLst>
        </p:spPr>
      </p:pic>
      <p:sp>
        <p:nvSpPr>
          <p:cNvPr id="84" name="Google Shape;84;p1"/>
          <p:cNvSpPr txBox="1">
            <a:spLocks noGrp="1"/>
          </p:cNvSpPr>
          <p:nvPr>
            <p:ph type="body" idx="4294967295"/>
          </p:nvPr>
        </p:nvSpPr>
        <p:spPr>
          <a:xfrm>
            <a:off x="4572000" y="113550"/>
            <a:ext cx="4667400" cy="24753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1078"/>
              </a:spcBef>
              <a:spcAft>
                <a:spcPts val="0"/>
              </a:spcAft>
              <a:buClr>
                <a:schemeClr val="dk1"/>
              </a:buClr>
              <a:buSzPts val="7700"/>
              <a:buNone/>
            </a:pPr>
            <a:r>
              <a:rPr lang="en-US" sz="4800" b="1">
                <a:solidFill>
                  <a:srgbClr val="003D7C"/>
                </a:solidFill>
                <a:latin typeface="Open Sans"/>
                <a:ea typeface="Open Sans"/>
                <a:cs typeface="Open Sans"/>
                <a:sym typeface="Open Sans"/>
              </a:rPr>
              <a:t>2022-2023 </a:t>
            </a:r>
            <a:endParaRPr sz="4800" b="1">
              <a:solidFill>
                <a:srgbClr val="003D7C"/>
              </a:solidFill>
              <a:latin typeface="Open Sans"/>
              <a:ea typeface="Open Sans"/>
              <a:cs typeface="Open Sans"/>
              <a:sym typeface="Open Sans"/>
            </a:endParaRPr>
          </a:p>
          <a:p>
            <a:pPr marL="0" lvl="0" indent="0" algn="ctr" rtl="0">
              <a:lnSpc>
                <a:spcPct val="100000"/>
              </a:lnSpc>
              <a:spcBef>
                <a:spcPts val="1078"/>
              </a:spcBef>
              <a:spcAft>
                <a:spcPts val="0"/>
              </a:spcAft>
              <a:buClr>
                <a:schemeClr val="dk1"/>
              </a:buClr>
              <a:buSzPts val="7700"/>
              <a:buNone/>
            </a:pPr>
            <a:r>
              <a:rPr lang="en-US" sz="4800" b="1">
                <a:solidFill>
                  <a:srgbClr val="003D7C"/>
                </a:solidFill>
                <a:latin typeface="Open Sans"/>
                <a:ea typeface="Open Sans"/>
                <a:cs typeface="Open Sans"/>
                <a:sym typeface="Open Sans"/>
              </a:rPr>
              <a:t>Annual Meeting</a:t>
            </a:r>
            <a:endParaRPr sz="4800"/>
          </a:p>
        </p:txBody>
      </p:sp>
      <p:sp>
        <p:nvSpPr>
          <p:cNvPr id="85" name="Google Shape;85;p1"/>
          <p:cNvSpPr txBox="1"/>
          <p:nvPr/>
        </p:nvSpPr>
        <p:spPr>
          <a:xfrm>
            <a:off x="0" y="5767975"/>
            <a:ext cx="9144000" cy="1089900"/>
          </a:xfrm>
          <a:prstGeom prst="rect">
            <a:avLst/>
          </a:prstGeom>
          <a:solidFill>
            <a:srgbClr val="002060"/>
          </a:solidFill>
          <a:ln>
            <a:noFill/>
          </a:ln>
        </p:spPr>
        <p:txBody>
          <a:bodyPr spcFirstLastPara="1" wrap="square" lIns="91425" tIns="45700" rIns="91425" bIns="45700" anchor="t" anchorCtr="0">
            <a:normAutofit/>
          </a:bodyPr>
          <a:lstStyle/>
          <a:p>
            <a:pPr marL="0" marR="0" lvl="0" indent="0" algn="ctr" rtl="0">
              <a:lnSpc>
                <a:spcPct val="80000"/>
              </a:lnSpc>
              <a:spcBef>
                <a:spcPts val="728"/>
              </a:spcBef>
              <a:spcAft>
                <a:spcPts val="0"/>
              </a:spcAft>
              <a:buClr>
                <a:schemeClr val="dk1"/>
              </a:buClr>
              <a:buSzPts val="5200"/>
              <a:buFont typeface="Arial"/>
              <a:buNone/>
            </a:pPr>
            <a:endParaRPr sz="1500" b="1" i="0" u="none" strike="noStrike" cap="none">
              <a:solidFill>
                <a:schemeClr val="lt1"/>
              </a:solidFill>
              <a:latin typeface="Open Sans Light"/>
              <a:ea typeface="Open Sans Light"/>
              <a:cs typeface="Open Sans Light"/>
              <a:sym typeface="Open Sans Light"/>
            </a:endParaRPr>
          </a:p>
          <a:p>
            <a:pPr marL="0" marR="0" lvl="0" indent="0" algn="ctr" rtl="0">
              <a:lnSpc>
                <a:spcPct val="80000"/>
              </a:lnSpc>
              <a:spcBef>
                <a:spcPts val="728"/>
              </a:spcBef>
              <a:spcAft>
                <a:spcPts val="0"/>
              </a:spcAft>
              <a:buClr>
                <a:schemeClr val="dk1"/>
              </a:buClr>
              <a:buSzPts val="5200"/>
              <a:buFont typeface="Arial"/>
              <a:buNone/>
            </a:pPr>
            <a:r>
              <a:rPr lang="en-US" sz="3900" b="1" i="0" u="none" strike="noStrike" cap="none">
                <a:solidFill>
                  <a:schemeClr val="lt1"/>
                </a:solidFill>
                <a:latin typeface="Open Sans Light"/>
                <a:ea typeface="Open Sans Light"/>
                <a:cs typeface="Open Sans Light"/>
                <a:sym typeface="Open Sans Light"/>
              </a:rPr>
              <a:t>Monday Oct. 2</a:t>
            </a:r>
            <a:r>
              <a:rPr lang="en-US" sz="3900" b="1">
                <a:solidFill>
                  <a:schemeClr val="lt1"/>
                </a:solidFill>
                <a:latin typeface="Open Sans Light"/>
                <a:ea typeface="Open Sans Light"/>
                <a:cs typeface="Open Sans Light"/>
                <a:sym typeface="Open Sans Light"/>
              </a:rPr>
              <a:t>3rd </a:t>
            </a:r>
            <a:endParaRPr sz="1900" b="0"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2831106bf1a_0_27"/>
          <p:cNvSpPr txBox="1"/>
          <p:nvPr/>
        </p:nvSpPr>
        <p:spPr>
          <a:xfrm>
            <a:off x="0" y="381000"/>
            <a:ext cx="9349500" cy="762000"/>
          </a:xfrm>
          <a:prstGeom prst="rect">
            <a:avLst/>
          </a:prstGeom>
          <a:solidFill>
            <a:srgbClr val="002060"/>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7F7F7F"/>
              </a:solidFill>
              <a:latin typeface="Calibri"/>
              <a:ea typeface="Calibri"/>
              <a:cs typeface="Calibri"/>
              <a:sym typeface="Calibri"/>
            </a:endParaRPr>
          </a:p>
        </p:txBody>
      </p:sp>
      <p:pic>
        <p:nvPicPr>
          <p:cNvPr id="164" name="Google Shape;164;g2831106bf1a_0_27" descr="C:\Users\Aaron\Downloads\Hudson Soccer crest final-01 9-1-12.jpg"/>
          <p:cNvPicPr preferRelativeResize="0"/>
          <p:nvPr/>
        </p:nvPicPr>
        <p:blipFill rotWithShape="1">
          <a:blip r:embed="rId3">
            <a:alphaModFix/>
          </a:blip>
          <a:srcRect/>
          <a:stretch/>
        </p:blipFill>
        <p:spPr>
          <a:xfrm>
            <a:off x="152400" y="76200"/>
            <a:ext cx="1556797" cy="1751396"/>
          </a:xfrm>
          <a:prstGeom prst="rect">
            <a:avLst/>
          </a:prstGeom>
          <a:noFill/>
          <a:ln>
            <a:noFill/>
          </a:ln>
        </p:spPr>
      </p:pic>
      <p:sp>
        <p:nvSpPr>
          <p:cNvPr id="165" name="Google Shape;165;g2831106bf1a_0_27"/>
          <p:cNvSpPr txBox="1"/>
          <p:nvPr/>
        </p:nvSpPr>
        <p:spPr>
          <a:xfrm flipH="1">
            <a:off x="1842547" y="-199685"/>
            <a:ext cx="8229600" cy="19512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lt1"/>
              </a:buClr>
              <a:buSzPts val="3600"/>
              <a:buFont typeface="Open Sans Light"/>
              <a:buNone/>
            </a:pPr>
            <a:r>
              <a:rPr lang="en-US" sz="3600" b="1" i="0" u="none" strike="noStrike" cap="none">
                <a:solidFill>
                  <a:schemeClr val="lt1"/>
                </a:solidFill>
                <a:latin typeface="Open Sans Light"/>
                <a:ea typeface="Open Sans Light"/>
                <a:cs typeface="Open Sans Light"/>
                <a:sym typeface="Open Sans Light"/>
              </a:rPr>
              <a:t>Adult Co-Ed Rec Program</a:t>
            </a:r>
            <a:endParaRPr sz="3600" b="0" i="0" u="none" strike="noStrike" cap="none">
              <a:solidFill>
                <a:schemeClr val="lt1"/>
              </a:solidFill>
              <a:latin typeface="Open Sans Light"/>
              <a:ea typeface="Open Sans Light"/>
              <a:cs typeface="Open Sans Light"/>
              <a:sym typeface="Open Sans Light"/>
            </a:endParaRPr>
          </a:p>
        </p:txBody>
      </p:sp>
      <p:pic>
        <p:nvPicPr>
          <p:cNvPr id="166" name="Google Shape;166;g2831106bf1a_0_27"/>
          <p:cNvPicPr preferRelativeResize="0"/>
          <p:nvPr/>
        </p:nvPicPr>
        <p:blipFill rotWithShape="1">
          <a:blip r:embed="rId4">
            <a:alphaModFix/>
          </a:blip>
          <a:srcRect l="55557"/>
          <a:stretch/>
        </p:blipFill>
        <p:spPr>
          <a:xfrm>
            <a:off x="6327925" y="1143000"/>
            <a:ext cx="3021575" cy="5715000"/>
          </a:xfrm>
          <a:prstGeom prst="rect">
            <a:avLst/>
          </a:prstGeom>
          <a:noFill/>
          <a:ln>
            <a:noFill/>
          </a:ln>
        </p:spPr>
      </p:pic>
      <p:sp>
        <p:nvSpPr>
          <p:cNvPr id="167" name="Google Shape;167;g2831106bf1a_0_27"/>
          <p:cNvSpPr txBox="1"/>
          <p:nvPr/>
        </p:nvSpPr>
        <p:spPr>
          <a:xfrm>
            <a:off x="152400" y="1513400"/>
            <a:ext cx="5688900" cy="4705500"/>
          </a:xfrm>
          <a:prstGeom prst="rect">
            <a:avLst/>
          </a:prstGeom>
          <a:noFill/>
          <a:ln>
            <a:noFill/>
          </a:ln>
        </p:spPr>
        <p:txBody>
          <a:bodyPr spcFirstLastPara="1" wrap="square" lIns="91425" tIns="91425" rIns="91425" bIns="91425" anchor="t" anchorCtr="0">
            <a:spAutoFit/>
          </a:bodyPr>
          <a:lstStyle/>
          <a:p>
            <a:pPr marL="0" marR="0" lvl="0" indent="0" algn="l" rtl="0">
              <a:lnSpc>
                <a:spcPct val="125000"/>
              </a:lnSpc>
              <a:spcBef>
                <a:spcPts val="407"/>
              </a:spcBef>
              <a:spcAft>
                <a:spcPts val="0"/>
              </a:spcAft>
              <a:buClr>
                <a:srgbClr val="000000"/>
              </a:buClr>
              <a:buSzPts val="2800"/>
              <a:buFont typeface="Arial"/>
              <a:buNone/>
            </a:pPr>
            <a:endParaRPr sz="2800" b="0" i="0" u="none" strike="noStrike" cap="none">
              <a:solidFill>
                <a:srgbClr val="003D7C"/>
              </a:solidFill>
              <a:latin typeface="Open Sans"/>
              <a:ea typeface="Open Sans"/>
              <a:cs typeface="Open Sans"/>
              <a:sym typeface="Open Sans"/>
            </a:endParaRPr>
          </a:p>
          <a:p>
            <a:pPr marL="342900" marR="0" lvl="0" indent="-336550" algn="l" rtl="0">
              <a:lnSpc>
                <a:spcPct val="115000"/>
              </a:lnSpc>
              <a:spcBef>
                <a:spcPts val="407"/>
              </a:spcBef>
              <a:spcAft>
                <a:spcPts val="0"/>
              </a:spcAft>
              <a:buClr>
                <a:srgbClr val="003D7C"/>
              </a:buClr>
              <a:buSzPts val="2100"/>
              <a:buFont typeface="Montserrat"/>
              <a:buChar char="•"/>
            </a:pPr>
            <a:r>
              <a:rPr lang="en-US" sz="2100" i="0" u="none" strike="noStrike" cap="none">
                <a:solidFill>
                  <a:srgbClr val="003D7C"/>
                </a:solidFill>
                <a:highlight>
                  <a:schemeClr val="lt1"/>
                </a:highlight>
                <a:latin typeface="Montserrat"/>
                <a:ea typeface="Montserrat"/>
                <a:cs typeface="Montserrat"/>
                <a:sym typeface="Montserrat"/>
              </a:rPr>
              <a:t>Maintained 10 Adult co-ed teams in Spring and Fall </a:t>
            </a:r>
            <a:r>
              <a:rPr lang="en-US" sz="2100">
                <a:solidFill>
                  <a:srgbClr val="003D7C"/>
                </a:solidFill>
                <a:highlight>
                  <a:schemeClr val="lt1"/>
                </a:highlight>
                <a:latin typeface="Montserrat"/>
                <a:ea typeface="Montserrat"/>
                <a:cs typeface="Montserrat"/>
                <a:sym typeface="Montserrat"/>
              </a:rPr>
              <a:t>(9 week sessions)</a:t>
            </a:r>
            <a:endParaRPr sz="2100" i="0" u="none" strike="noStrike" cap="none">
              <a:solidFill>
                <a:srgbClr val="003D7C"/>
              </a:solidFill>
              <a:highlight>
                <a:schemeClr val="lt1"/>
              </a:highlight>
              <a:latin typeface="Montserrat"/>
              <a:ea typeface="Montserrat"/>
              <a:cs typeface="Montserrat"/>
              <a:sym typeface="Montserrat"/>
            </a:endParaRPr>
          </a:p>
          <a:p>
            <a:pPr marL="342900" marR="0" lvl="0" indent="-336550" algn="l" rtl="0">
              <a:lnSpc>
                <a:spcPct val="115000"/>
              </a:lnSpc>
              <a:spcBef>
                <a:spcPts val="407"/>
              </a:spcBef>
              <a:spcAft>
                <a:spcPts val="0"/>
              </a:spcAft>
              <a:buClr>
                <a:srgbClr val="003D7C"/>
              </a:buClr>
              <a:buSzPts val="2100"/>
              <a:buFont typeface="Montserrat"/>
              <a:buChar char="•"/>
            </a:pPr>
            <a:r>
              <a:rPr lang="en-US" sz="2100" i="0" u="none" strike="noStrike" cap="none">
                <a:solidFill>
                  <a:srgbClr val="003D7C"/>
                </a:solidFill>
                <a:highlight>
                  <a:schemeClr val="lt1"/>
                </a:highlight>
                <a:latin typeface="Montserrat"/>
                <a:ea typeface="Montserrat"/>
                <a:cs typeface="Montserrat"/>
                <a:sym typeface="Montserrat"/>
              </a:rPr>
              <a:t>Returned to using Referees</a:t>
            </a:r>
            <a:endParaRPr sz="2100" i="0" u="none" strike="noStrike" cap="none">
              <a:solidFill>
                <a:srgbClr val="003D7C"/>
              </a:solidFill>
              <a:highlight>
                <a:schemeClr val="lt1"/>
              </a:highlight>
              <a:latin typeface="Montserrat"/>
              <a:ea typeface="Montserrat"/>
              <a:cs typeface="Montserrat"/>
              <a:sym typeface="Montserrat"/>
            </a:endParaRPr>
          </a:p>
          <a:p>
            <a:pPr marL="342900" marR="0" lvl="0" indent="-336550" algn="l" rtl="0">
              <a:lnSpc>
                <a:spcPct val="115000"/>
              </a:lnSpc>
              <a:spcBef>
                <a:spcPts val="407"/>
              </a:spcBef>
              <a:spcAft>
                <a:spcPts val="0"/>
              </a:spcAft>
              <a:buClr>
                <a:srgbClr val="003D7C"/>
              </a:buClr>
              <a:buSzPts val="2100"/>
              <a:buFont typeface="Montserrat"/>
              <a:buChar char="•"/>
            </a:pPr>
            <a:r>
              <a:rPr lang="en-US" sz="2100" i="0" u="none" strike="noStrike" cap="none">
                <a:solidFill>
                  <a:srgbClr val="003D7C"/>
                </a:solidFill>
                <a:highlight>
                  <a:schemeClr val="lt1"/>
                </a:highlight>
                <a:latin typeface="Montserrat"/>
                <a:ea typeface="Montserrat"/>
                <a:cs typeface="Montserrat"/>
                <a:sym typeface="Montserrat"/>
              </a:rPr>
              <a:t>Part time registration option</a:t>
            </a:r>
            <a:endParaRPr sz="2100" i="0" u="none" strike="noStrike" cap="none">
              <a:solidFill>
                <a:srgbClr val="003D7C"/>
              </a:solidFill>
              <a:highlight>
                <a:schemeClr val="lt1"/>
              </a:highlight>
              <a:latin typeface="Montserrat"/>
              <a:ea typeface="Montserrat"/>
              <a:cs typeface="Montserrat"/>
              <a:sym typeface="Montserrat"/>
            </a:endParaRPr>
          </a:p>
          <a:p>
            <a:pPr marL="342900" marR="0" lvl="0" indent="-336550" algn="l" rtl="0">
              <a:lnSpc>
                <a:spcPct val="115000"/>
              </a:lnSpc>
              <a:spcBef>
                <a:spcPts val="407"/>
              </a:spcBef>
              <a:spcAft>
                <a:spcPts val="0"/>
              </a:spcAft>
              <a:buClr>
                <a:srgbClr val="003D7C"/>
              </a:buClr>
              <a:buSzPts val="2100"/>
              <a:buFont typeface="Montserrat"/>
              <a:buChar char="•"/>
            </a:pPr>
            <a:r>
              <a:rPr lang="en-US" sz="2100">
                <a:solidFill>
                  <a:srgbClr val="003D7C"/>
                </a:solidFill>
                <a:highlight>
                  <a:schemeClr val="lt1"/>
                </a:highlight>
                <a:latin typeface="Montserrat"/>
                <a:ea typeface="Montserrat"/>
                <a:cs typeface="Montserrat"/>
                <a:sym typeface="Montserrat"/>
              </a:rPr>
              <a:t>Emphasis on improving team behaviour to refs and each other </a:t>
            </a:r>
            <a:endParaRPr sz="2100">
              <a:solidFill>
                <a:srgbClr val="003D7C"/>
              </a:solidFill>
              <a:highlight>
                <a:schemeClr val="lt1"/>
              </a:highlight>
              <a:latin typeface="Montserrat"/>
              <a:ea typeface="Montserrat"/>
              <a:cs typeface="Montserrat"/>
              <a:sym typeface="Montserrat"/>
            </a:endParaRPr>
          </a:p>
          <a:p>
            <a:pPr marL="342900" marR="0" lvl="0" indent="-336550" algn="l" rtl="0">
              <a:lnSpc>
                <a:spcPct val="115000"/>
              </a:lnSpc>
              <a:spcBef>
                <a:spcPts val="407"/>
              </a:spcBef>
              <a:spcAft>
                <a:spcPts val="0"/>
              </a:spcAft>
              <a:buClr>
                <a:srgbClr val="003D7C"/>
              </a:buClr>
              <a:buSzPts val="2100"/>
              <a:buFont typeface="Montserrat"/>
              <a:buChar char="•"/>
            </a:pPr>
            <a:r>
              <a:rPr lang="en-US" sz="2100" i="0" u="none" strike="noStrike" cap="none">
                <a:solidFill>
                  <a:srgbClr val="003D7C"/>
                </a:solidFill>
                <a:highlight>
                  <a:schemeClr val="lt1"/>
                </a:highlight>
                <a:latin typeface="Montserrat"/>
                <a:ea typeface="Montserrat"/>
                <a:cs typeface="Montserrat"/>
                <a:sym typeface="Montserrat"/>
              </a:rPr>
              <a:t>Budget </a:t>
            </a:r>
            <a:r>
              <a:rPr lang="en-US" sz="2100">
                <a:solidFill>
                  <a:srgbClr val="003D7C"/>
                </a:solidFill>
                <a:highlight>
                  <a:schemeClr val="lt1"/>
                </a:highlight>
                <a:latin typeface="Montserrat"/>
                <a:ea typeface="Montserrat"/>
                <a:cs typeface="Montserrat"/>
                <a:sym typeface="Montserrat"/>
              </a:rPr>
              <a:t>to</a:t>
            </a:r>
            <a:r>
              <a:rPr lang="en-US" sz="2100" i="0" u="none" strike="noStrike" cap="none">
                <a:solidFill>
                  <a:srgbClr val="003D7C"/>
                </a:solidFill>
                <a:highlight>
                  <a:schemeClr val="lt1"/>
                </a:highlight>
                <a:latin typeface="Montserrat"/>
                <a:ea typeface="Montserrat"/>
                <a:cs typeface="Montserrat"/>
                <a:sym typeface="Montserrat"/>
              </a:rPr>
              <a:t> rais</a:t>
            </a:r>
            <a:r>
              <a:rPr lang="en-US" sz="2100">
                <a:solidFill>
                  <a:srgbClr val="003D7C"/>
                </a:solidFill>
                <a:highlight>
                  <a:schemeClr val="lt1"/>
                </a:highlight>
                <a:latin typeface="Montserrat"/>
                <a:ea typeface="Montserrat"/>
                <a:cs typeface="Montserrat"/>
                <a:sym typeface="Montserrat"/>
              </a:rPr>
              <a:t>e</a:t>
            </a:r>
            <a:r>
              <a:rPr lang="en-US" sz="2100" i="0" u="none" strike="noStrike" cap="none">
                <a:solidFill>
                  <a:srgbClr val="003D7C"/>
                </a:solidFill>
                <a:highlight>
                  <a:schemeClr val="lt1"/>
                </a:highlight>
                <a:latin typeface="Montserrat"/>
                <a:ea typeface="Montserrat"/>
                <a:cs typeface="Montserrat"/>
                <a:sym typeface="Montserrat"/>
              </a:rPr>
              <a:t> $10,000 for HSA operations after costs (apparel and Referees)</a:t>
            </a:r>
            <a:endParaRPr sz="2100" i="0" u="none" strike="noStrike" cap="none">
              <a:solidFill>
                <a:srgbClr val="003D7C"/>
              </a:solidFill>
              <a:highlight>
                <a:schemeClr val="lt1"/>
              </a:highlight>
              <a:latin typeface="Montserrat"/>
              <a:ea typeface="Montserrat"/>
              <a:cs typeface="Montserrat"/>
              <a:sym typeface="Montserrat"/>
            </a:endParaRPr>
          </a:p>
          <a:p>
            <a:pPr marL="0" marR="0" lvl="0" indent="0" algn="l" rtl="0">
              <a:lnSpc>
                <a:spcPct val="125000"/>
              </a:lnSpc>
              <a:spcBef>
                <a:spcPts val="407"/>
              </a:spcBef>
              <a:spcAft>
                <a:spcPts val="0"/>
              </a:spcAft>
              <a:buClr>
                <a:srgbClr val="000000"/>
              </a:buClr>
              <a:buSzPts val="2200"/>
              <a:buFont typeface="Arial"/>
              <a:buNone/>
            </a:pPr>
            <a:endParaRPr sz="2100" i="0" u="none" strike="noStrike" cap="none">
              <a:solidFill>
                <a:srgbClr val="003D7C"/>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
        <p:cNvGrpSpPr/>
        <p:nvPr/>
      </p:nvGrpSpPr>
      <p:grpSpPr>
        <a:xfrm>
          <a:off x="0" y="0"/>
          <a:ext cx="0" cy="0"/>
          <a:chOff x="0" y="0"/>
          <a:chExt cx="0" cy="0"/>
        </a:xfrm>
      </p:grpSpPr>
      <p:sp>
        <p:nvSpPr>
          <p:cNvPr id="172" name="Google Shape;172;g2831106bf1a_0_35"/>
          <p:cNvSpPr txBox="1"/>
          <p:nvPr/>
        </p:nvSpPr>
        <p:spPr>
          <a:xfrm>
            <a:off x="0" y="381000"/>
            <a:ext cx="9349500" cy="762000"/>
          </a:xfrm>
          <a:prstGeom prst="rect">
            <a:avLst/>
          </a:prstGeom>
          <a:solidFill>
            <a:srgbClr val="002060"/>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7F7F7F"/>
              </a:solidFill>
              <a:latin typeface="Calibri"/>
              <a:ea typeface="Calibri"/>
              <a:cs typeface="Calibri"/>
              <a:sym typeface="Calibri"/>
            </a:endParaRPr>
          </a:p>
        </p:txBody>
      </p:sp>
      <p:pic>
        <p:nvPicPr>
          <p:cNvPr id="173" name="Google Shape;173;g2831106bf1a_0_35" descr="C:\Users\Aaron\Downloads\Hudson Soccer crest final-01 9-1-12.jpg"/>
          <p:cNvPicPr preferRelativeResize="0"/>
          <p:nvPr/>
        </p:nvPicPr>
        <p:blipFill rotWithShape="1">
          <a:blip r:embed="rId3">
            <a:alphaModFix/>
          </a:blip>
          <a:srcRect/>
          <a:stretch/>
        </p:blipFill>
        <p:spPr>
          <a:xfrm>
            <a:off x="152400" y="76200"/>
            <a:ext cx="1556797" cy="1751396"/>
          </a:xfrm>
          <a:prstGeom prst="rect">
            <a:avLst/>
          </a:prstGeom>
          <a:noFill/>
          <a:ln>
            <a:noFill/>
          </a:ln>
        </p:spPr>
      </p:pic>
      <p:sp>
        <p:nvSpPr>
          <p:cNvPr id="174" name="Google Shape;174;g2831106bf1a_0_35"/>
          <p:cNvSpPr txBox="1"/>
          <p:nvPr/>
        </p:nvSpPr>
        <p:spPr>
          <a:xfrm>
            <a:off x="952500" y="76200"/>
            <a:ext cx="8229600" cy="1371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lt1"/>
              </a:buClr>
              <a:buSzPts val="3600"/>
              <a:buFont typeface="Open Sans Light"/>
              <a:buNone/>
            </a:pPr>
            <a:r>
              <a:rPr lang="en-US" sz="3600" b="1">
                <a:solidFill>
                  <a:schemeClr val="lt1"/>
                </a:solidFill>
                <a:latin typeface="Open Sans Light"/>
                <a:ea typeface="Open Sans Light"/>
                <a:cs typeface="Open Sans Light"/>
                <a:sym typeface="Open Sans Light"/>
              </a:rPr>
              <a:t>    </a:t>
            </a:r>
            <a:r>
              <a:rPr lang="en-US" sz="3600" b="1" i="0" u="none" strike="noStrike" cap="none">
                <a:solidFill>
                  <a:schemeClr val="lt1"/>
                </a:solidFill>
                <a:latin typeface="Open Sans Light"/>
                <a:ea typeface="Open Sans Light"/>
                <a:cs typeface="Open Sans Light"/>
                <a:sym typeface="Open Sans Light"/>
              </a:rPr>
              <a:t>202</a:t>
            </a:r>
            <a:r>
              <a:rPr lang="en-US" sz="3600" b="1">
                <a:solidFill>
                  <a:schemeClr val="lt1"/>
                </a:solidFill>
                <a:latin typeface="Open Sans Light"/>
                <a:ea typeface="Open Sans Light"/>
                <a:cs typeface="Open Sans Light"/>
                <a:sym typeface="Open Sans Light"/>
              </a:rPr>
              <a:t>3</a:t>
            </a:r>
            <a:r>
              <a:rPr lang="en-US" sz="3600" b="1" i="0" u="none" strike="noStrike" cap="none">
                <a:solidFill>
                  <a:schemeClr val="lt1"/>
                </a:solidFill>
                <a:latin typeface="Open Sans Light"/>
                <a:ea typeface="Open Sans Light"/>
                <a:cs typeface="Open Sans Light"/>
                <a:sym typeface="Open Sans Light"/>
              </a:rPr>
              <a:t> Rec Program </a:t>
            </a:r>
            <a:r>
              <a:rPr lang="en-US" sz="3600" b="1">
                <a:solidFill>
                  <a:schemeClr val="lt1"/>
                </a:solidFill>
                <a:latin typeface="Open Sans Light"/>
                <a:ea typeface="Open Sans Light"/>
                <a:cs typeface="Open Sans Light"/>
                <a:sym typeface="Open Sans Light"/>
              </a:rPr>
              <a:t>Achievements</a:t>
            </a:r>
            <a:endParaRPr sz="1400" b="0" i="0" u="none" strike="noStrike" cap="none">
              <a:solidFill>
                <a:srgbClr val="000000"/>
              </a:solidFill>
              <a:latin typeface="Arial"/>
              <a:ea typeface="Arial"/>
              <a:cs typeface="Arial"/>
              <a:sym typeface="Arial"/>
            </a:endParaRPr>
          </a:p>
        </p:txBody>
      </p:sp>
      <p:sp>
        <p:nvSpPr>
          <p:cNvPr id="175" name="Google Shape;175;g2831106bf1a_0_35"/>
          <p:cNvSpPr/>
          <p:nvPr/>
        </p:nvSpPr>
        <p:spPr>
          <a:xfrm>
            <a:off x="313950" y="1542300"/>
            <a:ext cx="8721600" cy="5154600"/>
          </a:xfrm>
          <a:prstGeom prst="rect">
            <a:avLst/>
          </a:prstGeom>
          <a:noFill/>
          <a:ln>
            <a:noFill/>
          </a:ln>
        </p:spPr>
        <p:txBody>
          <a:bodyPr spcFirstLastPara="1" wrap="square" lIns="91425" tIns="45700" rIns="91425" bIns="45700" anchor="ctr" anchorCtr="0">
            <a:noAutofit/>
          </a:bodyPr>
          <a:lstStyle/>
          <a:p>
            <a:pPr marL="0" lvl="0" indent="457200" algn="l" rtl="0">
              <a:spcBef>
                <a:spcPts val="0"/>
              </a:spcBef>
              <a:spcAft>
                <a:spcPts val="0"/>
              </a:spcAft>
              <a:buClr>
                <a:schemeClr val="dk1"/>
              </a:buClr>
              <a:buSzPts val="1100"/>
              <a:buFont typeface="Arial"/>
              <a:buNone/>
            </a:pPr>
            <a:r>
              <a:rPr lang="en-US" sz="2100" b="1">
                <a:solidFill>
                  <a:srgbClr val="003D7C"/>
                </a:solidFill>
                <a:latin typeface="Montserrat"/>
                <a:ea typeface="Montserrat"/>
                <a:cs typeface="Montserrat"/>
                <a:sym typeface="Montserrat"/>
              </a:rPr>
              <a:t>2023 Enrollment Goals:</a:t>
            </a:r>
            <a:endParaRPr sz="2100">
              <a:solidFill>
                <a:srgbClr val="003D7C"/>
              </a:solidFill>
              <a:latin typeface="Montserrat"/>
              <a:ea typeface="Montserrat"/>
              <a:cs typeface="Montserrat"/>
              <a:sym typeface="Montserrat"/>
            </a:endParaRPr>
          </a:p>
          <a:p>
            <a:pPr marL="0" lvl="0" indent="0" algn="l" rtl="0">
              <a:spcBef>
                <a:spcPts val="222"/>
              </a:spcBef>
              <a:spcAft>
                <a:spcPts val="0"/>
              </a:spcAft>
              <a:buClr>
                <a:schemeClr val="dk1"/>
              </a:buClr>
              <a:buSzPts val="1200"/>
              <a:buFont typeface="Arial"/>
              <a:buNone/>
            </a:pPr>
            <a:endParaRPr sz="500" b="1">
              <a:solidFill>
                <a:srgbClr val="003D7C"/>
              </a:solidFill>
              <a:highlight>
                <a:schemeClr val="lt1"/>
              </a:highlight>
              <a:latin typeface="Montserrat"/>
              <a:ea typeface="Montserrat"/>
              <a:cs typeface="Montserrat"/>
              <a:sym typeface="Montserrat"/>
            </a:endParaRPr>
          </a:p>
          <a:p>
            <a:pPr marL="457200" lvl="0" indent="-361950" algn="l" rtl="0">
              <a:spcBef>
                <a:spcPts val="0"/>
              </a:spcBef>
              <a:spcAft>
                <a:spcPts val="0"/>
              </a:spcAft>
              <a:buClr>
                <a:srgbClr val="003D7C"/>
              </a:buClr>
              <a:buSzPts val="2100"/>
              <a:buChar char="•"/>
            </a:pPr>
            <a:r>
              <a:rPr lang="en-US" sz="2100">
                <a:solidFill>
                  <a:srgbClr val="003D7C"/>
                </a:solidFill>
                <a:latin typeface="Montserrat"/>
                <a:ea typeface="Montserrat"/>
                <a:cs typeface="Montserrat"/>
                <a:sym typeface="Montserrat"/>
              </a:rPr>
              <a:t>Spring - 2023 vs 2022  + ~7% </a:t>
            </a:r>
            <a:r>
              <a:rPr lang="en-US" sz="2100" b="1">
                <a:solidFill>
                  <a:srgbClr val="6AA84F"/>
                </a:solidFill>
                <a:latin typeface="Montserrat"/>
                <a:ea typeface="Montserrat"/>
                <a:cs typeface="Montserrat"/>
                <a:sym typeface="Montserrat"/>
              </a:rPr>
              <a:t>✔</a:t>
            </a:r>
            <a:endParaRPr sz="2100" b="1">
              <a:solidFill>
                <a:srgbClr val="6AA84F"/>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Char char="•"/>
            </a:pPr>
            <a:r>
              <a:rPr lang="en-US" sz="2100">
                <a:solidFill>
                  <a:srgbClr val="003D7C"/>
                </a:solidFill>
                <a:latin typeface="Montserrat"/>
                <a:ea typeface="Montserrat"/>
                <a:cs typeface="Montserrat"/>
                <a:sym typeface="Montserrat"/>
              </a:rPr>
              <a:t>      Fall - 2023 vs 2022  + ~5% </a:t>
            </a:r>
            <a:r>
              <a:rPr lang="en-US" sz="2100" b="1">
                <a:solidFill>
                  <a:srgbClr val="FF0000"/>
                </a:solidFill>
                <a:latin typeface="Montserrat"/>
                <a:ea typeface="Montserrat"/>
                <a:cs typeface="Montserrat"/>
                <a:sym typeface="Montserrat"/>
              </a:rPr>
              <a:t>X</a:t>
            </a:r>
            <a:endParaRPr sz="2100" b="1">
              <a:solidFill>
                <a:srgbClr val="6AA84F"/>
              </a:solidFill>
              <a:latin typeface="Montserrat"/>
              <a:ea typeface="Montserrat"/>
              <a:cs typeface="Montserrat"/>
              <a:sym typeface="Montserrat"/>
            </a:endParaRPr>
          </a:p>
          <a:p>
            <a:pPr marL="0" lvl="0" indent="0" algn="l" rtl="0">
              <a:spcBef>
                <a:spcPts val="0"/>
              </a:spcBef>
              <a:spcAft>
                <a:spcPts val="0"/>
              </a:spcAft>
              <a:buNone/>
            </a:pPr>
            <a:endParaRPr sz="2100" b="1">
              <a:solidFill>
                <a:srgbClr val="003D7C"/>
              </a:solidFill>
              <a:latin typeface="Montserrat"/>
              <a:ea typeface="Montserrat"/>
              <a:cs typeface="Montserrat"/>
              <a:sym typeface="Montserrat"/>
            </a:endParaRPr>
          </a:p>
          <a:p>
            <a:pPr marL="0" lvl="0" indent="457200" algn="l" rtl="0">
              <a:spcBef>
                <a:spcPts val="0"/>
              </a:spcBef>
              <a:spcAft>
                <a:spcPts val="0"/>
              </a:spcAft>
              <a:buNone/>
            </a:pPr>
            <a:r>
              <a:rPr lang="en-US" sz="2100" b="1">
                <a:solidFill>
                  <a:srgbClr val="003D7C"/>
                </a:solidFill>
                <a:latin typeface="Montserrat"/>
                <a:ea typeface="Montserrat"/>
                <a:cs typeface="Montserrat"/>
                <a:sym typeface="Montserrat"/>
              </a:rPr>
              <a:t>2023 Program Goals:</a:t>
            </a:r>
            <a:endParaRPr sz="2100">
              <a:solidFill>
                <a:srgbClr val="003D7C"/>
              </a:solidFill>
              <a:latin typeface="Montserrat"/>
              <a:ea typeface="Montserrat"/>
              <a:cs typeface="Montserrat"/>
              <a:sym typeface="Montserrat"/>
            </a:endParaRPr>
          </a:p>
          <a:p>
            <a:pPr marL="0" marR="0" lvl="0" indent="0" algn="l" rtl="0">
              <a:lnSpc>
                <a:spcPct val="100000"/>
              </a:lnSpc>
              <a:spcBef>
                <a:spcPts val="222"/>
              </a:spcBef>
              <a:spcAft>
                <a:spcPts val="0"/>
              </a:spcAft>
              <a:buClr>
                <a:srgbClr val="000000"/>
              </a:buClr>
              <a:buSzPts val="1200"/>
              <a:buFont typeface="Arial"/>
              <a:buNone/>
            </a:pPr>
            <a:endParaRPr sz="500" b="1">
              <a:solidFill>
                <a:srgbClr val="003D7C"/>
              </a:solidFill>
              <a:highlight>
                <a:schemeClr val="lt1"/>
              </a:highlight>
              <a:latin typeface="Montserrat"/>
              <a:ea typeface="Montserrat"/>
              <a:cs typeface="Montserrat"/>
              <a:sym typeface="Montserrat"/>
            </a:endParaRPr>
          </a:p>
          <a:p>
            <a:pPr marL="457200" lvl="0" indent="-361950" algn="l" rtl="0">
              <a:spcBef>
                <a:spcPts val="0"/>
              </a:spcBef>
              <a:spcAft>
                <a:spcPts val="0"/>
              </a:spcAft>
              <a:buClr>
                <a:srgbClr val="003D7C"/>
              </a:buClr>
              <a:buSzPts val="2100"/>
              <a:buChar char="•"/>
            </a:pPr>
            <a:r>
              <a:rPr lang="en-US" sz="2100">
                <a:solidFill>
                  <a:srgbClr val="003D7C"/>
                </a:solidFill>
                <a:latin typeface="Montserrat"/>
                <a:ea typeface="Montserrat"/>
                <a:cs typeface="Montserrat"/>
                <a:sym typeface="Montserrat"/>
              </a:rPr>
              <a:t>Appoint new Assistant Rec Director </a:t>
            </a:r>
            <a:r>
              <a:rPr lang="en-US" sz="2100" b="1">
                <a:solidFill>
                  <a:srgbClr val="6AA84F"/>
                </a:solidFill>
                <a:latin typeface="Montserrat"/>
                <a:ea typeface="Montserrat"/>
                <a:cs typeface="Montserrat"/>
                <a:sym typeface="Montserrat"/>
              </a:rPr>
              <a:t>✔</a:t>
            </a:r>
            <a:endParaRPr sz="2100" b="1">
              <a:solidFill>
                <a:srgbClr val="6AA84F"/>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Char char="•"/>
            </a:pPr>
            <a:r>
              <a:rPr lang="en-US" sz="2100">
                <a:solidFill>
                  <a:srgbClr val="003D7C"/>
                </a:solidFill>
                <a:latin typeface="Montserrat"/>
                <a:ea typeface="Montserrat"/>
                <a:cs typeface="Montserrat"/>
                <a:sym typeface="Montserrat"/>
              </a:rPr>
              <a:t>New shirt designs for 2023 </a:t>
            </a:r>
            <a:r>
              <a:rPr lang="en-US" sz="2100" b="1">
                <a:solidFill>
                  <a:srgbClr val="6AA84F"/>
                </a:solidFill>
                <a:latin typeface="Montserrat"/>
                <a:ea typeface="Montserrat"/>
                <a:cs typeface="Montserrat"/>
                <a:sym typeface="Montserrat"/>
              </a:rPr>
              <a:t>✔</a:t>
            </a:r>
            <a:endParaRPr sz="2100">
              <a:solidFill>
                <a:srgbClr val="6AA84F"/>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Char char="•"/>
            </a:pPr>
            <a:r>
              <a:rPr lang="en-US" sz="2100">
                <a:solidFill>
                  <a:srgbClr val="003D7C"/>
                </a:solidFill>
                <a:latin typeface="Montserrat"/>
                <a:ea typeface="Montserrat"/>
                <a:cs typeface="Montserrat"/>
                <a:sym typeface="Montserrat"/>
              </a:rPr>
              <a:t>Continue Travel Transition Program </a:t>
            </a:r>
            <a:r>
              <a:rPr lang="en-US" sz="2100" b="1">
                <a:solidFill>
                  <a:srgbClr val="6AA84F"/>
                </a:solidFill>
                <a:latin typeface="Montserrat"/>
                <a:ea typeface="Montserrat"/>
                <a:cs typeface="Montserrat"/>
                <a:sym typeface="Montserrat"/>
              </a:rPr>
              <a:t>✔</a:t>
            </a:r>
            <a:endParaRPr sz="2100">
              <a:solidFill>
                <a:srgbClr val="6AA84F"/>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Char char="•"/>
            </a:pPr>
            <a:r>
              <a:rPr lang="en-US" sz="2100">
                <a:solidFill>
                  <a:srgbClr val="003D7C"/>
                </a:solidFill>
                <a:latin typeface="Montserrat"/>
                <a:ea typeface="Montserrat"/>
                <a:cs typeface="Montserrat"/>
                <a:sym typeface="Montserrat"/>
              </a:rPr>
              <a:t>Formalize 2023 Summer Rec program </a:t>
            </a:r>
            <a:r>
              <a:rPr lang="en-US" sz="2100" b="1">
                <a:solidFill>
                  <a:srgbClr val="6AA84F"/>
                </a:solidFill>
                <a:latin typeface="Montserrat"/>
                <a:ea typeface="Montserrat"/>
                <a:cs typeface="Montserrat"/>
                <a:sym typeface="Montserrat"/>
              </a:rPr>
              <a:t>✔</a:t>
            </a:r>
            <a:r>
              <a:rPr lang="en-US" sz="2100">
                <a:solidFill>
                  <a:srgbClr val="B6D7A8"/>
                </a:solidFill>
                <a:latin typeface="Montserrat"/>
                <a:ea typeface="Montserrat"/>
                <a:cs typeface="Montserrat"/>
                <a:sym typeface="Montserrat"/>
              </a:rPr>
              <a:t> </a:t>
            </a:r>
            <a:endParaRPr sz="2100">
              <a:solidFill>
                <a:srgbClr val="B6D7A8"/>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Char char="•"/>
            </a:pPr>
            <a:r>
              <a:rPr lang="en-US" sz="2100">
                <a:solidFill>
                  <a:srgbClr val="003D7C"/>
                </a:solidFill>
                <a:latin typeface="Montserrat"/>
                <a:ea typeface="Montserrat"/>
                <a:cs typeface="Montserrat"/>
                <a:sym typeface="Montserrat"/>
              </a:rPr>
              <a:t>Expand 2022 - 23 Winter Rec program to other age groups </a:t>
            </a:r>
            <a:r>
              <a:rPr lang="en-US" sz="2100" b="1">
                <a:solidFill>
                  <a:srgbClr val="FF0000"/>
                </a:solidFill>
                <a:latin typeface="Montserrat"/>
                <a:ea typeface="Montserrat"/>
                <a:cs typeface="Montserrat"/>
                <a:sym typeface="Montserrat"/>
              </a:rPr>
              <a:t>X</a:t>
            </a:r>
            <a:endParaRPr sz="2100">
              <a:solidFill>
                <a:srgbClr val="FF0000"/>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Char char="•"/>
            </a:pPr>
            <a:r>
              <a:rPr lang="en-US" sz="2100">
                <a:solidFill>
                  <a:srgbClr val="003D7C"/>
                </a:solidFill>
                <a:latin typeface="Montserrat"/>
                <a:ea typeface="Montserrat"/>
                <a:cs typeface="Montserrat"/>
                <a:sym typeface="Montserrat"/>
              </a:rPr>
              <a:t>Budget to generate $100K Revenue </a:t>
            </a:r>
            <a:r>
              <a:rPr lang="en-US" sz="2100" b="1">
                <a:solidFill>
                  <a:srgbClr val="6AA84F"/>
                </a:solidFill>
                <a:latin typeface="Montserrat"/>
                <a:ea typeface="Montserrat"/>
                <a:cs typeface="Montserrat"/>
                <a:sym typeface="Montserrat"/>
              </a:rPr>
              <a:t>✔</a:t>
            </a:r>
            <a:endParaRPr sz="2100">
              <a:solidFill>
                <a:srgbClr val="003D7C"/>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Char char="•"/>
            </a:pPr>
            <a:r>
              <a:rPr lang="en-US" sz="2100">
                <a:solidFill>
                  <a:srgbClr val="003D7C"/>
                </a:solidFill>
                <a:latin typeface="Montserrat"/>
                <a:ea typeface="Montserrat"/>
                <a:cs typeface="Montserrat"/>
                <a:sym typeface="Montserrat"/>
              </a:rPr>
              <a:t>Increase promotional activities to drive higher numbers </a:t>
            </a:r>
            <a:r>
              <a:rPr lang="en-US" sz="2100" b="1">
                <a:solidFill>
                  <a:srgbClr val="6AA84F"/>
                </a:solidFill>
                <a:latin typeface="Montserrat"/>
                <a:ea typeface="Montserrat"/>
                <a:cs typeface="Montserrat"/>
                <a:sym typeface="Montserrat"/>
              </a:rPr>
              <a:t>✔</a:t>
            </a:r>
            <a:endParaRPr sz="2800" i="0" u="none" strike="noStrike" cap="none">
              <a:solidFill>
                <a:srgbClr val="6AA84F"/>
              </a:solidFill>
              <a:highlight>
                <a:schemeClr val="lt1"/>
              </a:highlight>
              <a:latin typeface="Montserrat"/>
              <a:ea typeface="Montserrat"/>
              <a:cs typeface="Montserrat"/>
              <a:sym typeface="Montserrat"/>
            </a:endParaRPr>
          </a:p>
        </p:txBody>
      </p:sp>
      <p:pic>
        <p:nvPicPr>
          <p:cNvPr id="176" name="Google Shape;176;g2831106bf1a_0_35"/>
          <p:cNvPicPr preferRelativeResize="0"/>
          <p:nvPr/>
        </p:nvPicPr>
        <p:blipFill rotWithShape="1">
          <a:blip r:embed="rId4">
            <a:alphaModFix/>
          </a:blip>
          <a:srcRect l="49" r="59"/>
          <a:stretch/>
        </p:blipFill>
        <p:spPr>
          <a:xfrm>
            <a:off x="5686443" y="1274200"/>
            <a:ext cx="3229532" cy="215480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28bfb5d8106_0_0"/>
          <p:cNvSpPr/>
          <p:nvPr/>
        </p:nvSpPr>
        <p:spPr>
          <a:xfrm>
            <a:off x="164400" y="1805400"/>
            <a:ext cx="8815200" cy="3323400"/>
          </a:xfrm>
          <a:prstGeom prst="rect">
            <a:avLst/>
          </a:prstGeom>
          <a:noFill/>
          <a:ln>
            <a:noFill/>
          </a:ln>
        </p:spPr>
        <p:txBody>
          <a:bodyPr spcFirstLastPara="1" wrap="square" lIns="91425" tIns="45700" rIns="91425" bIns="45700" anchor="ctr" anchorCtr="0">
            <a:noAutofit/>
          </a:bodyPr>
          <a:lstStyle/>
          <a:p>
            <a:pPr marL="0" lvl="0" indent="457200" algn="l" rtl="0">
              <a:spcBef>
                <a:spcPts val="0"/>
              </a:spcBef>
              <a:spcAft>
                <a:spcPts val="0"/>
              </a:spcAft>
              <a:buClr>
                <a:schemeClr val="dk1"/>
              </a:buClr>
              <a:buSzPts val="1100"/>
              <a:buFont typeface="Arial"/>
              <a:buNone/>
            </a:pPr>
            <a:r>
              <a:rPr lang="en-US" sz="2000" b="1">
                <a:solidFill>
                  <a:srgbClr val="003D7C"/>
                </a:solidFill>
                <a:latin typeface="Montserrat"/>
                <a:ea typeface="Montserrat"/>
                <a:cs typeface="Montserrat"/>
                <a:sym typeface="Montserrat"/>
              </a:rPr>
              <a:t>2023 Adaptive Rec:</a:t>
            </a:r>
            <a:r>
              <a:rPr lang="en-US" sz="2100" b="1">
                <a:solidFill>
                  <a:srgbClr val="003D7C"/>
                </a:solidFill>
                <a:latin typeface="Montserrat"/>
                <a:ea typeface="Montserrat"/>
                <a:cs typeface="Montserrat"/>
                <a:sym typeface="Montserrat"/>
              </a:rPr>
              <a:t> </a:t>
            </a:r>
            <a:r>
              <a:rPr lang="en-US" sz="1900" b="1">
                <a:solidFill>
                  <a:srgbClr val="003D7C"/>
                </a:solidFill>
                <a:latin typeface="Montserrat"/>
                <a:ea typeface="Montserrat"/>
                <a:cs typeface="Montserrat"/>
                <a:sym typeface="Montserrat"/>
              </a:rPr>
              <a:t>A new soccer program for different abilities</a:t>
            </a:r>
            <a:endParaRPr sz="1900" b="1">
              <a:solidFill>
                <a:srgbClr val="003D7C"/>
              </a:solidFill>
              <a:latin typeface="Montserrat"/>
              <a:ea typeface="Montserrat"/>
              <a:cs typeface="Montserrat"/>
              <a:sym typeface="Montserrat"/>
            </a:endParaRPr>
          </a:p>
          <a:p>
            <a:pPr marL="0" lvl="0" indent="457200" algn="l" rtl="0">
              <a:spcBef>
                <a:spcPts val="0"/>
              </a:spcBef>
              <a:spcAft>
                <a:spcPts val="0"/>
              </a:spcAft>
              <a:buClr>
                <a:schemeClr val="dk1"/>
              </a:buClr>
              <a:buSzPts val="1100"/>
              <a:buFont typeface="Arial"/>
              <a:buNone/>
            </a:pPr>
            <a:endParaRPr sz="1900" b="1">
              <a:solidFill>
                <a:srgbClr val="003D7C"/>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Char char="•"/>
            </a:pPr>
            <a:r>
              <a:rPr lang="en-US" sz="2100">
                <a:solidFill>
                  <a:srgbClr val="003D7C"/>
                </a:solidFill>
                <a:latin typeface="Montserrat"/>
                <a:ea typeface="Montserrat"/>
                <a:cs typeface="Montserrat"/>
                <a:sym typeface="Montserrat"/>
              </a:rPr>
              <a:t>Program in line with adaptive hockey, T ball etc</a:t>
            </a:r>
            <a:endParaRPr sz="2100">
              <a:solidFill>
                <a:srgbClr val="003D7C"/>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Char char="•"/>
            </a:pPr>
            <a:r>
              <a:rPr lang="en-US" sz="2100">
                <a:solidFill>
                  <a:srgbClr val="003D7C"/>
                </a:solidFill>
                <a:latin typeface="Montserrat"/>
                <a:ea typeface="Montserrat"/>
                <a:cs typeface="Montserrat"/>
                <a:sym typeface="Montserrat"/>
              </a:rPr>
              <a:t>Adapt soccer experience for all abilities</a:t>
            </a:r>
            <a:endParaRPr sz="2100">
              <a:solidFill>
                <a:srgbClr val="003D7C"/>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Char char="•"/>
            </a:pPr>
            <a:r>
              <a:rPr lang="en-US" sz="2100">
                <a:solidFill>
                  <a:srgbClr val="003D7C"/>
                </a:solidFill>
                <a:latin typeface="Montserrat"/>
                <a:ea typeface="Montserrat"/>
                <a:cs typeface="Montserrat"/>
                <a:sym typeface="Montserrat"/>
              </a:rPr>
              <a:t>Spring - Three Saturday mornings during Rec</a:t>
            </a:r>
            <a:endParaRPr sz="2100">
              <a:solidFill>
                <a:srgbClr val="003D7C"/>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Char char="•"/>
            </a:pPr>
            <a:r>
              <a:rPr lang="en-US" sz="2100">
                <a:solidFill>
                  <a:srgbClr val="003D7C"/>
                </a:solidFill>
                <a:latin typeface="Montserrat"/>
                <a:ea typeface="Montserrat"/>
                <a:cs typeface="Montserrat"/>
                <a:sym typeface="Montserrat"/>
              </a:rPr>
              <a:t>      Fall - Tuesday evenings</a:t>
            </a:r>
            <a:endParaRPr sz="2100">
              <a:solidFill>
                <a:srgbClr val="003D7C"/>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Char char="•"/>
            </a:pPr>
            <a:r>
              <a:rPr lang="en-US" sz="2100">
                <a:solidFill>
                  <a:srgbClr val="003D7C"/>
                </a:solidFill>
                <a:latin typeface="Montserrat"/>
                <a:ea typeface="Montserrat"/>
                <a:cs typeface="Montserrat"/>
                <a:sym typeface="Montserrat"/>
              </a:rPr>
              <a:t>Purchased adaptive equipment</a:t>
            </a:r>
            <a:endParaRPr sz="2100">
              <a:solidFill>
                <a:srgbClr val="003D7C"/>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Char char="•"/>
            </a:pPr>
            <a:r>
              <a:rPr lang="en-US" sz="2100">
                <a:solidFill>
                  <a:srgbClr val="003D7C"/>
                </a:solidFill>
                <a:latin typeface="Montserrat"/>
                <a:ea typeface="Montserrat"/>
                <a:cs typeface="Montserrat"/>
                <a:sym typeface="Montserrat"/>
              </a:rPr>
              <a:t>Fabulous support from player coaches, parents, teachers</a:t>
            </a:r>
            <a:endParaRPr sz="2100" b="1">
              <a:solidFill>
                <a:srgbClr val="6AA84F"/>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Char char="•"/>
            </a:pPr>
            <a:r>
              <a:rPr lang="en-US" sz="2100">
                <a:solidFill>
                  <a:srgbClr val="003D7C"/>
                </a:solidFill>
                <a:latin typeface="Montserrat"/>
                <a:ea typeface="Montserrat"/>
                <a:cs typeface="Montserrat"/>
                <a:sym typeface="Montserrat"/>
              </a:rPr>
              <a:t>Grant support generated to make program cost neutral</a:t>
            </a:r>
            <a:endParaRPr sz="2800" i="0" u="none" strike="noStrike" cap="none">
              <a:solidFill>
                <a:srgbClr val="6AA84F"/>
              </a:solidFill>
              <a:highlight>
                <a:schemeClr val="lt1"/>
              </a:highlight>
              <a:latin typeface="Montserrat"/>
              <a:ea typeface="Montserrat"/>
              <a:cs typeface="Montserrat"/>
              <a:sym typeface="Montserrat"/>
            </a:endParaRPr>
          </a:p>
        </p:txBody>
      </p:sp>
      <p:sp>
        <p:nvSpPr>
          <p:cNvPr id="183" name="Google Shape;183;g28bfb5d8106_0_0"/>
          <p:cNvSpPr txBox="1"/>
          <p:nvPr/>
        </p:nvSpPr>
        <p:spPr>
          <a:xfrm>
            <a:off x="0" y="381000"/>
            <a:ext cx="9349500" cy="762000"/>
          </a:xfrm>
          <a:prstGeom prst="rect">
            <a:avLst/>
          </a:prstGeom>
          <a:solidFill>
            <a:srgbClr val="002060"/>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7F7F7F"/>
              </a:solidFill>
              <a:latin typeface="Calibri"/>
              <a:ea typeface="Calibri"/>
              <a:cs typeface="Calibri"/>
              <a:sym typeface="Calibri"/>
            </a:endParaRPr>
          </a:p>
        </p:txBody>
      </p:sp>
      <p:sp>
        <p:nvSpPr>
          <p:cNvPr id="184" name="Google Shape;184;g28bfb5d8106_0_0"/>
          <p:cNvSpPr txBox="1"/>
          <p:nvPr/>
        </p:nvSpPr>
        <p:spPr>
          <a:xfrm>
            <a:off x="952500" y="76200"/>
            <a:ext cx="8229600" cy="1371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lt1"/>
              </a:buClr>
              <a:buSzPts val="3600"/>
              <a:buFont typeface="Open Sans Light"/>
              <a:buNone/>
            </a:pPr>
            <a:r>
              <a:rPr lang="en-US" sz="3600" b="1">
                <a:solidFill>
                  <a:schemeClr val="lt1"/>
                </a:solidFill>
                <a:latin typeface="Open Sans Light"/>
                <a:ea typeface="Open Sans Light"/>
                <a:cs typeface="Open Sans Light"/>
                <a:sym typeface="Open Sans Light"/>
              </a:rPr>
              <a:t>    </a:t>
            </a:r>
            <a:r>
              <a:rPr lang="en-US" sz="3600" b="1" i="0" u="none" strike="noStrike" cap="none">
                <a:solidFill>
                  <a:schemeClr val="lt1"/>
                </a:solidFill>
                <a:latin typeface="Open Sans Light"/>
                <a:ea typeface="Open Sans Light"/>
                <a:cs typeface="Open Sans Light"/>
                <a:sym typeface="Open Sans Light"/>
              </a:rPr>
              <a:t>202</a:t>
            </a:r>
            <a:r>
              <a:rPr lang="en-US" sz="3600" b="1">
                <a:solidFill>
                  <a:schemeClr val="lt1"/>
                </a:solidFill>
                <a:latin typeface="Open Sans Light"/>
                <a:ea typeface="Open Sans Light"/>
                <a:cs typeface="Open Sans Light"/>
                <a:sym typeface="Open Sans Light"/>
              </a:rPr>
              <a:t>3</a:t>
            </a:r>
            <a:r>
              <a:rPr lang="en-US" sz="3600" b="1" i="0" u="none" strike="noStrike" cap="none">
                <a:solidFill>
                  <a:schemeClr val="lt1"/>
                </a:solidFill>
                <a:latin typeface="Open Sans Light"/>
                <a:ea typeface="Open Sans Light"/>
                <a:cs typeface="Open Sans Light"/>
                <a:sym typeface="Open Sans Light"/>
              </a:rPr>
              <a:t> </a:t>
            </a:r>
            <a:r>
              <a:rPr lang="en-US" sz="3600" b="1">
                <a:solidFill>
                  <a:schemeClr val="lt1"/>
                </a:solidFill>
                <a:latin typeface="Open Sans Light"/>
                <a:ea typeface="Open Sans Light"/>
                <a:cs typeface="Open Sans Light"/>
                <a:sym typeface="Open Sans Light"/>
              </a:rPr>
              <a:t>Adaptive Rec</a:t>
            </a:r>
            <a:endParaRPr sz="1400" b="0" i="0" u="none" strike="noStrike" cap="none">
              <a:solidFill>
                <a:srgbClr val="000000"/>
              </a:solidFill>
              <a:latin typeface="Arial"/>
              <a:ea typeface="Arial"/>
              <a:cs typeface="Arial"/>
              <a:sym typeface="Arial"/>
            </a:endParaRPr>
          </a:p>
        </p:txBody>
      </p:sp>
      <p:pic>
        <p:nvPicPr>
          <p:cNvPr id="185" name="Google Shape;185;g28bfb5d8106_0_0" descr="C:\Users\Aaron\Downloads\Hudson Soccer crest final-01 9-1-12.jpg"/>
          <p:cNvPicPr preferRelativeResize="0"/>
          <p:nvPr/>
        </p:nvPicPr>
        <p:blipFill rotWithShape="1">
          <a:blip r:embed="rId3">
            <a:alphaModFix/>
          </a:blip>
          <a:srcRect/>
          <a:stretch/>
        </p:blipFill>
        <p:spPr>
          <a:xfrm>
            <a:off x="152400" y="76200"/>
            <a:ext cx="1556797" cy="1751396"/>
          </a:xfrm>
          <a:prstGeom prst="rect">
            <a:avLst/>
          </a:prstGeom>
          <a:noFill/>
          <a:ln>
            <a:noFill/>
          </a:ln>
        </p:spPr>
      </p:pic>
      <p:pic>
        <p:nvPicPr>
          <p:cNvPr id="186" name="Google Shape;186;g28bfb5d8106_0_0"/>
          <p:cNvPicPr preferRelativeResize="0"/>
          <p:nvPr/>
        </p:nvPicPr>
        <p:blipFill>
          <a:blip r:embed="rId4">
            <a:alphaModFix/>
          </a:blip>
          <a:stretch>
            <a:fillRect/>
          </a:stretch>
        </p:blipFill>
        <p:spPr>
          <a:xfrm>
            <a:off x="5367150" y="5486641"/>
            <a:ext cx="2054100" cy="1371119"/>
          </a:xfrm>
          <a:prstGeom prst="rect">
            <a:avLst/>
          </a:prstGeom>
          <a:noFill/>
          <a:ln>
            <a:noFill/>
          </a:ln>
        </p:spPr>
      </p:pic>
      <p:pic>
        <p:nvPicPr>
          <p:cNvPr id="187" name="Google Shape;187;g28bfb5d8106_0_0"/>
          <p:cNvPicPr preferRelativeResize="0"/>
          <p:nvPr/>
        </p:nvPicPr>
        <p:blipFill>
          <a:blip r:embed="rId5">
            <a:alphaModFix/>
          </a:blip>
          <a:stretch>
            <a:fillRect/>
          </a:stretch>
        </p:blipFill>
        <p:spPr>
          <a:xfrm>
            <a:off x="7128000" y="5486641"/>
            <a:ext cx="2054100" cy="1371119"/>
          </a:xfrm>
          <a:prstGeom prst="rect">
            <a:avLst/>
          </a:prstGeom>
          <a:noFill/>
          <a:ln>
            <a:noFill/>
          </a:ln>
        </p:spPr>
      </p:pic>
      <p:pic>
        <p:nvPicPr>
          <p:cNvPr id="188" name="Google Shape;188;g28bfb5d8106_0_0"/>
          <p:cNvPicPr preferRelativeResize="0"/>
          <p:nvPr/>
        </p:nvPicPr>
        <p:blipFill>
          <a:blip r:embed="rId6">
            <a:alphaModFix/>
          </a:blip>
          <a:stretch>
            <a:fillRect/>
          </a:stretch>
        </p:blipFill>
        <p:spPr>
          <a:xfrm>
            <a:off x="3836500" y="5486641"/>
            <a:ext cx="2054100" cy="1371119"/>
          </a:xfrm>
          <a:prstGeom prst="rect">
            <a:avLst/>
          </a:prstGeom>
          <a:noFill/>
          <a:ln>
            <a:noFill/>
          </a:ln>
        </p:spPr>
      </p:pic>
      <p:pic>
        <p:nvPicPr>
          <p:cNvPr id="189" name="Google Shape;189;g28bfb5d8106_0_0"/>
          <p:cNvPicPr preferRelativeResize="0"/>
          <p:nvPr/>
        </p:nvPicPr>
        <p:blipFill rotWithShape="1">
          <a:blip r:embed="rId7">
            <a:alphaModFix/>
          </a:blip>
          <a:srcRect l="7740" r="-7739"/>
          <a:stretch/>
        </p:blipFill>
        <p:spPr>
          <a:xfrm>
            <a:off x="1967950" y="5486641"/>
            <a:ext cx="2054100" cy="1371119"/>
          </a:xfrm>
          <a:prstGeom prst="rect">
            <a:avLst/>
          </a:prstGeom>
          <a:noFill/>
          <a:ln>
            <a:noFill/>
          </a:ln>
        </p:spPr>
      </p:pic>
      <p:pic>
        <p:nvPicPr>
          <p:cNvPr id="190" name="Google Shape;190;g28bfb5d8106_0_0"/>
          <p:cNvPicPr preferRelativeResize="0"/>
          <p:nvPr/>
        </p:nvPicPr>
        <p:blipFill>
          <a:blip r:embed="rId8">
            <a:alphaModFix/>
          </a:blip>
          <a:stretch>
            <a:fillRect/>
          </a:stretch>
        </p:blipFill>
        <p:spPr>
          <a:xfrm>
            <a:off x="0" y="5486400"/>
            <a:ext cx="2054099" cy="13715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
        <p:cNvGrpSpPr/>
        <p:nvPr/>
      </p:nvGrpSpPr>
      <p:grpSpPr>
        <a:xfrm>
          <a:off x="0" y="0"/>
          <a:ext cx="0" cy="0"/>
          <a:chOff x="0" y="0"/>
          <a:chExt cx="0" cy="0"/>
        </a:xfrm>
      </p:grpSpPr>
      <p:sp>
        <p:nvSpPr>
          <p:cNvPr id="195" name="Google Shape;195;g2831106bf1a_0_43"/>
          <p:cNvSpPr txBox="1"/>
          <p:nvPr/>
        </p:nvSpPr>
        <p:spPr>
          <a:xfrm>
            <a:off x="0" y="381000"/>
            <a:ext cx="9349500" cy="762000"/>
          </a:xfrm>
          <a:prstGeom prst="rect">
            <a:avLst/>
          </a:prstGeom>
          <a:solidFill>
            <a:srgbClr val="002060"/>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7F7F7F"/>
              </a:solidFill>
              <a:latin typeface="Calibri"/>
              <a:ea typeface="Calibri"/>
              <a:cs typeface="Calibri"/>
              <a:sym typeface="Calibri"/>
            </a:endParaRPr>
          </a:p>
        </p:txBody>
      </p:sp>
      <p:pic>
        <p:nvPicPr>
          <p:cNvPr id="196" name="Google Shape;196;g2831106bf1a_0_43" descr="C:\Users\Aaron\Downloads\Hudson Soccer crest final-01 9-1-12.jpg"/>
          <p:cNvPicPr preferRelativeResize="0"/>
          <p:nvPr/>
        </p:nvPicPr>
        <p:blipFill rotWithShape="1">
          <a:blip r:embed="rId3">
            <a:alphaModFix/>
          </a:blip>
          <a:srcRect/>
          <a:stretch/>
        </p:blipFill>
        <p:spPr>
          <a:xfrm>
            <a:off x="152400" y="76200"/>
            <a:ext cx="1556797" cy="1751396"/>
          </a:xfrm>
          <a:prstGeom prst="rect">
            <a:avLst/>
          </a:prstGeom>
          <a:noFill/>
          <a:ln>
            <a:noFill/>
          </a:ln>
        </p:spPr>
      </p:pic>
      <p:sp>
        <p:nvSpPr>
          <p:cNvPr id="197" name="Google Shape;197;g2831106bf1a_0_43"/>
          <p:cNvSpPr/>
          <p:nvPr/>
        </p:nvSpPr>
        <p:spPr>
          <a:xfrm>
            <a:off x="517200" y="1447800"/>
            <a:ext cx="8832300" cy="5514600"/>
          </a:xfrm>
          <a:prstGeom prst="rect">
            <a:avLst/>
          </a:prstGeom>
          <a:noFill/>
          <a:ln>
            <a:noFill/>
          </a:ln>
        </p:spPr>
        <p:txBody>
          <a:bodyPr spcFirstLastPara="1" wrap="square" lIns="91425" tIns="45700" rIns="91425" bIns="45700" anchor="ctr" anchorCtr="0">
            <a:noAutofit/>
          </a:bodyPr>
          <a:lstStyle/>
          <a:p>
            <a:pPr marL="914400" lvl="0" indent="0" algn="l" rtl="0">
              <a:spcBef>
                <a:spcPts val="0"/>
              </a:spcBef>
              <a:spcAft>
                <a:spcPts val="0"/>
              </a:spcAft>
              <a:buNone/>
            </a:pPr>
            <a:r>
              <a:rPr lang="en-US" sz="2300" b="1">
                <a:solidFill>
                  <a:srgbClr val="003D7C"/>
                </a:solidFill>
                <a:latin typeface="Montserrat"/>
                <a:ea typeface="Montserrat"/>
                <a:cs typeface="Montserrat"/>
                <a:sym typeface="Montserrat"/>
              </a:rPr>
              <a:t>2024 Enrollment Goals</a:t>
            </a:r>
            <a:r>
              <a:rPr lang="en-US" sz="2400" b="1">
                <a:solidFill>
                  <a:srgbClr val="003D7C"/>
                </a:solidFill>
                <a:latin typeface="Montserrat"/>
                <a:ea typeface="Montserrat"/>
                <a:cs typeface="Montserrat"/>
                <a:sym typeface="Montserrat"/>
              </a:rPr>
              <a:t>:</a:t>
            </a:r>
            <a:endParaRPr sz="2400" b="1">
              <a:solidFill>
                <a:srgbClr val="003D7C"/>
              </a:solidFill>
              <a:latin typeface="Montserrat"/>
              <a:ea typeface="Montserrat"/>
              <a:cs typeface="Montserrat"/>
              <a:sym typeface="Montserrat"/>
            </a:endParaRPr>
          </a:p>
          <a:p>
            <a:pPr marL="914400" lvl="1"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Spring 2024	  800 players (+7%)</a:t>
            </a:r>
            <a:endParaRPr sz="2100">
              <a:solidFill>
                <a:srgbClr val="003D7C"/>
              </a:solidFill>
              <a:latin typeface="Montserrat"/>
              <a:ea typeface="Montserrat"/>
              <a:cs typeface="Montserrat"/>
              <a:sym typeface="Montserrat"/>
            </a:endParaRPr>
          </a:p>
          <a:p>
            <a:pPr marL="914400" lvl="1"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Summer 2024 110 players   (+10%)  </a:t>
            </a:r>
            <a:endParaRPr sz="2100">
              <a:solidFill>
                <a:srgbClr val="003D7C"/>
              </a:solidFill>
              <a:latin typeface="Montserrat"/>
              <a:ea typeface="Montserrat"/>
              <a:cs typeface="Montserrat"/>
              <a:sym typeface="Montserrat"/>
            </a:endParaRPr>
          </a:p>
          <a:p>
            <a:pPr marL="914400" lvl="1"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Fall 2024  		  630 players  (+5%)</a:t>
            </a:r>
            <a:endParaRPr sz="2100">
              <a:solidFill>
                <a:srgbClr val="003D7C"/>
              </a:solidFill>
              <a:latin typeface="Montserrat"/>
              <a:ea typeface="Montserrat"/>
              <a:cs typeface="Montserrat"/>
              <a:sym typeface="Montserrat"/>
            </a:endParaRPr>
          </a:p>
          <a:p>
            <a:pPr marL="0" lvl="0" indent="0" algn="l" rtl="0">
              <a:spcBef>
                <a:spcPts val="0"/>
              </a:spcBef>
              <a:spcAft>
                <a:spcPts val="0"/>
              </a:spcAft>
              <a:buNone/>
            </a:pPr>
            <a:endParaRPr sz="2100">
              <a:solidFill>
                <a:srgbClr val="003D7C"/>
              </a:solidFill>
              <a:latin typeface="Montserrat"/>
              <a:ea typeface="Montserrat"/>
              <a:cs typeface="Montserrat"/>
              <a:sym typeface="Montserrat"/>
            </a:endParaRPr>
          </a:p>
          <a:p>
            <a:pPr marL="914400" lvl="0" indent="0" algn="l" rtl="0">
              <a:spcBef>
                <a:spcPts val="0"/>
              </a:spcBef>
              <a:spcAft>
                <a:spcPts val="0"/>
              </a:spcAft>
              <a:buNone/>
            </a:pPr>
            <a:r>
              <a:rPr lang="en-US" sz="2300" b="1">
                <a:solidFill>
                  <a:srgbClr val="003D7C"/>
                </a:solidFill>
                <a:latin typeface="Montserrat"/>
                <a:ea typeface="Montserrat"/>
                <a:cs typeface="Montserrat"/>
                <a:sym typeface="Montserrat"/>
              </a:rPr>
              <a:t>2024 Program Goals</a:t>
            </a:r>
            <a:r>
              <a:rPr lang="en-US" sz="2400" b="1">
                <a:solidFill>
                  <a:srgbClr val="003D7C"/>
                </a:solidFill>
                <a:latin typeface="Montserrat"/>
                <a:ea typeface="Montserrat"/>
                <a:cs typeface="Montserrat"/>
                <a:sym typeface="Montserrat"/>
              </a:rPr>
              <a:t>:</a:t>
            </a:r>
            <a:endParaRPr sz="2400">
              <a:solidFill>
                <a:srgbClr val="003D7C"/>
              </a:solidFill>
              <a:latin typeface="Montserrat"/>
              <a:ea typeface="Montserrat"/>
              <a:cs typeface="Montserrat"/>
              <a:sym typeface="Montserrat"/>
            </a:endParaRPr>
          </a:p>
          <a:p>
            <a:pPr marL="914400" lvl="1"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Enhance Rec coaching</a:t>
            </a:r>
            <a:endParaRPr sz="2100">
              <a:solidFill>
                <a:srgbClr val="003D7C"/>
              </a:solidFill>
              <a:latin typeface="Montserrat"/>
              <a:ea typeface="Montserrat"/>
              <a:cs typeface="Montserrat"/>
              <a:sym typeface="Montserrat"/>
            </a:endParaRPr>
          </a:p>
          <a:p>
            <a:pPr marL="914400" lvl="1"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Expand Summer 2024 program</a:t>
            </a:r>
            <a:endParaRPr sz="2100">
              <a:solidFill>
                <a:srgbClr val="003D7C"/>
              </a:solidFill>
              <a:latin typeface="Montserrat"/>
              <a:ea typeface="Montserrat"/>
              <a:cs typeface="Montserrat"/>
              <a:sym typeface="Montserrat"/>
            </a:endParaRPr>
          </a:p>
          <a:p>
            <a:pPr marL="914400" lvl="1"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Continue Travel Transition Program </a:t>
            </a:r>
            <a:endParaRPr sz="2100">
              <a:solidFill>
                <a:srgbClr val="003D7C"/>
              </a:solidFill>
              <a:latin typeface="Montserrat"/>
              <a:ea typeface="Montserrat"/>
              <a:cs typeface="Montserrat"/>
              <a:sym typeface="Montserrat"/>
            </a:endParaRPr>
          </a:p>
          <a:p>
            <a:pPr marL="914400" lvl="1"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Increase U4 enrollment for Fall 2024</a:t>
            </a:r>
            <a:endParaRPr sz="2100">
              <a:solidFill>
                <a:srgbClr val="003D7C"/>
              </a:solidFill>
              <a:latin typeface="Montserrat"/>
              <a:ea typeface="Montserrat"/>
              <a:cs typeface="Montserrat"/>
              <a:sym typeface="Montserrat"/>
            </a:endParaRPr>
          </a:p>
          <a:p>
            <a:pPr marL="914400" lvl="1"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Expand U13+ opportunities</a:t>
            </a:r>
            <a:endParaRPr sz="2100">
              <a:solidFill>
                <a:srgbClr val="003D7C"/>
              </a:solidFill>
              <a:latin typeface="Montserrat"/>
              <a:ea typeface="Montserrat"/>
              <a:cs typeface="Montserrat"/>
              <a:sym typeface="Montserrat"/>
            </a:endParaRPr>
          </a:p>
          <a:p>
            <a:pPr marL="914400" lvl="1"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Increase opportunities to play other Rec programs</a:t>
            </a:r>
            <a:endParaRPr sz="2100">
              <a:solidFill>
                <a:srgbClr val="003D7C"/>
              </a:solidFill>
              <a:latin typeface="Montserrat"/>
              <a:ea typeface="Montserrat"/>
              <a:cs typeface="Montserrat"/>
              <a:sym typeface="Montserrat"/>
            </a:endParaRPr>
          </a:p>
          <a:p>
            <a:pPr marL="914400" lvl="1"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Build new competitive Rec Program for older teams</a:t>
            </a:r>
            <a:endParaRPr sz="2100">
              <a:solidFill>
                <a:srgbClr val="003D7C"/>
              </a:solidFill>
              <a:latin typeface="Montserrat"/>
              <a:ea typeface="Montserrat"/>
              <a:cs typeface="Montserrat"/>
              <a:sym typeface="Montserrat"/>
            </a:endParaRPr>
          </a:p>
          <a:p>
            <a:pPr marL="914400" lvl="1"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Rec Jamboree for Fall 2024??</a:t>
            </a:r>
            <a:endParaRPr sz="2100">
              <a:solidFill>
                <a:srgbClr val="003D7C"/>
              </a:solidFill>
              <a:latin typeface="Montserrat"/>
              <a:ea typeface="Montserrat"/>
              <a:cs typeface="Montserrat"/>
              <a:sym typeface="Montserrat"/>
            </a:endParaRPr>
          </a:p>
        </p:txBody>
      </p:sp>
      <p:sp>
        <p:nvSpPr>
          <p:cNvPr id="198" name="Google Shape;198;g2831106bf1a_0_43"/>
          <p:cNvSpPr txBox="1"/>
          <p:nvPr/>
        </p:nvSpPr>
        <p:spPr>
          <a:xfrm>
            <a:off x="952500" y="76200"/>
            <a:ext cx="8229600" cy="1371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lt1"/>
              </a:buClr>
              <a:buSzPts val="3600"/>
              <a:buFont typeface="Open Sans Light"/>
              <a:buNone/>
            </a:pPr>
            <a:r>
              <a:rPr lang="en-US" sz="3600" b="1" i="0" u="none" strike="noStrike" cap="none">
                <a:solidFill>
                  <a:schemeClr val="lt1"/>
                </a:solidFill>
                <a:latin typeface="Open Sans Light"/>
                <a:ea typeface="Open Sans Light"/>
                <a:cs typeface="Open Sans Light"/>
                <a:sym typeface="Open Sans Light"/>
              </a:rPr>
              <a:t>202</a:t>
            </a:r>
            <a:r>
              <a:rPr lang="en-US" sz="3600" b="1">
                <a:solidFill>
                  <a:schemeClr val="lt1"/>
                </a:solidFill>
                <a:latin typeface="Open Sans Light"/>
                <a:ea typeface="Open Sans Light"/>
                <a:cs typeface="Open Sans Light"/>
                <a:sym typeface="Open Sans Light"/>
              </a:rPr>
              <a:t>4</a:t>
            </a:r>
            <a:r>
              <a:rPr lang="en-US" sz="3600" b="1" i="0" u="none" strike="noStrike" cap="none">
                <a:solidFill>
                  <a:schemeClr val="lt1"/>
                </a:solidFill>
                <a:latin typeface="Open Sans Light"/>
                <a:ea typeface="Open Sans Light"/>
                <a:cs typeface="Open Sans Light"/>
                <a:sym typeface="Open Sans Light"/>
              </a:rPr>
              <a:t> Rec Program </a:t>
            </a:r>
            <a:r>
              <a:rPr lang="en-US" sz="3600" b="1">
                <a:solidFill>
                  <a:schemeClr val="lt1"/>
                </a:solidFill>
                <a:latin typeface="Open Sans Light"/>
                <a:ea typeface="Open Sans Light"/>
                <a:cs typeface="Open Sans Light"/>
                <a:sym typeface="Open Sans Light"/>
              </a:rPr>
              <a:t>Goals</a:t>
            </a:r>
            <a:endParaRPr sz="1400" b="0" i="0" u="none" strike="noStrike" cap="none">
              <a:solidFill>
                <a:srgbClr val="000000"/>
              </a:solidFill>
              <a:latin typeface="Arial"/>
              <a:ea typeface="Arial"/>
              <a:cs typeface="Arial"/>
              <a:sym typeface="Arial"/>
            </a:endParaRPr>
          </a:p>
        </p:txBody>
      </p:sp>
      <p:pic>
        <p:nvPicPr>
          <p:cNvPr id="199" name="Google Shape;199;g2831106bf1a_0_43"/>
          <p:cNvPicPr preferRelativeResize="0"/>
          <p:nvPr/>
        </p:nvPicPr>
        <p:blipFill>
          <a:blip r:embed="rId4">
            <a:alphaModFix/>
          </a:blip>
          <a:stretch>
            <a:fillRect/>
          </a:stretch>
        </p:blipFill>
        <p:spPr>
          <a:xfrm>
            <a:off x="6606980" y="1236550"/>
            <a:ext cx="2381520" cy="2125600"/>
          </a:xfrm>
          <a:prstGeom prst="rect">
            <a:avLst/>
          </a:prstGeom>
          <a:noFill/>
          <a:ln>
            <a:noFill/>
          </a:ln>
        </p:spPr>
      </p:pic>
      <p:pic>
        <p:nvPicPr>
          <p:cNvPr id="200" name="Google Shape;200;g2831106bf1a_0_43"/>
          <p:cNvPicPr preferRelativeResize="0"/>
          <p:nvPr/>
        </p:nvPicPr>
        <p:blipFill>
          <a:blip r:embed="rId5">
            <a:alphaModFix/>
          </a:blip>
          <a:stretch>
            <a:fillRect/>
          </a:stretch>
        </p:blipFill>
        <p:spPr>
          <a:xfrm>
            <a:off x="6580422" y="3401422"/>
            <a:ext cx="2408075" cy="2125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2"/>
          <p:cNvSpPr txBox="1"/>
          <p:nvPr/>
        </p:nvSpPr>
        <p:spPr>
          <a:xfrm>
            <a:off x="0" y="381000"/>
            <a:ext cx="9349530" cy="762000"/>
          </a:xfrm>
          <a:prstGeom prst="rect">
            <a:avLst/>
          </a:prstGeom>
          <a:solidFill>
            <a:schemeClr val="dk1"/>
          </a:solidFill>
          <a:ln>
            <a:noFill/>
          </a:ln>
        </p:spPr>
        <p:txBody>
          <a:bodyPr spcFirstLastPara="1" wrap="square" lIns="91425" tIns="45700" rIns="91425" bIns="45700" anchor="t" anchorCtr="0">
            <a:normAutofit fontScale="97500"/>
          </a:bodyPr>
          <a:lstStyle/>
          <a:p>
            <a:pPr marL="0" marR="0" lvl="0" indent="0" algn="ctr" rtl="0">
              <a:lnSpc>
                <a:spcPct val="100000"/>
              </a:lnSpc>
              <a:spcBef>
                <a:spcPts val="0"/>
              </a:spcBef>
              <a:spcAft>
                <a:spcPts val="0"/>
              </a:spcAft>
              <a:buClr>
                <a:schemeClr val="dk1"/>
              </a:buClr>
              <a:buSzPct val="100000"/>
              <a:buFont typeface="Calibri"/>
              <a:buNone/>
            </a:pPr>
            <a:endParaRPr sz="4400" b="1" i="0" u="none" strike="noStrike" cap="none">
              <a:solidFill>
                <a:srgbClr val="7F7F7F"/>
              </a:solidFill>
              <a:latin typeface="Calibri"/>
              <a:ea typeface="Calibri"/>
              <a:cs typeface="Calibri"/>
              <a:sym typeface="Calibri"/>
            </a:endParaRPr>
          </a:p>
        </p:txBody>
      </p:sp>
      <p:sp>
        <p:nvSpPr>
          <p:cNvPr id="206" name="Google Shape;206;p12"/>
          <p:cNvSpPr txBox="1">
            <a:spLocks noGrp="1"/>
          </p:cNvSpPr>
          <p:nvPr>
            <p:ph type="title" idx="4294967295"/>
          </p:nvPr>
        </p:nvSpPr>
        <p:spPr>
          <a:xfrm>
            <a:off x="1733400" y="304800"/>
            <a:ext cx="7105800" cy="914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00000"/>
              <a:buFont typeface="Open Sans Light"/>
              <a:buNone/>
            </a:pPr>
            <a:r>
              <a:rPr lang="en-US" sz="3600" b="1">
                <a:solidFill>
                  <a:schemeClr val="lt1"/>
                </a:solidFill>
                <a:latin typeface="Open Sans Light"/>
                <a:ea typeface="Open Sans Light"/>
                <a:cs typeface="Open Sans Light"/>
                <a:sym typeface="Open Sans Light"/>
              </a:rPr>
              <a:t>Travel Program  - By the Numbers</a:t>
            </a:r>
            <a:endParaRPr/>
          </a:p>
        </p:txBody>
      </p:sp>
      <p:sp>
        <p:nvSpPr>
          <p:cNvPr id="207" name="Google Shape;207;p12"/>
          <p:cNvSpPr txBox="1"/>
          <p:nvPr/>
        </p:nvSpPr>
        <p:spPr>
          <a:xfrm>
            <a:off x="381000" y="228600"/>
            <a:ext cx="1352400" cy="1038300"/>
          </a:xfrm>
          <a:prstGeom prst="rect">
            <a:avLst/>
          </a:prstGeom>
          <a:solidFill>
            <a:schemeClr val="lt1"/>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7F7F7F"/>
              </a:solidFill>
              <a:latin typeface="Calibri"/>
              <a:ea typeface="Calibri"/>
              <a:cs typeface="Calibri"/>
              <a:sym typeface="Calibri"/>
            </a:endParaRPr>
          </a:p>
        </p:txBody>
      </p:sp>
      <p:pic>
        <p:nvPicPr>
          <p:cNvPr id="208" name="Google Shape;208;p12" descr="Western Wisconsin Traveling Homepage"/>
          <p:cNvPicPr preferRelativeResize="0"/>
          <p:nvPr/>
        </p:nvPicPr>
        <p:blipFill rotWithShape="1">
          <a:blip r:embed="rId3">
            <a:alphaModFix/>
          </a:blip>
          <a:srcRect/>
          <a:stretch/>
        </p:blipFill>
        <p:spPr>
          <a:xfrm>
            <a:off x="381000" y="33375"/>
            <a:ext cx="1233525" cy="1233525"/>
          </a:xfrm>
          <a:prstGeom prst="rect">
            <a:avLst/>
          </a:prstGeom>
          <a:noFill/>
          <a:ln>
            <a:noFill/>
          </a:ln>
        </p:spPr>
      </p:pic>
      <p:sp>
        <p:nvSpPr>
          <p:cNvPr id="209" name="Google Shape;209;p12"/>
          <p:cNvSpPr txBox="1"/>
          <p:nvPr/>
        </p:nvSpPr>
        <p:spPr>
          <a:xfrm>
            <a:off x="196350" y="1419225"/>
            <a:ext cx="4588800" cy="543870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100000"/>
              </a:lnSpc>
              <a:spcBef>
                <a:spcPts val="0"/>
              </a:spcBef>
              <a:spcAft>
                <a:spcPts val="0"/>
              </a:spcAft>
              <a:buClr>
                <a:schemeClr val="dk1"/>
              </a:buClr>
              <a:buSzPct val="221428"/>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40"/>
              </a:spcBef>
              <a:spcAft>
                <a:spcPts val="0"/>
              </a:spcAft>
              <a:buClr>
                <a:schemeClr val="dk1"/>
              </a:buClr>
              <a:buSzPct val="100000"/>
              <a:buFont typeface="Arial"/>
              <a:buNone/>
            </a:pPr>
            <a:endParaRPr sz="1200" b="1" i="0" u="sng" strike="noStrike" cap="none">
              <a:solidFill>
                <a:schemeClr val="dk1"/>
              </a:solidFill>
              <a:latin typeface="Open Sans Light"/>
              <a:ea typeface="Open Sans Light"/>
              <a:cs typeface="Open Sans Light"/>
              <a:sym typeface="Open Sans Light"/>
            </a:endParaRPr>
          </a:p>
          <a:p>
            <a:pPr marL="0" marR="0" lvl="0" indent="0" algn="l" rtl="0">
              <a:lnSpc>
                <a:spcPct val="100000"/>
              </a:lnSpc>
              <a:spcBef>
                <a:spcPts val="380"/>
              </a:spcBef>
              <a:spcAft>
                <a:spcPts val="0"/>
              </a:spcAft>
              <a:buClr>
                <a:schemeClr val="dk1"/>
              </a:buClr>
              <a:buSzPct val="100000"/>
              <a:buFont typeface="Arial"/>
              <a:buNone/>
            </a:pPr>
            <a:r>
              <a:rPr lang="en-US" sz="1900" b="1" i="0" u="none" strike="noStrike" cap="none">
                <a:solidFill>
                  <a:schemeClr val="dk1"/>
                </a:solidFill>
                <a:latin typeface="Open Sans Light"/>
                <a:ea typeface="Open Sans Light"/>
                <a:cs typeface="Open Sans Light"/>
                <a:sym typeface="Open Sans Light"/>
              </a:rPr>
              <a:t>Tryouts and Team Selection July 202</a:t>
            </a:r>
            <a:r>
              <a:rPr lang="en-US" sz="1900" b="1">
                <a:solidFill>
                  <a:schemeClr val="dk1"/>
                </a:solidFill>
                <a:latin typeface="Open Sans Light"/>
                <a:ea typeface="Open Sans Light"/>
                <a:cs typeface="Open Sans Light"/>
                <a:sym typeface="Open Sans Light"/>
              </a:rPr>
              <a:t>3</a:t>
            </a:r>
            <a:endParaRPr sz="1900" b="1" i="0" u="none" strike="noStrike" cap="none">
              <a:solidFill>
                <a:schemeClr val="dk1"/>
              </a:solidFill>
              <a:latin typeface="Open Sans Light"/>
              <a:ea typeface="Open Sans Light"/>
              <a:cs typeface="Open Sans Light"/>
              <a:sym typeface="Open Sans Light"/>
            </a:endParaRPr>
          </a:p>
          <a:p>
            <a:pPr marL="457200" marR="0" lvl="0" indent="-340201" algn="l" rtl="0">
              <a:lnSpc>
                <a:spcPct val="100000"/>
              </a:lnSpc>
              <a:spcBef>
                <a:spcPts val="380"/>
              </a:spcBef>
              <a:spcAft>
                <a:spcPts val="0"/>
              </a:spcAft>
              <a:buClr>
                <a:schemeClr val="dk1"/>
              </a:buClr>
              <a:buSzPct val="100000"/>
              <a:buFont typeface="Open Sans Light"/>
              <a:buChar char="●"/>
            </a:pPr>
            <a:r>
              <a:rPr lang="en-US" sz="1900" b="1" i="0" u="none" strike="noStrike" cap="none">
                <a:solidFill>
                  <a:schemeClr val="dk1"/>
                </a:solidFill>
                <a:latin typeface="Open Sans Light"/>
                <a:ea typeface="Open Sans Light"/>
                <a:cs typeface="Open Sans Light"/>
                <a:sym typeface="Open Sans Light"/>
              </a:rPr>
              <a:t>4</a:t>
            </a:r>
            <a:r>
              <a:rPr lang="en-US" sz="1900" b="1">
                <a:solidFill>
                  <a:schemeClr val="dk1"/>
                </a:solidFill>
                <a:latin typeface="Open Sans Light"/>
                <a:ea typeface="Open Sans Light"/>
                <a:cs typeface="Open Sans Light"/>
                <a:sym typeface="Open Sans Light"/>
              </a:rPr>
              <a:t>25</a:t>
            </a:r>
            <a:r>
              <a:rPr lang="en-US" sz="1900" b="1" i="0" u="none" strike="noStrike" cap="none">
                <a:solidFill>
                  <a:schemeClr val="dk1"/>
                </a:solidFill>
                <a:latin typeface="Open Sans Light"/>
                <a:ea typeface="Open Sans Light"/>
                <a:cs typeface="Open Sans Light"/>
                <a:sym typeface="Open Sans Light"/>
              </a:rPr>
              <a:t> Players registered for WW Soccer</a:t>
            </a:r>
            <a:endParaRPr sz="1900" b="1" i="0" u="none" strike="noStrike" cap="none">
              <a:solidFill>
                <a:schemeClr val="dk1"/>
              </a:solidFill>
              <a:latin typeface="Open Sans Light"/>
              <a:ea typeface="Open Sans Light"/>
              <a:cs typeface="Open Sans Light"/>
              <a:sym typeface="Open Sans Light"/>
            </a:endParaRPr>
          </a:p>
          <a:p>
            <a:pPr marL="914400" marR="0" lvl="1" indent="-340201" algn="l" rtl="0">
              <a:lnSpc>
                <a:spcPct val="100000"/>
              </a:lnSpc>
              <a:spcBef>
                <a:spcPts val="0"/>
              </a:spcBef>
              <a:spcAft>
                <a:spcPts val="0"/>
              </a:spcAft>
              <a:buClr>
                <a:schemeClr val="dk1"/>
              </a:buClr>
              <a:buSzPct val="100000"/>
              <a:buFont typeface="Open Sans Light"/>
              <a:buChar char="○"/>
            </a:pPr>
            <a:r>
              <a:rPr lang="en-US" sz="1900" b="1">
                <a:solidFill>
                  <a:schemeClr val="dk1"/>
                </a:solidFill>
                <a:latin typeface="Open Sans Light"/>
                <a:ea typeface="Open Sans Light"/>
                <a:cs typeface="Open Sans Light"/>
                <a:sym typeface="Open Sans Light"/>
              </a:rPr>
              <a:t>+10 from 2022, steady 3-5% growth</a:t>
            </a:r>
            <a:endParaRPr sz="1900" b="1">
              <a:solidFill>
                <a:schemeClr val="dk1"/>
              </a:solidFill>
              <a:latin typeface="Open Sans Light"/>
              <a:ea typeface="Open Sans Light"/>
              <a:cs typeface="Open Sans Light"/>
              <a:sym typeface="Open Sans Light"/>
            </a:endParaRPr>
          </a:p>
          <a:p>
            <a:pPr marL="914400" marR="0" lvl="1" indent="-340201" algn="l" rtl="0">
              <a:lnSpc>
                <a:spcPct val="100000"/>
              </a:lnSpc>
              <a:spcBef>
                <a:spcPts val="0"/>
              </a:spcBef>
              <a:spcAft>
                <a:spcPts val="0"/>
              </a:spcAft>
              <a:buClr>
                <a:schemeClr val="dk1"/>
              </a:buClr>
              <a:buSzPct val="100000"/>
              <a:buFont typeface="Open Sans Light"/>
              <a:buChar char="○"/>
            </a:pPr>
            <a:r>
              <a:rPr lang="en-US" sz="1900" b="1">
                <a:solidFill>
                  <a:schemeClr val="dk1"/>
                </a:solidFill>
                <a:latin typeface="Open Sans Light"/>
                <a:ea typeface="Open Sans Light"/>
                <a:cs typeface="Open Sans Light"/>
                <a:sym typeface="Open Sans Light"/>
              </a:rPr>
              <a:t>213 Girls &amp; 212 Boys</a:t>
            </a:r>
            <a:endParaRPr sz="1900" b="1">
              <a:solidFill>
                <a:schemeClr val="dk1"/>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None/>
            </a:pPr>
            <a:endParaRPr sz="1900" b="1">
              <a:solidFill>
                <a:schemeClr val="dk1"/>
              </a:solidFill>
              <a:latin typeface="Open Sans Light"/>
              <a:ea typeface="Open Sans Light"/>
              <a:cs typeface="Open Sans Light"/>
              <a:sym typeface="Open Sans Light"/>
            </a:endParaRPr>
          </a:p>
          <a:p>
            <a:pPr marL="457200" marR="0" lvl="0" indent="-340201" algn="l" rtl="0">
              <a:lnSpc>
                <a:spcPct val="100000"/>
              </a:lnSpc>
              <a:spcBef>
                <a:spcPts val="0"/>
              </a:spcBef>
              <a:spcAft>
                <a:spcPts val="0"/>
              </a:spcAft>
              <a:buClr>
                <a:schemeClr val="dk1"/>
              </a:buClr>
              <a:buSzPct val="100000"/>
              <a:buFont typeface="Open Sans Light"/>
              <a:buChar char="●"/>
            </a:pPr>
            <a:r>
              <a:rPr lang="en-US" sz="1900" b="1" i="0" u="none" strike="noStrike" cap="none">
                <a:solidFill>
                  <a:schemeClr val="dk1"/>
                </a:solidFill>
                <a:latin typeface="Open Sans Light"/>
                <a:ea typeface="Open Sans Light"/>
                <a:cs typeface="Open Sans Light"/>
                <a:sym typeface="Open Sans Light"/>
              </a:rPr>
              <a:t>29 teams </a:t>
            </a:r>
            <a:endParaRPr sz="1900" b="1" i="0" u="none" strike="noStrike" cap="none">
              <a:solidFill>
                <a:schemeClr val="dk1"/>
              </a:solidFill>
              <a:latin typeface="Open Sans Light"/>
              <a:ea typeface="Open Sans Light"/>
              <a:cs typeface="Open Sans Light"/>
              <a:sym typeface="Open Sans Light"/>
            </a:endParaRPr>
          </a:p>
          <a:p>
            <a:pPr marL="914400" marR="0" lvl="1" indent="-340201" algn="l" rtl="0">
              <a:lnSpc>
                <a:spcPct val="100000"/>
              </a:lnSpc>
              <a:spcBef>
                <a:spcPts val="0"/>
              </a:spcBef>
              <a:spcAft>
                <a:spcPts val="0"/>
              </a:spcAft>
              <a:buClr>
                <a:schemeClr val="dk1"/>
              </a:buClr>
              <a:buSzPct val="100000"/>
              <a:buFont typeface="Open Sans Light"/>
              <a:buChar char="○"/>
            </a:pPr>
            <a:r>
              <a:rPr lang="en-US" sz="1900" b="1">
                <a:solidFill>
                  <a:schemeClr val="dk1"/>
                </a:solidFill>
                <a:latin typeface="Open Sans Light"/>
                <a:ea typeface="Open Sans Light"/>
                <a:cs typeface="Open Sans Light"/>
                <a:sym typeface="Open Sans Light"/>
              </a:rPr>
              <a:t>14 Girls Teams</a:t>
            </a:r>
            <a:endParaRPr sz="1900" b="1" i="0" u="none" strike="noStrike" cap="none">
              <a:solidFill>
                <a:schemeClr val="dk1"/>
              </a:solidFill>
              <a:latin typeface="Open Sans Light"/>
              <a:ea typeface="Open Sans Light"/>
              <a:cs typeface="Open Sans Light"/>
              <a:sym typeface="Open Sans Light"/>
            </a:endParaRPr>
          </a:p>
          <a:p>
            <a:pPr marL="914400" marR="0" lvl="1" indent="-340201" algn="l" rtl="0">
              <a:lnSpc>
                <a:spcPct val="100000"/>
              </a:lnSpc>
              <a:spcBef>
                <a:spcPts val="0"/>
              </a:spcBef>
              <a:spcAft>
                <a:spcPts val="0"/>
              </a:spcAft>
              <a:buClr>
                <a:schemeClr val="dk1"/>
              </a:buClr>
              <a:buSzPct val="100000"/>
              <a:buFont typeface="Open Sans Light"/>
              <a:buChar char="○"/>
            </a:pPr>
            <a:r>
              <a:rPr lang="en-US" sz="1900" b="1">
                <a:solidFill>
                  <a:schemeClr val="dk1"/>
                </a:solidFill>
                <a:latin typeface="Open Sans Light"/>
                <a:ea typeface="Open Sans Light"/>
                <a:cs typeface="Open Sans Light"/>
                <a:sym typeface="Open Sans Light"/>
              </a:rPr>
              <a:t>15 Boys Team (+2 from 2022) </a:t>
            </a:r>
            <a:endParaRPr sz="1900" b="1" i="0" u="none" strike="noStrike" cap="none">
              <a:solidFill>
                <a:schemeClr val="dk1"/>
              </a:solidFill>
              <a:latin typeface="Open Sans Light"/>
              <a:ea typeface="Open Sans Light"/>
              <a:cs typeface="Open Sans Light"/>
              <a:sym typeface="Open Sans Light"/>
            </a:endParaRPr>
          </a:p>
          <a:p>
            <a:pPr marL="0" marR="0" lvl="0" indent="0" algn="l" rtl="0">
              <a:lnSpc>
                <a:spcPct val="100000"/>
              </a:lnSpc>
              <a:spcBef>
                <a:spcPts val="380"/>
              </a:spcBef>
              <a:spcAft>
                <a:spcPts val="0"/>
              </a:spcAft>
              <a:buClr>
                <a:schemeClr val="dk1"/>
              </a:buClr>
              <a:buSzPct val="100000"/>
              <a:buFont typeface="Arial"/>
              <a:buNone/>
            </a:pPr>
            <a:endParaRPr sz="1900" b="1" i="0" u="none" strike="noStrike" cap="none">
              <a:solidFill>
                <a:schemeClr val="dk1"/>
              </a:solidFill>
              <a:latin typeface="Open Sans Light"/>
              <a:ea typeface="Open Sans Light"/>
              <a:cs typeface="Open Sans Light"/>
              <a:sym typeface="Open Sans Light"/>
            </a:endParaRPr>
          </a:p>
          <a:p>
            <a:pPr marL="0" marR="0" lvl="0" indent="0" algn="l" rtl="0">
              <a:lnSpc>
                <a:spcPct val="100000"/>
              </a:lnSpc>
              <a:spcBef>
                <a:spcPts val="380"/>
              </a:spcBef>
              <a:spcAft>
                <a:spcPts val="0"/>
              </a:spcAft>
              <a:buClr>
                <a:schemeClr val="dk1"/>
              </a:buClr>
              <a:buSzPct val="100000"/>
              <a:buFont typeface="Arial"/>
              <a:buNone/>
            </a:pPr>
            <a:r>
              <a:rPr lang="en-US" sz="1900" b="1" i="0" u="none" strike="noStrike" cap="none">
                <a:solidFill>
                  <a:schemeClr val="dk1"/>
                </a:solidFill>
                <a:latin typeface="Open Sans Light"/>
                <a:ea typeface="Open Sans Light"/>
                <a:cs typeface="Open Sans Light"/>
                <a:sym typeface="Open Sans Light"/>
              </a:rPr>
              <a:t>Players from 2</a:t>
            </a:r>
            <a:r>
              <a:rPr lang="en-US" sz="1900" b="1">
                <a:solidFill>
                  <a:schemeClr val="dk1"/>
                </a:solidFill>
                <a:latin typeface="Open Sans Light"/>
                <a:ea typeface="Open Sans Light"/>
                <a:cs typeface="Open Sans Light"/>
                <a:sym typeface="Open Sans Light"/>
              </a:rPr>
              <a:t>0 different Communities</a:t>
            </a:r>
            <a:r>
              <a:rPr lang="en-US" sz="1900" b="1" i="0" u="none" strike="noStrike" cap="none">
                <a:solidFill>
                  <a:schemeClr val="dk1"/>
                </a:solidFill>
                <a:latin typeface="Open Sans Light"/>
                <a:ea typeface="Open Sans Light"/>
                <a:cs typeface="Open Sans Light"/>
                <a:sym typeface="Open Sans Light"/>
              </a:rPr>
              <a:t> </a:t>
            </a:r>
            <a:endParaRPr sz="1900" b="1" i="0" u="none" strike="noStrike" cap="none">
              <a:solidFill>
                <a:schemeClr val="dk1"/>
              </a:solidFill>
              <a:latin typeface="Open Sans Light"/>
              <a:ea typeface="Open Sans Light"/>
              <a:cs typeface="Open Sans Light"/>
              <a:sym typeface="Open Sans Light"/>
            </a:endParaRPr>
          </a:p>
          <a:p>
            <a:pPr marL="457200" marR="0" lvl="0" indent="-340201" algn="l" rtl="0">
              <a:lnSpc>
                <a:spcPct val="100000"/>
              </a:lnSpc>
              <a:spcBef>
                <a:spcPts val="380"/>
              </a:spcBef>
              <a:spcAft>
                <a:spcPts val="0"/>
              </a:spcAft>
              <a:buClr>
                <a:schemeClr val="dk1"/>
              </a:buClr>
              <a:buSzPct val="100000"/>
              <a:buFont typeface="Open Sans Light"/>
              <a:buChar char="●"/>
            </a:pPr>
            <a:r>
              <a:rPr lang="en-US" sz="1900" b="1" i="0" u="none" strike="noStrike" cap="none">
                <a:solidFill>
                  <a:schemeClr val="dk1"/>
                </a:solidFill>
                <a:latin typeface="Open Sans Light"/>
                <a:ea typeface="Open Sans Light"/>
                <a:cs typeface="Open Sans Light"/>
                <a:sym typeface="Open Sans Light"/>
              </a:rPr>
              <a:t>3</a:t>
            </a:r>
            <a:r>
              <a:rPr lang="en-US" sz="1900" b="1">
                <a:solidFill>
                  <a:schemeClr val="dk1"/>
                </a:solidFill>
                <a:latin typeface="Open Sans Light"/>
                <a:ea typeface="Open Sans Light"/>
                <a:cs typeface="Open Sans Light"/>
                <a:sym typeface="Open Sans Light"/>
              </a:rPr>
              <a:t>2</a:t>
            </a:r>
            <a:r>
              <a:rPr lang="en-US" sz="1900" b="1" i="0" u="none" strike="noStrike" cap="none">
                <a:solidFill>
                  <a:schemeClr val="dk1"/>
                </a:solidFill>
                <a:latin typeface="Open Sans Light"/>
                <a:ea typeface="Open Sans Light"/>
                <a:cs typeface="Open Sans Light"/>
                <a:sym typeface="Open Sans Light"/>
              </a:rPr>
              <a:t>% of players </a:t>
            </a:r>
            <a:r>
              <a:rPr lang="en-US" sz="1900" b="1">
                <a:solidFill>
                  <a:schemeClr val="dk1"/>
                </a:solidFill>
                <a:latin typeface="Open Sans Light"/>
                <a:ea typeface="Open Sans Light"/>
                <a:cs typeface="Open Sans Light"/>
                <a:sym typeface="Open Sans Light"/>
              </a:rPr>
              <a:t>from outside of Hudson School District</a:t>
            </a:r>
            <a:endParaRPr sz="1900" b="1" i="0" u="none" strike="noStrike" cap="none">
              <a:solidFill>
                <a:schemeClr val="dk1"/>
              </a:solidFill>
              <a:latin typeface="Open Sans Light"/>
              <a:ea typeface="Open Sans Light"/>
              <a:cs typeface="Open Sans Light"/>
              <a:sym typeface="Open Sans Light"/>
            </a:endParaRPr>
          </a:p>
          <a:p>
            <a:pPr marL="457200" marR="0" lvl="0" indent="-340201" algn="l" rtl="0">
              <a:lnSpc>
                <a:spcPct val="100000"/>
              </a:lnSpc>
              <a:spcBef>
                <a:spcPts val="0"/>
              </a:spcBef>
              <a:spcAft>
                <a:spcPts val="0"/>
              </a:spcAft>
              <a:buClr>
                <a:schemeClr val="dk1"/>
              </a:buClr>
              <a:buSzPct val="100000"/>
              <a:buFont typeface="Open Sans Light"/>
              <a:buChar char="●"/>
            </a:pPr>
            <a:r>
              <a:rPr lang="en-US" sz="1900" b="1">
                <a:solidFill>
                  <a:schemeClr val="dk1"/>
                </a:solidFill>
                <a:latin typeface="Open Sans Light"/>
                <a:ea typeface="Open Sans Light"/>
                <a:cs typeface="Open Sans Light"/>
                <a:sym typeface="Open Sans Light"/>
              </a:rPr>
              <a:t>Stillwater, Woodbury, Eau Claire, </a:t>
            </a:r>
            <a:r>
              <a:rPr lang="en-US" sz="1900" b="1" i="0" u="none" strike="noStrike" cap="none">
                <a:solidFill>
                  <a:schemeClr val="dk1"/>
                </a:solidFill>
                <a:latin typeface="Open Sans Light"/>
                <a:ea typeface="Open Sans Light"/>
                <a:cs typeface="Open Sans Light"/>
                <a:sym typeface="Open Sans Light"/>
              </a:rPr>
              <a:t>Chippewa Falls, Boyceville, Hammond, Hager City, Prescott, Ellsworth, Baldwin</a:t>
            </a:r>
            <a:r>
              <a:rPr lang="en-US" sz="1900" b="1">
                <a:solidFill>
                  <a:schemeClr val="dk1"/>
                </a:solidFill>
                <a:latin typeface="Open Sans Light"/>
                <a:ea typeface="Open Sans Light"/>
                <a:cs typeface="Open Sans Light"/>
                <a:sym typeface="Open Sans Light"/>
              </a:rPr>
              <a:t>, New Richmond, and more! </a:t>
            </a:r>
            <a:endParaRPr sz="1900" b="1" i="0" u="none" strike="noStrike" cap="none">
              <a:solidFill>
                <a:schemeClr val="dk1"/>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None/>
            </a:pPr>
            <a:endParaRPr sz="1900" b="1" i="0" u="none" strike="noStrike" cap="none">
              <a:solidFill>
                <a:schemeClr val="dk1"/>
              </a:solidFill>
              <a:latin typeface="Open Sans Light"/>
              <a:ea typeface="Open Sans Light"/>
              <a:cs typeface="Open Sans Light"/>
              <a:sym typeface="Open Sans Light"/>
            </a:endParaRPr>
          </a:p>
          <a:p>
            <a:pPr marL="0" marR="0" lvl="0" indent="0" algn="l" rtl="0">
              <a:lnSpc>
                <a:spcPct val="100000"/>
              </a:lnSpc>
              <a:spcBef>
                <a:spcPts val="380"/>
              </a:spcBef>
              <a:spcAft>
                <a:spcPts val="0"/>
              </a:spcAft>
              <a:buClr>
                <a:schemeClr val="dk1"/>
              </a:buClr>
              <a:buSzPct val="100000"/>
              <a:buFont typeface="Arial"/>
              <a:buNone/>
            </a:pPr>
            <a:endParaRPr sz="1900" b="1" i="0" u="none" strike="noStrike" cap="none">
              <a:solidFill>
                <a:schemeClr val="dk1"/>
              </a:solidFill>
              <a:latin typeface="Open Sans Light"/>
              <a:ea typeface="Open Sans Light"/>
              <a:cs typeface="Open Sans Light"/>
              <a:sym typeface="Open Sans Light"/>
            </a:endParaRPr>
          </a:p>
          <a:p>
            <a:pPr marL="0" marR="0" lvl="0" indent="0" algn="l" rtl="0">
              <a:lnSpc>
                <a:spcPct val="100000"/>
              </a:lnSpc>
              <a:spcBef>
                <a:spcPts val="420"/>
              </a:spcBef>
              <a:spcAft>
                <a:spcPts val="0"/>
              </a:spcAft>
              <a:buClr>
                <a:schemeClr val="dk1"/>
              </a:buClr>
              <a:buSzPct val="100000"/>
              <a:buFont typeface="Arial"/>
              <a:buNone/>
            </a:pPr>
            <a:endParaRPr sz="2100" b="1" i="1" u="sng" strike="noStrike" cap="none">
              <a:solidFill>
                <a:schemeClr val="dk1"/>
              </a:solidFill>
              <a:latin typeface="Open Sans Light"/>
              <a:ea typeface="Open Sans Light"/>
              <a:cs typeface="Open Sans Light"/>
              <a:sym typeface="Open Sans Light"/>
            </a:endParaRPr>
          </a:p>
        </p:txBody>
      </p:sp>
      <p:pic>
        <p:nvPicPr>
          <p:cNvPr id="210" name="Google Shape;210;p12"/>
          <p:cNvPicPr preferRelativeResize="0"/>
          <p:nvPr/>
        </p:nvPicPr>
        <p:blipFill>
          <a:blip r:embed="rId4">
            <a:alphaModFix/>
          </a:blip>
          <a:stretch>
            <a:fillRect/>
          </a:stretch>
        </p:blipFill>
        <p:spPr>
          <a:xfrm>
            <a:off x="4830825" y="2622546"/>
            <a:ext cx="4091000" cy="251385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3"/>
          <p:cNvSpPr txBox="1"/>
          <p:nvPr/>
        </p:nvSpPr>
        <p:spPr>
          <a:xfrm>
            <a:off x="0" y="381000"/>
            <a:ext cx="9349530" cy="762000"/>
          </a:xfrm>
          <a:prstGeom prst="rect">
            <a:avLst/>
          </a:prstGeom>
          <a:solidFill>
            <a:schemeClr val="dk1"/>
          </a:solidFill>
          <a:ln>
            <a:noFill/>
          </a:ln>
        </p:spPr>
        <p:txBody>
          <a:bodyPr spcFirstLastPara="1" wrap="square" lIns="91425" tIns="45700" rIns="91425" bIns="45700" anchor="t" anchorCtr="0">
            <a:normAutofit fontScale="97500"/>
          </a:bodyPr>
          <a:lstStyle/>
          <a:p>
            <a:pPr marL="0" marR="0" lvl="0" indent="0" algn="ctr" rtl="0">
              <a:lnSpc>
                <a:spcPct val="100000"/>
              </a:lnSpc>
              <a:spcBef>
                <a:spcPts val="0"/>
              </a:spcBef>
              <a:spcAft>
                <a:spcPts val="0"/>
              </a:spcAft>
              <a:buClr>
                <a:schemeClr val="dk1"/>
              </a:buClr>
              <a:buSzPct val="100000"/>
              <a:buFont typeface="Calibri"/>
              <a:buNone/>
            </a:pPr>
            <a:endParaRPr sz="4400" b="1" i="0" u="none" strike="noStrike" cap="none">
              <a:solidFill>
                <a:srgbClr val="7F7F7F"/>
              </a:solidFill>
              <a:latin typeface="Calibri"/>
              <a:ea typeface="Calibri"/>
              <a:cs typeface="Calibri"/>
              <a:sym typeface="Calibri"/>
            </a:endParaRPr>
          </a:p>
        </p:txBody>
      </p:sp>
      <p:sp>
        <p:nvSpPr>
          <p:cNvPr id="216" name="Google Shape;216;p13"/>
          <p:cNvSpPr txBox="1"/>
          <p:nvPr/>
        </p:nvSpPr>
        <p:spPr>
          <a:xfrm>
            <a:off x="381000" y="217650"/>
            <a:ext cx="1352400" cy="1001700"/>
          </a:xfrm>
          <a:prstGeom prst="rect">
            <a:avLst/>
          </a:prstGeom>
          <a:solidFill>
            <a:schemeClr val="lt1"/>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7F7F7F"/>
              </a:solidFill>
              <a:latin typeface="Calibri"/>
              <a:ea typeface="Calibri"/>
              <a:cs typeface="Calibri"/>
              <a:sym typeface="Calibri"/>
            </a:endParaRPr>
          </a:p>
        </p:txBody>
      </p:sp>
      <p:pic>
        <p:nvPicPr>
          <p:cNvPr id="217" name="Google Shape;217;p13" descr="Western Wisconsin Traveling Homepage"/>
          <p:cNvPicPr preferRelativeResize="0"/>
          <p:nvPr/>
        </p:nvPicPr>
        <p:blipFill rotWithShape="1">
          <a:blip r:embed="rId3">
            <a:alphaModFix/>
          </a:blip>
          <a:srcRect/>
          <a:stretch/>
        </p:blipFill>
        <p:spPr>
          <a:xfrm>
            <a:off x="357100" y="18400"/>
            <a:ext cx="1247775" cy="1247775"/>
          </a:xfrm>
          <a:prstGeom prst="rect">
            <a:avLst/>
          </a:prstGeom>
          <a:noFill/>
          <a:ln>
            <a:noFill/>
          </a:ln>
        </p:spPr>
      </p:pic>
      <p:sp>
        <p:nvSpPr>
          <p:cNvPr id="218" name="Google Shape;218;p13"/>
          <p:cNvSpPr txBox="1"/>
          <p:nvPr/>
        </p:nvSpPr>
        <p:spPr>
          <a:xfrm>
            <a:off x="171230" y="1464800"/>
            <a:ext cx="6699300" cy="51054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13"/>
          <p:cNvSpPr txBox="1"/>
          <p:nvPr/>
        </p:nvSpPr>
        <p:spPr>
          <a:xfrm>
            <a:off x="171225" y="1464800"/>
            <a:ext cx="5162700" cy="5256300"/>
          </a:xfrm>
          <a:prstGeom prst="rect">
            <a:avLst/>
          </a:prstGeom>
          <a:noFill/>
          <a:ln>
            <a:noFill/>
          </a:ln>
        </p:spPr>
        <p:txBody>
          <a:bodyPr spcFirstLastPara="1" wrap="square" lIns="91425" tIns="91425" rIns="91425" bIns="91425" anchor="t" anchorCtr="0">
            <a:normAutofit fontScale="62500" lnSpcReduction="20000"/>
          </a:bodyPr>
          <a:lstStyle/>
          <a:p>
            <a:pPr marL="0" marR="0" lvl="0" indent="0" algn="l" rtl="0">
              <a:lnSpc>
                <a:spcPct val="80000"/>
              </a:lnSpc>
              <a:spcBef>
                <a:spcPts val="0"/>
              </a:spcBef>
              <a:spcAft>
                <a:spcPts val="0"/>
              </a:spcAft>
              <a:buClr>
                <a:srgbClr val="000000"/>
              </a:buClr>
              <a:buSzPct val="33478"/>
              <a:buFont typeface="Arial"/>
              <a:buNone/>
            </a:pPr>
            <a:r>
              <a:rPr lang="en-US" sz="2300" b="1" dirty="0">
                <a:solidFill>
                  <a:schemeClr val="dk1"/>
                </a:solidFill>
                <a:latin typeface="Montserrat"/>
                <a:ea typeface="Montserrat"/>
                <a:cs typeface="Montserrat"/>
                <a:sym typeface="Montserrat"/>
              </a:rPr>
              <a:t>Goals and Results from Last Season - 2022/23</a:t>
            </a:r>
            <a:endParaRPr sz="2270" b="1" i="1" u="sng" strike="noStrike" cap="none" dirty="0">
              <a:solidFill>
                <a:schemeClr val="dk1"/>
              </a:solidFill>
              <a:latin typeface="Open Sans Light"/>
              <a:ea typeface="Open Sans Light"/>
              <a:cs typeface="Open Sans Light"/>
              <a:sym typeface="Open Sans Light"/>
            </a:endParaRPr>
          </a:p>
          <a:p>
            <a:pPr marL="0" marR="0" lvl="0" indent="0" algn="l" rtl="0">
              <a:lnSpc>
                <a:spcPct val="80000"/>
              </a:lnSpc>
              <a:spcBef>
                <a:spcPts val="0"/>
              </a:spcBef>
              <a:spcAft>
                <a:spcPts val="0"/>
              </a:spcAft>
              <a:buClr>
                <a:srgbClr val="000000"/>
              </a:buClr>
              <a:buSzPct val="96250"/>
              <a:buFont typeface="Arial"/>
              <a:buNone/>
            </a:pPr>
            <a:endParaRPr sz="800" b="1" i="0" u="none" strike="noStrike" cap="none" dirty="0">
              <a:solidFill>
                <a:schemeClr val="dk1"/>
              </a:solidFill>
              <a:latin typeface="Open Sans Light"/>
              <a:ea typeface="Open Sans Light"/>
              <a:cs typeface="Open Sans Light"/>
              <a:sym typeface="Open Sans Light"/>
            </a:endParaRPr>
          </a:p>
          <a:p>
            <a:pPr marL="457200" marR="0" lvl="0" indent="0" algn="l" rtl="0">
              <a:lnSpc>
                <a:spcPct val="80000"/>
              </a:lnSpc>
              <a:spcBef>
                <a:spcPts val="0"/>
              </a:spcBef>
              <a:spcAft>
                <a:spcPts val="0"/>
              </a:spcAft>
              <a:buNone/>
            </a:pPr>
            <a:endParaRPr sz="1700" b="1" dirty="0">
              <a:solidFill>
                <a:schemeClr val="dk1"/>
              </a:solidFill>
              <a:latin typeface="Open Sans Light"/>
              <a:ea typeface="Open Sans Light"/>
              <a:cs typeface="Open Sans Light"/>
              <a:sym typeface="Open Sans Light"/>
            </a:endParaRPr>
          </a:p>
          <a:p>
            <a:pPr marL="602457" marR="0" lvl="0" indent="-457200" algn="l" rtl="0">
              <a:lnSpc>
                <a:spcPct val="100000"/>
              </a:lnSpc>
              <a:spcBef>
                <a:spcPts val="0"/>
              </a:spcBef>
              <a:spcAft>
                <a:spcPts val="0"/>
              </a:spcAft>
              <a:buClr>
                <a:schemeClr val="dk1"/>
              </a:buClr>
              <a:buSzPct val="100000"/>
              <a:buFont typeface="Wingdings" panose="05000000000000000000" pitchFamily="2" charset="2"/>
              <a:buChar char="q"/>
            </a:pPr>
            <a:r>
              <a:rPr lang="en-US" sz="2100" dirty="0">
                <a:solidFill>
                  <a:schemeClr val="dk1"/>
                </a:solidFill>
                <a:latin typeface="Montserrat"/>
                <a:ea typeface="Montserrat"/>
                <a:cs typeface="Montserrat"/>
                <a:sym typeface="Montserrat"/>
              </a:rPr>
              <a:t>Improve the flexibility and personalization of the tournament selection process. </a:t>
            </a:r>
            <a:endParaRPr sz="2100" dirty="0">
              <a:solidFill>
                <a:schemeClr val="dk1"/>
              </a:solidFill>
              <a:latin typeface="Montserrat"/>
              <a:ea typeface="Montserrat"/>
              <a:cs typeface="Montserrat"/>
              <a:sym typeface="Montserrat"/>
            </a:endParaRPr>
          </a:p>
          <a:p>
            <a:pPr marL="914400" marR="0" lvl="1" indent="-311943" algn="l" rtl="0">
              <a:lnSpc>
                <a:spcPct val="100000"/>
              </a:lnSpc>
              <a:spcBef>
                <a:spcPts val="0"/>
              </a:spcBef>
              <a:spcAft>
                <a:spcPts val="0"/>
              </a:spcAft>
              <a:buClr>
                <a:schemeClr val="dk1"/>
              </a:buClr>
              <a:buSzPct val="100000"/>
              <a:buFont typeface="Montserrat"/>
              <a:buChar char="•"/>
            </a:pPr>
            <a:r>
              <a:rPr lang="en-US" sz="2100" dirty="0">
                <a:solidFill>
                  <a:schemeClr val="dk1"/>
                </a:solidFill>
                <a:latin typeface="Montserrat"/>
                <a:ea typeface="Montserrat"/>
                <a:cs typeface="Montserrat"/>
                <a:sym typeface="Montserrat"/>
              </a:rPr>
              <a:t>Introduction of the Team budget process</a:t>
            </a:r>
            <a:endParaRPr sz="2100" dirty="0">
              <a:solidFill>
                <a:schemeClr val="dk1"/>
              </a:solidFill>
              <a:latin typeface="Montserrat"/>
              <a:ea typeface="Montserrat"/>
              <a:cs typeface="Montserrat"/>
              <a:sym typeface="Montserrat"/>
            </a:endParaRPr>
          </a:p>
          <a:p>
            <a:pPr marL="914400" marR="0" lvl="1" indent="-311943" algn="l" rtl="0">
              <a:lnSpc>
                <a:spcPct val="100000"/>
              </a:lnSpc>
              <a:spcBef>
                <a:spcPts val="0"/>
              </a:spcBef>
              <a:spcAft>
                <a:spcPts val="0"/>
              </a:spcAft>
              <a:buClr>
                <a:schemeClr val="dk1"/>
              </a:buClr>
              <a:buSzPct val="100000"/>
              <a:buFont typeface="Montserrat"/>
              <a:buChar char="•"/>
            </a:pPr>
            <a:r>
              <a:rPr lang="en-US" sz="2100" dirty="0">
                <a:solidFill>
                  <a:schemeClr val="dk1"/>
                </a:solidFill>
                <a:latin typeface="Montserrat"/>
                <a:ea typeface="Montserrat"/>
                <a:cs typeface="Montserrat"/>
                <a:sym typeface="Montserrat"/>
              </a:rPr>
              <a:t>More autonomy for coaches, managers and teams to select events that work for them</a:t>
            </a:r>
            <a:endParaRPr sz="2100" dirty="0">
              <a:solidFill>
                <a:schemeClr val="dk1"/>
              </a:solidFill>
              <a:latin typeface="Montserrat"/>
              <a:ea typeface="Montserrat"/>
              <a:cs typeface="Montserrat"/>
              <a:sym typeface="Montserrat"/>
            </a:endParaRPr>
          </a:p>
          <a:p>
            <a:pPr marL="914400" marR="0" lvl="1" indent="-311943" algn="l" rtl="0">
              <a:lnSpc>
                <a:spcPct val="100000"/>
              </a:lnSpc>
              <a:spcBef>
                <a:spcPts val="0"/>
              </a:spcBef>
              <a:spcAft>
                <a:spcPts val="0"/>
              </a:spcAft>
              <a:buClr>
                <a:schemeClr val="dk1"/>
              </a:buClr>
              <a:buSzPct val="100000"/>
              <a:buFont typeface="Montserrat"/>
              <a:buChar char="•"/>
            </a:pPr>
            <a:r>
              <a:rPr lang="en-US" sz="2100" dirty="0">
                <a:solidFill>
                  <a:schemeClr val="dk1"/>
                </a:solidFill>
                <a:latin typeface="Montserrat"/>
                <a:ea typeface="Montserrat"/>
                <a:cs typeface="Montserrat"/>
                <a:sym typeface="Montserrat"/>
              </a:rPr>
              <a:t>Western Wisconsin Teams participated in tournaments throughout WI, MN, IA, KS, NE</a:t>
            </a:r>
            <a:endParaRPr sz="2100" dirty="0">
              <a:solidFill>
                <a:schemeClr val="dk1"/>
              </a:solidFill>
              <a:latin typeface="Montserrat"/>
              <a:ea typeface="Montserrat"/>
              <a:cs typeface="Montserrat"/>
              <a:sym typeface="Montserrat"/>
            </a:endParaRPr>
          </a:p>
          <a:p>
            <a:pPr marL="457200" marR="0" lvl="0" indent="0" algn="l" rtl="0">
              <a:lnSpc>
                <a:spcPct val="100000"/>
              </a:lnSpc>
              <a:spcBef>
                <a:spcPts val="0"/>
              </a:spcBef>
              <a:spcAft>
                <a:spcPts val="0"/>
              </a:spcAft>
              <a:buNone/>
            </a:pPr>
            <a:endParaRPr sz="2100" dirty="0">
              <a:solidFill>
                <a:schemeClr val="dk1"/>
              </a:solidFill>
              <a:latin typeface="Montserrat"/>
              <a:ea typeface="Montserrat"/>
              <a:cs typeface="Montserrat"/>
              <a:sym typeface="Montserrat"/>
            </a:endParaRPr>
          </a:p>
          <a:p>
            <a:pPr marL="602457" marR="0" lvl="0" indent="-457200" algn="l" rtl="0">
              <a:lnSpc>
                <a:spcPct val="100000"/>
              </a:lnSpc>
              <a:spcBef>
                <a:spcPts val="0"/>
              </a:spcBef>
              <a:spcAft>
                <a:spcPts val="0"/>
              </a:spcAft>
              <a:buClr>
                <a:schemeClr val="dk1"/>
              </a:buClr>
              <a:buSzPct val="100000"/>
              <a:buFont typeface="Wingdings" panose="05000000000000000000" pitchFamily="2" charset="2"/>
              <a:buChar char="q"/>
            </a:pPr>
            <a:r>
              <a:rPr lang="en-US" sz="2100" dirty="0">
                <a:solidFill>
                  <a:schemeClr val="dk1"/>
                </a:solidFill>
                <a:latin typeface="Montserrat"/>
                <a:ea typeface="Montserrat"/>
                <a:cs typeface="Montserrat"/>
                <a:sym typeface="Montserrat"/>
              </a:rPr>
              <a:t>Increase and improve our pool of Goal Keepers </a:t>
            </a:r>
            <a:endParaRPr sz="2100" dirty="0">
              <a:solidFill>
                <a:schemeClr val="dk1"/>
              </a:solidFill>
              <a:latin typeface="Montserrat"/>
              <a:ea typeface="Montserrat"/>
              <a:cs typeface="Montserrat"/>
              <a:sym typeface="Montserrat"/>
            </a:endParaRPr>
          </a:p>
          <a:p>
            <a:pPr marL="914400" marR="0" lvl="1" indent="-311943" algn="l" rtl="0">
              <a:lnSpc>
                <a:spcPct val="100000"/>
              </a:lnSpc>
              <a:spcBef>
                <a:spcPts val="0"/>
              </a:spcBef>
              <a:spcAft>
                <a:spcPts val="0"/>
              </a:spcAft>
              <a:buClr>
                <a:schemeClr val="dk1"/>
              </a:buClr>
              <a:buSzPct val="100000"/>
              <a:buFont typeface="Montserrat"/>
              <a:buChar char="•"/>
            </a:pPr>
            <a:r>
              <a:rPr lang="en-US" sz="2100" dirty="0">
                <a:solidFill>
                  <a:schemeClr val="dk1"/>
                </a:solidFill>
                <a:latin typeface="Montserrat"/>
                <a:ea typeface="Montserrat"/>
                <a:cs typeface="Montserrat"/>
                <a:sym typeface="Montserrat"/>
              </a:rPr>
              <a:t>Started a specific Goal Keeper Training during Winter Training. Well received by players. </a:t>
            </a:r>
            <a:endParaRPr sz="2100" dirty="0">
              <a:solidFill>
                <a:schemeClr val="dk1"/>
              </a:solidFill>
              <a:latin typeface="Montserrat"/>
              <a:ea typeface="Montserrat"/>
              <a:cs typeface="Montserrat"/>
              <a:sym typeface="Montserrat"/>
            </a:endParaRPr>
          </a:p>
          <a:p>
            <a:pPr marL="457200" marR="0" lvl="0" indent="0" algn="l" rtl="0">
              <a:lnSpc>
                <a:spcPct val="100000"/>
              </a:lnSpc>
              <a:spcBef>
                <a:spcPts val="0"/>
              </a:spcBef>
              <a:spcAft>
                <a:spcPts val="0"/>
              </a:spcAft>
              <a:buNone/>
            </a:pPr>
            <a:endParaRPr sz="2100" dirty="0">
              <a:solidFill>
                <a:schemeClr val="dk1"/>
              </a:solidFill>
              <a:latin typeface="Montserrat"/>
              <a:ea typeface="Montserrat"/>
              <a:cs typeface="Montserrat"/>
              <a:sym typeface="Montserrat"/>
            </a:endParaRPr>
          </a:p>
          <a:p>
            <a:pPr marL="488157" marR="0" lvl="0" indent="-342900" algn="l" rtl="0">
              <a:lnSpc>
                <a:spcPct val="100000"/>
              </a:lnSpc>
              <a:spcBef>
                <a:spcPts val="0"/>
              </a:spcBef>
              <a:spcAft>
                <a:spcPts val="0"/>
              </a:spcAft>
              <a:buClr>
                <a:schemeClr val="dk1"/>
              </a:buClr>
              <a:buSzPct val="100000"/>
              <a:buFont typeface="Wingdings" panose="05000000000000000000" pitchFamily="2" charset="2"/>
              <a:buChar char="q"/>
            </a:pPr>
            <a:r>
              <a:rPr lang="en-US" sz="2100" dirty="0">
                <a:solidFill>
                  <a:schemeClr val="dk1"/>
                </a:solidFill>
                <a:latin typeface="Montserrat"/>
                <a:ea typeface="Montserrat"/>
                <a:cs typeface="Montserrat"/>
                <a:sym typeface="Montserrat"/>
              </a:rPr>
              <a:t>Successfully field a higher competitive level team. </a:t>
            </a:r>
            <a:endParaRPr sz="2100" dirty="0">
              <a:solidFill>
                <a:schemeClr val="dk1"/>
              </a:solidFill>
              <a:latin typeface="Montserrat"/>
              <a:ea typeface="Montserrat"/>
              <a:cs typeface="Montserrat"/>
              <a:sym typeface="Montserrat"/>
            </a:endParaRPr>
          </a:p>
          <a:p>
            <a:pPr marL="914400" marR="0" lvl="1" indent="-311943" algn="l" rtl="0">
              <a:lnSpc>
                <a:spcPct val="100000"/>
              </a:lnSpc>
              <a:spcBef>
                <a:spcPts val="0"/>
              </a:spcBef>
              <a:spcAft>
                <a:spcPts val="0"/>
              </a:spcAft>
              <a:buClr>
                <a:schemeClr val="dk1"/>
              </a:buClr>
              <a:buSzPct val="100000"/>
              <a:buFont typeface="Montserrat"/>
              <a:buChar char="•"/>
            </a:pPr>
            <a:r>
              <a:rPr lang="en-US" sz="2100" dirty="0">
                <a:solidFill>
                  <a:schemeClr val="dk1"/>
                </a:solidFill>
                <a:latin typeface="Montserrat"/>
                <a:ea typeface="Montserrat"/>
                <a:cs typeface="Montserrat"/>
                <a:sym typeface="Montserrat"/>
              </a:rPr>
              <a:t>1st NPL team 2005 WWFC Boys</a:t>
            </a:r>
            <a:endParaRPr sz="2100" dirty="0">
              <a:solidFill>
                <a:schemeClr val="dk1"/>
              </a:solidFill>
              <a:latin typeface="Montserrat"/>
              <a:ea typeface="Montserrat"/>
              <a:cs typeface="Montserrat"/>
              <a:sym typeface="Montserrat"/>
            </a:endParaRPr>
          </a:p>
          <a:p>
            <a:pPr marL="914400" marR="0" lvl="1" indent="-311943" algn="l" rtl="0">
              <a:lnSpc>
                <a:spcPct val="100000"/>
              </a:lnSpc>
              <a:spcBef>
                <a:spcPts val="0"/>
              </a:spcBef>
              <a:spcAft>
                <a:spcPts val="0"/>
              </a:spcAft>
              <a:buClr>
                <a:schemeClr val="dk1"/>
              </a:buClr>
              <a:buSzPct val="100000"/>
              <a:buFont typeface="Montserrat"/>
              <a:buChar char="•"/>
            </a:pPr>
            <a:r>
              <a:rPr lang="en-US" sz="2100" dirty="0">
                <a:solidFill>
                  <a:schemeClr val="dk1"/>
                </a:solidFill>
                <a:latin typeface="Montserrat"/>
                <a:ea typeface="Montserrat"/>
                <a:cs typeface="Montserrat"/>
                <a:sym typeface="Montserrat"/>
              </a:rPr>
              <a:t>3rd Place finish in TCSL Premier</a:t>
            </a:r>
            <a:endParaRPr sz="2100" dirty="0">
              <a:solidFill>
                <a:schemeClr val="dk1"/>
              </a:solidFill>
              <a:latin typeface="Montserrat"/>
              <a:ea typeface="Montserrat"/>
              <a:cs typeface="Montserrat"/>
              <a:sym typeface="Montserrat"/>
            </a:endParaRPr>
          </a:p>
          <a:p>
            <a:pPr marL="914400" marR="0" lvl="1" indent="-311943" algn="l" rtl="0">
              <a:lnSpc>
                <a:spcPct val="100000"/>
              </a:lnSpc>
              <a:spcBef>
                <a:spcPts val="0"/>
              </a:spcBef>
              <a:spcAft>
                <a:spcPts val="0"/>
              </a:spcAft>
              <a:buClr>
                <a:schemeClr val="dk1"/>
              </a:buClr>
              <a:buSzPct val="100000"/>
              <a:buFont typeface="Montserrat"/>
              <a:buChar char="•"/>
            </a:pPr>
            <a:r>
              <a:rPr lang="en-US" sz="2100" dirty="0">
                <a:solidFill>
                  <a:schemeClr val="dk1"/>
                </a:solidFill>
                <a:latin typeface="Montserrat"/>
                <a:ea typeface="Montserrat"/>
                <a:cs typeface="Montserrat"/>
                <a:sym typeface="Montserrat"/>
              </a:rPr>
              <a:t>Worked through the kinks of not having winter game space.  </a:t>
            </a:r>
            <a:endParaRPr sz="2100" dirty="0">
              <a:solidFill>
                <a:schemeClr val="dk1"/>
              </a:solidFill>
              <a:latin typeface="Montserrat"/>
              <a:ea typeface="Montserrat"/>
              <a:cs typeface="Montserrat"/>
              <a:sym typeface="Montserrat"/>
            </a:endParaRPr>
          </a:p>
          <a:p>
            <a:pPr marL="457200" marR="0" lvl="0" indent="0" algn="l" rtl="0">
              <a:lnSpc>
                <a:spcPct val="100000"/>
              </a:lnSpc>
              <a:spcBef>
                <a:spcPts val="0"/>
              </a:spcBef>
              <a:spcAft>
                <a:spcPts val="0"/>
              </a:spcAft>
              <a:buNone/>
            </a:pPr>
            <a:endParaRPr sz="2100" dirty="0">
              <a:solidFill>
                <a:schemeClr val="dk1"/>
              </a:solidFill>
              <a:latin typeface="Montserrat"/>
              <a:ea typeface="Montserrat"/>
              <a:cs typeface="Montserrat"/>
              <a:sym typeface="Montserrat"/>
            </a:endParaRPr>
          </a:p>
          <a:p>
            <a:pPr marL="488157" marR="0" lvl="0" indent="-342900" algn="l" rtl="0">
              <a:lnSpc>
                <a:spcPct val="100000"/>
              </a:lnSpc>
              <a:spcBef>
                <a:spcPts val="0"/>
              </a:spcBef>
              <a:spcAft>
                <a:spcPts val="0"/>
              </a:spcAft>
              <a:buClr>
                <a:schemeClr val="dk1"/>
              </a:buClr>
              <a:buSzPct val="100000"/>
              <a:buFont typeface="Wingdings" panose="05000000000000000000" pitchFamily="2" charset="2"/>
              <a:buChar char="q"/>
            </a:pPr>
            <a:r>
              <a:rPr lang="en-US" sz="2100" dirty="0">
                <a:solidFill>
                  <a:schemeClr val="dk1"/>
                </a:solidFill>
                <a:latin typeface="Montserrat"/>
                <a:ea typeface="Montserrat"/>
                <a:cs typeface="Montserrat"/>
                <a:sym typeface="Montserrat"/>
              </a:rPr>
              <a:t>Improve Travel Family volunteer hour contributions. </a:t>
            </a:r>
            <a:endParaRPr sz="2100" dirty="0">
              <a:solidFill>
                <a:schemeClr val="dk1"/>
              </a:solidFill>
              <a:latin typeface="Montserrat"/>
              <a:ea typeface="Montserrat"/>
              <a:cs typeface="Montserrat"/>
              <a:sym typeface="Montserrat"/>
            </a:endParaRPr>
          </a:p>
          <a:p>
            <a:pPr marL="914400" marR="0" lvl="1" indent="-311943" algn="l" rtl="0">
              <a:lnSpc>
                <a:spcPct val="100000"/>
              </a:lnSpc>
              <a:spcBef>
                <a:spcPts val="0"/>
              </a:spcBef>
              <a:spcAft>
                <a:spcPts val="0"/>
              </a:spcAft>
              <a:buClr>
                <a:schemeClr val="dk1"/>
              </a:buClr>
              <a:buSzPct val="100000"/>
              <a:buFont typeface="Montserrat"/>
              <a:buChar char="•"/>
            </a:pPr>
            <a:r>
              <a:rPr lang="en-US" sz="2100" dirty="0">
                <a:solidFill>
                  <a:schemeClr val="dk1"/>
                </a:solidFill>
                <a:latin typeface="Montserrat"/>
                <a:ea typeface="Montserrat"/>
                <a:cs typeface="Montserrat"/>
                <a:sym typeface="Montserrat"/>
              </a:rPr>
              <a:t>Kati reports excellent improvement in filled hours. </a:t>
            </a:r>
            <a:endParaRPr sz="2100" dirty="0">
              <a:solidFill>
                <a:schemeClr val="dk1"/>
              </a:solidFill>
              <a:latin typeface="Montserrat"/>
              <a:ea typeface="Montserrat"/>
              <a:cs typeface="Montserrat"/>
              <a:sym typeface="Montserrat"/>
            </a:endParaRPr>
          </a:p>
          <a:p>
            <a:pPr marL="914400" marR="0" lvl="1" indent="-311943" algn="l" rtl="0">
              <a:lnSpc>
                <a:spcPct val="100000"/>
              </a:lnSpc>
              <a:spcBef>
                <a:spcPts val="0"/>
              </a:spcBef>
              <a:spcAft>
                <a:spcPts val="0"/>
              </a:spcAft>
              <a:buClr>
                <a:schemeClr val="dk1"/>
              </a:buClr>
              <a:buSzPct val="100000"/>
              <a:buFont typeface="Montserrat"/>
              <a:buChar char="•"/>
            </a:pPr>
            <a:r>
              <a:rPr lang="en-US" sz="2100" dirty="0">
                <a:solidFill>
                  <a:schemeClr val="dk1"/>
                </a:solidFill>
                <a:latin typeface="Montserrat"/>
                <a:ea typeface="Montserrat"/>
                <a:cs typeface="Montserrat"/>
                <a:sym typeface="Montserrat"/>
              </a:rPr>
              <a:t>Additional Communication and adjustment to $ per hour. </a:t>
            </a:r>
            <a:endParaRPr sz="2100" dirty="0">
              <a:solidFill>
                <a:schemeClr val="dk1"/>
              </a:solidFill>
              <a:latin typeface="Montserrat"/>
              <a:ea typeface="Montserrat"/>
              <a:cs typeface="Montserrat"/>
              <a:sym typeface="Montserrat"/>
            </a:endParaRPr>
          </a:p>
          <a:p>
            <a:pPr marL="457200" marR="0" lvl="0" indent="0" algn="l" rtl="0">
              <a:lnSpc>
                <a:spcPct val="100000"/>
              </a:lnSpc>
              <a:spcBef>
                <a:spcPts val="0"/>
              </a:spcBef>
              <a:spcAft>
                <a:spcPts val="0"/>
              </a:spcAft>
              <a:buNone/>
            </a:pPr>
            <a:endParaRPr sz="2100" dirty="0">
              <a:solidFill>
                <a:schemeClr val="dk1"/>
              </a:solidFill>
              <a:latin typeface="Montserrat"/>
              <a:ea typeface="Montserrat"/>
              <a:cs typeface="Montserrat"/>
              <a:sym typeface="Montserrat"/>
            </a:endParaRPr>
          </a:p>
          <a:p>
            <a:pPr marL="488157" marR="0" lvl="0" indent="-342900" algn="l" rtl="0">
              <a:lnSpc>
                <a:spcPct val="100000"/>
              </a:lnSpc>
              <a:spcBef>
                <a:spcPts val="0"/>
              </a:spcBef>
              <a:spcAft>
                <a:spcPts val="0"/>
              </a:spcAft>
              <a:buClr>
                <a:schemeClr val="dk1"/>
              </a:buClr>
              <a:buSzPct val="100000"/>
              <a:buFont typeface="Wingdings" panose="05000000000000000000" pitchFamily="2" charset="2"/>
              <a:buChar char="q"/>
            </a:pPr>
            <a:r>
              <a:rPr lang="en-US" sz="2100" dirty="0">
                <a:solidFill>
                  <a:schemeClr val="dk1"/>
                </a:solidFill>
                <a:latin typeface="Montserrat"/>
                <a:ea typeface="Montserrat"/>
                <a:cs typeface="Montserrat"/>
                <a:sym typeface="Montserrat"/>
              </a:rPr>
              <a:t>Areas to focus on improvement for 2023/24</a:t>
            </a:r>
            <a:endParaRPr sz="2100" dirty="0">
              <a:solidFill>
                <a:schemeClr val="dk1"/>
              </a:solidFill>
              <a:latin typeface="Montserrat"/>
              <a:ea typeface="Montserrat"/>
              <a:cs typeface="Montserrat"/>
              <a:sym typeface="Montserrat"/>
            </a:endParaRPr>
          </a:p>
          <a:p>
            <a:pPr marL="914400" marR="0" lvl="1" indent="-311943" algn="l" rtl="0">
              <a:lnSpc>
                <a:spcPct val="100000"/>
              </a:lnSpc>
              <a:spcBef>
                <a:spcPts val="0"/>
              </a:spcBef>
              <a:spcAft>
                <a:spcPts val="0"/>
              </a:spcAft>
              <a:buClr>
                <a:schemeClr val="dk1"/>
              </a:buClr>
              <a:buSzPct val="100000"/>
              <a:buFont typeface="Montserrat"/>
              <a:buChar char="•"/>
            </a:pPr>
            <a:r>
              <a:rPr lang="en-US" sz="2100" dirty="0">
                <a:solidFill>
                  <a:schemeClr val="dk1"/>
                </a:solidFill>
                <a:latin typeface="Montserrat"/>
                <a:ea typeface="Montserrat"/>
                <a:cs typeface="Montserrat"/>
                <a:sym typeface="Montserrat"/>
              </a:rPr>
              <a:t>Payment processing for Managers</a:t>
            </a:r>
            <a:endParaRPr sz="2100" dirty="0">
              <a:solidFill>
                <a:schemeClr val="dk1"/>
              </a:solidFill>
              <a:latin typeface="Montserrat"/>
              <a:ea typeface="Montserrat"/>
              <a:cs typeface="Montserrat"/>
              <a:sym typeface="Montserrat"/>
            </a:endParaRPr>
          </a:p>
          <a:p>
            <a:pPr marL="914400" marR="0" lvl="1" indent="-311943" algn="l" rtl="0">
              <a:lnSpc>
                <a:spcPct val="100000"/>
              </a:lnSpc>
              <a:spcBef>
                <a:spcPts val="0"/>
              </a:spcBef>
              <a:spcAft>
                <a:spcPts val="0"/>
              </a:spcAft>
              <a:buClr>
                <a:schemeClr val="dk1"/>
              </a:buClr>
              <a:buSzPct val="100000"/>
              <a:buFont typeface="Montserrat"/>
              <a:buChar char="•"/>
            </a:pPr>
            <a:r>
              <a:rPr lang="en-US" sz="2100" dirty="0">
                <a:solidFill>
                  <a:schemeClr val="dk1"/>
                </a:solidFill>
                <a:latin typeface="Montserrat"/>
                <a:ea typeface="Montserrat"/>
                <a:cs typeface="Montserrat"/>
                <a:sym typeface="Montserrat"/>
              </a:rPr>
              <a:t>Better info/coordination on optional winter activities</a:t>
            </a:r>
            <a:endParaRPr sz="2100" dirty="0">
              <a:solidFill>
                <a:schemeClr val="dk1"/>
              </a:solidFill>
              <a:latin typeface="Montserrat"/>
              <a:ea typeface="Montserrat"/>
              <a:cs typeface="Montserrat"/>
              <a:sym typeface="Montserrat"/>
            </a:endParaRPr>
          </a:p>
          <a:p>
            <a:pPr marL="0" marR="0" lvl="0" indent="0" algn="l" rtl="0">
              <a:lnSpc>
                <a:spcPct val="80000"/>
              </a:lnSpc>
              <a:spcBef>
                <a:spcPts val="0"/>
              </a:spcBef>
              <a:spcAft>
                <a:spcPts val="0"/>
              </a:spcAft>
              <a:buNone/>
            </a:pPr>
            <a:endParaRPr sz="1500" b="1" i="0" u="none" strike="noStrike" cap="none" dirty="0">
              <a:solidFill>
                <a:schemeClr val="dk1"/>
              </a:solidFill>
              <a:latin typeface="Open Sans Light"/>
              <a:ea typeface="Open Sans Light"/>
              <a:cs typeface="Open Sans Light"/>
              <a:sym typeface="Open Sans Light"/>
            </a:endParaRPr>
          </a:p>
          <a:p>
            <a:pPr marL="0" marR="0" lvl="0" indent="0" algn="l" rtl="0">
              <a:lnSpc>
                <a:spcPct val="80000"/>
              </a:lnSpc>
              <a:spcBef>
                <a:spcPts val="0"/>
              </a:spcBef>
              <a:spcAft>
                <a:spcPts val="0"/>
              </a:spcAft>
              <a:buClr>
                <a:srgbClr val="000000"/>
              </a:buClr>
              <a:buSzPct val="45029"/>
              <a:buFont typeface="Arial"/>
              <a:buNone/>
            </a:pPr>
            <a:endParaRPr sz="1710" b="1" i="0" u="none" strike="noStrike" cap="none" dirty="0">
              <a:solidFill>
                <a:schemeClr val="dk1"/>
              </a:solidFill>
              <a:highlight>
                <a:srgbClr val="FFFF00"/>
              </a:highlight>
              <a:latin typeface="Open Sans Light"/>
              <a:ea typeface="Open Sans Light"/>
              <a:cs typeface="Open Sans Light"/>
              <a:sym typeface="Open Sans Light"/>
            </a:endParaRPr>
          </a:p>
        </p:txBody>
      </p:sp>
      <p:pic>
        <p:nvPicPr>
          <p:cNvPr id="220" name="Google Shape;220;p13"/>
          <p:cNvPicPr preferRelativeResize="0"/>
          <p:nvPr/>
        </p:nvPicPr>
        <p:blipFill rotWithShape="1">
          <a:blip r:embed="rId4">
            <a:alphaModFix/>
          </a:blip>
          <a:srcRect l="29165" r="26368"/>
          <a:stretch/>
        </p:blipFill>
        <p:spPr>
          <a:xfrm>
            <a:off x="5539525" y="1160000"/>
            <a:ext cx="3810002" cy="5714999"/>
          </a:xfrm>
          <a:prstGeom prst="rect">
            <a:avLst/>
          </a:prstGeom>
          <a:noFill/>
          <a:ln>
            <a:noFill/>
          </a:ln>
        </p:spPr>
      </p:pic>
      <p:sp>
        <p:nvSpPr>
          <p:cNvPr id="221" name="Google Shape;221;p13"/>
          <p:cNvSpPr txBox="1">
            <a:spLocks noGrp="1"/>
          </p:cNvSpPr>
          <p:nvPr>
            <p:ph type="title" idx="4294967295"/>
          </p:nvPr>
        </p:nvSpPr>
        <p:spPr>
          <a:xfrm>
            <a:off x="1704975" y="304800"/>
            <a:ext cx="7439100" cy="914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ts val="3600"/>
              <a:buFont typeface="Open Sans Light"/>
              <a:buNone/>
            </a:pPr>
            <a:r>
              <a:rPr lang="en-US" sz="3400" b="1">
                <a:solidFill>
                  <a:schemeClr val="lt1"/>
                </a:solidFill>
                <a:latin typeface="Open Sans Light"/>
                <a:ea typeface="Open Sans Light"/>
                <a:cs typeface="Open Sans Light"/>
                <a:sym typeface="Open Sans Light"/>
              </a:rPr>
              <a:t>Travel Program In Review 2022/23</a:t>
            </a:r>
            <a:endParaRPr sz="4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290712015fb_0_22"/>
          <p:cNvSpPr txBox="1"/>
          <p:nvPr/>
        </p:nvSpPr>
        <p:spPr>
          <a:xfrm>
            <a:off x="0" y="381000"/>
            <a:ext cx="9349500" cy="762000"/>
          </a:xfrm>
          <a:prstGeom prst="rect">
            <a:avLst/>
          </a:prstGeom>
          <a:solidFill>
            <a:schemeClr val="dk1"/>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7F7F7F"/>
              </a:solidFill>
              <a:latin typeface="Calibri"/>
              <a:ea typeface="Calibri"/>
              <a:cs typeface="Calibri"/>
              <a:sym typeface="Calibri"/>
            </a:endParaRPr>
          </a:p>
        </p:txBody>
      </p:sp>
      <p:sp>
        <p:nvSpPr>
          <p:cNvPr id="227" name="Google Shape;227;g290712015fb_0_22"/>
          <p:cNvSpPr txBox="1">
            <a:spLocks noGrp="1"/>
          </p:cNvSpPr>
          <p:nvPr>
            <p:ph type="title" idx="4294967295"/>
          </p:nvPr>
        </p:nvSpPr>
        <p:spPr>
          <a:xfrm>
            <a:off x="1704975" y="304800"/>
            <a:ext cx="7439100" cy="914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ts val="3600"/>
              <a:buFont typeface="Open Sans Light"/>
              <a:buNone/>
            </a:pPr>
            <a:r>
              <a:rPr lang="en-US" sz="3400" b="1">
                <a:solidFill>
                  <a:schemeClr val="lt1"/>
                </a:solidFill>
                <a:latin typeface="Open Sans Light"/>
                <a:ea typeface="Open Sans Light"/>
                <a:cs typeface="Open Sans Light"/>
                <a:sym typeface="Open Sans Light"/>
              </a:rPr>
              <a:t>Travel Program In Review 2023/24</a:t>
            </a:r>
            <a:endParaRPr sz="4200"/>
          </a:p>
        </p:txBody>
      </p:sp>
      <p:sp>
        <p:nvSpPr>
          <p:cNvPr id="228" name="Google Shape;228;g290712015fb_0_22"/>
          <p:cNvSpPr txBox="1"/>
          <p:nvPr/>
        </p:nvSpPr>
        <p:spPr>
          <a:xfrm>
            <a:off x="381000" y="217650"/>
            <a:ext cx="1352400" cy="1001700"/>
          </a:xfrm>
          <a:prstGeom prst="rect">
            <a:avLst/>
          </a:prstGeom>
          <a:solidFill>
            <a:schemeClr val="lt1"/>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7F7F7F"/>
              </a:solidFill>
              <a:latin typeface="Calibri"/>
              <a:ea typeface="Calibri"/>
              <a:cs typeface="Calibri"/>
              <a:sym typeface="Calibri"/>
            </a:endParaRPr>
          </a:p>
        </p:txBody>
      </p:sp>
      <p:pic>
        <p:nvPicPr>
          <p:cNvPr id="229" name="Google Shape;229;g290712015fb_0_22" descr="Western Wisconsin Traveling Homepage"/>
          <p:cNvPicPr preferRelativeResize="0"/>
          <p:nvPr/>
        </p:nvPicPr>
        <p:blipFill rotWithShape="1">
          <a:blip r:embed="rId3">
            <a:alphaModFix/>
          </a:blip>
          <a:srcRect/>
          <a:stretch/>
        </p:blipFill>
        <p:spPr>
          <a:xfrm>
            <a:off x="457200" y="47625"/>
            <a:ext cx="1247775" cy="1247775"/>
          </a:xfrm>
          <a:prstGeom prst="rect">
            <a:avLst/>
          </a:prstGeom>
          <a:noFill/>
          <a:ln>
            <a:noFill/>
          </a:ln>
        </p:spPr>
      </p:pic>
      <p:sp>
        <p:nvSpPr>
          <p:cNvPr id="230" name="Google Shape;230;g290712015fb_0_22"/>
          <p:cNvSpPr txBox="1"/>
          <p:nvPr/>
        </p:nvSpPr>
        <p:spPr>
          <a:xfrm>
            <a:off x="171230" y="1464800"/>
            <a:ext cx="6699300" cy="51054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g290712015fb_0_22"/>
          <p:cNvSpPr txBox="1"/>
          <p:nvPr/>
        </p:nvSpPr>
        <p:spPr>
          <a:xfrm>
            <a:off x="171225" y="1464800"/>
            <a:ext cx="7243800" cy="5393100"/>
          </a:xfrm>
          <a:prstGeom prst="rect">
            <a:avLst/>
          </a:prstGeom>
          <a:noFill/>
          <a:ln>
            <a:noFill/>
          </a:ln>
        </p:spPr>
        <p:txBody>
          <a:bodyPr spcFirstLastPara="1" wrap="square" lIns="91425" tIns="91425" rIns="91425" bIns="91425" anchor="t" anchorCtr="0">
            <a:noAutofit/>
          </a:bodyPr>
          <a:lstStyle/>
          <a:p>
            <a:pPr marL="0" marR="0" lvl="0" indent="0" algn="l" rtl="0">
              <a:lnSpc>
                <a:spcPct val="70000"/>
              </a:lnSpc>
              <a:spcBef>
                <a:spcPts val="0"/>
              </a:spcBef>
              <a:spcAft>
                <a:spcPts val="0"/>
              </a:spcAft>
              <a:buClr>
                <a:srgbClr val="000000"/>
              </a:buClr>
              <a:buSzPts val="366"/>
              <a:buFont typeface="Arial"/>
              <a:buNone/>
            </a:pPr>
            <a:r>
              <a:rPr lang="en-US" sz="1392" b="1" dirty="0">
                <a:solidFill>
                  <a:schemeClr val="dk1"/>
                </a:solidFill>
                <a:latin typeface="Montserrat"/>
                <a:ea typeface="Montserrat"/>
                <a:cs typeface="Montserrat"/>
                <a:sym typeface="Montserrat"/>
              </a:rPr>
              <a:t>Goals and Results for This Season - 2023/24</a:t>
            </a:r>
            <a:endParaRPr sz="1378" b="1" i="1" u="sng" strike="noStrike" cap="none" dirty="0">
              <a:solidFill>
                <a:schemeClr val="dk1"/>
              </a:solidFill>
              <a:latin typeface="Open Sans Light"/>
              <a:ea typeface="Open Sans Light"/>
              <a:cs typeface="Open Sans Light"/>
              <a:sym typeface="Open Sans Light"/>
            </a:endParaRPr>
          </a:p>
          <a:p>
            <a:pPr marL="0" marR="0" lvl="0" indent="0" algn="l" rtl="0">
              <a:lnSpc>
                <a:spcPct val="70000"/>
              </a:lnSpc>
              <a:spcBef>
                <a:spcPts val="0"/>
              </a:spcBef>
              <a:spcAft>
                <a:spcPts val="0"/>
              </a:spcAft>
              <a:buClr>
                <a:srgbClr val="000000"/>
              </a:buClr>
              <a:buSzPts val="366"/>
              <a:buFont typeface="Arial"/>
              <a:buNone/>
            </a:pPr>
            <a:endParaRPr sz="380" b="1" i="0" u="none" strike="noStrike" cap="none" dirty="0">
              <a:solidFill>
                <a:schemeClr val="dk1"/>
              </a:solidFill>
              <a:latin typeface="Open Sans Light"/>
              <a:ea typeface="Open Sans Light"/>
              <a:cs typeface="Open Sans Light"/>
              <a:sym typeface="Open Sans Light"/>
            </a:endParaRPr>
          </a:p>
          <a:p>
            <a:pPr marL="457200" marR="0" lvl="0" indent="0" algn="l" rtl="0">
              <a:lnSpc>
                <a:spcPct val="70000"/>
              </a:lnSpc>
              <a:spcBef>
                <a:spcPts val="0"/>
              </a:spcBef>
              <a:spcAft>
                <a:spcPts val="0"/>
              </a:spcAft>
              <a:buSzPts val="523"/>
              <a:buNone/>
            </a:pPr>
            <a:endParaRPr sz="807" b="1" dirty="0">
              <a:solidFill>
                <a:schemeClr val="dk1"/>
              </a:solidFill>
              <a:latin typeface="Open Sans Light"/>
              <a:ea typeface="Open Sans Light"/>
              <a:cs typeface="Open Sans Light"/>
              <a:sym typeface="Open Sans Light"/>
            </a:endParaRPr>
          </a:p>
          <a:p>
            <a:pPr marL="457200" marR="0" lvl="0" indent="-304641" algn="l" rtl="0">
              <a:lnSpc>
                <a:spcPct val="90000"/>
              </a:lnSpc>
              <a:spcBef>
                <a:spcPts val="0"/>
              </a:spcBef>
              <a:spcAft>
                <a:spcPts val="0"/>
              </a:spcAft>
              <a:buClr>
                <a:schemeClr val="dk1"/>
              </a:buClr>
              <a:buSzPts val="1198"/>
              <a:buFont typeface="Montserrat"/>
              <a:buAutoNum type="arabicPeriod"/>
            </a:pPr>
            <a:r>
              <a:rPr lang="en-US" sz="1197" dirty="0">
                <a:solidFill>
                  <a:schemeClr val="dk1"/>
                </a:solidFill>
                <a:latin typeface="Montserrat"/>
                <a:ea typeface="Montserrat"/>
                <a:cs typeface="Montserrat"/>
                <a:sym typeface="Montserrat"/>
              </a:rPr>
              <a:t>Continued improvement of the player eval process, with goal of finding soccer for all. </a:t>
            </a:r>
            <a:endParaRPr sz="1197" dirty="0">
              <a:solidFill>
                <a:schemeClr val="dk1"/>
              </a:solidFill>
              <a:latin typeface="Montserrat"/>
              <a:ea typeface="Montserrat"/>
              <a:cs typeface="Montserrat"/>
              <a:sym typeface="Montserrat"/>
            </a:endParaRPr>
          </a:p>
          <a:p>
            <a:pPr marL="914400" marR="0" lvl="1" indent="-304641" algn="l" rtl="0">
              <a:lnSpc>
                <a:spcPct val="90000"/>
              </a:lnSpc>
              <a:spcBef>
                <a:spcPts val="0"/>
              </a:spcBef>
              <a:spcAft>
                <a:spcPts val="0"/>
              </a:spcAft>
              <a:buClr>
                <a:schemeClr val="dk1"/>
              </a:buClr>
              <a:buSzPts val="1198"/>
              <a:buFont typeface="Montserrat"/>
              <a:buChar char="•"/>
            </a:pPr>
            <a:r>
              <a:rPr lang="en-US" sz="1197" dirty="0">
                <a:solidFill>
                  <a:schemeClr val="dk1"/>
                </a:solidFill>
                <a:latin typeface="Montserrat"/>
                <a:ea typeface="Montserrat"/>
                <a:cs typeface="Montserrat"/>
                <a:sym typeface="Montserrat"/>
              </a:rPr>
              <a:t>Moved HS girls player eval to June.</a:t>
            </a:r>
            <a:endParaRPr sz="1197" dirty="0">
              <a:solidFill>
                <a:schemeClr val="dk1"/>
              </a:solidFill>
              <a:latin typeface="Montserrat"/>
              <a:ea typeface="Montserrat"/>
              <a:cs typeface="Montserrat"/>
              <a:sym typeface="Montserrat"/>
            </a:endParaRPr>
          </a:p>
          <a:p>
            <a:pPr marL="914400" marR="0" lvl="1" indent="-304641" algn="l" rtl="0">
              <a:lnSpc>
                <a:spcPct val="90000"/>
              </a:lnSpc>
              <a:spcBef>
                <a:spcPts val="0"/>
              </a:spcBef>
              <a:spcAft>
                <a:spcPts val="0"/>
              </a:spcAft>
              <a:buClr>
                <a:schemeClr val="dk1"/>
              </a:buClr>
              <a:buSzPts val="1198"/>
              <a:buFont typeface="Montserrat"/>
              <a:buChar char="•"/>
            </a:pPr>
            <a:r>
              <a:rPr lang="en-US" sz="1197" dirty="0">
                <a:solidFill>
                  <a:schemeClr val="dk1"/>
                </a:solidFill>
                <a:latin typeface="Montserrat"/>
                <a:ea typeface="Montserrat"/>
                <a:cs typeface="Montserrat"/>
                <a:sym typeface="Montserrat"/>
              </a:rPr>
              <a:t>All others in late July: behind the scenes work on tryout shirt process,, player list, and team formation process. </a:t>
            </a:r>
            <a:endParaRPr sz="1197" dirty="0">
              <a:solidFill>
                <a:schemeClr val="dk1"/>
              </a:solidFill>
              <a:latin typeface="Montserrat"/>
              <a:ea typeface="Montserrat"/>
              <a:cs typeface="Montserrat"/>
              <a:sym typeface="Montserrat"/>
            </a:endParaRPr>
          </a:p>
          <a:p>
            <a:pPr marL="914400" marR="0" lvl="1" indent="-304641" algn="l" rtl="0">
              <a:lnSpc>
                <a:spcPct val="90000"/>
              </a:lnSpc>
              <a:spcBef>
                <a:spcPts val="0"/>
              </a:spcBef>
              <a:spcAft>
                <a:spcPts val="0"/>
              </a:spcAft>
              <a:buClr>
                <a:schemeClr val="dk1"/>
              </a:buClr>
              <a:buSzPts val="1198"/>
              <a:buFont typeface="Montserrat"/>
              <a:buChar char="•"/>
            </a:pPr>
            <a:r>
              <a:rPr lang="en-US" sz="1197" dirty="0">
                <a:solidFill>
                  <a:schemeClr val="dk1"/>
                </a:solidFill>
                <a:latin typeface="Montserrat"/>
                <a:ea typeface="Montserrat"/>
                <a:cs typeface="Montserrat"/>
                <a:sym typeface="Montserrat"/>
              </a:rPr>
              <a:t>All players found a home within WW Soccer. </a:t>
            </a:r>
            <a:endParaRPr sz="1197" dirty="0">
              <a:solidFill>
                <a:schemeClr val="dk1"/>
              </a:solidFill>
              <a:latin typeface="Montserrat"/>
              <a:ea typeface="Montserrat"/>
              <a:cs typeface="Montserrat"/>
              <a:sym typeface="Montserrat"/>
            </a:endParaRPr>
          </a:p>
          <a:p>
            <a:pPr marL="457200" marR="0" lvl="0" indent="0" algn="l" rtl="0">
              <a:lnSpc>
                <a:spcPct val="90000"/>
              </a:lnSpc>
              <a:spcBef>
                <a:spcPts val="0"/>
              </a:spcBef>
              <a:spcAft>
                <a:spcPts val="0"/>
              </a:spcAft>
              <a:buSzPts val="523"/>
              <a:buNone/>
            </a:pPr>
            <a:endParaRPr sz="1197" dirty="0">
              <a:solidFill>
                <a:schemeClr val="dk1"/>
              </a:solidFill>
              <a:latin typeface="Montserrat"/>
              <a:ea typeface="Montserrat"/>
              <a:cs typeface="Montserrat"/>
              <a:sym typeface="Montserrat"/>
            </a:endParaRPr>
          </a:p>
          <a:p>
            <a:pPr marL="457200" marR="0" lvl="0" indent="-304641" algn="l" rtl="0">
              <a:lnSpc>
                <a:spcPct val="90000"/>
              </a:lnSpc>
              <a:spcBef>
                <a:spcPts val="0"/>
              </a:spcBef>
              <a:spcAft>
                <a:spcPts val="0"/>
              </a:spcAft>
              <a:buClr>
                <a:schemeClr val="dk1"/>
              </a:buClr>
              <a:buSzPts val="1198"/>
              <a:buFont typeface="Montserrat"/>
              <a:buAutoNum type="arabicPeriod"/>
            </a:pPr>
            <a:r>
              <a:rPr lang="en-US" sz="1197" dirty="0">
                <a:solidFill>
                  <a:schemeClr val="dk1"/>
                </a:solidFill>
                <a:latin typeface="Montserrat"/>
                <a:ea typeface="Montserrat"/>
                <a:cs typeface="Montserrat"/>
                <a:sym typeface="Montserrat"/>
              </a:rPr>
              <a:t>Increase our presence in the higher competitive NPL league</a:t>
            </a:r>
            <a:endParaRPr sz="1197" dirty="0">
              <a:solidFill>
                <a:schemeClr val="dk1"/>
              </a:solidFill>
              <a:latin typeface="Montserrat"/>
              <a:ea typeface="Montserrat"/>
              <a:cs typeface="Montserrat"/>
              <a:sym typeface="Montserrat"/>
            </a:endParaRPr>
          </a:p>
          <a:p>
            <a:pPr marL="914400" marR="0" lvl="1" indent="-304641" algn="l" rtl="0">
              <a:lnSpc>
                <a:spcPct val="90000"/>
              </a:lnSpc>
              <a:spcBef>
                <a:spcPts val="0"/>
              </a:spcBef>
              <a:spcAft>
                <a:spcPts val="0"/>
              </a:spcAft>
              <a:buClr>
                <a:schemeClr val="dk1"/>
              </a:buClr>
              <a:buSzPts val="1198"/>
              <a:buFont typeface="Montserrat"/>
              <a:buChar char="•"/>
            </a:pPr>
            <a:r>
              <a:rPr lang="en-US" sz="1197" dirty="0">
                <a:solidFill>
                  <a:schemeClr val="dk1"/>
                </a:solidFill>
                <a:latin typeface="Montserrat"/>
                <a:ea typeface="Montserrat"/>
                <a:cs typeface="Montserrat"/>
                <a:sym typeface="Montserrat"/>
              </a:rPr>
              <a:t>Added 2010 WWFC Girls to NPL Premier.</a:t>
            </a:r>
            <a:endParaRPr sz="1197" dirty="0">
              <a:solidFill>
                <a:schemeClr val="dk1"/>
              </a:solidFill>
              <a:latin typeface="Montserrat"/>
              <a:ea typeface="Montserrat"/>
              <a:cs typeface="Montserrat"/>
              <a:sym typeface="Montserrat"/>
            </a:endParaRPr>
          </a:p>
          <a:p>
            <a:pPr marL="914400" marR="0" lvl="1" indent="-304641" algn="l" rtl="0">
              <a:lnSpc>
                <a:spcPct val="90000"/>
              </a:lnSpc>
              <a:spcBef>
                <a:spcPts val="0"/>
              </a:spcBef>
              <a:spcAft>
                <a:spcPts val="0"/>
              </a:spcAft>
              <a:buClr>
                <a:schemeClr val="dk1"/>
              </a:buClr>
              <a:buSzPts val="1198"/>
              <a:buFont typeface="Montserrat"/>
              <a:buChar char="•"/>
            </a:pPr>
            <a:r>
              <a:rPr lang="en-US" sz="1197" dirty="0">
                <a:solidFill>
                  <a:schemeClr val="dk1"/>
                </a:solidFill>
                <a:latin typeface="Montserrat"/>
                <a:ea typeface="Montserrat"/>
                <a:cs typeface="Montserrat"/>
                <a:sym typeface="Montserrat"/>
              </a:rPr>
              <a:t>Took 1st place in the Fall portion! </a:t>
            </a:r>
            <a:endParaRPr sz="1197" dirty="0">
              <a:solidFill>
                <a:schemeClr val="dk1"/>
              </a:solidFill>
              <a:latin typeface="Montserrat"/>
              <a:ea typeface="Montserrat"/>
              <a:cs typeface="Montserrat"/>
              <a:sym typeface="Montserrat"/>
            </a:endParaRPr>
          </a:p>
          <a:p>
            <a:pPr marL="914400" marR="0" lvl="1" indent="-304641" algn="l" rtl="0">
              <a:lnSpc>
                <a:spcPct val="90000"/>
              </a:lnSpc>
              <a:spcBef>
                <a:spcPts val="0"/>
              </a:spcBef>
              <a:spcAft>
                <a:spcPts val="0"/>
              </a:spcAft>
              <a:buClr>
                <a:schemeClr val="dk1"/>
              </a:buClr>
              <a:buSzPts val="1198"/>
              <a:buFont typeface="Montserrat"/>
              <a:buChar char="•"/>
            </a:pPr>
            <a:r>
              <a:rPr lang="en-US" sz="1197" dirty="0">
                <a:solidFill>
                  <a:schemeClr val="dk1"/>
                </a:solidFill>
                <a:latin typeface="Montserrat"/>
                <a:ea typeface="Montserrat"/>
                <a:cs typeface="Montserrat"/>
                <a:sym typeface="Montserrat"/>
              </a:rPr>
              <a:t>2005 WWFC Boys will start NPL league after HS league. </a:t>
            </a:r>
            <a:endParaRPr sz="1197" dirty="0">
              <a:solidFill>
                <a:schemeClr val="dk1"/>
              </a:solidFill>
              <a:latin typeface="Montserrat"/>
              <a:ea typeface="Montserrat"/>
              <a:cs typeface="Montserrat"/>
              <a:sym typeface="Montserrat"/>
            </a:endParaRPr>
          </a:p>
          <a:p>
            <a:pPr marL="457200" marR="0" lvl="0" indent="0" algn="l" rtl="0">
              <a:lnSpc>
                <a:spcPct val="90000"/>
              </a:lnSpc>
              <a:spcBef>
                <a:spcPts val="0"/>
              </a:spcBef>
              <a:spcAft>
                <a:spcPts val="0"/>
              </a:spcAft>
              <a:buSzPts val="523"/>
              <a:buNone/>
            </a:pPr>
            <a:endParaRPr sz="1197" dirty="0">
              <a:solidFill>
                <a:schemeClr val="dk1"/>
              </a:solidFill>
              <a:latin typeface="Montserrat"/>
              <a:ea typeface="Montserrat"/>
              <a:cs typeface="Montserrat"/>
              <a:sym typeface="Montserrat"/>
            </a:endParaRPr>
          </a:p>
          <a:p>
            <a:pPr marL="457200" marR="0" lvl="0" indent="-304641" algn="l" rtl="0">
              <a:lnSpc>
                <a:spcPct val="90000"/>
              </a:lnSpc>
              <a:spcBef>
                <a:spcPts val="0"/>
              </a:spcBef>
              <a:spcAft>
                <a:spcPts val="0"/>
              </a:spcAft>
              <a:buClr>
                <a:schemeClr val="dk1"/>
              </a:buClr>
              <a:buSzPts val="1198"/>
              <a:buFont typeface="Montserrat"/>
              <a:buAutoNum type="arabicPeriod"/>
            </a:pPr>
            <a:r>
              <a:rPr lang="en-US" sz="1197" dirty="0">
                <a:solidFill>
                  <a:schemeClr val="dk1"/>
                </a:solidFill>
                <a:latin typeface="Montserrat"/>
                <a:ea typeface="Montserrat"/>
                <a:cs typeface="Montserrat"/>
                <a:sym typeface="Montserrat"/>
              </a:rPr>
              <a:t>Continue to build quality coaching staff and eliminate reliance on St. Croix shared coaches. </a:t>
            </a:r>
            <a:endParaRPr sz="1197" dirty="0">
              <a:solidFill>
                <a:schemeClr val="dk1"/>
              </a:solidFill>
              <a:latin typeface="Montserrat"/>
              <a:ea typeface="Montserrat"/>
              <a:cs typeface="Montserrat"/>
              <a:sym typeface="Montserrat"/>
            </a:endParaRPr>
          </a:p>
          <a:p>
            <a:pPr marL="914400" marR="0" lvl="1" indent="-304641" algn="l" rtl="0">
              <a:lnSpc>
                <a:spcPct val="90000"/>
              </a:lnSpc>
              <a:spcBef>
                <a:spcPts val="0"/>
              </a:spcBef>
              <a:spcAft>
                <a:spcPts val="0"/>
              </a:spcAft>
              <a:buClr>
                <a:schemeClr val="dk1"/>
              </a:buClr>
              <a:buSzPts val="1198"/>
              <a:buFont typeface="Montserrat"/>
              <a:buChar char="•"/>
            </a:pPr>
            <a:r>
              <a:rPr lang="en-US" sz="1197" dirty="0">
                <a:solidFill>
                  <a:schemeClr val="dk1"/>
                </a:solidFill>
                <a:latin typeface="Montserrat"/>
                <a:ea typeface="Montserrat"/>
                <a:cs typeface="Montserrat"/>
                <a:sym typeface="Montserrat"/>
              </a:rPr>
              <a:t>Coaching Staff: 17.</a:t>
            </a:r>
            <a:endParaRPr sz="1197" dirty="0">
              <a:solidFill>
                <a:schemeClr val="dk1"/>
              </a:solidFill>
              <a:latin typeface="Montserrat"/>
              <a:ea typeface="Montserrat"/>
              <a:cs typeface="Montserrat"/>
              <a:sym typeface="Montserrat"/>
            </a:endParaRPr>
          </a:p>
          <a:p>
            <a:pPr marL="914400" marR="0" lvl="1" indent="-304641" algn="l" rtl="0">
              <a:lnSpc>
                <a:spcPct val="90000"/>
              </a:lnSpc>
              <a:spcBef>
                <a:spcPts val="0"/>
              </a:spcBef>
              <a:spcAft>
                <a:spcPts val="0"/>
              </a:spcAft>
              <a:buClr>
                <a:schemeClr val="dk1"/>
              </a:buClr>
              <a:buSzPts val="1198"/>
              <a:buFont typeface="Montserrat"/>
              <a:buChar char="•"/>
            </a:pPr>
            <a:r>
              <a:rPr lang="en-US" sz="1197" dirty="0">
                <a:solidFill>
                  <a:schemeClr val="dk1"/>
                </a:solidFill>
                <a:latin typeface="Montserrat"/>
                <a:ea typeface="Montserrat"/>
                <a:cs typeface="Montserrat"/>
                <a:sym typeface="Montserrat"/>
              </a:rPr>
              <a:t>7 New Coaches for 2023, bringing a wealth of experience and energy. </a:t>
            </a:r>
            <a:endParaRPr sz="1197" dirty="0">
              <a:solidFill>
                <a:schemeClr val="dk1"/>
              </a:solidFill>
              <a:latin typeface="Montserrat"/>
              <a:ea typeface="Montserrat"/>
              <a:cs typeface="Montserrat"/>
              <a:sym typeface="Montserrat"/>
            </a:endParaRPr>
          </a:p>
          <a:p>
            <a:pPr marL="914400" marR="0" lvl="1" indent="-304641" algn="l" rtl="0">
              <a:lnSpc>
                <a:spcPct val="90000"/>
              </a:lnSpc>
              <a:spcBef>
                <a:spcPts val="0"/>
              </a:spcBef>
              <a:spcAft>
                <a:spcPts val="0"/>
              </a:spcAft>
              <a:buClr>
                <a:schemeClr val="dk1"/>
              </a:buClr>
              <a:buSzPts val="1198"/>
              <a:buFont typeface="Montserrat"/>
              <a:buChar char="•"/>
            </a:pPr>
            <a:r>
              <a:rPr lang="en-US" sz="1197" dirty="0">
                <a:solidFill>
                  <a:schemeClr val="dk1"/>
                </a:solidFill>
                <a:latin typeface="Montserrat"/>
                <a:ea typeface="Montserrat"/>
                <a:cs typeface="Montserrat"/>
                <a:sym typeface="Montserrat"/>
              </a:rPr>
              <a:t>Elimination of shared coaches with St. Croix is complete. </a:t>
            </a:r>
            <a:endParaRPr sz="1197" dirty="0">
              <a:solidFill>
                <a:schemeClr val="dk1"/>
              </a:solidFill>
              <a:latin typeface="Montserrat"/>
              <a:ea typeface="Montserrat"/>
              <a:cs typeface="Montserrat"/>
              <a:sym typeface="Montserrat"/>
            </a:endParaRPr>
          </a:p>
          <a:p>
            <a:pPr marL="914400" marR="0" lvl="1" indent="-304641" algn="l" rtl="0">
              <a:lnSpc>
                <a:spcPct val="90000"/>
              </a:lnSpc>
              <a:spcBef>
                <a:spcPts val="0"/>
              </a:spcBef>
              <a:spcAft>
                <a:spcPts val="0"/>
              </a:spcAft>
              <a:buClr>
                <a:schemeClr val="dk1"/>
              </a:buClr>
              <a:buSzPts val="1198"/>
              <a:buFont typeface="Montserrat"/>
              <a:buChar char="•"/>
            </a:pPr>
            <a:r>
              <a:rPr lang="en-US" sz="1197" dirty="0">
                <a:solidFill>
                  <a:schemeClr val="dk1"/>
                </a:solidFill>
                <a:latin typeface="Montserrat"/>
                <a:ea typeface="Montserrat"/>
                <a:cs typeface="Montserrat"/>
                <a:sym typeface="Montserrat"/>
              </a:rPr>
              <a:t>Continued focus on improvement and communication</a:t>
            </a:r>
            <a:endParaRPr sz="1197" dirty="0">
              <a:solidFill>
                <a:schemeClr val="dk1"/>
              </a:solidFill>
              <a:latin typeface="Montserrat"/>
              <a:ea typeface="Montserrat"/>
              <a:cs typeface="Montserrat"/>
              <a:sym typeface="Montserrat"/>
            </a:endParaRPr>
          </a:p>
          <a:p>
            <a:pPr marL="914400" marR="0" lvl="1" indent="-304641" algn="l" rtl="0">
              <a:lnSpc>
                <a:spcPct val="90000"/>
              </a:lnSpc>
              <a:spcBef>
                <a:spcPts val="0"/>
              </a:spcBef>
              <a:spcAft>
                <a:spcPts val="0"/>
              </a:spcAft>
              <a:buClr>
                <a:schemeClr val="dk1"/>
              </a:buClr>
              <a:buSzPts val="1198"/>
              <a:buFont typeface="Montserrat"/>
              <a:buChar char="•"/>
            </a:pPr>
            <a:r>
              <a:rPr lang="en-US" sz="1197" dirty="0">
                <a:solidFill>
                  <a:schemeClr val="dk1"/>
                </a:solidFill>
                <a:latin typeface="Montserrat"/>
                <a:ea typeface="Montserrat"/>
                <a:cs typeface="Montserrat"/>
                <a:sym typeface="Montserrat"/>
              </a:rPr>
              <a:t>Pool Training, Coach mentoring, Coaching notes prior to training.</a:t>
            </a:r>
            <a:endParaRPr sz="1197" dirty="0">
              <a:solidFill>
                <a:schemeClr val="dk1"/>
              </a:solidFill>
              <a:latin typeface="Montserrat"/>
              <a:ea typeface="Montserrat"/>
              <a:cs typeface="Montserrat"/>
              <a:sym typeface="Montserrat"/>
            </a:endParaRPr>
          </a:p>
          <a:p>
            <a:pPr marL="457200" marR="0" lvl="0" indent="0" algn="l" rtl="0">
              <a:lnSpc>
                <a:spcPct val="90000"/>
              </a:lnSpc>
              <a:spcBef>
                <a:spcPts val="0"/>
              </a:spcBef>
              <a:spcAft>
                <a:spcPts val="0"/>
              </a:spcAft>
              <a:buSzPts val="523"/>
              <a:buNone/>
            </a:pPr>
            <a:endParaRPr sz="1197" dirty="0">
              <a:solidFill>
                <a:schemeClr val="dk1"/>
              </a:solidFill>
              <a:latin typeface="Montserrat"/>
              <a:ea typeface="Montserrat"/>
              <a:cs typeface="Montserrat"/>
              <a:sym typeface="Montserrat"/>
            </a:endParaRPr>
          </a:p>
          <a:p>
            <a:pPr marL="457200" marR="0" lvl="0" indent="-304641" algn="l" rtl="0">
              <a:lnSpc>
                <a:spcPct val="90000"/>
              </a:lnSpc>
              <a:spcBef>
                <a:spcPts val="0"/>
              </a:spcBef>
              <a:spcAft>
                <a:spcPts val="0"/>
              </a:spcAft>
              <a:buClr>
                <a:schemeClr val="dk1"/>
              </a:buClr>
              <a:buSzPts val="1198"/>
              <a:buFont typeface="Montserrat"/>
              <a:buAutoNum type="arabicPeriod"/>
            </a:pPr>
            <a:r>
              <a:rPr lang="en-US" sz="1197" dirty="0">
                <a:solidFill>
                  <a:schemeClr val="dk1"/>
                </a:solidFill>
                <a:latin typeface="Montserrat"/>
                <a:ea typeface="Montserrat"/>
                <a:cs typeface="Montserrat"/>
                <a:sym typeface="Montserrat"/>
              </a:rPr>
              <a:t>Continue Goal Keeper Training</a:t>
            </a:r>
            <a:endParaRPr sz="1197" dirty="0">
              <a:solidFill>
                <a:schemeClr val="dk1"/>
              </a:solidFill>
              <a:latin typeface="Montserrat"/>
              <a:ea typeface="Montserrat"/>
              <a:cs typeface="Montserrat"/>
              <a:sym typeface="Montserrat"/>
            </a:endParaRPr>
          </a:p>
          <a:p>
            <a:pPr marL="914400" marR="0" lvl="1" indent="-304641" algn="l" rtl="0">
              <a:lnSpc>
                <a:spcPct val="90000"/>
              </a:lnSpc>
              <a:spcBef>
                <a:spcPts val="0"/>
              </a:spcBef>
              <a:spcAft>
                <a:spcPts val="0"/>
              </a:spcAft>
              <a:buClr>
                <a:schemeClr val="dk1"/>
              </a:buClr>
              <a:buSzPts val="1198"/>
              <a:buFont typeface="Montserrat"/>
              <a:buChar char="•"/>
            </a:pPr>
            <a:r>
              <a:rPr lang="en-US" sz="1197" dirty="0">
                <a:solidFill>
                  <a:schemeClr val="dk1"/>
                </a:solidFill>
                <a:latin typeface="Montserrat"/>
                <a:ea typeface="Montserrat"/>
                <a:cs typeface="Montserrat"/>
                <a:sym typeface="Montserrat"/>
              </a:rPr>
              <a:t>Hired GK Coach, reserved Catalyst time. </a:t>
            </a:r>
            <a:endParaRPr sz="1197" dirty="0">
              <a:solidFill>
                <a:schemeClr val="dk1"/>
              </a:solidFill>
              <a:latin typeface="Montserrat"/>
              <a:ea typeface="Montserrat"/>
              <a:cs typeface="Montserrat"/>
              <a:sym typeface="Montserrat"/>
            </a:endParaRPr>
          </a:p>
          <a:p>
            <a:pPr marL="457200" marR="0" lvl="0" indent="0" algn="l" rtl="0">
              <a:lnSpc>
                <a:spcPct val="90000"/>
              </a:lnSpc>
              <a:spcBef>
                <a:spcPts val="0"/>
              </a:spcBef>
              <a:spcAft>
                <a:spcPts val="0"/>
              </a:spcAft>
              <a:buSzPts val="523"/>
              <a:buNone/>
            </a:pPr>
            <a:endParaRPr sz="1197" dirty="0">
              <a:solidFill>
                <a:schemeClr val="dk1"/>
              </a:solidFill>
              <a:latin typeface="Montserrat"/>
              <a:ea typeface="Montserrat"/>
              <a:cs typeface="Montserrat"/>
              <a:sym typeface="Montserrat"/>
            </a:endParaRPr>
          </a:p>
          <a:p>
            <a:pPr marL="457200" marR="0" lvl="0" indent="-304641" algn="l" rtl="0">
              <a:lnSpc>
                <a:spcPct val="90000"/>
              </a:lnSpc>
              <a:spcBef>
                <a:spcPts val="0"/>
              </a:spcBef>
              <a:spcAft>
                <a:spcPts val="0"/>
              </a:spcAft>
              <a:buClr>
                <a:schemeClr val="dk1"/>
              </a:buClr>
              <a:buSzPts val="1198"/>
              <a:buFont typeface="Montserrat"/>
              <a:buAutoNum type="arabicPeriod"/>
            </a:pPr>
            <a:r>
              <a:rPr lang="en-US" sz="1197" dirty="0">
                <a:solidFill>
                  <a:schemeClr val="dk1"/>
                </a:solidFill>
                <a:latin typeface="Montserrat"/>
                <a:ea typeface="Montserrat"/>
                <a:cs typeface="Montserrat"/>
                <a:sym typeface="Montserrat"/>
              </a:rPr>
              <a:t>Improve the awareness and understanding of the optional Winter competitions</a:t>
            </a:r>
            <a:endParaRPr sz="1197" dirty="0">
              <a:solidFill>
                <a:schemeClr val="dk1"/>
              </a:solidFill>
              <a:latin typeface="Montserrat"/>
              <a:ea typeface="Montserrat"/>
              <a:cs typeface="Montserrat"/>
              <a:sym typeface="Montserrat"/>
            </a:endParaRPr>
          </a:p>
          <a:p>
            <a:pPr marL="914400" marR="0" lvl="1" indent="-304641" algn="l" rtl="0">
              <a:lnSpc>
                <a:spcPct val="90000"/>
              </a:lnSpc>
              <a:spcBef>
                <a:spcPts val="0"/>
              </a:spcBef>
              <a:spcAft>
                <a:spcPts val="0"/>
              </a:spcAft>
              <a:buClr>
                <a:schemeClr val="dk1"/>
              </a:buClr>
              <a:buSzPts val="1198"/>
              <a:buFont typeface="Montserrat"/>
              <a:buChar char="•"/>
            </a:pPr>
            <a:r>
              <a:rPr lang="en-US" sz="1197" dirty="0">
                <a:solidFill>
                  <a:schemeClr val="dk1"/>
                </a:solidFill>
                <a:latin typeface="Montserrat"/>
                <a:ea typeface="Montserrat"/>
                <a:cs typeface="Montserrat"/>
                <a:sym typeface="Montserrat"/>
              </a:rPr>
              <a:t>Larger focus at the team manager and coaches meetings. </a:t>
            </a:r>
            <a:endParaRPr sz="1197" dirty="0">
              <a:solidFill>
                <a:schemeClr val="dk1"/>
              </a:solidFill>
              <a:latin typeface="Montserrat"/>
              <a:ea typeface="Montserrat"/>
              <a:cs typeface="Montserrat"/>
              <a:sym typeface="Montserrat"/>
            </a:endParaRPr>
          </a:p>
          <a:p>
            <a:pPr marL="914400" marR="0" lvl="1" indent="-304641" algn="l" rtl="0">
              <a:lnSpc>
                <a:spcPct val="90000"/>
              </a:lnSpc>
              <a:spcBef>
                <a:spcPts val="0"/>
              </a:spcBef>
              <a:spcAft>
                <a:spcPts val="0"/>
              </a:spcAft>
              <a:buClr>
                <a:schemeClr val="dk1"/>
              </a:buClr>
              <a:buSzPts val="1198"/>
              <a:buFont typeface="Montserrat"/>
              <a:buChar char="•"/>
            </a:pPr>
            <a:r>
              <a:rPr lang="en-US" sz="1197" dirty="0">
                <a:solidFill>
                  <a:schemeClr val="dk1"/>
                </a:solidFill>
                <a:latin typeface="Montserrat"/>
                <a:ea typeface="Montserrat"/>
                <a:cs typeface="Montserrat"/>
                <a:sym typeface="Montserrat"/>
              </a:rPr>
              <a:t>Winter Training is guaranteed. Most teams electing to participate in some kind of winter league, either Futsal, Salvo, or other. Not all teams will choose to do this, nor may it be developmentally appropriate for all teams.</a:t>
            </a:r>
            <a:endParaRPr sz="1197" dirty="0">
              <a:solidFill>
                <a:schemeClr val="dk1"/>
              </a:solidFill>
              <a:latin typeface="Montserrat"/>
              <a:ea typeface="Montserrat"/>
              <a:cs typeface="Montserrat"/>
              <a:sym typeface="Montserrat"/>
            </a:endParaRPr>
          </a:p>
          <a:p>
            <a:pPr marL="457200" marR="0" lvl="0" indent="0" algn="l" rtl="0">
              <a:lnSpc>
                <a:spcPct val="90000"/>
              </a:lnSpc>
              <a:spcBef>
                <a:spcPts val="0"/>
              </a:spcBef>
              <a:spcAft>
                <a:spcPts val="0"/>
              </a:spcAft>
              <a:buSzPts val="523"/>
              <a:buNone/>
            </a:pPr>
            <a:endParaRPr sz="1197" dirty="0">
              <a:solidFill>
                <a:schemeClr val="dk1"/>
              </a:solidFill>
              <a:latin typeface="Montserrat"/>
              <a:ea typeface="Montserrat"/>
              <a:cs typeface="Montserrat"/>
              <a:sym typeface="Montserrat"/>
            </a:endParaRPr>
          </a:p>
          <a:p>
            <a:pPr marL="457200" marR="0" lvl="0" indent="-304641" algn="l" rtl="0">
              <a:lnSpc>
                <a:spcPct val="90000"/>
              </a:lnSpc>
              <a:spcBef>
                <a:spcPts val="0"/>
              </a:spcBef>
              <a:spcAft>
                <a:spcPts val="0"/>
              </a:spcAft>
              <a:buClr>
                <a:schemeClr val="dk1"/>
              </a:buClr>
              <a:buSzPts val="1198"/>
              <a:buFont typeface="Montserrat"/>
              <a:buAutoNum type="arabicPeriod"/>
            </a:pPr>
            <a:r>
              <a:rPr lang="en-US" sz="1197" dirty="0">
                <a:solidFill>
                  <a:schemeClr val="dk1"/>
                </a:solidFill>
                <a:latin typeface="Montserrat"/>
                <a:ea typeface="Montserrat"/>
                <a:cs typeface="Montserrat"/>
                <a:sym typeface="Montserrat"/>
              </a:rPr>
              <a:t>Simplify the Budgeting and repayment process for Team Managers</a:t>
            </a:r>
            <a:endParaRPr sz="1197" dirty="0">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16b0d434a8a_0_4"/>
          <p:cNvSpPr txBox="1"/>
          <p:nvPr/>
        </p:nvSpPr>
        <p:spPr>
          <a:xfrm>
            <a:off x="0" y="381000"/>
            <a:ext cx="9349500" cy="762000"/>
          </a:xfrm>
          <a:prstGeom prst="rect">
            <a:avLst/>
          </a:prstGeom>
          <a:solidFill>
            <a:schemeClr val="dk1"/>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7F7F7F"/>
              </a:solidFill>
              <a:latin typeface="Calibri"/>
              <a:ea typeface="Calibri"/>
              <a:cs typeface="Calibri"/>
              <a:sym typeface="Calibri"/>
            </a:endParaRPr>
          </a:p>
        </p:txBody>
      </p:sp>
      <p:sp>
        <p:nvSpPr>
          <p:cNvPr id="237" name="Google Shape;237;g16b0d434a8a_0_4"/>
          <p:cNvSpPr txBox="1"/>
          <p:nvPr/>
        </p:nvSpPr>
        <p:spPr>
          <a:xfrm>
            <a:off x="398575" y="299700"/>
            <a:ext cx="1352700" cy="914400"/>
          </a:xfrm>
          <a:prstGeom prst="rect">
            <a:avLst/>
          </a:prstGeom>
          <a:solidFill>
            <a:schemeClr val="lt1"/>
          </a:solidFill>
          <a:ln>
            <a:noFill/>
          </a:ln>
          <a:effectLst>
            <a:reflection dist="38100" dir="5400000" fadeDir="5400012" sy="-100000" algn="bl" rotWithShape="0"/>
          </a:effectLst>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7F7F7F"/>
              </a:solidFill>
              <a:latin typeface="Calibri"/>
              <a:ea typeface="Calibri"/>
              <a:cs typeface="Calibri"/>
              <a:sym typeface="Calibri"/>
            </a:endParaRPr>
          </a:p>
        </p:txBody>
      </p:sp>
      <p:sp>
        <p:nvSpPr>
          <p:cNvPr id="238" name="Google Shape;238;g16b0d434a8a_0_4"/>
          <p:cNvSpPr txBox="1"/>
          <p:nvPr/>
        </p:nvSpPr>
        <p:spPr>
          <a:xfrm>
            <a:off x="171230" y="1464800"/>
            <a:ext cx="6699300" cy="51054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g16b0d434a8a_0_4"/>
          <p:cNvSpPr txBox="1"/>
          <p:nvPr/>
        </p:nvSpPr>
        <p:spPr>
          <a:xfrm>
            <a:off x="115750" y="1464800"/>
            <a:ext cx="5432400" cy="5532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900" b="1">
                <a:solidFill>
                  <a:schemeClr val="dk1"/>
                </a:solidFill>
                <a:latin typeface="Montserrat"/>
                <a:ea typeface="Montserrat"/>
                <a:cs typeface="Montserrat"/>
                <a:sym typeface="Montserrat"/>
              </a:rPr>
              <a:t>Highlights from Fall</a:t>
            </a:r>
            <a:endParaRPr sz="1600" b="0" i="0" strike="noStrike" cap="none">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Clr>
                <a:schemeClr val="dk1"/>
              </a:buClr>
              <a:buSzPts val="1100"/>
              <a:buFont typeface="Arial"/>
              <a:buNone/>
            </a:pPr>
            <a:r>
              <a:rPr lang="en-US" sz="1300">
                <a:solidFill>
                  <a:schemeClr val="dk1"/>
                </a:solidFill>
                <a:latin typeface="Montserrat"/>
                <a:ea typeface="Montserrat"/>
                <a:cs typeface="Montserrat"/>
                <a:sym typeface="Montserrat"/>
              </a:rPr>
              <a:t>TSCL Fall league went great! </a:t>
            </a:r>
            <a:endParaRPr sz="600" b="0" i="0" u="none" strike="noStrike" cap="none">
              <a:solidFill>
                <a:schemeClr val="dk1"/>
              </a:solidFill>
              <a:latin typeface="Open Sans"/>
              <a:ea typeface="Open Sans"/>
              <a:cs typeface="Open Sans"/>
              <a:sym typeface="Open Sans"/>
            </a:endParaRPr>
          </a:p>
          <a:p>
            <a:pPr marL="457200" marR="0" lvl="0" indent="-304800" algn="l" rtl="0">
              <a:lnSpc>
                <a:spcPct val="100000"/>
              </a:lnSpc>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Many successful teams and developmentally appropriate brackets</a:t>
            </a:r>
            <a:endParaRPr sz="1200">
              <a:solidFill>
                <a:schemeClr val="dk1"/>
              </a:solidFill>
              <a:latin typeface="Montserrat"/>
              <a:ea typeface="Montserrat"/>
              <a:cs typeface="Montserrat"/>
              <a:sym typeface="Montserrat"/>
            </a:endParaRPr>
          </a:p>
          <a:p>
            <a:pPr marL="457200" marR="0" lvl="0" indent="-304800" algn="l" rtl="0">
              <a:lnSpc>
                <a:spcPct val="100000"/>
              </a:lnSpc>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Players had lots of fun!</a:t>
            </a:r>
            <a:endParaRPr sz="1200">
              <a:solidFill>
                <a:schemeClr val="dk1"/>
              </a:solidFill>
              <a:latin typeface="Montserrat"/>
              <a:ea typeface="Montserrat"/>
              <a:cs typeface="Montserrat"/>
              <a:sym typeface="Montserrat"/>
            </a:endParaRPr>
          </a:p>
          <a:p>
            <a:pPr marL="457200" marR="0" lvl="0" indent="-304800" algn="l" rtl="0">
              <a:lnSpc>
                <a:spcPct val="100000"/>
              </a:lnSpc>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Trainings switched to consistent nights, eases burden on volunteer hours, easier to reschedule games, etc.</a:t>
            </a:r>
            <a:r>
              <a:rPr lang="en-US" sz="1200">
                <a:solidFill>
                  <a:schemeClr val="dk1"/>
                </a:solidFill>
                <a:latin typeface="Open Sans"/>
                <a:ea typeface="Open Sans"/>
                <a:cs typeface="Open Sans"/>
                <a:sym typeface="Open Sans"/>
              </a:rPr>
              <a:t> </a:t>
            </a:r>
            <a:endParaRPr sz="1200">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None/>
            </a:pPr>
            <a:r>
              <a:rPr lang="en-US" sz="1300">
                <a:solidFill>
                  <a:schemeClr val="dk1"/>
                </a:solidFill>
                <a:latin typeface="Montserrat"/>
                <a:ea typeface="Montserrat"/>
                <a:cs typeface="Montserrat"/>
                <a:sym typeface="Montserrat"/>
              </a:rPr>
              <a:t>High School Teams </a:t>
            </a:r>
            <a:endParaRPr sz="1200">
              <a:solidFill>
                <a:schemeClr val="dk1"/>
              </a:solidFill>
              <a:latin typeface="Open Sans"/>
              <a:ea typeface="Open Sans"/>
              <a:cs typeface="Open Sans"/>
              <a:sym typeface="Open Sans"/>
            </a:endParaRPr>
          </a:p>
          <a:p>
            <a:pPr marL="457200" marR="0" lvl="0" indent="-304800" algn="l" rtl="0">
              <a:lnSpc>
                <a:spcPct val="100000"/>
              </a:lnSpc>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Girls participated in tournaments in Madison, La Crosse, etc. </a:t>
            </a:r>
            <a:endParaRPr sz="1200">
              <a:solidFill>
                <a:schemeClr val="dk1"/>
              </a:solidFill>
              <a:latin typeface="Montserrat"/>
              <a:ea typeface="Montserrat"/>
              <a:cs typeface="Montserrat"/>
              <a:sym typeface="Montserrat"/>
            </a:endParaRPr>
          </a:p>
          <a:p>
            <a:pPr marL="457200" marR="0" lvl="0" indent="-304800" algn="l" rtl="0">
              <a:lnSpc>
                <a:spcPct val="100000"/>
              </a:lnSpc>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Multiple Championships and Runner-Up Finishes. </a:t>
            </a:r>
            <a:endParaRPr sz="1200">
              <a:solidFill>
                <a:schemeClr val="dk1"/>
              </a:solidFill>
              <a:latin typeface="Montserrat"/>
              <a:ea typeface="Montserrat"/>
              <a:cs typeface="Montserrat"/>
              <a:sym typeface="Montserrat"/>
            </a:endParaRPr>
          </a:p>
          <a:p>
            <a:pPr marL="457200" marR="0" lvl="0" indent="-304800" algn="l" rtl="0">
              <a:lnSpc>
                <a:spcPct val="100000"/>
              </a:lnSpc>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Boys begin in November.</a:t>
            </a:r>
            <a:r>
              <a:rPr lang="en-US" sz="1200">
                <a:solidFill>
                  <a:schemeClr val="dk1"/>
                </a:solidFill>
                <a:latin typeface="Open Sans"/>
                <a:ea typeface="Open Sans"/>
                <a:cs typeface="Open Sans"/>
                <a:sym typeface="Open Sans"/>
              </a:rPr>
              <a:t> </a:t>
            </a:r>
            <a:endParaRPr sz="1200">
              <a:solidFill>
                <a:schemeClr val="dk1"/>
              </a:solidFill>
              <a:latin typeface="Open Sans"/>
              <a:ea typeface="Open Sans"/>
              <a:cs typeface="Open Sans"/>
              <a:sym typeface="Open Sans"/>
            </a:endParaRPr>
          </a:p>
          <a:p>
            <a:pPr marL="457200" marR="0" lvl="0" indent="0" algn="l" rtl="0">
              <a:lnSpc>
                <a:spcPct val="100000"/>
              </a:lnSpc>
              <a:spcBef>
                <a:spcPts val="0"/>
              </a:spcBef>
              <a:spcAft>
                <a:spcPts val="0"/>
              </a:spcAft>
              <a:buNone/>
            </a:pPr>
            <a:endParaRPr sz="1200">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None/>
            </a:pPr>
            <a:r>
              <a:rPr lang="en-US" sz="1900" b="1">
                <a:solidFill>
                  <a:schemeClr val="dk1"/>
                </a:solidFill>
                <a:latin typeface="Montserrat"/>
                <a:ea typeface="Montserrat"/>
                <a:cs typeface="Montserrat"/>
                <a:sym typeface="Montserrat"/>
              </a:rPr>
              <a:t>Winter Training</a:t>
            </a:r>
            <a:endParaRPr sz="1600" b="1">
              <a:solidFill>
                <a:schemeClr val="dk1"/>
              </a:solidFill>
              <a:latin typeface="Open Sans"/>
              <a:ea typeface="Open Sans"/>
              <a:cs typeface="Open Sans"/>
              <a:sym typeface="Open Sans"/>
            </a:endParaRPr>
          </a:p>
          <a:p>
            <a:pPr marL="457200" marR="0" lvl="0" indent="-304800" algn="l" rtl="0">
              <a:lnSpc>
                <a:spcPct val="100000"/>
              </a:lnSpc>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Indoor training starts Mid November and runs through mid April.</a:t>
            </a:r>
            <a:endParaRPr sz="1200">
              <a:solidFill>
                <a:schemeClr val="dk1"/>
              </a:solidFill>
              <a:latin typeface="Montserrat"/>
              <a:ea typeface="Montserrat"/>
              <a:cs typeface="Montserrat"/>
              <a:sym typeface="Montserrat"/>
            </a:endParaRPr>
          </a:p>
          <a:p>
            <a:pPr marL="457200" marR="0" lvl="0" indent="-304800" algn="l" rtl="0">
              <a:lnSpc>
                <a:spcPct val="100000"/>
              </a:lnSpc>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Goal is for Teams to have 1 weekday and 1 weekend training sessions at Catalyst</a:t>
            </a:r>
            <a:endParaRPr sz="1200">
              <a:solidFill>
                <a:schemeClr val="dk1"/>
              </a:solidFill>
              <a:latin typeface="Montserrat"/>
              <a:ea typeface="Montserrat"/>
              <a:cs typeface="Montserrat"/>
              <a:sym typeface="Montserrat"/>
            </a:endParaRPr>
          </a:p>
          <a:p>
            <a:pPr marL="457200" marR="0" lvl="0" indent="-304800" algn="l" rtl="0">
              <a:lnSpc>
                <a:spcPct val="100000"/>
              </a:lnSpc>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Girls WWFC ages 05-09 replace 1 Catalyst session with 1 St. Croix Valley Dome session.</a:t>
            </a:r>
            <a:endParaRPr sz="1200">
              <a:solidFill>
                <a:schemeClr val="dk1"/>
              </a:solidFill>
              <a:latin typeface="Montserrat"/>
              <a:ea typeface="Montserrat"/>
              <a:cs typeface="Montserrat"/>
              <a:sym typeface="Montserrat"/>
            </a:endParaRPr>
          </a:p>
          <a:p>
            <a:pPr marL="457200" marR="0" lvl="0" indent="-304800" algn="l" rtl="0">
              <a:lnSpc>
                <a:spcPct val="100000"/>
              </a:lnSpc>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Great opportunity to increase foot skills and technical ability!</a:t>
            </a:r>
            <a:endParaRPr sz="1200">
              <a:solidFill>
                <a:schemeClr val="dk1"/>
              </a:solidFill>
              <a:latin typeface="Montserrat"/>
              <a:ea typeface="Montserrat"/>
              <a:cs typeface="Montserrat"/>
              <a:sym typeface="Montserrat"/>
            </a:endParaRPr>
          </a:p>
          <a:p>
            <a:pPr marL="457200" marR="0" lvl="0" indent="-304800" algn="l" rtl="0">
              <a:lnSpc>
                <a:spcPct val="100000"/>
              </a:lnSpc>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Schedules should be added to Team Snap</a:t>
            </a:r>
            <a:endParaRPr sz="1200">
              <a:solidFill>
                <a:schemeClr val="dk1"/>
              </a:solidFill>
              <a:latin typeface="Montserrat"/>
              <a:ea typeface="Montserrat"/>
              <a:cs typeface="Montserrat"/>
              <a:sym typeface="Montserrat"/>
            </a:endParaRPr>
          </a:p>
          <a:p>
            <a:pPr marL="457200" marR="0" lvl="0" indent="0" algn="l" rtl="0">
              <a:lnSpc>
                <a:spcPct val="100000"/>
              </a:lnSpc>
              <a:spcBef>
                <a:spcPts val="0"/>
              </a:spcBef>
              <a:spcAft>
                <a:spcPts val="0"/>
              </a:spcAft>
              <a:buNone/>
            </a:pPr>
            <a:endParaRPr sz="1200">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r>
              <a:rPr lang="en-US" sz="1900" b="1">
                <a:solidFill>
                  <a:schemeClr val="dk1"/>
                </a:solidFill>
                <a:latin typeface="Montserrat"/>
                <a:ea typeface="Montserrat"/>
                <a:cs typeface="Montserrat"/>
                <a:sym typeface="Montserrat"/>
              </a:rPr>
              <a:t>Spring TCSL Season and Tournaments</a:t>
            </a:r>
            <a:endParaRPr sz="1600" b="0" i="0" strike="noStrike" cap="none">
              <a:solidFill>
                <a:schemeClr val="dk1"/>
              </a:solidFill>
              <a:latin typeface="Open Sans"/>
              <a:ea typeface="Open Sans"/>
              <a:cs typeface="Open Sans"/>
              <a:sym typeface="Open Sans"/>
            </a:endParaRPr>
          </a:p>
          <a:p>
            <a:pPr marL="457200" marR="0" lvl="0" indent="-304800" algn="l" rtl="0">
              <a:lnSpc>
                <a:spcPct val="100000"/>
              </a:lnSpc>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TCSL starts in May </a:t>
            </a:r>
            <a:endParaRPr sz="1200">
              <a:solidFill>
                <a:schemeClr val="dk1"/>
              </a:solidFill>
              <a:latin typeface="Montserrat"/>
              <a:ea typeface="Montserrat"/>
              <a:cs typeface="Montserrat"/>
              <a:sym typeface="Montserrat"/>
            </a:endParaRPr>
          </a:p>
          <a:p>
            <a:pPr marL="457200" marR="0" lvl="0" indent="-304800" algn="l" rtl="0">
              <a:lnSpc>
                <a:spcPct val="100000"/>
              </a:lnSpc>
              <a:spcBef>
                <a:spcPts val="0"/>
              </a:spcBef>
              <a:spcAft>
                <a:spcPts val="0"/>
              </a:spcAft>
              <a:buClr>
                <a:schemeClr val="dk1"/>
              </a:buClr>
              <a:buSzPts val="1200"/>
              <a:buFont typeface="Montserrat"/>
              <a:buChar char="●"/>
            </a:pPr>
            <a:r>
              <a:rPr lang="en-US" sz="1200">
                <a:solidFill>
                  <a:schemeClr val="dk1"/>
                </a:solidFill>
                <a:latin typeface="Montserrat"/>
                <a:ea typeface="Montserrat"/>
                <a:cs typeface="Montserrat"/>
                <a:sym typeface="Montserrat"/>
              </a:rPr>
              <a:t>Several Teams have tournaments starting in April! </a:t>
            </a:r>
            <a:endParaRPr sz="12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None/>
            </a:pPr>
            <a:endParaRPr sz="1200">
              <a:solidFill>
                <a:schemeClr val="dk1"/>
              </a:solidFill>
            </a:endParaRPr>
          </a:p>
        </p:txBody>
      </p:sp>
      <p:pic>
        <p:nvPicPr>
          <p:cNvPr id="240" name="Google Shape;240;g16b0d434a8a_0_4" descr="Western Wisconsin Traveling Homepage"/>
          <p:cNvPicPr preferRelativeResize="0"/>
          <p:nvPr/>
        </p:nvPicPr>
        <p:blipFill rotWithShape="1">
          <a:blip r:embed="rId3">
            <a:alphaModFix/>
          </a:blip>
          <a:srcRect/>
          <a:stretch/>
        </p:blipFill>
        <p:spPr>
          <a:xfrm>
            <a:off x="322375" y="-76200"/>
            <a:ext cx="1428750" cy="1428750"/>
          </a:xfrm>
          <a:prstGeom prst="rect">
            <a:avLst/>
          </a:prstGeom>
          <a:noFill/>
          <a:ln>
            <a:noFill/>
          </a:ln>
        </p:spPr>
      </p:pic>
      <p:sp>
        <p:nvSpPr>
          <p:cNvPr id="241" name="Google Shape;241;g16b0d434a8a_0_4"/>
          <p:cNvSpPr txBox="1">
            <a:spLocks noGrp="1"/>
          </p:cNvSpPr>
          <p:nvPr>
            <p:ph type="title" idx="4294967295"/>
          </p:nvPr>
        </p:nvSpPr>
        <p:spPr>
          <a:xfrm>
            <a:off x="1704975" y="304800"/>
            <a:ext cx="7439100" cy="914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240"/>
              <a:buFont typeface="Open Sans Light"/>
              <a:buNone/>
            </a:pPr>
            <a:r>
              <a:rPr lang="en-US" sz="2660" b="1">
                <a:solidFill>
                  <a:schemeClr val="lt1"/>
                </a:solidFill>
                <a:latin typeface="Open Sans Light"/>
                <a:ea typeface="Open Sans Light"/>
                <a:cs typeface="Open Sans Light"/>
                <a:sym typeface="Open Sans Light"/>
              </a:rPr>
              <a:t>Travel Program In Review: 2023/24 &amp; Beyond</a:t>
            </a:r>
            <a:endParaRPr sz="3380"/>
          </a:p>
        </p:txBody>
      </p:sp>
      <p:pic>
        <p:nvPicPr>
          <p:cNvPr id="242" name="Google Shape;242;g16b0d434a8a_0_4"/>
          <p:cNvPicPr preferRelativeResize="0"/>
          <p:nvPr/>
        </p:nvPicPr>
        <p:blipFill>
          <a:blip r:embed="rId4">
            <a:alphaModFix/>
          </a:blip>
          <a:stretch>
            <a:fillRect/>
          </a:stretch>
        </p:blipFill>
        <p:spPr>
          <a:xfrm>
            <a:off x="5548150" y="1727150"/>
            <a:ext cx="3403699" cy="3403699"/>
          </a:xfrm>
          <a:prstGeom prst="rect">
            <a:avLst/>
          </a:prstGeom>
          <a:noFill/>
          <a:ln>
            <a:noFill/>
          </a:ln>
        </p:spPr>
      </p:pic>
      <p:pic>
        <p:nvPicPr>
          <p:cNvPr id="243" name="Google Shape;243;g16b0d434a8a_0_4"/>
          <p:cNvPicPr preferRelativeResize="0"/>
          <p:nvPr/>
        </p:nvPicPr>
        <p:blipFill>
          <a:blip r:embed="rId5">
            <a:alphaModFix/>
          </a:blip>
          <a:stretch>
            <a:fillRect/>
          </a:stretch>
        </p:blipFill>
        <p:spPr>
          <a:xfrm>
            <a:off x="5548150" y="5130850"/>
            <a:ext cx="3403701" cy="128076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90dee8faf3_0_3"/>
          <p:cNvSpPr txBox="1"/>
          <p:nvPr/>
        </p:nvSpPr>
        <p:spPr>
          <a:xfrm>
            <a:off x="0" y="381000"/>
            <a:ext cx="9349500" cy="762000"/>
          </a:xfrm>
          <a:prstGeom prst="rect">
            <a:avLst/>
          </a:prstGeom>
          <a:solidFill>
            <a:schemeClr val="dk1"/>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7F7F7F"/>
              </a:solidFill>
              <a:latin typeface="Calibri"/>
              <a:ea typeface="Calibri"/>
              <a:cs typeface="Calibri"/>
              <a:sym typeface="Calibri"/>
            </a:endParaRPr>
          </a:p>
        </p:txBody>
      </p:sp>
      <p:sp>
        <p:nvSpPr>
          <p:cNvPr id="249" name="Google Shape;249;g290dee8faf3_0_3"/>
          <p:cNvSpPr txBox="1">
            <a:spLocks noGrp="1"/>
          </p:cNvSpPr>
          <p:nvPr>
            <p:ph type="title" idx="4294967295"/>
          </p:nvPr>
        </p:nvSpPr>
        <p:spPr>
          <a:xfrm>
            <a:off x="1704975" y="304800"/>
            <a:ext cx="7439100" cy="914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3240"/>
              <a:buFont typeface="Open Sans Light"/>
              <a:buNone/>
            </a:pPr>
            <a:r>
              <a:rPr lang="en-US" sz="2160" b="1">
                <a:solidFill>
                  <a:schemeClr val="lt1"/>
                </a:solidFill>
                <a:latin typeface="Open Sans Light"/>
                <a:ea typeface="Open Sans Light"/>
                <a:cs typeface="Open Sans Light"/>
                <a:sym typeface="Open Sans Light"/>
              </a:rPr>
              <a:t>Travel Program: Challenges &amp; </a:t>
            </a:r>
            <a:endParaRPr sz="2160" b="1">
              <a:solidFill>
                <a:schemeClr val="lt1"/>
              </a:solidFill>
              <a:latin typeface="Open Sans Light"/>
              <a:ea typeface="Open Sans Light"/>
              <a:cs typeface="Open Sans Light"/>
              <a:sym typeface="Open Sans Light"/>
            </a:endParaRPr>
          </a:p>
          <a:p>
            <a:pPr marL="0" lvl="0" indent="0" algn="ctr" rtl="0">
              <a:lnSpc>
                <a:spcPct val="100000"/>
              </a:lnSpc>
              <a:spcBef>
                <a:spcPts val="0"/>
              </a:spcBef>
              <a:spcAft>
                <a:spcPts val="0"/>
              </a:spcAft>
              <a:buClr>
                <a:schemeClr val="lt1"/>
              </a:buClr>
              <a:buSzPts val="3240"/>
              <a:buFont typeface="Open Sans Light"/>
              <a:buNone/>
            </a:pPr>
            <a:r>
              <a:rPr lang="en-US" sz="2160" b="1">
                <a:solidFill>
                  <a:schemeClr val="lt1"/>
                </a:solidFill>
                <a:latin typeface="Open Sans Light"/>
                <a:ea typeface="Open Sans Light"/>
                <a:cs typeface="Open Sans Light"/>
                <a:sym typeface="Open Sans Light"/>
              </a:rPr>
              <a:t>Goals for Future Improvement</a:t>
            </a:r>
            <a:endParaRPr sz="2880"/>
          </a:p>
        </p:txBody>
      </p:sp>
      <p:sp>
        <p:nvSpPr>
          <p:cNvPr id="250" name="Google Shape;250;g290dee8faf3_0_3"/>
          <p:cNvSpPr txBox="1"/>
          <p:nvPr/>
        </p:nvSpPr>
        <p:spPr>
          <a:xfrm>
            <a:off x="381000" y="217650"/>
            <a:ext cx="1352400" cy="1001700"/>
          </a:xfrm>
          <a:prstGeom prst="rect">
            <a:avLst/>
          </a:prstGeom>
          <a:solidFill>
            <a:schemeClr val="lt1"/>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7F7F7F"/>
              </a:solidFill>
              <a:latin typeface="Calibri"/>
              <a:ea typeface="Calibri"/>
              <a:cs typeface="Calibri"/>
              <a:sym typeface="Calibri"/>
            </a:endParaRPr>
          </a:p>
        </p:txBody>
      </p:sp>
      <p:pic>
        <p:nvPicPr>
          <p:cNvPr id="251" name="Google Shape;251;g290dee8faf3_0_3" descr="Western Wisconsin Traveling Homepage"/>
          <p:cNvPicPr preferRelativeResize="0"/>
          <p:nvPr/>
        </p:nvPicPr>
        <p:blipFill rotWithShape="1">
          <a:blip r:embed="rId3">
            <a:alphaModFix/>
          </a:blip>
          <a:srcRect/>
          <a:stretch/>
        </p:blipFill>
        <p:spPr>
          <a:xfrm>
            <a:off x="457200" y="47625"/>
            <a:ext cx="1247775" cy="1247775"/>
          </a:xfrm>
          <a:prstGeom prst="rect">
            <a:avLst/>
          </a:prstGeom>
          <a:noFill/>
          <a:ln>
            <a:noFill/>
          </a:ln>
        </p:spPr>
      </p:pic>
      <p:sp>
        <p:nvSpPr>
          <p:cNvPr id="252" name="Google Shape;252;g290dee8faf3_0_3"/>
          <p:cNvSpPr txBox="1"/>
          <p:nvPr/>
        </p:nvSpPr>
        <p:spPr>
          <a:xfrm>
            <a:off x="171230" y="1464800"/>
            <a:ext cx="6699300" cy="51054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g290dee8faf3_0_3"/>
          <p:cNvSpPr txBox="1"/>
          <p:nvPr/>
        </p:nvSpPr>
        <p:spPr>
          <a:xfrm>
            <a:off x="171225" y="1464800"/>
            <a:ext cx="5162700" cy="5256300"/>
          </a:xfrm>
          <a:prstGeom prst="rect">
            <a:avLst/>
          </a:prstGeom>
          <a:noFill/>
          <a:ln>
            <a:noFill/>
          </a:ln>
        </p:spPr>
        <p:txBody>
          <a:bodyPr spcFirstLastPara="1" wrap="square" lIns="91425" tIns="91425" rIns="91425" bIns="91425" anchor="t" anchorCtr="0">
            <a:normAutofit fontScale="55000" lnSpcReduction="20000"/>
          </a:bodyPr>
          <a:lstStyle/>
          <a:p>
            <a:pPr marL="0" marR="0" lvl="0" indent="0" algn="l" rtl="0">
              <a:lnSpc>
                <a:spcPct val="80000"/>
              </a:lnSpc>
              <a:spcBef>
                <a:spcPts val="0"/>
              </a:spcBef>
              <a:spcAft>
                <a:spcPts val="0"/>
              </a:spcAft>
              <a:buClr>
                <a:srgbClr val="000000"/>
              </a:buClr>
              <a:buSzPct val="33478"/>
              <a:buFont typeface="Arial"/>
              <a:buNone/>
            </a:pPr>
            <a:r>
              <a:rPr lang="en-US" sz="2300" b="1" dirty="0">
                <a:solidFill>
                  <a:schemeClr val="dk1"/>
                </a:solidFill>
                <a:latin typeface="Montserrat"/>
                <a:ea typeface="Montserrat"/>
                <a:cs typeface="Montserrat"/>
                <a:sym typeface="Montserrat"/>
              </a:rPr>
              <a:t>Areas we still see challenges and our goals to improve:</a:t>
            </a:r>
            <a:endParaRPr sz="2270" b="1" i="1" u="sng" strike="noStrike" cap="none" dirty="0">
              <a:solidFill>
                <a:schemeClr val="dk1"/>
              </a:solidFill>
              <a:latin typeface="Open Sans Light"/>
              <a:ea typeface="Open Sans Light"/>
              <a:cs typeface="Open Sans Light"/>
              <a:sym typeface="Open Sans Light"/>
            </a:endParaRPr>
          </a:p>
          <a:p>
            <a:pPr marL="0" marR="0" lvl="0" indent="0" algn="l" rtl="0">
              <a:lnSpc>
                <a:spcPct val="80000"/>
              </a:lnSpc>
              <a:spcBef>
                <a:spcPts val="0"/>
              </a:spcBef>
              <a:spcAft>
                <a:spcPts val="0"/>
              </a:spcAft>
              <a:buClr>
                <a:srgbClr val="000000"/>
              </a:buClr>
              <a:buSzPct val="96250"/>
              <a:buFont typeface="Arial"/>
              <a:buNone/>
            </a:pPr>
            <a:endParaRPr sz="800" b="1" i="0" u="none" strike="noStrike" cap="none" dirty="0">
              <a:solidFill>
                <a:schemeClr val="dk1"/>
              </a:solidFill>
              <a:latin typeface="Open Sans Light"/>
              <a:ea typeface="Open Sans Light"/>
              <a:cs typeface="Open Sans Light"/>
              <a:sym typeface="Open Sans Light"/>
            </a:endParaRPr>
          </a:p>
          <a:p>
            <a:pPr marL="457200" marR="0" lvl="0" indent="0" algn="l" rtl="0">
              <a:lnSpc>
                <a:spcPct val="80000"/>
              </a:lnSpc>
              <a:spcBef>
                <a:spcPts val="0"/>
              </a:spcBef>
              <a:spcAft>
                <a:spcPts val="0"/>
              </a:spcAft>
              <a:buNone/>
            </a:pPr>
            <a:endParaRPr sz="1700" b="1" dirty="0">
              <a:solidFill>
                <a:schemeClr val="dk1"/>
              </a:solidFill>
              <a:latin typeface="Open Sans Light"/>
              <a:ea typeface="Open Sans Light"/>
              <a:cs typeface="Open Sans Light"/>
              <a:sym typeface="Open Sans Light"/>
            </a:endParaRPr>
          </a:p>
          <a:p>
            <a:pPr marL="498158" marR="0" lvl="0" indent="-342900" algn="l" rtl="0">
              <a:lnSpc>
                <a:spcPct val="100000"/>
              </a:lnSpc>
              <a:spcBef>
                <a:spcPts val="0"/>
              </a:spcBef>
              <a:spcAft>
                <a:spcPts val="0"/>
              </a:spcAft>
              <a:buClr>
                <a:schemeClr val="dk1"/>
              </a:buClr>
              <a:buSzPct val="100000"/>
              <a:buFont typeface="Wingdings" panose="05000000000000000000" pitchFamily="2" charset="2"/>
              <a:buChar char="Ø"/>
            </a:pPr>
            <a:r>
              <a:rPr lang="en-US" sz="2100" i="1" dirty="0">
                <a:solidFill>
                  <a:schemeClr val="dk1"/>
                </a:solidFill>
                <a:latin typeface="Montserrat"/>
                <a:ea typeface="Montserrat"/>
                <a:cs typeface="Montserrat"/>
                <a:sym typeface="Montserrat"/>
              </a:rPr>
              <a:t>Challenge: </a:t>
            </a:r>
            <a:r>
              <a:rPr lang="en-US" sz="2100" dirty="0">
                <a:solidFill>
                  <a:schemeClr val="dk1"/>
                </a:solidFill>
                <a:latin typeface="Montserrat"/>
                <a:ea typeface="Montserrat"/>
                <a:cs typeface="Montserrat"/>
                <a:sym typeface="Montserrat"/>
              </a:rPr>
              <a:t>Winter Training Space and available time is extremely constrained</a:t>
            </a:r>
            <a:endParaRPr sz="2100" dirty="0">
              <a:solidFill>
                <a:schemeClr val="dk1"/>
              </a:solidFill>
              <a:latin typeface="Montserrat"/>
              <a:ea typeface="Montserrat"/>
              <a:cs typeface="Montserrat"/>
              <a:sym typeface="Montserrat"/>
            </a:endParaRPr>
          </a:p>
          <a:p>
            <a:pPr marL="914400" marR="0" lvl="1" indent="-301942" algn="l" rtl="0">
              <a:lnSpc>
                <a:spcPct val="100000"/>
              </a:lnSpc>
              <a:spcBef>
                <a:spcPts val="0"/>
              </a:spcBef>
              <a:spcAft>
                <a:spcPts val="0"/>
              </a:spcAft>
              <a:buClr>
                <a:schemeClr val="dk1"/>
              </a:buClr>
              <a:buSzPct val="100000"/>
              <a:buFont typeface="Montserrat"/>
              <a:buChar char="•"/>
            </a:pPr>
            <a:r>
              <a:rPr lang="en-US" sz="2100" dirty="0">
                <a:solidFill>
                  <a:schemeClr val="dk1"/>
                </a:solidFill>
                <a:latin typeface="Montserrat"/>
                <a:ea typeface="Montserrat"/>
                <a:cs typeface="Montserrat"/>
                <a:sym typeface="Montserrat"/>
              </a:rPr>
              <a:t>Expect some teams to share the already small catalyst space. </a:t>
            </a:r>
            <a:endParaRPr sz="2100" dirty="0">
              <a:solidFill>
                <a:schemeClr val="dk1"/>
              </a:solidFill>
              <a:latin typeface="Montserrat"/>
              <a:ea typeface="Montserrat"/>
              <a:cs typeface="Montserrat"/>
              <a:sym typeface="Montserrat"/>
            </a:endParaRPr>
          </a:p>
          <a:p>
            <a:pPr marL="914400" marR="0" lvl="1" indent="-301942" algn="l" rtl="0">
              <a:lnSpc>
                <a:spcPct val="100000"/>
              </a:lnSpc>
              <a:spcBef>
                <a:spcPts val="0"/>
              </a:spcBef>
              <a:spcAft>
                <a:spcPts val="0"/>
              </a:spcAft>
              <a:buClr>
                <a:schemeClr val="dk1"/>
              </a:buClr>
              <a:buSzPct val="100000"/>
              <a:buFont typeface="Montserrat"/>
              <a:buChar char="•"/>
            </a:pPr>
            <a:r>
              <a:rPr lang="en-US" sz="2100" dirty="0">
                <a:solidFill>
                  <a:schemeClr val="dk1"/>
                </a:solidFill>
                <a:latin typeface="Montserrat"/>
                <a:ea typeface="Montserrat"/>
                <a:cs typeface="Montserrat"/>
                <a:sym typeface="Montserrat"/>
              </a:rPr>
              <a:t>St. Croix Valley Dome overbooked as well, there will gaps in available training weeks for HS Girls. </a:t>
            </a:r>
            <a:endParaRPr sz="2100" dirty="0">
              <a:solidFill>
                <a:schemeClr val="dk1"/>
              </a:solidFill>
              <a:latin typeface="Montserrat"/>
              <a:ea typeface="Montserrat"/>
              <a:cs typeface="Montserrat"/>
              <a:sym typeface="Montserrat"/>
            </a:endParaRPr>
          </a:p>
          <a:p>
            <a:pPr marL="914400" marR="0" lvl="1" indent="-301942" algn="l" rtl="0">
              <a:lnSpc>
                <a:spcPct val="100000"/>
              </a:lnSpc>
              <a:spcBef>
                <a:spcPts val="0"/>
              </a:spcBef>
              <a:spcAft>
                <a:spcPts val="0"/>
              </a:spcAft>
              <a:buClr>
                <a:schemeClr val="dk1"/>
              </a:buClr>
              <a:buSzPct val="100000"/>
              <a:buFont typeface="Montserrat"/>
              <a:buChar char="•"/>
            </a:pPr>
            <a:r>
              <a:rPr lang="en-US" sz="2100" b="1" dirty="0">
                <a:solidFill>
                  <a:schemeClr val="dk1"/>
                </a:solidFill>
                <a:latin typeface="Montserrat"/>
                <a:ea typeface="Montserrat"/>
                <a:cs typeface="Montserrat"/>
                <a:sym typeface="Montserrat"/>
              </a:rPr>
              <a:t>Goal: </a:t>
            </a:r>
            <a:r>
              <a:rPr lang="en-US" sz="2100" dirty="0">
                <a:solidFill>
                  <a:schemeClr val="dk1"/>
                </a:solidFill>
                <a:latin typeface="Montserrat"/>
                <a:ea typeface="Montserrat"/>
                <a:cs typeface="Montserrat"/>
                <a:sym typeface="Montserrat"/>
              </a:rPr>
              <a:t>Plan, fund, and build an HSA/WW Dome by Fall of 2025. </a:t>
            </a:r>
            <a:endParaRPr sz="2100" dirty="0">
              <a:solidFill>
                <a:schemeClr val="dk1"/>
              </a:solidFill>
              <a:latin typeface="Montserrat"/>
              <a:ea typeface="Montserrat"/>
              <a:cs typeface="Montserrat"/>
              <a:sym typeface="Montserrat"/>
            </a:endParaRPr>
          </a:p>
          <a:p>
            <a:pPr marL="457200" marR="0" lvl="0" indent="0" algn="l" rtl="0">
              <a:lnSpc>
                <a:spcPct val="100000"/>
              </a:lnSpc>
              <a:spcBef>
                <a:spcPts val="0"/>
              </a:spcBef>
              <a:spcAft>
                <a:spcPts val="0"/>
              </a:spcAft>
              <a:buNone/>
            </a:pPr>
            <a:endParaRPr sz="2100" dirty="0">
              <a:solidFill>
                <a:schemeClr val="dk1"/>
              </a:solidFill>
              <a:latin typeface="Montserrat"/>
              <a:ea typeface="Montserrat"/>
              <a:cs typeface="Montserrat"/>
              <a:sym typeface="Montserrat"/>
            </a:endParaRPr>
          </a:p>
          <a:p>
            <a:pPr marL="498158" marR="0" lvl="0" indent="-342900" algn="l" rtl="0">
              <a:lnSpc>
                <a:spcPct val="100000"/>
              </a:lnSpc>
              <a:spcBef>
                <a:spcPts val="0"/>
              </a:spcBef>
              <a:spcAft>
                <a:spcPts val="0"/>
              </a:spcAft>
              <a:buClr>
                <a:schemeClr val="dk1"/>
              </a:buClr>
              <a:buSzPct val="100000"/>
              <a:buFont typeface="Wingdings" panose="05000000000000000000" pitchFamily="2" charset="2"/>
              <a:buChar char="Ø"/>
            </a:pPr>
            <a:r>
              <a:rPr lang="en-US" sz="2100" i="1" dirty="0">
                <a:solidFill>
                  <a:schemeClr val="dk1"/>
                </a:solidFill>
                <a:latin typeface="Montserrat"/>
                <a:ea typeface="Montserrat"/>
                <a:cs typeface="Montserrat"/>
                <a:sym typeface="Montserrat"/>
              </a:rPr>
              <a:t>Challenge: </a:t>
            </a:r>
            <a:r>
              <a:rPr lang="en-US" sz="2100" dirty="0">
                <a:solidFill>
                  <a:schemeClr val="dk1"/>
                </a:solidFill>
                <a:latin typeface="Montserrat"/>
                <a:ea typeface="Montserrat"/>
                <a:cs typeface="Montserrat"/>
                <a:sym typeface="Montserrat"/>
              </a:rPr>
              <a:t>Keeping a robust HS age program at WW. </a:t>
            </a:r>
            <a:endParaRPr sz="2100" dirty="0">
              <a:solidFill>
                <a:schemeClr val="dk1"/>
              </a:solidFill>
              <a:latin typeface="Montserrat"/>
              <a:ea typeface="Montserrat"/>
              <a:cs typeface="Montserrat"/>
              <a:sym typeface="Montserrat"/>
            </a:endParaRPr>
          </a:p>
          <a:p>
            <a:pPr marL="914400" marR="0" lvl="1" indent="-301942" algn="l" rtl="0">
              <a:lnSpc>
                <a:spcPct val="100000"/>
              </a:lnSpc>
              <a:spcBef>
                <a:spcPts val="0"/>
              </a:spcBef>
              <a:spcAft>
                <a:spcPts val="0"/>
              </a:spcAft>
              <a:buClr>
                <a:schemeClr val="dk1"/>
              </a:buClr>
              <a:buSzPct val="100000"/>
              <a:buFont typeface="Montserrat"/>
              <a:buChar char="•"/>
            </a:pPr>
            <a:r>
              <a:rPr lang="en-US" sz="2100" dirty="0">
                <a:solidFill>
                  <a:schemeClr val="dk1"/>
                </a:solidFill>
                <a:latin typeface="Montserrat"/>
                <a:ea typeface="Montserrat"/>
                <a:cs typeface="Montserrat"/>
                <a:sym typeface="Montserrat"/>
              </a:rPr>
              <a:t>Historically had trouble keeping players and consistent teams. </a:t>
            </a:r>
            <a:endParaRPr sz="2100" dirty="0">
              <a:solidFill>
                <a:schemeClr val="dk1"/>
              </a:solidFill>
              <a:latin typeface="Montserrat"/>
              <a:ea typeface="Montserrat"/>
              <a:cs typeface="Montserrat"/>
              <a:sym typeface="Montserrat"/>
            </a:endParaRPr>
          </a:p>
          <a:p>
            <a:pPr marL="914400" marR="0" lvl="1" indent="-301942" algn="l" rtl="0">
              <a:lnSpc>
                <a:spcPct val="100000"/>
              </a:lnSpc>
              <a:spcBef>
                <a:spcPts val="0"/>
              </a:spcBef>
              <a:spcAft>
                <a:spcPts val="0"/>
              </a:spcAft>
              <a:buClr>
                <a:schemeClr val="dk1"/>
              </a:buClr>
              <a:buSzPct val="100000"/>
              <a:buFont typeface="Montserrat"/>
              <a:buChar char="•"/>
            </a:pPr>
            <a:r>
              <a:rPr lang="en-US" sz="2100" dirty="0">
                <a:solidFill>
                  <a:schemeClr val="dk1"/>
                </a:solidFill>
                <a:latin typeface="Montserrat"/>
                <a:ea typeface="Montserrat"/>
                <a:cs typeface="Montserrat"/>
                <a:sym typeface="Montserrat"/>
              </a:rPr>
              <a:t>Examples: Lost HS girls to other clubs looking for “College recruitment”, older boys teams change to “tourney only.”</a:t>
            </a:r>
            <a:endParaRPr sz="2100" dirty="0">
              <a:solidFill>
                <a:schemeClr val="dk1"/>
              </a:solidFill>
              <a:latin typeface="Montserrat"/>
              <a:ea typeface="Montserrat"/>
              <a:cs typeface="Montserrat"/>
              <a:sym typeface="Montserrat"/>
            </a:endParaRPr>
          </a:p>
          <a:p>
            <a:pPr marL="914400" marR="0" lvl="1" indent="-301942" algn="l" rtl="0">
              <a:lnSpc>
                <a:spcPct val="100000"/>
              </a:lnSpc>
              <a:spcBef>
                <a:spcPts val="0"/>
              </a:spcBef>
              <a:spcAft>
                <a:spcPts val="0"/>
              </a:spcAft>
              <a:buClr>
                <a:schemeClr val="dk1"/>
              </a:buClr>
              <a:buSzPct val="100000"/>
              <a:buFont typeface="Montserrat"/>
              <a:buChar char="•"/>
            </a:pPr>
            <a:r>
              <a:rPr lang="en-US" sz="2100" b="1" dirty="0">
                <a:solidFill>
                  <a:schemeClr val="dk1"/>
                </a:solidFill>
                <a:latin typeface="Montserrat"/>
                <a:ea typeface="Montserrat"/>
                <a:cs typeface="Montserrat"/>
                <a:sym typeface="Montserrat"/>
              </a:rPr>
              <a:t>Goal:</a:t>
            </a:r>
            <a:r>
              <a:rPr lang="en-US" sz="2100" dirty="0">
                <a:solidFill>
                  <a:schemeClr val="dk1"/>
                </a:solidFill>
                <a:latin typeface="Montserrat"/>
                <a:ea typeface="Montserrat"/>
                <a:cs typeface="Montserrat"/>
                <a:sym typeface="Montserrat"/>
              </a:rPr>
              <a:t> The improvements in coaching we make at the younger levels will drive the ability to field NPL level teams at the HS age. </a:t>
            </a:r>
            <a:endParaRPr sz="2100" dirty="0">
              <a:solidFill>
                <a:schemeClr val="dk1"/>
              </a:solidFill>
              <a:latin typeface="Montserrat"/>
              <a:ea typeface="Montserrat"/>
              <a:cs typeface="Montserrat"/>
              <a:sym typeface="Montserrat"/>
            </a:endParaRPr>
          </a:p>
          <a:p>
            <a:pPr marL="914400" marR="0" lvl="1" indent="-301942" algn="l" rtl="0">
              <a:lnSpc>
                <a:spcPct val="100000"/>
              </a:lnSpc>
              <a:spcBef>
                <a:spcPts val="0"/>
              </a:spcBef>
              <a:spcAft>
                <a:spcPts val="0"/>
              </a:spcAft>
              <a:buClr>
                <a:schemeClr val="dk1"/>
              </a:buClr>
              <a:buSzPct val="100000"/>
              <a:buFont typeface="Montserrat"/>
              <a:buChar char="•"/>
            </a:pPr>
            <a:r>
              <a:rPr lang="en-US" sz="2100" dirty="0">
                <a:solidFill>
                  <a:schemeClr val="dk1"/>
                </a:solidFill>
                <a:latin typeface="Montserrat"/>
                <a:ea typeface="Montserrat"/>
                <a:cs typeface="Montserrat"/>
                <a:sym typeface="Montserrat"/>
              </a:rPr>
              <a:t>Also removing shared coaches with other clubs eliminates player poaching.</a:t>
            </a:r>
            <a:endParaRPr sz="2100" dirty="0">
              <a:solidFill>
                <a:schemeClr val="dk1"/>
              </a:solidFill>
              <a:latin typeface="Montserrat"/>
              <a:ea typeface="Montserrat"/>
              <a:cs typeface="Montserrat"/>
              <a:sym typeface="Montserrat"/>
            </a:endParaRPr>
          </a:p>
          <a:p>
            <a:pPr marL="914400" marR="0" lvl="1" indent="-301942" algn="l" rtl="0">
              <a:lnSpc>
                <a:spcPct val="100000"/>
              </a:lnSpc>
              <a:spcBef>
                <a:spcPts val="0"/>
              </a:spcBef>
              <a:spcAft>
                <a:spcPts val="0"/>
              </a:spcAft>
              <a:buClr>
                <a:schemeClr val="dk1"/>
              </a:buClr>
              <a:buSzPct val="100000"/>
              <a:buFont typeface="Montserrat"/>
              <a:buChar char="•"/>
            </a:pPr>
            <a:r>
              <a:rPr lang="en-US" sz="2100" dirty="0">
                <a:solidFill>
                  <a:schemeClr val="dk1"/>
                </a:solidFill>
                <a:latin typeface="Montserrat"/>
                <a:ea typeface="Montserrat"/>
                <a:cs typeface="Montserrat"/>
                <a:sym typeface="Montserrat"/>
              </a:rPr>
              <a:t>05 WWFC Boys is a great example</a:t>
            </a:r>
            <a:endParaRPr sz="2100" dirty="0">
              <a:solidFill>
                <a:schemeClr val="dk1"/>
              </a:solidFill>
              <a:latin typeface="Montserrat"/>
              <a:ea typeface="Montserrat"/>
              <a:cs typeface="Montserrat"/>
              <a:sym typeface="Montserrat"/>
            </a:endParaRPr>
          </a:p>
          <a:p>
            <a:pPr marL="457200" marR="0" lvl="0" indent="0" algn="l" rtl="0">
              <a:lnSpc>
                <a:spcPct val="100000"/>
              </a:lnSpc>
              <a:spcBef>
                <a:spcPts val="0"/>
              </a:spcBef>
              <a:spcAft>
                <a:spcPts val="0"/>
              </a:spcAft>
              <a:buNone/>
            </a:pPr>
            <a:endParaRPr sz="2100" dirty="0">
              <a:solidFill>
                <a:schemeClr val="dk1"/>
              </a:solidFill>
              <a:latin typeface="Montserrat"/>
              <a:ea typeface="Montserrat"/>
              <a:cs typeface="Montserrat"/>
              <a:sym typeface="Montserrat"/>
            </a:endParaRPr>
          </a:p>
          <a:p>
            <a:pPr marL="498158" marR="0" lvl="0" indent="-342900" algn="l" rtl="0">
              <a:lnSpc>
                <a:spcPct val="100000"/>
              </a:lnSpc>
              <a:spcBef>
                <a:spcPts val="0"/>
              </a:spcBef>
              <a:spcAft>
                <a:spcPts val="0"/>
              </a:spcAft>
              <a:buClr>
                <a:schemeClr val="dk1"/>
              </a:buClr>
              <a:buSzPct val="100000"/>
              <a:buFont typeface="Wingdings" panose="05000000000000000000" pitchFamily="2" charset="2"/>
              <a:buChar char="Ø"/>
            </a:pPr>
            <a:r>
              <a:rPr lang="en-US" sz="2100" i="1" dirty="0">
                <a:solidFill>
                  <a:schemeClr val="dk1"/>
                </a:solidFill>
                <a:latin typeface="Montserrat"/>
                <a:ea typeface="Montserrat"/>
                <a:cs typeface="Montserrat"/>
                <a:sym typeface="Montserrat"/>
              </a:rPr>
              <a:t>Challenge: </a:t>
            </a:r>
            <a:r>
              <a:rPr lang="en-US" sz="2100" dirty="0">
                <a:solidFill>
                  <a:schemeClr val="dk1"/>
                </a:solidFill>
                <a:latin typeface="Montserrat"/>
                <a:ea typeface="Montserrat"/>
                <a:cs typeface="Montserrat"/>
                <a:sym typeface="Montserrat"/>
              </a:rPr>
              <a:t>8th/9th grade year is inherently difficult to manage and variable every year. </a:t>
            </a:r>
            <a:endParaRPr sz="2100" dirty="0">
              <a:solidFill>
                <a:schemeClr val="dk1"/>
              </a:solidFill>
              <a:latin typeface="Montserrat"/>
              <a:ea typeface="Montserrat"/>
              <a:cs typeface="Montserrat"/>
              <a:sym typeface="Montserrat"/>
            </a:endParaRPr>
          </a:p>
          <a:p>
            <a:pPr marL="914400" marR="0" lvl="1" indent="-301942" algn="l" rtl="0">
              <a:lnSpc>
                <a:spcPct val="100000"/>
              </a:lnSpc>
              <a:spcBef>
                <a:spcPts val="0"/>
              </a:spcBef>
              <a:spcAft>
                <a:spcPts val="0"/>
              </a:spcAft>
              <a:buClr>
                <a:schemeClr val="dk1"/>
              </a:buClr>
              <a:buSzPct val="100000"/>
              <a:buFont typeface="Montserrat"/>
              <a:buChar char="•"/>
            </a:pPr>
            <a:r>
              <a:rPr lang="en-US" sz="2100" dirty="0">
                <a:solidFill>
                  <a:schemeClr val="dk1"/>
                </a:solidFill>
                <a:latin typeface="Montserrat"/>
                <a:ea typeface="Montserrat"/>
                <a:cs typeface="Montserrat"/>
                <a:sym typeface="Montserrat"/>
              </a:rPr>
              <a:t>Ensuring we identify a plan to keep 8th grade players playing while their 9th grader teammates play HS soccer. </a:t>
            </a:r>
            <a:endParaRPr sz="2100" dirty="0">
              <a:solidFill>
                <a:schemeClr val="dk1"/>
              </a:solidFill>
              <a:latin typeface="Montserrat"/>
              <a:ea typeface="Montserrat"/>
              <a:cs typeface="Montserrat"/>
              <a:sym typeface="Montserrat"/>
            </a:endParaRPr>
          </a:p>
          <a:p>
            <a:pPr marL="914400" marR="0" lvl="1" indent="-301942" algn="l" rtl="0">
              <a:lnSpc>
                <a:spcPct val="100000"/>
              </a:lnSpc>
              <a:spcBef>
                <a:spcPts val="0"/>
              </a:spcBef>
              <a:spcAft>
                <a:spcPts val="0"/>
              </a:spcAft>
              <a:buClr>
                <a:schemeClr val="dk1"/>
              </a:buClr>
              <a:buSzPct val="100000"/>
              <a:buFont typeface="Montserrat"/>
              <a:buChar char="•"/>
            </a:pPr>
            <a:r>
              <a:rPr lang="en-US" sz="2100" b="1" dirty="0">
                <a:solidFill>
                  <a:schemeClr val="dk1"/>
                </a:solidFill>
                <a:latin typeface="Montserrat"/>
                <a:ea typeface="Montserrat"/>
                <a:cs typeface="Montserrat"/>
                <a:sym typeface="Montserrat"/>
              </a:rPr>
              <a:t>Goal: </a:t>
            </a:r>
            <a:r>
              <a:rPr lang="en-US" sz="2100" dirty="0">
                <a:solidFill>
                  <a:schemeClr val="dk1"/>
                </a:solidFill>
                <a:latin typeface="Montserrat"/>
                <a:ea typeface="Montserrat"/>
                <a:cs typeface="Montserrat"/>
                <a:sym typeface="Montserrat"/>
              </a:rPr>
              <a:t>Send communication to 7th graders for what to expect coming into the 8th/9th grade transition year. </a:t>
            </a:r>
            <a:endParaRPr sz="2100" dirty="0">
              <a:solidFill>
                <a:schemeClr val="dk1"/>
              </a:solidFill>
              <a:latin typeface="Montserrat"/>
              <a:ea typeface="Montserrat"/>
              <a:cs typeface="Montserrat"/>
              <a:sym typeface="Montserrat"/>
            </a:endParaRPr>
          </a:p>
          <a:p>
            <a:pPr marL="914400" marR="0" lvl="1" indent="-301942" algn="l" rtl="0">
              <a:lnSpc>
                <a:spcPct val="100000"/>
              </a:lnSpc>
              <a:spcBef>
                <a:spcPts val="0"/>
              </a:spcBef>
              <a:spcAft>
                <a:spcPts val="0"/>
              </a:spcAft>
              <a:buClr>
                <a:schemeClr val="dk1"/>
              </a:buClr>
              <a:buSzPct val="100000"/>
              <a:buFont typeface="Montserrat"/>
              <a:buChar char="•"/>
            </a:pPr>
            <a:r>
              <a:rPr lang="en-US" sz="2100" dirty="0">
                <a:solidFill>
                  <a:schemeClr val="dk1"/>
                </a:solidFill>
                <a:latin typeface="Montserrat"/>
                <a:ea typeface="Montserrat"/>
                <a:cs typeface="Montserrat"/>
                <a:sym typeface="Montserrat"/>
              </a:rPr>
              <a:t>Work within the club to refine the timeline and process. </a:t>
            </a:r>
            <a:endParaRPr sz="2100" dirty="0">
              <a:solidFill>
                <a:schemeClr val="dk1"/>
              </a:solidFill>
              <a:latin typeface="Montserrat"/>
              <a:ea typeface="Montserrat"/>
              <a:cs typeface="Montserrat"/>
              <a:sym typeface="Montserrat"/>
            </a:endParaRPr>
          </a:p>
        </p:txBody>
      </p:sp>
      <p:pic>
        <p:nvPicPr>
          <p:cNvPr id="254" name="Google Shape;254;g290dee8faf3_0_3"/>
          <p:cNvPicPr preferRelativeResize="0"/>
          <p:nvPr/>
        </p:nvPicPr>
        <p:blipFill rotWithShape="1">
          <a:blip r:embed="rId4">
            <a:alphaModFix/>
          </a:blip>
          <a:srcRect t="22669" b="6110"/>
          <a:stretch/>
        </p:blipFill>
        <p:spPr>
          <a:xfrm>
            <a:off x="5817700" y="1782400"/>
            <a:ext cx="3154026" cy="2246250"/>
          </a:xfrm>
          <a:prstGeom prst="rect">
            <a:avLst/>
          </a:prstGeom>
          <a:noFill/>
          <a:ln>
            <a:noFill/>
          </a:ln>
        </p:spPr>
      </p:pic>
      <p:pic>
        <p:nvPicPr>
          <p:cNvPr id="255" name="Google Shape;255;g290dee8faf3_0_3"/>
          <p:cNvPicPr preferRelativeResize="0"/>
          <p:nvPr/>
        </p:nvPicPr>
        <p:blipFill>
          <a:blip r:embed="rId5">
            <a:alphaModFix/>
          </a:blip>
          <a:stretch>
            <a:fillRect/>
          </a:stretch>
        </p:blipFill>
        <p:spPr>
          <a:xfrm>
            <a:off x="5817700" y="4347600"/>
            <a:ext cx="3154028" cy="19074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5"/>
          <p:cNvSpPr txBox="1">
            <a:spLocks noGrp="1"/>
          </p:cNvSpPr>
          <p:nvPr>
            <p:ph type="body" idx="4294967295"/>
          </p:nvPr>
        </p:nvSpPr>
        <p:spPr>
          <a:xfrm>
            <a:off x="2819550" y="1333250"/>
            <a:ext cx="6172200" cy="5376300"/>
          </a:xfrm>
          <a:prstGeom prst="rect">
            <a:avLst/>
          </a:prstGeom>
          <a:noFill/>
          <a:ln>
            <a:noFill/>
          </a:ln>
        </p:spPr>
        <p:txBody>
          <a:bodyPr spcFirstLastPara="1" wrap="square" lIns="91425" tIns="45700" rIns="91425" bIns="45700" anchor="t" anchorCtr="0">
            <a:normAutofit fontScale="92500" lnSpcReduction="20000"/>
          </a:bodyPr>
          <a:lstStyle/>
          <a:p>
            <a:pPr marL="457200" lvl="0" indent="-393065" algn="l" rtl="0">
              <a:lnSpc>
                <a:spcPct val="90000"/>
              </a:lnSpc>
              <a:spcBef>
                <a:spcPts val="0"/>
              </a:spcBef>
              <a:spcAft>
                <a:spcPts val="0"/>
              </a:spcAft>
              <a:buClr>
                <a:srgbClr val="003D7C"/>
              </a:buClr>
              <a:buSzPct val="100000"/>
              <a:buFont typeface="Open Sans"/>
              <a:buChar char="•"/>
            </a:pPr>
            <a:r>
              <a:rPr lang="en-US" sz="2800">
                <a:solidFill>
                  <a:srgbClr val="003D7C"/>
                </a:solidFill>
                <a:latin typeface="Open Sans"/>
                <a:ea typeface="Open Sans"/>
                <a:cs typeface="Open Sans"/>
                <a:sym typeface="Open Sans"/>
              </a:rPr>
              <a:t>Continued program growth: increased not only numbers in programs, but the quality of the programs</a:t>
            </a:r>
            <a:endParaRPr sz="2800">
              <a:solidFill>
                <a:srgbClr val="003D7C"/>
              </a:solidFill>
              <a:latin typeface="Open Sans"/>
              <a:ea typeface="Open Sans"/>
              <a:cs typeface="Open Sans"/>
              <a:sym typeface="Open Sans"/>
            </a:endParaRPr>
          </a:p>
          <a:p>
            <a:pPr marL="457200" lvl="0" indent="0" algn="l" rtl="0">
              <a:lnSpc>
                <a:spcPct val="90000"/>
              </a:lnSpc>
              <a:spcBef>
                <a:spcPts val="0"/>
              </a:spcBef>
              <a:spcAft>
                <a:spcPts val="0"/>
              </a:spcAft>
              <a:buNone/>
            </a:pPr>
            <a:endParaRPr sz="2800">
              <a:solidFill>
                <a:srgbClr val="003D7C"/>
              </a:solidFill>
              <a:latin typeface="Open Sans"/>
              <a:ea typeface="Open Sans"/>
              <a:cs typeface="Open Sans"/>
              <a:sym typeface="Open Sans"/>
            </a:endParaRPr>
          </a:p>
          <a:p>
            <a:pPr marL="457200" lvl="0" indent="-393065" algn="l" rtl="0">
              <a:lnSpc>
                <a:spcPct val="90000"/>
              </a:lnSpc>
              <a:spcBef>
                <a:spcPts val="0"/>
              </a:spcBef>
              <a:spcAft>
                <a:spcPts val="0"/>
              </a:spcAft>
              <a:buClr>
                <a:srgbClr val="003D7C"/>
              </a:buClr>
              <a:buSzPct val="100000"/>
              <a:buFont typeface="Open Sans"/>
              <a:buChar char="•"/>
            </a:pPr>
            <a:r>
              <a:rPr lang="en-US" sz="2800">
                <a:solidFill>
                  <a:srgbClr val="003D7C"/>
                </a:solidFill>
                <a:latin typeface="Open Sans"/>
                <a:ea typeface="Open Sans"/>
                <a:cs typeface="Open Sans"/>
                <a:sym typeface="Open Sans"/>
              </a:rPr>
              <a:t>Rivertown Classic</a:t>
            </a:r>
            <a:endParaRPr sz="2800">
              <a:solidFill>
                <a:srgbClr val="003D7C"/>
              </a:solidFill>
              <a:latin typeface="Open Sans"/>
              <a:ea typeface="Open Sans"/>
              <a:cs typeface="Open Sans"/>
              <a:sym typeface="Open Sans"/>
            </a:endParaRPr>
          </a:p>
          <a:p>
            <a:pPr marL="457200" lvl="0" indent="0" algn="l" rtl="0">
              <a:lnSpc>
                <a:spcPct val="90000"/>
              </a:lnSpc>
              <a:spcBef>
                <a:spcPts val="0"/>
              </a:spcBef>
              <a:spcAft>
                <a:spcPts val="0"/>
              </a:spcAft>
              <a:buNone/>
            </a:pPr>
            <a:endParaRPr sz="2800">
              <a:solidFill>
                <a:srgbClr val="003D7C"/>
              </a:solidFill>
              <a:latin typeface="Open Sans"/>
              <a:ea typeface="Open Sans"/>
              <a:cs typeface="Open Sans"/>
              <a:sym typeface="Open Sans"/>
            </a:endParaRPr>
          </a:p>
          <a:p>
            <a:pPr marL="457200" lvl="0" indent="-393065" algn="l" rtl="0">
              <a:lnSpc>
                <a:spcPct val="90000"/>
              </a:lnSpc>
              <a:spcBef>
                <a:spcPts val="0"/>
              </a:spcBef>
              <a:spcAft>
                <a:spcPts val="0"/>
              </a:spcAft>
              <a:buClr>
                <a:srgbClr val="003D7C"/>
              </a:buClr>
              <a:buSzPct val="100000"/>
              <a:buFont typeface="Open Sans"/>
              <a:buChar char="•"/>
            </a:pPr>
            <a:r>
              <a:rPr lang="en-US" sz="2800">
                <a:solidFill>
                  <a:srgbClr val="003D7C"/>
                </a:solidFill>
                <a:latin typeface="Open Sans"/>
                <a:ea typeface="Open Sans"/>
                <a:cs typeface="Open Sans"/>
                <a:sym typeface="Open Sans"/>
              </a:rPr>
              <a:t>New partnership with Hudson Physicians and Twin Cities Orthopedics</a:t>
            </a:r>
            <a:endParaRPr sz="2800">
              <a:solidFill>
                <a:srgbClr val="003D7C"/>
              </a:solidFill>
              <a:latin typeface="Open Sans"/>
              <a:ea typeface="Open Sans"/>
              <a:cs typeface="Open Sans"/>
              <a:sym typeface="Open Sans"/>
            </a:endParaRPr>
          </a:p>
          <a:p>
            <a:pPr marL="457200" lvl="0" indent="0" algn="l" rtl="0">
              <a:lnSpc>
                <a:spcPct val="90000"/>
              </a:lnSpc>
              <a:spcBef>
                <a:spcPts val="0"/>
              </a:spcBef>
              <a:spcAft>
                <a:spcPts val="0"/>
              </a:spcAft>
              <a:buNone/>
            </a:pPr>
            <a:endParaRPr sz="2800">
              <a:solidFill>
                <a:srgbClr val="003D7C"/>
              </a:solidFill>
              <a:latin typeface="Open Sans"/>
              <a:ea typeface="Open Sans"/>
              <a:cs typeface="Open Sans"/>
              <a:sym typeface="Open Sans"/>
            </a:endParaRPr>
          </a:p>
          <a:p>
            <a:pPr marL="457200" lvl="0" indent="-393065" algn="l" rtl="0">
              <a:lnSpc>
                <a:spcPct val="90000"/>
              </a:lnSpc>
              <a:spcBef>
                <a:spcPts val="0"/>
              </a:spcBef>
              <a:spcAft>
                <a:spcPts val="0"/>
              </a:spcAft>
              <a:buClr>
                <a:srgbClr val="003D7C"/>
              </a:buClr>
              <a:buSzPct val="100000"/>
              <a:buFont typeface="Open Sans"/>
              <a:buChar char="•"/>
            </a:pPr>
            <a:r>
              <a:rPr lang="en-US" sz="2800">
                <a:solidFill>
                  <a:srgbClr val="003D7C"/>
                </a:solidFill>
                <a:latin typeface="Open Sans"/>
                <a:ea typeface="Open Sans"/>
                <a:cs typeface="Open Sans"/>
                <a:sym typeface="Open Sans"/>
              </a:rPr>
              <a:t>Adaptive Soccer program</a:t>
            </a:r>
            <a:endParaRPr sz="2800">
              <a:solidFill>
                <a:srgbClr val="003D7C"/>
              </a:solidFill>
              <a:latin typeface="Open Sans"/>
              <a:ea typeface="Open Sans"/>
              <a:cs typeface="Open Sans"/>
              <a:sym typeface="Open Sans"/>
            </a:endParaRPr>
          </a:p>
          <a:p>
            <a:pPr marL="457200" lvl="0" indent="0" algn="l" rtl="0">
              <a:lnSpc>
                <a:spcPct val="90000"/>
              </a:lnSpc>
              <a:spcBef>
                <a:spcPts val="0"/>
              </a:spcBef>
              <a:spcAft>
                <a:spcPts val="0"/>
              </a:spcAft>
              <a:buNone/>
            </a:pPr>
            <a:endParaRPr sz="2800">
              <a:solidFill>
                <a:srgbClr val="003D7C"/>
              </a:solidFill>
              <a:latin typeface="Open Sans"/>
              <a:ea typeface="Open Sans"/>
              <a:cs typeface="Open Sans"/>
              <a:sym typeface="Open Sans"/>
            </a:endParaRPr>
          </a:p>
          <a:p>
            <a:pPr marL="457200" lvl="0" indent="-393065" algn="l" rtl="0">
              <a:lnSpc>
                <a:spcPct val="90000"/>
              </a:lnSpc>
              <a:spcBef>
                <a:spcPts val="0"/>
              </a:spcBef>
              <a:spcAft>
                <a:spcPts val="0"/>
              </a:spcAft>
              <a:buClr>
                <a:srgbClr val="003D7C"/>
              </a:buClr>
              <a:buSzPct val="100000"/>
              <a:buFont typeface="Open Sans"/>
              <a:buChar char="•"/>
            </a:pPr>
            <a:r>
              <a:rPr lang="en-US" sz="2800">
                <a:solidFill>
                  <a:srgbClr val="003D7C"/>
                </a:solidFill>
                <a:latin typeface="Open Sans"/>
                <a:ea typeface="Open Sans"/>
                <a:cs typeface="Open Sans"/>
                <a:sym typeface="Open Sans"/>
              </a:rPr>
              <a:t>Kick or Treat</a:t>
            </a:r>
            <a:endParaRPr sz="2800">
              <a:solidFill>
                <a:srgbClr val="003D7C"/>
              </a:solidFill>
              <a:latin typeface="Open Sans"/>
              <a:ea typeface="Open Sans"/>
              <a:cs typeface="Open Sans"/>
              <a:sym typeface="Open Sans"/>
            </a:endParaRPr>
          </a:p>
          <a:p>
            <a:pPr marL="457200" lvl="0" indent="0" algn="l" rtl="0">
              <a:lnSpc>
                <a:spcPct val="90000"/>
              </a:lnSpc>
              <a:spcBef>
                <a:spcPts val="0"/>
              </a:spcBef>
              <a:spcAft>
                <a:spcPts val="0"/>
              </a:spcAft>
              <a:buNone/>
            </a:pPr>
            <a:endParaRPr sz="2800">
              <a:solidFill>
                <a:srgbClr val="003D7C"/>
              </a:solidFill>
              <a:latin typeface="Open Sans"/>
              <a:ea typeface="Open Sans"/>
              <a:cs typeface="Open Sans"/>
              <a:sym typeface="Open Sans"/>
            </a:endParaRPr>
          </a:p>
          <a:p>
            <a:pPr marL="457200" lvl="0" indent="-393065" algn="l" rtl="0">
              <a:lnSpc>
                <a:spcPct val="90000"/>
              </a:lnSpc>
              <a:spcBef>
                <a:spcPts val="0"/>
              </a:spcBef>
              <a:spcAft>
                <a:spcPts val="0"/>
              </a:spcAft>
              <a:buClr>
                <a:srgbClr val="003D7C"/>
              </a:buClr>
              <a:buSzPct val="100000"/>
              <a:buFont typeface="Open Sans"/>
              <a:buChar char="•"/>
            </a:pPr>
            <a:r>
              <a:rPr lang="en-US" sz="2800">
                <a:solidFill>
                  <a:srgbClr val="003D7C"/>
                </a:solidFill>
                <a:latin typeface="Open Sans"/>
                <a:ea typeface="Open Sans"/>
                <a:cs typeface="Open Sans"/>
                <a:sym typeface="Open Sans"/>
              </a:rPr>
              <a:t>Players participation in parades, fundraisers, coaching, and community events</a:t>
            </a:r>
            <a:endParaRPr sz="2800">
              <a:solidFill>
                <a:srgbClr val="003D7C"/>
              </a:solidFill>
              <a:latin typeface="Open Sans"/>
              <a:ea typeface="Open Sans"/>
              <a:cs typeface="Open Sans"/>
              <a:sym typeface="Open Sans"/>
            </a:endParaRPr>
          </a:p>
          <a:p>
            <a:pPr marL="0" lvl="0" indent="0" algn="l" rtl="0">
              <a:lnSpc>
                <a:spcPct val="90000"/>
              </a:lnSpc>
              <a:spcBef>
                <a:spcPts val="0"/>
              </a:spcBef>
              <a:spcAft>
                <a:spcPts val="0"/>
              </a:spcAft>
              <a:buNone/>
            </a:pPr>
            <a:endParaRPr sz="2800">
              <a:solidFill>
                <a:srgbClr val="003D7C"/>
              </a:solidFill>
              <a:latin typeface="Open Sans"/>
              <a:ea typeface="Open Sans"/>
              <a:cs typeface="Open Sans"/>
              <a:sym typeface="Open Sans"/>
            </a:endParaRPr>
          </a:p>
        </p:txBody>
      </p:sp>
      <p:sp>
        <p:nvSpPr>
          <p:cNvPr id="261" name="Google Shape;261;p15"/>
          <p:cNvSpPr txBox="1"/>
          <p:nvPr/>
        </p:nvSpPr>
        <p:spPr>
          <a:xfrm>
            <a:off x="2819400" y="1333250"/>
            <a:ext cx="6172200" cy="369300"/>
          </a:xfrm>
          <a:prstGeom prst="rect">
            <a:avLst/>
          </a:prstGeom>
          <a:noFill/>
          <a:ln>
            <a:noFill/>
          </a:ln>
        </p:spPr>
        <p:txBody>
          <a:bodyPr spcFirstLastPara="1" wrap="square" lIns="91425" tIns="45700" rIns="91425" bIns="45700" anchor="t" anchorCtr="0">
            <a:spAutoFit/>
          </a:bodyPr>
          <a:lstStyle/>
          <a:p>
            <a:pPr marL="457200" marR="0" lvl="0" indent="0" algn="l" rtl="0">
              <a:lnSpc>
                <a:spcPct val="100000"/>
              </a:lnSpc>
              <a:spcBef>
                <a:spcPts val="0"/>
              </a:spcBef>
              <a:spcAft>
                <a:spcPts val="0"/>
              </a:spcAft>
              <a:buNone/>
            </a:pPr>
            <a:endParaRPr sz="1800" i="0" u="none" strike="noStrike" cap="none">
              <a:solidFill>
                <a:srgbClr val="003D7C"/>
              </a:solidFill>
              <a:highlight>
                <a:srgbClr val="FFFF00"/>
              </a:highlight>
              <a:latin typeface="Montserrat Light"/>
              <a:ea typeface="Montserrat Light"/>
              <a:cs typeface="Montserrat Light"/>
              <a:sym typeface="Montserrat Light"/>
            </a:endParaRPr>
          </a:p>
        </p:txBody>
      </p:sp>
      <p:sp>
        <p:nvSpPr>
          <p:cNvPr id="262" name="Google Shape;262;p15"/>
          <p:cNvSpPr txBox="1"/>
          <p:nvPr/>
        </p:nvSpPr>
        <p:spPr>
          <a:xfrm>
            <a:off x="2667000" y="340625"/>
            <a:ext cx="6453900" cy="762000"/>
          </a:xfrm>
          <a:prstGeom prst="rect">
            <a:avLst/>
          </a:prstGeom>
          <a:solidFill>
            <a:srgbClr val="002060"/>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3600">
                <a:solidFill>
                  <a:schemeClr val="lt1"/>
                </a:solidFill>
                <a:latin typeface="Calibri"/>
                <a:ea typeface="Calibri"/>
                <a:cs typeface="Calibri"/>
                <a:sym typeface="Calibri"/>
              </a:rPr>
              <a:t>2023 Highlights</a:t>
            </a:r>
            <a:endParaRPr sz="3600" i="0" u="none" strike="noStrike" cap="none">
              <a:solidFill>
                <a:schemeClr val="lt1"/>
              </a:solidFill>
              <a:latin typeface="Calibri"/>
              <a:ea typeface="Calibri"/>
              <a:cs typeface="Calibri"/>
              <a:sym typeface="Calibri"/>
            </a:endParaRPr>
          </a:p>
        </p:txBody>
      </p:sp>
      <p:pic>
        <p:nvPicPr>
          <p:cNvPr id="263" name="Google Shape;263;p15"/>
          <p:cNvPicPr preferRelativeResize="0"/>
          <p:nvPr/>
        </p:nvPicPr>
        <p:blipFill>
          <a:blip r:embed="rId3">
            <a:alphaModFix/>
          </a:blip>
          <a:stretch>
            <a:fillRect/>
          </a:stretch>
        </p:blipFill>
        <p:spPr>
          <a:xfrm>
            <a:off x="152250" y="0"/>
            <a:ext cx="2514749" cy="1886062"/>
          </a:xfrm>
          <a:prstGeom prst="rect">
            <a:avLst/>
          </a:prstGeom>
          <a:noFill/>
          <a:ln>
            <a:noFill/>
          </a:ln>
        </p:spPr>
      </p:pic>
      <p:pic>
        <p:nvPicPr>
          <p:cNvPr id="264" name="Google Shape;264;p15"/>
          <p:cNvPicPr preferRelativeResize="0"/>
          <p:nvPr/>
        </p:nvPicPr>
        <p:blipFill>
          <a:blip r:embed="rId4">
            <a:alphaModFix/>
          </a:blip>
          <a:stretch>
            <a:fillRect/>
          </a:stretch>
        </p:blipFill>
        <p:spPr>
          <a:xfrm>
            <a:off x="152250" y="1702562"/>
            <a:ext cx="2514749" cy="1886062"/>
          </a:xfrm>
          <a:prstGeom prst="rect">
            <a:avLst/>
          </a:prstGeom>
          <a:noFill/>
          <a:ln>
            <a:noFill/>
          </a:ln>
        </p:spPr>
      </p:pic>
      <p:pic>
        <p:nvPicPr>
          <p:cNvPr id="265" name="Google Shape;265;p15"/>
          <p:cNvPicPr preferRelativeResize="0"/>
          <p:nvPr/>
        </p:nvPicPr>
        <p:blipFill>
          <a:blip r:embed="rId5">
            <a:alphaModFix/>
          </a:blip>
          <a:stretch>
            <a:fillRect/>
          </a:stretch>
        </p:blipFill>
        <p:spPr>
          <a:xfrm>
            <a:off x="152250" y="3327849"/>
            <a:ext cx="2514749" cy="1886062"/>
          </a:xfrm>
          <a:prstGeom prst="rect">
            <a:avLst/>
          </a:prstGeom>
          <a:noFill/>
          <a:ln>
            <a:noFill/>
          </a:ln>
        </p:spPr>
      </p:pic>
      <p:pic>
        <p:nvPicPr>
          <p:cNvPr id="266" name="Google Shape;266;p15"/>
          <p:cNvPicPr preferRelativeResize="0"/>
          <p:nvPr/>
        </p:nvPicPr>
        <p:blipFill>
          <a:blip r:embed="rId6">
            <a:alphaModFix/>
          </a:blip>
          <a:stretch>
            <a:fillRect/>
          </a:stretch>
        </p:blipFill>
        <p:spPr>
          <a:xfrm>
            <a:off x="144338" y="4971925"/>
            <a:ext cx="2530568" cy="1886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a:spLocks noGrp="1"/>
          </p:cNvSpPr>
          <p:nvPr>
            <p:ph type="title" idx="4294967295"/>
          </p:nvPr>
        </p:nvSpPr>
        <p:spPr>
          <a:xfrm>
            <a:off x="901204" y="19076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003D7C"/>
              </a:buClr>
              <a:buSzPts val="4800"/>
              <a:buFont typeface="Open Sans Light"/>
              <a:buNone/>
            </a:pPr>
            <a:r>
              <a:rPr lang="en-US" sz="4800" b="1">
                <a:solidFill>
                  <a:srgbClr val="003D7C"/>
                </a:solidFill>
                <a:latin typeface="Open Sans Light"/>
                <a:ea typeface="Open Sans Light"/>
                <a:cs typeface="Open Sans Light"/>
                <a:sym typeface="Open Sans Light"/>
              </a:rPr>
              <a:t>Agenda</a:t>
            </a:r>
            <a:endParaRPr/>
          </a:p>
        </p:txBody>
      </p:sp>
      <p:sp>
        <p:nvSpPr>
          <p:cNvPr id="91" name="Google Shape;91;p2"/>
          <p:cNvSpPr txBox="1"/>
          <p:nvPr/>
        </p:nvSpPr>
        <p:spPr>
          <a:xfrm>
            <a:off x="2514600" y="1355533"/>
            <a:ext cx="6692400" cy="4332900"/>
          </a:xfrm>
          <a:prstGeom prst="rect">
            <a:avLst/>
          </a:prstGeom>
          <a:noFill/>
          <a:ln>
            <a:noFill/>
          </a:ln>
        </p:spPr>
        <p:txBody>
          <a:bodyPr spcFirstLastPara="1" wrap="square" lIns="91425" tIns="45700" rIns="91425" bIns="45700" anchor="t" anchorCtr="0">
            <a:spAutoFit/>
          </a:bodyPr>
          <a:lstStyle/>
          <a:p>
            <a:pPr marL="285750" marR="0" lvl="0" indent="-279400" algn="l" rtl="0">
              <a:lnSpc>
                <a:spcPct val="150000"/>
              </a:lnSpc>
              <a:spcBef>
                <a:spcPts val="0"/>
              </a:spcBef>
              <a:spcAft>
                <a:spcPts val="0"/>
              </a:spcAft>
              <a:buClr>
                <a:srgbClr val="003D7C"/>
              </a:buClr>
              <a:buSzPts val="1900"/>
              <a:buFont typeface="Montserrat"/>
              <a:buChar char="●"/>
            </a:pPr>
            <a:r>
              <a:rPr lang="en-US" sz="1900">
                <a:solidFill>
                  <a:srgbClr val="003D7C"/>
                </a:solidFill>
                <a:latin typeface="Montserrat"/>
                <a:ea typeface="Montserrat"/>
                <a:cs typeface="Montserrat"/>
                <a:sym typeface="Montserrat"/>
              </a:rPr>
              <a:t>Introductions - HSA Board &amp; Staff</a:t>
            </a:r>
            <a:r>
              <a:rPr lang="en-US" sz="1900" i="0" u="none" strike="noStrike" cap="none">
                <a:solidFill>
                  <a:srgbClr val="003D7C"/>
                </a:solidFill>
                <a:latin typeface="Montserrat"/>
                <a:ea typeface="Montserrat"/>
                <a:cs typeface="Montserrat"/>
                <a:sym typeface="Montserrat"/>
              </a:rPr>
              <a:t> </a:t>
            </a:r>
            <a:endParaRPr sz="1300" i="0" u="none" strike="noStrike" cap="none">
              <a:solidFill>
                <a:srgbClr val="003D7C"/>
              </a:solidFill>
              <a:latin typeface="Montserrat"/>
              <a:ea typeface="Montserrat"/>
              <a:cs typeface="Montserrat"/>
              <a:sym typeface="Montserrat"/>
            </a:endParaRPr>
          </a:p>
          <a:p>
            <a:pPr marL="285750" marR="0" lvl="0" indent="-279400" algn="l" rtl="0">
              <a:lnSpc>
                <a:spcPct val="150000"/>
              </a:lnSpc>
              <a:spcBef>
                <a:spcPts val="0"/>
              </a:spcBef>
              <a:spcAft>
                <a:spcPts val="0"/>
              </a:spcAft>
              <a:buClr>
                <a:srgbClr val="003D7C"/>
              </a:buClr>
              <a:buSzPts val="1900"/>
              <a:buFont typeface="Montserrat"/>
              <a:buChar char="●"/>
            </a:pPr>
            <a:r>
              <a:rPr lang="en-US" sz="1900" i="0" u="none" strike="noStrike" cap="none">
                <a:solidFill>
                  <a:srgbClr val="003D7C"/>
                </a:solidFill>
                <a:latin typeface="Montserrat"/>
                <a:ea typeface="Montserrat"/>
                <a:cs typeface="Montserrat"/>
                <a:sym typeface="Montserrat"/>
              </a:rPr>
              <a:t>Financial Overview</a:t>
            </a:r>
            <a:endParaRPr sz="1300" i="0" u="none" strike="noStrike" cap="none">
              <a:solidFill>
                <a:srgbClr val="003D7C"/>
              </a:solidFill>
              <a:latin typeface="Montserrat"/>
              <a:ea typeface="Montserrat"/>
              <a:cs typeface="Montserrat"/>
              <a:sym typeface="Montserrat"/>
            </a:endParaRPr>
          </a:p>
          <a:p>
            <a:pPr marL="285750" marR="0" lvl="0" indent="-279400" algn="l" rtl="0">
              <a:lnSpc>
                <a:spcPct val="150000"/>
              </a:lnSpc>
              <a:spcBef>
                <a:spcPts val="0"/>
              </a:spcBef>
              <a:spcAft>
                <a:spcPts val="0"/>
              </a:spcAft>
              <a:buClr>
                <a:srgbClr val="003D7C"/>
              </a:buClr>
              <a:buSzPts val="1900"/>
              <a:buFont typeface="Montserrat"/>
              <a:buChar char="●"/>
            </a:pPr>
            <a:r>
              <a:rPr lang="en-US" sz="1900" i="0" u="none" strike="noStrike" cap="none">
                <a:solidFill>
                  <a:srgbClr val="003D7C"/>
                </a:solidFill>
                <a:latin typeface="Montserrat"/>
                <a:ea typeface="Montserrat"/>
                <a:cs typeface="Montserrat"/>
                <a:sym typeface="Montserrat"/>
              </a:rPr>
              <a:t>202</a:t>
            </a:r>
            <a:r>
              <a:rPr lang="en-US" sz="1900">
                <a:solidFill>
                  <a:srgbClr val="003D7C"/>
                </a:solidFill>
                <a:latin typeface="Montserrat"/>
                <a:ea typeface="Montserrat"/>
                <a:cs typeface="Montserrat"/>
                <a:sym typeface="Montserrat"/>
              </a:rPr>
              <a:t>3</a:t>
            </a:r>
            <a:r>
              <a:rPr lang="en-US" sz="1900" i="0" u="none" strike="noStrike" cap="none">
                <a:solidFill>
                  <a:srgbClr val="003D7C"/>
                </a:solidFill>
                <a:latin typeface="Montserrat"/>
                <a:ea typeface="Montserrat"/>
                <a:cs typeface="Montserrat"/>
                <a:sym typeface="Montserrat"/>
              </a:rPr>
              <a:t> Home Tournament Review</a:t>
            </a:r>
            <a:endParaRPr sz="1300" i="0" u="none" strike="noStrike" cap="none">
              <a:solidFill>
                <a:srgbClr val="003D7C"/>
              </a:solidFill>
              <a:latin typeface="Montserrat"/>
              <a:ea typeface="Montserrat"/>
              <a:cs typeface="Montserrat"/>
              <a:sym typeface="Montserrat"/>
            </a:endParaRPr>
          </a:p>
          <a:p>
            <a:pPr marL="285750" marR="0" lvl="0" indent="-279400" algn="l" rtl="0">
              <a:lnSpc>
                <a:spcPct val="150000"/>
              </a:lnSpc>
              <a:spcBef>
                <a:spcPts val="0"/>
              </a:spcBef>
              <a:spcAft>
                <a:spcPts val="0"/>
              </a:spcAft>
              <a:buClr>
                <a:srgbClr val="003D7C"/>
              </a:buClr>
              <a:buSzPts val="1900"/>
              <a:buFont typeface="Montserrat"/>
              <a:buChar char="●"/>
            </a:pPr>
            <a:r>
              <a:rPr lang="en-US" sz="1900" i="0" u="none" strike="noStrike" cap="none">
                <a:solidFill>
                  <a:srgbClr val="003D7C"/>
                </a:solidFill>
                <a:latin typeface="Montserrat"/>
                <a:ea typeface="Montserrat"/>
                <a:cs typeface="Montserrat"/>
                <a:sym typeface="Montserrat"/>
              </a:rPr>
              <a:t>Rec </a:t>
            </a:r>
            <a:r>
              <a:rPr lang="en-US" sz="1900">
                <a:solidFill>
                  <a:srgbClr val="003D7C"/>
                </a:solidFill>
                <a:latin typeface="Montserrat"/>
                <a:ea typeface="Montserrat"/>
                <a:cs typeface="Montserrat"/>
                <a:sym typeface="Montserrat"/>
              </a:rPr>
              <a:t>Program</a:t>
            </a:r>
            <a:r>
              <a:rPr lang="en-US" sz="1900" i="0" u="none" strike="noStrike" cap="none">
                <a:solidFill>
                  <a:srgbClr val="003D7C"/>
                </a:solidFill>
                <a:latin typeface="Montserrat"/>
                <a:ea typeface="Montserrat"/>
                <a:cs typeface="Montserrat"/>
                <a:sym typeface="Montserrat"/>
              </a:rPr>
              <a:t> Review </a:t>
            </a:r>
            <a:r>
              <a:rPr lang="en-US" sz="1900">
                <a:solidFill>
                  <a:srgbClr val="003D7C"/>
                </a:solidFill>
                <a:latin typeface="Montserrat"/>
                <a:ea typeface="Montserrat"/>
                <a:cs typeface="Montserrat"/>
                <a:sym typeface="Montserrat"/>
              </a:rPr>
              <a:t>&amp; </a:t>
            </a:r>
            <a:r>
              <a:rPr lang="en-US" sz="1900" i="0" u="none" strike="noStrike" cap="none">
                <a:solidFill>
                  <a:srgbClr val="003D7C"/>
                </a:solidFill>
                <a:latin typeface="Montserrat"/>
                <a:ea typeface="Montserrat"/>
                <a:cs typeface="Montserrat"/>
                <a:sym typeface="Montserrat"/>
              </a:rPr>
              <a:t>Planning</a:t>
            </a:r>
            <a:endParaRPr sz="1300" i="0" u="none" strike="noStrike" cap="none">
              <a:solidFill>
                <a:srgbClr val="003D7C"/>
              </a:solidFill>
              <a:latin typeface="Montserrat"/>
              <a:ea typeface="Montserrat"/>
              <a:cs typeface="Montserrat"/>
              <a:sym typeface="Montserrat"/>
            </a:endParaRPr>
          </a:p>
          <a:p>
            <a:pPr marL="285750" marR="0" lvl="0" indent="-279400" algn="l" rtl="0">
              <a:lnSpc>
                <a:spcPct val="150000"/>
              </a:lnSpc>
              <a:spcBef>
                <a:spcPts val="0"/>
              </a:spcBef>
              <a:spcAft>
                <a:spcPts val="0"/>
              </a:spcAft>
              <a:buClr>
                <a:srgbClr val="003D7C"/>
              </a:buClr>
              <a:buSzPts val="1900"/>
              <a:buFont typeface="Montserrat"/>
              <a:buChar char="●"/>
            </a:pPr>
            <a:r>
              <a:rPr lang="en-US" sz="1900">
                <a:solidFill>
                  <a:srgbClr val="003D7C"/>
                </a:solidFill>
                <a:latin typeface="Montserrat"/>
                <a:ea typeface="Montserrat"/>
                <a:cs typeface="Montserrat"/>
                <a:sym typeface="Montserrat"/>
              </a:rPr>
              <a:t>WW </a:t>
            </a:r>
            <a:r>
              <a:rPr lang="en-US" sz="1900" i="0" u="none" strike="noStrike" cap="none">
                <a:solidFill>
                  <a:srgbClr val="003D7C"/>
                </a:solidFill>
                <a:latin typeface="Montserrat"/>
                <a:ea typeface="Montserrat"/>
                <a:cs typeface="Montserrat"/>
                <a:sym typeface="Montserrat"/>
              </a:rPr>
              <a:t>Travel </a:t>
            </a:r>
            <a:r>
              <a:rPr lang="en-US" sz="1900">
                <a:solidFill>
                  <a:srgbClr val="003D7C"/>
                </a:solidFill>
                <a:latin typeface="Montserrat"/>
                <a:ea typeface="Montserrat"/>
                <a:cs typeface="Montserrat"/>
                <a:sym typeface="Montserrat"/>
              </a:rPr>
              <a:t>Program</a:t>
            </a:r>
            <a:r>
              <a:rPr lang="en-US" sz="1900" i="0" u="none" strike="noStrike" cap="none">
                <a:solidFill>
                  <a:srgbClr val="003D7C"/>
                </a:solidFill>
                <a:latin typeface="Montserrat"/>
                <a:ea typeface="Montserrat"/>
                <a:cs typeface="Montserrat"/>
                <a:sym typeface="Montserrat"/>
              </a:rPr>
              <a:t> Review</a:t>
            </a:r>
            <a:endParaRPr sz="1300" i="0" u="none" strike="noStrike" cap="none">
              <a:solidFill>
                <a:srgbClr val="003D7C"/>
              </a:solidFill>
              <a:latin typeface="Montserrat"/>
              <a:ea typeface="Montserrat"/>
              <a:cs typeface="Montserrat"/>
              <a:sym typeface="Montserrat"/>
            </a:endParaRPr>
          </a:p>
          <a:p>
            <a:pPr marL="285750" marR="0" lvl="0" indent="-279400" algn="l" rtl="0">
              <a:lnSpc>
                <a:spcPct val="150000"/>
              </a:lnSpc>
              <a:spcBef>
                <a:spcPts val="0"/>
              </a:spcBef>
              <a:spcAft>
                <a:spcPts val="0"/>
              </a:spcAft>
              <a:buClr>
                <a:srgbClr val="003D7C"/>
              </a:buClr>
              <a:buSzPts val="1900"/>
              <a:buFont typeface="Montserrat"/>
              <a:buChar char="●"/>
            </a:pPr>
            <a:r>
              <a:rPr lang="en-US" sz="1900">
                <a:solidFill>
                  <a:srgbClr val="003D7C"/>
                </a:solidFill>
                <a:latin typeface="Montserrat"/>
                <a:ea typeface="Montserrat"/>
                <a:cs typeface="Montserrat"/>
                <a:sym typeface="Montserrat"/>
              </a:rPr>
              <a:t>2023 Highlights</a:t>
            </a:r>
            <a:endParaRPr sz="1300" i="0" u="none" strike="noStrike" cap="none">
              <a:solidFill>
                <a:srgbClr val="003D7C"/>
              </a:solidFill>
              <a:latin typeface="Montserrat"/>
              <a:ea typeface="Montserrat"/>
              <a:cs typeface="Montserrat"/>
              <a:sym typeface="Montserrat"/>
            </a:endParaRPr>
          </a:p>
          <a:p>
            <a:pPr marL="285750" marR="0" lvl="0" indent="-279400" algn="l" rtl="0">
              <a:lnSpc>
                <a:spcPct val="150000"/>
              </a:lnSpc>
              <a:spcBef>
                <a:spcPts val="0"/>
              </a:spcBef>
              <a:spcAft>
                <a:spcPts val="0"/>
              </a:spcAft>
              <a:buClr>
                <a:srgbClr val="003D7C"/>
              </a:buClr>
              <a:buSzPts val="1900"/>
              <a:buFont typeface="Montserrat"/>
              <a:buChar char="●"/>
            </a:pPr>
            <a:r>
              <a:rPr lang="en-US" sz="1900" i="0" u="none" strike="noStrike" cap="none">
                <a:solidFill>
                  <a:srgbClr val="003D7C"/>
                </a:solidFill>
                <a:latin typeface="Montserrat"/>
                <a:ea typeface="Montserrat"/>
                <a:cs typeface="Montserrat"/>
                <a:sym typeface="Montserrat"/>
              </a:rPr>
              <a:t>202</a:t>
            </a:r>
            <a:r>
              <a:rPr lang="en-US" sz="1900">
                <a:solidFill>
                  <a:srgbClr val="003D7C"/>
                </a:solidFill>
                <a:latin typeface="Montserrat"/>
                <a:ea typeface="Montserrat"/>
                <a:cs typeface="Montserrat"/>
                <a:sym typeface="Montserrat"/>
              </a:rPr>
              <a:t>4</a:t>
            </a:r>
            <a:r>
              <a:rPr lang="en-US" sz="1900" i="0" u="none" strike="noStrike" cap="none">
                <a:solidFill>
                  <a:srgbClr val="003D7C"/>
                </a:solidFill>
                <a:latin typeface="Montserrat"/>
                <a:ea typeface="Montserrat"/>
                <a:cs typeface="Montserrat"/>
                <a:sym typeface="Montserrat"/>
              </a:rPr>
              <a:t> and </a:t>
            </a:r>
            <a:r>
              <a:rPr lang="en-US" sz="1900">
                <a:solidFill>
                  <a:srgbClr val="003D7C"/>
                </a:solidFill>
                <a:latin typeface="Montserrat"/>
                <a:ea typeface="Montserrat"/>
                <a:cs typeface="Montserrat"/>
                <a:sym typeface="Montserrat"/>
              </a:rPr>
              <a:t>B</a:t>
            </a:r>
            <a:r>
              <a:rPr lang="en-US" sz="1900" i="0" u="none" strike="noStrike" cap="none">
                <a:solidFill>
                  <a:srgbClr val="003D7C"/>
                </a:solidFill>
                <a:latin typeface="Montserrat"/>
                <a:ea typeface="Montserrat"/>
                <a:cs typeface="Montserrat"/>
                <a:sym typeface="Montserrat"/>
              </a:rPr>
              <a:t>eyond </a:t>
            </a:r>
            <a:r>
              <a:rPr lang="en-US" sz="1900">
                <a:solidFill>
                  <a:srgbClr val="003D7C"/>
                </a:solidFill>
                <a:latin typeface="Montserrat"/>
                <a:ea typeface="Montserrat"/>
                <a:cs typeface="Montserrat"/>
                <a:sym typeface="Montserrat"/>
              </a:rPr>
              <a:t>Plans</a:t>
            </a:r>
            <a:endParaRPr sz="1300" i="0" u="none" strike="noStrike" cap="none">
              <a:solidFill>
                <a:srgbClr val="003D7C"/>
              </a:solidFill>
              <a:latin typeface="Montserrat"/>
              <a:ea typeface="Montserrat"/>
              <a:cs typeface="Montserrat"/>
              <a:sym typeface="Montserrat"/>
            </a:endParaRPr>
          </a:p>
          <a:p>
            <a:pPr marL="285750" marR="0" lvl="0" indent="-279400" algn="l" rtl="0">
              <a:lnSpc>
                <a:spcPct val="150000"/>
              </a:lnSpc>
              <a:spcBef>
                <a:spcPts val="0"/>
              </a:spcBef>
              <a:spcAft>
                <a:spcPts val="0"/>
              </a:spcAft>
              <a:buClr>
                <a:srgbClr val="003D7C"/>
              </a:buClr>
              <a:buSzPts val="1900"/>
              <a:buFont typeface="Montserrat"/>
              <a:buChar char="●"/>
            </a:pPr>
            <a:r>
              <a:rPr lang="en-US" sz="1900" i="0" u="none" strike="noStrike" cap="none">
                <a:solidFill>
                  <a:srgbClr val="003D7C"/>
                </a:solidFill>
                <a:latin typeface="Montserrat"/>
                <a:ea typeface="Montserrat"/>
                <a:cs typeface="Montserrat"/>
                <a:sym typeface="Montserrat"/>
              </a:rPr>
              <a:t>Fundraising and Sponsorships</a:t>
            </a:r>
            <a:endParaRPr sz="1300" i="0" u="none" strike="noStrike" cap="none">
              <a:solidFill>
                <a:srgbClr val="003D7C"/>
              </a:solidFill>
              <a:latin typeface="Montserrat"/>
              <a:ea typeface="Montserrat"/>
              <a:cs typeface="Montserrat"/>
              <a:sym typeface="Montserrat"/>
            </a:endParaRPr>
          </a:p>
          <a:p>
            <a:pPr marL="285750" marR="0" lvl="0" indent="-279400" algn="l" rtl="0">
              <a:lnSpc>
                <a:spcPct val="150000"/>
              </a:lnSpc>
              <a:spcBef>
                <a:spcPts val="0"/>
              </a:spcBef>
              <a:spcAft>
                <a:spcPts val="0"/>
              </a:spcAft>
              <a:buClr>
                <a:srgbClr val="003D7C"/>
              </a:buClr>
              <a:buSzPts val="1900"/>
              <a:buFont typeface="Montserrat"/>
              <a:buChar char="●"/>
            </a:pPr>
            <a:r>
              <a:rPr lang="en-US" sz="1900" i="0" u="none" strike="noStrike" cap="none">
                <a:solidFill>
                  <a:srgbClr val="003D7C"/>
                </a:solidFill>
                <a:latin typeface="Montserrat"/>
                <a:ea typeface="Montserrat"/>
                <a:cs typeface="Montserrat"/>
                <a:sym typeface="Montserrat"/>
              </a:rPr>
              <a:t>Re-Election of Board Positions</a:t>
            </a:r>
            <a:endParaRPr sz="1300" i="0" u="none" strike="noStrike" cap="none">
              <a:solidFill>
                <a:srgbClr val="003D7C"/>
              </a:solidFill>
              <a:latin typeface="Montserrat"/>
              <a:ea typeface="Montserrat"/>
              <a:cs typeface="Montserrat"/>
              <a:sym typeface="Montserrat"/>
            </a:endParaRPr>
          </a:p>
          <a:p>
            <a:pPr marL="285750" marR="0" lvl="0" indent="-279400" algn="l" rtl="0">
              <a:lnSpc>
                <a:spcPct val="150000"/>
              </a:lnSpc>
              <a:spcBef>
                <a:spcPts val="0"/>
              </a:spcBef>
              <a:spcAft>
                <a:spcPts val="0"/>
              </a:spcAft>
              <a:buClr>
                <a:srgbClr val="003D7C"/>
              </a:buClr>
              <a:buSzPts val="1900"/>
              <a:buFont typeface="Montserrat"/>
              <a:buChar char="●"/>
            </a:pPr>
            <a:r>
              <a:rPr lang="en-US" sz="1900" i="0" u="none" strike="noStrike" cap="none">
                <a:solidFill>
                  <a:srgbClr val="003D7C"/>
                </a:solidFill>
                <a:latin typeface="Montserrat"/>
                <a:ea typeface="Montserrat"/>
                <a:cs typeface="Montserrat"/>
                <a:sym typeface="Montserrat"/>
              </a:rPr>
              <a:t>Q</a:t>
            </a:r>
            <a:r>
              <a:rPr lang="en-US" sz="1900">
                <a:solidFill>
                  <a:srgbClr val="003D7C"/>
                </a:solidFill>
                <a:latin typeface="Montserrat"/>
                <a:ea typeface="Montserrat"/>
                <a:cs typeface="Montserrat"/>
                <a:sym typeface="Montserrat"/>
              </a:rPr>
              <a:t>uestions &amp; Discussion</a:t>
            </a:r>
            <a:endParaRPr sz="1300" i="0" u="none" strike="noStrike" cap="none">
              <a:solidFill>
                <a:srgbClr val="003D7C"/>
              </a:solidFill>
              <a:latin typeface="Montserrat"/>
              <a:ea typeface="Montserrat"/>
              <a:cs typeface="Montserrat"/>
              <a:sym typeface="Montserrat"/>
            </a:endParaRPr>
          </a:p>
        </p:txBody>
      </p:sp>
      <p:sp>
        <p:nvSpPr>
          <p:cNvPr id="92" name="Google Shape;92;p2"/>
          <p:cNvSpPr txBox="1"/>
          <p:nvPr/>
        </p:nvSpPr>
        <p:spPr>
          <a:xfrm>
            <a:off x="0" y="0"/>
            <a:ext cx="2300796" cy="6877235"/>
          </a:xfrm>
          <a:prstGeom prst="rect">
            <a:avLst/>
          </a:prstGeom>
          <a:solidFill>
            <a:srgbClr val="002060"/>
          </a:solidFill>
          <a:ln>
            <a:noFill/>
          </a:ln>
        </p:spPr>
        <p:txBody>
          <a:bodyPr spcFirstLastPara="1" wrap="square" lIns="91425" tIns="45700" rIns="91425" bIns="45700" anchor="t" anchorCtr="0">
            <a:normAutofit fontScale="97500"/>
          </a:bodyPr>
          <a:lstStyle/>
          <a:p>
            <a:pPr marL="0" marR="0" lvl="0" indent="0" algn="ctr" rtl="0">
              <a:lnSpc>
                <a:spcPct val="100000"/>
              </a:lnSpc>
              <a:spcBef>
                <a:spcPts val="0"/>
              </a:spcBef>
              <a:spcAft>
                <a:spcPts val="0"/>
              </a:spcAft>
              <a:buClr>
                <a:schemeClr val="dk1"/>
              </a:buClr>
              <a:buSzPct val="100000"/>
              <a:buFont typeface="Calibri"/>
              <a:buNone/>
            </a:pPr>
            <a:endParaRPr sz="4400" b="1" i="0" u="none" strike="noStrike" cap="none">
              <a:solidFill>
                <a:srgbClr val="7F7F7F"/>
              </a:solidFill>
              <a:latin typeface="Calibri"/>
              <a:ea typeface="Calibri"/>
              <a:cs typeface="Calibri"/>
              <a:sym typeface="Calibri"/>
            </a:endParaRPr>
          </a:p>
        </p:txBody>
      </p:sp>
      <p:pic>
        <p:nvPicPr>
          <p:cNvPr id="93" name="Google Shape;93;p2" descr="C:\Users\Aaron\Downloads\Hudson Soccer crest final-01 9-1-12.jpg"/>
          <p:cNvPicPr preferRelativeResize="0"/>
          <p:nvPr/>
        </p:nvPicPr>
        <p:blipFill rotWithShape="1">
          <a:blip r:embed="rId3">
            <a:alphaModFix/>
          </a:blip>
          <a:srcRect/>
          <a:stretch/>
        </p:blipFill>
        <p:spPr>
          <a:xfrm>
            <a:off x="6562819" y="4725604"/>
            <a:ext cx="1556797" cy="1751396"/>
          </a:xfrm>
          <a:prstGeom prst="rect">
            <a:avLst/>
          </a:prstGeom>
          <a:noFill/>
          <a:ln>
            <a:noFill/>
          </a:ln>
        </p:spPr>
      </p:pic>
      <p:pic>
        <p:nvPicPr>
          <p:cNvPr id="94" name="Google Shape;94;p2" descr="Western Wisconsin Traveling Homepage"/>
          <p:cNvPicPr preferRelativeResize="0"/>
          <p:nvPr/>
        </p:nvPicPr>
        <p:blipFill rotWithShape="1">
          <a:blip r:embed="rId4">
            <a:alphaModFix/>
          </a:blip>
          <a:srcRect/>
          <a:stretch/>
        </p:blipFill>
        <p:spPr>
          <a:xfrm>
            <a:off x="7733745" y="5324473"/>
            <a:ext cx="1428750" cy="1428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6"/>
          <p:cNvSpPr txBox="1">
            <a:spLocks noGrp="1"/>
          </p:cNvSpPr>
          <p:nvPr>
            <p:ph type="body" idx="4294967295"/>
          </p:nvPr>
        </p:nvSpPr>
        <p:spPr>
          <a:xfrm>
            <a:off x="1922100" y="1539762"/>
            <a:ext cx="7221900" cy="4859700"/>
          </a:xfrm>
          <a:prstGeom prst="rect">
            <a:avLst/>
          </a:prstGeom>
          <a:noFill/>
          <a:ln>
            <a:noFill/>
          </a:ln>
        </p:spPr>
        <p:txBody>
          <a:bodyPr spcFirstLastPara="1" wrap="square" lIns="91425" tIns="45700" rIns="91425" bIns="45700" anchor="t" anchorCtr="0">
            <a:normAutofit fontScale="92500" lnSpcReduction="10000"/>
          </a:bodyPr>
          <a:lstStyle/>
          <a:p>
            <a:pPr marL="342900" indent="-342900">
              <a:lnSpc>
                <a:spcPct val="90000"/>
              </a:lnSpc>
              <a:spcBef>
                <a:spcPts val="0"/>
              </a:spcBef>
              <a:buClr>
                <a:srgbClr val="003D7C"/>
              </a:buClr>
              <a:buSzPts val="2200"/>
            </a:pPr>
            <a:r>
              <a:rPr lang="en-US" sz="2200" b="1" dirty="0">
                <a:solidFill>
                  <a:srgbClr val="003D7C"/>
                </a:solidFill>
                <a:latin typeface="Open Sans Light"/>
                <a:ea typeface="Open Sans Light"/>
                <a:cs typeface="Open Sans Light"/>
              </a:rPr>
              <a:t>Modernize our Website, including more parent information and resources. </a:t>
            </a:r>
            <a:endParaRPr lang="en-US" sz="2200" b="1" dirty="0">
              <a:solidFill>
                <a:srgbClr val="003D7C"/>
              </a:solidFill>
              <a:latin typeface="Open Sans Light"/>
              <a:ea typeface="Open Sans Light"/>
              <a:cs typeface="Open Sans Light"/>
              <a:sym typeface="Open Sans Light"/>
            </a:endParaRPr>
          </a:p>
          <a:p>
            <a:pPr marL="342900" lvl="0" indent="-342900" algn="l" rtl="0">
              <a:lnSpc>
                <a:spcPct val="90000"/>
              </a:lnSpc>
              <a:spcBef>
                <a:spcPts val="0"/>
              </a:spcBef>
              <a:spcAft>
                <a:spcPts val="0"/>
              </a:spcAft>
              <a:buClr>
                <a:srgbClr val="003D7C"/>
              </a:buClr>
              <a:buSzPts val="2200"/>
              <a:buChar char="•"/>
            </a:pPr>
            <a:r>
              <a:rPr lang="en-US" sz="2200" b="1" dirty="0">
                <a:solidFill>
                  <a:srgbClr val="003D7C"/>
                </a:solidFill>
                <a:latin typeface="Open Sans Light"/>
                <a:ea typeface="Open Sans Light"/>
                <a:cs typeface="Open Sans Light"/>
                <a:sym typeface="Open Sans Light"/>
              </a:rPr>
              <a:t>Continue to develop and grow community involvement in Western Wisconsin and Eastern Minnesota.</a:t>
            </a:r>
            <a:endParaRPr sz="2200" b="1" dirty="0">
              <a:solidFill>
                <a:srgbClr val="003D7C"/>
              </a:solidFill>
              <a:latin typeface="Open Sans Light"/>
              <a:ea typeface="Open Sans Light"/>
              <a:cs typeface="Open Sans Light"/>
              <a:sym typeface="Open Sans Light"/>
            </a:endParaRPr>
          </a:p>
          <a:p>
            <a:pPr marL="342900" lvl="0" indent="-342900" algn="l" rtl="0">
              <a:lnSpc>
                <a:spcPct val="90000"/>
              </a:lnSpc>
              <a:spcBef>
                <a:spcPts val="0"/>
              </a:spcBef>
              <a:spcAft>
                <a:spcPts val="0"/>
              </a:spcAft>
              <a:buClr>
                <a:srgbClr val="003D7C"/>
              </a:buClr>
              <a:buSzPts val="2200"/>
              <a:buFont typeface="Open Sans Light"/>
              <a:buChar char="•"/>
            </a:pPr>
            <a:r>
              <a:rPr lang="en-US" sz="2200" b="1" dirty="0">
                <a:solidFill>
                  <a:srgbClr val="003D7C"/>
                </a:solidFill>
                <a:latin typeface="Open Sans Light"/>
                <a:ea typeface="Open Sans Light"/>
                <a:cs typeface="Open Sans Light"/>
                <a:sym typeface="Open Sans Light"/>
              </a:rPr>
              <a:t>Continued focus on increasing the quality and quantity of available programs. One example would be to g</a:t>
            </a:r>
            <a:r>
              <a:rPr lang="en-US" sz="2200" b="1" dirty="0">
                <a:solidFill>
                  <a:srgbClr val="003D7C"/>
                </a:solidFill>
                <a:latin typeface="Open Sans Light"/>
                <a:ea typeface="Open Sans Light"/>
                <a:cs typeface="Open Sans Light"/>
              </a:rPr>
              <a:t>row the Adaptive Soccer program beyond Hudson.</a:t>
            </a:r>
          </a:p>
          <a:p>
            <a:pPr marL="342900" lvl="0" indent="-342900" algn="l" rtl="0">
              <a:lnSpc>
                <a:spcPct val="90000"/>
              </a:lnSpc>
              <a:spcBef>
                <a:spcPts val="360"/>
              </a:spcBef>
              <a:spcAft>
                <a:spcPts val="0"/>
              </a:spcAft>
              <a:buClr>
                <a:srgbClr val="003D7C"/>
              </a:buClr>
              <a:buSzPts val="2200"/>
              <a:buFont typeface="Open Sans Light"/>
              <a:buChar char="•"/>
            </a:pPr>
            <a:r>
              <a:rPr lang="en-US" sz="2200" b="1" dirty="0">
                <a:solidFill>
                  <a:srgbClr val="003D7C"/>
                </a:solidFill>
                <a:latin typeface="Open Sans Light"/>
                <a:ea typeface="Open Sans Light"/>
                <a:cs typeface="Open Sans Light"/>
                <a:sym typeface="Open Sans Light"/>
              </a:rPr>
              <a:t>Review possible landscaping projects around the Main Building and Maintenance Shed along with improving security at the fields.</a:t>
            </a:r>
          </a:p>
          <a:p>
            <a:pPr marL="342900" lvl="0" indent="-342900" algn="l" rtl="0">
              <a:lnSpc>
                <a:spcPct val="90000"/>
              </a:lnSpc>
              <a:spcBef>
                <a:spcPts val="360"/>
              </a:spcBef>
              <a:spcAft>
                <a:spcPts val="0"/>
              </a:spcAft>
              <a:buClr>
                <a:srgbClr val="003D7C"/>
              </a:buClr>
              <a:buSzPts val="2200"/>
              <a:buChar char="•"/>
            </a:pPr>
            <a:r>
              <a:rPr lang="en-US" sz="2200" b="1" dirty="0">
                <a:solidFill>
                  <a:srgbClr val="003D7C"/>
                </a:solidFill>
                <a:latin typeface="Open Sans Light"/>
                <a:ea typeface="Open Sans Light"/>
                <a:cs typeface="Open Sans Light"/>
                <a:sym typeface="Open Sans Light"/>
              </a:rPr>
              <a:t>Finalize plans for a Hudson Soccer Association owned Indoor Training Facility and Launch a Fundraising Initiative for it</a:t>
            </a:r>
          </a:p>
          <a:p>
            <a:pPr marL="342900" indent="-342900">
              <a:lnSpc>
                <a:spcPct val="90000"/>
              </a:lnSpc>
              <a:spcBef>
                <a:spcPts val="360"/>
              </a:spcBef>
              <a:buClr>
                <a:srgbClr val="003D7C"/>
              </a:buClr>
              <a:buSzPts val="2200"/>
            </a:pPr>
            <a:r>
              <a:rPr lang="en-US" sz="2200" b="1" dirty="0">
                <a:solidFill>
                  <a:srgbClr val="003D7C"/>
                </a:solidFill>
                <a:latin typeface="Open Sans Light"/>
                <a:ea typeface="Open Sans Light"/>
                <a:cs typeface="Open Sans Light"/>
              </a:rPr>
              <a:t>Establish a Club relationship with the Minnesota Aurora and continue the work on growing our relationship with the Minnesota United</a:t>
            </a:r>
          </a:p>
          <a:p>
            <a:pPr marL="342900" lvl="0" indent="-342900" algn="l" rtl="0">
              <a:lnSpc>
                <a:spcPct val="90000"/>
              </a:lnSpc>
              <a:spcBef>
                <a:spcPts val="360"/>
              </a:spcBef>
              <a:spcAft>
                <a:spcPts val="0"/>
              </a:spcAft>
              <a:buClr>
                <a:srgbClr val="003D7C"/>
              </a:buClr>
              <a:buSzPts val="2200"/>
              <a:buChar char="•"/>
            </a:pPr>
            <a:endParaRPr sz="2200" b="1" dirty="0">
              <a:solidFill>
                <a:srgbClr val="003D7C"/>
              </a:solidFill>
              <a:latin typeface="Open Sans Light"/>
              <a:ea typeface="Open Sans Light"/>
              <a:cs typeface="Open Sans Light"/>
            </a:endParaRPr>
          </a:p>
        </p:txBody>
      </p:sp>
      <p:sp>
        <p:nvSpPr>
          <p:cNvPr id="272" name="Google Shape;272;p16"/>
          <p:cNvSpPr txBox="1"/>
          <p:nvPr/>
        </p:nvSpPr>
        <p:spPr>
          <a:xfrm>
            <a:off x="0" y="381000"/>
            <a:ext cx="9349500" cy="762000"/>
          </a:xfrm>
          <a:prstGeom prst="rect">
            <a:avLst/>
          </a:prstGeom>
          <a:solidFill>
            <a:srgbClr val="002060"/>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7F7F7F"/>
              </a:solidFill>
              <a:latin typeface="Calibri"/>
              <a:ea typeface="Calibri"/>
              <a:cs typeface="Calibri"/>
              <a:sym typeface="Calibri"/>
            </a:endParaRPr>
          </a:p>
        </p:txBody>
      </p:sp>
      <p:pic>
        <p:nvPicPr>
          <p:cNvPr id="273" name="Google Shape;273;p16" descr="C:\Users\Aaron\Downloads\Hudson Soccer crest final-01 9-1-12.jpg"/>
          <p:cNvPicPr preferRelativeResize="0"/>
          <p:nvPr/>
        </p:nvPicPr>
        <p:blipFill rotWithShape="1">
          <a:blip r:embed="rId3">
            <a:alphaModFix/>
          </a:blip>
          <a:srcRect/>
          <a:stretch/>
        </p:blipFill>
        <p:spPr>
          <a:xfrm>
            <a:off x="143374" y="-15762"/>
            <a:ext cx="1556797" cy="1751396"/>
          </a:xfrm>
          <a:prstGeom prst="rect">
            <a:avLst/>
          </a:prstGeom>
          <a:noFill/>
          <a:ln>
            <a:noFill/>
          </a:ln>
        </p:spPr>
      </p:pic>
      <p:sp>
        <p:nvSpPr>
          <p:cNvPr id="274" name="Google Shape;274;p16"/>
          <p:cNvSpPr txBox="1"/>
          <p:nvPr/>
        </p:nvSpPr>
        <p:spPr>
          <a:xfrm>
            <a:off x="1028700" y="381000"/>
            <a:ext cx="8229600" cy="9045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lt1"/>
              </a:buClr>
              <a:buSzPts val="3600"/>
              <a:buFont typeface="Open Sans Light"/>
              <a:buNone/>
            </a:pPr>
            <a:r>
              <a:rPr lang="en-US" sz="3600" b="1" i="0" u="none" strike="noStrike" cap="none" dirty="0">
                <a:solidFill>
                  <a:schemeClr val="lt1"/>
                </a:solidFill>
                <a:latin typeface="Open Sans Light"/>
                <a:ea typeface="Open Sans Light"/>
                <a:cs typeface="Open Sans Light"/>
                <a:sym typeface="Open Sans Light"/>
              </a:rPr>
              <a:t>Future Plans</a:t>
            </a:r>
            <a:endParaRPr sz="1400" b="0" i="0" u="none" strike="noStrike" cap="none" dirty="0">
              <a:solidFill>
                <a:srgbClr val="000000"/>
              </a:solidFill>
              <a:latin typeface="Arial"/>
              <a:ea typeface="Arial"/>
              <a:cs typeface="Arial"/>
              <a:sym typeface="Arial"/>
            </a:endParaRPr>
          </a:p>
        </p:txBody>
      </p:sp>
      <p:pic>
        <p:nvPicPr>
          <p:cNvPr id="275" name="Google Shape;275;p16"/>
          <p:cNvPicPr preferRelativeResize="0"/>
          <p:nvPr/>
        </p:nvPicPr>
        <p:blipFill rotWithShape="1">
          <a:blip r:embed="rId4">
            <a:alphaModFix/>
          </a:blip>
          <a:srcRect/>
          <a:stretch/>
        </p:blipFill>
        <p:spPr>
          <a:xfrm>
            <a:off x="143374" y="2892166"/>
            <a:ext cx="1672251" cy="1115766"/>
          </a:xfrm>
          <a:prstGeom prst="rect">
            <a:avLst/>
          </a:prstGeom>
          <a:noFill/>
          <a:ln>
            <a:noFill/>
          </a:ln>
        </p:spPr>
      </p:pic>
      <p:pic>
        <p:nvPicPr>
          <p:cNvPr id="276" name="Google Shape;276;p16"/>
          <p:cNvPicPr preferRelativeResize="0"/>
          <p:nvPr/>
        </p:nvPicPr>
        <p:blipFill rotWithShape="1">
          <a:blip r:embed="rId5">
            <a:alphaModFix/>
          </a:blip>
          <a:srcRect/>
          <a:stretch/>
        </p:blipFill>
        <p:spPr>
          <a:xfrm>
            <a:off x="143374" y="1734293"/>
            <a:ext cx="1672300" cy="1115776"/>
          </a:xfrm>
          <a:prstGeom prst="rect">
            <a:avLst/>
          </a:prstGeom>
          <a:noFill/>
          <a:ln>
            <a:noFill/>
          </a:ln>
        </p:spPr>
      </p:pic>
      <p:pic>
        <p:nvPicPr>
          <p:cNvPr id="277" name="Google Shape;277;p16"/>
          <p:cNvPicPr preferRelativeResize="0"/>
          <p:nvPr/>
        </p:nvPicPr>
        <p:blipFill rotWithShape="1">
          <a:blip r:embed="rId6">
            <a:alphaModFix/>
          </a:blip>
          <a:srcRect/>
          <a:stretch/>
        </p:blipFill>
        <p:spPr>
          <a:xfrm>
            <a:off x="138861" y="4050029"/>
            <a:ext cx="1672249" cy="1337115"/>
          </a:xfrm>
          <a:prstGeom prst="rect">
            <a:avLst/>
          </a:prstGeom>
          <a:noFill/>
          <a:ln>
            <a:noFill/>
          </a:ln>
        </p:spPr>
      </p:pic>
      <p:pic>
        <p:nvPicPr>
          <p:cNvPr id="2" name="Picture 1">
            <a:extLst>
              <a:ext uri="{FF2B5EF4-FFF2-40B4-BE49-F238E27FC236}">
                <a16:creationId xmlns:a16="http://schemas.microsoft.com/office/drawing/2014/main" id="{4DC4D2FC-9243-4C37-B2BD-80AFAC1A8EA2}"/>
              </a:ext>
            </a:extLst>
          </p:cNvPr>
          <p:cNvPicPr>
            <a:picLocks noChangeAspect="1"/>
          </p:cNvPicPr>
          <p:nvPr/>
        </p:nvPicPr>
        <p:blipFill>
          <a:blip r:embed="rId7"/>
          <a:stretch>
            <a:fillRect/>
          </a:stretch>
        </p:blipFill>
        <p:spPr>
          <a:xfrm>
            <a:off x="138861" y="5429240"/>
            <a:ext cx="1672249" cy="115786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7"/>
          <p:cNvSpPr txBox="1"/>
          <p:nvPr/>
        </p:nvSpPr>
        <p:spPr>
          <a:xfrm>
            <a:off x="1867900" y="1371600"/>
            <a:ext cx="7276200" cy="535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Open Sans Light"/>
              <a:buNone/>
            </a:pPr>
            <a:r>
              <a:rPr lang="en-US" sz="1800" b="1" i="0" u="none" strike="noStrike" cap="none">
                <a:solidFill>
                  <a:srgbClr val="003D7C"/>
                </a:solidFill>
                <a:highlight>
                  <a:schemeClr val="lt1"/>
                </a:highlight>
                <a:latin typeface="Open Sans"/>
                <a:ea typeface="Open Sans"/>
                <a:cs typeface="Open Sans"/>
                <a:sym typeface="Open Sans"/>
              </a:rPr>
              <a:t>Fundraising helps cover scholarships, maintain complex, and </a:t>
            </a:r>
            <a:r>
              <a:rPr lang="en-US" sz="1800" b="1">
                <a:solidFill>
                  <a:srgbClr val="003D7C"/>
                </a:solidFill>
                <a:highlight>
                  <a:schemeClr val="lt1"/>
                </a:highlight>
                <a:latin typeface="Open Sans"/>
                <a:ea typeface="Open Sans"/>
                <a:cs typeface="Open Sans"/>
                <a:sym typeface="Open Sans"/>
              </a:rPr>
              <a:t>assist with future indoor training costs</a:t>
            </a:r>
            <a:r>
              <a:rPr lang="en-US" sz="1800" b="1" i="0" u="none" strike="noStrike" cap="none">
                <a:solidFill>
                  <a:srgbClr val="003D7C"/>
                </a:solidFill>
                <a:highlight>
                  <a:schemeClr val="lt1"/>
                </a:highlight>
                <a:latin typeface="Open Sans"/>
                <a:ea typeface="Open Sans"/>
                <a:cs typeface="Open Sans"/>
                <a:sym typeface="Open Sans"/>
              </a:rPr>
              <a:t>.  </a:t>
            </a:r>
            <a:endParaRPr sz="1800" b="1" i="0" u="none" strike="noStrike" cap="none">
              <a:solidFill>
                <a:srgbClr val="003D7C"/>
              </a:solidFill>
              <a:highlight>
                <a:schemeClr val="lt1"/>
              </a:highlight>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900"/>
              <a:buFont typeface="Arial"/>
              <a:buNone/>
            </a:pPr>
            <a:endParaRPr sz="1800" b="1">
              <a:solidFill>
                <a:srgbClr val="003D7C"/>
              </a:solidFill>
              <a:highlight>
                <a:schemeClr val="lt1"/>
              </a:highlight>
              <a:latin typeface="Open Sans"/>
              <a:ea typeface="Open Sans"/>
              <a:cs typeface="Open Sans"/>
              <a:sym typeface="Open Sans"/>
            </a:endParaRPr>
          </a:p>
          <a:p>
            <a:pPr marL="457200" marR="0" lvl="0" indent="-342900" algn="l" rtl="0">
              <a:lnSpc>
                <a:spcPct val="100000"/>
              </a:lnSpc>
              <a:spcBef>
                <a:spcPts val="0"/>
              </a:spcBef>
              <a:spcAft>
                <a:spcPts val="0"/>
              </a:spcAft>
              <a:buClr>
                <a:srgbClr val="003D7C"/>
              </a:buClr>
              <a:buSzPts val="1800"/>
              <a:buFont typeface="Open Sans"/>
              <a:buChar char="●"/>
            </a:pPr>
            <a:r>
              <a:rPr lang="en-US" sz="1800">
                <a:solidFill>
                  <a:srgbClr val="003D7C"/>
                </a:solidFill>
                <a:highlight>
                  <a:schemeClr val="lt1"/>
                </a:highlight>
                <a:latin typeface="Open Sans"/>
                <a:ea typeface="Open Sans"/>
                <a:cs typeface="Open Sans"/>
                <a:sym typeface="Open Sans"/>
              </a:rPr>
              <a:t>Grants awarded for new equipment and adaptive program</a:t>
            </a:r>
            <a:endParaRPr sz="1800">
              <a:solidFill>
                <a:srgbClr val="003D7C"/>
              </a:solidFill>
              <a:highlight>
                <a:schemeClr val="lt1"/>
              </a:highlight>
              <a:latin typeface="Open Sans"/>
              <a:ea typeface="Open Sans"/>
              <a:cs typeface="Open Sans"/>
              <a:sym typeface="Open Sans"/>
            </a:endParaRPr>
          </a:p>
          <a:p>
            <a:pPr marL="457200" marR="0" lvl="0" indent="0" algn="l" rtl="0">
              <a:lnSpc>
                <a:spcPct val="100000"/>
              </a:lnSpc>
              <a:spcBef>
                <a:spcPts val="0"/>
              </a:spcBef>
              <a:spcAft>
                <a:spcPts val="0"/>
              </a:spcAft>
              <a:buNone/>
            </a:pPr>
            <a:endParaRPr sz="1800">
              <a:solidFill>
                <a:srgbClr val="003D7C"/>
              </a:solidFill>
              <a:highlight>
                <a:schemeClr val="lt1"/>
              </a:highlight>
              <a:latin typeface="Open Sans"/>
              <a:ea typeface="Open Sans"/>
              <a:cs typeface="Open Sans"/>
              <a:sym typeface="Open Sans"/>
            </a:endParaRPr>
          </a:p>
          <a:p>
            <a:pPr marL="457200" marR="0" lvl="0" indent="-342900" algn="l" rtl="0">
              <a:lnSpc>
                <a:spcPct val="100000"/>
              </a:lnSpc>
              <a:spcBef>
                <a:spcPts val="0"/>
              </a:spcBef>
              <a:spcAft>
                <a:spcPts val="0"/>
              </a:spcAft>
              <a:buClr>
                <a:srgbClr val="003D7C"/>
              </a:buClr>
              <a:buSzPts val="1800"/>
              <a:buFont typeface="Open Sans"/>
              <a:buChar char="●"/>
            </a:pPr>
            <a:r>
              <a:rPr lang="en-US" sz="1800">
                <a:solidFill>
                  <a:srgbClr val="003D7C"/>
                </a:solidFill>
                <a:highlight>
                  <a:schemeClr val="lt1"/>
                </a:highlight>
                <a:latin typeface="Open Sans"/>
                <a:ea typeface="Open Sans"/>
                <a:cs typeface="Open Sans"/>
                <a:sym typeface="Open Sans"/>
              </a:rPr>
              <a:t>Established relationship with Minnesota Twins to fundraise through concessions </a:t>
            </a:r>
            <a:endParaRPr sz="1800">
              <a:solidFill>
                <a:srgbClr val="003D7C"/>
              </a:solidFill>
              <a:highlight>
                <a:schemeClr val="lt1"/>
              </a:highlight>
              <a:latin typeface="Open Sans"/>
              <a:ea typeface="Open Sans"/>
              <a:cs typeface="Open Sans"/>
              <a:sym typeface="Open Sans"/>
            </a:endParaRPr>
          </a:p>
          <a:p>
            <a:pPr marL="457200" marR="0" lvl="0" indent="0" algn="l" rtl="0">
              <a:lnSpc>
                <a:spcPct val="100000"/>
              </a:lnSpc>
              <a:spcBef>
                <a:spcPts val="0"/>
              </a:spcBef>
              <a:spcAft>
                <a:spcPts val="0"/>
              </a:spcAft>
              <a:buNone/>
            </a:pPr>
            <a:endParaRPr sz="1800">
              <a:solidFill>
                <a:srgbClr val="003D7C"/>
              </a:solidFill>
              <a:highlight>
                <a:schemeClr val="lt1"/>
              </a:highlight>
              <a:latin typeface="Open Sans"/>
              <a:ea typeface="Open Sans"/>
              <a:cs typeface="Open Sans"/>
              <a:sym typeface="Open Sans"/>
            </a:endParaRPr>
          </a:p>
          <a:p>
            <a:pPr marL="457200" marR="0" lvl="0" indent="-342900" algn="l" rtl="0">
              <a:lnSpc>
                <a:spcPct val="100000"/>
              </a:lnSpc>
              <a:spcBef>
                <a:spcPts val="0"/>
              </a:spcBef>
              <a:spcAft>
                <a:spcPts val="0"/>
              </a:spcAft>
              <a:buClr>
                <a:srgbClr val="003D7C"/>
              </a:buClr>
              <a:buSzPts val="1800"/>
              <a:buFont typeface="Open Sans"/>
              <a:buChar char="●"/>
            </a:pPr>
            <a:r>
              <a:rPr lang="en-US" sz="1800">
                <a:solidFill>
                  <a:srgbClr val="003D7C"/>
                </a:solidFill>
                <a:highlight>
                  <a:schemeClr val="lt1"/>
                </a:highlight>
                <a:latin typeface="Open Sans"/>
                <a:ea typeface="Open Sans"/>
                <a:cs typeface="Open Sans"/>
                <a:sym typeface="Open Sans"/>
              </a:rPr>
              <a:t>Multiple fundraisers hosted throughout the year at area restaurants</a:t>
            </a:r>
            <a:endParaRPr sz="1800">
              <a:solidFill>
                <a:srgbClr val="003D7C"/>
              </a:solidFill>
              <a:highlight>
                <a:schemeClr val="lt1"/>
              </a:highlight>
              <a:latin typeface="Open Sans"/>
              <a:ea typeface="Open Sans"/>
              <a:cs typeface="Open Sans"/>
              <a:sym typeface="Open Sans"/>
            </a:endParaRPr>
          </a:p>
          <a:p>
            <a:pPr marL="457200" marR="0" lvl="0" indent="0" algn="l" rtl="0">
              <a:lnSpc>
                <a:spcPct val="100000"/>
              </a:lnSpc>
              <a:spcBef>
                <a:spcPts val="0"/>
              </a:spcBef>
              <a:spcAft>
                <a:spcPts val="0"/>
              </a:spcAft>
              <a:buNone/>
            </a:pPr>
            <a:endParaRPr sz="1800">
              <a:solidFill>
                <a:srgbClr val="003D7C"/>
              </a:solidFill>
              <a:highlight>
                <a:schemeClr val="lt1"/>
              </a:highlight>
              <a:latin typeface="Open Sans"/>
              <a:ea typeface="Open Sans"/>
              <a:cs typeface="Open Sans"/>
              <a:sym typeface="Open Sans"/>
            </a:endParaRPr>
          </a:p>
          <a:p>
            <a:pPr marL="457200" marR="0" lvl="0" indent="-342900" algn="l" rtl="0">
              <a:lnSpc>
                <a:spcPct val="100000"/>
              </a:lnSpc>
              <a:spcBef>
                <a:spcPts val="0"/>
              </a:spcBef>
              <a:spcAft>
                <a:spcPts val="0"/>
              </a:spcAft>
              <a:buClr>
                <a:srgbClr val="003D7C"/>
              </a:buClr>
              <a:buSzPts val="1800"/>
              <a:buFont typeface="Open Sans"/>
              <a:buChar char="●"/>
            </a:pPr>
            <a:r>
              <a:rPr lang="en-US" sz="1800">
                <a:solidFill>
                  <a:srgbClr val="003D7C"/>
                </a:solidFill>
                <a:highlight>
                  <a:schemeClr val="lt1"/>
                </a:highlight>
                <a:latin typeface="Open Sans"/>
                <a:ea typeface="Open Sans"/>
                <a:cs typeface="Open Sans"/>
                <a:sym typeface="Open Sans"/>
              </a:rPr>
              <a:t>Gertens Spring and Fall Plant Fundraisers</a:t>
            </a:r>
            <a:endParaRPr sz="1800">
              <a:solidFill>
                <a:srgbClr val="003D7C"/>
              </a:solidFill>
              <a:highlight>
                <a:schemeClr val="lt1"/>
              </a:highlight>
              <a:latin typeface="Open Sans"/>
              <a:ea typeface="Open Sans"/>
              <a:cs typeface="Open Sans"/>
              <a:sym typeface="Open Sans"/>
            </a:endParaRPr>
          </a:p>
          <a:p>
            <a:pPr marL="457200" marR="0" lvl="0" indent="0" algn="l" rtl="0">
              <a:lnSpc>
                <a:spcPct val="100000"/>
              </a:lnSpc>
              <a:spcBef>
                <a:spcPts val="0"/>
              </a:spcBef>
              <a:spcAft>
                <a:spcPts val="0"/>
              </a:spcAft>
              <a:buNone/>
            </a:pPr>
            <a:endParaRPr sz="1800">
              <a:solidFill>
                <a:srgbClr val="003D7C"/>
              </a:solidFill>
              <a:highlight>
                <a:schemeClr val="lt1"/>
              </a:highlight>
              <a:latin typeface="Open Sans"/>
              <a:ea typeface="Open Sans"/>
              <a:cs typeface="Open Sans"/>
              <a:sym typeface="Open Sans"/>
            </a:endParaRPr>
          </a:p>
          <a:p>
            <a:pPr marL="457200" marR="0" lvl="0" indent="-342900" algn="l" rtl="0">
              <a:lnSpc>
                <a:spcPct val="100000"/>
              </a:lnSpc>
              <a:spcBef>
                <a:spcPts val="0"/>
              </a:spcBef>
              <a:spcAft>
                <a:spcPts val="0"/>
              </a:spcAft>
              <a:buClr>
                <a:srgbClr val="003D7C"/>
              </a:buClr>
              <a:buSzPts val="1800"/>
              <a:buFont typeface="Open Sans"/>
              <a:buChar char="●"/>
            </a:pPr>
            <a:r>
              <a:rPr lang="en-US" sz="1800">
                <a:solidFill>
                  <a:srgbClr val="003D7C"/>
                </a:solidFill>
                <a:highlight>
                  <a:schemeClr val="lt1"/>
                </a:highlight>
                <a:latin typeface="Open Sans"/>
                <a:ea typeface="Open Sans"/>
                <a:cs typeface="Open Sans"/>
                <a:sym typeface="Open Sans"/>
              </a:rPr>
              <a:t>Weekly BINGO at Hudson Tap</a:t>
            </a:r>
            <a:endParaRPr sz="1800">
              <a:solidFill>
                <a:srgbClr val="003D7C"/>
              </a:solidFill>
              <a:highlight>
                <a:schemeClr val="lt1"/>
              </a:highlight>
              <a:latin typeface="Open Sans"/>
              <a:ea typeface="Open Sans"/>
              <a:cs typeface="Open Sans"/>
              <a:sym typeface="Open Sans"/>
            </a:endParaRPr>
          </a:p>
          <a:p>
            <a:pPr marL="457200" marR="0" lvl="0" indent="0" algn="l" rtl="0">
              <a:lnSpc>
                <a:spcPct val="100000"/>
              </a:lnSpc>
              <a:spcBef>
                <a:spcPts val="0"/>
              </a:spcBef>
              <a:spcAft>
                <a:spcPts val="0"/>
              </a:spcAft>
              <a:buNone/>
            </a:pPr>
            <a:endParaRPr sz="1800">
              <a:solidFill>
                <a:srgbClr val="003D7C"/>
              </a:solidFill>
              <a:highlight>
                <a:schemeClr val="lt1"/>
              </a:highlight>
              <a:latin typeface="Open Sans"/>
              <a:ea typeface="Open Sans"/>
              <a:cs typeface="Open Sans"/>
              <a:sym typeface="Open Sans"/>
            </a:endParaRPr>
          </a:p>
          <a:p>
            <a:pPr marL="457200" marR="0" lvl="0" indent="-342900" algn="l" rtl="0">
              <a:lnSpc>
                <a:spcPct val="100000"/>
              </a:lnSpc>
              <a:spcBef>
                <a:spcPts val="0"/>
              </a:spcBef>
              <a:spcAft>
                <a:spcPts val="0"/>
              </a:spcAft>
              <a:buClr>
                <a:srgbClr val="003D7C"/>
              </a:buClr>
              <a:buSzPts val="1800"/>
              <a:buFont typeface="Open Sans"/>
              <a:buChar char="●"/>
            </a:pPr>
            <a:r>
              <a:rPr lang="en-US" sz="1800">
                <a:solidFill>
                  <a:srgbClr val="003D7C"/>
                </a:solidFill>
                <a:highlight>
                  <a:schemeClr val="lt1"/>
                </a:highlight>
                <a:latin typeface="Open Sans"/>
                <a:ea typeface="Open Sans"/>
                <a:cs typeface="Open Sans"/>
                <a:sym typeface="Open Sans"/>
              </a:rPr>
              <a:t>End of year event at Willow River Saloon &amp; Carbone’s</a:t>
            </a:r>
            <a:endParaRPr sz="1800">
              <a:solidFill>
                <a:srgbClr val="003D7C"/>
              </a:solidFill>
              <a:highlight>
                <a:schemeClr val="lt1"/>
              </a:highlight>
              <a:latin typeface="Open Sans"/>
              <a:ea typeface="Open Sans"/>
              <a:cs typeface="Open Sans"/>
              <a:sym typeface="Open Sans"/>
            </a:endParaRPr>
          </a:p>
          <a:p>
            <a:pPr marL="457200" marR="0" lvl="0" indent="0" algn="l" rtl="0">
              <a:lnSpc>
                <a:spcPct val="100000"/>
              </a:lnSpc>
              <a:spcBef>
                <a:spcPts val="0"/>
              </a:spcBef>
              <a:spcAft>
                <a:spcPts val="0"/>
              </a:spcAft>
              <a:buNone/>
            </a:pPr>
            <a:endParaRPr sz="1800">
              <a:solidFill>
                <a:srgbClr val="003D7C"/>
              </a:solidFill>
              <a:highlight>
                <a:schemeClr val="lt1"/>
              </a:highlight>
              <a:latin typeface="Open Sans"/>
              <a:ea typeface="Open Sans"/>
              <a:cs typeface="Open Sans"/>
              <a:sym typeface="Open Sans"/>
            </a:endParaRPr>
          </a:p>
          <a:p>
            <a:pPr marL="457200" marR="0" lvl="0" indent="-342900" algn="l" rtl="0">
              <a:lnSpc>
                <a:spcPct val="100000"/>
              </a:lnSpc>
              <a:spcBef>
                <a:spcPts val="0"/>
              </a:spcBef>
              <a:spcAft>
                <a:spcPts val="0"/>
              </a:spcAft>
              <a:buClr>
                <a:srgbClr val="003D7C"/>
              </a:buClr>
              <a:buSzPts val="1800"/>
              <a:buFont typeface="Open Sans"/>
              <a:buChar char="●"/>
            </a:pPr>
            <a:r>
              <a:rPr lang="en-US" sz="1800">
                <a:solidFill>
                  <a:srgbClr val="003D7C"/>
                </a:solidFill>
                <a:highlight>
                  <a:schemeClr val="lt1"/>
                </a:highlight>
                <a:latin typeface="Open Sans"/>
                <a:ea typeface="Open Sans"/>
                <a:cs typeface="Open Sans"/>
                <a:sym typeface="Open Sans"/>
              </a:rPr>
              <a:t>Additional funds raised by increased concession sales and volunteer buyouts</a:t>
            </a:r>
            <a:endParaRPr sz="1800" b="1" i="0" u="none" strike="noStrike" cap="none">
              <a:solidFill>
                <a:srgbClr val="003D7C"/>
              </a:solidFill>
              <a:highlight>
                <a:srgbClr val="FFFF00"/>
              </a:highlight>
              <a:latin typeface="Open Sans Light"/>
              <a:ea typeface="Open Sans Light"/>
              <a:cs typeface="Open Sans Light"/>
              <a:sym typeface="Open Sans Light"/>
            </a:endParaRPr>
          </a:p>
        </p:txBody>
      </p:sp>
      <p:sp>
        <p:nvSpPr>
          <p:cNvPr id="283" name="Google Shape;283;p17"/>
          <p:cNvSpPr txBox="1"/>
          <p:nvPr/>
        </p:nvSpPr>
        <p:spPr>
          <a:xfrm>
            <a:off x="0" y="381000"/>
            <a:ext cx="9349500" cy="762000"/>
          </a:xfrm>
          <a:prstGeom prst="rect">
            <a:avLst/>
          </a:prstGeom>
          <a:solidFill>
            <a:srgbClr val="002060"/>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7F7F7F"/>
              </a:solidFill>
              <a:latin typeface="Calibri"/>
              <a:ea typeface="Calibri"/>
              <a:cs typeface="Calibri"/>
              <a:sym typeface="Calibri"/>
            </a:endParaRPr>
          </a:p>
        </p:txBody>
      </p:sp>
      <p:pic>
        <p:nvPicPr>
          <p:cNvPr id="284" name="Google Shape;284;p17" descr="C:\Users\Aaron\Downloads\Hudson Soccer crest final-01 9-1-12.jpg"/>
          <p:cNvPicPr preferRelativeResize="0"/>
          <p:nvPr/>
        </p:nvPicPr>
        <p:blipFill rotWithShape="1">
          <a:blip r:embed="rId3">
            <a:alphaModFix/>
          </a:blip>
          <a:srcRect/>
          <a:stretch/>
        </p:blipFill>
        <p:spPr>
          <a:xfrm>
            <a:off x="152400" y="76200"/>
            <a:ext cx="1556797" cy="1751396"/>
          </a:xfrm>
          <a:prstGeom prst="rect">
            <a:avLst/>
          </a:prstGeom>
          <a:noFill/>
          <a:ln>
            <a:noFill/>
          </a:ln>
        </p:spPr>
      </p:pic>
      <p:sp>
        <p:nvSpPr>
          <p:cNvPr id="285" name="Google Shape;285;p17"/>
          <p:cNvSpPr txBox="1"/>
          <p:nvPr/>
        </p:nvSpPr>
        <p:spPr>
          <a:xfrm>
            <a:off x="1028700" y="381000"/>
            <a:ext cx="8229600" cy="762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lt1"/>
              </a:buClr>
              <a:buSzPts val="3600"/>
              <a:buFont typeface="Open Sans Light"/>
              <a:buNone/>
            </a:pPr>
            <a:r>
              <a:rPr lang="en-US" sz="3400" i="0" u="none" strike="noStrike" cap="none">
                <a:solidFill>
                  <a:schemeClr val="lt1"/>
                </a:solidFill>
                <a:latin typeface="Open Sans"/>
                <a:ea typeface="Open Sans"/>
                <a:cs typeface="Open Sans"/>
                <a:sym typeface="Open Sans"/>
              </a:rPr>
              <a:t>Fundraising</a:t>
            </a:r>
            <a:endParaRPr sz="3400" i="0" u="none" strike="noStrike" cap="none">
              <a:solidFill>
                <a:schemeClr val="lt1"/>
              </a:solidFill>
              <a:latin typeface="Open Sans"/>
              <a:ea typeface="Open Sans"/>
              <a:cs typeface="Open Sans"/>
              <a:sym typeface="Open Sans"/>
            </a:endParaRPr>
          </a:p>
        </p:txBody>
      </p:sp>
      <p:pic>
        <p:nvPicPr>
          <p:cNvPr id="286" name="Google Shape;286;p17"/>
          <p:cNvPicPr preferRelativeResize="0"/>
          <p:nvPr/>
        </p:nvPicPr>
        <p:blipFill>
          <a:blip r:embed="rId4">
            <a:alphaModFix/>
          </a:blip>
          <a:stretch>
            <a:fillRect/>
          </a:stretch>
        </p:blipFill>
        <p:spPr>
          <a:xfrm>
            <a:off x="87550" y="4609333"/>
            <a:ext cx="1686501" cy="2248668"/>
          </a:xfrm>
          <a:prstGeom prst="rect">
            <a:avLst/>
          </a:prstGeom>
          <a:noFill/>
          <a:ln>
            <a:noFill/>
          </a:ln>
        </p:spPr>
      </p:pic>
      <p:pic>
        <p:nvPicPr>
          <p:cNvPr id="287" name="Google Shape;287;p17"/>
          <p:cNvPicPr preferRelativeResize="0"/>
          <p:nvPr/>
        </p:nvPicPr>
        <p:blipFill>
          <a:blip r:embed="rId5">
            <a:alphaModFix/>
          </a:blip>
          <a:stretch>
            <a:fillRect/>
          </a:stretch>
        </p:blipFill>
        <p:spPr>
          <a:xfrm>
            <a:off x="87550" y="1827600"/>
            <a:ext cx="1686502" cy="1264877"/>
          </a:xfrm>
          <a:prstGeom prst="rect">
            <a:avLst/>
          </a:prstGeom>
          <a:noFill/>
          <a:ln>
            <a:noFill/>
          </a:ln>
        </p:spPr>
      </p:pic>
      <p:pic>
        <p:nvPicPr>
          <p:cNvPr id="288" name="Google Shape;288;p17"/>
          <p:cNvPicPr preferRelativeResize="0"/>
          <p:nvPr/>
        </p:nvPicPr>
        <p:blipFill>
          <a:blip r:embed="rId6">
            <a:alphaModFix/>
          </a:blip>
          <a:stretch>
            <a:fillRect/>
          </a:stretch>
        </p:blipFill>
        <p:spPr>
          <a:xfrm>
            <a:off x="87551" y="3092478"/>
            <a:ext cx="1686501" cy="187204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8"/>
          <p:cNvSpPr txBox="1"/>
          <p:nvPr/>
        </p:nvSpPr>
        <p:spPr>
          <a:xfrm>
            <a:off x="1898700" y="1533900"/>
            <a:ext cx="7096500" cy="4894800"/>
          </a:xfrm>
          <a:prstGeom prst="rect">
            <a:avLst/>
          </a:prstGeom>
          <a:solidFill>
            <a:schemeClr val="lt1"/>
          </a:solidFill>
          <a:ln>
            <a:noFill/>
          </a:ln>
        </p:spPr>
        <p:txBody>
          <a:bodyPr spcFirstLastPara="1" wrap="square" lIns="91425" tIns="45700" rIns="91425" bIns="45700" anchor="t" anchorCtr="0">
            <a:spAutoFit/>
          </a:bodyPr>
          <a:lstStyle/>
          <a:p>
            <a:pPr marL="457200" marR="0" lvl="0" indent="-381000" algn="l" rtl="0">
              <a:lnSpc>
                <a:spcPct val="100000"/>
              </a:lnSpc>
              <a:spcBef>
                <a:spcPts val="0"/>
              </a:spcBef>
              <a:spcAft>
                <a:spcPts val="0"/>
              </a:spcAft>
              <a:buClr>
                <a:srgbClr val="003D7C"/>
              </a:buClr>
              <a:buSzPts val="2400"/>
              <a:buFont typeface="Open Sans Light"/>
              <a:buChar char="•"/>
            </a:pPr>
            <a:r>
              <a:rPr lang="en-US" sz="2400" b="1" i="0" u="none" strike="noStrike" cap="none">
                <a:solidFill>
                  <a:srgbClr val="003D7C"/>
                </a:solidFill>
                <a:highlight>
                  <a:schemeClr val="lt1"/>
                </a:highlight>
                <a:latin typeface="Open Sans Light"/>
                <a:ea typeface="Open Sans Light"/>
                <a:cs typeface="Open Sans Light"/>
                <a:sym typeface="Open Sans Light"/>
              </a:rPr>
              <a:t>All Field Sponsorships filled in 202</a:t>
            </a:r>
            <a:r>
              <a:rPr lang="en-US" sz="2400" b="1">
                <a:solidFill>
                  <a:srgbClr val="003D7C"/>
                </a:solidFill>
                <a:highlight>
                  <a:schemeClr val="lt1"/>
                </a:highlight>
                <a:latin typeface="Open Sans Light"/>
                <a:ea typeface="Open Sans Light"/>
                <a:cs typeface="Open Sans Light"/>
                <a:sym typeface="Open Sans Light"/>
              </a:rPr>
              <a:t>3</a:t>
            </a:r>
            <a:endParaRPr sz="2400" b="1">
              <a:solidFill>
                <a:srgbClr val="003D7C"/>
              </a:solidFill>
              <a:highlight>
                <a:schemeClr val="lt1"/>
              </a:highlight>
              <a:latin typeface="Open Sans Light"/>
              <a:ea typeface="Open Sans Light"/>
              <a:cs typeface="Open Sans Light"/>
              <a:sym typeface="Open Sans Light"/>
            </a:endParaRPr>
          </a:p>
          <a:p>
            <a:pPr marL="914400" marR="0" lvl="0" indent="0" algn="l" rtl="0">
              <a:lnSpc>
                <a:spcPct val="100000"/>
              </a:lnSpc>
              <a:spcBef>
                <a:spcPts val="0"/>
              </a:spcBef>
              <a:spcAft>
                <a:spcPts val="0"/>
              </a:spcAft>
              <a:buNone/>
            </a:pPr>
            <a:endParaRPr sz="2400" b="1">
              <a:solidFill>
                <a:srgbClr val="003D7C"/>
              </a:solidFill>
              <a:highlight>
                <a:schemeClr val="lt1"/>
              </a:highlight>
              <a:latin typeface="Open Sans Light"/>
              <a:ea typeface="Open Sans Light"/>
              <a:cs typeface="Open Sans Light"/>
              <a:sym typeface="Open Sans Light"/>
            </a:endParaRPr>
          </a:p>
          <a:p>
            <a:pPr marL="457200" marR="0" lvl="0" indent="-381000" algn="l" rtl="0">
              <a:lnSpc>
                <a:spcPct val="100000"/>
              </a:lnSpc>
              <a:spcBef>
                <a:spcPts val="0"/>
              </a:spcBef>
              <a:spcAft>
                <a:spcPts val="0"/>
              </a:spcAft>
              <a:buClr>
                <a:srgbClr val="003D7C"/>
              </a:buClr>
              <a:buSzPts val="2400"/>
              <a:buChar char="•"/>
            </a:pPr>
            <a:r>
              <a:rPr lang="en-US" sz="2400" b="1" i="0" u="none" strike="noStrike" cap="none">
                <a:solidFill>
                  <a:srgbClr val="003D7C"/>
                </a:solidFill>
                <a:highlight>
                  <a:schemeClr val="lt1"/>
                </a:highlight>
                <a:latin typeface="Open Sans"/>
                <a:ea typeface="Open Sans"/>
                <a:cs typeface="Open Sans"/>
                <a:sym typeface="Open Sans"/>
              </a:rPr>
              <a:t>Platinum</a:t>
            </a:r>
            <a:r>
              <a:rPr lang="en-US" sz="2400" b="1" i="0" u="none" strike="noStrike" cap="none">
                <a:solidFill>
                  <a:srgbClr val="003D7C"/>
                </a:solidFill>
                <a:highlight>
                  <a:schemeClr val="lt1"/>
                </a:highlight>
                <a:latin typeface="Open Sans Light"/>
                <a:ea typeface="Open Sans Light"/>
                <a:cs typeface="Open Sans Light"/>
                <a:sym typeface="Open Sans Light"/>
              </a:rPr>
              <a:t> Club Sponsor for 2023 - 2026: </a:t>
            </a:r>
            <a:endParaRPr sz="2400" b="1" i="0" u="none" strike="noStrike" cap="none">
              <a:solidFill>
                <a:srgbClr val="003D7C"/>
              </a:solidFill>
              <a:highlight>
                <a:schemeClr val="lt1"/>
              </a:highlight>
              <a:latin typeface="Open Sans Light"/>
              <a:ea typeface="Open Sans Light"/>
              <a:cs typeface="Open Sans Light"/>
              <a:sym typeface="Open Sans Light"/>
            </a:endParaRPr>
          </a:p>
          <a:p>
            <a:pPr marL="457200" marR="0" lvl="0" indent="0" algn="l" rtl="0">
              <a:lnSpc>
                <a:spcPct val="100000"/>
              </a:lnSpc>
              <a:spcBef>
                <a:spcPts val="0"/>
              </a:spcBef>
              <a:spcAft>
                <a:spcPts val="0"/>
              </a:spcAft>
              <a:buNone/>
            </a:pPr>
            <a:r>
              <a:rPr lang="en-US" sz="2400" b="1" i="0" u="none" strike="noStrike" cap="none">
                <a:solidFill>
                  <a:srgbClr val="003D7C"/>
                </a:solidFill>
                <a:highlight>
                  <a:schemeClr val="lt1"/>
                </a:highlight>
                <a:latin typeface="Open Sans Light"/>
                <a:ea typeface="Open Sans Light"/>
                <a:cs typeface="Open Sans Light"/>
                <a:sym typeface="Open Sans Light"/>
              </a:rPr>
              <a:t>Twin Cities Orthopedics and Hudson Physicians</a:t>
            </a:r>
            <a:endParaRPr sz="2400" b="1" i="0" u="none" strike="noStrike" cap="none">
              <a:solidFill>
                <a:srgbClr val="003D7C"/>
              </a:solidFill>
              <a:highlight>
                <a:schemeClr val="lt1"/>
              </a:highlight>
              <a:latin typeface="Open Sans Light"/>
              <a:ea typeface="Open Sans Light"/>
              <a:cs typeface="Open Sans Light"/>
              <a:sym typeface="Open Sans Light"/>
            </a:endParaRPr>
          </a:p>
          <a:p>
            <a:pPr marL="914400" marR="0" lvl="0" indent="0" algn="l" rtl="0">
              <a:lnSpc>
                <a:spcPct val="100000"/>
              </a:lnSpc>
              <a:spcBef>
                <a:spcPts val="0"/>
              </a:spcBef>
              <a:spcAft>
                <a:spcPts val="0"/>
              </a:spcAft>
              <a:buNone/>
            </a:pPr>
            <a:endParaRPr sz="2400" b="1">
              <a:solidFill>
                <a:srgbClr val="003D7C"/>
              </a:solidFill>
              <a:highlight>
                <a:schemeClr val="lt1"/>
              </a:highlight>
              <a:latin typeface="Open Sans Light"/>
              <a:ea typeface="Open Sans Light"/>
              <a:cs typeface="Open Sans Light"/>
              <a:sym typeface="Open Sans Light"/>
            </a:endParaRPr>
          </a:p>
          <a:p>
            <a:pPr marL="457200" marR="0" lvl="0" indent="-381000" algn="l" rtl="0">
              <a:lnSpc>
                <a:spcPct val="100000"/>
              </a:lnSpc>
              <a:spcBef>
                <a:spcPts val="0"/>
              </a:spcBef>
              <a:spcAft>
                <a:spcPts val="0"/>
              </a:spcAft>
              <a:buClr>
                <a:srgbClr val="003D7C"/>
              </a:buClr>
              <a:buSzPts val="2400"/>
              <a:buChar char="•"/>
            </a:pPr>
            <a:r>
              <a:rPr lang="en-US" sz="2400" b="1" i="0" u="none" strike="noStrike" cap="none">
                <a:solidFill>
                  <a:srgbClr val="003D7C"/>
                </a:solidFill>
                <a:highlight>
                  <a:schemeClr val="lt1"/>
                </a:highlight>
                <a:latin typeface="Open Sans"/>
                <a:ea typeface="Open Sans"/>
                <a:cs typeface="Open Sans"/>
                <a:sym typeface="Open Sans"/>
              </a:rPr>
              <a:t>Platinum Tournament</a:t>
            </a:r>
            <a:r>
              <a:rPr lang="en-US" sz="2400" b="1" i="0" u="none" strike="noStrike" cap="none">
                <a:solidFill>
                  <a:srgbClr val="003D7C"/>
                </a:solidFill>
                <a:highlight>
                  <a:schemeClr val="lt1"/>
                </a:highlight>
                <a:latin typeface="Open Sans Light"/>
                <a:ea typeface="Open Sans Light"/>
                <a:cs typeface="Open Sans Light"/>
                <a:sym typeface="Open Sans Light"/>
              </a:rPr>
              <a:t> Sponsor: </a:t>
            </a:r>
            <a:endParaRPr sz="2400" b="1" i="0" u="none" strike="noStrike" cap="none">
              <a:solidFill>
                <a:srgbClr val="003D7C"/>
              </a:solidFill>
              <a:highlight>
                <a:schemeClr val="lt1"/>
              </a:highlight>
              <a:latin typeface="Open Sans Light"/>
              <a:ea typeface="Open Sans Light"/>
              <a:cs typeface="Open Sans Light"/>
              <a:sym typeface="Open Sans Light"/>
            </a:endParaRPr>
          </a:p>
          <a:p>
            <a:pPr marL="457200" marR="0" lvl="0" indent="0" algn="l" rtl="0">
              <a:lnSpc>
                <a:spcPct val="100000"/>
              </a:lnSpc>
              <a:spcBef>
                <a:spcPts val="0"/>
              </a:spcBef>
              <a:spcAft>
                <a:spcPts val="0"/>
              </a:spcAft>
              <a:buNone/>
            </a:pPr>
            <a:r>
              <a:rPr lang="en-US" sz="2400" b="1" i="0" u="none" strike="noStrike" cap="none">
                <a:solidFill>
                  <a:srgbClr val="003D7C"/>
                </a:solidFill>
                <a:highlight>
                  <a:schemeClr val="lt1"/>
                </a:highlight>
                <a:latin typeface="Open Sans Light"/>
                <a:ea typeface="Open Sans Light"/>
                <a:cs typeface="Open Sans Light"/>
                <a:sym typeface="Open Sans Light"/>
              </a:rPr>
              <a:t>Stimulus Athletics</a:t>
            </a:r>
            <a:endParaRPr sz="2400" b="1" i="0" u="none" strike="noStrike" cap="none">
              <a:solidFill>
                <a:srgbClr val="003D7C"/>
              </a:solidFill>
              <a:highlight>
                <a:schemeClr val="lt1"/>
              </a:highlight>
              <a:latin typeface="Open Sans Light"/>
              <a:ea typeface="Open Sans Light"/>
              <a:cs typeface="Open Sans Light"/>
              <a:sym typeface="Open Sans Light"/>
            </a:endParaRPr>
          </a:p>
          <a:p>
            <a:pPr marL="457200" marR="0" lvl="0" indent="0" algn="l" rtl="0">
              <a:lnSpc>
                <a:spcPct val="100000"/>
              </a:lnSpc>
              <a:spcBef>
                <a:spcPts val="0"/>
              </a:spcBef>
              <a:spcAft>
                <a:spcPts val="0"/>
              </a:spcAft>
              <a:buNone/>
            </a:pPr>
            <a:endParaRPr sz="2400" b="1">
              <a:solidFill>
                <a:srgbClr val="003D7C"/>
              </a:solidFill>
              <a:highlight>
                <a:schemeClr val="lt1"/>
              </a:highlight>
              <a:latin typeface="Open Sans Light"/>
              <a:ea typeface="Open Sans Light"/>
              <a:cs typeface="Open Sans Light"/>
              <a:sym typeface="Open Sans Light"/>
            </a:endParaRPr>
          </a:p>
          <a:p>
            <a:pPr marL="457200" marR="0" lvl="0" indent="-381000" algn="l" rtl="0">
              <a:lnSpc>
                <a:spcPct val="100000"/>
              </a:lnSpc>
              <a:spcBef>
                <a:spcPts val="0"/>
              </a:spcBef>
              <a:spcAft>
                <a:spcPts val="0"/>
              </a:spcAft>
              <a:buClr>
                <a:srgbClr val="003D7C"/>
              </a:buClr>
              <a:buSzPts val="2400"/>
              <a:buChar char="•"/>
            </a:pPr>
            <a:r>
              <a:rPr lang="en-US" sz="2400" b="1" i="0" u="none" strike="noStrike" cap="none">
                <a:solidFill>
                  <a:srgbClr val="003D7C"/>
                </a:solidFill>
                <a:highlight>
                  <a:schemeClr val="lt1"/>
                </a:highlight>
                <a:latin typeface="Open Sans Light"/>
                <a:ea typeface="Open Sans Light"/>
                <a:cs typeface="Open Sans Light"/>
                <a:sym typeface="Open Sans Light"/>
              </a:rPr>
              <a:t>New </a:t>
            </a:r>
            <a:r>
              <a:rPr lang="en-US" sz="2400" b="1" i="0" u="none" strike="noStrike" cap="none">
                <a:solidFill>
                  <a:srgbClr val="003D7C"/>
                </a:solidFill>
                <a:highlight>
                  <a:schemeClr val="lt1"/>
                </a:highlight>
                <a:latin typeface="Open Sans"/>
                <a:ea typeface="Open Sans"/>
                <a:cs typeface="Open Sans"/>
                <a:sym typeface="Open Sans"/>
              </a:rPr>
              <a:t>Complex</a:t>
            </a:r>
            <a:r>
              <a:rPr lang="en-US" sz="2400" b="1" i="0" u="none" strike="noStrike" cap="none">
                <a:solidFill>
                  <a:srgbClr val="003D7C"/>
                </a:solidFill>
                <a:highlight>
                  <a:schemeClr val="lt1"/>
                </a:highlight>
                <a:latin typeface="Open Sans Light"/>
                <a:ea typeface="Open Sans Light"/>
                <a:cs typeface="Open Sans Light"/>
                <a:sym typeface="Open Sans Light"/>
              </a:rPr>
              <a:t> Sponsor Sun Control of MN/WI, assisting with signage</a:t>
            </a:r>
            <a:endParaRPr sz="2400" b="1" i="0" u="none" strike="noStrike" cap="none">
              <a:solidFill>
                <a:srgbClr val="003D7C"/>
              </a:solidFill>
              <a:highlight>
                <a:schemeClr val="lt1"/>
              </a:highlight>
              <a:latin typeface="Open Sans Light"/>
              <a:ea typeface="Open Sans Light"/>
              <a:cs typeface="Open Sans Light"/>
              <a:sym typeface="Open Sans Light"/>
            </a:endParaRPr>
          </a:p>
          <a:p>
            <a:pPr marL="457200" marR="0" lvl="0" indent="0" algn="l" rtl="0">
              <a:lnSpc>
                <a:spcPct val="100000"/>
              </a:lnSpc>
              <a:spcBef>
                <a:spcPts val="0"/>
              </a:spcBef>
              <a:spcAft>
                <a:spcPts val="0"/>
              </a:spcAft>
              <a:buNone/>
            </a:pPr>
            <a:endParaRPr sz="2400" b="1">
              <a:solidFill>
                <a:srgbClr val="003D7C"/>
              </a:solidFill>
              <a:highlight>
                <a:schemeClr val="lt1"/>
              </a:highlight>
              <a:latin typeface="Open Sans Light"/>
              <a:ea typeface="Open Sans Light"/>
              <a:cs typeface="Open Sans Light"/>
              <a:sym typeface="Open Sans Light"/>
            </a:endParaRPr>
          </a:p>
          <a:p>
            <a:pPr marL="457200" marR="0" lvl="0" indent="-381000" algn="l" rtl="0">
              <a:lnSpc>
                <a:spcPct val="100000"/>
              </a:lnSpc>
              <a:spcBef>
                <a:spcPts val="0"/>
              </a:spcBef>
              <a:spcAft>
                <a:spcPts val="0"/>
              </a:spcAft>
              <a:buClr>
                <a:srgbClr val="003D7C"/>
              </a:buClr>
              <a:buSzPts val="2400"/>
              <a:buFont typeface="Open Sans Light"/>
              <a:buChar char="•"/>
            </a:pPr>
            <a:r>
              <a:rPr lang="en-US" sz="2400" b="1">
                <a:solidFill>
                  <a:srgbClr val="003D7C"/>
                </a:solidFill>
                <a:highlight>
                  <a:schemeClr val="lt1"/>
                </a:highlight>
                <a:latin typeface="Open Sans Light"/>
                <a:ea typeface="Open Sans Light"/>
                <a:cs typeface="Open Sans Light"/>
                <a:sym typeface="Open Sans Light"/>
              </a:rPr>
              <a:t>Five new Field Sponsors in 2023</a:t>
            </a:r>
            <a:endParaRPr sz="2400" b="1">
              <a:solidFill>
                <a:srgbClr val="003D7C"/>
              </a:solidFill>
              <a:highlight>
                <a:schemeClr val="lt1"/>
              </a:highlight>
              <a:latin typeface="Open Sans Light"/>
              <a:ea typeface="Open Sans Light"/>
              <a:cs typeface="Open Sans Light"/>
              <a:sym typeface="Open Sans Light"/>
            </a:endParaRPr>
          </a:p>
        </p:txBody>
      </p:sp>
      <p:sp>
        <p:nvSpPr>
          <p:cNvPr id="294" name="Google Shape;294;p18"/>
          <p:cNvSpPr txBox="1"/>
          <p:nvPr/>
        </p:nvSpPr>
        <p:spPr>
          <a:xfrm>
            <a:off x="0" y="381000"/>
            <a:ext cx="9349500" cy="762000"/>
          </a:xfrm>
          <a:prstGeom prst="rect">
            <a:avLst/>
          </a:prstGeom>
          <a:solidFill>
            <a:srgbClr val="002060"/>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7F7F7F"/>
              </a:solidFill>
              <a:latin typeface="Calibri"/>
              <a:ea typeface="Calibri"/>
              <a:cs typeface="Calibri"/>
              <a:sym typeface="Calibri"/>
            </a:endParaRPr>
          </a:p>
        </p:txBody>
      </p:sp>
      <p:pic>
        <p:nvPicPr>
          <p:cNvPr id="295" name="Google Shape;295;p18" descr="C:\Users\Aaron\Downloads\Hudson Soccer crest final-01 9-1-12.jpg"/>
          <p:cNvPicPr preferRelativeResize="0"/>
          <p:nvPr/>
        </p:nvPicPr>
        <p:blipFill rotWithShape="1">
          <a:blip r:embed="rId3">
            <a:alphaModFix/>
          </a:blip>
          <a:srcRect/>
          <a:stretch/>
        </p:blipFill>
        <p:spPr>
          <a:xfrm>
            <a:off x="152400" y="76200"/>
            <a:ext cx="1556797" cy="1751396"/>
          </a:xfrm>
          <a:prstGeom prst="rect">
            <a:avLst/>
          </a:prstGeom>
          <a:noFill/>
          <a:ln>
            <a:noFill/>
          </a:ln>
        </p:spPr>
      </p:pic>
      <p:sp>
        <p:nvSpPr>
          <p:cNvPr id="296" name="Google Shape;296;p18"/>
          <p:cNvSpPr txBox="1"/>
          <p:nvPr/>
        </p:nvSpPr>
        <p:spPr>
          <a:xfrm>
            <a:off x="1028700" y="381000"/>
            <a:ext cx="8229600" cy="762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lt1"/>
              </a:buClr>
              <a:buSzPts val="3600"/>
              <a:buFont typeface="Open Sans Light"/>
              <a:buNone/>
            </a:pPr>
            <a:r>
              <a:rPr lang="en-US" sz="3600" b="1" i="0" u="none" strike="noStrike" cap="none">
                <a:solidFill>
                  <a:schemeClr val="lt1"/>
                </a:solidFill>
                <a:latin typeface="Open Sans Light"/>
                <a:ea typeface="Open Sans Light"/>
                <a:cs typeface="Open Sans Light"/>
                <a:sym typeface="Open Sans Light"/>
              </a:rPr>
              <a:t>Sponsorships</a:t>
            </a:r>
            <a:endParaRPr sz="1400" b="0" i="0" u="none" strike="noStrike" cap="none">
              <a:solidFill>
                <a:srgbClr val="000000"/>
              </a:solidFill>
              <a:latin typeface="Arial"/>
              <a:ea typeface="Arial"/>
              <a:cs typeface="Arial"/>
              <a:sym typeface="Arial"/>
            </a:endParaRPr>
          </a:p>
        </p:txBody>
      </p:sp>
      <p:pic>
        <p:nvPicPr>
          <p:cNvPr id="297" name="Google Shape;297;p18"/>
          <p:cNvPicPr preferRelativeResize="0"/>
          <p:nvPr/>
        </p:nvPicPr>
        <p:blipFill>
          <a:blip r:embed="rId4">
            <a:alphaModFix/>
          </a:blip>
          <a:stretch>
            <a:fillRect/>
          </a:stretch>
        </p:blipFill>
        <p:spPr>
          <a:xfrm>
            <a:off x="416450" y="1947975"/>
            <a:ext cx="1028699" cy="1028699"/>
          </a:xfrm>
          <a:prstGeom prst="rect">
            <a:avLst/>
          </a:prstGeom>
          <a:noFill/>
          <a:ln>
            <a:noFill/>
          </a:ln>
        </p:spPr>
      </p:pic>
      <p:pic>
        <p:nvPicPr>
          <p:cNvPr id="298" name="Google Shape;298;p18"/>
          <p:cNvPicPr preferRelativeResize="0"/>
          <p:nvPr/>
        </p:nvPicPr>
        <p:blipFill>
          <a:blip r:embed="rId5">
            <a:alphaModFix/>
          </a:blip>
          <a:stretch>
            <a:fillRect/>
          </a:stretch>
        </p:blipFill>
        <p:spPr>
          <a:xfrm>
            <a:off x="416450" y="2910337"/>
            <a:ext cx="1028700" cy="1037340"/>
          </a:xfrm>
          <a:prstGeom prst="rect">
            <a:avLst/>
          </a:prstGeom>
          <a:noFill/>
          <a:ln>
            <a:noFill/>
          </a:ln>
        </p:spPr>
      </p:pic>
      <p:pic>
        <p:nvPicPr>
          <p:cNvPr id="299" name="Google Shape;299;p18"/>
          <p:cNvPicPr preferRelativeResize="0"/>
          <p:nvPr/>
        </p:nvPicPr>
        <p:blipFill>
          <a:blip r:embed="rId6">
            <a:alphaModFix/>
          </a:blip>
          <a:stretch>
            <a:fillRect/>
          </a:stretch>
        </p:blipFill>
        <p:spPr>
          <a:xfrm>
            <a:off x="416450" y="5030400"/>
            <a:ext cx="1028700" cy="1028700"/>
          </a:xfrm>
          <a:prstGeom prst="rect">
            <a:avLst/>
          </a:prstGeom>
          <a:noFill/>
          <a:ln>
            <a:noFill/>
          </a:ln>
        </p:spPr>
      </p:pic>
      <p:pic>
        <p:nvPicPr>
          <p:cNvPr id="300" name="Google Shape;300;p18"/>
          <p:cNvPicPr preferRelativeResize="0"/>
          <p:nvPr/>
        </p:nvPicPr>
        <p:blipFill>
          <a:blip r:embed="rId7">
            <a:alphaModFix/>
          </a:blip>
          <a:stretch>
            <a:fillRect/>
          </a:stretch>
        </p:blipFill>
        <p:spPr>
          <a:xfrm>
            <a:off x="416450" y="6059111"/>
            <a:ext cx="1028700" cy="860689"/>
          </a:xfrm>
          <a:prstGeom prst="rect">
            <a:avLst/>
          </a:prstGeom>
          <a:noFill/>
          <a:ln>
            <a:noFill/>
          </a:ln>
        </p:spPr>
      </p:pic>
      <p:pic>
        <p:nvPicPr>
          <p:cNvPr id="301" name="Google Shape;301;p18"/>
          <p:cNvPicPr preferRelativeResize="0"/>
          <p:nvPr/>
        </p:nvPicPr>
        <p:blipFill>
          <a:blip r:embed="rId8">
            <a:alphaModFix/>
          </a:blip>
          <a:stretch>
            <a:fillRect/>
          </a:stretch>
        </p:blipFill>
        <p:spPr>
          <a:xfrm>
            <a:off x="416450" y="4003538"/>
            <a:ext cx="1028700" cy="102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sp>
        <p:nvSpPr>
          <p:cNvPr id="307" name="Google Shape;307;p19"/>
          <p:cNvSpPr/>
          <p:nvPr/>
        </p:nvSpPr>
        <p:spPr>
          <a:xfrm>
            <a:off x="0" y="0"/>
            <a:ext cx="9141713" cy="685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3200"/>
              <a:buFont typeface="Arial"/>
              <a:buNone/>
            </a:pPr>
            <a:endParaRPr sz="3200" b="1">
              <a:solidFill>
                <a:srgbClr val="002060"/>
              </a:solidFill>
              <a:latin typeface="Open Sans Light"/>
              <a:ea typeface="Open Sans Light"/>
              <a:cs typeface="Open Sans Light"/>
              <a:sym typeface="Open Sans Light"/>
            </a:endParaRPr>
          </a:p>
        </p:txBody>
      </p:sp>
      <p:pic>
        <p:nvPicPr>
          <p:cNvPr id="308" name="Google Shape;308;p19" descr="Empty desk and whiteboard"/>
          <p:cNvPicPr preferRelativeResize="0"/>
          <p:nvPr/>
        </p:nvPicPr>
        <p:blipFill rotWithShape="1">
          <a:blip r:embed="rId3">
            <a:alphaModFix/>
          </a:blip>
          <a:srcRect r="20689"/>
          <a:stretch/>
        </p:blipFill>
        <p:spPr>
          <a:xfrm>
            <a:off x="3107700" y="0"/>
            <a:ext cx="6036299" cy="6857998"/>
          </a:xfrm>
          <a:prstGeom prst="rect">
            <a:avLst/>
          </a:prstGeom>
          <a:noFill/>
          <a:ln>
            <a:noFill/>
          </a:ln>
        </p:spPr>
      </p:pic>
      <p:sp>
        <p:nvSpPr>
          <p:cNvPr id="309" name="Google Shape;309;p19"/>
          <p:cNvSpPr/>
          <p:nvPr/>
        </p:nvSpPr>
        <p:spPr>
          <a:xfrm>
            <a:off x="0" y="0"/>
            <a:ext cx="5300233" cy="685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3200"/>
              <a:buFont typeface="Arial"/>
              <a:buNone/>
            </a:pPr>
            <a:endParaRPr sz="3200" b="1">
              <a:solidFill>
                <a:srgbClr val="002060"/>
              </a:solidFill>
              <a:latin typeface="Open Sans Light"/>
              <a:ea typeface="Open Sans Light"/>
              <a:cs typeface="Open Sans Light"/>
              <a:sym typeface="Open Sans Light"/>
            </a:endParaRPr>
          </a:p>
        </p:txBody>
      </p:sp>
      <p:sp>
        <p:nvSpPr>
          <p:cNvPr id="310" name="Google Shape;310;p19"/>
          <p:cNvSpPr txBox="1">
            <a:spLocks noGrp="1"/>
          </p:cNvSpPr>
          <p:nvPr>
            <p:ph type="subTitle" idx="1"/>
          </p:nvPr>
        </p:nvSpPr>
        <p:spPr>
          <a:xfrm>
            <a:off x="228600" y="2686350"/>
            <a:ext cx="2879100" cy="14616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Clr>
                <a:srgbClr val="002060"/>
              </a:buClr>
              <a:buSzPts val="3200"/>
              <a:buNone/>
            </a:pPr>
            <a:r>
              <a:rPr lang="en-US" b="1" dirty="0">
                <a:solidFill>
                  <a:srgbClr val="002060"/>
                </a:solidFill>
                <a:latin typeface="Open Sans Light"/>
                <a:ea typeface="Open Sans Light"/>
                <a:cs typeface="Open Sans Light"/>
                <a:sym typeface="Open Sans Light"/>
              </a:rPr>
              <a:t>Open Board Positions up for election</a:t>
            </a:r>
            <a:endParaRPr dirty="0"/>
          </a:p>
        </p:txBody>
      </p:sp>
      <p:sp>
        <p:nvSpPr>
          <p:cNvPr id="311" name="Google Shape;311;p19"/>
          <p:cNvSpPr txBox="1"/>
          <p:nvPr/>
        </p:nvSpPr>
        <p:spPr>
          <a:xfrm>
            <a:off x="4343400" y="1600200"/>
            <a:ext cx="42672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3200"/>
              <a:buFont typeface="Arial"/>
              <a:buNone/>
            </a:pPr>
            <a:endParaRPr sz="3200" b="1">
              <a:solidFill>
                <a:srgbClr val="002060"/>
              </a:solidFill>
              <a:latin typeface="Open Sans Light"/>
              <a:ea typeface="Open Sans Light"/>
              <a:cs typeface="Open Sans Light"/>
              <a:sym typeface="Open Sans Light"/>
            </a:endParaRPr>
          </a:p>
        </p:txBody>
      </p:sp>
      <p:sp>
        <p:nvSpPr>
          <p:cNvPr id="312" name="Google Shape;312;p19"/>
          <p:cNvSpPr txBox="1"/>
          <p:nvPr/>
        </p:nvSpPr>
        <p:spPr>
          <a:xfrm>
            <a:off x="5165425" y="1600200"/>
            <a:ext cx="3604200" cy="197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2060"/>
              </a:buClr>
              <a:buSzPts val="3200"/>
              <a:buFont typeface="Arial"/>
              <a:buNone/>
            </a:pPr>
            <a:r>
              <a:rPr lang="en-US" sz="3200" b="1">
                <a:solidFill>
                  <a:srgbClr val="002060"/>
                </a:solidFill>
                <a:latin typeface="Open Sans Light"/>
                <a:ea typeface="Open Sans Light"/>
                <a:cs typeface="Open Sans Light"/>
                <a:sym typeface="Open Sans Light"/>
              </a:rPr>
              <a:t>Tournament Director Assistant</a:t>
            </a:r>
            <a:endParaRPr sz="3200" b="1">
              <a:solidFill>
                <a:srgbClr val="002060"/>
              </a:solidFill>
              <a:latin typeface="Open Sans Light"/>
              <a:ea typeface="Open Sans Light"/>
              <a:cs typeface="Open Sans Light"/>
              <a:sym typeface="Open Sans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6"/>
        <p:cNvGrpSpPr/>
        <p:nvPr/>
      </p:nvGrpSpPr>
      <p:grpSpPr>
        <a:xfrm>
          <a:off x="0" y="0"/>
          <a:ext cx="0" cy="0"/>
          <a:chOff x="0" y="0"/>
          <a:chExt cx="0" cy="0"/>
        </a:xfrm>
      </p:grpSpPr>
      <p:sp>
        <p:nvSpPr>
          <p:cNvPr id="317" name="Google Shape;317;p20"/>
          <p:cNvSpPr/>
          <p:nvPr/>
        </p:nvSpPr>
        <p:spPr>
          <a:xfrm>
            <a:off x="0" y="0"/>
            <a:ext cx="914171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8" name="Google Shape;318;p20"/>
          <p:cNvSpPr txBox="1">
            <a:spLocks noGrp="1"/>
          </p:cNvSpPr>
          <p:nvPr>
            <p:ph type="title"/>
          </p:nvPr>
        </p:nvSpPr>
        <p:spPr>
          <a:xfrm>
            <a:off x="838200" y="2895600"/>
            <a:ext cx="3465438" cy="79100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3800"/>
              <a:buFont typeface="Arial"/>
              <a:buNone/>
            </a:pPr>
            <a:r>
              <a:rPr lang="en-US" sz="3800" b="1">
                <a:solidFill>
                  <a:srgbClr val="002060"/>
                </a:solidFill>
                <a:latin typeface="Arial"/>
                <a:ea typeface="Arial"/>
                <a:cs typeface="Arial"/>
                <a:sym typeface="Arial"/>
              </a:rPr>
              <a:t>Questions? </a:t>
            </a:r>
            <a:endParaRPr/>
          </a:p>
        </p:txBody>
      </p:sp>
      <p:pic>
        <p:nvPicPr>
          <p:cNvPr id="319" name="Google Shape;319;p20" descr="Soccer ball in goal"/>
          <p:cNvPicPr preferRelativeResize="0"/>
          <p:nvPr/>
        </p:nvPicPr>
        <p:blipFill rotWithShape="1">
          <a:blip r:embed="rId3">
            <a:alphaModFix/>
          </a:blip>
          <a:srcRect l="20890" r="35582" b="-1"/>
          <a:stretch/>
        </p:blipFill>
        <p:spPr>
          <a:xfrm>
            <a:off x="4671911" y="10"/>
            <a:ext cx="4472089"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txBox="1">
            <a:spLocks noGrp="1"/>
          </p:cNvSpPr>
          <p:nvPr>
            <p:ph type="title" idx="4294967295"/>
          </p:nvPr>
        </p:nvSpPr>
        <p:spPr>
          <a:xfrm>
            <a:off x="1828800" y="-76200"/>
            <a:ext cx="6858000" cy="863601"/>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002060"/>
              </a:buClr>
              <a:buSzPts val="4400"/>
              <a:buFont typeface="Open Sans Light"/>
              <a:buNone/>
            </a:pPr>
            <a:r>
              <a:rPr lang="en-US" b="1">
                <a:solidFill>
                  <a:srgbClr val="002060"/>
                </a:solidFill>
                <a:latin typeface="Open Sans Light"/>
                <a:ea typeface="Open Sans Light"/>
                <a:cs typeface="Open Sans Light"/>
                <a:sym typeface="Open Sans Light"/>
              </a:rPr>
              <a:t>Financial Overview</a:t>
            </a:r>
            <a:endParaRPr/>
          </a:p>
        </p:txBody>
      </p:sp>
      <p:sp>
        <p:nvSpPr>
          <p:cNvPr id="100" name="Google Shape;100;p3"/>
          <p:cNvSpPr txBox="1">
            <a:spLocks noGrp="1"/>
          </p:cNvSpPr>
          <p:nvPr>
            <p:ph type="body" idx="4294967295"/>
          </p:nvPr>
        </p:nvSpPr>
        <p:spPr>
          <a:xfrm>
            <a:off x="609600" y="1447800"/>
            <a:ext cx="8305800" cy="45259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800"/>
              <a:buNone/>
            </a:pPr>
            <a:endParaRPr sz="2800" b="1">
              <a:latin typeface="Corbel"/>
              <a:ea typeface="Corbel"/>
              <a:cs typeface="Corbel"/>
              <a:sym typeface="Corbel"/>
            </a:endParaRPr>
          </a:p>
          <a:p>
            <a:pPr marL="0" lvl="0" indent="0" algn="l" rtl="0">
              <a:lnSpc>
                <a:spcPct val="100000"/>
              </a:lnSpc>
              <a:spcBef>
                <a:spcPts val="400"/>
              </a:spcBef>
              <a:spcAft>
                <a:spcPts val="0"/>
              </a:spcAft>
              <a:buClr>
                <a:schemeClr val="dk1"/>
              </a:buClr>
              <a:buSzPts val="2000"/>
              <a:buNone/>
            </a:pPr>
            <a:endParaRPr sz="2000" b="1">
              <a:latin typeface="Corbel"/>
              <a:ea typeface="Corbel"/>
              <a:cs typeface="Corbel"/>
              <a:sym typeface="Corbel"/>
            </a:endParaRPr>
          </a:p>
        </p:txBody>
      </p:sp>
      <p:sp>
        <p:nvSpPr>
          <p:cNvPr id="101" name="Google Shape;101;p3"/>
          <p:cNvSpPr txBox="1"/>
          <p:nvPr/>
        </p:nvSpPr>
        <p:spPr>
          <a:xfrm>
            <a:off x="0" y="0"/>
            <a:ext cx="1828800" cy="6877235"/>
          </a:xfrm>
          <a:prstGeom prst="rect">
            <a:avLst/>
          </a:prstGeom>
          <a:solidFill>
            <a:srgbClr val="002060"/>
          </a:solidFill>
          <a:ln>
            <a:noFill/>
          </a:ln>
        </p:spPr>
        <p:txBody>
          <a:bodyPr spcFirstLastPara="1" wrap="square" lIns="91425" tIns="45700" rIns="91425" bIns="45700" anchor="t" anchorCtr="0">
            <a:normAutofit fontScale="97500"/>
          </a:bodyPr>
          <a:lstStyle/>
          <a:p>
            <a:pPr marL="0" marR="0" lvl="0" indent="0" algn="ctr" rtl="0">
              <a:lnSpc>
                <a:spcPct val="100000"/>
              </a:lnSpc>
              <a:spcBef>
                <a:spcPts val="0"/>
              </a:spcBef>
              <a:spcAft>
                <a:spcPts val="0"/>
              </a:spcAft>
              <a:buClr>
                <a:schemeClr val="dk1"/>
              </a:buClr>
              <a:buSzPct val="100000"/>
              <a:buFont typeface="Calibri"/>
              <a:buNone/>
            </a:pPr>
            <a:endParaRPr sz="4400" b="1" i="0" u="none" strike="noStrike" cap="none">
              <a:solidFill>
                <a:srgbClr val="7F7F7F"/>
              </a:solidFill>
              <a:latin typeface="Calibri"/>
              <a:ea typeface="Calibri"/>
              <a:cs typeface="Calibri"/>
              <a:sym typeface="Calibri"/>
            </a:endParaRPr>
          </a:p>
        </p:txBody>
      </p:sp>
      <p:pic>
        <p:nvPicPr>
          <p:cNvPr id="102" name="Google Shape;102;p3"/>
          <p:cNvPicPr preferRelativeResize="0"/>
          <p:nvPr/>
        </p:nvPicPr>
        <p:blipFill>
          <a:blip r:embed="rId3">
            <a:alphaModFix/>
          </a:blip>
          <a:stretch>
            <a:fillRect/>
          </a:stretch>
        </p:blipFill>
        <p:spPr>
          <a:xfrm>
            <a:off x="2765324" y="673325"/>
            <a:ext cx="5267349" cy="61846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title" idx="4294967295"/>
          </p:nvPr>
        </p:nvSpPr>
        <p:spPr>
          <a:xfrm>
            <a:off x="2286000" y="-76200"/>
            <a:ext cx="6400800" cy="96043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002060"/>
              </a:buClr>
              <a:buSzPts val="4400"/>
              <a:buFont typeface="Open Sans Light"/>
              <a:buNone/>
            </a:pPr>
            <a:r>
              <a:rPr lang="en-US" b="1">
                <a:solidFill>
                  <a:srgbClr val="002060"/>
                </a:solidFill>
                <a:latin typeface="Open Sans Light"/>
                <a:ea typeface="Open Sans Light"/>
                <a:cs typeface="Open Sans Light"/>
                <a:sym typeface="Open Sans Light"/>
              </a:rPr>
              <a:t>Financial Overview</a:t>
            </a:r>
            <a:endParaRPr/>
          </a:p>
        </p:txBody>
      </p:sp>
      <p:sp>
        <p:nvSpPr>
          <p:cNvPr id="108" name="Google Shape;108;p4"/>
          <p:cNvSpPr txBox="1">
            <a:spLocks noGrp="1"/>
          </p:cNvSpPr>
          <p:nvPr>
            <p:ph type="body" idx="4294967295"/>
          </p:nvPr>
        </p:nvSpPr>
        <p:spPr>
          <a:xfrm>
            <a:off x="609600" y="1447800"/>
            <a:ext cx="8305800" cy="4525963"/>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2800"/>
              <a:buNone/>
            </a:pPr>
            <a:endParaRPr sz="2800" b="1">
              <a:latin typeface="Corbel"/>
              <a:ea typeface="Corbel"/>
              <a:cs typeface="Corbel"/>
              <a:sym typeface="Corbel"/>
            </a:endParaRPr>
          </a:p>
          <a:p>
            <a:pPr marL="0" lvl="0" indent="0" algn="l" rtl="0">
              <a:lnSpc>
                <a:spcPct val="100000"/>
              </a:lnSpc>
              <a:spcBef>
                <a:spcPts val="400"/>
              </a:spcBef>
              <a:spcAft>
                <a:spcPts val="0"/>
              </a:spcAft>
              <a:buClr>
                <a:schemeClr val="dk1"/>
              </a:buClr>
              <a:buSzPts val="2000"/>
              <a:buNone/>
            </a:pPr>
            <a:endParaRPr sz="2000" b="1">
              <a:latin typeface="Corbel"/>
              <a:ea typeface="Corbel"/>
              <a:cs typeface="Corbel"/>
              <a:sym typeface="Corbel"/>
            </a:endParaRPr>
          </a:p>
        </p:txBody>
      </p:sp>
      <p:sp>
        <p:nvSpPr>
          <p:cNvPr id="109" name="Google Shape;109;p4"/>
          <p:cNvSpPr txBox="1"/>
          <p:nvPr/>
        </p:nvSpPr>
        <p:spPr>
          <a:xfrm>
            <a:off x="0" y="0"/>
            <a:ext cx="1828800" cy="6877235"/>
          </a:xfrm>
          <a:prstGeom prst="rect">
            <a:avLst/>
          </a:prstGeom>
          <a:solidFill>
            <a:srgbClr val="002060"/>
          </a:solidFill>
          <a:ln>
            <a:noFill/>
          </a:ln>
        </p:spPr>
        <p:txBody>
          <a:bodyPr spcFirstLastPara="1" wrap="square" lIns="91425" tIns="45700" rIns="91425" bIns="45700" anchor="t" anchorCtr="0">
            <a:normAutofit fontScale="97500"/>
          </a:bodyPr>
          <a:lstStyle/>
          <a:p>
            <a:pPr marL="0" marR="0" lvl="0" indent="0" algn="ctr" rtl="0">
              <a:lnSpc>
                <a:spcPct val="100000"/>
              </a:lnSpc>
              <a:spcBef>
                <a:spcPts val="0"/>
              </a:spcBef>
              <a:spcAft>
                <a:spcPts val="0"/>
              </a:spcAft>
              <a:buClr>
                <a:schemeClr val="dk1"/>
              </a:buClr>
              <a:buSzPct val="100000"/>
              <a:buFont typeface="Calibri"/>
              <a:buNone/>
            </a:pPr>
            <a:endParaRPr sz="4400" b="1" i="0" u="none" strike="noStrike" cap="none">
              <a:solidFill>
                <a:srgbClr val="7F7F7F"/>
              </a:solidFill>
              <a:latin typeface="Calibri"/>
              <a:ea typeface="Calibri"/>
              <a:cs typeface="Calibri"/>
              <a:sym typeface="Calibri"/>
            </a:endParaRPr>
          </a:p>
        </p:txBody>
      </p:sp>
      <p:pic>
        <p:nvPicPr>
          <p:cNvPr id="1026" name="Picture 2">
            <a:extLst>
              <a:ext uri="{FF2B5EF4-FFF2-40B4-BE49-F238E27FC236}">
                <a16:creationId xmlns:a16="http://schemas.microsoft.com/office/drawing/2014/main" id="{98148E87-8373-4392-9D7E-5BEA5EAD3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972343"/>
            <a:ext cx="6972300" cy="5476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5"/>
          <p:cNvSpPr txBox="1"/>
          <p:nvPr/>
        </p:nvSpPr>
        <p:spPr>
          <a:xfrm>
            <a:off x="0" y="304800"/>
            <a:ext cx="9144000" cy="951000"/>
          </a:xfrm>
          <a:prstGeom prst="rect">
            <a:avLst/>
          </a:prstGeom>
          <a:solidFill>
            <a:srgbClr val="051942"/>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7F7F7F"/>
              </a:solidFill>
              <a:latin typeface="Calibri"/>
              <a:ea typeface="Calibri"/>
              <a:cs typeface="Calibri"/>
              <a:sym typeface="Calibri"/>
            </a:endParaRPr>
          </a:p>
        </p:txBody>
      </p:sp>
      <p:sp>
        <p:nvSpPr>
          <p:cNvPr id="116" name="Google Shape;116;p5"/>
          <p:cNvSpPr txBox="1"/>
          <p:nvPr/>
        </p:nvSpPr>
        <p:spPr>
          <a:xfrm>
            <a:off x="3807925" y="1126225"/>
            <a:ext cx="5433600" cy="3940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endParaRPr sz="2400" b="1" i="0" u="none" strike="noStrike" cap="none">
              <a:solidFill>
                <a:schemeClr val="dk1"/>
              </a:solidFill>
              <a:latin typeface="Open Sans Light"/>
              <a:ea typeface="Open Sans Light"/>
              <a:cs typeface="Open Sans Light"/>
              <a:sym typeface="Open Sans Light"/>
            </a:endParaRPr>
          </a:p>
          <a:p>
            <a:pPr marL="457200" marR="0" lvl="0" indent="-368300" algn="l" rtl="0">
              <a:lnSpc>
                <a:spcPct val="100000"/>
              </a:lnSpc>
              <a:spcBef>
                <a:spcPts val="0"/>
              </a:spcBef>
              <a:spcAft>
                <a:spcPts val="0"/>
              </a:spcAft>
              <a:buClr>
                <a:srgbClr val="002060"/>
              </a:buClr>
              <a:buSzPts val="2200"/>
              <a:buFont typeface="Open Sans Light"/>
              <a:buChar char="●"/>
            </a:pPr>
            <a:r>
              <a:rPr lang="en-US" sz="2200" b="1">
                <a:solidFill>
                  <a:srgbClr val="002060"/>
                </a:solidFill>
                <a:latin typeface="Open Sans Light"/>
                <a:ea typeface="Open Sans Light"/>
                <a:cs typeface="Open Sans Light"/>
                <a:sym typeface="Open Sans Light"/>
              </a:rPr>
              <a:t>Increased Registration $50-$100</a:t>
            </a:r>
            <a:endParaRPr sz="2200" b="1">
              <a:solidFill>
                <a:srgbClr val="002060"/>
              </a:solidFill>
              <a:latin typeface="Open Sans Light"/>
              <a:ea typeface="Open Sans Light"/>
              <a:cs typeface="Open Sans Light"/>
              <a:sym typeface="Open Sans Light"/>
            </a:endParaRPr>
          </a:p>
          <a:p>
            <a:pPr marL="914400" marR="0" lvl="1" indent="-368300" algn="l" rtl="0">
              <a:lnSpc>
                <a:spcPct val="100000"/>
              </a:lnSpc>
              <a:spcBef>
                <a:spcPts val="0"/>
              </a:spcBef>
              <a:spcAft>
                <a:spcPts val="0"/>
              </a:spcAft>
              <a:buClr>
                <a:srgbClr val="002060"/>
              </a:buClr>
              <a:buSzPts val="2200"/>
              <a:buFont typeface="Open Sans Light"/>
              <a:buChar char="•"/>
            </a:pPr>
            <a:r>
              <a:rPr lang="en-US" sz="2200" b="1">
                <a:solidFill>
                  <a:srgbClr val="002060"/>
                </a:solidFill>
                <a:latin typeface="Open Sans Light"/>
                <a:ea typeface="Open Sans Light"/>
                <a:cs typeface="Open Sans Light"/>
                <a:sym typeface="Open Sans Light"/>
              </a:rPr>
              <a:t>Tiered Pricing</a:t>
            </a:r>
            <a:endParaRPr sz="2200" b="1">
              <a:solidFill>
                <a:srgbClr val="002060"/>
              </a:solidFill>
              <a:latin typeface="Open Sans Light"/>
              <a:ea typeface="Open Sans Light"/>
              <a:cs typeface="Open Sans Light"/>
              <a:sym typeface="Open Sans Light"/>
            </a:endParaRPr>
          </a:p>
          <a:p>
            <a:pPr marL="457200" marR="0" lvl="0" indent="-368300" algn="l" rtl="0">
              <a:lnSpc>
                <a:spcPct val="100000"/>
              </a:lnSpc>
              <a:spcBef>
                <a:spcPts val="0"/>
              </a:spcBef>
              <a:spcAft>
                <a:spcPts val="0"/>
              </a:spcAft>
              <a:buClr>
                <a:srgbClr val="002060"/>
              </a:buClr>
              <a:buSzPts val="2200"/>
              <a:buFont typeface="Open Sans Light"/>
              <a:buChar char="●"/>
            </a:pPr>
            <a:r>
              <a:rPr lang="en-US" sz="2200" b="1">
                <a:solidFill>
                  <a:srgbClr val="002060"/>
                </a:solidFill>
                <a:latin typeface="Open Sans Light"/>
                <a:ea typeface="Open Sans Light"/>
                <a:cs typeface="Open Sans Light"/>
                <a:sym typeface="Open Sans Light"/>
              </a:rPr>
              <a:t>Sunday Play Cancelled</a:t>
            </a:r>
            <a:endParaRPr sz="2200" b="1">
              <a:solidFill>
                <a:srgbClr val="002060"/>
              </a:solidFill>
              <a:latin typeface="Open Sans Light"/>
              <a:ea typeface="Open Sans Light"/>
              <a:cs typeface="Open Sans Light"/>
              <a:sym typeface="Open Sans Light"/>
            </a:endParaRPr>
          </a:p>
          <a:p>
            <a:pPr marL="914400" marR="0" lvl="1" indent="-368300" algn="l" rtl="0">
              <a:lnSpc>
                <a:spcPct val="100000"/>
              </a:lnSpc>
              <a:spcBef>
                <a:spcPts val="0"/>
              </a:spcBef>
              <a:spcAft>
                <a:spcPts val="0"/>
              </a:spcAft>
              <a:buClr>
                <a:srgbClr val="002060"/>
              </a:buClr>
              <a:buSzPts val="2200"/>
              <a:buFont typeface="Open Sans Light"/>
              <a:buChar char="•"/>
            </a:pPr>
            <a:r>
              <a:rPr lang="en-US" sz="2200" b="1">
                <a:solidFill>
                  <a:srgbClr val="002060"/>
                </a:solidFill>
                <a:latin typeface="Open Sans Light"/>
                <a:ea typeface="Open Sans Light"/>
                <a:cs typeface="Open Sans Light"/>
                <a:sym typeface="Open Sans Light"/>
              </a:rPr>
              <a:t>Reduced Referee Costs</a:t>
            </a:r>
            <a:endParaRPr sz="2200" b="1">
              <a:solidFill>
                <a:srgbClr val="002060"/>
              </a:solidFill>
              <a:latin typeface="Open Sans Light"/>
              <a:ea typeface="Open Sans Light"/>
              <a:cs typeface="Open Sans Light"/>
              <a:sym typeface="Open Sans Light"/>
            </a:endParaRPr>
          </a:p>
          <a:p>
            <a:pPr marL="914400" marR="0" lvl="1" indent="-368300" algn="l" rtl="0">
              <a:lnSpc>
                <a:spcPct val="100000"/>
              </a:lnSpc>
              <a:spcBef>
                <a:spcPts val="0"/>
              </a:spcBef>
              <a:spcAft>
                <a:spcPts val="0"/>
              </a:spcAft>
              <a:buClr>
                <a:srgbClr val="002060"/>
              </a:buClr>
              <a:buSzPts val="2200"/>
              <a:buFont typeface="Open Sans Light"/>
              <a:buChar char="•"/>
            </a:pPr>
            <a:r>
              <a:rPr lang="en-US" sz="2200" b="1">
                <a:solidFill>
                  <a:srgbClr val="002060"/>
                </a:solidFill>
                <a:latin typeface="Open Sans Light"/>
                <a:ea typeface="Open Sans Light"/>
                <a:cs typeface="Open Sans Light"/>
                <a:sym typeface="Open Sans Light"/>
              </a:rPr>
              <a:t>Reduced Apparel/Photo revenue</a:t>
            </a:r>
            <a:endParaRPr sz="2200" b="1">
              <a:solidFill>
                <a:srgbClr val="002060"/>
              </a:solidFill>
              <a:latin typeface="Open Sans Light"/>
              <a:ea typeface="Open Sans Light"/>
              <a:cs typeface="Open Sans Light"/>
              <a:sym typeface="Open Sans Light"/>
            </a:endParaRPr>
          </a:p>
          <a:p>
            <a:pPr marL="457200" marR="0" lvl="0" indent="-368300" algn="l" rtl="0">
              <a:lnSpc>
                <a:spcPct val="100000"/>
              </a:lnSpc>
              <a:spcBef>
                <a:spcPts val="0"/>
              </a:spcBef>
              <a:spcAft>
                <a:spcPts val="0"/>
              </a:spcAft>
              <a:buClr>
                <a:srgbClr val="002060"/>
              </a:buClr>
              <a:buSzPts val="2200"/>
              <a:buFont typeface="Open Sans Light"/>
              <a:buChar char="●"/>
            </a:pPr>
            <a:r>
              <a:rPr lang="en-US" sz="2200" b="1" i="0" u="none" strike="noStrike" cap="none">
                <a:solidFill>
                  <a:srgbClr val="002060"/>
                </a:solidFill>
                <a:latin typeface="Open Sans Light"/>
                <a:ea typeface="Open Sans Light"/>
                <a:cs typeface="Open Sans Light"/>
                <a:sym typeface="Open Sans Light"/>
              </a:rPr>
              <a:t>Rec Bracket</a:t>
            </a:r>
            <a:r>
              <a:rPr lang="en-US" sz="2200" b="1">
                <a:solidFill>
                  <a:srgbClr val="002060"/>
                </a:solidFill>
                <a:latin typeface="Open Sans Light"/>
                <a:ea typeface="Open Sans Light"/>
                <a:cs typeface="Open Sans Light"/>
                <a:sym typeface="Open Sans Light"/>
              </a:rPr>
              <a:t> Continued</a:t>
            </a:r>
            <a:endParaRPr sz="2200" b="1">
              <a:solidFill>
                <a:srgbClr val="002060"/>
              </a:solidFill>
              <a:latin typeface="Open Sans Light"/>
              <a:ea typeface="Open Sans Light"/>
              <a:cs typeface="Open Sans Light"/>
              <a:sym typeface="Open Sans Light"/>
            </a:endParaRPr>
          </a:p>
          <a:p>
            <a:pPr marL="457200" marR="0" lvl="0" indent="-368300" algn="l" rtl="0">
              <a:lnSpc>
                <a:spcPct val="100000"/>
              </a:lnSpc>
              <a:spcBef>
                <a:spcPts val="0"/>
              </a:spcBef>
              <a:spcAft>
                <a:spcPts val="0"/>
              </a:spcAft>
              <a:buClr>
                <a:srgbClr val="002060"/>
              </a:buClr>
              <a:buSzPts val="2200"/>
              <a:buFont typeface="Open Sans Light"/>
              <a:buChar char="●"/>
            </a:pPr>
            <a:r>
              <a:rPr lang="en-US" sz="2200" b="1">
                <a:solidFill>
                  <a:srgbClr val="002060"/>
                </a:solidFill>
                <a:latin typeface="Open Sans Light"/>
                <a:ea typeface="Open Sans Light"/>
                <a:cs typeface="Open Sans Light"/>
                <a:sym typeface="Open Sans Light"/>
              </a:rPr>
              <a:t>Saturday Apparel sales topped 2022 total</a:t>
            </a:r>
            <a:endParaRPr sz="2200" b="1">
              <a:solidFill>
                <a:srgbClr val="002060"/>
              </a:solidFill>
              <a:latin typeface="Open Sans Light"/>
              <a:ea typeface="Open Sans Light"/>
              <a:cs typeface="Open Sans Light"/>
              <a:sym typeface="Open Sans Light"/>
            </a:endParaRPr>
          </a:p>
          <a:p>
            <a:pPr marL="457200" marR="0" lvl="0" indent="-368300" algn="l" rtl="0">
              <a:lnSpc>
                <a:spcPct val="100000"/>
              </a:lnSpc>
              <a:spcBef>
                <a:spcPts val="0"/>
              </a:spcBef>
              <a:spcAft>
                <a:spcPts val="0"/>
              </a:spcAft>
              <a:buClr>
                <a:srgbClr val="002060"/>
              </a:buClr>
              <a:buSzPts val="2200"/>
              <a:buFont typeface="Open Sans Light"/>
              <a:buChar char="●"/>
            </a:pPr>
            <a:r>
              <a:rPr lang="en-US" sz="2200" b="1">
                <a:solidFill>
                  <a:srgbClr val="002060"/>
                </a:solidFill>
                <a:latin typeface="Open Sans Light"/>
                <a:ea typeface="Open Sans Light"/>
                <a:cs typeface="Open Sans Light"/>
                <a:sym typeface="Open Sans Light"/>
              </a:rPr>
              <a:t>Only 1 Complaint</a:t>
            </a:r>
            <a:endParaRPr sz="2200" b="1" i="0" u="none" strike="noStrike" cap="none">
              <a:solidFill>
                <a:srgbClr val="002060"/>
              </a:solidFill>
              <a:latin typeface="Open Sans Light"/>
              <a:ea typeface="Open Sans Light"/>
              <a:cs typeface="Open Sans Light"/>
              <a:sym typeface="Open Sans Light"/>
            </a:endParaRPr>
          </a:p>
          <a:p>
            <a:pPr marL="457200" marR="0" lvl="0" indent="-368300" algn="l" rtl="0">
              <a:lnSpc>
                <a:spcPct val="100000"/>
              </a:lnSpc>
              <a:spcBef>
                <a:spcPts val="0"/>
              </a:spcBef>
              <a:spcAft>
                <a:spcPts val="0"/>
              </a:spcAft>
              <a:buClr>
                <a:srgbClr val="002060"/>
              </a:buClr>
              <a:buSzPts val="2200"/>
              <a:buFont typeface="Open Sans Light"/>
              <a:buChar char="●"/>
            </a:pPr>
            <a:r>
              <a:rPr lang="en-US" sz="2200" b="1">
                <a:solidFill>
                  <a:srgbClr val="002060"/>
                </a:solidFill>
                <a:latin typeface="Open Sans Light"/>
                <a:ea typeface="Open Sans Light"/>
                <a:cs typeface="Open Sans Light"/>
                <a:sym typeface="Open Sans Light"/>
              </a:rPr>
              <a:t>No </a:t>
            </a:r>
            <a:r>
              <a:rPr lang="en-US" sz="2200" b="1" i="0" u="none" strike="noStrike" cap="none">
                <a:solidFill>
                  <a:srgbClr val="002060"/>
                </a:solidFill>
                <a:latin typeface="Open Sans Light"/>
                <a:ea typeface="Open Sans Light"/>
                <a:cs typeface="Open Sans Light"/>
                <a:sym typeface="Open Sans Light"/>
              </a:rPr>
              <a:t>Referee Challenges</a:t>
            </a:r>
            <a:endParaRPr sz="2200" b="1" i="0" u="none" strike="noStrike" cap="none">
              <a:solidFill>
                <a:srgbClr val="002060"/>
              </a:solidFill>
              <a:latin typeface="Open Sans Light"/>
              <a:ea typeface="Open Sans Light"/>
              <a:cs typeface="Open Sans Light"/>
              <a:sym typeface="Open Sans Light"/>
            </a:endParaRPr>
          </a:p>
        </p:txBody>
      </p:sp>
      <p:sp>
        <p:nvSpPr>
          <p:cNvPr id="117" name="Google Shape;117;p5"/>
          <p:cNvSpPr txBox="1"/>
          <p:nvPr/>
        </p:nvSpPr>
        <p:spPr>
          <a:xfrm>
            <a:off x="740250" y="300150"/>
            <a:ext cx="7663500" cy="960300"/>
          </a:xfrm>
          <a:prstGeom prst="rect">
            <a:avLst/>
          </a:prstGeom>
          <a:noFill/>
          <a:ln>
            <a:noFill/>
          </a:ln>
        </p:spPr>
        <p:txBody>
          <a:bodyPr spcFirstLastPara="1" wrap="square" lIns="91425" tIns="45700" rIns="91425" bIns="45700" anchor="ctr" anchorCtr="0">
            <a:normAutofit fontScale="85000" lnSpcReduction="10000"/>
          </a:bodyPr>
          <a:lstStyle/>
          <a:p>
            <a:pPr marL="0" marR="0" lvl="0" indent="0" algn="ctr" rtl="0">
              <a:lnSpc>
                <a:spcPct val="100000"/>
              </a:lnSpc>
              <a:spcBef>
                <a:spcPts val="0"/>
              </a:spcBef>
              <a:spcAft>
                <a:spcPts val="0"/>
              </a:spcAft>
              <a:buClr>
                <a:schemeClr val="lt1"/>
              </a:buClr>
              <a:buSzPct val="100000"/>
              <a:buFont typeface="Open Sans Light"/>
              <a:buNone/>
            </a:pPr>
            <a:r>
              <a:rPr lang="en-US" sz="4400" b="1" i="0" u="none" strike="noStrike" cap="none">
                <a:solidFill>
                  <a:schemeClr val="lt1"/>
                </a:solidFill>
                <a:latin typeface="Open Sans Light"/>
                <a:ea typeface="Open Sans Light"/>
                <a:cs typeface="Open Sans Light"/>
                <a:sym typeface="Open Sans Light"/>
              </a:rPr>
              <a:t>Spring Tournament in Review</a:t>
            </a:r>
            <a:endParaRPr sz="1400" b="0" i="0" u="none" strike="noStrike" cap="none">
              <a:solidFill>
                <a:srgbClr val="000000"/>
              </a:solidFill>
              <a:latin typeface="Arial"/>
              <a:ea typeface="Arial"/>
              <a:cs typeface="Arial"/>
              <a:sym typeface="Arial"/>
            </a:endParaRPr>
          </a:p>
        </p:txBody>
      </p:sp>
      <p:pic>
        <p:nvPicPr>
          <p:cNvPr id="118" name="Google Shape;118;p5"/>
          <p:cNvPicPr preferRelativeResize="0"/>
          <p:nvPr/>
        </p:nvPicPr>
        <p:blipFill rotWithShape="1">
          <a:blip r:embed="rId3">
            <a:alphaModFix/>
          </a:blip>
          <a:srcRect l="8334" t="4545" r="9524" b="7574"/>
          <a:stretch/>
        </p:blipFill>
        <p:spPr>
          <a:xfrm>
            <a:off x="107871" y="1648675"/>
            <a:ext cx="3626071" cy="3048000"/>
          </a:xfrm>
          <a:prstGeom prst="rect">
            <a:avLst/>
          </a:prstGeom>
          <a:noFill/>
          <a:ln>
            <a:noFill/>
          </a:ln>
        </p:spPr>
      </p:pic>
      <p:sp>
        <p:nvSpPr>
          <p:cNvPr id="119" name="Google Shape;119;p5"/>
          <p:cNvSpPr txBox="1"/>
          <p:nvPr/>
        </p:nvSpPr>
        <p:spPr>
          <a:xfrm>
            <a:off x="107875" y="5210825"/>
            <a:ext cx="7215600" cy="153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200" b="1" i="0" u="none" strike="noStrike" cap="none">
                <a:solidFill>
                  <a:srgbClr val="002060"/>
                </a:solidFill>
                <a:latin typeface="Open Sans"/>
                <a:ea typeface="Open Sans"/>
                <a:cs typeface="Open Sans"/>
                <a:sym typeface="Open Sans"/>
              </a:rPr>
              <a:t>Participation</a:t>
            </a:r>
            <a:r>
              <a:rPr lang="en-US" sz="2200" b="1">
                <a:solidFill>
                  <a:srgbClr val="002060"/>
                </a:solidFill>
                <a:latin typeface="Open Sans Light"/>
                <a:ea typeface="Open Sans Light"/>
                <a:cs typeface="Open Sans Light"/>
                <a:sym typeface="Open Sans Light"/>
              </a:rPr>
              <a:t> (</a:t>
            </a:r>
            <a:r>
              <a:rPr lang="en-US" sz="2200" b="1" i="0" u="none" strike="noStrike" cap="none">
                <a:solidFill>
                  <a:srgbClr val="002060"/>
                </a:solidFill>
                <a:latin typeface="Open Sans Light"/>
                <a:ea typeface="Open Sans Light"/>
                <a:cs typeface="Open Sans Light"/>
                <a:sym typeface="Open Sans Light"/>
              </a:rPr>
              <a:t>1</a:t>
            </a:r>
            <a:r>
              <a:rPr lang="en-US" sz="2200" b="1">
                <a:solidFill>
                  <a:srgbClr val="002060"/>
                </a:solidFill>
                <a:latin typeface="Open Sans Light"/>
                <a:ea typeface="Open Sans Light"/>
                <a:cs typeface="Open Sans Light"/>
                <a:sym typeface="Open Sans Light"/>
              </a:rPr>
              <a:t>10</a:t>
            </a:r>
            <a:r>
              <a:rPr lang="en-US" sz="2200" b="1" i="0" u="none" strike="noStrike" cap="none">
                <a:solidFill>
                  <a:srgbClr val="002060"/>
                </a:solidFill>
                <a:latin typeface="Open Sans Light"/>
                <a:ea typeface="Open Sans Light"/>
                <a:cs typeface="Open Sans Light"/>
                <a:sym typeface="Open Sans Light"/>
              </a:rPr>
              <a:t> total teams)</a:t>
            </a:r>
            <a:endParaRPr sz="2200" b="1" i="0" u="none" strike="noStrike" cap="none">
              <a:solidFill>
                <a:srgbClr val="002060"/>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Clr>
                <a:srgbClr val="000000"/>
              </a:buClr>
              <a:buSzPts val="2400"/>
              <a:buFont typeface="Arial"/>
              <a:buNone/>
            </a:pPr>
            <a:r>
              <a:rPr lang="en-US" sz="2200" b="1">
                <a:solidFill>
                  <a:srgbClr val="002060"/>
                </a:solidFill>
                <a:latin typeface="Open Sans Light"/>
                <a:ea typeface="Open Sans Light"/>
                <a:cs typeface="Open Sans Light"/>
                <a:sym typeface="Open Sans Light"/>
              </a:rPr>
              <a:t>Registration impacted by Late Spring</a:t>
            </a:r>
            <a:endParaRPr sz="2200" b="1">
              <a:solidFill>
                <a:srgbClr val="002060"/>
              </a:solidFill>
              <a:latin typeface="Open Sans Light"/>
              <a:ea typeface="Open Sans Light"/>
              <a:cs typeface="Open Sans Light"/>
              <a:sym typeface="Open Sans Light"/>
            </a:endParaRPr>
          </a:p>
          <a:p>
            <a:pPr marL="914400" marR="0" lvl="1" indent="-368300" algn="l" rtl="0">
              <a:lnSpc>
                <a:spcPct val="100000"/>
              </a:lnSpc>
              <a:spcBef>
                <a:spcPts val="0"/>
              </a:spcBef>
              <a:spcAft>
                <a:spcPts val="0"/>
              </a:spcAft>
              <a:buClr>
                <a:srgbClr val="002060"/>
              </a:buClr>
              <a:buSzPts val="2200"/>
              <a:buFont typeface="Open Sans Light"/>
              <a:buChar char="•"/>
            </a:pPr>
            <a:r>
              <a:rPr lang="en-US" sz="2200" b="1">
                <a:solidFill>
                  <a:srgbClr val="002060"/>
                </a:solidFill>
                <a:latin typeface="Open Sans Light"/>
                <a:ea typeface="Open Sans Light"/>
                <a:cs typeface="Open Sans Light"/>
                <a:sym typeface="Open Sans Light"/>
              </a:rPr>
              <a:t>5</a:t>
            </a:r>
            <a:r>
              <a:rPr lang="en-US" sz="2200" b="1" i="0" u="none" strike="noStrike" cap="none">
                <a:solidFill>
                  <a:srgbClr val="002060"/>
                </a:solidFill>
                <a:latin typeface="Open Sans Light"/>
                <a:ea typeface="Open Sans Light"/>
                <a:cs typeface="Open Sans Light"/>
                <a:sym typeface="Open Sans Light"/>
              </a:rPr>
              <a:t>3 Girls (</a:t>
            </a:r>
            <a:r>
              <a:rPr lang="en-US" sz="2200" b="1">
                <a:solidFill>
                  <a:srgbClr val="002060"/>
                </a:solidFill>
                <a:latin typeface="Open Sans Light"/>
                <a:ea typeface="Open Sans Light"/>
                <a:cs typeface="Open Sans Light"/>
                <a:sym typeface="Open Sans Light"/>
              </a:rPr>
              <a:t>7</a:t>
            </a:r>
            <a:r>
              <a:rPr lang="en-US" sz="2200" b="1" i="0" u="none" strike="noStrike" cap="none">
                <a:solidFill>
                  <a:srgbClr val="002060"/>
                </a:solidFill>
                <a:latin typeface="Open Sans Light"/>
                <a:ea typeface="Open Sans Light"/>
                <a:cs typeface="Open Sans Light"/>
                <a:sym typeface="Open Sans Light"/>
              </a:rPr>
              <a:t> brackets, 1 Gol</a:t>
            </a:r>
            <a:r>
              <a:rPr lang="en-US" sz="2200" b="1">
                <a:solidFill>
                  <a:srgbClr val="002060"/>
                </a:solidFill>
                <a:latin typeface="Open Sans Light"/>
                <a:ea typeface="Open Sans Light"/>
                <a:cs typeface="Open Sans Light"/>
                <a:sym typeface="Open Sans Light"/>
              </a:rPr>
              <a:t>d Level</a:t>
            </a:r>
            <a:r>
              <a:rPr lang="en-US" sz="2200" b="1" i="0" u="none" strike="noStrike" cap="none">
                <a:solidFill>
                  <a:srgbClr val="002060"/>
                </a:solidFill>
                <a:latin typeface="Open Sans Light"/>
                <a:ea typeface="Open Sans Light"/>
                <a:cs typeface="Open Sans Light"/>
                <a:sym typeface="Open Sans Light"/>
              </a:rPr>
              <a:t>)</a:t>
            </a:r>
            <a:endParaRPr sz="2200" b="1" i="0" u="none" strike="noStrike" cap="none">
              <a:solidFill>
                <a:srgbClr val="002060"/>
              </a:solidFill>
              <a:latin typeface="Open Sans Light"/>
              <a:ea typeface="Open Sans Light"/>
              <a:cs typeface="Open Sans Light"/>
              <a:sym typeface="Open Sans Light"/>
            </a:endParaRPr>
          </a:p>
          <a:p>
            <a:pPr marL="914400" marR="0" lvl="1" indent="-368300" algn="l" rtl="0">
              <a:lnSpc>
                <a:spcPct val="100000"/>
              </a:lnSpc>
              <a:spcBef>
                <a:spcPts val="0"/>
              </a:spcBef>
              <a:spcAft>
                <a:spcPts val="0"/>
              </a:spcAft>
              <a:buClr>
                <a:srgbClr val="002060"/>
              </a:buClr>
              <a:buSzPts val="2200"/>
              <a:buFont typeface="Open Sans Light"/>
              <a:buChar char="•"/>
            </a:pPr>
            <a:r>
              <a:rPr lang="en-US" sz="2200" b="1">
                <a:solidFill>
                  <a:srgbClr val="002060"/>
                </a:solidFill>
                <a:latin typeface="Open Sans Light"/>
                <a:ea typeface="Open Sans Light"/>
                <a:cs typeface="Open Sans Light"/>
                <a:sym typeface="Open Sans Light"/>
              </a:rPr>
              <a:t>57</a:t>
            </a:r>
            <a:r>
              <a:rPr lang="en-US" sz="2200" b="1" i="0" u="none" strike="noStrike" cap="none">
                <a:solidFill>
                  <a:srgbClr val="002060"/>
                </a:solidFill>
                <a:latin typeface="Open Sans Light"/>
                <a:ea typeface="Open Sans Light"/>
                <a:cs typeface="Open Sans Light"/>
                <a:sym typeface="Open Sans Light"/>
              </a:rPr>
              <a:t> Boys/Coed (</a:t>
            </a:r>
            <a:r>
              <a:rPr lang="en-US" sz="2200" b="1">
                <a:solidFill>
                  <a:srgbClr val="002060"/>
                </a:solidFill>
                <a:latin typeface="Open Sans Light"/>
                <a:ea typeface="Open Sans Light"/>
                <a:cs typeface="Open Sans Light"/>
                <a:sym typeface="Open Sans Light"/>
              </a:rPr>
              <a:t>7</a:t>
            </a:r>
            <a:r>
              <a:rPr lang="en-US" sz="2200" b="1" i="0" u="none" strike="noStrike" cap="none">
                <a:solidFill>
                  <a:srgbClr val="002060"/>
                </a:solidFill>
                <a:latin typeface="Open Sans Light"/>
                <a:ea typeface="Open Sans Light"/>
                <a:cs typeface="Open Sans Light"/>
                <a:sym typeface="Open Sans Light"/>
              </a:rPr>
              <a:t> brackets, no Gold Level)</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6"/>
          <p:cNvSpPr txBox="1"/>
          <p:nvPr/>
        </p:nvSpPr>
        <p:spPr>
          <a:xfrm>
            <a:off x="0" y="304800"/>
            <a:ext cx="9144000" cy="951000"/>
          </a:xfrm>
          <a:prstGeom prst="rect">
            <a:avLst/>
          </a:prstGeom>
          <a:solidFill>
            <a:schemeClr val="dk1"/>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7F7F7F"/>
              </a:solidFill>
              <a:latin typeface="Calibri"/>
              <a:ea typeface="Calibri"/>
              <a:cs typeface="Calibri"/>
              <a:sym typeface="Calibri"/>
            </a:endParaRPr>
          </a:p>
        </p:txBody>
      </p:sp>
      <p:sp>
        <p:nvSpPr>
          <p:cNvPr id="125" name="Google Shape;125;p6"/>
          <p:cNvSpPr txBox="1"/>
          <p:nvPr/>
        </p:nvSpPr>
        <p:spPr>
          <a:xfrm>
            <a:off x="4343400" y="2225626"/>
            <a:ext cx="4698900" cy="4248300"/>
          </a:xfrm>
          <a:prstGeom prst="rect">
            <a:avLst/>
          </a:prstGeom>
          <a:noFill/>
          <a:ln>
            <a:noFill/>
          </a:ln>
        </p:spPr>
        <p:txBody>
          <a:bodyPr spcFirstLastPara="1" wrap="square" lIns="91425" tIns="91425" rIns="91425" bIns="91425" anchor="t" anchorCtr="0">
            <a:spAutoFit/>
          </a:bodyPr>
          <a:lstStyle/>
          <a:p>
            <a:pPr marL="914400" marR="0" lvl="1" indent="-381000" algn="l" rtl="0">
              <a:lnSpc>
                <a:spcPct val="100000"/>
              </a:lnSpc>
              <a:spcBef>
                <a:spcPts val="0"/>
              </a:spcBef>
              <a:spcAft>
                <a:spcPts val="0"/>
              </a:spcAft>
              <a:buClr>
                <a:schemeClr val="dk1"/>
              </a:buClr>
              <a:buSzPts val="2400"/>
              <a:buFont typeface="Open Sans Light"/>
              <a:buChar char="•"/>
            </a:pPr>
            <a:r>
              <a:rPr lang="en-US" sz="2400" b="1">
                <a:solidFill>
                  <a:schemeClr val="dk1"/>
                </a:solidFill>
                <a:latin typeface="Open Sans Light"/>
                <a:ea typeface="Open Sans Light"/>
                <a:cs typeface="Open Sans Light"/>
                <a:sym typeface="Open Sans Light"/>
              </a:rPr>
              <a:t>Replaced with Rec Jamboree Friendlies</a:t>
            </a:r>
            <a:endParaRPr sz="2400" b="1">
              <a:solidFill>
                <a:schemeClr val="dk1"/>
              </a:solidFill>
              <a:latin typeface="Open Sans Light"/>
              <a:ea typeface="Open Sans Light"/>
              <a:cs typeface="Open Sans Light"/>
              <a:sym typeface="Open Sans Light"/>
            </a:endParaRPr>
          </a:p>
          <a:p>
            <a:pPr marL="914400" marR="0" lvl="0" indent="0" algn="l" rtl="0">
              <a:lnSpc>
                <a:spcPct val="100000"/>
              </a:lnSpc>
              <a:spcBef>
                <a:spcPts val="0"/>
              </a:spcBef>
              <a:spcAft>
                <a:spcPts val="0"/>
              </a:spcAft>
              <a:buNone/>
            </a:pPr>
            <a:endParaRPr sz="2400" b="1">
              <a:solidFill>
                <a:schemeClr val="dk1"/>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None/>
            </a:pPr>
            <a:r>
              <a:rPr lang="en-US" sz="2400" b="1">
                <a:solidFill>
                  <a:schemeClr val="dk1"/>
                </a:solidFill>
                <a:latin typeface="Open Sans Light"/>
                <a:ea typeface="Open Sans Light"/>
                <a:cs typeface="Open Sans Light"/>
                <a:sym typeface="Open Sans Light"/>
              </a:rPr>
              <a:t>Challenges:</a:t>
            </a:r>
            <a:endParaRPr sz="2400" b="1">
              <a:solidFill>
                <a:schemeClr val="dk1"/>
              </a:solidFill>
              <a:latin typeface="Open Sans Light"/>
              <a:ea typeface="Open Sans Light"/>
              <a:cs typeface="Open Sans Light"/>
              <a:sym typeface="Open Sans Light"/>
            </a:endParaRPr>
          </a:p>
          <a:p>
            <a:pPr marL="914400" marR="0" lvl="1" indent="-381000" algn="l" rtl="0">
              <a:lnSpc>
                <a:spcPct val="100000"/>
              </a:lnSpc>
              <a:spcBef>
                <a:spcPts val="0"/>
              </a:spcBef>
              <a:spcAft>
                <a:spcPts val="0"/>
              </a:spcAft>
              <a:buClr>
                <a:schemeClr val="dk1"/>
              </a:buClr>
              <a:buSzPts val="2400"/>
              <a:buFont typeface="Open Sans Light"/>
              <a:buChar char="•"/>
            </a:pPr>
            <a:r>
              <a:rPr lang="en-US" sz="2400" b="1">
                <a:solidFill>
                  <a:schemeClr val="dk1"/>
                </a:solidFill>
                <a:latin typeface="Open Sans Light"/>
                <a:ea typeface="Open Sans Light"/>
                <a:cs typeface="Open Sans Light"/>
                <a:sym typeface="Open Sans Light"/>
              </a:rPr>
              <a:t>Limited Dates due to short fall season</a:t>
            </a:r>
            <a:endParaRPr sz="2400" b="1">
              <a:solidFill>
                <a:schemeClr val="dk1"/>
              </a:solidFill>
              <a:latin typeface="Open Sans Light"/>
              <a:ea typeface="Open Sans Light"/>
              <a:cs typeface="Open Sans Light"/>
              <a:sym typeface="Open Sans Light"/>
            </a:endParaRPr>
          </a:p>
          <a:p>
            <a:pPr marL="914400" marR="0" lvl="1" indent="-381000" algn="l" rtl="0">
              <a:lnSpc>
                <a:spcPct val="100000"/>
              </a:lnSpc>
              <a:spcBef>
                <a:spcPts val="0"/>
              </a:spcBef>
              <a:spcAft>
                <a:spcPts val="0"/>
              </a:spcAft>
              <a:buClr>
                <a:schemeClr val="dk1"/>
              </a:buClr>
              <a:buSzPts val="2400"/>
              <a:buFont typeface="Open Sans Light"/>
              <a:buChar char="•"/>
            </a:pPr>
            <a:r>
              <a:rPr lang="en-US" sz="2400" b="1">
                <a:solidFill>
                  <a:schemeClr val="dk1"/>
                </a:solidFill>
                <a:latin typeface="Open Sans Light"/>
                <a:ea typeface="Open Sans Light"/>
                <a:cs typeface="Open Sans Light"/>
                <a:sym typeface="Open Sans Light"/>
              </a:rPr>
              <a:t>Compete with Final 4 and Coulee Cup</a:t>
            </a:r>
            <a:endParaRPr sz="2400" b="1">
              <a:solidFill>
                <a:schemeClr val="dk1"/>
              </a:solidFill>
              <a:latin typeface="Open Sans Light"/>
              <a:ea typeface="Open Sans Light"/>
              <a:cs typeface="Open Sans Light"/>
              <a:sym typeface="Open Sans Light"/>
            </a:endParaRPr>
          </a:p>
          <a:p>
            <a:pPr marL="914400" marR="0" lvl="1" indent="-381000" algn="l" rtl="0">
              <a:lnSpc>
                <a:spcPct val="100000"/>
              </a:lnSpc>
              <a:spcBef>
                <a:spcPts val="0"/>
              </a:spcBef>
              <a:spcAft>
                <a:spcPts val="0"/>
              </a:spcAft>
              <a:buClr>
                <a:schemeClr val="dk1"/>
              </a:buClr>
              <a:buSzPts val="2400"/>
              <a:buFont typeface="Open Sans Light"/>
              <a:buChar char="•"/>
            </a:pPr>
            <a:r>
              <a:rPr lang="en-US" sz="2400" b="1">
                <a:solidFill>
                  <a:schemeClr val="dk1"/>
                </a:solidFill>
                <a:latin typeface="Open Sans Light"/>
                <a:ea typeface="Open Sans Light"/>
                <a:cs typeface="Open Sans Light"/>
                <a:sym typeface="Open Sans Light"/>
              </a:rPr>
              <a:t>Dual Location was a hindrance</a:t>
            </a:r>
            <a:endParaRPr sz="2400" b="1">
              <a:solidFill>
                <a:schemeClr val="dk1"/>
              </a:solidFill>
              <a:latin typeface="Open Sans Light"/>
              <a:ea typeface="Open Sans Light"/>
              <a:cs typeface="Open Sans Light"/>
              <a:sym typeface="Open Sans Light"/>
            </a:endParaRPr>
          </a:p>
          <a:p>
            <a:pPr marL="914400" marR="0" lvl="0" indent="0" algn="l" rtl="0">
              <a:lnSpc>
                <a:spcPct val="100000"/>
              </a:lnSpc>
              <a:spcBef>
                <a:spcPts val="0"/>
              </a:spcBef>
              <a:spcAft>
                <a:spcPts val="0"/>
              </a:spcAft>
              <a:buNone/>
            </a:pPr>
            <a:endParaRPr sz="2400" b="1">
              <a:solidFill>
                <a:schemeClr val="dk1"/>
              </a:solidFill>
              <a:highlight>
                <a:srgbClr val="FFFF00"/>
              </a:highlight>
              <a:latin typeface="Open Sans Light"/>
              <a:ea typeface="Open Sans Light"/>
              <a:cs typeface="Open Sans Light"/>
              <a:sym typeface="Open Sans Light"/>
            </a:endParaRPr>
          </a:p>
        </p:txBody>
      </p:sp>
      <p:sp>
        <p:nvSpPr>
          <p:cNvPr id="126" name="Google Shape;126;p6"/>
          <p:cNvSpPr txBox="1"/>
          <p:nvPr/>
        </p:nvSpPr>
        <p:spPr>
          <a:xfrm>
            <a:off x="685800" y="297475"/>
            <a:ext cx="7772400" cy="9603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lt1"/>
              </a:buClr>
              <a:buSzPts val="4400"/>
              <a:buFont typeface="Open Sans Light"/>
              <a:buNone/>
            </a:pPr>
            <a:r>
              <a:rPr lang="en-US" sz="4400" b="1" i="0" u="none" strike="noStrike" cap="none">
                <a:solidFill>
                  <a:schemeClr val="lt1"/>
                </a:solidFill>
                <a:latin typeface="Open Sans Light"/>
                <a:ea typeface="Open Sans Light"/>
                <a:cs typeface="Open Sans Light"/>
                <a:sym typeface="Open Sans Light"/>
              </a:rPr>
              <a:t> Fall Tournament in Review</a:t>
            </a:r>
            <a:endParaRPr sz="1400" b="0" i="0" u="none" strike="noStrike" cap="none">
              <a:solidFill>
                <a:srgbClr val="000000"/>
              </a:solidFill>
              <a:latin typeface="Arial"/>
              <a:ea typeface="Arial"/>
              <a:cs typeface="Arial"/>
              <a:sym typeface="Arial"/>
            </a:endParaRPr>
          </a:p>
        </p:txBody>
      </p:sp>
      <p:pic>
        <p:nvPicPr>
          <p:cNvPr id="127" name="Google Shape;127;p6"/>
          <p:cNvPicPr preferRelativeResize="0"/>
          <p:nvPr/>
        </p:nvPicPr>
        <p:blipFill rotWithShape="1">
          <a:blip r:embed="rId3">
            <a:alphaModFix/>
          </a:blip>
          <a:srcRect/>
          <a:stretch/>
        </p:blipFill>
        <p:spPr>
          <a:xfrm>
            <a:off x="265075" y="2699931"/>
            <a:ext cx="3871484" cy="3244848"/>
          </a:xfrm>
          <a:prstGeom prst="rect">
            <a:avLst/>
          </a:prstGeom>
          <a:noFill/>
          <a:ln>
            <a:noFill/>
          </a:ln>
        </p:spPr>
      </p:pic>
      <p:sp>
        <p:nvSpPr>
          <p:cNvPr id="128" name="Google Shape;128;p6"/>
          <p:cNvSpPr txBox="1"/>
          <p:nvPr/>
        </p:nvSpPr>
        <p:spPr>
          <a:xfrm>
            <a:off x="381000" y="1470550"/>
            <a:ext cx="5856900" cy="554100"/>
          </a:xfrm>
          <a:prstGeom prst="rect">
            <a:avLst/>
          </a:prstGeom>
          <a:noFill/>
          <a:ln>
            <a:noFill/>
          </a:ln>
        </p:spPr>
        <p:txBody>
          <a:bodyPr spcFirstLastPara="1" wrap="square" lIns="91425" tIns="91425" rIns="91425" bIns="91425" anchor="t" anchorCtr="0">
            <a:spAutoFit/>
          </a:bodyPr>
          <a:lstStyle/>
          <a:p>
            <a:pPr marL="742950" marR="0" lvl="1" indent="-215900" algn="l" rtl="0">
              <a:lnSpc>
                <a:spcPct val="100000"/>
              </a:lnSpc>
              <a:spcBef>
                <a:spcPts val="0"/>
              </a:spcBef>
              <a:spcAft>
                <a:spcPts val="0"/>
              </a:spcAft>
              <a:buClr>
                <a:srgbClr val="002060"/>
              </a:buClr>
              <a:buSzPts val="2400"/>
              <a:buFont typeface="Open Sans Light"/>
              <a:buNone/>
            </a:pPr>
            <a:r>
              <a:rPr lang="en-US" sz="2400" b="1">
                <a:solidFill>
                  <a:schemeClr val="dk1"/>
                </a:solidFill>
                <a:latin typeface="Open Sans Light"/>
                <a:ea typeface="Open Sans Light"/>
                <a:cs typeface="Open Sans Light"/>
                <a:sym typeface="Open Sans Light"/>
              </a:rPr>
              <a:t>Cancelled due to registration</a:t>
            </a:r>
            <a:endParaRPr sz="2400" b="1" i="0" u="none" strike="noStrike" cap="none">
              <a:solidFill>
                <a:schemeClr val="dk1"/>
              </a:solidFill>
              <a:latin typeface="Open Sans Light"/>
              <a:ea typeface="Open Sans Light"/>
              <a:cs typeface="Open Sans Light"/>
              <a:sym typeface="Open Sans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2831106bf1a_0_0"/>
          <p:cNvSpPr txBox="1"/>
          <p:nvPr/>
        </p:nvSpPr>
        <p:spPr>
          <a:xfrm>
            <a:off x="0" y="381000"/>
            <a:ext cx="9349500" cy="762000"/>
          </a:xfrm>
          <a:prstGeom prst="rect">
            <a:avLst/>
          </a:prstGeom>
          <a:solidFill>
            <a:srgbClr val="002060"/>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7F7F7F"/>
              </a:solidFill>
              <a:latin typeface="Calibri"/>
              <a:ea typeface="Calibri"/>
              <a:cs typeface="Calibri"/>
              <a:sym typeface="Calibri"/>
            </a:endParaRPr>
          </a:p>
        </p:txBody>
      </p:sp>
      <p:pic>
        <p:nvPicPr>
          <p:cNvPr id="134" name="Google Shape;134;g2831106bf1a_0_0" descr="C:\Users\Aaron\Downloads\Hudson Soccer crest final-01 9-1-12.jpg"/>
          <p:cNvPicPr preferRelativeResize="0"/>
          <p:nvPr/>
        </p:nvPicPr>
        <p:blipFill rotWithShape="1">
          <a:blip r:embed="rId3">
            <a:alphaModFix/>
          </a:blip>
          <a:srcRect/>
          <a:stretch/>
        </p:blipFill>
        <p:spPr>
          <a:xfrm>
            <a:off x="152400" y="76200"/>
            <a:ext cx="1556797" cy="1751396"/>
          </a:xfrm>
          <a:prstGeom prst="rect">
            <a:avLst/>
          </a:prstGeom>
          <a:noFill/>
          <a:ln>
            <a:noFill/>
          </a:ln>
        </p:spPr>
      </p:pic>
      <p:sp>
        <p:nvSpPr>
          <p:cNvPr id="135" name="Google Shape;135;g2831106bf1a_0_0"/>
          <p:cNvSpPr txBox="1"/>
          <p:nvPr/>
        </p:nvSpPr>
        <p:spPr>
          <a:xfrm>
            <a:off x="1119925" y="228600"/>
            <a:ext cx="8229600" cy="981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lt1"/>
              </a:buClr>
              <a:buSzPts val="3600"/>
              <a:buFont typeface="Open Sans Light"/>
              <a:buNone/>
            </a:pPr>
            <a:r>
              <a:rPr lang="en-US" sz="3600" b="1" i="0" u="none" strike="noStrike" cap="none">
                <a:solidFill>
                  <a:schemeClr val="lt1"/>
                </a:solidFill>
                <a:latin typeface="Open Sans Light"/>
                <a:ea typeface="Open Sans Light"/>
                <a:cs typeface="Open Sans Light"/>
                <a:sym typeface="Open Sans Light"/>
              </a:rPr>
              <a:t>Youth Rec Program Overview</a:t>
            </a:r>
            <a:endParaRPr sz="1400" b="0" i="0" u="none" strike="noStrike" cap="none">
              <a:solidFill>
                <a:srgbClr val="000000"/>
              </a:solidFill>
              <a:latin typeface="Arial"/>
              <a:ea typeface="Arial"/>
              <a:cs typeface="Arial"/>
              <a:sym typeface="Arial"/>
            </a:endParaRPr>
          </a:p>
        </p:txBody>
      </p:sp>
      <p:sp>
        <p:nvSpPr>
          <p:cNvPr id="136" name="Google Shape;136;g2831106bf1a_0_0"/>
          <p:cNvSpPr/>
          <p:nvPr/>
        </p:nvSpPr>
        <p:spPr>
          <a:xfrm>
            <a:off x="1826000" y="1662777"/>
            <a:ext cx="4152000" cy="5874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1100"/>
              <a:buFont typeface="Arial"/>
              <a:buNone/>
            </a:pPr>
            <a:r>
              <a:rPr lang="en-US" sz="2400" b="1" i="0" u="none" strike="noStrike" cap="none">
                <a:solidFill>
                  <a:srgbClr val="003D7C"/>
                </a:solidFill>
                <a:latin typeface="Open Sans"/>
                <a:ea typeface="Open Sans"/>
                <a:cs typeface="Open Sans"/>
                <a:sym typeface="Open Sans"/>
              </a:rPr>
              <a:t>202</a:t>
            </a:r>
            <a:r>
              <a:rPr lang="en-US" sz="2400" b="1">
                <a:solidFill>
                  <a:srgbClr val="003D7C"/>
                </a:solidFill>
                <a:latin typeface="Open Sans"/>
                <a:ea typeface="Open Sans"/>
                <a:cs typeface="Open Sans"/>
                <a:sym typeface="Open Sans"/>
              </a:rPr>
              <a:t>3</a:t>
            </a:r>
            <a:r>
              <a:rPr lang="en-US" sz="2400" b="1" i="0" u="none" strike="noStrike" cap="none">
                <a:solidFill>
                  <a:srgbClr val="003D7C"/>
                </a:solidFill>
                <a:latin typeface="Open Sans"/>
                <a:ea typeface="Open Sans"/>
                <a:cs typeface="Open Sans"/>
                <a:sym typeface="Open Sans"/>
              </a:rPr>
              <a:t> Spring Rec</a:t>
            </a:r>
            <a:endParaRPr sz="1400" b="0" i="0" u="none" strike="noStrike" cap="none">
              <a:solidFill>
                <a:srgbClr val="000000"/>
              </a:solidFill>
              <a:latin typeface="Arial"/>
              <a:ea typeface="Arial"/>
              <a:cs typeface="Arial"/>
              <a:sym typeface="Arial"/>
            </a:endParaRPr>
          </a:p>
        </p:txBody>
      </p:sp>
      <p:sp>
        <p:nvSpPr>
          <p:cNvPr id="137" name="Google Shape;137;g2831106bf1a_0_0"/>
          <p:cNvSpPr txBox="1"/>
          <p:nvPr/>
        </p:nvSpPr>
        <p:spPr>
          <a:xfrm>
            <a:off x="219950" y="2135050"/>
            <a:ext cx="85725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a:solidFill>
                  <a:srgbClr val="003D7C"/>
                </a:solidFill>
                <a:latin typeface="Montserrat"/>
                <a:ea typeface="Montserrat"/>
                <a:cs typeface="Montserrat"/>
                <a:sym typeface="Montserrat"/>
              </a:rPr>
              <a:t>747</a:t>
            </a:r>
            <a:r>
              <a:rPr lang="en-US" sz="2200">
                <a:solidFill>
                  <a:srgbClr val="003D7C"/>
                </a:solidFill>
                <a:latin typeface="Montserrat"/>
                <a:ea typeface="Montserrat"/>
                <a:cs typeface="Montserrat"/>
                <a:sym typeface="Montserrat"/>
              </a:rPr>
              <a:t> players registered</a:t>
            </a:r>
            <a:endParaRPr sz="2200">
              <a:solidFill>
                <a:srgbClr val="003D7C"/>
              </a:solidFill>
              <a:latin typeface="Montserrat"/>
              <a:ea typeface="Montserrat"/>
              <a:cs typeface="Montserrat"/>
              <a:sym typeface="Montserrat"/>
            </a:endParaRPr>
          </a:p>
          <a:p>
            <a:pPr marL="914400" lvl="1" indent="-368300" algn="l" rtl="0">
              <a:spcBef>
                <a:spcPts val="0"/>
              </a:spcBef>
              <a:spcAft>
                <a:spcPts val="0"/>
              </a:spcAft>
              <a:buClr>
                <a:srgbClr val="003D7C"/>
              </a:buClr>
              <a:buSzPts val="2200"/>
              <a:buFont typeface="Montserrat"/>
              <a:buChar char="•"/>
            </a:pPr>
            <a:r>
              <a:rPr lang="en-US" sz="2200">
                <a:solidFill>
                  <a:srgbClr val="003D7C"/>
                </a:solidFill>
                <a:latin typeface="Montserrat"/>
                <a:ea typeface="Montserrat"/>
                <a:cs typeface="Montserrat"/>
                <a:sym typeface="Montserrat"/>
              </a:rPr>
              <a:t>+43 over 704 Spring 2022 (+6%)</a:t>
            </a:r>
            <a:endParaRPr sz="2200">
              <a:solidFill>
                <a:srgbClr val="003D7C"/>
              </a:solidFill>
              <a:latin typeface="Montserrat"/>
              <a:ea typeface="Montserrat"/>
              <a:cs typeface="Montserrat"/>
              <a:sym typeface="Montserrat"/>
            </a:endParaRPr>
          </a:p>
          <a:p>
            <a:pPr marL="914400" lvl="1" indent="-368300" algn="l" rtl="0">
              <a:spcBef>
                <a:spcPts val="0"/>
              </a:spcBef>
              <a:spcAft>
                <a:spcPts val="0"/>
              </a:spcAft>
              <a:buClr>
                <a:srgbClr val="003D7C"/>
              </a:buClr>
              <a:buSzPts val="2200"/>
              <a:buFont typeface="Montserrat"/>
              <a:buChar char="•"/>
            </a:pPr>
            <a:r>
              <a:rPr lang="en-US" sz="2200">
                <a:solidFill>
                  <a:srgbClr val="003D7C"/>
                </a:solidFill>
                <a:latin typeface="Montserrat"/>
                <a:ea typeface="Montserrat"/>
                <a:cs typeface="Montserrat"/>
                <a:sym typeface="Montserrat"/>
              </a:rPr>
              <a:t>77 U4 (+14)</a:t>
            </a:r>
            <a:endParaRPr sz="2200">
              <a:solidFill>
                <a:srgbClr val="003D7C"/>
              </a:solidFill>
              <a:latin typeface="Montserrat"/>
              <a:ea typeface="Montserrat"/>
              <a:cs typeface="Montserrat"/>
              <a:sym typeface="Montserrat"/>
            </a:endParaRPr>
          </a:p>
          <a:p>
            <a:pPr marL="0" lvl="0" indent="0" algn="l" rtl="0">
              <a:spcBef>
                <a:spcPts val="0"/>
              </a:spcBef>
              <a:spcAft>
                <a:spcPts val="0"/>
              </a:spcAft>
              <a:buNone/>
            </a:pPr>
            <a:endParaRPr sz="2200">
              <a:solidFill>
                <a:srgbClr val="003D7C"/>
              </a:solidFill>
              <a:latin typeface="Montserrat"/>
              <a:ea typeface="Montserrat"/>
              <a:cs typeface="Montserrat"/>
              <a:sym typeface="Montserrat"/>
            </a:endParaRPr>
          </a:p>
          <a:p>
            <a:pPr marL="0" lvl="0" indent="0" algn="l" rtl="0">
              <a:spcBef>
                <a:spcPts val="0"/>
              </a:spcBef>
              <a:spcAft>
                <a:spcPts val="0"/>
              </a:spcAft>
              <a:buNone/>
            </a:pPr>
            <a:r>
              <a:rPr lang="en-US" sz="2200">
                <a:solidFill>
                  <a:srgbClr val="003D7C"/>
                </a:solidFill>
                <a:latin typeface="Montserrat"/>
                <a:ea typeface="Montserrat"/>
                <a:cs typeface="Montserrat"/>
                <a:sym typeface="Montserrat"/>
              </a:rPr>
              <a:t>Lost Coaching Coordinator Week 1</a:t>
            </a:r>
            <a:endParaRPr sz="2200">
              <a:solidFill>
                <a:srgbClr val="003D7C"/>
              </a:solidFill>
              <a:latin typeface="Montserrat"/>
              <a:ea typeface="Montserrat"/>
              <a:cs typeface="Montserrat"/>
              <a:sym typeface="Montserrat"/>
            </a:endParaRPr>
          </a:p>
          <a:p>
            <a:pPr marL="0" lvl="0" indent="0" algn="l" rtl="0">
              <a:spcBef>
                <a:spcPts val="0"/>
              </a:spcBef>
              <a:spcAft>
                <a:spcPts val="0"/>
              </a:spcAft>
              <a:buNone/>
            </a:pPr>
            <a:endParaRPr sz="2200">
              <a:solidFill>
                <a:srgbClr val="003D7C"/>
              </a:solidFill>
              <a:latin typeface="Montserrat"/>
              <a:ea typeface="Montserrat"/>
              <a:cs typeface="Montserrat"/>
              <a:sym typeface="Montserrat"/>
            </a:endParaRPr>
          </a:p>
          <a:p>
            <a:pPr marL="0" lvl="0" indent="0" algn="l" rtl="0">
              <a:spcBef>
                <a:spcPts val="0"/>
              </a:spcBef>
              <a:spcAft>
                <a:spcPts val="0"/>
              </a:spcAft>
              <a:buNone/>
            </a:pPr>
            <a:r>
              <a:rPr lang="en-US" sz="2200">
                <a:solidFill>
                  <a:srgbClr val="003D7C"/>
                </a:solidFill>
                <a:latin typeface="Montserrat"/>
                <a:ea typeface="Montserrat"/>
                <a:cs typeface="Montserrat"/>
                <a:sym typeface="Montserrat"/>
              </a:rPr>
              <a:t>Travel transition program </a:t>
            </a:r>
            <a:endParaRPr sz="2200">
              <a:solidFill>
                <a:srgbClr val="003D7C"/>
              </a:solidFill>
              <a:latin typeface="Montserrat"/>
              <a:ea typeface="Montserrat"/>
              <a:cs typeface="Montserrat"/>
              <a:sym typeface="Montserrat"/>
            </a:endParaRPr>
          </a:p>
          <a:p>
            <a:pPr marL="914400" lvl="1" indent="-368300" algn="l" rtl="0">
              <a:spcBef>
                <a:spcPts val="0"/>
              </a:spcBef>
              <a:spcAft>
                <a:spcPts val="0"/>
              </a:spcAft>
              <a:buClr>
                <a:srgbClr val="003D7C"/>
              </a:buClr>
              <a:buSzPts val="2200"/>
              <a:buFont typeface="Montserrat"/>
              <a:buChar char="•"/>
            </a:pPr>
            <a:r>
              <a:rPr lang="en-US" sz="2200">
                <a:solidFill>
                  <a:srgbClr val="003D7C"/>
                </a:solidFill>
                <a:latin typeface="Montserrat"/>
                <a:ea typeface="Montserrat"/>
                <a:cs typeface="Montserrat"/>
                <a:sym typeface="Montserrat"/>
              </a:rPr>
              <a:t>2014 U8 Players</a:t>
            </a:r>
            <a:endParaRPr sz="2200">
              <a:solidFill>
                <a:srgbClr val="003D7C"/>
              </a:solidFill>
              <a:latin typeface="Montserrat"/>
              <a:ea typeface="Montserrat"/>
              <a:cs typeface="Montserrat"/>
              <a:sym typeface="Montserrat"/>
            </a:endParaRPr>
          </a:p>
          <a:p>
            <a:pPr marL="914400" lvl="1" indent="-368300" algn="l" rtl="0">
              <a:spcBef>
                <a:spcPts val="0"/>
              </a:spcBef>
              <a:spcAft>
                <a:spcPts val="0"/>
              </a:spcAft>
              <a:buClr>
                <a:srgbClr val="003D7C"/>
              </a:buClr>
              <a:buSzPts val="2200"/>
              <a:buFont typeface="Montserrat"/>
              <a:buChar char="•"/>
            </a:pPr>
            <a:r>
              <a:rPr lang="en-US" sz="2200">
                <a:solidFill>
                  <a:srgbClr val="003D7C"/>
                </a:solidFill>
                <a:latin typeface="Montserrat"/>
                <a:ea typeface="Montserrat"/>
                <a:cs typeface="Montserrat"/>
                <a:sym typeface="Montserrat"/>
              </a:rPr>
              <a:t>HSA Coaches, extra weekday practice</a:t>
            </a:r>
            <a:endParaRPr sz="2200">
              <a:solidFill>
                <a:srgbClr val="003D7C"/>
              </a:solidFill>
              <a:latin typeface="Montserrat"/>
              <a:ea typeface="Montserrat"/>
              <a:cs typeface="Montserrat"/>
              <a:sym typeface="Montserrat"/>
            </a:endParaRPr>
          </a:p>
          <a:p>
            <a:pPr marL="914400" lvl="1" indent="-368300" algn="l" rtl="0">
              <a:spcBef>
                <a:spcPts val="0"/>
              </a:spcBef>
              <a:spcAft>
                <a:spcPts val="0"/>
              </a:spcAft>
              <a:buClr>
                <a:srgbClr val="003D7C"/>
              </a:buClr>
              <a:buSzPts val="2200"/>
              <a:buFont typeface="Montserrat"/>
              <a:buChar char="•"/>
            </a:pPr>
            <a:r>
              <a:rPr lang="en-US" sz="2200">
                <a:solidFill>
                  <a:srgbClr val="003D7C"/>
                </a:solidFill>
                <a:latin typeface="Montserrat"/>
                <a:ea typeface="Montserrat"/>
                <a:cs typeface="Montserrat"/>
                <a:sym typeface="Montserrat"/>
              </a:rPr>
              <a:t>Excellent retention to travel teams</a:t>
            </a:r>
            <a:endParaRPr sz="2200">
              <a:solidFill>
                <a:srgbClr val="003D7C"/>
              </a:solidFill>
              <a:latin typeface="Montserrat"/>
              <a:ea typeface="Montserrat"/>
              <a:cs typeface="Montserrat"/>
              <a:sym typeface="Montserrat"/>
            </a:endParaRPr>
          </a:p>
          <a:p>
            <a:pPr marL="0" lvl="0" indent="0" algn="l" rtl="0">
              <a:spcBef>
                <a:spcPts val="0"/>
              </a:spcBef>
              <a:spcAft>
                <a:spcPts val="0"/>
              </a:spcAft>
              <a:buNone/>
            </a:pPr>
            <a:endParaRPr sz="2200">
              <a:solidFill>
                <a:srgbClr val="003D7C"/>
              </a:solidFill>
              <a:latin typeface="Montserrat"/>
              <a:ea typeface="Montserrat"/>
              <a:cs typeface="Montserrat"/>
              <a:sym typeface="Montserrat"/>
            </a:endParaRPr>
          </a:p>
          <a:p>
            <a:pPr marL="0" lvl="0" indent="0" algn="l" rtl="0">
              <a:spcBef>
                <a:spcPts val="0"/>
              </a:spcBef>
              <a:spcAft>
                <a:spcPts val="0"/>
              </a:spcAft>
              <a:buNone/>
            </a:pPr>
            <a:r>
              <a:rPr lang="en-US" sz="2200">
                <a:solidFill>
                  <a:srgbClr val="003D7C"/>
                </a:solidFill>
                <a:latin typeface="Montserrat"/>
                <a:ea typeface="Montserrat"/>
                <a:cs typeface="Montserrat"/>
                <a:sym typeface="Montserrat"/>
              </a:rPr>
              <a:t>Continued paid HSA Youth coaches for U4 - U8 teams</a:t>
            </a:r>
            <a:endParaRPr sz="2800" i="0" u="sng" strike="noStrike" cap="none">
              <a:solidFill>
                <a:srgbClr val="003D7C"/>
              </a:solidFill>
              <a:highlight>
                <a:srgbClr val="FFFF00"/>
              </a:highlight>
              <a:latin typeface="Montserrat"/>
              <a:ea typeface="Montserrat"/>
              <a:cs typeface="Montserrat"/>
              <a:sym typeface="Montserrat"/>
            </a:endParaRPr>
          </a:p>
        </p:txBody>
      </p:sp>
      <p:pic>
        <p:nvPicPr>
          <p:cNvPr id="138" name="Google Shape;138;g2831106bf1a_0_0"/>
          <p:cNvPicPr preferRelativeResize="0"/>
          <p:nvPr/>
        </p:nvPicPr>
        <p:blipFill rotWithShape="1">
          <a:blip r:embed="rId4">
            <a:alphaModFix/>
          </a:blip>
          <a:srcRect l="22482" t="7063" r="22482"/>
          <a:stretch/>
        </p:blipFill>
        <p:spPr>
          <a:xfrm>
            <a:off x="5978000" y="1351600"/>
            <a:ext cx="2902149" cy="32745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2831106bf1a_0_9"/>
          <p:cNvSpPr txBox="1"/>
          <p:nvPr/>
        </p:nvSpPr>
        <p:spPr>
          <a:xfrm>
            <a:off x="0" y="381000"/>
            <a:ext cx="9349500" cy="762000"/>
          </a:xfrm>
          <a:prstGeom prst="rect">
            <a:avLst/>
          </a:prstGeom>
          <a:solidFill>
            <a:srgbClr val="002060"/>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7F7F7F"/>
              </a:solidFill>
              <a:latin typeface="Calibri"/>
              <a:ea typeface="Calibri"/>
              <a:cs typeface="Calibri"/>
              <a:sym typeface="Calibri"/>
            </a:endParaRPr>
          </a:p>
        </p:txBody>
      </p:sp>
      <p:pic>
        <p:nvPicPr>
          <p:cNvPr id="144" name="Google Shape;144;g2831106bf1a_0_9" descr="C:\Users\Aaron\Downloads\Hudson Soccer crest final-01 9-1-12.jpg"/>
          <p:cNvPicPr preferRelativeResize="0"/>
          <p:nvPr/>
        </p:nvPicPr>
        <p:blipFill rotWithShape="1">
          <a:blip r:embed="rId3">
            <a:alphaModFix/>
          </a:blip>
          <a:srcRect/>
          <a:stretch/>
        </p:blipFill>
        <p:spPr>
          <a:xfrm>
            <a:off x="152400" y="76200"/>
            <a:ext cx="1556797" cy="1751396"/>
          </a:xfrm>
          <a:prstGeom prst="rect">
            <a:avLst/>
          </a:prstGeom>
          <a:noFill/>
          <a:ln>
            <a:noFill/>
          </a:ln>
        </p:spPr>
      </p:pic>
      <p:sp>
        <p:nvSpPr>
          <p:cNvPr id="145" name="Google Shape;145;g2831106bf1a_0_9"/>
          <p:cNvSpPr txBox="1"/>
          <p:nvPr/>
        </p:nvSpPr>
        <p:spPr>
          <a:xfrm>
            <a:off x="1119925" y="228600"/>
            <a:ext cx="8229600" cy="981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lt1"/>
              </a:buClr>
              <a:buSzPts val="3600"/>
              <a:buFont typeface="Open Sans Light"/>
              <a:buNone/>
            </a:pPr>
            <a:r>
              <a:rPr lang="en-US" sz="3600" b="1" i="0" u="none" strike="noStrike" cap="none">
                <a:solidFill>
                  <a:schemeClr val="lt1"/>
                </a:solidFill>
                <a:latin typeface="Open Sans Light"/>
                <a:ea typeface="Open Sans Light"/>
                <a:cs typeface="Open Sans Light"/>
                <a:sym typeface="Open Sans Light"/>
              </a:rPr>
              <a:t>Youth Rec Program Overview</a:t>
            </a:r>
            <a:endParaRPr sz="1400" b="0" i="0" u="none" strike="noStrike" cap="none">
              <a:solidFill>
                <a:srgbClr val="000000"/>
              </a:solidFill>
              <a:latin typeface="Arial"/>
              <a:ea typeface="Arial"/>
              <a:cs typeface="Arial"/>
              <a:sym typeface="Arial"/>
            </a:endParaRPr>
          </a:p>
        </p:txBody>
      </p:sp>
      <p:sp>
        <p:nvSpPr>
          <p:cNvPr id="146" name="Google Shape;146;g2831106bf1a_0_9"/>
          <p:cNvSpPr/>
          <p:nvPr/>
        </p:nvSpPr>
        <p:spPr>
          <a:xfrm>
            <a:off x="339575" y="2078227"/>
            <a:ext cx="4152000" cy="5874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1100"/>
              <a:buFont typeface="Arial"/>
              <a:buNone/>
            </a:pPr>
            <a:r>
              <a:rPr lang="en-US" sz="2400" b="1" i="0" u="none" strike="noStrike" cap="none">
                <a:solidFill>
                  <a:srgbClr val="003D7C"/>
                </a:solidFill>
                <a:latin typeface="Open Sans"/>
                <a:ea typeface="Open Sans"/>
                <a:cs typeface="Open Sans"/>
                <a:sym typeface="Open Sans"/>
              </a:rPr>
              <a:t>202</a:t>
            </a:r>
            <a:r>
              <a:rPr lang="en-US" sz="2400" b="1">
                <a:solidFill>
                  <a:srgbClr val="003D7C"/>
                </a:solidFill>
                <a:latin typeface="Open Sans"/>
                <a:ea typeface="Open Sans"/>
                <a:cs typeface="Open Sans"/>
                <a:sym typeface="Open Sans"/>
              </a:rPr>
              <a:t>3</a:t>
            </a:r>
            <a:r>
              <a:rPr lang="en-US" sz="2400" b="1" i="0" u="none" strike="noStrike" cap="none">
                <a:solidFill>
                  <a:srgbClr val="003D7C"/>
                </a:solidFill>
                <a:latin typeface="Open Sans"/>
                <a:ea typeface="Open Sans"/>
                <a:cs typeface="Open Sans"/>
                <a:sym typeface="Open Sans"/>
              </a:rPr>
              <a:t> </a:t>
            </a:r>
            <a:r>
              <a:rPr lang="en-US" sz="2400" b="1">
                <a:solidFill>
                  <a:srgbClr val="003D7C"/>
                </a:solidFill>
                <a:latin typeface="Open Sans"/>
                <a:ea typeface="Open Sans"/>
                <a:cs typeface="Open Sans"/>
                <a:sym typeface="Open Sans"/>
              </a:rPr>
              <a:t>Summer</a:t>
            </a:r>
            <a:r>
              <a:rPr lang="en-US" sz="2400" b="1" i="0" u="none" strike="noStrike" cap="none">
                <a:solidFill>
                  <a:srgbClr val="003D7C"/>
                </a:solidFill>
                <a:latin typeface="Open Sans"/>
                <a:ea typeface="Open Sans"/>
                <a:cs typeface="Open Sans"/>
                <a:sym typeface="Open Sans"/>
              </a:rPr>
              <a:t> Rec</a:t>
            </a:r>
            <a:endParaRPr sz="1400" b="0" i="0" u="none" strike="noStrike" cap="none">
              <a:solidFill>
                <a:srgbClr val="000000"/>
              </a:solidFill>
              <a:latin typeface="Arial"/>
              <a:ea typeface="Arial"/>
              <a:cs typeface="Arial"/>
              <a:sym typeface="Arial"/>
            </a:endParaRPr>
          </a:p>
        </p:txBody>
      </p:sp>
      <p:sp>
        <p:nvSpPr>
          <p:cNvPr id="147" name="Google Shape;147;g2831106bf1a_0_9"/>
          <p:cNvSpPr txBox="1"/>
          <p:nvPr/>
        </p:nvSpPr>
        <p:spPr>
          <a:xfrm>
            <a:off x="339575" y="2916250"/>
            <a:ext cx="7905000" cy="309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u="sng">
                <a:solidFill>
                  <a:srgbClr val="003D7C"/>
                </a:solidFill>
                <a:latin typeface="Montserrat"/>
                <a:ea typeface="Montserrat"/>
                <a:cs typeface="Montserrat"/>
                <a:sym typeface="Montserrat"/>
              </a:rPr>
              <a:t>New</a:t>
            </a:r>
            <a:r>
              <a:rPr lang="en-US" sz="2100">
                <a:solidFill>
                  <a:srgbClr val="003D7C"/>
                </a:solidFill>
                <a:latin typeface="Montserrat"/>
                <a:ea typeface="Montserrat"/>
                <a:cs typeface="Montserrat"/>
                <a:sym typeface="Montserrat"/>
              </a:rPr>
              <a:t> Program for 2023</a:t>
            </a:r>
            <a:endParaRPr sz="2100">
              <a:solidFill>
                <a:srgbClr val="003D7C"/>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Font typeface="Montserrat"/>
              <a:buChar char="•"/>
            </a:pPr>
            <a:r>
              <a:rPr lang="en-US" sz="2100" b="1">
                <a:solidFill>
                  <a:srgbClr val="003D7C"/>
                </a:solidFill>
                <a:latin typeface="Montserrat"/>
                <a:ea typeface="Montserrat"/>
                <a:cs typeface="Montserrat"/>
                <a:sym typeface="Montserrat"/>
              </a:rPr>
              <a:t>102</a:t>
            </a:r>
            <a:r>
              <a:rPr lang="en-US" sz="2100">
                <a:solidFill>
                  <a:srgbClr val="003D7C"/>
                </a:solidFill>
                <a:latin typeface="Montserrat"/>
                <a:ea typeface="Montserrat"/>
                <a:cs typeface="Montserrat"/>
                <a:sym typeface="Montserrat"/>
              </a:rPr>
              <a:t> players registered</a:t>
            </a:r>
            <a:endParaRPr sz="2100">
              <a:solidFill>
                <a:srgbClr val="003D7C"/>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$55 per player</a:t>
            </a:r>
            <a:endParaRPr sz="2100">
              <a:solidFill>
                <a:srgbClr val="003D7C"/>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3 days a week:</a:t>
            </a:r>
            <a:endParaRPr sz="2100">
              <a:solidFill>
                <a:srgbClr val="003D7C"/>
              </a:solidFill>
              <a:latin typeface="Montserrat"/>
              <a:ea typeface="Montserrat"/>
              <a:cs typeface="Montserrat"/>
              <a:sym typeface="Montserrat"/>
            </a:endParaRPr>
          </a:p>
          <a:p>
            <a:pPr marL="914400" lvl="1"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Tues - 	 U9/U10</a:t>
            </a:r>
            <a:endParaRPr sz="2100">
              <a:solidFill>
                <a:srgbClr val="003D7C"/>
              </a:solidFill>
              <a:latin typeface="Montserrat"/>
              <a:ea typeface="Montserrat"/>
              <a:cs typeface="Montserrat"/>
              <a:sym typeface="Montserrat"/>
            </a:endParaRPr>
          </a:p>
          <a:p>
            <a:pPr marL="914400" lvl="1"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Thurs - U11/I12</a:t>
            </a:r>
            <a:endParaRPr sz="2100">
              <a:solidFill>
                <a:srgbClr val="003D7C"/>
              </a:solidFill>
              <a:latin typeface="Montserrat"/>
              <a:ea typeface="Montserrat"/>
              <a:cs typeface="Montserrat"/>
              <a:sym typeface="Montserrat"/>
            </a:endParaRPr>
          </a:p>
          <a:p>
            <a:pPr marL="914400" lvl="1"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Sat -      U13+</a:t>
            </a:r>
            <a:endParaRPr sz="2100">
              <a:solidFill>
                <a:srgbClr val="003D7C"/>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Used inventory of old design uniforms</a:t>
            </a:r>
            <a:endParaRPr sz="2100">
              <a:solidFill>
                <a:srgbClr val="003D7C"/>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Excellent parent coaches</a:t>
            </a:r>
            <a:endParaRPr sz="2100" i="0" u="sng" strike="noStrike" cap="none">
              <a:solidFill>
                <a:srgbClr val="003D7C"/>
              </a:solidFill>
              <a:highlight>
                <a:srgbClr val="FFFF00"/>
              </a:highlight>
              <a:latin typeface="Montserrat"/>
              <a:ea typeface="Montserrat"/>
              <a:cs typeface="Montserrat"/>
              <a:sym typeface="Montserrat"/>
            </a:endParaRPr>
          </a:p>
        </p:txBody>
      </p:sp>
      <p:pic>
        <p:nvPicPr>
          <p:cNvPr id="148" name="Google Shape;148;g2831106bf1a_0_9"/>
          <p:cNvPicPr preferRelativeResize="0"/>
          <p:nvPr/>
        </p:nvPicPr>
        <p:blipFill>
          <a:blip r:embed="rId4">
            <a:alphaModFix/>
          </a:blip>
          <a:stretch>
            <a:fillRect/>
          </a:stretch>
        </p:blipFill>
        <p:spPr>
          <a:xfrm>
            <a:off x="4491575" y="1680700"/>
            <a:ext cx="4317401" cy="2884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2831106bf1a_0_18"/>
          <p:cNvSpPr txBox="1"/>
          <p:nvPr/>
        </p:nvSpPr>
        <p:spPr>
          <a:xfrm>
            <a:off x="0" y="381000"/>
            <a:ext cx="9349500" cy="762000"/>
          </a:xfrm>
          <a:prstGeom prst="rect">
            <a:avLst/>
          </a:prstGeom>
          <a:solidFill>
            <a:srgbClr val="002060"/>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7F7F7F"/>
              </a:solidFill>
              <a:latin typeface="Calibri"/>
              <a:ea typeface="Calibri"/>
              <a:cs typeface="Calibri"/>
              <a:sym typeface="Calibri"/>
            </a:endParaRPr>
          </a:p>
        </p:txBody>
      </p:sp>
      <p:pic>
        <p:nvPicPr>
          <p:cNvPr id="154" name="Google Shape;154;g2831106bf1a_0_18" descr="C:\Users\Aaron\Downloads\Hudson Soccer crest final-01 9-1-12.jpg"/>
          <p:cNvPicPr preferRelativeResize="0"/>
          <p:nvPr/>
        </p:nvPicPr>
        <p:blipFill rotWithShape="1">
          <a:blip r:embed="rId3">
            <a:alphaModFix/>
          </a:blip>
          <a:srcRect/>
          <a:stretch/>
        </p:blipFill>
        <p:spPr>
          <a:xfrm>
            <a:off x="152400" y="76200"/>
            <a:ext cx="1556797" cy="1751396"/>
          </a:xfrm>
          <a:prstGeom prst="rect">
            <a:avLst/>
          </a:prstGeom>
          <a:noFill/>
          <a:ln>
            <a:noFill/>
          </a:ln>
        </p:spPr>
      </p:pic>
      <p:sp>
        <p:nvSpPr>
          <p:cNvPr id="155" name="Google Shape;155;g2831106bf1a_0_18"/>
          <p:cNvSpPr txBox="1"/>
          <p:nvPr/>
        </p:nvSpPr>
        <p:spPr>
          <a:xfrm>
            <a:off x="1119925" y="228600"/>
            <a:ext cx="8229600" cy="9816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lt1"/>
              </a:buClr>
              <a:buSzPts val="3600"/>
              <a:buFont typeface="Open Sans Light"/>
              <a:buNone/>
            </a:pPr>
            <a:r>
              <a:rPr lang="en-US" sz="3600" b="1" i="0" u="none" strike="noStrike" cap="none">
                <a:solidFill>
                  <a:schemeClr val="lt1"/>
                </a:solidFill>
                <a:latin typeface="Open Sans Light"/>
                <a:ea typeface="Open Sans Light"/>
                <a:cs typeface="Open Sans Light"/>
                <a:sym typeface="Open Sans Light"/>
              </a:rPr>
              <a:t>Youth Rec Program Overview</a:t>
            </a:r>
            <a:endParaRPr sz="1400" b="0" i="0" u="none" strike="noStrike" cap="none">
              <a:solidFill>
                <a:srgbClr val="000000"/>
              </a:solidFill>
              <a:latin typeface="Arial"/>
              <a:ea typeface="Arial"/>
              <a:cs typeface="Arial"/>
              <a:sym typeface="Arial"/>
            </a:endParaRPr>
          </a:p>
        </p:txBody>
      </p:sp>
      <p:sp>
        <p:nvSpPr>
          <p:cNvPr id="156" name="Google Shape;156;g2831106bf1a_0_18"/>
          <p:cNvSpPr/>
          <p:nvPr/>
        </p:nvSpPr>
        <p:spPr>
          <a:xfrm>
            <a:off x="1842975" y="1459077"/>
            <a:ext cx="4152000" cy="5874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1100"/>
              <a:buFont typeface="Arial"/>
              <a:buNone/>
            </a:pPr>
            <a:r>
              <a:rPr lang="en-US" sz="2400" b="1" i="0" u="none" strike="noStrike" cap="none">
                <a:solidFill>
                  <a:srgbClr val="003D7C"/>
                </a:solidFill>
                <a:latin typeface="Open Sans"/>
                <a:ea typeface="Open Sans"/>
                <a:cs typeface="Open Sans"/>
                <a:sym typeface="Open Sans"/>
              </a:rPr>
              <a:t>202</a:t>
            </a:r>
            <a:r>
              <a:rPr lang="en-US" sz="2400" b="1">
                <a:solidFill>
                  <a:srgbClr val="003D7C"/>
                </a:solidFill>
                <a:latin typeface="Open Sans"/>
                <a:ea typeface="Open Sans"/>
                <a:cs typeface="Open Sans"/>
                <a:sym typeface="Open Sans"/>
              </a:rPr>
              <a:t>3</a:t>
            </a:r>
            <a:r>
              <a:rPr lang="en-US" sz="2400" b="1" i="0" u="none" strike="noStrike" cap="none">
                <a:solidFill>
                  <a:srgbClr val="003D7C"/>
                </a:solidFill>
                <a:latin typeface="Open Sans"/>
                <a:ea typeface="Open Sans"/>
                <a:cs typeface="Open Sans"/>
                <a:sym typeface="Open Sans"/>
              </a:rPr>
              <a:t> </a:t>
            </a:r>
            <a:r>
              <a:rPr lang="en-US" sz="2400" b="1">
                <a:solidFill>
                  <a:srgbClr val="003D7C"/>
                </a:solidFill>
                <a:latin typeface="Open Sans"/>
                <a:ea typeface="Open Sans"/>
                <a:cs typeface="Open Sans"/>
                <a:sym typeface="Open Sans"/>
              </a:rPr>
              <a:t>Fall </a:t>
            </a:r>
            <a:r>
              <a:rPr lang="en-US" sz="2400" b="1" i="0" u="none" strike="noStrike" cap="none">
                <a:solidFill>
                  <a:srgbClr val="003D7C"/>
                </a:solidFill>
                <a:latin typeface="Open Sans"/>
                <a:ea typeface="Open Sans"/>
                <a:cs typeface="Open Sans"/>
                <a:sym typeface="Open Sans"/>
              </a:rPr>
              <a:t>Rec</a:t>
            </a:r>
            <a:endParaRPr sz="1400" b="0" i="0" u="none" strike="noStrike" cap="none">
              <a:solidFill>
                <a:srgbClr val="000000"/>
              </a:solidFill>
              <a:latin typeface="Arial"/>
              <a:ea typeface="Arial"/>
              <a:cs typeface="Arial"/>
              <a:sym typeface="Arial"/>
            </a:endParaRPr>
          </a:p>
        </p:txBody>
      </p:sp>
      <p:sp>
        <p:nvSpPr>
          <p:cNvPr id="157" name="Google Shape;157;g2831106bf1a_0_18"/>
          <p:cNvSpPr txBox="1"/>
          <p:nvPr/>
        </p:nvSpPr>
        <p:spPr>
          <a:xfrm>
            <a:off x="0" y="2043750"/>
            <a:ext cx="8472900" cy="43869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rgbClr val="003D7C"/>
              </a:buClr>
              <a:buSzPts val="2100"/>
              <a:buFont typeface="Montserrat"/>
              <a:buChar char="•"/>
            </a:pPr>
            <a:r>
              <a:rPr lang="en-US" sz="2100" b="1">
                <a:solidFill>
                  <a:srgbClr val="003D7C"/>
                </a:solidFill>
                <a:latin typeface="Montserrat"/>
                <a:ea typeface="Montserrat"/>
                <a:cs typeface="Montserrat"/>
                <a:sym typeface="Montserrat"/>
              </a:rPr>
              <a:t>~600</a:t>
            </a:r>
            <a:r>
              <a:rPr lang="en-US" sz="2100">
                <a:solidFill>
                  <a:srgbClr val="003D7C"/>
                </a:solidFill>
                <a:latin typeface="Montserrat"/>
                <a:ea typeface="Montserrat"/>
                <a:cs typeface="Montserrat"/>
                <a:sym typeface="Montserrat"/>
              </a:rPr>
              <a:t> players registered</a:t>
            </a:r>
            <a:endParaRPr sz="2100">
              <a:solidFill>
                <a:srgbClr val="003D7C"/>
              </a:solidFill>
              <a:latin typeface="Montserrat"/>
              <a:ea typeface="Montserrat"/>
              <a:cs typeface="Montserrat"/>
              <a:sym typeface="Montserrat"/>
            </a:endParaRPr>
          </a:p>
          <a:p>
            <a:pPr marL="914400" lvl="1"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+4% over Fall 2022 </a:t>
            </a:r>
            <a:endParaRPr sz="2100">
              <a:solidFill>
                <a:srgbClr val="003D7C"/>
              </a:solidFill>
              <a:latin typeface="Montserrat"/>
              <a:ea typeface="Montserrat"/>
              <a:cs typeface="Montserrat"/>
              <a:sym typeface="Montserrat"/>
            </a:endParaRPr>
          </a:p>
          <a:p>
            <a:pPr marL="914400" lvl="1" indent="-361950" algn="l" rtl="0">
              <a:spcBef>
                <a:spcPts val="0"/>
              </a:spcBef>
              <a:spcAft>
                <a:spcPts val="0"/>
              </a:spcAft>
              <a:buClr>
                <a:srgbClr val="003D7C"/>
              </a:buClr>
              <a:buSzPts val="2100"/>
              <a:buFont typeface="Montserrat"/>
              <a:buChar char="•"/>
            </a:pPr>
            <a:r>
              <a:rPr lang="en-US" sz="2100" b="1">
                <a:solidFill>
                  <a:srgbClr val="003D7C"/>
                </a:solidFill>
                <a:latin typeface="Montserrat"/>
                <a:ea typeface="Montserrat"/>
                <a:cs typeface="Montserrat"/>
                <a:sym typeface="Montserrat"/>
              </a:rPr>
              <a:t>28</a:t>
            </a:r>
            <a:r>
              <a:rPr lang="en-US" sz="2100">
                <a:solidFill>
                  <a:srgbClr val="003D7C"/>
                </a:solidFill>
                <a:latin typeface="Montserrat"/>
                <a:ea typeface="Montserrat"/>
                <a:cs typeface="Montserrat"/>
                <a:sym typeface="Montserrat"/>
              </a:rPr>
              <a:t> U4 Rec Players    +1 over 2022</a:t>
            </a:r>
            <a:endParaRPr sz="2100">
              <a:solidFill>
                <a:srgbClr val="003D7C"/>
              </a:solidFill>
              <a:latin typeface="Montserrat"/>
              <a:ea typeface="Montserrat"/>
              <a:cs typeface="Montserrat"/>
              <a:sym typeface="Montserrat"/>
            </a:endParaRPr>
          </a:p>
          <a:p>
            <a:pPr marL="914400" lvl="1" indent="-361950" algn="l" rtl="0">
              <a:spcBef>
                <a:spcPts val="0"/>
              </a:spcBef>
              <a:spcAft>
                <a:spcPts val="0"/>
              </a:spcAft>
              <a:buClr>
                <a:srgbClr val="003D7C"/>
              </a:buClr>
              <a:buSzPts val="2100"/>
              <a:buFont typeface="Montserrat"/>
              <a:buChar char="•"/>
            </a:pPr>
            <a:r>
              <a:rPr lang="en-US" sz="2100" b="1">
                <a:solidFill>
                  <a:srgbClr val="003D7C"/>
                </a:solidFill>
                <a:latin typeface="Montserrat"/>
                <a:ea typeface="Montserrat"/>
                <a:cs typeface="Montserrat"/>
                <a:sym typeface="Montserrat"/>
              </a:rPr>
              <a:t>36</a:t>
            </a:r>
            <a:r>
              <a:rPr lang="en-US" sz="2100">
                <a:solidFill>
                  <a:srgbClr val="003D7C"/>
                </a:solidFill>
                <a:latin typeface="Montserrat"/>
                <a:ea typeface="Montserrat"/>
                <a:cs typeface="Montserrat"/>
                <a:sym typeface="Montserrat"/>
              </a:rPr>
              <a:t> U13+ Rec Players  -1 under 2022 </a:t>
            </a:r>
            <a:endParaRPr sz="2100">
              <a:solidFill>
                <a:srgbClr val="003D7C"/>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Heather hired as Rec Coaching Coordinator</a:t>
            </a:r>
            <a:endParaRPr sz="2100">
              <a:solidFill>
                <a:srgbClr val="003D7C"/>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Paid Youth coaches for U4-U8</a:t>
            </a:r>
            <a:endParaRPr sz="2100">
              <a:solidFill>
                <a:srgbClr val="003D7C"/>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Visiting teams from other programs</a:t>
            </a:r>
            <a:endParaRPr sz="2100">
              <a:solidFill>
                <a:srgbClr val="003D7C"/>
              </a:solidFill>
              <a:latin typeface="Montserrat"/>
              <a:ea typeface="Montserrat"/>
              <a:cs typeface="Montserrat"/>
              <a:sym typeface="Montserrat"/>
            </a:endParaRPr>
          </a:p>
          <a:p>
            <a:pPr marL="0" lvl="0" indent="0" algn="l" rtl="0">
              <a:spcBef>
                <a:spcPts val="0"/>
              </a:spcBef>
              <a:spcAft>
                <a:spcPts val="0"/>
              </a:spcAft>
              <a:buNone/>
            </a:pPr>
            <a:endParaRPr sz="2100">
              <a:solidFill>
                <a:srgbClr val="003D7C"/>
              </a:solidFill>
              <a:latin typeface="Montserrat"/>
              <a:ea typeface="Montserrat"/>
              <a:cs typeface="Montserrat"/>
              <a:sym typeface="Montserrat"/>
            </a:endParaRPr>
          </a:p>
          <a:p>
            <a:pPr marL="457200" lvl="0"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Kick or Treat Rec Jamboree replaced Fall Tournament</a:t>
            </a:r>
            <a:endParaRPr sz="2100">
              <a:solidFill>
                <a:srgbClr val="003D7C"/>
              </a:solidFill>
              <a:latin typeface="Montserrat"/>
              <a:ea typeface="Montserrat"/>
              <a:cs typeface="Montserrat"/>
              <a:sym typeface="Montserrat"/>
            </a:endParaRPr>
          </a:p>
          <a:p>
            <a:pPr marL="914400" lvl="1"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20 visiting Rec teams  U10 - U16</a:t>
            </a:r>
            <a:endParaRPr sz="2100">
              <a:solidFill>
                <a:srgbClr val="003D7C"/>
              </a:solidFill>
              <a:latin typeface="Montserrat"/>
              <a:ea typeface="Montserrat"/>
              <a:cs typeface="Montserrat"/>
              <a:sym typeface="Montserrat"/>
            </a:endParaRPr>
          </a:p>
          <a:p>
            <a:pPr marL="914400" lvl="1"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WW Travel teams filled brackets</a:t>
            </a:r>
            <a:endParaRPr sz="2100">
              <a:solidFill>
                <a:srgbClr val="003D7C"/>
              </a:solidFill>
              <a:latin typeface="Montserrat"/>
              <a:ea typeface="Montserrat"/>
              <a:cs typeface="Montserrat"/>
              <a:sym typeface="Montserrat"/>
            </a:endParaRPr>
          </a:p>
          <a:p>
            <a:pPr marL="914400" lvl="1"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Excellent Kick and Treat activities</a:t>
            </a:r>
            <a:endParaRPr sz="2100">
              <a:solidFill>
                <a:srgbClr val="003D7C"/>
              </a:solidFill>
              <a:latin typeface="Montserrat"/>
              <a:ea typeface="Montserrat"/>
              <a:cs typeface="Montserrat"/>
              <a:sym typeface="Montserrat"/>
            </a:endParaRPr>
          </a:p>
          <a:p>
            <a:pPr marL="914400" lvl="1" indent="-361950" algn="l" rtl="0">
              <a:spcBef>
                <a:spcPts val="0"/>
              </a:spcBef>
              <a:spcAft>
                <a:spcPts val="0"/>
              </a:spcAft>
              <a:buClr>
                <a:srgbClr val="003D7C"/>
              </a:buClr>
              <a:buSzPts val="2100"/>
              <a:buFont typeface="Montserrat"/>
              <a:buChar char="•"/>
            </a:pPr>
            <a:r>
              <a:rPr lang="en-US" sz="2100">
                <a:solidFill>
                  <a:srgbClr val="003D7C"/>
                </a:solidFill>
                <a:latin typeface="Montserrat"/>
                <a:ea typeface="Montserrat"/>
                <a:cs typeface="Montserrat"/>
                <a:sym typeface="Montserrat"/>
              </a:rPr>
              <a:t>Lessons learned</a:t>
            </a:r>
            <a:endParaRPr sz="2100">
              <a:solidFill>
                <a:srgbClr val="003D7C"/>
              </a:solidFill>
              <a:latin typeface="Montserrat"/>
              <a:ea typeface="Montserrat"/>
              <a:cs typeface="Montserrat"/>
              <a:sym typeface="Montserrat"/>
            </a:endParaRPr>
          </a:p>
        </p:txBody>
      </p:sp>
      <p:pic>
        <p:nvPicPr>
          <p:cNvPr id="158" name="Google Shape;158;g2831106bf1a_0_18"/>
          <p:cNvPicPr preferRelativeResize="0"/>
          <p:nvPr/>
        </p:nvPicPr>
        <p:blipFill rotWithShape="1">
          <a:blip r:embed="rId4">
            <a:alphaModFix/>
          </a:blip>
          <a:srcRect l="16394" t="12509" r="7385" b="5192"/>
          <a:stretch/>
        </p:blipFill>
        <p:spPr>
          <a:xfrm>
            <a:off x="6128750" y="1309575"/>
            <a:ext cx="2722099" cy="196369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TotalTime>
  <Words>1795</Words>
  <Application>Microsoft Office PowerPoint</Application>
  <PresentationFormat>On-screen Show (4:3)</PresentationFormat>
  <Paragraphs>290</Paragraphs>
  <Slides>24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Corbel</vt:lpstr>
      <vt:lpstr>Montserrat Light</vt:lpstr>
      <vt:lpstr>Open Sans Light</vt:lpstr>
      <vt:lpstr>Montserrat</vt:lpstr>
      <vt:lpstr>Calibri</vt:lpstr>
      <vt:lpstr>Wingdings</vt:lpstr>
      <vt:lpstr>Arial</vt:lpstr>
      <vt:lpstr>Open Sans</vt:lpstr>
      <vt:lpstr>Office Theme</vt:lpstr>
      <vt:lpstr>PowerPoint Presentation</vt:lpstr>
      <vt:lpstr>Agenda</vt:lpstr>
      <vt:lpstr>Financial Overview</vt:lpstr>
      <vt:lpstr>Financial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Travel Program  - By the Numbers</vt:lpstr>
      <vt:lpstr>Travel Program In Review 2022/23</vt:lpstr>
      <vt:lpstr>Travel Program In Review 2023/24</vt:lpstr>
      <vt:lpstr>Travel Program In Review: 2023/24 &amp; Beyond</vt:lpstr>
      <vt:lpstr>Travel Program: Challenges &amp;  Goals for Future Improvement</vt:lpstr>
      <vt:lpstr>PowerPoint Presentation</vt:lpstr>
      <vt:lpstr>PowerPoint Presentation</vt:lpstr>
      <vt:lpstr>PowerPoint Presentation</vt:lpstr>
      <vt:lpstr>PowerPoint Presentation</vt:lpstr>
      <vt:lpstr>PowerPoint Presentation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Gutsmiedl</dc:creator>
  <cp:lastModifiedBy>Kati Schenz</cp:lastModifiedBy>
  <cp:revision>5</cp:revision>
  <dcterms:created xsi:type="dcterms:W3CDTF">2020-10-05T22:11:04Z</dcterms:created>
  <dcterms:modified xsi:type="dcterms:W3CDTF">2023-10-26T00:26:32Z</dcterms:modified>
</cp:coreProperties>
</file>