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81" r:id="rId5"/>
    <p:sldId id="294" r:id="rId6"/>
    <p:sldId id="309" r:id="rId7"/>
    <p:sldId id="292" r:id="rId8"/>
    <p:sldId id="293" r:id="rId9"/>
    <p:sldId id="324" r:id="rId10"/>
    <p:sldId id="325" r:id="rId11"/>
    <p:sldId id="326" r:id="rId12"/>
    <p:sldId id="322" r:id="rId13"/>
    <p:sldId id="323" r:id="rId14"/>
    <p:sldId id="327" r:id="rId15"/>
    <p:sldId id="286" r:id="rId16"/>
    <p:sldId id="315" r:id="rId17"/>
    <p:sldId id="318" r:id="rId18"/>
    <p:sldId id="316" r:id="rId19"/>
    <p:sldId id="319" r:id="rId20"/>
    <p:sldId id="320" r:id="rId21"/>
    <p:sldId id="311" r:id="rId22"/>
    <p:sldId id="287" r:id="rId23"/>
    <p:sldId id="296" r:id="rId24"/>
    <p:sldId id="313" r:id="rId25"/>
    <p:sldId id="314" r:id="rId26"/>
    <p:sldId id="291" r:id="rId27"/>
    <p:sldId id="297" r:id="rId28"/>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na Kauffman-Cain" initials="TK" lastIdx="1" clrIdx="0">
    <p:extLst>
      <p:ext uri="{19B8F6BF-5375-455C-9EA6-DF929625EA0E}">
        <p15:presenceInfo xmlns:p15="http://schemas.microsoft.com/office/powerpoint/2012/main" userId="S::Tina.Kauffman-Cain@usoc.org::2b66faab-7c2e-4b2a-a610-95c5fcd1f7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D04C0E-A684-0E40-06B3-5C08253BF749}" v="68" dt="2022-08-24T16:34:29.481"/>
    <p1510:client id="{75B52846-9274-46B9-968C-B3A895507A7F}" v="17" dt="2022-08-19T19:42:17.124"/>
    <p1510:client id="{7ED227DF-5AC0-432D-826A-E9D6561E6122}" v="3387" dt="2022-08-23T01:09:03.861"/>
    <p1510:client id="{AEC9A739-A616-5EBF-51BD-85F5C7BBA69A}" v="28" dt="2022-08-24T17:51:37.747"/>
    <p1510:client id="{DADDFD08-7676-9C4A-9720-B0F0936632A9}" v="188" dt="2022-08-23T18:33:36.7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4877" autoAdjust="0"/>
  </p:normalViewPr>
  <p:slideViewPr>
    <p:cSldViewPr snapToGrid="0">
      <p:cViewPr varScale="1">
        <p:scale>
          <a:sx n="82" d="100"/>
          <a:sy n="82" d="100"/>
        </p:scale>
        <p:origin x="1900" y="60"/>
      </p:cViewPr>
      <p:guideLst>
        <p:guide orient="horz" pos="2160"/>
        <p:guide pos="2880"/>
      </p:guideLst>
    </p:cSldViewPr>
  </p:slideViewPr>
  <p:notesTextViewPr>
    <p:cViewPr>
      <p:scale>
        <a:sx n="1" d="1"/>
        <a:sy n="1" d="1"/>
      </p:scale>
      <p:origin x="0" y="-144"/>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CF71A9B1-54D5-48F3-86E6-7D60CACA9B3E}" type="datetimeFigureOut">
              <a:rPr lang="en-US" smtClean="0"/>
              <a:t>8/24/2022</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C7FD9881-505B-41F3-9F5B-2076A3FFB263}" type="slidenum">
              <a:rPr lang="en-US" smtClean="0"/>
              <a:t>‹#›</a:t>
            </a:fld>
            <a:endParaRPr lang="en-US"/>
          </a:p>
        </p:txBody>
      </p:sp>
    </p:spTree>
    <p:extLst>
      <p:ext uri="{BB962C8B-B14F-4D97-AF65-F5344CB8AC3E}">
        <p14:creationId xmlns:p14="http://schemas.microsoft.com/office/powerpoint/2010/main" val="122683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stillmed.olympics.com/media/Documents/News/2021/11/IOC-Framework-Fairness-Inclusion-Non-discrimination-2021.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wba.org/diversityandinclusio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wba.org/aboutpoliciesprocedure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wba.org/divisioninfo"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nwba.or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u="none" strike="noStrike" dirty="0">
                <a:solidFill>
                  <a:srgbClr val="000000"/>
                </a:solidFill>
                <a:effectLst/>
                <a:latin typeface="Calibri" panose="020F0502020204030204" pitchFamily="34" charset="0"/>
              </a:rPr>
              <a:t>Moderator</a:t>
            </a:r>
            <a:r>
              <a:rPr lang="en-US" sz="1800" b="0" i="0" u="none" strike="noStrike" dirty="0">
                <a:solidFill>
                  <a:srgbClr val="000000"/>
                </a:solidFill>
                <a:effectLst/>
                <a:latin typeface="Calibri" panose="020F0502020204030204" pitchFamily="34" charset="0"/>
              </a:rPr>
              <a:t>: </a:t>
            </a:r>
            <a:r>
              <a:rPr lang="en-US" sz="1800" b="0" i="1" u="none" strike="noStrike" dirty="0">
                <a:solidFill>
                  <a:srgbClr val="000000"/>
                </a:solidFill>
                <a:effectLst/>
                <a:latin typeface="Calibri" panose="020F0502020204030204" pitchFamily="34" charset="0"/>
              </a:rPr>
              <a:t>CLICK RECORD ;)</a:t>
            </a:r>
            <a:r>
              <a:rPr lang="en-US" sz="1800" b="0" i="0" u="none" strike="noStrike" dirty="0">
                <a:solidFill>
                  <a:srgbClr val="444444"/>
                </a:solidFill>
                <a:effectLst/>
                <a:latin typeface="Calibri" panose="020F0502020204030204" pitchFamily="34" charset="0"/>
              </a:rPr>
              <a:t>​</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Welcome to the NWBA Webinar Series Presented by ABC Medical! We are very excited to have you participating in tonight’s session on Registering as a NWBA Team and Member!</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Before we get started tonight, I want to share a few housekeeping items:</a:t>
            </a:r>
            <a:r>
              <a:rPr lang="en-US" sz="1800" b="0" i="0" u="none" strike="noStrike" dirty="0">
                <a:solidFill>
                  <a:srgbClr val="444444"/>
                </a:solidFill>
                <a:effectLst/>
                <a:latin typeface="Calibri" panose="020F0502020204030204" pitchFamily="34" charset="0"/>
              </a:rPr>
              <a:t>​</a:t>
            </a:r>
            <a:r>
              <a:rPr lang="en-US" sz="1800" b="0" i="0" dirty="0">
                <a:solidFill>
                  <a:srgbClr val="444444"/>
                </a:solidFill>
                <a:effectLst/>
                <a:latin typeface="Calibri" panose="020F0502020204030204" pitchFamily="34" charset="0"/>
              </a:rPr>
              <a:t>​</a:t>
            </a:r>
            <a:br>
              <a:rPr lang="en-US" sz="1800" b="0" i="0" dirty="0">
                <a:solidFill>
                  <a:srgbClr val="444444"/>
                </a:solidFill>
                <a:effectLst/>
                <a:latin typeface="Calibri" panose="020F0502020204030204" pitchFamily="34" charset="0"/>
              </a:rPr>
            </a:br>
            <a:r>
              <a:rPr lang="en-US" sz="1800" b="0" i="0" dirty="0">
                <a:solidFill>
                  <a:srgbClr val="444444"/>
                </a:solidFill>
                <a:effectLst/>
                <a:latin typeface="Arial" panose="020B0604020202020204" pitchFamily="34" charset="0"/>
              </a:rPr>
              <a:t>​</a:t>
            </a:r>
          </a:p>
          <a:p>
            <a:pPr algn="l" rtl="0" fontAlgn="base">
              <a:buFont typeface="+mj-lt"/>
              <a:buAutoNum type="arabicPeriod"/>
            </a:pPr>
            <a:r>
              <a:rPr lang="en-US" sz="1800" b="0" i="0" u="none" strike="noStrike" dirty="0">
                <a:solidFill>
                  <a:srgbClr val="000000"/>
                </a:solidFill>
                <a:effectLst/>
                <a:latin typeface="Calibri" panose="020F0502020204030204" pitchFamily="34" charset="0"/>
              </a:rPr>
              <a:t> Everyone attending is asked to mute your audio during the presentation to reduce background noise for the presenters.</a:t>
            </a:r>
            <a:r>
              <a:rPr lang="en-US" sz="1800" b="0" i="0" u="none" strike="noStrike" dirty="0">
                <a:solidFill>
                  <a:srgbClr val="444444"/>
                </a:solidFill>
                <a:effectLst/>
                <a:latin typeface="Calibri" panose="020F0502020204030204" pitchFamily="34" charset="0"/>
              </a:rPr>
              <a:t>​</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mj-lt"/>
              <a:buAutoNum type="arabicPeriod"/>
            </a:pPr>
            <a:r>
              <a:rPr lang="en-US" sz="1800" b="0" i="0" u="none" strike="noStrike" dirty="0">
                <a:solidFill>
                  <a:srgbClr val="000000"/>
                </a:solidFill>
                <a:effectLst/>
                <a:latin typeface="Calibri" panose="020F0502020204030204" pitchFamily="34" charset="0"/>
              </a:rPr>
              <a:t> If you have any questions, please use the chat box. We will be monitoring this throughout the presentation, and we have time reserved at the end for Q&amp;A.</a:t>
            </a:r>
            <a:r>
              <a:rPr lang="en-US" sz="1800" b="0" i="0" u="none" strike="noStrike" dirty="0">
                <a:solidFill>
                  <a:srgbClr val="444444"/>
                </a:solidFill>
                <a:effectLst/>
                <a:latin typeface="Calibri" panose="020F0502020204030204" pitchFamily="34" charset="0"/>
              </a:rPr>
              <a:t>​</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mj-lt"/>
              <a:buAutoNum type="arabicPeriod"/>
            </a:pPr>
            <a:r>
              <a:rPr lang="en-US" sz="1800" b="0" i="0" u="none" strike="noStrike" dirty="0">
                <a:solidFill>
                  <a:srgbClr val="000000"/>
                </a:solidFill>
                <a:effectLst/>
                <a:latin typeface="Calibri" panose="020F0502020204030204" pitchFamily="34" charset="0"/>
              </a:rPr>
              <a:t> If you cannot stay for the entire presentation, we will provide a recording of tonight’s session on the NWBA website.</a:t>
            </a:r>
            <a:r>
              <a:rPr lang="en-US" sz="1800" b="0" i="0" u="none" strike="noStrike" dirty="0">
                <a:solidFill>
                  <a:srgbClr val="444444"/>
                </a:solidFill>
                <a:effectLst/>
                <a:latin typeface="Calibri" panose="020F0502020204030204" pitchFamily="34" charset="0"/>
              </a:rPr>
              <a:t>​</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7FD9881-505B-41F3-9F5B-2076A3FFB263}" type="slidenum">
              <a:rPr lang="en-US" smtClean="0"/>
              <a:t>1</a:t>
            </a:fld>
            <a:endParaRPr lang="en-US"/>
          </a:p>
        </p:txBody>
      </p:sp>
    </p:spTree>
    <p:extLst>
      <p:ext uri="{BB962C8B-B14F-4D97-AF65-F5344CB8AC3E}">
        <p14:creationId xmlns:p14="http://schemas.microsoft.com/office/powerpoint/2010/main" val="1327408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Let’s roll right into some heavy topics…</a:t>
            </a:r>
          </a:p>
        </p:txBody>
      </p:sp>
      <p:sp>
        <p:nvSpPr>
          <p:cNvPr id="4" name="Slide Number Placeholder 3"/>
          <p:cNvSpPr>
            <a:spLocks noGrp="1"/>
          </p:cNvSpPr>
          <p:nvPr>
            <p:ph type="sldNum" sz="quarter" idx="5"/>
          </p:nvPr>
        </p:nvSpPr>
        <p:spPr/>
        <p:txBody>
          <a:bodyPr/>
          <a:lstStyle/>
          <a:p>
            <a:fld id="{C7FD9881-505B-41F3-9F5B-2076A3FFB263}" type="slidenum">
              <a:rPr lang="en-US" smtClean="0"/>
              <a:t>10</a:t>
            </a:fld>
            <a:endParaRPr lang="en-US"/>
          </a:p>
        </p:txBody>
      </p:sp>
    </p:spTree>
    <p:extLst>
      <p:ext uri="{BB962C8B-B14F-4D97-AF65-F5344CB8AC3E}">
        <p14:creationId xmlns:p14="http://schemas.microsoft.com/office/powerpoint/2010/main" val="2766274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Let’s roll right into some heavy topics…</a:t>
            </a:r>
          </a:p>
          <a:p>
            <a:pPr marL="171450" indent="-171450">
              <a:buFont typeface="Arial" panose="020B0604020202020204" pitchFamily="34" charset="0"/>
              <a:buChar char="•"/>
            </a:pPr>
            <a:endParaRPr lang="en-US" dirty="0">
              <a:cs typeface="Calibri"/>
            </a:endParaRPr>
          </a:p>
          <a:p>
            <a:r>
              <a:rPr lang="en-US" b="1" dirty="0">
                <a:cs typeface="Calibri"/>
              </a:rPr>
              <a:t>Pass Presentation to Dug</a:t>
            </a:r>
          </a:p>
        </p:txBody>
      </p:sp>
      <p:sp>
        <p:nvSpPr>
          <p:cNvPr id="4" name="Slide Number Placeholder 3"/>
          <p:cNvSpPr>
            <a:spLocks noGrp="1"/>
          </p:cNvSpPr>
          <p:nvPr>
            <p:ph type="sldNum" sz="quarter" idx="5"/>
          </p:nvPr>
        </p:nvSpPr>
        <p:spPr/>
        <p:txBody>
          <a:bodyPr/>
          <a:lstStyle/>
          <a:p>
            <a:fld id="{C7FD9881-505B-41F3-9F5B-2076A3FFB263}" type="slidenum">
              <a:rPr lang="en-US" smtClean="0"/>
              <a:t>11</a:t>
            </a:fld>
            <a:endParaRPr lang="en-US"/>
          </a:p>
        </p:txBody>
      </p:sp>
    </p:spTree>
    <p:extLst>
      <p:ext uri="{BB962C8B-B14F-4D97-AF65-F5344CB8AC3E}">
        <p14:creationId xmlns:p14="http://schemas.microsoft.com/office/powerpoint/2010/main" val="2446049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0" dirty="0">
                <a:solidFill>
                  <a:srgbClr val="666666"/>
                </a:solidFill>
                <a:effectLst/>
                <a:latin typeface="Source Sans Pro" panose="020B0503030403020204" pitchFamily="34" charset="0"/>
              </a:rPr>
              <a:t>DUG</a:t>
            </a: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dirty="0">
              <a:solidFill>
                <a:srgbClr val="000000"/>
              </a:solidFill>
              <a:effectLst/>
              <a:latin typeface="supria-san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0000"/>
                </a:solidFill>
                <a:effectLst/>
                <a:latin typeface="OlympicSans"/>
              </a:rPr>
              <a:t>Read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0000"/>
                </a:solidFill>
                <a:effectLst/>
                <a:latin typeface="OlympicSans"/>
              </a:rPr>
              <a:t>Following a two-year consultation process with more than 250 athletes and concerned stakeholders, the International Olympic Committee (IOC) today released its new “</a:t>
            </a:r>
            <a:r>
              <a:rPr lang="en-US" b="1" i="0" u="none" strike="noStrike" dirty="0">
                <a:solidFill>
                  <a:srgbClr val="3E76EC"/>
                </a:solidFill>
                <a:effectLst/>
                <a:latin typeface="OlympicSans"/>
                <a:hlinkClick r:id="rId3"/>
              </a:rPr>
              <a:t>IOC Framework on Fairness, Inclusion and Non-Discrimination on the Basis of Gender Identity and Sex Variations</a:t>
            </a:r>
            <a:r>
              <a:rPr lang="en-US" b="0" i="0" dirty="0">
                <a:solidFill>
                  <a:srgbClr val="000000"/>
                </a:solidFill>
                <a:effectLst/>
                <a:latin typeface="OlympicSan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dirty="0">
              <a:solidFill>
                <a:srgbClr val="000000"/>
              </a:solidFill>
              <a:effectLst/>
              <a:latin typeface="OlympicSan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000000"/>
                </a:solidFill>
                <a:effectLst/>
                <a:latin typeface="OlympicSans"/>
              </a:rPr>
              <a:t>Read Slide</a:t>
            </a:r>
            <a:br>
              <a:rPr lang="en-US" sz="1200" b="0" i="0" dirty="0">
                <a:solidFill>
                  <a:srgbClr val="000000"/>
                </a:solidFill>
                <a:effectLst/>
                <a:latin typeface="OlympicSans"/>
              </a:rPr>
            </a:br>
            <a:r>
              <a:rPr lang="en-US" sz="1200" b="0" i="0" dirty="0">
                <a:solidFill>
                  <a:srgbClr val="000000"/>
                </a:solidFill>
                <a:effectLst/>
                <a:latin typeface="supria-sans"/>
              </a:rPr>
              <a:t>The NCAA Board of Governors on Wednesday voted in support of a sport-by-sport approach to transgender participation that preserves opportunity for transgender student-athletes while balancing fairness, inclusion and safety for all who compete.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7FD9881-505B-41F3-9F5B-2076A3FFB263}" type="slidenum">
              <a:rPr lang="en-US" smtClean="0"/>
              <a:t>12</a:t>
            </a:fld>
            <a:endParaRPr lang="en-US"/>
          </a:p>
        </p:txBody>
      </p:sp>
    </p:spTree>
    <p:extLst>
      <p:ext uri="{BB962C8B-B14F-4D97-AF65-F5344CB8AC3E}">
        <p14:creationId xmlns:p14="http://schemas.microsoft.com/office/powerpoint/2010/main" val="1981927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dirty="0">
                <a:solidFill>
                  <a:srgbClr val="666666"/>
                </a:solidFill>
                <a:effectLst/>
                <a:latin typeface="Source Sans Pro" panose="020B0503030403020204" pitchFamily="34" charset="0"/>
              </a:rPr>
              <a:t>DUG</a:t>
            </a:r>
            <a:endParaRPr lang="en-US" dirty="0"/>
          </a:p>
          <a:p>
            <a:pPr marL="0" indent="0">
              <a:buFont typeface="Arial" panose="020B0604020202020204" pitchFamily="34" charset="0"/>
              <a:buNone/>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Fall of 2020 preliminarily stated discussions with Athlete Ally to support policy development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effectLst/>
              <a:latin typeface="Calibri" panose="020F0502020204030204" pitchFamily="34" charset="0"/>
              <a:ea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Times New Roman" panose="02020603050405020304" pitchFamily="18" charset="0"/>
              </a:rPr>
              <a:t>Fall of 2021 NWBA submits 2021-2024 Diversity, Equity &amp; Inclusion Action Plan submitted to USOPC for review by U.S. Congress. “Promote an inclusive environment thru transgender athlete participation within the NWBA and sport of wheelchair basketball.” The initiatives include the following two items -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Times New Roman" panose="02020603050405020304" pitchFamily="18" charset="0"/>
              </a:rPr>
              <a:t>Create and implement a Transgender Participation Policy that is tailored to wheelchair basketball, membership and levels of play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Times New Roman" panose="02020603050405020304" pitchFamily="18" charset="0"/>
              </a:rPr>
              <a:t>Host educational opportunities for NWBA membership on the policy and implementation.</a:t>
            </a:r>
          </a:p>
          <a:p>
            <a:pPr marL="628650" lvl="1" indent="-171450">
              <a:buFont typeface="Arial" panose="020B0604020202020204" pitchFamily="34" charset="0"/>
              <a:buChar char="•"/>
              <a:defRPr/>
            </a:pPr>
            <a:r>
              <a:rPr lang="en-US" dirty="0">
                <a:hlinkClick r:id="rId3"/>
              </a:rPr>
              <a:t>https://www.nwba.org/diversityandinclusion</a:t>
            </a:r>
            <a:r>
              <a:rPr lang="en-US" dirty="0"/>
              <a:t> </a:t>
            </a:r>
            <a:endParaRPr lang="en-US" sz="1800" dirty="0">
              <a:effectLst/>
              <a:latin typeface="Calibri" panose="020F0502020204030204" pitchFamily="34" charset="0"/>
              <a:ea typeface="Times New Roman" panose="02020603050405020304" pitchFamily="18" charset="0"/>
              <a:cs typeface="Calibri"/>
            </a:endParaRPr>
          </a:p>
          <a:p>
            <a:pPr marL="171450" indent="-171450">
              <a:buFont typeface="Arial" panose="020B0604020202020204" pitchFamily="34" charset="0"/>
              <a:buChar char="•"/>
              <a:defRPr/>
            </a:pPr>
            <a:endParaRPr lang="en-US" sz="1800" dirty="0">
              <a:latin typeface="Calibri" panose="020F0502020204030204" pitchFamily="34" charset="0"/>
              <a:ea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Times New Roman" panose="02020603050405020304" pitchFamily="18" charset="0"/>
              </a:rPr>
              <a:t>Fall of 2021 we opted into USOPC offered funded program “NGB Trans Policy Project” to be supported by Inclusion Playbook to be educated on landscape of trans athletes and assist with developing a policy.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7FD9881-505B-41F3-9F5B-2076A3FFB263}" type="slidenum">
              <a:rPr lang="en-US" smtClean="0"/>
              <a:t>13</a:t>
            </a:fld>
            <a:endParaRPr lang="en-US"/>
          </a:p>
        </p:txBody>
      </p:sp>
    </p:spTree>
    <p:extLst>
      <p:ext uri="{BB962C8B-B14F-4D97-AF65-F5344CB8AC3E}">
        <p14:creationId xmlns:p14="http://schemas.microsoft.com/office/powerpoint/2010/main" val="2404152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dirty="0">
                <a:solidFill>
                  <a:srgbClr val="666666"/>
                </a:solidFill>
                <a:effectLst/>
                <a:latin typeface="Source Sans Pro" panose="020B0503030403020204" pitchFamily="34" charset="0"/>
              </a:rPr>
              <a:t>DUG</a:t>
            </a:r>
            <a:endParaRPr lang="en-US" dirty="0"/>
          </a:p>
          <a:p>
            <a:pPr marL="0" indent="0">
              <a:buFont typeface="Arial" panose="020B0604020202020204" pitchFamily="34" charset="0"/>
              <a:buNone/>
            </a:pPr>
            <a:endParaRPr lang="en-US" dirty="0"/>
          </a:p>
          <a:p>
            <a:pPr marL="342900" indent="-342900">
              <a:buFont typeface="Arial" panose="020B0604020202020204" pitchFamily="34" charset="0"/>
              <a:buChar char="•"/>
            </a:pPr>
            <a:r>
              <a:rPr lang="en-US" sz="2400" b="0" dirty="0"/>
              <a:t>Policy was presented and discussed by NWBA Board of Directors on May 16, 2022 </a:t>
            </a:r>
          </a:p>
          <a:p>
            <a:pPr marL="800100" lvl="1" indent="-342900">
              <a:buFont typeface="Arial" panose="020B0604020202020204" pitchFamily="34" charset="0"/>
              <a:buChar char="•"/>
            </a:pPr>
            <a:r>
              <a:rPr lang="en-US" sz="2400" dirty="0"/>
              <a:t>Policy presented would be i</a:t>
            </a:r>
            <a:r>
              <a:rPr lang="en-US" sz="2400" b="0" dirty="0"/>
              <a:t>mplementation for the 2022-2023 NWBA Season*</a:t>
            </a:r>
          </a:p>
          <a:p>
            <a:pPr marL="342900" indent="-342900">
              <a:buFont typeface="Arial" panose="020B0604020202020204" pitchFamily="34" charset="0"/>
              <a:buChar char="•"/>
            </a:pPr>
            <a:endParaRPr lang="en-US" sz="2400" b="0" dirty="0"/>
          </a:p>
          <a:p>
            <a:pPr marL="342900" indent="-342900">
              <a:buFont typeface="Arial" panose="020B0604020202020204" pitchFamily="34" charset="0"/>
              <a:buChar char="•"/>
            </a:pPr>
            <a:r>
              <a:rPr lang="en-US" sz="2400" b="0" dirty="0"/>
              <a:t>Approved by the NWBA Board of Directors via email on May 27, 2022, and included in the NWBA Polices &amp; Procedures.</a:t>
            </a:r>
          </a:p>
          <a:p>
            <a:pPr marL="800100" lvl="1" indent="-342900">
              <a:buFont typeface="Arial" panose="020B0604020202020204" pitchFamily="34" charset="0"/>
              <a:buChar char="•"/>
            </a:pPr>
            <a:r>
              <a:rPr lang="en-US" sz="2400" b="0" dirty="0">
                <a:solidFill>
                  <a:srgbClr val="0072BC"/>
                </a:solidFill>
                <a:hlinkClick r:id="rId3">
                  <a:extLst>
                    <a:ext uri="{A12FA001-AC4F-418D-AE19-62706E023703}">
                      <ahyp:hlinkClr xmlns:ahyp="http://schemas.microsoft.com/office/drawing/2018/hyperlinkcolor" val="tx"/>
                    </a:ext>
                  </a:extLst>
                </a:hlinkClick>
              </a:rPr>
              <a:t>https://www.nwba.org/aboutpoliciesprocedures</a:t>
            </a:r>
            <a:r>
              <a:rPr lang="en-US" sz="2400" b="0" dirty="0">
                <a:solidFill>
                  <a:srgbClr val="0072BC"/>
                </a:solidFill>
              </a:rPr>
              <a:t> </a:t>
            </a:r>
          </a:p>
          <a:p>
            <a:pPr marL="800100" lvl="1"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b="0" dirty="0"/>
              <a:t>Policy presented during NWBA Town Hall on Wednesday, June 15</a:t>
            </a:r>
            <a:r>
              <a:rPr lang="en-US" sz="2400" dirty="0"/>
              <a:t> - Brandon</a:t>
            </a:r>
            <a:endParaRPr lang="en-US" sz="2400" b="0" dirty="0">
              <a:cs typeface="Calibri"/>
            </a:endParaRPr>
          </a:p>
          <a:p>
            <a:pPr marL="342900" indent="-342900">
              <a:buFont typeface="Arial" panose="020B0604020202020204" pitchFamily="34" charset="0"/>
              <a:buChar char="•"/>
            </a:pPr>
            <a:endParaRPr lang="en-US" sz="2400" b="0" dirty="0"/>
          </a:p>
          <a:p>
            <a:pPr marL="342900" indent="-342900">
              <a:buFont typeface="Arial" panose="020B0604020202020204" pitchFamily="34" charset="0"/>
              <a:buChar char="•"/>
            </a:pPr>
            <a:r>
              <a:rPr lang="en-US" sz="2400" b="0" dirty="0"/>
              <a:t>Educational session to be provided to NWBA membership in the form of this webinar.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7FD9881-505B-41F3-9F5B-2076A3FFB263}" type="slidenum">
              <a:rPr lang="en-US" smtClean="0"/>
              <a:t>14</a:t>
            </a:fld>
            <a:endParaRPr lang="en-US"/>
          </a:p>
        </p:txBody>
      </p:sp>
    </p:spTree>
    <p:extLst>
      <p:ext uri="{BB962C8B-B14F-4D97-AF65-F5344CB8AC3E}">
        <p14:creationId xmlns:p14="http://schemas.microsoft.com/office/powerpoint/2010/main" val="2913081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dirty="0">
                <a:solidFill>
                  <a:srgbClr val="666666"/>
                </a:solidFill>
                <a:effectLst/>
                <a:latin typeface="Source Sans Pro" panose="020B0503030403020204" pitchFamily="34" charset="0"/>
              </a:rPr>
              <a:t>DUG</a:t>
            </a: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b="0" i="0" dirty="0">
                <a:solidFill>
                  <a:srgbClr val="666666"/>
                </a:solidFill>
                <a:effectLst/>
                <a:latin typeface="Source Sans Pro" panose="020B0503030403020204" pitchFamily="34" charset="0"/>
              </a:rPr>
              <a:t>The National Wheelchair Basketball Association (NWBA) supports diversity and inclusion in all aspects of wheelchair basketball.  The purpose of this policy is to provide guidance on gender eligibility to participate in recreational and competitive wheelchair basketball managed and operated by the NWBA. This policy was written with the intent to create inclusive sporting environment where people of all backgrounds can contribute and play wheelchair basketball.  NWBA’s goal is to allow all athletes access to wheelchair basketball in a healthy and respectful environment. </a:t>
            </a:r>
            <a:br>
              <a:rPr lang="en-US" dirty="0"/>
            </a:br>
            <a:br>
              <a:rPr lang="en-US" dirty="0"/>
            </a:br>
            <a:r>
              <a:rPr lang="en-US" b="0" i="0" dirty="0">
                <a:solidFill>
                  <a:srgbClr val="666666"/>
                </a:solidFill>
                <a:effectLst/>
                <a:latin typeface="Source Sans Pro" panose="020B0503030403020204" pitchFamily="34" charset="0"/>
              </a:rPr>
              <a:t>This policy is based on NWBA’s belief that recreational wheelchair basketball should incorporate an inclusive policy that focuses on allowing athletes to participate on a team that is consistent with their gender identity. </a:t>
            </a:r>
            <a:endParaRPr lang="en-US" dirty="0"/>
          </a:p>
        </p:txBody>
      </p:sp>
      <p:sp>
        <p:nvSpPr>
          <p:cNvPr id="4" name="Slide Number Placeholder 3"/>
          <p:cNvSpPr>
            <a:spLocks noGrp="1"/>
          </p:cNvSpPr>
          <p:nvPr>
            <p:ph type="sldNum" sz="quarter" idx="5"/>
          </p:nvPr>
        </p:nvSpPr>
        <p:spPr/>
        <p:txBody>
          <a:bodyPr/>
          <a:lstStyle/>
          <a:p>
            <a:fld id="{C7FD9881-505B-41F3-9F5B-2076A3FFB263}" type="slidenum">
              <a:rPr lang="en-US" smtClean="0"/>
              <a:t>15</a:t>
            </a:fld>
            <a:endParaRPr lang="en-US"/>
          </a:p>
        </p:txBody>
      </p:sp>
    </p:spTree>
    <p:extLst>
      <p:ext uri="{BB962C8B-B14F-4D97-AF65-F5344CB8AC3E}">
        <p14:creationId xmlns:p14="http://schemas.microsoft.com/office/powerpoint/2010/main" val="782643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dirty="0">
                <a:solidFill>
                  <a:srgbClr val="666666"/>
                </a:solidFill>
                <a:effectLst/>
                <a:latin typeface="Source Sans Pro" panose="020B0503030403020204" pitchFamily="34" charset="0"/>
              </a:rPr>
              <a:t>DUG</a:t>
            </a:r>
            <a:endParaRPr lang="en-US" dirty="0"/>
          </a:p>
          <a:p>
            <a:pPr algn="l"/>
            <a:r>
              <a:rPr lang="en-US" b="0" i="0" dirty="0">
                <a:effectLst/>
                <a:latin typeface="Source Sans Pro" panose="020B0503030403020204" pitchFamily="34" charset="0"/>
              </a:rPr>
              <a:t>READ SLIDE</a:t>
            </a:r>
          </a:p>
          <a:p>
            <a:r>
              <a:rPr lang="en-US" dirty="0">
                <a:cs typeface="Calibri"/>
              </a:rPr>
              <a:t>National Teams under the policies developed by International Wheelchair Basketball Federation – which will be approved/revied by the IOC</a:t>
            </a:r>
            <a:endParaRPr lang="en-US" dirty="0"/>
          </a:p>
        </p:txBody>
      </p:sp>
      <p:sp>
        <p:nvSpPr>
          <p:cNvPr id="4" name="Slide Number Placeholder 3"/>
          <p:cNvSpPr>
            <a:spLocks noGrp="1"/>
          </p:cNvSpPr>
          <p:nvPr>
            <p:ph type="sldNum" sz="quarter" idx="5"/>
          </p:nvPr>
        </p:nvSpPr>
        <p:spPr/>
        <p:txBody>
          <a:bodyPr/>
          <a:lstStyle/>
          <a:p>
            <a:fld id="{C7FD9881-505B-41F3-9F5B-2076A3FFB263}" type="slidenum">
              <a:rPr lang="en-US" smtClean="0"/>
              <a:t>16</a:t>
            </a:fld>
            <a:endParaRPr lang="en-US"/>
          </a:p>
        </p:txBody>
      </p:sp>
    </p:spTree>
    <p:extLst>
      <p:ext uri="{BB962C8B-B14F-4D97-AF65-F5344CB8AC3E}">
        <p14:creationId xmlns:p14="http://schemas.microsoft.com/office/powerpoint/2010/main" val="1751629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dirty="0">
                <a:solidFill>
                  <a:srgbClr val="666666"/>
                </a:solidFill>
                <a:effectLst/>
                <a:latin typeface="Source Sans Pro" panose="020B0503030403020204" pitchFamily="34" charset="0"/>
              </a:rPr>
              <a:t>DUG</a:t>
            </a:r>
            <a:endParaRPr lang="en-US" dirty="0"/>
          </a:p>
          <a:p>
            <a:pPr algn="l"/>
            <a:r>
              <a:rPr lang="en-US" b="0" i="0" dirty="0">
                <a:effectLst/>
                <a:latin typeface="Source Sans Pro" panose="020B0503030403020204" pitchFamily="34" charset="0"/>
              </a:rPr>
              <a:t>READ SLIDE/POLICY</a:t>
            </a:r>
          </a:p>
          <a:p>
            <a:r>
              <a:rPr lang="en-US" dirty="0">
                <a:cs typeface="Calibri"/>
              </a:rPr>
              <a:t>Only Women's Division &amp; Intercollegiate Division – Womens' are the only gender specific divisions; all other divisions are co-ed</a:t>
            </a:r>
            <a:endParaRPr lang="en-US" dirty="0"/>
          </a:p>
        </p:txBody>
      </p:sp>
      <p:sp>
        <p:nvSpPr>
          <p:cNvPr id="4" name="Slide Number Placeholder 3"/>
          <p:cNvSpPr>
            <a:spLocks noGrp="1"/>
          </p:cNvSpPr>
          <p:nvPr>
            <p:ph type="sldNum" sz="quarter" idx="5"/>
          </p:nvPr>
        </p:nvSpPr>
        <p:spPr/>
        <p:txBody>
          <a:bodyPr/>
          <a:lstStyle/>
          <a:p>
            <a:fld id="{C7FD9881-505B-41F3-9F5B-2076A3FFB263}" type="slidenum">
              <a:rPr lang="en-US" smtClean="0"/>
              <a:t>17</a:t>
            </a:fld>
            <a:endParaRPr lang="en-US"/>
          </a:p>
        </p:txBody>
      </p:sp>
    </p:spTree>
    <p:extLst>
      <p:ext uri="{BB962C8B-B14F-4D97-AF65-F5344CB8AC3E}">
        <p14:creationId xmlns:p14="http://schemas.microsoft.com/office/powerpoint/2010/main" val="2556072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dirty="0">
                <a:solidFill>
                  <a:srgbClr val="666666"/>
                </a:solidFill>
                <a:effectLst/>
                <a:latin typeface="Source Sans Pro" panose="020B0503030403020204" pitchFamily="34" charset="0"/>
              </a:rPr>
              <a:t>DUG</a:t>
            </a:r>
            <a:endParaRPr lang="en-US" dirty="0"/>
          </a:p>
          <a:p>
            <a:pPr marL="342900" indent="-342900">
              <a:buFont typeface="Arial" panose="020B0604020202020204" pitchFamily="34" charset="0"/>
              <a:buChar char="•"/>
            </a:pPr>
            <a:r>
              <a:rPr lang="en-US" b="0" dirty="0"/>
              <a:t>Starting in 2022-23, thru Individual Registration a NWBA member will be able to provide their gender identity in a more thorough and comfortable offering.</a:t>
            </a:r>
          </a:p>
          <a:p>
            <a:pPr marL="342900" indent="-342900">
              <a:buFont typeface="Arial" panose="020B0604020202020204" pitchFamily="34" charset="0"/>
              <a:buChar char="•"/>
            </a:pPr>
            <a:endParaRPr lang="en-US" b="0" dirty="0"/>
          </a:p>
          <a:p>
            <a:pPr marL="800100" lvl="1" indent="-342900">
              <a:buFont typeface="Arial" panose="020B0604020202020204" pitchFamily="34" charset="0"/>
              <a:buChar char="•"/>
            </a:pPr>
            <a:r>
              <a:rPr lang="en-US" dirty="0">
                <a:latin typeface="GothamLight"/>
              </a:rPr>
              <a:t>Athletes will be asked during Individual Registration to identify their preference of </a:t>
            </a:r>
            <a:r>
              <a:rPr lang="en-US" b="0" dirty="0">
                <a:latin typeface="GothamLight"/>
              </a:rPr>
              <a:t>gender for NWBA competition. </a:t>
            </a:r>
          </a:p>
          <a:p>
            <a:pPr marL="800100" lvl="1" indent="-342900">
              <a:buFont typeface="Arial" panose="020B0604020202020204" pitchFamily="34" charset="0"/>
              <a:buChar char="•"/>
            </a:pPr>
            <a:r>
              <a:rPr lang="en-US" b="0" dirty="0">
                <a:latin typeface="GothamLight"/>
              </a:rPr>
              <a:t>The “Preference of Gender Competition” will show publicly on a team’s roster for others to reference</a:t>
            </a:r>
          </a:p>
          <a:p>
            <a:pPr marL="342900" indent="-342900">
              <a:buFont typeface="Arial" panose="020B0604020202020204" pitchFamily="34" charset="0"/>
              <a:buChar char="•"/>
            </a:pPr>
            <a:endParaRPr lang="en-US" b="0" dirty="0"/>
          </a:p>
          <a:p>
            <a:pPr marL="342900" indent="-342900">
              <a:buFont typeface="Arial" panose="020B0604020202020204" pitchFamily="34" charset="0"/>
              <a:buChar char="•"/>
            </a:pPr>
            <a:r>
              <a:rPr lang="en-US" b="0" dirty="0"/>
              <a:t>Any NWBA athlete may update their gender identity and gender of preference for competition at any time, however to formally and appropriately make this change the individual must submit a Change to Registration Request (New Registration Form for 2022-23) with the NWBA. </a:t>
            </a:r>
          </a:p>
          <a:p>
            <a:pPr marL="342900" indent="-342900">
              <a:buFont typeface="Arial" panose="020B0604020202020204" pitchFamily="34" charset="0"/>
              <a:buChar char="•"/>
            </a:pPr>
            <a:endParaRPr lang="en-US" b="0" dirty="0"/>
          </a:p>
          <a:p>
            <a:pPr marL="800100" lvl="1" indent="-342900">
              <a:buFont typeface="Courier New" panose="02070309020205020404" pitchFamily="49" charset="0"/>
              <a:buChar char="o"/>
            </a:pPr>
            <a:r>
              <a:rPr lang="en-US" b="0" dirty="0">
                <a:latin typeface="GothamLight"/>
              </a:rPr>
              <a:t>All request to changes to gender identity for competition must do so </a:t>
            </a:r>
            <a:r>
              <a:rPr lang="en-US" dirty="0">
                <a:latin typeface="GothamLight"/>
              </a:rPr>
              <a:t>at least 10</a:t>
            </a:r>
            <a:r>
              <a:rPr lang="en-US" b="0" dirty="0">
                <a:latin typeface="GothamLight"/>
              </a:rPr>
              <a:t> days prior to any sanctioned event to allow for the change to take effect.</a:t>
            </a:r>
          </a:p>
          <a:p>
            <a:pPr marL="800100" lvl="1" indent="-342900">
              <a:buFont typeface="Courier New" panose="02070309020205020404" pitchFamily="49" charset="0"/>
              <a:buChar char="o"/>
            </a:pPr>
            <a:endParaRPr lang="en-US" b="0" dirty="0">
              <a:latin typeface="GothamLight"/>
            </a:endParaRPr>
          </a:p>
          <a:p>
            <a:pPr lvl="2"/>
            <a:r>
              <a:rPr lang="en-US" dirty="0">
                <a:latin typeface="GothamLight"/>
              </a:rPr>
              <a:t>In line with </a:t>
            </a:r>
            <a:r>
              <a:rPr lang="en-US" b="0" dirty="0">
                <a:latin typeface="GothamLight"/>
              </a:rPr>
              <a:t>NWBA Policies &amp; Procedures 4.3.1 Individual Registration</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7FD9881-505B-41F3-9F5B-2076A3FFB263}" type="slidenum">
              <a:rPr lang="en-US" smtClean="0"/>
              <a:t>18</a:t>
            </a:fld>
            <a:endParaRPr lang="en-US"/>
          </a:p>
        </p:txBody>
      </p:sp>
    </p:spTree>
    <p:extLst>
      <p:ext uri="{BB962C8B-B14F-4D97-AF65-F5344CB8AC3E}">
        <p14:creationId xmlns:p14="http://schemas.microsoft.com/office/powerpoint/2010/main" val="2777482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dirty="0">
                <a:effectLst/>
                <a:latin typeface="+mn-lt"/>
                <a:ea typeface="+mn-ea"/>
                <a:cs typeface="+mn-cs"/>
              </a:rPr>
              <a:t>DUG</a:t>
            </a:r>
          </a:p>
          <a:p>
            <a:pPr marL="0" indent="0">
              <a:buFont typeface="Arial" panose="020B0604020202020204" pitchFamily="34" charset="0"/>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All individuals identifying with a preference of competition gender of female will adhere to current rules for classification points for a female athlete.</a:t>
            </a:r>
          </a:p>
          <a:p>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1200" dirty="0">
                <a:effectLst/>
                <a:latin typeface="Calibri"/>
                <a:ea typeface="Calibri" panose="020F0502020204030204" pitchFamily="34" charset="0"/>
                <a:cs typeface="Calibri"/>
              </a:rPr>
              <a:t>Please refer to divisional guidelines and rules for information on division specific rules. </a:t>
            </a:r>
            <a:r>
              <a:rPr lang="en-US" dirty="0">
                <a:latin typeface="Calibri"/>
                <a:ea typeface="Calibri" panose="020F0502020204030204" pitchFamily="34" charset="0"/>
                <a:cs typeface="Calibri"/>
              </a:rPr>
              <a:t>Which are available at </a:t>
            </a:r>
            <a:r>
              <a:rPr lang="en-US" dirty="0">
                <a:hlinkClick r:id="rId3"/>
              </a:rPr>
              <a:t>https://www.nwba.org/divisioninfo</a:t>
            </a:r>
            <a:r>
              <a:rPr lang="en-US" dirty="0"/>
              <a:t>. </a:t>
            </a:r>
          </a:p>
          <a:p>
            <a:endParaRPr lang="en-US" dirty="0"/>
          </a:p>
        </p:txBody>
      </p:sp>
      <p:sp>
        <p:nvSpPr>
          <p:cNvPr id="4" name="Slide Number Placeholder 3"/>
          <p:cNvSpPr>
            <a:spLocks noGrp="1"/>
          </p:cNvSpPr>
          <p:nvPr>
            <p:ph type="sldNum" sz="quarter" idx="5"/>
          </p:nvPr>
        </p:nvSpPr>
        <p:spPr/>
        <p:txBody>
          <a:bodyPr/>
          <a:lstStyle/>
          <a:p>
            <a:fld id="{C7FD9881-505B-41F3-9F5B-2076A3FFB263}" type="slidenum">
              <a:rPr lang="en-US" smtClean="0"/>
              <a:t>19</a:t>
            </a:fld>
            <a:endParaRPr lang="en-US"/>
          </a:p>
        </p:txBody>
      </p:sp>
    </p:spTree>
    <p:extLst>
      <p:ext uri="{BB962C8B-B14F-4D97-AF65-F5344CB8AC3E}">
        <p14:creationId xmlns:p14="http://schemas.microsoft.com/office/powerpoint/2010/main" val="1916863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Moderator</a:t>
            </a:r>
            <a:r>
              <a:rPr lang="en-US" dirty="0"/>
              <a:t>:</a:t>
            </a:r>
          </a:p>
          <a:p>
            <a:r>
              <a:rPr lang="en-US" dirty="0"/>
              <a:t>Thank you to ABC Medical for being a long-time partner of the NWBA and presenting this webinar series!</a:t>
            </a:r>
            <a:br>
              <a:rPr lang="en-US" dirty="0">
                <a:cs typeface="+mn-lt"/>
              </a:rPr>
            </a:br>
            <a:br>
              <a:rPr lang="en-US" dirty="0">
                <a:cs typeface="+mn-lt"/>
              </a:rPr>
            </a:br>
            <a:r>
              <a:rPr lang="en-US" dirty="0"/>
              <a:t>ABC Medical serves to provide NWBA members and more a comprehensive line of medical supplies. </a:t>
            </a:r>
            <a:br>
              <a:rPr lang="en-US" dirty="0">
                <a:cs typeface="+mn-lt"/>
              </a:rPr>
            </a:br>
            <a:br>
              <a:rPr lang="en-US" dirty="0">
                <a:cs typeface="+mn-lt"/>
              </a:rPr>
            </a:br>
            <a:r>
              <a:rPr lang="en-US" dirty="0"/>
              <a:t>Thank to ABC Medical for continued support of the NWBA!</a:t>
            </a:r>
          </a:p>
        </p:txBody>
      </p:sp>
      <p:sp>
        <p:nvSpPr>
          <p:cNvPr id="4" name="Slide Number Placeholder 3"/>
          <p:cNvSpPr>
            <a:spLocks noGrp="1"/>
          </p:cNvSpPr>
          <p:nvPr>
            <p:ph type="sldNum" sz="quarter" idx="5"/>
          </p:nvPr>
        </p:nvSpPr>
        <p:spPr/>
        <p:txBody>
          <a:bodyPr/>
          <a:lstStyle/>
          <a:p>
            <a:fld id="{C7FD9881-505B-41F3-9F5B-2076A3FFB263}" type="slidenum">
              <a:rPr lang="en-US" smtClean="0"/>
              <a:t>2</a:t>
            </a:fld>
            <a:endParaRPr lang="en-US"/>
          </a:p>
        </p:txBody>
      </p:sp>
    </p:spTree>
    <p:extLst>
      <p:ext uri="{BB962C8B-B14F-4D97-AF65-F5344CB8AC3E}">
        <p14:creationId xmlns:p14="http://schemas.microsoft.com/office/powerpoint/2010/main" val="26688806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DUG</a:t>
            </a:r>
            <a:endParaRPr lang="en-US" dirty="0">
              <a:cs typeface="Calibri" panose="020F0502020204030204"/>
            </a:endParaRPr>
          </a:p>
          <a:p>
            <a:endParaRPr lang="en-US" b="1" dirty="0"/>
          </a:p>
          <a:p>
            <a:pPr marL="171450" indent="-171450">
              <a:buFont typeface="Arial" panose="020B0604020202020204" pitchFamily="34" charset="0"/>
              <a:buChar char="•"/>
            </a:pPr>
            <a:r>
              <a:rPr lang="en-US" dirty="0"/>
              <a:t>Read</a:t>
            </a:r>
            <a:r>
              <a:rPr lang="en-US" dirty="0">
                <a:cs typeface="Calibri" panose="020F0502020204030204"/>
              </a:rPr>
              <a:t> Slide</a:t>
            </a:r>
          </a:p>
          <a:p>
            <a:pPr marL="171450" indent="-171450">
              <a:buFont typeface="Arial" panose="020B0604020202020204" pitchFamily="34" charset="0"/>
              <a:buChar char="•"/>
            </a:pPr>
            <a:r>
              <a:rPr lang="en-US" dirty="0">
                <a:cs typeface="Calibri" panose="020F0502020204030204"/>
              </a:rPr>
              <a:t>NWBA</a:t>
            </a:r>
            <a:r>
              <a:rPr lang="en-US" dirty="0"/>
              <a:t> leadership does seriously consider any intentional misuse of this policy. Please discussion any concerns with divisional leadership and feel free to submit a "NWBA Policy Violation Report" if deem necessary.</a:t>
            </a:r>
          </a:p>
        </p:txBody>
      </p:sp>
      <p:sp>
        <p:nvSpPr>
          <p:cNvPr id="4" name="Slide Number Placeholder 3"/>
          <p:cNvSpPr>
            <a:spLocks noGrp="1"/>
          </p:cNvSpPr>
          <p:nvPr>
            <p:ph type="sldNum" sz="quarter" idx="5"/>
          </p:nvPr>
        </p:nvSpPr>
        <p:spPr/>
        <p:txBody>
          <a:bodyPr/>
          <a:lstStyle/>
          <a:p>
            <a:fld id="{C7FD9881-505B-41F3-9F5B-2076A3FFB263}" type="slidenum">
              <a:rPr lang="en-US" smtClean="0"/>
              <a:t>20</a:t>
            </a:fld>
            <a:endParaRPr lang="en-US"/>
          </a:p>
        </p:txBody>
      </p:sp>
    </p:spTree>
    <p:extLst>
      <p:ext uri="{BB962C8B-B14F-4D97-AF65-F5344CB8AC3E}">
        <p14:creationId xmlns:p14="http://schemas.microsoft.com/office/powerpoint/2010/main" val="1563337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DUG</a:t>
            </a:r>
            <a:endParaRPr lang="en-US" dirty="0"/>
          </a:p>
          <a:p>
            <a:endParaRPr lang="en-US" dirty="0"/>
          </a:p>
          <a:p>
            <a:pPr marL="171450" indent="-171450">
              <a:buFont typeface="Arial"/>
              <a:buChar char="•"/>
            </a:pPr>
            <a:r>
              <a:rPr lang="en-US" dirty="0">
                <a:cs typeface="Calibri"/>
              </a:rPr>
              <a:t>We have created a webpage for this information to make it easily accessible for anyone to review. Visit the NWBA website, </a:t>
            </a:r>
            <a:r>
              <a:rPr lang="en-US" dirty="0">
                <a:cs typeface="Calibri"/>
                <a:hlinkClick r:id="rId3"/>
              </a:rPr>
              <a:t>www.nwba.org</a:t>
            </a:r>
            <a:r>
              <a:rPr lang="en-US" dirty="0">
                <a:cs typeface="Calibri"/>
              </a:rPr>
              <a:t>, &gt; hover over the about tab &gt; scroll down to Diversity &amp; Inclusion &gt; then to Gender Eligibility</a:t>
            </a:r>
          </a:p>
          <a:p>
            <a:endParaRPr lang="en-US" dirty="0">
              <a:cs typeface="Calibri"/>
            </a:endParaRPr>
          </a:p>
        </p:txBody>
      </p:sp>
      <p:sp>
        <p:nvSpPr>
          <p:cNvPr id="4" name="Slide Number Placeholder 3"/>
          <p:cNvSpPr>
            <a:spLocks noGrp="1"/>
          </p:cNvSpPr>
          <p:nvPr>
            <p:ph type="sldNum" sz="quarter" idx="5"/>
          </p:nvPr>
        </p:nvSpPr>
        <p:spPr/>
        <p:txBody>
          <a:bodyPr/>
          <a:lstStyle/>
          <a:p>
            <a:fld id="{C7FD9881-505B-41F3-9F5B-2076A3FFB263}" type="slidenum">
              <a:rPr lang="en-US" smtClean="0"/>
              <a:t>21</a:t>
            </a:fld>
            <a:endParaRPr lang="en-US"/>
          </a:p>
        </p:txBody>
      </p:sp>
    </p:spTree>
    <p:extLst>
      <p:ext uri="{BB962C8B-B14F-4D97-AF65-F5344CB8AC3E}">
        <p14:creationId xmlns:p14="http://schemas.microsoft.com/office/powerpoint/2010/main" val="22325394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7FD9881-505B-41F3-9F5B-2076A3FFB263}" type="slidenum">
              <a:rPr lang="en-US" smtClean="0"/>
              <a:t>22</a:t>
            </a:fld>
            <a:endParaRPr lang="en-US"/>
          </a:p>
        </p:txBody>
      </p:sp>
    </p:spTree>
    <p:extLst>
      <p:ext uri="{BB962C8B-B14F-4D97-AF65-F5344CB8AC3E}">
        <p14:creationId xmlns:p14="http://schemas.microsoft.com/office/powerpoint/2010/main" val="494924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666666"/>
                </a:solidFill>
                <a:effectLst/>
                <a:latin typeface="Source Sans Pro" panose="020B0503030403020204" pitchFamily="34" charset="0"/>
              </a:rPr>
              <a:t>Moderator</a:t>
            </a:r>
            <a:br>
              <a:rPr lang="en-US" b="1" i="0" dirty="0">
                <a:solidFill>
                  <a:srgbClr val="666666"/>
                </a:solidFill>
                <a:effectLst/>
                <a:latin typeface="Source Sans Pro" panose="020B0503030403020204" pitchFamily="34" charset="0"/>
              </a:rPr>
            </a:br>
            <a:br>
              <a:rPr lang="en-US" b="1" i="0" dirty="0">
                <a:solidFill>
                  <a:srgbClr val="666666"/>
                </a:solidFill>
                <a:effectLst/>
                <a:latin typeface="Source Sans Pro" panose="020B0503030403020204" pitchFamily="34" charset="0"/>
              </a:rPr>
            </a:br>
            <a:r>
              <a:rPr lang="en-US" b="1" i="0" dirty="0">
                <a:solidFill>
                  <a:srgbClr val="666666"/>
                </a:solidFill>
                <a:effectLst/>
                <a:latin typeface="Source Sans Pro" panose="020B0503030403020204" pitchFamily="34" charset="0"/>
              </a:rPr>
              <a:t>Doug Jones,</a:t>
            </a:r>
            <a:r>
              <a:rPr lang="en-US" b="0" i="0" dirty="0">
                <a:solidFill>
                  <a:srgbClr val="666666"/>
                </a:solidFill>
                <a:effectLst/>
                <a:latin typeface="Source Sans Pro" panose="020B0503030403020204" pitchFamily="34" charset="0"/>
              </a:rPr>
              <a:t> has been involved in wheelchair basketball since 1982. He began his playing career with the North Florida Renegades where he played for 12 seasons before transitioning to the Fresno Red Rollers in 1995 and finally, the Dallas Wheelchair Mavericks in 1997. As a player, Dug was a member of six national championship teams.  Once he began coaching in 2003, he won another four national championships.  He was also a member, as a player, of two World Club Team Championships and held administrative roles with the USA Paralympic wheelchair basketball team in 1996 and the USA Gold Cup team in 1998. Dug was inducted into the National Wheelchair Basketball Association Hall of Fame in 2017. He served the Intercollegiate Division of the NWBA as the Divisional President from 2012 through 2021. </a:t>
            </a:r>
          </a:p>
          <a:p>
            <a:pPr algn="l"/>
            <a:endParaRPr lang="en-US" b="0" i="0" dirty="0">
              <a:solidFill>
                <a:srgbClr val="666666"/>
              </a:solidFill>
              <a:effectLst/>
              <a:latin typeface="Source Sans Pro" panose="020B0503030403020204" pitchFamily="34" charset="0"/>
            </a:endParaRPr>
          </a:p>
          <a:p>
            <a:pPr algn="l"/>
            <a:r>
              <a:rPr lang="en-US" b="1" i="0" dirty="0">
                <a:solidFill>
                  <a:srgbClr val="666666"/>
                </a:solidFill>
                <a:effectLst/>
                <a:latin typeface="Source Sans Pro" panose="020B0503030403020204" pitchFamily="34" charset="0"/>
              </a:rPr>
              <a:t>Chance Cochran, </a:t>
            </a:r>
            <a:r>
              <a:rPr lang="en-US" b="0" i="0" dirty="0">
                <a:solidFill>
                  <a:srgbClr val="666666"/>
                </a:solidFill>
                <a:effectLst/>
                <a:latin typeface="Source Sans Pro" panose="020B0503030403020204" pitchFamily="34" charset="0"/>
              </a:rPr>
              <a:t> is an attorney and civil rights advocate. Before coming to the Inclusion Playbook, he spent time with Campaign Legal Center and the Institute for Constitutional Advocacy and Protection at Georgetown University Law Center. He is an expert on inclusive policies and transgender participation in sports. Chance is a committed activist whose involvement in LGBTQ+ causes has ranged from on-the-ground protests to authoring an amicus brief on gender identity and expression for submission to the Inter-American Court of Human Rights. A former Team USA athlete, Chance has first-hand knowledge of the transformative power of sports and believes that every person deserves to play as their authentic self.</a:t>
            </a:r>
          </a:p>
          <a:p>
            <a:endParaRPr lang="en-US" dirty="0"/>
          </a:p>
        </p:txBody>
      </p:sp>
      <p:sp>
        <p:nvSpPr>
          <p:cNvPr id="4" name="Slide Number Placeholder 3"/>
          <p:cNvSpPr>
            <a:spLocks noGrp="1"/>
          </p:cNvSpPr>
          <p:nvPr>
            <p:ph type="sldNum" sz="quarter" idx="5"/>
          </p:nvPr>
        </p:nvSpPr>
        <p:spPr/>
        <p:txBody>
          <a:bodyPr/>
          <a:lstStyle/>
          <a:p>
            <a:fld id="{C7FD9881-505B-41F3-9F5B-2076A3FFB263}" type="slidenum">
              <a:rPr lang="en-US" smtClean="0"/>
              <a:t>3</a:t>
            </a:fld>
            <a:endParaRPr lang="en-US"/>
          </a:p>
        </p:txBody>
      </p:sp>
    </p:spTree>
    <p:extLst>
      <p:ext uri="{BB962C8B-B14F-4D97-AF65-F5344CB8AC3E}">
        <p14:creationId xmlns:p14="http://schemas.microsoft.com/office/powerpoint/2010/main" val="2112942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0" dirty="0">
                <a:solidFill>
                  <a:srgbClr val="666666"/>
                </a:solidFill>
                <a:effectLst/>
                <a:latin typeface="Source Sans Pro" panose="020B0503030403020204" pitchFamily="34" charset="0"/>
              </a:rPr>
              <a:t>Moderator</a:t>
            </a:r>
            <a:endParaRPr lang="en-US" dirty="0"/>
          </a:p>
        </p:txBody>
      </p:sp>
      <p:sp>
        <p:nvSpPr>
          <p:cNvPr id="4" name="Slide Number Placeholder 3"/>
          <p:cNvSpPr>
            <a:spLocks noGrp="1"/>
          </p:cNvSpPr>
          <p:nvPr>
            <p:ph type="sldNum" sz="quarter" idx="5"/>
          </p:nvPr>
        </p:nvSpPr>
        <p:spPr/>
        <p:txBody>
          <a:bodyPr/>
          <a:lstStyle/>
          <a:p>
            <a:fld id="{C7FD9881-505B-41F3-9F5B-2076A3FFB263}" type="slidenum">
              <a:rPr lang="en-US" smtClean="0"/>
              <a:t>4</a:t>
            </a:fld>
            <a:endParaRPr lang="en-US"/>
          </a:p>
        </p:txBody>
      </p:sp>
    </p:spTree>
    <p:extLst>
      <p:ext uri="{BB962C8B-B14F-4D97-AF65-F5344CB8AC3E}">
        <p14:creationId xmlns:p14="http://schemas.microsoft.com/office/powerpoint/2010/main" val="1886608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Let’s roll right into some heavy topics…</a:t>
            </a:r>
          </a:p>
        </p:txBody>
      </p:sp>
      <p:sp>
        <p:nvSpPr>
          <p:cNvPr id="4" name="Slide Number Placeholder 3"/>
          <p:cNvSpPr>
            <a:spLocks noGrp="1"/>
          </p:cNvSpPr>
          <p:nvPr>
            <p:ph type="sldNum" sz="quarter" idx="5"/>
          </p:nvPr>
        </p:nvSpPr>
        <p:spPr/>
        <p:txBody>
          <a:bodyPr/>
          <a:lstStyle/>
          <a:p>
            <a:fld id="{C7FD9881-505B-41F3-9F5B-2076A3FFB263}" type="slidenum">
              <a:rPr lang="en-US" smtClean="0"/>
              <a:t>5</a:t>
            </a:fld>
            <a:endParaRPr lang="en-US"/>
          </a:p>
        </p:txBody>
      </p:sp>
    </p:spTree>
    <p:extLst>
      <p:ext uri="{BB962C8B-B14F-4D97-AF65-F5344CB8AC3E}">
        <p14:creationId xmlns:p14="http://schemas.microsoft.com/office/powerpoint/2010/main" val="3782737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Let’s roll right into some heavy topics…</a:t>
            </a:r>
          </a:p>
        </p:txBody>
      </p:sp>
      <p:sp>
        <p:nvSpPr>
          <p:cNvPr id="4" name="Slide Number Placeholder 3"/>
          <p:cNvSpPr>
            <a:spLocks noGrp="1"/>
          </p:cNvSpPr>
          <p:nvPr>
            <p:ph type="sldNum" sz="quarter" idx="5"/>
          </p:nvPr>
        </p:nvSpPr>
        <p:spPr/>
        <p:txBody>
          <a:bodyPr/>
          <a:lstStyle/>
          <a:p>
            <a:fld id="{C7FD9881-505B-41F3-9F5B-2076A3FFB263}" type="slidenum">
              <a:rPr lang="en-US" smtClean="0"/>
              <a:t>6</a:t>
            </a:fld>
            <a:endParaRPr lang="en-US"/>
          </a:p>
        </p:txBody>
      </p:sp>
    </p:spTree>
    <p:extLst>
      <p:ext uri="{BB962C8B-B14F-4D97-AF65-F5344CB8AC3E}">
        <p14:creationId xmlns:p14="http://schemas.microsoft.com/office/powerpoint/2010/main" val="1820845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Let’s roll right into some heavy topics…</a:t>
            </a:r>
          </a:p>
        </p:txBody>
      </p:sp>
      <p:sp>
        <p:nvSpPr>
          <p:cNvPr id="4" name="Slide Number Placeholder 3"/>
          <p:cNvSpPr>
            <a:spLocks noGrp="1"/>
          </p:cNvSpPr>
          <p:nvPr>
            <p:ph type="sldNum" sz="quarter" idx="5"/>
          </p:nvPr>
        </p:nvSpPr>
        <p:spPr/>
        <p:txBody>
          <a:bodyPr/>
          <a:lstStyle/>
          <a:p>
            <a:fld id="{C7FD9881-505B-41F3-9F5B-2076A3FFB263}" type="slidenum">
              <a:rPr lang="en-US" smtClean="0"/>
              <a:t>7</a:t>
            </a:fld>
            <a:endParaRPr lang="en-US"/>
          </a:p>
        </p:txBody>
      </p:sp>
    </p:spTree>
    <p:extLst>
      <p:ext uri="{BB962C8B-B14F-4D97-AF65-F5344CB8AC3E}">
        <p14:creationId xmlns:p14="http://schemas.microsoft.com/office/powerpoint/2010/main" val="1953465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Let’s roll right into some heavy topics…</a:t>
            </a:r>
          </a:p>
        </p:txBody>
      </p:sp>
      <p:sp>
        <p:nvSpPr>
          <p:cNvPr id="4" name="Slide Number Placeholder 3"/>
          <p:cNvSpPr>
            <a:spLocks noGrp="1"/>
          </p:cNvSpPr>
          <p:nvPr>
            <p:ph type="sldNum" sz="quarter" idx="5"/>
          </p:nvPr>
        </p:nvSpPr>
        <p:spPr/>
        <p:txBody>
          <a:bodyPr/>
          <a:lstStyle/>
          <a:p>
            <a:fld id="{C7FD9881-505B-41F3-9F5B-2076A3FFB263}" type="slidenum">
              <a:rPr lang="en-US" smtClean="0"/>
              <a:t>8</a:t>
            </a:fld>
            <a:endParaRPr lang="en-US"/>
          </a:p>
        </p:txBody>
      </p:sp>
    </p:spTree>
    <p:extLst>
      <p:ext uri="{BB962C8B-B14F-4D97-AF65-F5344CB8AC3E}">
        <p14:creationId xmlns:p14="http://schemas.microsoft.com/office/powerpoint/2010/main" val="2373979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Let’s roll right into some heavy topics…</a:t>
            </a:r>
          </a:p>
        </p:txBody>
      </p:sp>
      <p:sp>
        <p:nvSpPr>
          <p:cNvPr id="4" name="Slide Number Placeholder 3"/>
          <p:cNvSpPr>
            <a:spLocks noGrp="1"/>
          </p:cNvSpPr>
          <p:nvPr>
            <p:ph type="sldNum" sz="quarter" idx="5"/>
          </p:nvPr>
        </p:nvSpPr>
        <p:spPr/>
        <p:txBody>
          <a:bodyPr/>
          <a:lstStyle/>
          <a:p>
            <a:fld id="{C7FD9881-505B-41F3-9F5B-2076A3FFB263}" type="slidenum">
              <a:rPr lang="en-US" smtClean="0"/>
              <a:t>9</a:t>
            </a:fld>
            <a:endParaRPr lang="en-US"/>
          </a:p>
        </p:txBody>
      </p:sp>
    </p:spTree>
    <p:extLst>
      <p:ext uri="{BB962C8B-B14F-4D97-AF65-F5344CB8AC3E}">
        <p14:creationId xmlns:p14="http://schemas.microsoft.com/office/powerpoint/2010/main" val="927369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823DB0E-E83A-4242-9DD9-E53637B4979F}"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9AACB3-DFEB-9D4D-A77A-23FAADBF9D60}" type="slidenum">
              <a:rPr lang="en-US" smtClean="0"/>
              <a:t>‹#›</a:t>
            </a:fld>
            <a:endParaRPr lang="en-US"/>
          </a:p>
        </p:txBody>
      </p:sp>
    </p:spTree>
    <p:extLst>
      <p:ext uri="{BB962C8B-B14F-4D97-AF65-F5344CB8AC3E}">
        <p14:creationId xmlns:p14="http://schemas.microsoft.com/office/powerpoint/2010/main" val="1500388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23DB0E-E83A-4242-9DD9-E53637B4979F}"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9AACB3-DFEB-9D4D-A77A-23FAADBF9D60}" type="slidenum">
              <a:rPr lang="en-US" smtClean="0"/>
              <a:t>‹#›</a:t>
            </a:fld>
            <a:endParaRPr lang="en-US"/>
          </a:p>
        </p:txBody>
      </p:sp>
    </p:spTree>
    <p:extLst>
      <p:ext uri="{BB962C8B-B14F-4D97-AF65-F5344CB8AC3E}">
        <p14:creationId xmlns:p14="http://schemas.microsoft.com/office/powerpoint/2010/main" val="1869747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23DB0E-E83A-4242-9DD9-E53637B4979F}"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9AACB3-DFEB-9D4D-A77A-23FAADBF9D60}" type="slidenum">
              <a:rPr lang="en-US" smtClean="0"/>
              <a:t>‹#›</a:t>
            </a:fld>
            <a:endParaRPr lang="en-US"/>
          </a:p>
        </p:txBody>
      </p:sp>
    </p:spTree>
    <p:extLst>
      <p:ext uri="{BB962C8B-B14F-4D97-AF65-F5344CB8AC3E}">
        <p14:creationId xmlns:p14="http://schemas.microsoft.com/office/powerpoint/2010/main" val="3089657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23DB0E-E83A-4242-9DD9-E53637B4979F}"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9AACB3-DFEB-9D4D-A77A-23FAADBF9D60}" type="slidenum">
              <a:rPr lang="en-US" smtClean="0"/>
              <a:t>‹#›</a:t>
            </a:fld>
            <a:endParaRPr lang="en-US"/>
          </a:p>
        </p:txBody>
      </p:sp>
    </p:spTree>
    <p:extLst>
      <p:ext uri="{BB962C8B-B14F-4D97-AF65-F5344CB8AC3E}">
        <p14:creationId xmlns:p14="http://schemas.microsoft.com/office/powerpoint/2010/main" val="2397111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23DB0E-E83A-4242-9DD9-E53637B4979F}"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9AACB3-DFEB-9D4D-A77A-23FAADBF9D60}" type="slidenum">
              <a:rPr lang="en-US" smtClean="0"/>
              <a:t>‹#›</a:t>
            </a:fld>
            <a:endParaRPr lang="en-US"/>
          </a:p>
        </p:txBody>
      </p:sp>
    </p:spTree>
    <p:extLst>
      <p:ext uri="{BB962C8B-B14F-4D97-AF65-F5344CB8AC3E}">
        <p14:creationId xmlns:p14="http://schemas.microsoft.com/office/powerpoint/2010/main" val="2970679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23DB0E-E83A-4242-9DD9-E53637B4979F}" type="datetimeFigureOut">
              <a:rPr lang="en-US" smtClean="0"/>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9AACB3-DFEB-9D4D-A77A-23FAADBF9D60}" type="slidenum">
              <a:rPr lang="en-US" smtClean="0"/>
              <a:t>‹#›</a:t>
            </a:fld>
            <a:endParaRPr lang="en-US"/>
          </a:p>
        </p:txBody>
      </p:sp>
    </p:spTree>
    <p:extLst>
      <p:ext uri="{BB962C8B-B14F-4D97-AF65-F5344CB8AC3E}">
        <p14:creationId xmlns:p14="http://schemas.microsoft.com/office/powerpoint/2010/main" val="259715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23DB0E-E83A-4242-9DD9-E53637B4979F}" type="datetimeFigureOut">
              <a:rPr lang="en-US" smtClean="0"/>
              <a:t>8/24/2022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9AACB3-DFEB-9D4D-A77A-23FAADBF9D60}" type="slidenum">
              <a:rPr lang="en-US" smtClean="0"/>
              <a:t>‹#›</a:t>
            </a:fld>
            <a:endParaRPr lang="en-US"/>
          </a:p>
        </p:txBody>
      </p:sp>
    </p:spTree>
    <p:extLst>
      <p:ext uri="{BB962C8B-B14F-4D97-AF65-F5344CB8AC3E}">
        <p14:creationId xmlns:p14="http://schemas.microsoft.com/office/powerpoint/2010/main" val="1677987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23DB0E-E83A-4242-9DD9-E53637B4979F}" type="datetimeFigureOut">
              <a:rPr lang="en-US" smtClean="0"/>
              <a:t>8/24/2022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9AACB3-DFEB-9D4D-A77A-23FAADBF9D60}" type="slidenum">
              <a:rPr lang="en-US" smtClean="0"/>
              <a:t>‹#›</a:t>
            </a:fld>
            <a:endParaRPr lang="en-US"/>
          </a:p>
        </p:txBody>
      </p:sp>
    </p:spTree>
    <p:extLst>
      <p:ext uri="{BB962C8B-B14F-4D97-AF65-F5344CB8AC3E}">
        <p14:creationId xmlns:p14="http://schemas.microsoft.com/office/powerpoint/2010/main" val="3128351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23DB0E-E83A-4242-9DD9-E53637B4979F}" type="datetimeFigureOut">
              <a:rPr lang="en-US" smtClean="0"/>
              <a:t>8/24/2022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9AACB3-DFEB-9D4D-A77A-23FAADBF9D60}" type="slidenum">
              <a:rPr lang="en-US" smtClean="0"/>
              <a:t>‹#›</a:t>
            </a:fld>
            <a:endParaRPr lang="en-US"/>
          </a:p>
        </p:txBody>
      </p:sp>
    </p:spTree>
    <p:extLst>
      <p:ext uri="{BB962C8B-B14F-4D97-AF65-F5344CB8AC3E}">
        <p14:creationId xmlns:p14="http://schemas.microsoft.com/office/powerpoint/2010/main" val="3245261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23DB0E-E83A-4242-9DD9-E53637B4979F}" type="datetimeFigureOut">
              <a:rPr lang="en-US" smtClean="0"/>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9AACB3-DFEB-9D4D-A77A-23FAADBF9D60}" type="slidenum">
              <a:rPr lang="en-US" smtClean="0"/>
              <a:t>‹#›</a:t>
            </a:fld>
            <a:endParaRPr lang="en-US"/>
          </a:p>
        </p:txBody>
      </p:sp>
    </p:spTree>
    <p:extLst>
      <p:ext uri="{BB962C8B-B14F-4D97-AF65-F5344CB8AC3E}">
        <p14:creationId xmlns:p14="http://schemas.microsoft.com/office/powerpoint/2010/main" val="302527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23DB0E-E83A-4242-9DD9-E53637B4979F}" type="datetimeFigureOut">
              <a:rPr lang="en-US" smtClean="0"/>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9AACB3-DFEB-9D4D-A77A-23FAADBF9D60}" type="slidenum">
              <a:rPr lang="en-US" smtClean="0"/>
              <a:t>‹#›</a:t>
            </a:fld>
            <a:endParaRPr lang="en-US"/>
          </a:p>
        </p:txBody>
      </p:sp>
    </p:spTree>
    <p:extLst>
      <p:ext uri="{BB962C8B-B14F-4D97-AF65-F5344CB8AC3E}">
        <p14:creationId xmlns:p14="http://schemas.microsoft.com/office/powerpoint/2010/main" val="2094125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23DB0E-E83A-4242-9DD9-E53637B4979F}" type="datetimeFigureOut">
              <a:rPr lang="en-US" smtClean="0"/>
              <a:t>8/24/2022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9AACB3-DFEB-9D4D-A77A-23FAADBF9D60}" type="slidenum">
              <a:rPr lang="en-US" smtClean="0"/>
              <a:t>‹#›</a:t>
            </a:fld>
            <a:endParaRPr lang="en-US"/>
          </a:p>
        </p:txBody>
      </p:sp>
    </p:spTree>
    <p:extLst>
      <p:ext uri="{BB962C8B-B14F-4D97-AF65-F5344CB8AC3E}">
        <p14:creationId xmlns:p14="http://schemas.microsoft.com/office/powerpoint/2010/main" val="17711483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s://www.nwba.org/diversityandinclusio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s://www.nwba.org/aboutpoliciesprocedure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hyperlink" Target="https://www.nwba.org/divisioninfo"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hyperlink" Target="https://www.nwba.org/gendereligiblity" TargetMode="Externa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game&#10;&#10;Description automatically generated">
            <a:extLst>
              <a:ext uri="{FF2B5EF4-FFF2-40B4-BE49-F238E27FC236}">
                <a16:creationId xmlns:a16="http://schemas.microsoft.com/office/drawing/2014/main" id="{8409866B-DF8B-48FB-9F9E-888EFDF0185E}"/>
              </a:ext>
            </a:extLst>
          </p:cNvPr>
          <p:cNvPicPr>
            <a:picLocks noChangeAspect="1"/>
          </p:cNvPicPr>
          <p:nvPr/>
        </p:nvPicPr>
        <p:blipFill rotWithShape="1">
          <a:blip r:embed="rId3"/>
          <a:srcRect/>
          <a:stretch/>
        </p:blipFill>
        <p:spPr>
          <a:xfrm>
            <a:off x="-1" y="0"/>
            <a:ext cx="9144000" cy="6858000"/>
          </a:xfrm>
          <a:prstGeom prst="rect">
            <a:avLst/>
          </a:prstGeom>
        </p:spPr>
      </p:pic>
      <p:sp>
        <p:nvSpPr>
          <p:cNvPr id="19" name="TextBox 18">
            <a:extLst>
              <a:ext uri="{FF2B5EF4-FFF2-40B4-BE49-F238E27FC236}">
                <a16:creationId xmlns:a16="http://schemas.microsoft.com/office/drawing/2014/main" id="{EE95A894-C23D-4338-AAF0-32352568E51B}"/>
              </a:ext>
            </a:extLst>
          </p:cNvPr>
          <p:cNvSpPr txBox="1"/>
          <p:nvPr/>
        </p:nvSpPr>
        <p:spPr>
          <a:xfrm>
            <a:off x="853792" y="1513606"/>
            <a:ext cx="7436413" cy="2431435"/>
          </a:xfrm>
          <a:prstGeom prst="rect">
            <a:avLst/>
          </a:prstGeom>
          <a:noFill/>
        </p:spPr>
        <p:txBody>
          <a:bodyPr wrap="square" rtlCol="0" anchor="t">
            <a:spAutoFit/>
          </a:bodyPr>
          <a:lstStyle/>
          <a:p>
            <a:pPr algn="ctr"/>
            <a:r>
              <a:rPr lang="en-US" sz="4000" dirty="0">
                <a:latin typeface="Goth"/>
                <a:cs typeface="Gotham-Black"/>
              </a:rPr>
              <a:t>NWBA Gender Eligibility Policy:</a:t>
            </a:r>
            <a:endParaRPr lang="en-US" sz="4000" dirty="0">
              <a:latin typeface="Goth"/>
            </a:endParaRPr>
          </a:p>
          <a:p>
            <a:pPr algn="ctr"/>
            <a:r>
              <a:rPr lang="en-US" sz="2800" i="1" dirty="0">
                <a:latin typeface="Goth"/>
                <a:ea typeface="+mn-lt"/>
                <a:cs typeface="+mn-lt"/>
              </a:rPr>
              <a:t>Creating a Safe &amp; Fair Environment for All to Play, Learn, and Compete</a:t>
            </a:r>
          </a:p>
          <a:p>
            <a:pPr algn="ctr"/>
            <a:r>
              <a:rPr lang="en-US" sz="2800" dirty="0">
                <a:latin typeface="Goth"/>
                <a:cs typeface="Calibri"/>
              </a:rPr>
              <a:t>Presented by ABC Medical</a:t>
            </a:r>
          </a:p>
          <a:p>
            <a:pPr algn="ctr"/>
            <a:endParaRPr lang="en-US" sz="2800" dirty="0">
              <a:latin typeface="Goth"/>
              <a:cs typeface="Calibri"/>
            </a:endParaRPr>
          </a:p>
        </p:txBody>
      </p:sp>
      <p:pic>
        <p:nvPicPr>
          <p:cNvPr id="11" name="Picture 10" descr="Graphical user interface&#10;&#10;Description automatically generated">
            <a:extLst>
              <a:ext uri="{FF2B5EF4-FFF2-40B4-BE49-F238E27FC236}">
                <a16:creationId xmlns:a16="http://schemas.microsoft.com/office/drawing/2014/main" id="{FA49E5CD-A888-243C-31F4-B8A54C00832A}"/>
              </a:ext>
            </a:extLst>
          </p:cNvPr>
          <p:cNvPicPr>
            <a:picLocks noChangeAspect="1"/>
          </p:cNvPicPr>
          <p:nvPr/>
        </p:nvPicPr>
        <p:blipFill>
          <a:blip r:embed="rId4"/>
          <a:stretch>
            <a:fillRect/>
          </a:stretch>
        </p:blipFill>
        <p:spPr>
          <a:xfrm>
            <a:off x="6050461" y="-1345889"/>
            <a:ext cx="2987539" cy="3570105"/>
          </a:xfrm>
          <a:prstGeom prst="rect">
            <a:avLst/>
          </a:prstGeom>
        </p:spPr>
      </p:pic>
    </p:spTree>
    <p:extLst>
      <p:ext uri="{BB962C8B-B14F-4D97-AF65-F5344CB8AC3E}">
        <p14:creationId xmlns:p14="http://schemas.microsoft.com/office/powerpoint/2010/main" val="2221676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37061" y="258633"/>
            <a:ext cx="6317709" cy="523220"/>
          </a:xfrm>
          <a:prstGeom prst="rect">
            <a:avLst/>
          </a:prstGeom>
          <a:noFill/>
        </p:spPr>
        <p:txBody>
          <a:bodyPr wrap="square" lIns="91440" tIns="45720" rIns="91440" bIns="45720" rtlCol="0" anchor="t">
            <a:spAutoFit/>
          </a:bodyPr>
          <a:lstStyle/>
          <a:p>
            <a:r>
              <a:rPr lang="en-US" sz="2800" dirty="0">
                <a:solidFill>
                  <a:schemeClr val="bg1">
                    <a:lumMod val="50000"/>
                  </a:schemeClr>
                </a:solidFill>
                <a:latin typeface="Gotham-Black"/>
                <a:cs typeface="Gotham-Black"/>
              </a:rPr>
              <a:t>Value of sport</a:t>
            </a:r>
          </a:p>
        </p:txBody>
      </p:sp>
      <p:sp>
        <p:nvSpPr>
          <p:cNvPr id="3" name="TextBox 2">
            <a:extLst>
              <a:ext uri="{FF2B5EF4-FFF2-40B4-BE49-F238E27FC236}">
                <a16:creationId xmlns:a16="http://schemas.microsoft.com/office/drawing/2014/main" id="{84343A6D-0415-4D81-3EC9-430DF3D0928B}"/>
              </a:ext>
            </a:extLst>
          </p:cNvPr>
          <p:cNvSpPr txBox="1"/>
          <p:nvPr/>
        </p:nvSpPr>
        <p:spPr>
          <a:xfrm>
            <a:off x="388148" y="1571461"/>
            <a:ext cx="7452262"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cs typeface="Calibri"/>
              </a:rPr>
              <a:t>Why do YOU play sports?</a:t>
            </a:r>
          </a:p>
          <a:p>
            <a:endParaRPr lang="en-US" b="1" dirty="0">
              <a:cs typeface="Calibri"/>
            </a:endParaRPr>
          </a:p>
          <a:p>
            <a:pPr marL="285750" indent="-285750">
              <a:buFont typeface="Arial"/>
              <a:buChar char="•"/>
            </a:pPr>
            <a:r>
              <a:rPr lang="en-US" dirty="0">
                <a:cs typeface="Calibri"/>
              </a:rPr>
              <a:t>Physical Health</a:t>
            </a:r>
          </a:p>
          <a:p>
            <a:pPr marL="285750" indent="-285750">
              <a:buFont typeface="Arial"/>
              <a:buChar char="•"/>
            </a:pPr>
            <a:endParaRPr lang="en-US" dirty="0">
              <a:cs typeface="Calibri"/>
            </a:endParaRPr>
          </a:p>
          <a:p>
            <a:pPr marL="285750" indent="-285750">
              <a:buFont typeface="Arial"/>
              <a:buChar char="•"/>
            </a:pPr>
            <a:r>
              <a:rPr lang="en-US" dirty="0">
                <a:cs typeface="Calibri"/>
              </a:rPr>
              <a:t>Emotional Wellbeing</a:t>
            </a:r>
          </a:p>
          <a:p>
            <a:pPr marL="285750" indent="-285750">
              <a:buFont typeface="Arial"/>
              <a:buChar char="•"/>
            </a:pPr>
            <a:endParaRPr lang="en-US" dirty="0">
              <a:cs typeface="Calibri"/>
            </a:endParaRPr>
          </a:p>
          <a:p>
            <a:pPr marL="285750" indent="-285750">
              <a:buFont typeface="Arial"/>
              <a:buChar char="•"/>
            </a:pPr>
            <a:r>
              <a:rPr lang="en-US" dirty="0">
                <a:cs typeface="Calibri"/>
              </a:rPr>
              <a:t>Sense of Team/Community</a:t>
            </a:r>
          </a:p>
          <a:p>
            <a:pPr marL="285750" indent="-285750">
              <a:buFont typeface="Arial"/>
              <a:buChar char="•"/>
            </a:pPr>
            <a:endParaRPr lang="en-US" dirty="0">
              <a:cs typeface="Calibri"/>
            </a:endParaRPr>
          </a:p>
          <a:p>
            <a:pPr marL="285750" indent="-285750">
              <a:buFont typeface="Arial"/>
              <a:buChar char="•"/>
            </a:pPr>
            <a:r>
              <a:rPr lang="en-US" dirty="0">
                <a:cs typeface="Calibri"/>
              </a:rPr>
              <a:t>Because they're FUN</a:t>
            </a:r>
          </a:p>
          <a:p>
            <a:pPr marL="285750" indent="-285750">
              <a:buFont typeface="Arial"/>
              <a:buChar char="•"/>
            </a:pPr>
            <a:endParaRPr lang="en-US" dirty="0">
              <a:cs typeface="Calibri"/>
            </a:endParaRPr>
          </a:p>
          <a:p>
            <a:pPr marL="285750" indent="-285750">
              <a:buFont typeface="Arial"/>
              <a:buChar char="•"/>
            </a:pPr>
            <a:endParaRPr lang="en-US" dirty="0">
              <a:cs typeface="Calibri"/>
            </a:endParaRPr>
          </a:p>
          <a:p>
            <a:endParaRPr lang="en-US" dirty="0">
              <a:cs typeface="Calibri"/>
            </a:endParaRPr>
          </a:p>
          <a:p>
            <a:pPr marL="285750" indent="-285750">
              <a:buFont typeface="Arial"/>
              <a:buChar char="•"/>
            </a:pPr>
            <a:endParaRPr lang="en-US" dirty="0">
              <a:cs typeface="Calibri"/>
            </a:endParaRPr>
          </a:p>
          <a:p>
            <a:pPr marL="285750" indent="-285750">
              <a:buFont typeface="Arial"/>
              <a:buChar char="•"/>
            </a:pPr>
            <a:endParaRPr lang="en-US" dirty="0">
              <a:cs typeface="Calibri"/>
            </a:endParaRPr>
          </a:p>
          <a:p>
            <a:pPr marL="285750" indent="-285750">
              <a:buFont typeface="Arial"/>
              <a:buChar char="•"/>
            </a:pPr>
            <a:endParaRPr lang="en-US" dirty="0">
              <a:cs typeface="Calibri"/>
            </a:endParaRPr>
          </a:p>
          <a:p>
            <a:pPr marL="285750" indent="-285750">
              <a:buFont typeface="Arial"/>
              <a:buChar char="•"/>
            </a:pPr>
            <a:endParaRPr lang="en-US" dirty="0">
              <a:cs typeface="Calibri"/>
            </a:endParaRPr>
          </a:p>
          <a:p>
            <a:pPr marL="285750" indent="-285750">
              <a:buFont typeface="Arial"/>
              <a:buChar char="•"/>
            </a:pPr>
            <a:endParaRPr lang="en-US" dirty="0">
              <a:cs typeface="Calibri"/>
            </a:endParaRPr>
          </a:p>
          <a:p>
            <a:pPr marL="285750" indent="-285750">
              <a:buFont typeface="Arial"/>
              <a:buChar char="•"/>
            </a:pPr>
            <a:endParaRPr lang="en-US" dirty="0">
              <a:cs typeface="Calibri"/>
            </a:endParaRPr>
          </a:p>
          <a:p>
            <a:pPr marL="285750" indent="-285750">
              <a:buFont typeface="Arial"/>
              <a:buChar char="•"/>
            </a:pPr>
            <a:endParaRPr lang="en-US" dirty="0">
              <a:cs typeface="Calibri"/>
            </a:endParaRPr>
          </a:p>
          <a:p>
            <a:pPr marL="285750" indent="-285750">
              <a:buFont typeface="Arial"/>
              <a:buChar char="•"/>
            </a:pPr>
            <a:endParaRPr lang="en-US" dirty="0">
              <a:cs typeface="Calibri"/>
            </a:endParaRPr>
          </a:p>
        </p:txBody>
      </p:sp>
      <p:pic>
        <p:nvPicPr>
          <p:cNvPr id="2" name="Picture 3">
            <a:extLst>
              <a:ext uri="{FF2B5EF4-FFF2-40B4-BE49-F238E27FC236}">
                <a16:creationId xmlns:a16="http://schemas.microsoft.com/office/drawing/2014/main" id="{99D101FE-88D3-CD55-B0F2-28D6A4347B9C}"/>
              </a:ext>
            </a:extLst>
          </p:cNvPr>
          <p:cNvPicPr>
            <a:picLocks noChangeAspect="1"/>
          </p:cNvPicPr>
          <p:nvPr/>
        </p:nvPicPr>
        <p:blipFill rotWithShape="1">
          <a:blip r:embed="rId4"/>
          <a:srcRect l="36512" r="4884" b="-347"/>
          <a:stretch/>
        </p:blipFill>
        <p:spPr>
          <a:xfrm>
            <a:off x="4226400" y="1371600"/>
            <a:ext cx="4273964" cy="4933830"/>
          </a:xfrm>
          <a:prstGeom prst="rect">
            <a:avLst/>
          </a:prstGeom>
        </p:spPr>
      </p:pic>
    </p:spTree>
    <p:extLst>
      <p:ext uri="{BB962C8B-B14F-4D97-AF65-F5344CB8AC3E}">
        <p14:creationId xmlns:p14="http://schemas.microsoft.com/office/powerpoint/2010/main" val="3158765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37061" y="258633"/>
            <a:ext cx="6317709" cy="523220"/>
          </a:xfrm>
          <a:prstGeom prst="rect">
            <a:avLst/>
          </a:prstGeom>
          <a:noFill/>
        </p:spPr>
        <p:txBody>
          <a:bodyPr wrap="square" lIns="91440" tIns="45720" rIns="91440" bIns="45720" rtlCol="0" anchor="t">
            <a:spAutoFit/>
          </a:bodyPr>
          <a:lstStyle/>
          <a:p>
            <a:r>
              <a:rPr lang="en-US" sz="2800" dirty="0">
                <a:solidFill>
                  <a:schemeClr val="bg1">
                    <a:lumMod val="50000"/>
                  </a:schemeClr>
                </a:solidFill>
                <a:latin typeface="Gotham-Black"/>
                <a:cs typeface="Gotham-Black"/>
              </a:rPr>
              <a:t>Value of sport (cont.)</a:t>
            </a:r>
          </a:p>
        </p:txBody>
      </p:sp>
      <p:sp>
        <p:nvSpPr>
          <p:cNvPr id="3" name="TextBox 2">
            <a:extLst>
              <a:ext uri="{FF2B5EF4-FFF2-40B4-BE49-F238E27FC236}">
                <a16:creationId xmlns:a16="http://schemas.microsoft.com/office/drawing/2014/main" id="{84343A6D-0415-4D81-3EC9-430DF3D0928B}"/>
              </a:ext>
            </a:extLst>
          </p:cNvPr>
          <p:cNvSpPr txBox="1"/>
          <p:nvPr/>
        </p:nvSpPr>
        <p:spPr>
          <a:xfrm>
            <a:off x="432536" y="1338422"/>
            <a:ext cx="7452262"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cs typeface="Calibri"/>
              </a:rPr>
              <a:t>Why does this matter?</a:t>
            </a:r>
          </a:p>
          <a:p>
            <a:endParaRPr lang="en-US" b="1" dirty="0">
              <a:cs typeface="Calibri"/>
            </a:endParaRPr>
          </a:p>
          <a:p>
            <a:pPr marL="285750" indent="-285750">
              <a:buFont typeface="Arial"/>
              <a:buChar char="•"/>
            </a:pPr>
            <a:r>
              <a:rPr lang="en-US" dirty="0">
                <a:cs typeface="Calibri"/>
              </a:rPr>
              <a:t>LGBTQ+ people, and trans people in particular, are at far greater risk of depression, anxiety, and suicide than their straight/cisgender counterparts</a:t>
            </a:r>
          </a:p>
          <a:p>
            <a:pPr marL="285750" indent="-285750">
              <a:buFont typeface="Arial"/>
              <a:buChar char="•"/>
            </a:pPr>
            <a:endParaRPr lang="en-US" dirty="0">
              <a:cs typeface="Calibri"/>
            </a:endParaRPr>
          </a:p>
          <a:p>
            <a:pPr marL="285750" indent="-285750">
              <a:buFont typeface="Arial"/>
              <a:buChar char="•"/>
            </a:pPr>
            <a:r>
              <a:rPr lang="en-US" dirty="0">
                <a:cs typeface="Calibri"/>
              </a:rPr>
              <a:t>Having even one accepting adult (e.g. a coach) can reduce the risk of suicide attempts by 40% among LGBTQ+ youth</a:t>
            </a:r>
          </a:p>
          <a:p>
            <a:endParaRPr lang="en-US" dirty="0">
              <a:cs typeface="Calibri"/>
            </a:endParaRPr>
          </a:p>
          <a:p>
            <a:pPr marL="285750" indent="-285750">
              <a:buFont typeface="Arial"/>
              <a:buChar char="•"/>
            </a:pPr>
            <a:r>
              <a:rPr lang="en-US" dirty="0">
                <a:cs typeface="Calibri"/>
              </a:rPr>
              <a:t>Everyone deserves to be able to play the game they love with their friends</a:t>
            </a:r>
          </a:p>
          <a:p>
            <a:pPr marL="285750" indent="-285750">
              <a:buFont typeface="Arial"/>
              <a:buChar char="•"/>
            </a:pPr>
            <a:endParaRPr lang="en-US" dirty="0">
              <a:cs typeface="Calibri"/>
            </a:endParaRPr>
          </a:p>
          <a:p>
            <a:pPr marL="285750" indent="-285750">
              <a:buFont typeface="Arial"/>
              <a:buChar char="•"/>
            </a:pPr>
            <a:endParaRPr lang="en-US" dirty="0">
              <a:cs typeface="Calibri"/>
            </a:endParaRPr>
          </a:p>
          <a:p>
            <a:pPr marL="285750" indent="-285750">
              <a:buFont typeface="Arial"/>
              <a:buChar char="•"/>
            </a:pPr>
            <a:endParaRPr lang="en-US" dirty="0">
              <a:cs typeface="Calibri"/>
            </a:endParaRPr>
          </a:p>
          <a:p>
            <a:pPr marL="285750" indent="-285750">
              <a:buFont typeface="Arial"/>
              <a:buChar char="•"/>
            </a:pPr>
            <a:endParaRPr lang="en-US" dirty="0">
              <a:cs typeface="Calibri"/>
            </a:endParaRPr>
          </a:p>
          <a:p>
            <a:pPr marL="285750" indent="-285750">
              <a:buFont typeface="Arial"/>
              <a:buChar char="•"/>
            </a:pPr>
            <a:endParaRPr lang="en-US" dirty="0">
              <a:cs typeface="Calibri"/>
            </a:endParaRPr>
          </a:p>
          <a:p>
            <a:pPr marL="285750" indent="-285750">
              <a:buFont typeface="Arial"/>
              <a:buChar char="•"/>
            </a:pPr>
            <a:endParaRPr lang="en-US" dirty="0">
              <a:cs typeface="Calibri"/>
            </a:endParaRPr>
          </a:p>
        </p:txBody>
      </p:sp>
      <p:pic>
        <p:nvPicPr>
          <p:cNvPr id="2" name="Picture 3" descr="Graphical user interface, text, application, email&#10;&#10;Description automatically generated">
            <a:extLst>
              <a:ext uri="{FF2B5EF4-FFF2-40B4-BE49-F238E27FC236}">
                <a16:creationId xmlns:a16="http://schemas.microsoft.com/office/drawing/2014/main" id="{5A79EFFB-D65B-F890-04C2-5D0574B967D4}"/>
              </a:ext>
            </a:extLst>
          </p:cNvPr>
          <p:cNvPicPr>
            <a:picLocks noChangeAspect="1"/>
          </p:cNvPicPr>
          <p:nvPr/>
        </p:nvPicPr>
        <p:blipFill rotWithShape="1">
          <a:blip r:embed="rId4"/>
          <a:srcRect l="75227" t="22833" r="11625" b="52298"/>
          <a:stretch/>
        </p:blipFill>
        <p:spPr>
          <a:xfrm>
            <a:off x="431800" y="4445000"/>
            <a:ext cx="3950186" cy="2093993"/>
          </a:xfrm>
          <a:prstGeom prst="rect">
            <a:avLst/>
          </a:prstGeom>
        </p:spPr>
      </p:pic>
      <p:pic>
        <p:nvPicPr>
          <p:cNvPr id="4" name="Picture 4" descr="A picture containing person, child, child, young&#10;&#10;Description automatically generated">
            <a:extLst>
              <a:ext uri="{FF2B5EF4-FFF2-40B4-BE49-F238E27FC236}">
                <a16:creationId xmlns:a16="http://schemas.microsoft.com/office/drawing/2014/main" id="{FCEF77DA-C52F-B9AB-962F-D4500BD2835E}"/>
              </a:ext>
            </a:extLst>
          </p:cNvPr>
          <p:cNvPicPr>
            <a:picLocks noChangeAspect="1"/>
          </p:cNvPicPr>
          <p:nvPr/>
        </p:nvPicPr>
        <p:blipFill rotWithShape="1">
          <a:blip r:embed="rId5"/>
          <a:srcRect t="15544" r="-511"/>
          <a:stretch/>
        </p:blipFill>
        <p:spPr>
          <a:xfrm>
            <a:off x="4946650" y="4443589"/>
            <a:ext cx="3746501" cy="2096914"/>
          </a:xfrm>
          <a:prstGeom prst="rect">
            <a:avLst/>
          </a:prstGeom>
        </p:spPr>
      </p:pic>
    </p:spTree>
    <p:extLst>
      <p:ext uri="{BB962C8B-B14F-4D97-AF65-F5344CB8AC3E}">
        <p14:creationId xmlns:p14="http://schemas.microsoft.com/office/powerpoint/2010/main" val="3792992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5465" y="149496"/>
            <a:ext cx="6317709" cy="553998"/>
          </a:xfrm>
          <a:prstGeom prst="rect">
            <a:avLst/>
          </a:prstGeom>
          <a:noFill/>
        </p:spPr>
        <p:txBody>
          <a:bodyPr wrap="square" rtlCol="0">
            <a:spAutoFit/>
          </a:bodyPr>
          <a:lstStyle/>
          <a:p>
            <a:r>
              <a:rPr lang="en-US" sz="3000" dirty="0">
                <a:solidFill>
                  <a:schemeClr val="bg1">
                    <a:lumMod val="50000"/>
                  </a:schemeClr>
                </a:solidFill>
                <a:latin typeface="Gotham-Black"/>
                <a:cs typeface="Gotham-Black"/>
              </a:rPr>
              <a:t>Transgender Participation Updates</a:t>
            </a:r>
          </a:p>
        </p:txBody>
      </p:sp>
      <p:sp>
        <p:nvSpPr>
          <p:cNvPr id="3" name="TextBox 2">
            <a:extLst>
              <a:ext uri="{FF2B5EF4-FFF2-40B4-BE49-F238E27FC236}">
                <a16:creationId xmlns:a16="http://schemas.microsoft.com/office/drawing/2014/main" id="{75165072-E48B-6261-7728-53FD9DD83F12}"/>
              </a:ext>
            </a:extLst>
          </p:cNvPr>
          <p:cNvSpPr txBox="1"/>
          <p:nvPr/>
        </p:nvSpPr>
        <p:spPr>
          <a:xfrm>
            <a:off x="131940" y="1348353"/>
            <a:ext cx="4866263" cy="6247864"/>
          </a:xfrm>
          <a:prstGeom prst="rect">
            <a:avLst/>
          </a:prstGeom>
          <a:noFill/>
        </p:spPr>
        <p:txBody>
          <a:bodyPr wrap="square" lIns="91440" tIns="45720" rIns="91440" bIns="45720" rtlCol="0" anchor="t">
            <a:spAutoFit/>
          </a:bodyPr>
          <a:lstStyle>
            <a:defPPr>
              <a:defRPr lang="en-US"/>
            </a:defPPr>
            <a:lvl1pPr>
              <a:defRPr b="1">
                <a:latin typeface="GothamLight"/>
              </a:defRPr>
            </a:lvl1pPr>
          </a:lstStyle>
          <a:p>
            <a:pPr marL="342900" indent="-342900">
              <a:buFont typeface="Arial" panose="020B0604020202020204" pitchFamily="34" charset="0"/>
              <a:buChar char="•"/>
            </a:pPr>
            <a:r>
              <a:rPr lang="en-US" sz="1600" b="0" dirty="0"/>
              <a:t>November 16, 2021</a:t>
            </a:r>
          </a:p>
          <a:p>
            <a:pPr marL="800100" lvl="1" indent="-342900">
              <a:buFont typeface="Arial" panose="020B0604020202020204" pitchFamily="34" charset="0"/>
              <a:buChar char="•"/>
            </a:pPr>
            <a:r>
              <a:rPr lang="en-US" sz="1600" b="0" dirty="0"/>
              <a:t>International Olympic Committee (IOC) releases “Framework on Fairness, Inclusion and Non-Discrimination on the Basis of Gender Identity and Sex Variations”</a:t>
            </a:r>
          </a:p>
          <a:p>
            <a:pPr marL="1257300" lvl="2" indent="-342900">
              <a:buFont typeface="Arial" panose="020B0604020202020204" pitchFamily="34" charset="0"/>
              <a:buChar char="•"/>
            </a:pPr>
            <a:r>
              <a:rPr lang="en-US" sz="1600" dirty="0">
                <a:latin typeface="knowledge-regular"/>
              </a:rPr>
              <a:t>N</a:t>
            </a:r>
            <a:r>
              <a:rPr lang="en-US" sz="1600" b="0" i="0" dirty="0">
                <a:effectLst/>
                <a:latin typeface="knowledge-regular"/>
              </a:rPr>
              <a:t>o athlete should be excluded from competition on the grounds of a perceived unfair advantage, while leaving it up to sports International Federations (IF) to decide where the balance lay between inclusion and fairness.</a:t>
            </a:r>
          </a:p>
          <a:p>
            <a:pPr marL="1257300" lvl="2" indent="-342900">
              <a:buFont typeface="Arial" panose="020B0604020202020204" pitchFamily="34" charset="0"/>
              <a:buChar char="•"/>
            </a:pPr>
            <a:r>
              <a:rPr lang="en-US" sz="1600" dirty="0">
                <a:latin typeface="knowledge-regular"/>
              </a:rPr>
              <a:t>USOPC’s response was to support development of policies from IFs and National Governing Bodies (NGBs)</a:t>
            </a:r>
            <a:endParaRPr lang="en-US" sz="1600" b="0" dirty="0"/>
          </a:p>
          <a:p>
            <a:pPr lvl="1"/>
            <a:endParaRPr lang="en-US" sz="1600" b="0" dirty="0"/>
          </a:p>
          <a:p>
            <a:pPr marL="342900" indent="-342900">
              <a:buFont typeface="Arial" panose="020B0604020202020204" pitchFamily="34" charset="0"/>
              <a:buChar char="•"/>
            </a:pPr>
            <a:r>
              <a:rPr lang="en-US" sz="1600" b="0" dirty="0"/>
              <a:t>January 19, 2022</a:t>
            </a:r>
          </a:p>
          <a:p>
            <a:pPr marL="800100" lvl="1" indent="-342900">
              <a:buFont typeface="Arial" panose="020B0604020202020204" pitchFamily="34" charset="0"/>
              <a:buChar char="•"/>
            </a:pPr>
            <a:r>
              <a:rPr lang="en-US" sz="1600" b="0" i="0" dirty="0">
                <a:effectLst/>
                <a:latin typeface="supria-sans"/>
              </a:rPr>
              <a:t>NCAA announced it supports a sport-by-sport approach to transgender participation.</a:t>
            </a:r>
            <a:endParaRPr lang="en-US" sz="1600" b="0" dirty="0"/>
          </a:p>
          <a:p>
            <a:pPr marL="342900" indent="-342900">
              <a:buFont typeface="Arial" panose="020B0604020202020204" pitchFamily="34" charset="0"/>
              <a:buChar char="•"/>
            </a:pPr>
            <a:endParaRPr lang="en-US" sz="1600" b="0" dirty="0"/>
          </a:p>
          <a:p>
            <a:pPr lvl="1"/>
            <a:endParaRPr lang="en-US" sz="1600" b="0" dirty="0"/>
          </a:p>
          <a:p>
            <a:pPr marL="342900" indent="-342900">
              <a:buFont typeface="Arial" panose="020B0604020202020204" pitchFamily="34" charset="0"/>
              <a:buChar char="•"/>
            </a:pPr>
            <a:endParaRPr lang="en-US" sz="1600" b="0" dirty="0"/>
          </a:p>
          <a:p>
            <a:pPr marL="342900" indent="-342900">
              <a:buFont typeface="Arial" panose="020B0604020202020204" pitchFamily="34" charset="0"/>
              <a:buChar char="•"/>
            </a:pPr>
            <a:endParaRPr lang="en-US" sz="1600" b="0" dirty="0"/>
          </a:p>
          <a:p>
            <a:pPr marL="342900" indent="-342900">
              <a:buFont typeface="Arial" panose="020B0604020202020204" pitchFamily="34" charset="0"/>
              <a:buChar char="•"/>
            </a:pPr>
            <a:endParaRPr lang="en-US" sz="1600" b="0" dirty="0"/>
          </a:p>
          <a:p>
            <a:pPr marL="342900" indent="-342900">
              <a:buFont typeface="Arial" panose="020B0604020202020204" pitchFamily="34" charset="0"/>
              <a:buChar char="•"/>
            </a:pPr>
            <a:endParaRPr lang="en-US" sz="1600" b="0" dirty="0"/>
          </a:p>
          <a:p>
            <a:pPr marL="342900" indent="-342900">
              <a:buFont typeface="Arial" panose="020B0604020202020204" pitchFamily="34" charset="0"/>
              <a:buChar char="•"/>
            </a:pPr>
            <a:endParaRPr lang="en-US" sz="1600" dirty="0">
              <a:solidFill>
                <a:srgbClr val="0072BC"/>
              </a:solidFill>
            </a:endParaRPr>
          </a:p>
        </p:txBody>
      </p:sp>
      <p:pic>
        <p:nvPicPr>
          <p:cNvPr id="2" name="Picture 3" descr="Graphical user interface&#10;&#10;Description automatically generated">
            <a:extLst>
              <a:ext uri="{FF2B5EF4-FFF2-40B4-BE49-F238E27FC236}">
                <a16:creationId xmlns:a16="http://schemas.microsoft.com/office/drawing/2014/main" id="{C7F19B58-798D-9291-857C-4D339ABF9315}"/>
              </a:ext>
            </a:extLst>
          </p:cNvPr>
          <p:cNvPicPr>
            <a:picLocks noChangeAspect="1"/>
          </p:cNvPicPr>
          <p:nvPr/>
        </p:nvPicPr>
        <p:blipFill>
          <a:blip r:embed="rId4"/>
          <a:stretch>
            <a:fillRect/>
          </a:stretch>
        </p:blipFill>
        <p:spPr>
          <a:xfrm>
            <a:off x="5567400" y="4791271"/>
            <a:ext cx="3103200" cy="1739458"/>
          </a:xfrm>
          <a:prstGeom prst="rect">
            <a:avLst/>
          </a:prstGeom>
        </p:spPr>
      </p:pic>
      <p:pic>
        <p:nvPicPr>
          <p:cNvPr id="4" name="Picture 4" descr="A picture containing sky, outdoor, building, blue&#10;&#10;Description automatically generated">
            <a:extLst>
              <a:ext uri="{FF2B5EF4-FFF2-40B4-BE49-F238E27FC236}">
                <a16:creationId xmlns:a16="http://schemas.microsoft.com/office/drawing/2014/main" id="{C10936FA-9329-52CB-6844-8B78F146ECFB}"/>
              </a:ext>
            </a:extLst>
          </p:cNvPr>
          <p:cNvPicPr>
            <a:picLocks noChangeAspect="1"/>
          </p:cNvPicPr>
          <p:nvPr/>
        </p:nvPicPr>
        <p:blipFill>
          <a:blip r:embed="rId5"/>
          <a:stretch>
            <a:fillRect/>
          </a:stretch>
        </p:blipFill>
        <p:spPr>
          <a:xfrm>
            <a:off x="5567400" y="1874475"/>
            <a:ext cx="3103200" cy="1741050"/>
          </a:xfrm>
          <a:prstGeom prst="rect">
            <a:avLst/>
          </a:prstGeom>
        </p:spPr>
      </p:pic>
    </p:spTree>
    <p:extLst>
      <p:ext uri="{BB962C8B-B14F-4D97-AF65-F5344CB8AC3E}">
        <p14:creationId xmlns:p14="http://schemas.microsoft.com/office/powerpoint/2010/main" val="3063142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5465" y="149496"/>
            <a:ext cx="6317709" cy="553998"/>
          </a:xfrm>
          <a:prstGeom prst="rect">
            <a:avLst/>
          </a:prstGeom>
          <a:noFill/>
        </p:spPr>
        <p:txBody>
          <a:bodyPr wrap="square" rtlCol="0">
            <a:spAutoFit/>
          </a:bodyPr>
          <a:lstStyle/>
          <a:p>
            <a:r>
              <a:rPr lang="en-US" sz="3000" dirty="0">
                <a:solidFill>
                  <a:schemeClr val="bg1">
                    <a:lumMod val="50000"/>
                  </a:schemeClr>
                </a:solidFill>
                <a:latin typeface="Gotham-Black"/>
                <a:cs typeface="Gotham-Black"/>
              </a:rPr>
              <a:t>NWBA Policy Development</a:t>
            </a:r>
          </a:p>
        </p:txBody>
      </p:sp>
      <p:sp>
        <p:nvSpPr>
          <p:cNvPr id="3" name="TextBox 2">
            <a:extLst>
              <a:ext uri="{FF2B5EF4-FFF2-40B4-BE49-F238E27FC236}">
                <a16:creationId xmlns:a16="http://schemas.microsoft.com/office/drawing/2014/main" id="{75165072-E48B-6261-7728-53FD9DD83F12}"/>
              </a:ext>
            </a:extLst>
          </p:cNvPr>
          <p:cNvSpPr txBox="1"/>
          <p:nvPr/>
        </p:nvSpPr>
        <p:spPr>
          <a:xfrm>
            <a:off x="131940" y="1183361"/>
            <a:ext cx="8880120" cy="7478970"/>
          </a:xfrm>
          <a:prstGeom prst="rect">
            <a:avLst/>
          </a:prstGeom>
          <a:noFill/>
        </p:spPr>
        <p:txBody>
          <a:bodyPr wrap="square" lIns="91440" tIns="45720" rIns="91440" bIns="45720" rtlCol="0" anchor="t">
            <a:spAutoFit/>
          </a:bodyPr>
          <a:lstStyle>
            <a:defPPr>
              <a:defRPr lang="en-US"/>
            </a:defPPr>
            <a:lvl1pPr>
              <a:defRPr b="1">
                <a:latin typeface="GothamLight"/>
              </a:defRPr>
            </a:lvl1pPr>
          </a:lstStyle>
          <a:p>
            <a:pPr marL="342900" indent="-342900">
              <a:buFont typeface="Arial" panose="020B0604020202020204" pitchFamily="34" charset="0"/>
              <a:buChar char="•"/>
            </a:pPr>
            <a:r>
              <a:rPr lang="en-US" sz="2400" b="0" dirty="0"/>
              <a:t>Fall of 2020 NWBA leadership identified the need for a policy</a:t>
            </a:r>
          </a:p>
          <a:p>
            <a:pPr marL="342900" indent="-342900">
              <a:buFont typeface="Arial" panose="020B0604020202020204" pitchFamily="34" charset="0"/>
              <a:buChar char="•"/>
            </a:pPr>
            <a:endParaRPr lang="en-US" sz="2400" b="0" dirty="0"/>
          </a:p>
          <a:p>
            <a:pPr marL="342900" indent="-342900">
              <a:buFont typeface="Arial" panose="020B0604020202020204" pitchFamily="34" charset="0"/>
              <a:buChar char="•"/>
            </a:pPr>
            <a:r>
              <a:rPr lang="en-US" sz="2400" b="0" dirty="0"/>
              <a:t>NWBA’s 2021-2024 Diversity, Equity &amp; Inclusion Action Plan submitted to USOPC for review by U.S. Congress included following objective:</a:t>
            </a:r>
          </a:p>
          <a:p>
            <a:pPr marL="800100" lvl="1" indent="-342900">
              <a:buFont typeface="Arial" panose="020B0604020202020204" pitchFamily="34" charset="0"/>
              <a:buChar char="•"/>
            </a:pPr>
            <a:r>
              <a:rPr lang="en-US" sz="2400" b="0" dirty="0"/>
              <a:t>“Promote an inclusive</a:t>
            </a:r>
            <a:r>
              <a:rPr lang="en-US" sz="2400" dirty="0"/>
              <a:t> </a:t>
            </a:r>
            <a:r>
              <a:rPr lang="en-US" sz="2400" b="0" dirty="0"/>
              <a:t>environment thru transgender</a:t>
            </a:r>
            <a:r>
              <a:rPr lang="en-US" sz="2400" dirty="0"/>
              <a:t> </a:t>
            </a:r>
            <a:r>
              <a:rPr lang="en-US" sz="2400" b="0" dirty="0"/>
              <a:t>athlete</a:t>
            </a:r>
            <a:r>
              <a:rPr lang="en-US" sz="2400" dirty="0"/>
              <a:t> </a:t>
            </a:r>
            <a:r>
              <a:rPr lang="en-US" sz="2400" b="0" dirty="0"/>
              <a:t>participation within the NWBA and sport of wheelchair basketball.”</a:t>
            </a:r>
          </a:p>
          <a:p>
            <a:pPr marL="800100" lvl="1" indent="-342900">
              <a:buFont typeface="Arial" panose="020B0604020202020204" pitchFamily="34" charset="0"/>
              <a:buChar char="•"/>
            </a:pPr>
            <a:r>
              <a:rPr lang="en-US" sz="2400" dirty="0">
                <a:ea typeface="+mn-lt"/>
                <a:cs typeface="+mn-lt"/>
                <a:hlinkClick r:id="rId4"/>
              </a:rPr>
              <a:t>https://www.nwba.org/diversityandinclusion</a:t>
            </a:r>
            <a:r>
              <a:rPr lang="en-US" sz="2400" dirty="0">
                <a:ea typeface="+mn-lt"/>
                <a:cs typeface="+mn-lt"/>
              </a:rPr>
              <a:t> </a:t>
            </a:r>
          </a:p>
          <a:p>
            <a:pPr marL="342900" indent="-342900">
              <a:buFont typeface="Arial" panose="020B0604020202020204" pitchFamily="34" charset="0"/>
              <a:buChar char="•"/>
            </a:pPr>
            <a:endParaRPr lang="en-US" sz="2400" b="0" dirty="0"/>
          </a:p>
          <a:p>
            <a:pPr marL="342900" indent="-342900">
              <a:buFont typeface="Arial" panose="020B0604020202020204" pitchFamily="34" charset="0"/>
              <a:buChar char="•"/>
            </a:pPr>
            <a:r>
              <a:rPr lang="en-US" sz="2400" b="0" dirty="0"/>
              <a:t>Fall of 2021 following IOC announcement – USOPC offers first cohort “NGB Trans Policy Project”</a:t>
            </a:r>
          </a:p>
          <a:p>
            <a:pPr marL="800100" lvl="1" indent="-342900">
              <a:buFont typeface="Arial" panose="020B0604020202020204" pitchFamily="34" charset="0"/>
              <a:buChar char="•"/>
            </a:pPr>
            <a:r>
              <a:rPr lang="en-US" sz="2400" dirty="0"/>
              <a:t>NWBA is selected among other NGBs to participate</a:t>
            </a:r>
          </a:p>
          <a:p>
            <a:pPr marL="800100" lvl="1" indent="-342900">
              <a:buFont typeface="Arial" panose="020B0604020202020204" pitchFamily="34" charset="0"/>
              <a:buChar char="•"/>
            </a:pPr>
            <a:r>
              <a:rPr lang="en-US" sz="2400" b="0" dirty="0"/>
              <a:t>Project Timeline Executed by NWBA Q1 &amp; Q2 of 2022</a:t>
            </a:r>
          </a:p>
          <a:p>
            <a:pPr lvl="1"/>
            <a:endParaRPr lang="en-US" sz="2400" b="0" dirty="0"/>
          </a:p>
          <a:p>
            <a:pPr marL="342900" indent="-342900">
              <a:buFont typeface="Arial" panose="020B0604020202020204" pitchFamily="34" charset="0"/>
              <a:buChar char="•"/>
            </a:pPr>
            <a:endParaRPr lang="en-US" sz="2400" b="0" dirty="0"/>
          </a:p>
          <a:p>
            <a:pPr marL="342900" indent="-342900">
              <a:buFont typeface="Arial" panose="020B0604020202020204" pitchFamily="34" charset="0"/>
              <a:buChar char="•"/>
            </a:pPr>
            <a:endParaRPr lang="en-US" sz="2400" b="0" dirty="0">
              <a:solidFill>
                <a:srgbClr val="0072BC"/>
              </a:solidFill>
            </a:endParaRPr>
          </a:p>
          <a:p>
            <a:pPr marL="342900" indent="-342900">
              <a:buFont typeface="Arial" panose="020B0604020202020204" pitchFamily="34" charset="0"/>
              <a:buChar char="•"/>
            </a:pPr>
            <a:endParaRPr lang="en-US" sz="2400" b="0" dirty="0">
              <a:solidFill>
                <a:srgbClr val="0072BC"/>
              </a:solidFill>
            </a:endParaRPr>
          </a:p>
          <a:p>
            <a:pPr marL="342900" indent="-342900">
              <a:buFont typeface="Arial" panose="020B0604020202020204" pitchFamily="34" charset="0"/>
              <a:buChar char="•"/>
            </a:pPr>
            <a:endParaRPr lang="en-US" sz="2400" b="0" dirty="0">
              <a:solidFill>
                <a:srgbClr val="0072BC"/>
              </a:solidFill>
            </a:endParaRPr>
          </a:p>
          <a:p>
            <a:pPr marL="342900" indent="-342900">
              <a:buFont typeface="Arial" panose="020B0604020202020204" pitchFamily="34" charset="0"/>
              <a:buChar char="•"/>
            </a:pPr>
            <a:endParaRPr lang="en-US" sz="2400" dirty="0">
              <a:solidFill>
                <a:srgbClr val="0072BC"/>
              </a:solidFill>
            </a:endParaRPr>
          </a:p>
        </p:txBody>
      </p:sp>
    </p:spTree>
    <p:extLst>
      <p:ext uri="{BB962C8B-B14F-4D97-AF65-F5344CB8AC3E}">
        <p14:creationId xmlns:p14="http://schemas.microsoft.com/office/powerpoint/2010/main" val="2966040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5465" y="149496"/>
            <a:ext cx="6317709" cy="553998"/>
          </a:xfrm>
          <a:prstGeom prst="rect">
            <a:avLst/>
          </a:prstGeom>
          <a:noFill/>
        </p:spPr>
        <p:txBody>
          <a:bodyPr wrap="square" rtlCol="0">
            <a:spAutoFit/>
          </a:bodyPr>
          <a:lstStyle/>
          <a:p>
            <a:r>
              <a:rPr lang="en-US" sz="3000" dirty="0">
                <a:solidFill>
                  <a:schemeClr val="bg1">
                    <a:lumMod val="50000"/>
                  </a:schemeClr>
                </a:solidFill>
                <a:latin typeface="Gotham-Black"/>
                <a:cs typeface="Gotham-Black"/>
              </a:rPr>
              <a:t>NWBA Policy Development</a:t>
            </a:r>
          </a:p>
        </p:txBody>
      </p:sp>
      <p:sp>
        <p:nvSpPr>
          <p:cNvPr id="3" name="TextBox 2">
            <a:extLst>
              <a:ext uri="{FF2B5EF4-FFF2-40B4-BE49-F238E27FC236}">
                <a16:creationId xmlns:a16="http://schemas.microsoft.com/office/drawing/2014/main" id="{75165072-E48B-6261-7728-53FD9DD83F12}"/>
              </a:ext>
            </a:extLst>
          </p:cNvPr>
          <p:cNvSpPr txBox="1"/>
          <p:nvPr/>
        </p:nvSpPr>
        <p:spPr>
          <a:xfrm>
            <a:off x="131940" y="1183361"/>
            <a:ext cx="8880120" cy="7109639"/>
          </a:xfrm>
          <a:prstGeom prst="rect">
            <a:avLst/>
          </a:prstGeom>
          <a:noFill/>
        </p:spPr>
        <p:txBody>
          <a:bodyPr wrap="square" lIns="91440" tIns="45720" rIns="91440" bIns="45720" rtlCol="0" anchor="t">
            <a:spAutoFit/>
          </a:bodyPr>
          <a:lstStyle>
            <a:defPPr>
              <a:defRPr lang="en-US"/>
            </a:defPPr>
            <a:lvl1pPr>
              <a:defRPr b="1">
                <a:latin typeface="GothamLight"/>
              </a:defRPr>
            </a:lvl1pPr>
          </a:lstStyle>
          <a:p>
            <a:pPr marL="342900" indent="-342900">
              <a:buFont typeface="Arial" panose="020B0604020202020204" pitchFamily="34" charset="0"/>
              <a:buChar char="•"/>
            </a:pPr>
            <a:r>
              <a:rPr lang="en-US" sz="2400" b="0" dirty="0"/>
              <a:t>Policy was presented and discussed by NWBA Board of Directors on May 16, 2022 </a:t>
            </a:r>
          </a:p>
          <a:p>
            <a:pPr marL="800100" lvl="1" indent="-342900">
              <a:buFont typeface="Arial" panose="020B0604020202020204" pitchFamily="34" charset="0"/>
              <a:buChar char="•"/>
            </a:pPr>
            <a:r>
              <a:rPr lang="en-US" sz="2400" dirty="0"/>
              <a:t>Policy presented would be i</a:t>
            </a:r>
            <a:r>
              <a:rPr lang="en-US" sz="2400" b="0" dirty="0"/>
              <a:t>mplementation for the 2022-2023 NWBA Season*</a:t>
            </a:r>
          </a:p>
          <a:p>
            <a:pPr marL="342900" indent="-342900">
              <a:buFont typeface="Arial" panose="020B0604020202020204" pitchFamily="34" charset="0"/>
              <a:buChar char="•"/>
            </a:pPr>
            <a:endParaRPr lang="en-US" sz="2400" b="0" dirty="0"/>
          </a:p>
          <a:p>
            <a:pPr marL="342900" indent="-342900">
              <a:buFont typeface="Arial" panose="020B0604020202020204" pitchFamily="34" charset="0"/>
              <a:buChar char="•"/>
            </a:pPr>
            <a:r>
              <a:rPr lang="en-US" sz="2400" b="0" dirty="0"/>
              <a:t>Approved by the NWBA Board of Directors via email on May 27, 2022, and included in the NWBA Polices &amp; Procedures.</a:t>
            </a:r>
          </a:p>
          <a:p>
            <a:pPr marL="800100" lvl="1" indent="-342900">
              <a:buFont typeface="Arial" panose="020B0604020202020204" pitchFamily="34" charset="0"/>
              <a:buChar char="•"/>
            </a:pPr>
            <a:r>
              <a:rPr lang="en-US" sz="2400" b="0" dirty="0">
                <a:solidFill>
                  <a:srgbClr val="0072BC"/>
                </a:solidFill>
                <a:hlinkClick r:id="rId4">
                  <a:extLst>
                    <a:ext uri="{A12FA001-AC4F-418D-AE19-62706E023703}">
                      <ahyp:hlinkClr xmlns:ahyp="http://schemas.microsoft.com/office/drawing/2018/hyperlinkcolor" val="tx"/>
                    </a:ext>
                  </a:extLst>
                </a:hlinkClick>
              </a:rPr>
              <a:t>https://www.nwba.org/aboutpoliciesprocedures</a:t>
            </a:r>
            <a:r>
              <a:rPr lang="en-US" sz="2400" b="0" dirty="0">
                <a:solidFill>
                  <a:srgbClr val="0072BC"/>
                </a:solidFill>
              </a:rPr>
              <a:t> </a:t>
            </a:r>
          </a:p>
          <a:p>
            <a:pPr marL="800100" lvl="1"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b="0" dirty="0"/>
              <a:t>Policy presented during NWBA Town Hall on Wednesday, June 15</a:t>
            </a:r>
          </a:p>
          <a:p>
            <a:pPr marL="342900" indent="-342900">
              <a:buFont typeface="Arial" panose="020B0604020202020204" pitchFamily="34" charset="0"/>
              <a:buChar char="•"/>
            </a:pPr>
            <a:endParaRPr lang="en-US" sz="2400" b="0" dirty="0"/>
          </a:p>
          <a:p>
            <a:pPr marL="342900" indent="-342900">
              <a:buFont typeface="Arial" panose="020B0604020202020204" pitchFamily="34" charset="0"/>
              <a:buChar char="•"/>
            </a:pPr>
            <a:r>
              <a:rPr lang="en-US" sz="2400" b="0" dirty="0"/>
              <a:t>Educational session to be provided to NWBA membership in the form of this webinar.</a:t>
            </a:r>
          </a:p>
          <a:p>
            <a:pPr lvl="1"/>
            <a:endParaRPr lang="en-US" sz="2400" b="0" dirty="0"/>
          </a:p>
          <a:p>
            <a:pPr marL="342900" indent="-342900">
              <a:buFont typeface="Arial" panose="020B0604020202020204" pitchFamily="34" charset="0"/>
              <a:buChar char="•"/>
            </a:pPr>
            <a:endParaRPr lang="en-US" sz="2400" b="0" dirty="0"/>
          </a:p>
          <a:p>
            <a:pPr marL="342900" indent="-342900">
              <a:buFont typeface="Arial" panose="020B0604020202020204" pitchFamily="34" charset="0"/>
              <a:buChar char="•"/>
            </a:pPr>
            <a:endParaRPr lang="en-US" sz="2400" b="0" dirty="0">
              <a:solidFill>
                <a:srgbClr val="0072BC"/>
              </a:solidFill>
            </a:endParaRPr>
          </a:p>
          <a:p>
            <a:pPr marL="342900" indent="-342900">
              <a:buFont typeface="Arial" panose="020B0604020202020204" pitchFamily="34" charset="0"/>
              <a:buChar char="•"/>
            </a:pPr>
            <a:endParaRPr lang="en-US" sz="2400" b="0" dirty="0">
              <a:solidFill>
                <a:srgbClr val="0072BC"/>
              </a:solidFill>
            </a:endParaRPr>
          </a:p>
          <a:p>
            <a:pPr marL="342900" indent="-342900">
              <a:buFont typeface="Arial" panose="020B0604020202020204" pitchFamily="34" charset="0"/>
              <a:buChar char="•"/>
            </a:pPr>
            <a:endParaRPr lang="en-US" sz="2400" b="0" dirty="0">
              <a:solidFill>
                <a:srgbClr val="0072BC"/>
              </a:solidFill>
            </a:endParaRPr>
          </a:p>
          <a:p>
            <a:pPr marL="342900" indent="-342900">
              <a:buFont typeface="Arial" panose="020B0604020202020204" pitchFamily="34" charset="0"/>
              <a:buChar char="•"/>
            </a:pPr>
            <a:endParaRPr lang="en-US" sz="2400" dirty="0">
              <a:solidFill>
                <a:srgbClr val="0072BC"/>
              </a:solidFill>
            </a:endParaRPr>
          </a:p>
        </p:txBody>
      </p:sp>
    </p:spTree>
    <p:extLst>
      <p:ext uri="{BB962C8B-B14F-4D97-AF65-F5344CB8AC3E}">
        <p14:creationId xmlns:p14="http://schemas.microsoft.com/office/powerpoint/2010/main" val="3338374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5465" y="149496"/>
            <a:ext cx="6317709" cy="553998"/>
          </a:xfrm>
          <a:prstGeom prst="rect">
            <a:avLst/>
          </a:prstGeom>
          <a:noFill/>
        </p:spPr>
        <p:txBody>
          <a:bodyPr wrap="square" rtlCol="0">
            <a:spAutoFit/>
          </a:bodyPr>
          <a:lstStyle/>
          <a:p>
            <a:r>
              <a:rPr lang="en-US" sz="3000" dirty="0">
                <a:solidFill>
                  <a:schemeClr val="bg1">
                    <a:lumMod val="50000"/>
                  </a:schemeClr>
                </a:solidFill>
                <a:latin typeface="Gotham-Black"/>
                <a:cs typeface="Gotham-Black"/>
              </a:rPr>
              <a:t>NWBA Policy – Guiding Principles</a:t>
            </a:r>
          </a:p>
        </p:txBody>
      </p:sp>
      <p:sp>
        <p:nvSpPr>
          <p:cNvPr id="3" name="TextBox 2">
            <a:extLst>
              <a:ext uri="{FF2B5EF4-FFF2-40B4-BE49-F238E27FC236}">
                <a16:creationId xmlns:a16="http://schemas.microsoft.com/office/drawing/2014/main" id="{75165072-E48B-6261-7728-53FD9DD83F12}"/>
              </a:ext>
            </a:extLst>
          </p:cNvPr>
          <p:cNvSpPr txBox="1"/>
          <p:nvPr/>
        </p:nvSpPr>
        <p:spPr>
          <a:xfrm>
            <a:off x="131940" y="1183361"/>
            <a:ext cx="8880120" cy="7109639"/>
          </a:xfrm>
          <a:prstGeom prst="rect">
            <a:avLst/>
          </a:prstGeom>
          <a:noFill/>
        </p:spPr>
        <p:txBody>
          <a:bodyPr wrap="square" lIns="91440" tIns="45720" rIns="91440" bIns="45720" rtlCol="0" anchor="t">
            <a:spAutoFit/>
          </a:bodyPr>
          <a:lstStyle>
            <a:defPPr>
              <a:defRPr lang="en-US"/>
            </a:defPPr>
            <a:lvl1pPr>
              <a:defRPr b="1">
                <a:latin typeface="GothamLight"/>
              </a:defRPr>
            </a:lvl1pPr>
          </a:lstStyle>
          <a:p>
            <a:pPr marL="342900" indent="-342900">
              <a:buFont typeface="Arial" panose="020B0604020202020204" pitchFamily="34" charset="0"/>
              <a:buChar char="•"/>
            </a:pPr>
            <a:r>
              <a:rPr lang="en-US" sz="2400" b="0" i="0" dirty="0">
                <a:effectLst/>
                <a:latin typeface="Source Sans Pro" panose="020B0503030403020204" pitchFamily="34" charset="0"/>
              </a:rPr>
              <a:t>NWBA supports diversity and inclusion in all aspects of wheelchair basketball. </a:t>
            </a:r>
          </a:p>
          <a:p>
            <a:pPr marL="342900" indent="-342900">
              <a:buFont typeface="Arial" panose="020B0604020202020204" pitchFamily="34" charset="0"/>
              <a:buChar char="•"/>
            </a:pPr>
            <a:endParaRPr lang="en-US" sz="2400" b="0" i="0" dirty="0">
              <a:effectLst/>
              <a:latin typeface="Source Sans Pro" panose="020B0503030403020204" pitchFamily="34" charset="0"/>
            </a:endParaRPr>
          </a:p>
          <a:p>
            <a:pPr marL="342900" indent="-342900">
              <a:buFont typeface="Arial" panose="020B0604020202020204" pitchFamily="34" charset="0"/>
              <a:buChar char="•"/>
            </a:pPr>
            <a:r>
              <a:rPr lang="en-US" sz="2400" b="0" i="0" dirty="0">
                <a:effectLst/>
                <a:latin typeface="Source Sans Pro" panose="020B0503030403020204" pitchFamily="34" charset="0"/>
              </a:rPr>
              <a:t>The purpose of this policy is to provide guidance on gender eligibility to participate.</a:t>
            </a:r>
          </a:p>
          <a:p>
            <a:pPr marL="342900" indent="-342900">
              <a:buFont typeface="Arial" panose="020B0604020202020204" pitchFamily="34" charset="0"/>
              <a:buChar char="•"/>
            </a:pPr>
            <a:endParaRPr lang="en-US" sz="2400" b="0" dirty="0">
              <a:latin typeface="Source Sans Pro" panose="020B0503030403020204" pitchFamily="34" charset="0"/>
            </a:endParaRPr>
          </a:p>
          <a:p>
            <a:pPr marL="342900" indent="-342900">
              <a:buFont typeface="Arial" panose="020B0604020202020204" pitchFamily="34" charset="0"/>
              <a:buChar char="•"/>
            </a:pPr>
            <a:r>
              <a:rPr lang="en-US" sz="2400" b="0" i="0" dirty="0">
                <a:effectLst/>
                <a:latin typeface="Source Sans Pro" panose="020B0503030403020204" pitchFamily="34" charset="0"/>
              </a:rPr>
              <a:t>This policy was written with the intent to create inclusive sporting environment where people of all backgrounds can play wheelchair basketball AND allows athletes to participate on a team that is consistent with their gender identity. </a:t>
            </a:r>
            <a:endParaRPr lang="en-US" sz="2400" b="0" dirty="0"/>
          </a:p>
          <a:p>
            <a:pPr marL="342900" indent="-342900">
              <a:buFont typeface="Arial" panose="020B0604020202020204" pitchFamily="34" charset="0"/>
              <a:buChar char="•"/>
            </a:pPr>
            <a:endParaRPr lang="en-US" sz="2400" b="0" i="0" dirty="0">
              <a:effectLst/>
              <a:latin typeface="Source Sans Pro" panose="020B0503030403020204" pitchFamily="34" charset="0"/>
            </a:endParaRPr>
          </a:p>
          <a:p>
            <a:pPr marL="342900" indent="-342900">
              <a:buFont typeface="Arial" panose="020B0604020202020204" pitchFamily="34" charset="0"/>
              <a:buChar char="•"/>
            </a:pPr>
            <a:r>
              <a:rPr lang="en-US" sz="2400" b="0" i="0" dirty="0">
                <a:effectLst/>
                <a:latin typeface="Source Sans Pro" panose="020B0503030403020204" pitchFamily="34" charset="0"/>
              </a:rPr>
              <a:t>NWBA’s goal is to allow all athletes access to wheelchair basketball in a healthy and respectful environment. </a:t>
            </a:r>
          </a:p>
          <a:p>
            <a:pPr lvl="1"/>
            <a:endParaRPr lang="en-US" sz="2400" b="0" dirty="0"/>
          </a:p>
          <a:p>
            <a:pPr marL="342900" indent="-342900">
              <a:buFont typeface="Arial" panose="020B0604020202020204" pitchFamily="34" charset="0"/>
              <a:buChar char="•"/>
            </a:pPr>
            <a:endParaRPr lang="en-US" sz="2400" b="0" dirty="0"/>
          </a:p>
          <a:p>
            <a:pPr marL="342900" indent="-342900">
              <a:buFont typeface="Arial" panose="020B0604020202020204" pitchFamily="34" charset="0"/>
              <a:buChar char="•"/>
            </a:pPr>
            <a:endParaRPr lang="en-US" sz="2400" b="0" dirty="0">
              <a:solidFill>
                <a:srgbClr val="0072BC"/>
              </a:solidFill>
            </a:endParaRPr>
          </a:p>
          <a:p>
            <a:pPr marL="342900" indent="-342900">
              <a:buFont typeface="Arial" panose="020B0604020202020204" pitchFamily="34" charset="0"/>
              <a:buChar char="•"/>
            </a:pPr>
            <a:endParaRPr lang="en-US" sz="2400" b="0" dirty="0">
              <a:solidFill>
                <a:srgbClr val="0072BC"/>
              </a:solidFill>
            </a:endParaRPr>
          </a:p>
          <a:p>
            <a:pPr marL="342900" indent="-342900">
              <a:buFont typeface="Arial" panose="020B0604020202020204" pitchFamily="34" charset="0"/>
              <a:buChar char="•"/>
            </a:pPr>
            <a:endParaRPr lang="en-US" sz="2400" b="0" dirty="0">
              <a:solidFill>
                <a:srgbClr val="0072BC"/>
              </a:solidFill>
            </a:endParaRPr>
          </a:p>
          <a:p>
            <a:pPr marL="342900" indent="-342900">
              <a:buFont typeface="Arial" panose="020B0604020202020204" pitchFamily="34" charset="0"/>
              <a:buChar char="•"/>
            </a:pPr>
            <a:endParaRPr lang="en-US" sz="2400" dirty="0">
              <a:solidFill>
                <a:srgbClr val="0072BC"/>
              </a:solidFill>
            </a:endParaRPr>
          </a:p>
        </p:txBody>
      </p:sp>
    </p:spTree>
    <p:extLst>
      <p:ext uri="{BB962C8B-B14F-4D97-AF65-F5344CB8AC3E}">
        <p14:creationId xmlns:p14="http://schemas.microsoft.com/office/powerpoint/2010/main" val="3588578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5465" y="149496"/>
            <a:ext cx="6317709" cy="553998"/>
          </a:xfrm>
          <a:prstGeom prst="rect">
            <a:avLst/>
          </a:prstGeom>
          <a:noFill/>
        </p:spPr>
        <p:txBody>
          <a:bodyPr wrap="square" rtlCol="0">
            <a:spAutoFit/>
          </a:bodyPr>
          <a:lstStyle/>
          <a:p>
            <a:r>
              <a:rPr lang="en-US" sz="3000" dirty="0">
                <a:solidFill>
                  <a:schemeClr val="bg1">
                    <a:lumMod val="50000"/>
                  </a:schemeClr>
                </a:solidFill>
                <a:latin typeface="Gotham-Black"/>
                <a:cs typeface="Gotham-Black"/>
              </a:rPr>
              <a:t>Policy Application</a:t>
            </a:r>
          </a:p>
        </p:txBody>
      </p:sp>
      <p:sp>
        <p:nvSpPr>
          <p:cNvPr id="3" name="TextBox 2">
            <a:extLst>
              <a:ext uri="{FF2B5EF4-FFF2-40B4-BE49-F238E27FC236}">
                <a16:creationId xmlns:a16="http://schemas.microsoft.com/office/drawing/2014/main" id="{75165072-E48B-6261-7728-53FD9DD83F12}"/>
              </a:ext>
            </a:extLst>
          </p:cNvPr>
          <p:cNvSpPr txBox="1"/>
          <p:nvPr/>
        </p:nvSpPr>
        <p:spPr>
          <a:xfrm>
            <a:off x="131940" y="1183361"/>
            <a:ext cx="8880120" cy="2677656"/>
          </a:xfrm>
          <a:prstGeom prst="rect">
            <a:avLst/>
          </a:prstGeom>
          <a:noFill/>
        </p:spPr>
        <p:txBody>
          <a:bodyPr wrap="square" lIns="91440" tIns="45720" rIns="91440" bIns="45720" rtlCol="0" anchor="t">
            <a:spAutoFit/>
          </a:bodyPr>
          <a:lstStyle>
            <a:defPPr>
              <a:defRPr lang="en-US"/>
            </a:defPPr>
            <a:lvl1pPr>
              <a:defRPr b="1">
                <a:latin typeface="GothamLight"/>
              </a:defRPr>
            </a:lvl1pPr>
          </a:lstStyle>
          <a:p>
            <a:endParaRPr lang="en-US" sz="2400" b="0" dirty="0">
              <a:solidFill>
                <a:srgbClr val="0072BC"/>
              </a:solidFill>
            </a:endParaRPr>
          </a:p>
          <a:p>
            <a:pPr lvl="1"/>
            <a:endParaRPr lang="en-US" sz="2400" b="0" dirty="0"/>
          </a:p>
          <a:p>
            <a:pPr marL="342900" indent="-342900">
              <a:buFont typeface="Arial" panose="020B0604020202020204" pitchFamily="34" charset="0"/>
              <a:buChar char="•"/>
            </a:pPr>
            <a:endParaRPr lang="en-US" sz="2400" b="0" dirty="0"/>
          </a:p>
          <a:p>
            <a:pPr marL="342900" indent="-342900">
              <a:buFont typeface="Arial" panose="020B0604020202020204" pitchFamily="34" charset="0"/>
              <a:buChar char="•"/>
            </a:pPr>
            <a:endParaRPr lang="en-US" sz="2400" b="0" dirty="0">
              <a:solidFill>
                <a:srgbClr val="0072BC"/>
              </a:solidFill>
            </a:endParaRPr>
          </a:p>
          <a:p>
            <a:pPr marL="342900" indent="-342900">
              <a:buFont typeface="Arial" panose="020B0604020202020204" pitchFamily="34" charset="0"/>
              <a:buChar char="•"/>
            </a:pPr>
            <a:endParaRPr lang="en-US" sz="2400" b="0" dirty="0">
              <a:solidFill>
                <a:srgbClr val="0072BC"/>
              </a:solidFill>
            </a:endParaRPr>
          </a:p>
          <a:p>
            <a:pPr marL="342900" indent="-342900">
              <a:buFont typeface="Arial" panose="020B0604020202020204" pitchFamily="34" charset="0"/>
              <a:buChar char="•"/>
            </a:pPr>
            <a:endParaRPr lang="en-US" sz="2400" b="0" dirty="0">
              <a:solidFill>
                <a:srgbClr val="0072BC"/>
              </a:solidFill>
            </a:endParaRPr>
          </a:p>
          <a:p>
            <a:pPr marL="342900" indent="-342900">
              <a:buFont typeface="Arial" panose="020B0604020202020204" pitchFamily="34" charset="0"/>
              <a:buChar char="•"/>
            </a:pPr>
            <a:endParaRPr lang="en-US" sz="2400" dirty="0">
              <a:solidFill>
                <a:srgbClr val="0072BC"/>
              </a:solidFill>
            </a:endParaRPr>
          </a:p>
        </p:txBody>
      </p:sp>
      <p:sp>
        <p:nvSpPr>
          <p:cNvPr id="2" name="TextBox 1">
            <a:extLst>
              <a:ext uri="{FF2B5EF4-FFF2-40B4-BE49-F238E27FC236}">
                <a16:creationId xmlns:a16="http://schemas.microsoft.com/office/drawing/2014/main" id="{7BA87A77-7BB5-243B-6C95-11E4A8AC1633}"/>
              </a:ext>
            </a:extLst>
          </p:cNvPr>
          <p:cNvSpPr txBox="1"/>
          <p:nvPr/>
        </p:nvSpPr>
        <p:spPr>
          <a:xfrm>
            <a:off x="448336" y="1020630"/>
            <a:ext cx="7936248" cy="6186309"/>
          </a:xfrm>
          <a:prstGeom prst="rect">
            <a:avLst/>
          </a:prstGeom>
          <a:noFill/>
        </p:spPr>
        <p:txBody>
          <a:bodyPr wrap="square" lIns="91440" tIns="45720" rIns="91440" bIns="45720" rtlCol="0" anchor="t">
            <a:spAutoFit/>
          </a:bodyPr>
          <a:lstStyle>
            <a:defPPr>
              <a:defRPr lang="en-US"/>
            </a:defPPr>
            <a:lvl1pPr>
              <a:defRPr b="1">
                <a:latin typeface="GothamLight"/>
              </a:defRPr>
            </a:lvl1pPr>
          </a:lstStyle>
          <a:p>
            <a:pPr algn="l"/>
            <a:r>
              <a:rPr lang="en-US" b="0" i="0" dirty="0">
                <a:effectLst/>
                <a:latin typeface="Source Sans Pro" panose="020B0503030403020204" pitchFamily="34" charset="0"/>
              </a:rPr>
              <a:t>This policy is applicable in all NWBA registered teams and individuals who desire to play wheelchair basketball as a participating athlete at any NWBA sanctioned events. </a:t>
            </a:r>
          </a:p>
          <a:p>
            <a:pPr algn="l"/>
            <a:endParaRPr lang="en-US" b="0" dirty="0">
              <a:latin typeface="Source Sans Pro" panose="020B0503030403020204" pitchFamily="34" charset="0"/>
            </a:endParaRPr>
          </a:p>
          <a:p>
            <a:pPr algn="l"/>
            <a:r>
              <a:rPr lang="en-US" b="0" i="0" dirty="0">
                <a:effectLst/>
                <a:latin typeface="Source Sans Pro" panose="020B0503030403020204" pitchFamily="34" charset="0"/>
              </a:rPr>
              <a:t>Any competition for NWBA divisions subject to this policy are as follows: </a:t>
            </a:r>
            <a:br>
              <a:rPr lang="en-US" b="0" i="0" dirty="0">
                <a:effectLst/>
                <a:latin typeface="Source Sans Pro" panose="020B0503030403020204" pitchFamily="34" charset="0"/>
              </a:rPr>
            </a:br>
            <a:endParaRPr lang="en-US" b="0" i="0" dirty="0">
              <a:effectLst/>
              <a:latin typeface="Source Sans Pro" panose="020B0503030403020204" pitchFamily="34" charset="0"/>
            </a:endParaRPr>
          </a:p>
          <a:p>
            <a:pPr lvl="1">
              <a:buFont typeface="+mj-lt"/>
              <a:buAutoNum type="arabicPeriod"/>
            </a:pPr>
            <a:r>
              <a:rPr lang="en-US" b="0" i="0" dirty="0">
                <a:effectLst/>
                <a:latin typeface="Source Sans Pro" panose="020B0503030403020204" pitchFamily="34" charset="0"/>
              </a:rPr>
              <a:t>Adult Division I</a:t>
            </a:r>
          </a:p>
          <a:p>
            <a:pPr lvl="1">
              <a:buFont typeface="+mj-lt"/>
              <a:buAutoNum type="arabicPeriod"/>
            </a:pPr>
            <a:r>
              <a:rPr lang="en-US" b="0" i="0" dirty="0">
                <a:effectLst/>
                <a:latin typeface="Source Sans Pro" panose="020B0503030403020204" pitchFamily="34" charset="0"/>
              </a:rPr>
              <a:t>Adult Division II</a:t>
            </a:r>
          </a:p>
          <a:p>
            <a:pPr lvl="1">
              <a:buFont typeface="+mj-lt"/>
              <a:buAutoNum type="arabicPeriod"/>
            </a:pPr>
            <a:r>
              <a:rPr lang="en-US" b="0" i="0" dirty="0">
                <a:effectLst/>
                <a:latin typeface="Source Sans Pro" panose="020B0503030403020204" pitchFamily="34" charset="0"/>
              </a:rPr>
              <a:t>Adult Division III</a:t>
            </a:r>
          </a:p>
          <a:p>
            <a:pPr lvl="1">
              <a:buFont typeface="+mj-lt"/>
              <a:buAutoNum type="arabicPeriod"/>
            </a:pPr>
            <a:r>
              <a:rPr lang="en-US" b="0" i="0" dirty="0">
                <a:effectLst/>
                <a:latin typeface="Source Sans Pro" panose="020B0503030403020204" pitchFamily="34" charset="0"/>
              </a:rPr>
              <a:t>Women’s Division</a:t>
            </a:r>
          </a:p>
          <a:p>
            <a:pPr lvl="1">
              <a:buFont typeface="+mj-lt"/>
              <a:buAutoNum type="arabicPeriod"/>
            </a:pPr>
            <a:r>
              <a:rPr lang="en-US" b="0" i="0" dirty="0">
                <a:effectLst/>
                <a:latin typeface="Source Sans Pro" panose="020B0503030403020204" pitchFamily="34" charset="0"/>
              </a:rPr>
              <a:t>Junior Division – Prep</a:t>
            </a:r>
          </a:p>
          <a:p>
            <a:pPr lvl="1">
              <a:buFont typeface="+mj-lt"/>
              <a:buAutoNum type="arabicPeriod"/>
            </a:pPr>
            <a:r>
              <a:rPr lang="en-US" b="0" i="0" dirty="0">
                <a:effectLst/>
                <a:latin typeface="Source Sans Pro" panose="020B0503030403020204" pitchFamily="34" charset="0"/>
              </a:rPr>
              <a:t>Junior Division – Varsity</a:t>
            </a:r>
          </a:p>
          <a:p>
            <a:pPr lvl="1">
              <a:buFont typeface="+mj-lt"/>
              <a:buAutoNum type="arabicPeriod"/>
            </a:pPr>
            <a:r>
              <a:rPr lang="en-US" b="0" i="0" dirty="0">
                <a:effectLst/>
                <a:latin typeface="Source Sans Pro" panose="020B0503030403020204" pitchFamily="34" charset="0"/>
              </a:rPr>
              <a:t>Intercollegiate Division – Men’s</a:t>
            </a:r>
          </a:p>
          <a:p>
            <a:pPr lvl="1">
              <a:buFont typeface="+mj-lt"/>
              <a:buAutoNum type="arabicPeriod"/>
            </a:pPr>
            <a:r>
              <a:rPr lang="en-US" b="0" i="0" dirty="0">
                <a:effectLst/>
                <a:latin typeface="Source Sans Pro" panose="020B0503030403020204" pitchFamily="34" charset="0"/>
              </a:rPr>
              <a:t>Intercollegiate Division – Women’s</a:t>
            </a:r>
          </a:p>
          <a:p>
            <a:pPr lvl="1">
              <a:buFont typeface="+mj-lt"/>
              <a:buAutoNum type="arabicPeriod"/>
            </a:pPr>
            <a:r>
              <a:rPr lang="en-US" b="0" i="0" dirty="0">
                <a:effectLst/>
                <a:latin typeface="Source Sans Pro" panose="020B0503030403020204" pitchFamily="34" charset="0"/>
              </a:rPr>
              <a:t>Pilot Program Division (i.e., Military Division)</a:t>
            </a:r>
          </a:p>
          <a:p>
            <a:pPr algn="l"/>
            <a:endParaRPr lang="en-US" sz="1800" b="0" dirty="0">
              <a:latin typeface="Source Sans Pro" panose="020B0503030403020204" pitchFamily="34" charset="0"/>
              <a:ea typeface="Calibri" panose="020F0502020204030204" pitchFamily="34" charset="0"/>
              <a:cs typeface="Times New Roman" panose="02020603050405020304" pitchFamily="18" charset="0"/>
            </a:endParaRPr>
          </a:p>
          <a:p>
            <a:r>
              <a:rPr lang="en-US" sz="1800" dirty="0">
                <a:effectLst/>
                <a:latin typeface="Calibri"/>
                <a:ea typeface="Calibri" panose="020F0502020204030204" pitchFamily="34" charset="0"/>
                <a:cs typeface="Times New Roman"/>
              </a:rPr>
              <a:t>*This policy is NOT applicable to any individual who desires to participate or be considered for selection as an athlete in the NWBA </a:t>
            </a:r>
            <a:r>
              <a:rPr lang="en-US" dirty="0">
                <a:latin typeface="Calibri"/>
                <a:ea typeface="Calibri" panose="020F0502020204030204" pitchFamily="34" charset="0"/>
                <a:cs typeface="Times New Roman"/>
              </a:rPr>
              <a:t>High </a:t>
            </a:r>
            <a:r>
              <a:rPr lang="en-US" sz="1800" dirty="0">
                <a:effectLst/>
                <a:latin typeface="Calibri"/>
                <a:ea typeface="Calibri" panose="020F0502020204030204" pitchFamily="34" charset="0"/>
                <a:cs typeface="Times New Roman"/>
              </a:rPr>
              <a:t>Performance Program.</a:t>
            </a:r>
            <a:r>
              <a:rPr lang="en-US" dirty="0">
                <a:latin typeface="Calibri"/>
                <a:ea typeface="Calibri" panose="020F0502020204030204" pitchFamily="34" charset="0"/>
                <a:cs typeface="Times New Roman"/>
              </a:rPr>
              <a:t> </a:t>
            </a:r>
            <a:endParaRPr lang="en-US" sz="2400" b="0" dirty="0"/>
          </a:p>
          <a:p>
            <a:pPr marL="342900" indent="-342900">
              <a:buFont typeface="Arial" panose="020B0604020202020204" pitchFamily="34" charset="0"/>
              <a:buChar char="•"/>
            </a:pPr>
            <a:endParaRPr lang="en-US" sz="2400" b="0" dirty="0">
              <a:solidFill>
                <a:srgbClr val="0072BC"/>
              </a:solidFill>
            </a:endParaRPr>
          </a:p>
          <a:p>
            <a:pPr marL="342900" indent="-342900">
              <a:buFont typeface="Arial" panose="020B0604020202020204" pitchFamily="34" charset="0"/>
              <a:buChar char="•"/>
            </a:pPr>
            <a:endParaRPr lang="en-US" sz="2400" b="0" dirty="0">
              <a:solidFill>
                <a:srgbClr val="0072BC"/>
              </a:solidFill>
            </a:endParaRPr>
          </a:p>
          <a:p>
            <a:pPr marL="342900" indent="-342900">
              <a:buFont typeface="Arial" panose="020B0604020202020204" pitchFamily="34" charset="0"/>
              <a:buChar char="•"/>
            </a:pPr>
            <a:endParaRPr lang="en-US" sz="2400" dirty="0">
              <a:solidFill>
                <a:srgbClr val="0072BC"/>
              </a:solidFill>
            </a:endParaRPr>
          </a:p>
        </p:txBody>
      </p:sp>
    </p:spTree>
    <p:extLst>
      <p:ext uri="{BB962C8B-B14F-4D97-AF65-F5344CB8AC3E}">
        <p14:creationId xmlns:p14="http://schemas.microsoft.com/office/powerpoint/2010/main" val="27941487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5465" y="149496"/>
            <a:ext cx="6317709" cy="553998"/>
          </a:xfrm>
          <a:prstGeom prst="rect">
            <a:avLst/>
          </a:prstGeom>
          <a:noFill/>
        </p:spPr>
        <p:txBody>
          <a:bodyPr wrap="square" rtlCol="0">
            <a:spAutoFit/>
          </a:bodyPr>
          <a:lstStyle/>
          <a:p>
            <a:r>
              <a:rPr lang="en-US" sz="3000" dirty="0">
                <a:solidFill>
                  <a:schemeClr val="bg1">
                    <a:lumMod val="50000"/>
                  </a:schemeClr>
                </a:solidFill>
                <a:latin typeface="Gotham-Black"/>
                <a:cs typeface="Gotham-Black"/>
              </a:rPr>
              <a:t>NWBA Policy</a:t>
            </a:r>
          </a:p>
        </p:txBody>
      </p:sp>
      <p:sp>
        <p:nvSpPr>
          <p:cNvPr id="3" name="TextBox 2">
            <a:extLst>
              <a:ext uri="{FF2B5EF4-FFF2-40B4-BE49-F238E27FC236}">
                <a16:creationId xmlns:a16="http://schemas.microsoft.com/office/drawing/2014/main" id="{75165072-E48B-6261-7728-53FD9DD83F12}"/>
              </a:ext>
            </a:extLst>
          </p:cNvPr>
          <p:cNvSpPr txBox="1"/>
          <p:nvPr/>
        </p:nvSpPr>
        <p:spPr>
          <a:xfrm>
            <a:off x="131940" y="1183361"/>
            <a:ext cx="8880120" cy="2677656"/>
          </a:xfrm>
          <a:prstGeom prst="rect">
            <a:avLst/>
          </a:prstGeom>
          <a:noFill/>
        </p:spPr>
        <p:txBody>
          <a:bodyPr wrap="square" lIns="91440" tIns="45720" rIns="91440" bIns="45720" rtlCol="0" anchor="t">
            <a:spAutoFit/>
          </a:bodyPr>
          <a:lstStyle>
            <a:defPPr>
              <a:defRPr lang="en-US"/>
            </a:defPPr>
            <a:lvl1pPr>
              <a:defRPr b="1">
                <a:latin typeface="GothamLight"/>
              </a:defRPr>
            </a:lvl1pPr>
          </a:lstStyle>
          <a:p>
            <a:endParaRPr lang="en-US" sz="2400" b="0" dirty="0">
              <a:solidFill>
                <a:srgbClr val="0072BC"/>
              </a:solidFill>
            </a:endParaRPr>
          </a:p>
          <a:p>
            <a:pPr lvl="1"/>
            <a:endParaRPr lang="en-US" sz="2400" b="0" dirty="0"/>
          </a:p>
          <a:p>
            <a:pPr marL="342900" indent="-342900">
              <a:buFont typeface="Arial" panose="020B0604020202020204" pitchFamily="34" charset="0"/>
              <a:buChar char="•"/>
            </a:pPr>
            <a:endParaRPr lang="en-US" sz="2400" b="0" dirty="0"/>
          </a:p>
          <a:p>
            <a:pPr marL="342900" indent="-342900">
              <a:buFont typeface="Arial" panose="020B0604020202020204" pitchFamily="34" charset="0"/>
              <a:buChar char="•"/>
            </a:pPr>
            <a:endParaRPr lang="en-US" sz="2400" b="0" dirty="0">
              <a:solidFill>
                <a:srgbClr val="0072BC"/>
              </a:solidFill>
            </a:endParaRPr>
          </a:p>
          <a:p>
            <a:pPr marL="342900" indent="-342900">
              <a:buFont typeface="Arial" panose="020B0604020202020204" pitchFamily="34" charset="0"/>
              <a:buChar char="•"/>
            </a:pPr>
            <a:endParaRPr lang="en-US" sz="2400" b="0" dirty="0">
              <a:solidFill>
                <a:srgbClr val="0072BC"/>
              </a:solidFill>
            </a:endParaRPr>
          </a:p>
          <a:p>
            <a:pPr marL="342900" indent="-342900">
              <a:buFont typeface="Arial" panose="020B0604020202020204" pitchFamily="34" charset="0"/>
              <a:buChar char="•"/>
            </a:pPr>
            <a:endParaRPr lang="en-US" sz="2400" b="0" dirty="0">
              <a:solidFill>
                <a:srgbClr val="0072BC"/>
              </a:solidFill>
            </a:endParaRPr>
          </a:p>
          <a:p>
            <a:pPr marL="342900" indent="-342900">
              <a:buFont typeface="Arial" panose="020B0604020202020204" pitchFamily="34" charset="0"/>
              <a:buChar char="•"/>
            </a:pPr>
            <a:endParaRPr lang="en-US" sz="2400" dirty="0">
              <a:solidFill>
                <a:srgbClr val="0072BC"/>
              </a:solidFill>
            </a:endParaRPr>
          </a:p>
        </p:txBody>
      </p:sp>
      <p:sp>
        <p:nvSpPr>
          <p:cNvPr id="2" name="TextBox 1">
            <a:extLst>
              <a:ext uri="{FF2B5EF4-FFF2-40B4-BE49-F238E27FC236}">
                <a16:creationId xmlns:a16="http://schemas.microsoft.com/office/drawing/2014/main" id="{7BA87A77-7BB5-243B-6C95-11E4A8AC1633}"/>
              </a:ext>
            </a:extLst>
          </p:cNvPr>
          <p:cNvSpPr txBox="1"/>
          <p:nvPr/>
        </p:nvSpPr>
        <p:spPr>
          <a:xfrm>
            <a:off x="463833" y="1183361"/>
            <a:ext cx="7962193" cy="4801314"/>
          </a:xfrm>
          <a:prstGeom prst="rect">
            <a:avLst/>
          </a:prstGeom>
          <a:noFill/>
        </p:spPr>
        <p:txBody>
          <a:bodyPr wrap="square" lIns="91440" tIns="45720" rIns="91440" bIns="45720" rtlCol="0" anchor="t">
            <a:spAutoFit/>
          </a:bodyPr>
          <a:lstStyle>
            <a:defPPr>
              <a:defRPr lang="en-US"/>
            </a:defPPr>
            <a:lvl1pPr>
              <a:defRPr b="1">
                <a:latin typeface="GothamLight"/>
              </a:defRPr>
            </a:lvl1pPr>
          </a:lstStyle>
          <a:p>
            <a:pPr algn="l"/>
            <a:r>
              <a:rPr lang="en-US" b="0" i="0" dirty="0">
                <a:effectLst/>
                <a:latin typeface="Source Sans Pro" panose="020B0503030403020204" pitchFamily="34" charset="0"/>
              </a:rPr>
              <a:t>The vast majority of NWBA’s programs, regardless of age or competition level, are co-ed play and not restricted by gender. As such, all NWBA players are eligible to participate in all NWBA divisions regardless of gender at birth, gender identity, transgender status, gender transition status and other forms of gender expression.</a:t>
            </a:r>
          </a:p>
          <a:p>
            <a:pPr algn="l"/>
            <a:endParaRPr lang="en-US" b="0" i="0" dirty="0">
              <a:effectLst/>
              <a:latin typeface="Source Sans Pro" panose="020B0503030403020204" pitchFamily="34" charset="0"/>
            </a:endParaRPr>
          </a:p>
          <a:p>
            <a:r>
              <a:rPr lang="en-US" b="0" i="0" dirty="0">
                <a:effectLst/>
                <a:latin typeface="Source Sans Pro"/>
                <a:ea typeface="Source Sans Pro"/>
              </a:rPr>
              <a:t>An NWBA athlete must declare their preference of gender for competition </a:t>
            </a:r>
            <a:r>
              <a:rPr lang="en-US" b="0" dirty="0">
                <a:latin typeface="Source Sans Pro"/>
                <a:ea typeface="Source Sans Pro"/>
              </a:rPr>
              <a:t>and may provide their gender identity during</a:t>
            </a:r>
            <a:r>
              <a:rPr lang="en-US" b="0" i="0" dirty="0">
                <a:effectLst/>
                <a:latin typeface="Source Sans Pro"/>
                <a:ea typeface="Source Sans Pro"/>
              </a:rPr>
              <a:t> the individual registration process for an NWBA season. </a:t>
            </a:r>
          </a:p>
          <a:p>
            <a:pPr marL="800100" lvl="1" indent="-342900">
              <a:buFont typeface="Arial" panose="020B0604020202020204" pitchFamily="34" charset="0"/>
              <a:buChar char="•"/>
            </a:pPr>
            <a:endParaRPr lang="en-US" sz="2400" b="0" dirty="0"/>
          </a:p>
          <a:p>
            <a:pPr marL="342900" indent="-342900">
              <a:buFont typeface="Arial" panose="020B0604020202020204" pitchFamily="34" charset="0"/>
              <a:buChar char="•"/>
            </a:pPr>
            <a:endParaRPr lang="en-US" sz="2400" b="0" dirty="0"/>
          </a:p>
          <a:p>
            <a:pPr marL="342900" indent="-342900">
              <a:buFont typeface="Arial" panose="020B0604020202020204" pitchFamily="34" charset="0"/>
              <a:buChar char="•"/>
            </a:pPr>
            <a:endParaRPr lang="en-US" sz="2400" b="0" dirty="0">
              <a:solidFill>
                <a:srgbClr val="0072BC"/>
              </a:solidFill>
            </a:endParaRPr>
          </a:p>
          <a:p>
            <a:pPr marL="342900" indent="-342900">
              <a:buFont typeface="Arial" panose="020B0604020202020204" pitchFamily="34" charset="0"/>
              <a:buChar char="•"/>
            </a:pPr>
            <a:endParaRPr lang="en-US" sz="2400" b="0" dirty="0">
              <a:solidFill>
                <a:srgbClr val="0072BC"/>
              </a:solidFill>
            </a:endParaRPr>
          </a:p>
          <a:p>
            <a:pPr marL="342900" indent="-342900">
              <a:buFont typeface="Arial" panose="020B0604020202020204" pitchFamily="34" charset="0"/>
              <a:buChar char="•"/>
            </a:pPr>
            <a:endParaRPr lang="en-US" sz="2400" b="0" dirty="0">
              <a:solidFill>
                <a:srgbClr val="0072BC"/>
              </a:solidFill>
            </a:endParaRPr>
          </a:p>
          <a:p>
            <a:pPr marL="342900" indent="-342900">
              <a:buFont typeface="Arial" panose="020B0604020202020204" pitchFamily="34" charset="0"/>
              <a:buChar char="•"/>
            </a:pPr>
            <a:endParaRPr lang="en-US" sz="2400" dirty="0">
              <a:solidFill>
                <a:srgbClr val="0072BC"/>
              </a:solidFill>
            </a:endParaRPr>
          </a:p>
        </p:txBody>
      </p:sp>
      <p:pic>
        <p:nvPicPr>
          <p:cNvPr id="4" name="Picture 3" descr="A group of people around each other&#10;&#10;Description automatically generated">
            <a:extLst>
              <a:ext uri="{FF2B5EF4-FFF2-40B4-BE49-F238E27FC236}">
                <a16:creationId xmlns:a16="http://schemas.microsoft.com/office/drawing/2014/main" id="{BB82D31C-E1F9-4316-C1CF-015ADBF8757D}"/>
              </a:ext>
            </a:extLst>
          </p:cNvPr>
          <p:cNvPicPr>
            <a:picLocks noChangeAspect="1"/>
          </p:cNvPicPr>
          <p:nvPr/>
        </p:nvPicPr>
        <p:blipFill>
          <a:blip r:embed="rId4"/>
          <a:stretch>
            <a:fillRect/>
          </a:stretch>
        </p:blipFill>
        <p:spPr>
          <a:xfrm>
            <a:off x="0" y="3861017"/>
            <a:ext cx="9135723" cy="2990448"/>
          </a:xfrm>
          <a:prstGeom prst="rect">
            <a:avLst/>
          </a:prstGeom>
        </p:spPr>
      </p:pic>
    </p:spTree>
    <p:extLst>
      <p:ext uri="{BB962C8B-B14F-4D97-AF65-F5344CB8AC3E}">
        <p14:creationId xmlns:p14="http://schemas.microsoft.com/office/powerpoint/2010/main" val="985616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5465" y="149496"/>
            <a:ext cx="6317709" cy="553998"/>
          </a:xfrm>
          <a:prstGeom prst="rect">
            <a:avLst/>
          </a:prstGeom>
          <a:noFill/>
        </p:spPr>
        <p:txBody>
          <a:bodyPr wrap="square" rtlCol="0">
            <a:spAutoFit/>
          </a:bodyPr>
          <a:lstStyle/>
          <a:p>
            <a:r>
              <a:rPr lang="en-US" sz="3000" dirty="0">
                <a:solidFill>
                  <a:schemeClr val="bg1">
                    <a:lumMod val="50000"/>
                  </a:schemeClr>
                </a:solidFill>
                <a:latin typeface="Gotham-Black"/>
                <a:cs typeface="Gotham-Black"/>
              </a:rPr>
              <a:t>NWBA Policy - continued</a:t>
            </a:r>
          </a:p>
        </p:txBody>
      </p:sp>
      <p:sp>
        <p:nvSpPr>
          <p:cNvPr id="3" name="TextBox 2">
            <a:extLst>
              <a:ext uri="{FF2B5EF4-FFF2-40B4-BE49-F238E27FC236}">
                <a16:creationId xmlns:a16="http://schemas.microsoft.com/office/drawing/2014/main" id="{75165072-E48B-6261-7728-53FD9DD83F12}"/>
              </a:ext>
            </a:extLst>
          </p:cNvPr>
          <p:cNvSpPr txBox="1"/>
          <p:nvPr/>
        </p:nvSpPr>
        <p:spPr>
          <a:xfrm>
            <a:off x="131940" y="1183361"/>
            <a:ext cx="8880120" cy="2677656"/>
          </a:xfrm>
          <a:prstGeom prst="rect">
            <a:avLst/>
          </a:prstGeom>
          <a:noFill/>
        </p:spPr>
        <p:txBody>
          <a:bodyPr wrap="square" lIns="91440" tIns="45720" rIns="91440" bIns="45720" rtlCol="0" anchor="t">
            <a:spAutoFit/>
          </a:bodyPr>
          <a:lstStyle>
            <a:defPPr>
              <a:defRPr lang="en-US"/>
            </a:defPPr>
            <a:lvl1pPr>
              <a:defRPr b="1">
                <a:latin typeface="GothamLight"/>
              </a:defRPr>
            </a:lvl1pPr>
          </a:lstStyle>
          <a:p>
            <a:endParaRPr lang="en-US" sz="2400" b="0" dirty="0">
              <a:solidFill>
                <a:srgbClr val="0072BC"/>
              </a:solidFill>
            </a:endParaRPr>
          </a:p>
          <a:p>
            <a:pPr lvl="1"/>
            <a:endParaRPr lang="en-US" sz="2400" b="0" dirty="0"/>
          </a:p>
          <a:p>
            <a:pPr marL="342900" indent="-342900">
              <a:buFont typeface="Arial" panose="020B0604020202020204" pitchFamily="34" charset="0"/>
              <a:buChar char="•"/>
            </a:pPr>
            <a:endParaRPr lang="en-US" sz="2400" b="0" dirty="0"/>
          </a:p>
          <a:p>
            <a:pPr marL="342900" indent="-342900">
              <a:buFont typeface="Arial" panose="020B0604020202020204" pitchFamily="34" charset="0"/>
              <a:buChar char="•"/>
            </a:pPr>
            <a:endParaRPr lang="en-US" sz="2400" b="0" dirty="0">
              <a:solidFill>
                <a:srgbClr val="0072BC"/>
              </a:solidFill>
            </a:endParaRPr>
          </a:p>
          <a:p>
            <a:pPr marL="342900" indent="-342900">
              <a:buFont typeface="Arial" panose="020B0604020202020204" pitchFamily="34" charset="0"/>
              <a:buChar char="•"/>
            </a:pPr>
            <a:endParaRPr lang="en-US" sz="2400" b="0" dirty="0">
              <a:solidFill>
                <a:srgbClr val="0072BC"/>
              </a:solidFill>
            </a:endParaRPr>
          </a:p>
          <a:p>
            <a:pPr marL="342900" indent="-342900">
              <a:buFont typeface="Arial" panose="020B0604020202020204" pitchFamily="34" charset="0"/>
              <a:buChar char="•"/>
            </a:pPr>
            <a:endParaRPr lang="en-US" sz="2400" b="0" dirty="0">
              <a:solidFill>
                <a:srgbClr val="0072BC"/>
              </a:solidFill>
            </a:endParaRPr>
          </a:p>
          <a:p>
            <a:pPr marL="342900" indent="-342900">
              <a:buFont typeface="Arial" panose="020B0604020202020204" pitchFamily="34" charset="0"/>
              <a:buChar char="•"/>
            </a:pPr>
            <a:endParaRPr lang="en-US" sz="2400" dirty="0">
              <a:solidFill>
                <a:srgbClr val="0072BC"/>
              </a:solidFill>
            </a:endParaRPr>
          </a:p>
        </p:txBody>
      </p:sp>
      <p:sp>
        <p:nvSpPr>
          <p:cNvPr id="2" name="TextBox 1">
            <a:extLst>
              <a:ext uri="{FF2B5EF4-FFF2-40B4-BE49-F238E27FC236}">
                <a16:creationId xmlns:a16="http://schemas.microsoft.com/office/drawing/2014/main" id="{7BA87A77-7BB5-243B-6C95-11E4A8AC1633}"/>
              </a:ext>
            </a:extLst>
          </p:cNvPr>
          <p:cNvSpPr txBox="1"/>
          <p:nvPr/>
        </p:nvSpPr>
        <p:spPr>
          <a:xfrm>
            <a:off x="131040" y="1183361"/>
            <a:ext cx="5781022" cy="5387209"/>
          </a:xfrm>
          <a:prstGeom prst="rect">
            <a:avLst/>
          </a:prstGeom>
          <a:noFill/>
        </p:spPr>
        <p:txBody>
          <a:bodyPr wrap="square" lIns="91440" tIns="45720" rIns="91440" bIns="45720" rtlCol="0" anchor="t">
            <a:spAutoFit/>
          </a:bodyPr>
          <a:lstStyle>
            <a:defPPr>
              <a:defRPr lang="en-US"/>
            </a:defPPr>
            <a:lvl1pPr>
              <a:defRPr b="1">
                <a:latin typeface="GothamLight"/>
              </a:defRPr>
            </a:lvl1pPr>
          </a:lstStyle>
          <a:p>
            <a:pPr marL="342900" indent="-342900">
              <a:buFont typeface="Arial" panose="020B0604020202020204" pitchFamily="34" charset="0"/>
              <a:buChar char="•"/>
            </a:pPr>
            <a:r>
              <a:rPr lang="en-US" b="0" dirty="0"/>
              <a:t>Starting in 2022-23, thru Individual Registration a NWBA member will be able to provide their gender identity in a more thorough and comfortable offering.</a:t>
            </a:r>
          </a:p>
          <a:p>
            <a:pPr marL="342900" indent="-342900">
              <a:buFont typeface="Arial" panose="020B0604020202020204" pitchFamily="34" charset="0"/>
              <a:buChar char="•"/>
            </a:pPr>
            <a:endParaRPr lang="en-US" b="0" dirty="0"/>
          </a:p>
          <a:p>
            <a:pPr marL="800100" lvl="1" indent="-342900">
              <a:buFont typeface="Courier New" panose="02070309020205020404" pitchFamily="49" charset="0"/>
              <a:buChar char="o"/>
            </a:pPr>
            <a:r>
              <a:rPr lang="en-US" dirty="0">
                <a:latin typeface="GothamLight"/>
              </a:rPr>
              <a:t>Athletes will be asked during Individual Registration to identify their </a:t>
            </a:r>
            <a:r>
              <a:rPr lang="en-US" b="1" u="sng" dirty="0">
                <a:latin typeface="GothamLight"/>
              </a:rPr>
              <a:t>preference of gender for NWBA competition</a:t>
            </a:r>
            <a:r>
              <a:rPr lang="en-US" b="0" dirty="0">
                <a:latin typeface="GothamLight"/>
              </a:rPr>
              <a:t>.</a:t>
            </a:r>
            <a:r>
              <a:rPr lang="en-US" dirty="0">
                <a:latin typeface="GothamLight"/>
              </a:rPr>
              <a:t> </a:t>
            </a:r>
            <a:endParaRPr lang="en-US" b="0" dirty="0">
              <a:latin typeface="GothamLight"/>
            </a:endParaRPr>
          </a:p>
          <a:p>
            <a:pPr marL="342900" indent="-342900">
              <a:buFont typeface="Arial" panose="020B0604020202020204" pitchFamily="34" charset="0"/>
              <a:buChar char="•"/>
            </a:pPr>
            <a:endParaRPr lang="en-US" b="0" dirty="0"/>
          </a:p>
          <a:p>
            <a:pPr marL="342900" indent="-342900">
              <a:buFont typeface="Arial" panose="020B0604020202020204" pitchFamily="34" charset="0"/>
              <a:buChar char="•"/>
            </a:pPr>
            <a:r>
              <a:rPr lang="en-US" b="0" dirty="0"/>
              <a:t>Any NWBA athlete may update their gender identity and gender of preference for competition at any time, however to formally and appropriately make this change the individual must submit a Change to Registration Request (New Registration Form for 2022-23) with the NWBA. </a:t>
            </a:r>
          </a:p>
          <a:p>
            <a:pPr marL="342900" indent="-342900">
              <a:buFont typeface="Arial" panose="020B0604020202020204" pitchFamily="34" charset="0"/>
              <a:buChar char="•"/>
            </a:pPr>
            <a:endParaRPr lang="en-US" b="0" dirty="0"/>
          </a:p>
          <a:p>
            <a:pPr marL="800100" lvl="1" indent="-342900">
              <a:buFont typeface="Courier New" panose="02070309020205020404" pitchFamily="49" charset="0"/>
              <a:buChar char="o"/>
            </a:pPr>
            <a:r>
              <a:rPr lang="en-US" b="0" dirty="0">
                <a:latin typeface="GothamLight"/>
              </a:rPr>
              <a:t>All request to changes to gender identity for competition must do so 10 days prior to any sanctioned event to allow for the change to take effect.</a:t>
            </a:r>
          </a:p>
        </p:txBody>
      </p:sp>
      <p:pic>
        <p:nvPicPr>
          <p:cNvPr id="5" name="Picture 5">
            <a:extLst>
              <a:ext uri="{FF2B5EF4-FFF2-40B4-BE49-F238E27FC236}">
                <a16:creationId xmlns:a16="http://schemas.microsoft.com/office/drawing/2014/main" id="{44E75A62-C218-6B98-4237-17D56C1ACBC3}"/>
              </a:ext>
            </a:extLst>
          </p:cNvPr>
          <p:cNvPicPr>
            <a:picLocks noChangeAspect="1"/>
          </p:cNvPicPr>
          <p:nvPr/>
        </p:nvPicPr>
        <p:blipFill>
          <a:blip r:embed="rId4"/>
          <a:stretch>
            <a:fillRect/>
          </a:stretch>
        </p:blipFill>
        <p:spPr>
          <a:xfrm>
            <a:off x="5958958" y="1861388"/>
            <a:ext cx="2743200" cy="3416396"/>
          </a:xfrm>
          <a:prstGeom prst="rect">
            <a:avLst/>
          </a:prstGeom>
        </p:spPr>
      </p:pic>
    </p:spTree>
    <p:extLst>
      <p:ext uri="{BB962C8B-B14F-4D97-AF65-F5344CB8AC3E}">
        <p14:creationId xmlns:p14="http://schemas.microsoft.com/office/powerpoint/2010/main" val="2147535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13817" y="240814"/>
            <a:ext cx="6317709" cy="400110"/>
          </a:xfrm>
          <a:prstGeom prst="rect">
            <a:avLst/>
          </a:prstGeom>
          <a:noFill/>
        </p:spPr>
        <p:txBody>
          <a:bodyPr wrap="square" lIns="91440" tIns="45720" rIns="91440" bIns="45720" rtlCol="0" anchor="t">
            <a:spAutoFit/>
          </a:bodyPr>
          <a:lstStyle/>
          <a:p>
            <a:r>
              <a:rPr lang="en-US" sz="2000" dirty="0">
                <a:solidFill>
                  <a:schemeClr val="bg1">
                    <a:lumMod val="50000"/>
                  </a:schemeClr>
                </a:solidFill>
                <a:latin typeface="Gotham-Black"/>
                <a:cs typeface="Gotham-Black"/>
              </a:rPr>
              <a:t>I</a:t>
            </a:r>
            <a:r>
              <a:rPr lang="en-US" dirty="0">
                <a:solidFill>
                  <a:schemeClr val="bg1">
                    <a:lumMod val="50000"/>
                  </a:schemeClr>
                </a:solidFill>
                <a:latin typeface="Gotham-Black"/>
                <a:cs typeface="Gotham-Black"/>
              </a:rPr>
              <a:t>mplementing Policy in NWBA Season - Classification</a:t>
            </a:r>
            <a:endParaRPr lang="en-US" dirty="0">
              <a:solidFill>
                <a:schemeClr val="bg1">
                  <a:lumMod val="50000"/>
                </a:schemeClr>
              </a:solidFill>
              <a:cs typeface="Calibri"/>
            </a:endParaRPr>
          </a:p>
        </p:txBody>
      </p:sp>
      <p:sp>
        <p:nvSpPr>
          <p:cNvPr id="2" name="TextBox 1">
            <a:extLst>
              <a:ext uri="{FF2B5EF4-FFF2-40B4-BE49-F238E27FC236}">
                <a16:creationId xmlns:a16="http://schemas.microsoft.com/office/drawing/2014/main" id="{C2ED8B6E-6B55-4248-B252-5CC5EEE8FC0F}"/>
              </a:ext>
            </a:extLst>
          </p:cNvPr>
          <p:cNvSpPr txBox="1"/>
          <p:nvPr/>
        </p:nvSpPr>
        <p:spPr>
          <a:xfrm>
            <a:off x="180032" y="4160199"/>
            <a:ext cx="8778905" cy="26989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All individuals identifying with a preference of competition gender of female will adhere to current rules for classification points for a female athlete.</a:t>
            </a:r>
          </a:p>
          <a:p>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2400" dirty="0">
                <a:effectLst/>
                <a:latin typeface="Calibri"/>
                <a:ea typeface="Calibri" panose="020F0502020204030204" pitchFamily="34" charset="0"/>
                <a:cs typeface="Times New Roman"/>
              </a:rPr>
              <a:t>Please refer to divisional guidelines and rules for information on division specific rules.</a:t>
            </a:r>
            <a:r>
              <a:rPr lang="en-US" sz="2400" dirty="0">
                <a:latin typeface="Calibri"/>
                <a:ea typeface="Calibri" panose="020F0502020204030204" pitchFamily="34" charset="0"/>
                <a:cs typeface="Times New Roman"/>
              </a:rPr>
              <a:t> </a:t>
            </a:r>
            <a:r>
              <a:rPr lang="en-US" sz="2400" dirty="0">
                <a:ea typeface="+mn-lt"/>
                <a:cs typeface="+mn-lt"/>
              </a:rPr>
              <a:t>Which are available at </a:t>
            </a:r>
            <a:r>
              <a:rPr lang="en-US" sz="2400" dirty="0">
                <a:ea typeface="+mn-lt"/>
                <a:cs typeface="+mn-lt"/>
                <a:hlinkClick r:id="rId4">
                  <a:extLst>
                    <a:ext uri="{A12FA001-AC4F-418D-AE19-62706E023703}">
                      <ahyp:hlinkClr xmlns:ahyp="http://schemas.microsoft.com/office/drawing/2018/hyperlinkcolor" val="tx"/>
                    </a:ext>
                  </a:extLst>
                </a:hlinkClick>
              </a:rPr>
              <a:t>https://www.nwba.org/divisioninfo</a:t>
            </a:r>
            <a:r>
              <a:rPr lang="en-US" sz="2400" dirty="0">
                <a:ea typeface="+mn-lt"/>
                <a:cs typeface="+mn-lt"/>
              </a:rPr>
              <a:t>. </a:t>
            </a:r>
            <a:endParaRPr lang="en-US" sz="2000" dirty="0">
              <a:ea typeface="+mn-lt"/>
              <a:cs typeface="+mn-lt"/>
            </a:endParaRPr>
          </a:p>
        </p:txBody>
      </p:sp>
      <p:pic>
        <p:nvPicPr>
          <p:cNvPr id="3" name="Picture 3" descr="A picture containing person, sport, game, young&#10;&#10;Description automatically generated">
            <a:extLst>
              <a:ext uri="{FF2B5EF4-FFF2-40B4-BE49-F238E27FC236}">
                <a16:creationId xmlns:a16="http://schemas.microsoft.com/office/drawing/2014/main" id="{3463B928-4103-4D4D-9A8A-7B23FB74380E}"/>
              </a:ext>
            </a:extLst>
          </p:cNvPr>
          <p:cNvPicPr>
            <a:picLocks noChangeAspect="1"/>
          </p:cNvPicPr>
          <p:nvPr/>
        </p:nvPicPr>
        <p:blipFill>
          <a:blip r:embed="rId5"/>
          <a:stretch>
            <a:fillRect/>
          </a:stretch>
        </p:blipFill>
        <p:spPr>
          <a:xfrm>
            <a:off x="4138" y="971793"/>
            <a:ext cx="9135724" cy="3000792"/>
          </a:xfrm>
          <a:prstGeom prst="rect">
            <a:avLst/>
          </a:prstGeom>
        </p:spPr>
      </p:pic>
    </p:spTree>
    <p:extLst>
      <p:ext uri="{BB962C8B-B14F-4D97-AF65-F5344CB8AC3E}">
        <p14:creationId xmlns:p14="http://schemas.microsoft.com/office/powerpoint/2010/main" val="3558542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5465" y="149496"/>
            <a:ext cx="6317709" cy="553998"/>
          </a:xfrm>
          <a:prstGeom prst="rect">
            <a:avLst/>
          </a:prstGeom>
          <a:noFill/>
        </p:spPr>
        <p:txBody>
          <a:bodyPr wrap="square" rtlCol="0">
            <a:spAutoFit/>
          </a:bodyPr>
          <a:lstStyle/>
          <a:p>
            <a:r>
              <a:rPr lang="en-US" sz="3000" dirty="0">
                <a:solidFill>
                  <a:schemeClr val="bg1">
                    <a:lumMod val="50000"/>
                  </a:schemeClr>
                </a:solidFill>
                <a:latin typeface="Gotham-Black"/>
                <a:cs typeface="Gotham-Black"/>
              </a:rPr>
              <a:t>Webinar Presented by ABC Medical</a:t>
            </a:r>
          </a:p>
        </p:txBody>
      </p:sp>
      <p:sp>
        <p:nvSpPr>
          <p:cNvPr id="4" name="Rounded Rectangle 4">
            <a:extLst>
              <a:ext uri="{FF2B5EF4-FFF2-40B4-BE49-F238E27FC236}">
                <a16:creationId xmlns:a16="http://schemas.microsoft.com/office/drawing/2014/main" id="{8904DA7C-A391-086E-2B8B-2DC4022B4ABD}"/>
              </a:ext>
            </a:extLst>
          </p:cNvPr>
          <p:cNvSpPr/>
          <p:nvPr/>
        </p:nvSpPr>
        <p:spPr>
          <a:xfrm>
            <a:off x="2136580" y="1679373"/>
            <a:ext cx="4454013" cy="4744645"/>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81C5600-7EBC-0E41-75B9-4125461D871A}"/>
              </a:ext>
            </a:extLst>
          </p:cNvPr>
          <p:cNvPicPr>
            <a:picLocks noChangeAspect="1"/>
          </p:cNvPicPr>
          <p:nvPr/>
        </p:nvPicPr>
        <p:blipFill rotWithShape="1">
          <a:blip r:embed="rId4"/>
          <a:srcRect l="26446" t="11541" r="27061" b="23679"/>
          <a:stretch/>
        </p:blipFill>
        <p:spPr>
          <a:xfrm>
            <a:off x="2237883" y="1942675"/>
            <a:ext cx="4251405" cy="4218039"/>
          </a:xfrm>
          <a:prstGeom prst="rect">
            <a:avLst/>
          </a:prstGeom>
        </p:spPr>
      </p:pic>
    </p:spTree>
    <p:extLst>
      <p:ext uri="{BB962C8B-B14F-4D97-AF65-F5344CB8AC3E}">
        <p14:creationId xmlns:p14="http://schemas.microsoft.com/office/powerpoint/2010/main" val="2051630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5465" y="284534"/>
            <a:ext cx="6317709" cy="523220"/>
          </a:xfrm>
          <a:prstGeom prst="rect">
            <a:avLst/>
          </a:prstGeom>
          <a:noFill/>
        </p:spPr>
        <p:txBody>
          <a:bodyPr wrap="square" rtlCol="0" anchor="t">
            <a:spAutoFit/>
          </a:bodyPr>
          <a:lstStyle/>
          <a:p>
            <a:r>
              <a:rPr lang="en-US" sz="2800" dirty="0">
                <a:solidFill>
                  <a:schemeClr val="bg1">
                    <a:lumMod val="50000"/>
                  </a:schemeClr>
                </a:solidFill>
                <a:latin typeface="Gotham-Black"/>
                <a:cs typeface="Gotham-Black"/>
              </a:rPr>
              <a:t>NWBA Code of Conduct and Policies  </a:t>
            </a:r>
          </a:p>
        </p:txBody>
      </p:sp>
      <p:sp>
        <p:nvSpPr>
          <p:cNvPr id="2" name="TextBox 1">
            <a:extLst>
              <a:ext uri="{FF2B5EF4-FFF2-40B4-BE49-F238E27FC236}">
                <a16:creationId xmlns:a16="http://schemas.microsoft.com/office/drawing/2014/main" id="{F86E72CE-85CD-42DD-8FB3-DFEA8B30D19F}"/>
              </a:ext>
            </a:extLst>
          </p:cNvPr>
          <p:cNvSpPr txBox="1"/>
          <p:nvPr/>
        </p:nvSpPr>
        <p:spPr>
          <a:xfrm>
            <a:off x="256456" y="1320315"/>
            <a:ext cx="4182498"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ea typeface="+mn-lt"/>
                <a:cs typeface="+mn-lt"/>
              </a:rPr>
              <a:t>This policy was again created for the use and intent of allowing athletes to participate on a team that is consistent with their gender identity.</a:t>
            </a:r>
          </a:p>
          <a:p>
            <a:endParaRPr lang="en-US" sz="2000" dirty="0">
              <a:ea typeface="+mn-lt"/>
              <a:cs typeface="+mn-lt"/>
            </a:endParaRPr>
          </a:p>
          <a:p>
            <a:r>
              <a:rPr lang="en-US" sz="2000" dirty="0">
                <a:ea typeface="+mn-lt"/>
                <a:cs typeface="+mn-lt"/>
              </a:rPr>
              <a:t>Any intentional misuse or abuse of this policy will be reviewed and may be recognized as an infraction of the NWBA Policies &amp; Procedures and Code of Conduct.</a:t>
            </a:r>
          </a:p>
          <a:p>
            <a:pPr marL="800100" lvl="1" indent="-342900">
              <a:buFont typeface="Arial" panose="020B0604020202020204" pitchFamily="34" charset="0"/>
              <a:buChar char="•"/>
            </a:pPr>
            <a:r>
              <a:rPr lang="en-US" sz="2000" dirty="0">
                <a:ea typeface="+mn-lt"/>
                <a:cs typeface="+mn-lt"/>
              </a:rPr>
              <a:t>This would include the unethical and impermissible behavior of pretending or falsifying gender identify or preference of gender to gain a competitive advantage.</a:t>
            </a:r>
          </a:p>
          <a:p>
            <a:pPr algn="l"/>
            <a:endParaRPr lang="en-US" sz="2000" dirty="0">
              <a:cs typeface="Calibri"/>
            </a:endParaRPr>
          </a:p>
        </p:txBody>
      </p:sp>
      <p:pic>
        <p:nvPicPr>
          <p:cNvPr id="3" name="Picture 3" descr="Text&#10;&#10;Description automatically generated">
            <a:extLst>
              <a:ext uri="{FF2B5EF4-FFF2-40B4-BE49-F238E27FC236}">
                <a16:creationId xmlns:a16="http://schemas.microsoft.com/office/drawing/2014/main" id="{DF73E4DB-2115-DBDB-7020-E7930B7662E2}"/>
              </a:ext>
            </a:extLst>
          </p:cNvPr>
          <p:cNvPicPr>
            <a:picLocks noChangeAspect="1"/>
          </p:cNvPicPr>
          <p:nvPr/>
        </p:nvPicPr>
        <p:blipFill rotWithShape="1">
          <a:blip r:embed="rId4"/>
          <a:srcRect l="78514" t="7668" r="5393" b="48243"/>
          <a:stretch/>
        </p:blipFill>
        <p:spPr>
          <a:xfrm>
            <a:off x="4442400" y="1662000"/>
            <a:ext cx="4510175" cy="3454680"/>
          </a:xfrm>
          <a:prstGeom prst="rect">
            <a:avLst/>
          </a:prstGeom>
        </p:spPr>
      </p:pic>
      <p:sp>
        <p:nvSpPr>
          <p:cNvPr id="5" name="Oval 4">
            <a:extLst>
              <a:ext uri="{FF2B5EF4-FFF2-40B4-BE49-F238E27FC236}">
                <a16:creationId xmlns:a16="http://schemas.microsoft.com/office/drawing/2014/main" id="{2771A56C-6209-3C98-79CE-1887ED793188}"/>
              </a:ext>
            </a:extLst>
          </p:cNvPr>
          <p:cNvSpPr/>
          <p:nvPr/>
        </p:nvSpPr>
        <p:spPr>
          <a:xfrm>
            <a:off x="7250573" y="4163916"/>
            <a:ext cx="1016000" cy="24089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pic>
        <p:nvPicPr>
          <p:cNvPr id="6" name="Picture 6" descr="Graphical user interface, application&#10;&#10;Description automatically generated">
            <a:extLst>
              <a:ext uri="{FF2B5EF4-FFF2-40B4-BE49-F238E27FC236}">
                <a16:creationId xmlns:a16="http://schemas.microsoft.com/office/drawing/2014/main" id="{247D45CC-0C3C-318F-7016-AD72855AF583}"/>
              </a:ext>
            </a:extLst>
          </p:cNvPr>
          <p:cNvPicPr>
            <a:picLocks noChangeAspect="1"/>
          </p:cNvPicPr>
          <p:nvPr/>
        </p:nvPicPr>
        <p:blipFill rotWithShape="1">
          <a:blip r:embed="rId5"/>
          <a:srcRect l="72750" t="11230" r="342" b="65597"/>
          <a:stretch/>
        </p:blipFill>
        <p:spPr>
          <a:xfrm>
            <a:off x="4370400" y="5451000"/>
            <a:ext cx="4656774" cy="1106989"/>
          </a:xfrm>
          <a:prstGeom prst="rect">
            <a:avLst/>
          </a:prstGeom>
        </p:spPr>
      </p:pic>
    </p:spTree>
    <p:extLst>
      <p:ext uri="{BB962C8B-B14F-4D97-AF65-F5344CB8AC3E}">
        <p14:creationId xmlns:p14="http://schemas.microsoft.com/office/powerpoint/2010/main" val="17108421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2" descr="Graphical user interface, application&#10;&#10;Description automatically generated">
            <a:extLst>
              <a:ext uri="{FF2B5EF4-FFF2-40B4-BE49-F238E27FC236}">
                <a16:creationId xmlns:a16="http://schemas.microsoft.com/office/drawing/2014/main" id="{CA0D3C16-6B41-FBDC-D928-90D505B37590}"/>
              </a:ext>
            </a:extLst>
          </p:cNvPr>
          <p:cNvPicPr>
            <a:picLocks noChangeAspect="1"/>
          </p:cNvPicPr>
          <p:nvPr/>
        </p:nvPicPr>
        <p:blipFill rotWithShape="1">
          <a:blip r:embed="rId4"/>
          <a:srcRect l="29046" t="9412" r="29591" b="7059"/>
          <a:stretch/>
        </p:blipFill>
        <p:spPr>
          <a:xfrm>
            <a:off x="127000" y="1123950"/>
            <a:ext cx="8898983" cy="4991119"/>
          </a:xfrm>
          <a:prstGeom prst="rect">
            <a:avLst/>
          </a:prstGeom>
        </p:spPr>
      </p:pic>
      <p:sp>
        <p:nvSpPr>
          <p:cNvPr id="12" name="TextBox 11">
            <a:extLst>
              <a:ext uri="{FF2B5EF4-FFF2-40B4-BE49-F238E27FC236}">
                <a16:creationId xmlns:a16="http://schemas.microsoft.com/office/drawing/2014/main" id="{4F69AEBD-B71B-457A-8C21-330233133504}"/>
              </a:ext>
            </a:extLst>
          </p:cNvPr>
          <p:cNvSpPr txBox="1"/>
          <p:nvPr/>
        </p:nvSpPr>
        <p:spPr>
          <a:xfrm>
            <a:off x="15465" y="284534"/>
            <a:ext cx="6317709" cy="523220"/>
          </a:xfrm>
          <a:prstGeom prst="rect">
            <a:avLst/>
          </a:prstGeom>
          <a:noFill/>
        </p:spPr>
        <p:txBody>
          <a:bodyPr wrap="square" rtlCol="0" anchor="t">
            <a:spAutoFit/>
          </a:bodyPr>
          <a:lstStyle/>
          <a:p>
            <a:r>
              <a:rPr lang="en-US" sz="2800" dirty="0">
                <a:solidFill>
                  <a:schemeClr val="bg1">
                    <a:lumMod val="50000"/>
                  </a:schemeClr>
                </a:solidFill>
                <a:latin typeface="Gotham-Black"/>
                <a:cs typeface="Gotham-Black"/>
              </a:rPr>
              <a:t>Policy &amp; Info Availability</a:t>
            </a:r>
          </a:p>
        </p:txBody>
      </p:sp>
      <p:sp>
        <p:nvSpPr>
          <p:cNvPr id="5" name="Oval 4">
            <a:extLst>
              <a:ext uri="{FF2B5EF4-FFF2-40B4-BE49-F238E27FC236}">
                <a16:creationId xmlns:a16="http://schemas.microsoft.com/office/drawing/2014/main" id="{BB8A618F-2B42-66D6-B31C-C8FB4AD84BBC}"/>
              </a:ext>
            </a:extLst>
          </p:cNvPr>
          <p:cNvSpPr/>
          <p:nvPr/>
        </p:nvSpPr>
        <p:spPr>
          <a:xfrm>
            <a:off x="5173980" y="1522307"/>
            <a:ext cx="433493" cy="38098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6" name="Oval 5">
            <a:extLst>
              <a:ext uri="{FF2B5EF4-FFF2-40B4-BE49-F238E27FC236}">
                <a16:creationId xmlns:a16="http://schemas.microsoft.com/office/drawing/2014/main" id="{691F9CC9-1B93-9ADA-02A1-309AD7F2B1C2}"/>
              </a:ext>
            </a:extLst>
          </p:cNvPr>
          <p:cNvSpPr/>
          <p:nvPr/>
        </p:nvSpPr>
        <p:spPr>
          <a:xfrm>
            <a:off x="5099473" y="2575366"/>
            <a:ext cx="1016000" cy="24089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8" name="Oval 7">
            <a:extLst>
              <a:ext uri="{FF2B5EF4-FFF2-40B4-BE49-F238E27FC236}">
                <a16:creationId xmlns:a16="http://schemas.microsoft.com/office/drawing/2014/main" id="{888E11C5-413E-8BF6-DB4F-5AE94157E36C}"/>
              </a:ext>
            </a:extLst>
          </p:cNvPr>
          <p:cNvSpPr/>
          <p:nvPr/>
        </p:nvSpPr>
        <p:spPr>
          <a:xfrm>
            <a:off x="4159673" y="2722017"/>
            <a:ext cx="1016000" cy="24089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887936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5465" y="284534"/>
            <a:ext cx="6317709" cy="523220"/>
          </a:xfrm>
          <a:prstGeom prst="rect">
            <a:avLst/>
          </a:prstGeom>
          <a:noFill/>
        </p:spPr>
        <p:txBody>
          <a:bodyPr wrap="square" rtlCol="0" anchor="t">
            <a:spAutoFit/>
          </a:bodyPr>
          <a:lstStyle/>
          <a:p>
            <a:r>
              <a:rPr lang="en-US" sz="2800" dirty="0">
                <a:solidFill>
                  <a:schemeClr val="bg1">
                    <a:lumMod val="50000"/>
                  </a:schemeClr>
                </a:solidFill>
                <a:latin typeface="Gotham-Black"/>
                <a:cs typeface="Gotham-Black"/>
              </a:rPr>
              <a:t>Policy &amp; Info Availability</a:t>
            </a:r>
          </a:p>
        </p:txBody>
      </p:sp>
      <p:pic>
        <p:nvPicPr>
          <p:cNvPr id="3" name="Picture 2">
            <a:extLst>
              <a:ext uri="{FF2B5EF4-FFF2-40B4-BE49-F238E27FC236}">
                <a16:creationId xmlns:a16="http://schemas.microsoft.com/office/drawing/2014/main" id="{12F8A864-6457-F0CC-AF14-34AA8286C164}"/>
              </a:ext>
            </a:extLst>
          </p:cNvPr>
          <p:cNvPicPr>
            <a:picLocks noChangeAspect="1"/>
          </p:cNvPicPr>
          <p:nvPr/>
        </p:nvPicPr>
        <p:blipFill rotWithShape="1">
          <a:blip r:embed="rId4"/>
          <a:srcRect l="8370" t="6468" r="80519" b="46066"/>
          <a:stretch/>
        </p:blipFill>
        <p:spPr>
          <a:xfrm>
            <a:off x="298026" y="1320799"/>
            <a:ext cx="4192693" cy="4975328"/>
          </a:xfrm>
          <a:prstGeom prst="rect">
            <a:avLst/>
          </a:prstGeom>
        </p:spPr>
      </p:pic>
      <p:sp>
        <p:nvSpPr>
          <p:cNvPr id="7" name="TextBox 6">
            <a:extLst>
              <a:ext uri="{FF2B5EF4-FFF2-40B4-BE49-F238E27FC236}">
                <a16:creationId xmlns:a16="http://schemas.microsoft.com/office/drawing/2014/main" id="{E6246831-77AF-F06B-B9C9-B447847FCBE9}"/>
              </a:ext>
            </a:extLst>
          </p:cNvPr>
          <p:cNvSpPr txBox="1"/>
          <p:nvPr/>
        </p:nvSpPr>
        <p:spPr>
          <a:xfrm>
            <a:off x="4573270" y="1905000"/>
            <a:ext cx="4254922" cy="28315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ea typeface="+mn-lt"/>
                <a:cs typeface="+mn-lt"/>
              </a:rPr>
              <a:t>All information we presented today – including the policy is available at:</a:t>
            </a:r>
            <a:br>
              <a:rPr lang="en-US" sz="3200" dirty="0">
                <a:ea typeface="+mn-lt"/>
                <a:cs typeface="+mn-lt"/>
              </a:rPr>
            </a:br>
            <a:endParaRPr lang="en-US" sz="3200" dirty="0">
              <a:ea typeface="+mn-lt"/>
              <a:cs typeface="+mn-lt"/>
            </a:endParaRPr>
          </a:p>
          <a:p>
            <a:pPr algn="ctr"/>
            <a:r>
              <a:rPr lang="en-US" dirty="0">
                <a:ea typeface="+mn-lt"/>
                <a:cs typeface="+mn-lt"/>
                <a:hlinkClick r:id="rId5"/>
              </a:rPr>
              <a:t>https://www.nwba.org/gendereligiblity</a:t>
            </a:r>
            <a:endParaRPr lang="en-US">
              <a:ea typeface="+mn-lt"/>
              <a:cs typeface="+mn-lt"/>
            </a:endParaRPr>
          </a:p>
        </p:txBody>
      </p:sp>
    </p:spTree>
    <p:extLst>
      <p:ext uri="{BB962C8B-B14F-4D97-AF65-F5344CB8AC3E}">
        <p14:creationId xmlns:p14="http://schemas.microsoft.com/office/powerpoint/2010/main" val="9008344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5465" y="149496"/>
            <a:ext cx="6317709" cy="553998"/>
          </a:xfrm>
          <a:prstGeom prst="rect">
            <a:avLst/>
          </a:prstGeom>
          <a:noFill/>
        </p:spPr>
        <p:txBody>
          <a:bodyPr wrap="square" rtlCol="0">
            <a:spAutoFit/>
          </a:bodyPr>
          <a:lstStyle/>
          <a:p>
            <a:r>
              <a:rPr lang="en-US" sz="3000">
                <a:solidFill>
                  <a:schemeClr val="bg1">
                    <a:lumMod val="50000"/>
                  </a:schemeClr>
                </a:solidFill>
                <a:latin typeface="Gotham-Black"/>
                <a:cs typeface="Gotham-Black"/>
              </a:rPr>
              <a:t>Questions?</a:t>
            </a:r>
          </a:p>
        </p:txBody>
      </p:sp>
      <p:sp>
        <p:nvSpPr>
          <p:cNvPr id="2" name="TextBox 1">
            <a:extLst>
              <a:ext uri="{FF2B5EF4-FFF2-40B4-BE49-F238E27FC236}">
                <a16:creationId xmlns:a16="http://schemas.microsoft.com/office/drawing/2014/main" id="{87EE8177-DF7C-44EB-85B7-E411A04711C4}"/>
              </a:ext>
            </a:extLst>
          </p:cNvPr>
          <p:cNvSpPr txBox="1"/>
          <p:nvPr/>
        </p:nvSpPr>
        <p:spPr>
          <a:xfrm>
            <a:off x="1186787" y="2649283"/>
            <a:ext cx="652426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ea typeface="+mn-lt"/>
                <a:cs typeface="+mn-lt"/>
              </a:rPr>
              <a:t>Q &amp; A</a:t>
            </a:r>
          </a:p>
        </p:txBody>
      </p:sp>
    </p:spTree>
    <p:extLst>
      <p:ext uri="{BB962C8B-B14F-4D97-AF65-F5344CB8AC3E}">
        <p14:creationId xmlns:p14="http://schemas.microsoft.com/office/powerpoint/2010/main" val="1290521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5465" y="149496"/>
            <a:ext cx="6317709" cy="553998"/>
          </a:xfrm>
          <a:prstGeom prst="rect">
            <a:avLst/>
          </a:prstGeom>
          <a:noFill/>
        </p:spPr>
        <p:txBody>
          <a:bodyPr wrap="square" rtlCol="0">
            <a:spAutoFit/>
          </a:bodyPr>
          <a:lstStyle/>
          <a:p>
            <a:r>
              <a:rPr lang="en-US" sz="3000">
                <a:solidFill>
                  <a:schemeClr val="bg1">
                    <a:lumMod val="50000"/>
                  </a:schemeClr>
                </a:solidFill>
                <a:latin typeface="Gotham-Black"/>
                <a:cs typeface="Gotham-Black"/>
              </a:rPr>
              <a:t>NWBA Webinar Series</a:t>
            </a:r>
          </a:p>
        </p:txBody>
      </p:sp>
      <p:pic>
        <p:nvPicPr>
          <p:cNvPr id="2" name="Picture 2" descr="Graphical user interface, text, application&#10;&#10;Description automatically generated">
            <a:extLst>
              <a:ext uri="{FF2B5EF4-FFF2-40B4-BE49-F238E27FC236}">
                <a16:creationId xmlns:a16="http://schemas.microsoft.com/office/drawing/2014/main" id="{1A81378A-47F6-3DD0-4EBF-FCA1DF9C6BA5}"/>
              </a:ext>
            </a:extLst>
          </p:cNvPr>
          <p:cNvPicPr>
            <a:picLocks noChangeAspect="1"/>
          </p:cNvPicPr>
          <p:nvPr/>
        </p:nvPicPr>
        <p:blipFill>
          <a:blip r:embed="rId3"/>
          <a:stretch>
            <a:fillRect/>
          </a:stretch>
        </p:blipFill>
        <p:spPr>
          <a:xfrm>
            <a:off x="1770878" y="1133140"/>
            <a:ext cx="5602241" cy="5596079"/>
          </a:xfrm>
          <a:prstGeom prst="rect">
            <a:avLst/>
          </a:prstGeom>
        </p:spPr>
      </p:pic>
    </p:spTree>
    <p:extLst>
      <p:ext uri="{BB962C8B-B14F-4D97-AF65-F5344CB8AC3E}">
        <p14:creationId xmlns:p14="http://schemas.microsoft.com/office/powerpoint/2010/main" val="2867890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5465" y="149496"/>
            <a:ext cx="6317709" cy="553998"/>
          </a:xfrm>
          <a:prstGeom prst="rect">
            <a:avLst/>
          </a:prstGeom>
          <a:noFill/>
        </p:spPr>
        <p:txBody>
          <a:bodyPr wrap="square" rtlCol="0">
            <a:spAutoFit/>
          </a:bodyPr>
          <a:lstStyle/>
          <a:p>
            <a:r>
              <a:rPr lang="en-US" sz="3000" dirty="0">
                <a:solidFill>
                  <a:schemeClr val="bg1">
                    <a:lumMod val="50000"/>
                  </a:schemeClr>
                </a:solidFill>
                <a:latin typeface="Gotham-Black"/>
                <a:cs typeface="Gotham-Black"/>
              </a:rPr>
              <a:t>Presenters</a:t>
            </a:r>
          </a:p>
        </p:txBody>
      </p:sp>
      <p:pic>
        <p:nvPicPr>
          <p:cNvPr id="3" name="Picture 2" descr="A picture containing person, person, outdoor, tree&#10;&#10;Description automatically generated">
            <a:extLst>
              <a:ext uri="{FF2B5EF4-FFF2-40B4-BE49-F238E27FC236}">
                <a16:creationId xmlns:a16="http://schemas.microsoft.com/office/drawing/2014/main" id="{BC480CE9-E85D-3F0D-D96C-1CF645B03194}"/>
              </a:ext>
            </a:extLst>
          </p:cNvPr>
          <p:cNvPicPr>
            <a:picLocks noChangeAspect="1"/>
          </p:cNvPicPr>
          <p:nvPr/>
        </p:nvPicPr>
        <p:blipFill>
          <a:blip r:embed="rId4"/>
          <a:stretch>
            <a:fillRect/>
          </a:stretch>
        </p:blipFill>
        <p:spPr>
          <a:xfrm>
            <a:off x="1611822" y="3673537"/>
            <a:ext cx="2389990" cy="2461121"/>
          </a:xfrm>
          <a:prstGeom prst="rect">
            <a:avLst/>
          </a:prstGeom>
        </p:spPr>
      </p:pic>
      <p:pic>
        <p:nvPicPr>
          <p:cNvPr id="7" name="Picture 6" descr="A person in a sports uniform&#10;&#10;Description automatically generated with medium confidence">
            <a:extLst>
              <a:ext uri="{FF2B5EF4-FFF2-40B4-BE49-F238E27FC236}">
                <a16:creationId xmlns:a16="http://schemas.microsoft.com/office/drawing/2014/main" id="{9ACC4E07-C7D1-457C-1834-2CCCD8A03AF7}"/>
              </a:ext>
            </a:extLst>
          </p:cNvPr>
          <p:cNvPicPr>
            <a:picLocks noChangeAspect="1"/>
          </p:cNvPicPr>
          <p:nvPr/>
        </p:nvPicPr>
        <p:blipFill rotWithShape="1">
          <a:blip r:embed="rId5"/>
          <a:srcRect l="10391" t="6058" r="10089" b="2251"/>
          <a:stretch/>
        </p:blipFill>
        <p:spPr>
          <a:xfrm>
            <a:off x="5585483" y="3580380"/>
            <a:ext cx="1669553" cy="2647434"/>
          </a:xfrm>
          <a:prstGeom prst="rect">
            <a:avLst/>
          </a:prstGeom>
        </p:spPr>
      </p:pic>
      <p:sp>
        <p:nvSpPr>
          <p:cNvPr id="2" name="TextBox 1">
            <a:extLst>
              <a:ext uri="{FF2B5EF4-FFF2-40B4-BE49-F238E27FC236}">
                <a16:creationId xmlns:a16="http://schemas.microsoft.com/office/drawing/2014/main" id="{C3FBDF55-D129-F83F-5974-D9A4CDC8CE12}"/>
              </a:ext>
            </a:extLst>
          </p:cNvPr>
          <p:cNvSpPr txBox="1"/>
          <p:nvPr/>
        </p:nvSpPr>
        <p:spPr>
          <a:xfrm>
            <a:off x="848420" y="1326770"/>
            <a:ext cx="7447160" cy="175432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b="1" i="0" dirty="0">
                <a:effectLst/>
                <a:latin typeface="Arial" panose="020B0604020202020204" pitchFamily="34" charset="0"/>
                <a:cs typeface="Arial" panose="020B0604020202020204" pitchFamily="34" charset="0"/>
              </a:rPr>
              <a:t>Dug Jones, </a:t>
            </a:r>
            <a:r>
              <a:rPr lang="en-US" dirty="0">
                <a:latin typeface="Arial" panose="020B0604020202020204" pitchFamily="34" charset="0"/>
                <a:cs typeface="Arial" panose="020B0604020202020204" pitchFamily="34" charset="0"/>
              </a:rPr>
              <a:t>Secretary for the NWBA Board of Directors/Chair of Ethics &amp; Governance Committees/Class of 2017 NWBA HOF</a:t>
            </a:r>
            <a:endParaRPr lang="en-US" i="0" dirty="0">
              <a:effectLst/>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a:p>
            <a:pPr algn="l"/>
            <a:r>
              <a:rPr lang="en-US" b="1" i="0" dirty="0">
                <a:effectLst/>
                <a:latin typeface="Arial" panose="020B0604020202020204" pitchFamily="34" charset="0"/>
                <a:cs typeface="Arial" panose="020B0604020202020204" pitchFamily="34" charset="0"/>
              </a:rPr>
              <a:t>Chance Cochran,</a:t>
            </a:r>
            <a:r>
              <a:rPr lang="en-US" b="0" i="0"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former Team USA Athlete, current Law &amp; Policy Analyst for The Inclusion Playbook, Georgetown University Justice Fellow</a:t>
            </a:r>
            <a:endParaRPr lang="en-US" b="0"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842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62453" y="176093"/>
            <a:ext cx="6317709" cy="553998"/>
          </a:xfrm>
          <a:prstGeom prst="rect">
            <a:avLst/>
          </a:prstGeom>
          <a:noFill/>
        </p:spPr>
        <p:txBody>
          <a:bodyPr wrap="square" rtlCol="0">
            <a:spAutoFit/>
          </a:bodyPr>
          <a:lstStyle/>
          <a:p>
            <a:r>
              <a:rPr lang="en-US" sz="3000">
                <a:solidFill>
                  <a:schemeClr val="bg1">
                    <a:lumMod val="50000"/>
                  </a:schemeClr>
                </a:solidFill>
                <a:latin typeface="Gotham-Black"/>
                <a:cs typeface="Gotham-Black"/>
              </a:rPr>
              <a:t>Session Objectives</a:t>
            </a:r>
          </a:p>
        </p:txBody>
      </p:sp>
      <p:sp>
        <p:nvSpPr>
          <p:cNvPr id="4" name="TextBox 3">
            <a:extLst>
              <a:ext uri="{FF2B5EF4-FFF2-40B4-BE49-F238E27FC236}">
                <a16:creationId xmlns:a16="http://schemas.microsoft.com/office/drawing/2014/main" id="{AF675D8C-2552-41A1-BCA7-4D6E1F3D9A04}"/>
              </a:ext>
            </a:extLst>
          </p:cNvPr>
          <p:cNvSpPr txBox="1"/>
          <p:nvPr/>
        </p:nvSpPr>
        <p:spPr>
          <a:xfrm>
            <a:off x="201733" y="4272677"/>
            <a:ext cx="8740533"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ea typeface="+mn-lt"/>
                <a:cs typeface="+mn-lt"/>
              </a:rPr>
              <a:t>This webinar is designed to help participants understand</a:t>
            </a:r>
            <a:r>
              <a:rPr lang="en-US" dirty="0">
                <a:ea typeface="+mn-lt"/>
                <a:cs typeface="+mn-lt"/>
              </a:rPr>
              <a:t>:</a:t>
            </a:r>
          </a:p>
          <a:p>
            <a:pPr marL="514350" indent="-514350">
              <a:buAutoNum type="arabicPeriod"/>
            </a:pPr>
            <a:endParaRPr lang="en-US" dirty="0">
              <a:ea typeface="+mn-lt"/>
              <a:cs typeface="+mn-lt"/>
            </a:endParaRPr>
          </a:p>
          <a:p>
            <a:pPr marL="514350" indent="-514350">
              <a:buAutoNum type="arabicPeriod"/>
            </a:pPr>
            <a:r>
              <a:rPr lang="en-US" dirty="0">
                <a:ea typeface="+mn-lt"/>
                <a:cs typeface="+mn-lt"/>
              </a:rPr>
              <a:t>Education on transgender athletes</a:t>
            </a:r>
          </a:p>
          <a:p>
            <a:pPr marL="514350" indent="-514350">
              <a:buAutoNum type="arabicPeriod"/>
            </a:pPr>
            <a:r>
              <a:rPr lang="en-US" dirty="0">
                <a:ea typeface="+mn-lt"/>
                <a:cs typeface="+mn-lt"/>
              </a:rPr>
              <a:t>Clarity regarding landscape of participation of transgender athletes in sport</a:t>
            </a:r>
          </a:p>
          <a:p>
            <a:pPr marL="514350" indent="-514350">
              <a:buFontTx/>
              <a:buAutoNum type="arabicPeriod"/>
            </a:pPr>
            <a:r>
              <a:rPr lang="en-US" dirty="0">
                <a:ea typeface="+mn-lt"/>
                <a:cs typeface="+mn-lt"/>
              </a:rPr>
              <a:t>The prioritization of Diversity, Inclusion &amp; Equity initiatives for the NWBA</a:t>
            </a:r>
          </a:p>
          <a:p>
            <a:pPr marL="514350" indent="-514350">
              <a:buAutoNum type="arabicPeriod"/>
            </a:pPr>
            <a:r>
              <a:rPr lang="en-US" dirty="0">
                <a:ea typeface="+mn-lt"/>
                <a:cs typeface="+mn-lt"/>
              </a:rPr>
              <a:t>Development and implementation of Gender Eligibility Policy for the NWBA</a:t>
            </a:r>
          </a:p>
          <a:p>
            <a:pPr marL="514350" indent="-514350">
              <a:buAutoNum type="arabicPeriod"/>
            </a:pPr>
            <a:r>
              <a:rPr lang="en-US" dirty="0">
                <a:ea typeface="+mn-lt"/>
                <a:cs typeface="+mn-lt"/>
              </a:rPr>
              <a:t>The importance of Gender Eligibility requirements for participation and good standing with the NWBA for teams and sanctioned competitions. </a:t>
            </a:r>
          </a:p>
          <a:p>
            <a:endParaRPr lang="en-US" dirty="0">
              <a:ea typeface="+mn-lt"/>
              <a:cs typeface="+mn-lt"/>
            </a:endParaRPr>
          </a:p>
        </p:txBody>
      </p:sp>
      <p:pic>
        <p:nvPicPr>
          <p:cNvPr id="2" name="Picture 2">
            <a:extLst>
              <a:ext uri="{FF2B5EF4-FFF2-40B4-BE49-F238E27FC236}">
                <a16:creationId xmlns:a16="http://schemas.microsoft.com/office/drawing/2014/main" id="{5091E98B-F252-D073-EEB7-50D61089282F}"/>
              </a:ext>
            </a:extLst>
          </p:cNvPr>
          <p:cNvPicPr>
            <a:picLocks noChangeAspect="1"/>
          </p:cNvPicPr>
          <p:nvPr/>
        </p:nvPicPr>
        <p:blipFill rotWithShape="1">
          <a:blip r:embed="rId4"/>
          <a:srcRect l="29196" t="25926" r="22343" b="3259"/>
          <a:stretch/>
        </p:blipFill>
        <p:spPr>
          <a:xfrm>
            <a:off x="5224650" y="1321750"/>
            <a:ext cx="2863623" cy="2804762"/>
          </a:xfrm>
          <a:prstGeom prst="rect">
            <a:avLst/>
          </a:prstGeom>
        </p:spPr>
      </p:pic>
      <p:pic>
        <p:nvPicPr>
          <p:cNvPr id="3" name="Picture 4">
            <a:extLst>
              <a:ext uri="{FF2B5EF4-FFF2-40B4-BE49-F238E27FC236}">
                <a16:creationId xmlns:a16="http://schemas.microsoft.com/office/drawing/2014/main" id="{E02FF739-42A4-1FDB-FCC2-73C84C26F3AB}"/>
              </a:ext>
            </a:extLst>
          </p:cNvPr>
          <p:cNvPicPr>
            <a:picLocks noChangeAspect="1"/>
          </p:cNvPicPr>
          <p:nvPr/>
        </p:nvPicPr>
        <p:blipFill rotWithShape="1">
          <a:blip r:embed="rId5"/>
          <a:srcRect l="27546" b="-297"/>
          <a:stretch/>
        </p:blipFill>
        <p:spPr>
          <a:xfrm>
            <a:off x="1441450" y="1321608"/>
            <a:ext cx="2584453" cy="2805099"/>
          </a:xfrm>
          <a:prstGeom prst="rect">
            <a:avLst/>
          </a:prstGeom>
        </p:spPr>
      </p:pic>
    </p:spTree>
    <p:extLst>
      <p:ext uri="{BB962C8B-B14F-4D97-AF65-F5344CB8AC3E}">
        <p14:creationId xmlns:p14="http://schemas.microsoft.com/office/powerpoint/2010/main" val="691945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37061" y="258633"/>
            <a:ext cx="6317709" cy="523220"/>
          </a:xfrm>
          <a:prstGeom prst="rect">
            <a:avLst/>
          </a:prstGeom>
          <a:noFill/>
        </p:spPr>
        <p:txBody>
          <a:bodyPr wrap="square" lIns="91440" tIns="45720" rIns="91440" bIns="45720" rtlCol="0" anchor="t">
            <a:spAutoFit/>
          </a:bodyPr>
          <a:lstStyle/>
          <a:p>
            <a:r>
              <a:rPr lang="en-US" sz="2800" dirty="0">
                <a:solidFill>
                  <a:schemeClr val="bg1">
                    <a:lumMod val="50000"/>
                  </a:schemeClr>
                </a:solidFill>
                <a:latin typeface="Gotham-Black"/>
                <a:cs typeface="Gotham-Black"/>
              </a:rPr>
              <a:t>Trans 101 - Definitions</a:t>
            </a:r>
          </a:p>
        </p:txBody>
      </p:sp>
      <p:sp>
        <p:nvSpPr>
          <p:cNvPr id="2" name="TextBox 1">
            <a:extLst>
              <a:ext uri="{FF2B5EF4-FFF2-40B4-BE49-F238E27FC236}">
                <a16:creationId xmlns:a16="http://schemas.microsoft.com/office/drawing/2014/main" id="{2E768976-EBD2-69A3-E134-55EBDA4B317F}"/>
              </a:ext>
            </a:extLst>
          </p:cNvPr>
          <p:cNvSpPr txBox="1"/>
          <p:nvPr/>
        </p:nvSpPr>
        <p:spPr>
          <a:xfrm>
            <a:off x="846272" y="4169905"/>
            <a:ext cx="745226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A person's </a:t>
            </a:r>
            <a:r>
              <a:rPr lang="en-US" b="1" dirty="0">
                <a:cs typeface="Calibri"/>
              </a:rPr>
              <a:t>Gender Identity </a:t>
            </a:r>
            <a:r>
              <a:rPr lang="en-US" dirty="0">
                <a:cs typeface="Calibri"/>
              </a:rPr>
              <a:t>is their internal and psychological sense of self as a man, woman, both, in-between, or neither. Only YOU can determine your gender identity.</a:t>
            </a:r>
            <a:endParaRPr lang="en-US" b="1" dirty="0"/>
          </a:p>
        </p:txBody>
      </p:sp>
      <p:sp>
        <p:nvSpPr>
          <p:cNvPr id="6" name="TextBox 5">
            <a:extLst>
              <a:ext uri="{FF2B5EF4-FFF2-40B4-BE49-F238E27FC236}">
                <a16:creationId xmlns:a16="http://schemas.microsoft.com/office/drawing/2014/main" id="{F0A5986D-8A42-3596-1DF5-75331EF9FCF9}"/>
              </a:ext>
            </a:extLst>
          </p:cNvPr>
          <p:cNvSpPr txBox="1"/>
          <p:nvPr/>
        </p:nvSpPr>
        <p:spPr>
          <a:xfrm>
            <a:off x="845949" y="5291487"/>
            <a:ext cx="745226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Someone's </a:t>
            </a:r>
            <a:r>
              <a:rPr lang="en-US" b="1" dirty="0">
                <a:cs typeface="Calibri"/>
              </a:rPr>
              <a:t>Gender Expression </a:t>
            </a:r>
            <a:r>
              <a:rPr lang="en-US" dirty="0">
                <a:cs typeface="Calibri"/>
              </a:rPr>
              <a:t>is how they publicly present their gender. This can include behavior as well as outward appearance such as clothing, hair, and make-up. A person's chosen name and pronouns are also common ways of expressing gender.</a:t>
            </a:r>
          </a:p>
        </p:txBody>
      </p:sp>
      <p:pic>
        <p:nvPicPr>
          <p:cNvPr id="3" name="Picture 3" descr="A group of people in wheelchairs&#10;&#10;Description automatically generated">
            <a:extLst>
              <a:ext uri="{FF2B5EF4-FFF2-40B4-BE49-F238E27FC236}">
                <a16:creationId xmlns:a16="http://schemas.microsoft.com/office/drawing/2014/main" id="{096AC5FA-77CB-19CC-56AC-CE7BC5A19DD7}"/>
              </a:ext>
            </a:extLst>
          </p:cNvPr>
          <p:cNvPicPr>
            <a:picLocks noChangeAspect="1"/>
          </p:cNvPicPr>
          <p:nvPr/>
        </p:nvPicPr>
        <p:blipFill rotWithShape="1">
          <a:blip r:embed="rId4"/>
          <a:srcRect t="14650" b="2548"/>
          <a:stretch/>
        </p:blipFill>
        <p:spPr>
          <a:xfrm>
            <a:off x="1962150" y="1137007"/>
            <a:ext cx="5219700" cy="2881222"/>
          </a:xfrm>
          <a:prstGeom prst="rect">
            <a:avLst/>
          </a:prstGeom>
        </p:spPr>
      </p:pic>
    </p:spTree>
    <p:extLst>
      <p:ext uri="{BB962C8B-B14F-4D97-AF65-F5344CB8AC3E}">
        <p14:creationId xmlns:p14="http://schemas.microsoft.com/office/powerpoint/2010/main" val="4251611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37061" y="258633"/>
            <a:ext cx="6317709" cy="523220"/>
          </a:xfrm>
          <a:prstGeom prst="rect">
            <a:avLst/>
          </a:prstGeom>
          <a:noFill/>
        </p:spPr>
        <p:txBody>
          <a:bodyPr wrap="square" lIns="91440" tIns="45720" rIns="91440" bIns="45720" rtlCol="0" anchor="t">
            <a:spAutoFit/>
          </a:bodyPr>
          <a:lstStyle/>
          <a:p>
            <a:r>
              <a:rPr lang="en-US" sz="2800" dirty="0">
                <a:solidFill>
                  <a:schemeClr val="bg1">
                    <a:lumMod val="50000"/>
                  </a:schemeClr>
                </a:solidFill>
                <a:latin typeface="Gotham-Black"/>
                <a:cs typeface="Gotham-Black"/>
              </a:rPr>
              <a:t>Trans 101 – Definitions (cont.)</a:t>
            </a:r>
          </a:p>
        </p:txBody>
      </p:sp>
      <p:sp>
        <p:nvSpPr>
          <p:cNvPr id="3" name="TextBox 2">
            <a:extLst>
              <a:ext uri="{FF2B5EF4-FFF2-40B4-BE49-F238E27FC236}">
                <a16:creationId xmlns:a16="http://schemas.microsoft.com/office/drawing/2014/main" id="{8BCF148F-8A03-DFE1-CCD5-A960D180293A}"/>
              </a:ext>
            </a:extLst>
          </p:cNvPr>
          <p:cNvSpPr txBox="1"/>
          <p:nvPr/>
        </p:nvSpPr>
        <p:spPr>
          <a:xfrm>
            <a:off x="865322" y="1782305"/>
            <a:ext cx="745226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A person is </a:t>
            </a:r>
            <a:r>
              <a:rPr lang="en-US" b="1" dirty="0">
                <a:cs typeface="Calibri"/>
              </a:rPr>
              <a:t>Transgender</a:t>
            </a:r>
            <a:r>
              <a:rPr lang="en-US" dirty="0">
                <a:cs typeface="Calibri"/>
              </a:rPr>
              <a:t> if their gender identity is different from the gender they were thought to be at birth.</a:t>
            </a:r>
          </a:p>
        </p:txBody>
      </p:sp>
      <p:sp>
        <p:nvSpPr>
          <p:cNvPr id="4" name="TextBox 3">
            <a:extLst>
              <a:ext uri="{FF2B5EF4-FFF2-40B4-BE49-F238E27FC236}">
                <a16:creationId xmlns:a16="http://schemas.microsoft.com/office/drawing/2014/main" id="{957554EC-138F-9CE9-B21D-7D830CAC99EB}"/>
              </a:ext>
            </a:extLst>
          </p:cNvPr>
          <p:cNvSpPr txBox="1"/>
          <p:nvPr/>
        </p:nvSpPr>
        <p:spPr>
          <a:xfrm>
            <a:off x="865321" y="4358896"/>
            <a:ext cx="745226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A </a:t>
            </a:r>
            <a:r>
              <a:rPr lang="en-US" b="1" dirty="0">
                <a:cs typeface="Calibri"/>
              </a:rPr>
              <a:t>Non-Binary</a:t>
            </a:r>
            <a:r>
              <a:rPr lang="en-US" dirty="0">
                <a:cs typeface="Calibri"/>
              </a:rPr>
              <a:t> person is someone who does not identify exclusively as a man or a woman (i.e. their identity does not easily fit into a binary understanding of gender). </a:t>
            </a:r>
          </a:p>
        </p:txBody>
      </p:sp>
      <p:sp>
        <p:nvSpPr>
          <p:cNvPr id="5" name="TextBox 4">
            <a:extLst>
              <a:ext uri="{FF2B5EF4-FFF2-40B4-BE49-F238E27FC236}">
                <a16:creationId xmlns:a16="http://schemas.microsoft.com/office/drawing/2014/main" id="{81C56B63-EE50-BB43-7FEC-AF6F5F4B73E8}"/>
              </a:ext>
            </a:extLst>
          </p:cNvPr>
          <p:cNvSpPr txBox="1"/>
          <p:nvPr/>
        </p:nvSpPr>
        <p:spPr>
          <a:xfrm>
            <a:off x="865321" y="3106118"/>
            <a:ext cx="745226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Someone is </a:t>
            </a:r>
            <a:r>
              <a:rPr lang="en-US" b="1" dirty="0">
                <a:cs typeface="Calibri"/>
              </a:rPr>
              <a:t>Cisgender</a:t>
            </a:r>
            <a:r>
              <a:rPr lang="en-US" dirty="0">
                <a:cs typeface="Calibri"/>
              </a:rPr>
              <a:t> if their gender identity is the same as the gender they were thought to be at birth.</a:t>
            </a:r>
          </a:p>
        </p:txBody>
      </p:sp>
    </p:spTree>
    <p:extLst>
      <p:ext uri="{BB962C8B-B14F-4D97-AF65-F5344CB8AC3E}">
        <p14:creationId xmlns:p14="http://schemas.microsoft.com/office/powerpoint/2010/main" val="121775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37061" y="258633"/>
            <a:ext cx="7505096" cy="523220"/>
          </a:xfrm>
          <a:prstGeom prst="rect">
            <a:avLst/>
          </a:prstGeom>
          <a:noFill/>
        </p:spPr>
        <p:txBody>
          <a:bodyPr wrap="square" lIns="91440" tIns="45720" rIns="91440" bIns="45720" rtlCol="0" anchor="t">
            <a:spAutoFit/>
          </a:bodyPr>
          <a:lstStyle/>
          <a:p>
            <a:r>
              <a:rPr lang="en-US" sz="2800" dirty="0">
                <a:solidFill>
                  <a:schemeClr val="bg1">
                    <a:lumMod val="50000"/>
                  </a:schemeClr>
                </a:solidFill>
                <a:latin typeface="Gotham-Black"/>
                <a:cs typeface="Gotham-Black"/>
              </a:rPr>
              <a:t>Common Myths/Misconceptions</a:t>
            </a:r>
          </a:p>
        </p:txBody>
      </p:sp>
      <p:sp>
        <p:nvSpPr>
          <p:cNvPr id="3" name="TextBox 2">
            <a:extLst>
              <a:ext uri="{FF2B5EF4-FFF2-40B4-BE49-F238E27FC236}">
                <a16:creationId xmlns:a16="http://schemas.microsoft.com/office/drawing/2014/main" id="{DEB78109-611F-B5CD-5592-63DE0E1831F3}"/>
              </a:ext>
            </a:extLst>
          </p:cNvPr>
          <p:cNvSpPr txBox="1"/>
          <p:nvPr/>
        </p:nvSpPr>
        <p:spPr>
          <a:xfrm>
            <a:off x="421439" y="1632494"/>
            <a:ext cx="7452262"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cs typeface="Calibri"/>
              </a:rPr>
              <a:t>Trans athletes transition for the purpose of gaining an advantage at sports</a:t>
            </a:r>
          </a:p>
          <a:p>
            <a:pPr marL="285750" indent="-285750">
              <a:buFont typeface="Arial"/>
              <a:buChar char="•"/>
            </a:pPr>
            <a:endParaRPr lang="en-US" dirty="0">
              <a:cs typeface="Calibri"/>
            </a:endParaRPr>
          </a:p>
          <a:p>
            <a:pPr marL="285750" indent="-285750">
              <a:buFont typeface="Arial"/>
              <a:buChar char="•"/>
            </a:pPr>
            <a:endParaRPr lang="en-US" dirty="0">
              <a:cs typeface="Calibri"/>
            </a:endParaRPr>
          </a:p>
          <a:p>
            <a:pPr marL="285750" indent="-285750">
              <a:buFont typeface="Arial"/>
              <a:buChar char="•"/>
            </a:pPr>
            <a:r>
              <a:rPr lang="en-US" dirty="0">
                <a:cs typeface="Calibri"/>
              </a:rPr>
              <a:t>When trans girls or women compete, they "dominate"</a:t>
            </a:r>
          </a:p>
          <a:p>
            <a:pPr marL="285750" indent="-285750">
              <a:buFont typeface="Arial"/>
              <a:buChar char="•"/>
            </a:pPr>
            <a:endParaRPr lang="en-US" dirty="0">
              <a:cs typeface="Calibri"/>
            </a:endParaRPr>
          </a:p>
          <a:p>
            <a:pPr marL="285750" indent="-285750">
              <a:buFont typeface="Arial"/>
              <a:buChar char="•"/>
            </a:pPr>
            <a:endParaRPr lang="en-US" dirty="0">
              <a:cs typeface="Calibri"/>
            </a:endParaRPr>
          </a:p>
          <a:p>
            <a:pPr marL="285750" indent="-285750">
              <a:buFont typeface="Arial"/>
              <a:buChar char="•"/>
            </a:pPr>
            <a:r>
              <a:rPr lang="en-US" dirty="0">
                <a:cs typeface="Calibri"/>
              </a:rPr>
              <a:t>Trans girls or women are bigger/stronger/faster than their teammates and opponents</a:t>
            </a:r>
          </a:p>
          <a:p>
            <a:pPr marL="285750" indent="-285750">
              <a:buFont typeface="Arial"/>
              <a:buChar char="•"/>
            </a:pPr>
            <a:endParaRPr lang="en-US" dirty="0">
              <a:cs typeface="Calibri"/>
            </a:endParaRPr>
          </a:p>
          <a:p>
            <a:pPr marL="285750" indent="-285750">
              <a:buFont typeface="Arial"/>
              <a:buChar char="•"/>
            </a:pPr>
            <a:endParaRPr lang="en-US" dirty="0">
              <a:cs typeface="Calibri"/>
            </a:endParaRPr>
          </a:p>
          <a:p>
            <a:pPr marL="285750" indent="-285750">
              <a:buFont typeface="Arial"/>
              <a:buChar char="•"/>
            </a:pPr>
            <a:r>
              <a:rPr lang="en-US" dirty="0">
                <a:cs typeface="Calibri"/>
              </a:rPr>
              <a:t>Trans athletes aren't excluded so long as they can still play on a team, even if it's not the team that matches their gender identity</a:t>
            </a:r>
          </a:p>
        </p:txBody>
      </p:sp>
    </p:spTree>
    <p:extLst>
      <p:ext uri="{BB962C8B-B14F-4D97-AF65-F5344CB8AC3E}">
        <p14:creationId xmlns:p14="http://schemas.microsoft.com/office/powerpoint/2010/main" val="3526337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37061" y="258633"/>
            <a:ext cx="6317709" cy="523220"/>
          </a:xfrm>
          <a:prstGeom prst="rect">
            <a:avLst/>
          </a:prstGeom>
          <a:noFill/>
        </p:spPr>
        <p:txBody>
          <a:bodyPr wrap="square" lIns="91440" tIns="45720" rIns="91440" bIns="45720" rtlCol="0" anchor="t">
            <a:spAutoFit/>
          </a:bodyPr>
          <a:lstStyle/>
          <a:p>
            <a:r>
              <a:rPr lang="en-US" sz="2800" dirty="0">
                <a:solidFill>
                  <a:schemeClr val="bg1">
                    <a:lumMod val="50000"/>
                  </a:schemeClr>
                </a:solidFill>
                <a:latin typeface="Gotham-Black"/>
                <a:cs typeface="Gotham-Black"/>
              </a:rPr>
              <a:t>Expert Consensus</a:t>
            </a:r>
          </a:p>
        </p:txBody>
      </p:sp>
      <p:sp>
        <p:nvSpPr>
          <p:cNvPr id="3" name="TextBox 2">
            <a:extLst>
              <a:ext uri="{FF2B5EF4-FFF2-40B4-BE49-F238E27FC236}">
                <a16:creationId xmlns:a16="http://schemas.microsoft.com/office/drawing/2014/main" id="{FDBC0BE5-D20F-74FE-AD08-E34549D07999}"/>
              </a:ext>
            </a:extLst>
          </p:cNvPr>
          <p:cNvSpPr txBox="1"/>
          <p:nvPr/>
        </p:nvSpPr>
        <p:spPr>
          <a:xfrm>
            <a:off x="587895" y="1898824"/>
            <a:ext cx="7452262"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cs typeface="Calibri"/>
              </a:rPr>
              <a:t>What the experts are saying:</a:t>
            </a:r>
          </a:p>
          <a:p>
            <a:pPr marL="285750" indent="-285750">
              <a:buFont typeface="Arial"/>
              <a:buChar char="•"/>
            </a:pPr>
            <a:endParaRPr lang="en-US" dirty="0">
              <a:cs typeface="Calibri"/>
            </a:endParaRPr>
          </a:p>
          <a:p>
            <a:pPr marL="285750" indent="-285750">
              <a:buFont typeface="Arial"/>
              <a:buChar char="•"/>
            </a:pPr>
            <a:r>
              <a:rPr lang="en-US" dirty="0">
                <a:cs typeface="Calibri"/>
              </a:rPr>
              <a:t>Trans youth should be allowed to play without restriction</a:t>
            </a:r>
          </a:p>
          <a:p>
            <a:pPr marL="285750" indent="-285750">
              <a:buFont typeface="Arial"/>
              <a:buChar char="•"/>
            </a:pPr>
            <a:endParaRPr lang="en-US" dirty="0">
              <a:cs typeface="Calibri"/>
            </a:endParaRPr>
          </a:p>
          <a:p>
            <a:pPr marL="285750" indent="-285750">
              <a:buFont typeface="Arial"/>
              <a:buChar char="•"/>
            </a:pPr>
            <a:endParaRPr lang="en-US" dirty="0">
              <a:cs typeface="Calibri"/>
            </a:endParaRPr>
          </a:p>
          <a:p>
            <a:pPr marL="285750" indent="-285750">
              <a:buFont typeface="Arial"/>
              <a:buChar char="•"/>
            </a:pPr>
            <a:r>
              <a:rPr lang="en-US" dirty="0">
                <a:cs typeface="Calibri"/>
              </a:rPr>
              <a:t>Trans athletes have been participating at all levels of sport for decades </a:t>
            </a:r>
          </a:p>
          <a:p>
            <a:pPr marL="285750" indent="-285750">
              <a:buFont typeface="Arial"/>
              <a:buChar char="•"/>
            </a:pPr>
            <a:endParaRPr lang="en-US" dirty="0">
              <a:cs typeface="Calibri"/>
            </a:endParaRPr>
          </a:p>
          <a:p>
            <a:pPr marL="285750" indent="-285750">
              <a:buFont typeface="Arial"/>
              <a:buChar char="•"/>
            </a:pPr>
            <a:endParaRPr lang="en-US" dirty="0">
              <a:cs typeface="Calibri"/>
            </a:endParaRPr>
          </a:p>
          <a:p>
            <a:pPr marL="285750" indent="-285750">
              <a:buFont typeface="Arial"/>
              <a:buChar char="•"/>
            </a:pPr>
            <a:r>
              <a:rPr lang="en-US" dirty="0">
                <a:cs typeface="Calibri"/>
              </a:rPr>
              <a:t>Trans-inclusive policies benefit all women and girls, cisgender and transgender alike</a:t>
            </a:r>
          </a:p>
        </p:txBody>
      </p:sp>
    </p:spTree>
    <p:extLst>
      <p:ext uri="{BB962C8B-B14F-4D97-AF65-F5344CB8AC3E}">
        <p14:creationId xmlns:p14="http://schemas.microsoft.com/office/powerpoint/2010/main" val="3575649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37061" y="258633"/>
            <a:ext cx="6317709" cy="954107"/>
          </a:xfrm>
          <a:prstGeom prst="rect">
            <a:avLst/>
          </a:prstGeom>
          <a:noFill/>
        </p:spPr>
        <p:txBody>
          <a:bodyPr wrap="square" lIns="91440" tIns="45720" rIns="91440" bIns="45720" rtlCol="0" anchor="t">
            <a:spAutoFit/>
          </a:bodyPr>
          <a:lstStyle/>
          <a:p>
            <a:r>
              <a:rPr lang="en-US" sz="2800" dirty="0">
                <a:solidFill>
                  <a:schemeClr val="bg1">
                    <a:lumMod val="50000"/>
                  </a:schemeClr>
                </a:solidFill>
                <a:latin typeface="Gotham-Black"/>
                <a:cs typeface="Gotham-Black"/>
              </a:rPr>
              <a:t>State of Play</a:t>
            </a:r>
          </a:p>
          <a:p>
            <a:endParaRPr lang="en-US" sz="2800" dirty="0">
              <a:solidFill>
                <a:schemeClr val="bg1">
                  <a:lumMod val="50000"/>
                </a:schemeClr>
              </a:solidFill>
              <a:latin typeface="Gotham-Black"/>
              <a:cs typeface="Gotham-Black"/>
            </a:endParaRPr>
          </a:p>
        </p:txBody>
      </p:sp>
      <p:sp>
        <p:nvSpPr>
          <p:cNvPr id="3" name="TextBox 2">
            <a:extLst>
              <a:ext uri="{FF2B5EF4-FFF2-40B4-BE49-F238E27FC236}">
                <a16:creationId xmlns:a16="http://schemas.microsoft.com/office/drawing/2014/main" id="{C4C2A1E5-42A4-F7D4-80B7-25215988B33A}"/>
              </a:ext>
            </a:extLst>
          </p:cNvPr>
          <p:cNvSpPr txBox="1"/>
          <p:nvPr/>
        </p:nvSpPr>
        <p:spPr>
          <a:xfrm>
            <a:off x="432536" y="1338422"/>
            <a:ext cx="7452262"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cs typeface="Calibri"/>
              </a:rPr>
              <a:t>Where does that consensus come from?</a:t>
            </a:r>
          </a:p>
          <a:p>
            <a:endParaRPr lang="en-US" b="1" dirty="0">
              <a:cs typeface="Calibri"/>
            </a:endParaRPr>
          </a:p>
          <a:p>
            <a:pPr marL="285750" indent="-285750">
              <a:buFont typeface="Arial"/>
              <a:buChar char="•"/>
            </a:pPr>
            <a:r>
              <a:rPr lang="en-US" dirty="0">
                <a:cs typeface="Calibri"/>
              </a:rPr>
              <a:t>86% of trans boys and 88% of trans girls do </a:t>
            </a:r>
            <a:r>
              <a:rPr lang="en-US" u="sng" dirty="0">
                <a:cs typeface="Calibri"/>
              </a:rPr>
              <a:t>not</a:t>
            </a:r>
            <a:r>
              <a:rPr lang="en-US" dirty="0">
                <a:cs typeface="Calibri"/>
              </a:rPr>
              <a:t> play a sport</a:t>
            </a:r>
          </a:p>
          <a:p>
            <a:pPr marL="285750" indent="-285750">
              <a:buFont typeface="Arial"/>
              <a:buChar char="•"/>
            </a:pPr>
            <a:endParaRPr lang="en-US" dirty="0">
              <a:cs typeface="Calibri"/>
            </a:endParaRPr>
          </a:p>
          <a:p>
            <a:pPr marL="285750" indent="-285750">
              <a:buFont typeface="Arial"/>
              <a:buChar char="•"/>
            </a:pPr>
            <a:r>
              <a:rPr lang="en-US" dirty="0">
                <a:cs typeface="Calibri"/>
              </a:rPr>
              <a:t>41% of trans boys and 34% of trans girls report NEVER having felt safe in a locker room</a:t>
            </a:r>
          </a:p>
          <a:p>
            <a:pPr marL="285750" indent="-285750">
              <a:buFont typeface="Arial"/>
              <a:buChar char="•"/>
            </a:pPr>
            <a:endParaRPr lang="en-US" dirty="0">
              <a:cs typeface="Calibri"/>
            </a:endParaRPr>
          </a:p>
          <a:p>
            <a:pPr marL="285750" indent="-285750">
              <a:buFont typeface="Arial"/>
              <a:buChar char="•"/>
            </a:pPr>
            <a:r>
              <a:rPr lang="en-US" dirty="0">
                <a:cs typeface="Calibri"/>
              </a:rPr>
              <a:t>82% of trans youth are not out to their coaches about their gender identity</a:t>
            </a:r>
          </a:p>
          <a:p>
            <a:pPr marL="285750" indent="-285750">
              <a:buFont typeface="Arial"/>
              <a:buChar char="•"/>
            </a:pPr>
            <a:endParaRPr lang="en-US" dirty="0">
              <a:cs typeface="Calibri"/>
            </a:endParaRPr>
          </a:p>
          <a:p>
            <a:pPr marL="285750" indent="-285750">
              <a:buFont typeface="Arial"/>
              <a:buChar char="•"/>
            </a:pPr>
            <a:endParaRPr lang="en-US" dirty="0">
              <a:cs typeface="Calibri"/>
            </a:endParaRPr>
          </a:p>
        </p:txBody>
      </p:sp>
      <p:pic>
        <p:nvPicPr>
          <p:cNvPr id="2" name="Picture 3">
            <a:extLst>
              <a:ext uri="{FF2B5EF4-FFF2-40B4-BE49-F238E27FC236}">
                <a16:creationId xmlns:a16="http://schemas.microsoft.com/office/drawing/2014/main" id="{88458FBE-E9A1-9CDF-6A39-24CACB63F74D}"/>
              </a:ext>
            </a:extLst>
          </p:cNvPr>
          <p:cNvPicPr>
            <a:picLocks noChangeAspect="1"/>
          </p:cNvPicPr>
          <p:nvPr/>
        </p:nvPicPr>
        <p:blipFill rotWithShape="1">
          <a:blip r:embed="rId4"/>
          <a:srcRect l="28472" t="-1730" r="-695" b="2076"/>
          <a:stretch/>
        </p:blipFill>
        <p:spPr>
          <a:xfrm>
            <a:off x="5022850" y="3917664"/>
            <a:ext cx="2914652" cy="2680294"/>
          </a:xfrm>
          <a:prstGeom prst="rect">
            <a:avLst/>
          </a:prstGeom>
        </p:spPr>
      </p:pic>
      <p:pic>
        <p:nvPicPr>
          <p:cNvPr id="4" name="Picture 4" descr="A picture containing person&#10;&#10;Description automatically generated">
            <a:extLst>
              <a:ext uri="{FF2B5EF4-FFF2-40B4-BE49-F238E27FC236}">
                <a16:creationId xmlns:a16="http://schemas.microsoft.com/office/drawing/2014/main" id="{5627C73A-74B5-9F1F-4A7E-7F667785A403}"/>
              </a:ext>
            </a:extLst>
          </p:cNvPr>
          <p:cNvPicPr>
            <a:picLocks noChangeAspect="1"/>
          </p:cNvPicPr>
          <p:nvPr/>
        </p:nvPicPr>
        <p:blipFill rotWithShape="1">
          <a:blip r:embed="rId5"/>
          <a:srcRect l="28472" b="-348"/>
          <a:stretch/>
        </p:blipFill>
        <p:spPr>
          <a:xfrm>
            <a:off x="1320800" y="3918307"/>
            <a:ext cx="2870201" cy="2679006"/>
          </a:xfrm>
          <a:prstGeom prst="rect">
            <a:avLst/>
          </a:prstGeom>
        </p:spPr>
      </p:pic>
    </p:spTree>
    <p:extLst>
      <p:ext uri="{BB962C8B-B14F-4D97-AF65-F5344CB8AC3E}">
        <p14:creationId xmlns:p14="http://schemas.microsoft.com/office/powerpoint/2010/main" val="25546881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6651BFBD1FA2148A311898415B33684" ma:contentTypeVersion="15" ma:contentTypeDescription="Create a new document." ma:contentTypeScope="" ma:versionID="7ec432829fde85389ec7dee1ce25c856">
  <xsd:schema xmlns:xsd="http://www.w3.org/2001/XMLSchema" xmlns:xs="http://www.w3.org/2001/XMLSchema" xmlns:p="http://schemas.microsoft.com/office/2006/metadata/properties" xmlns:ns2="b0c3b971-7b84-4f5f-bda8-0482ef7e0750" xmlns:ns3="66858ffa-70a5-4c2b-915c-01b5c1b08004" targetNamespace="http://schemas.microsoft.com/office/2006/metadata/properties" ma:root="true" ma:fieldsID="a9e1a0fba626bd068ae8e37b75ae2c1d" ns2:_="" ns3:_="">
    <xsd:import namespace="b0c3b971-7b84-4f5f-bda8-0482ef7e0750"/>
    <xsd:import namespace="66858ffa-70a5-4c2b-915c-01b5c1b0800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c3b971-7b84-4f5f-bda8-0482ef7e07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0006036-eed0-4def-a762-c5b6f2fed9d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6858ffa-70a5-4c2b-915c-01b5c1b0800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6c166b1-aa6b-4de3-a75a-a801aecb8fba}" ma:internalName="TaxCatchAll" ma:showField="CatchAllData" ma:web="66858ffa-70a5-4c2b-915c-01b5c1b0800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66858ffa-70a5-4c2b-915c-01b5c1b08004">
      <UserInfo>
        <DisplayName/>
        <AccountId xsi:nil="true"/>
        <AccountType/>
      </UserInfo>
    </SharedWithUsers>
    <lcf76f155ced4ddcb4097134ff3c332f xmlns="b0c3b971-7b84-4f5f-bda8-0482ef7e0750">
      <Terms xmlns="http://schemas.microsoft.com/office/infopath/2007/PartnerControls"/>
    </lcf76f155ced4ddcb4097134ff3c332f>
    <TaxCatchAll xmlns="66858ffa-70a5-4c2b-915c-01b5c1b08004" xsi:nil="true"/>
  </documentManagement>
</p:properties>
</file>

<file path=customXml/itemProps1.xml><?xml version="1.0" encoding="utf-8"?>
<ds:datastoreItem xmlns:ds="http://schemas.openxmlformats.org/officeDocument/2006/customXml" ds:itemID="{E4B1C226-A658-4AAF-9B87-D84C856E723E}">
  <ds:schemaRefs>
    <ds:schemaRef ds:uri="http://schemas.microsoft.com/sharepoint/v3/contenttype/forms"/>
  </ds:schemaRefs>
</ds:datastoreItem>
</file>

<file path=customXml/itemProps2.xml><?xml version="1.0" encoding="utf-8"?>
<ds:datastoreItem xmlns:ds="http://schemas.openxmlformats.org/officeDocument/2006/customXml" ds:itemID="{7CDE9AC5-54FA-49F9-966D-B1FEBA6A21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c3b971-7b84-4f5f-bda8-0482ef7e0750"/>
    <ds:schemaRef ds:uri="66858ffa-70a5-4c2b-915c-01b5c1b080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FC81883-6D91-44E2-B2C7-EEDCD69A68AF}">
  <ds:schemaRefs>
    <ds:schemaRef ds:uri="http://schemas.microsoft.com/office/2006/metadata/properties"/>
    <ds:schemaRef ds:uri="http://schemas.microsoft.com/office/infopath/2007/PartnerControls"/>
    <ds:schemaRef ds:uri="66858ffa-70a5-4c2b-915c-01b5c1b08004"/>
    <ds:schemaRef ds:uri="b0c3b971-7b84-4f5f-bda8-0482ef7e0750"/>
  </ds:schemaRefs>
</ds:datastoreItem>
</file>

<file path=docProps/app.xml><?xml version="1.0" encoding="utf-8"?>
<Properties xmlns="http://schemas.openxmlformats.org/officeDocument/2006/extended-properties" xmlns:vt="http://schemas.openxmlformats.org/officeDocument/2006/docPropsVTypes">
  <TotalTime>985</TotalTime>
  <Words>2381</Words>
  <Application>Microsoft Office PowerPoint</Application>
  <PresentationFormat>On-screen Show (4:3)</PresentationFormat>
  <Paragraphs>232</Paragraphs>
  <Slides>24</Slides>
  <Notes>22</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KOM Sports Marketing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Kyle Gapp</dc:creator>
  <cp:lastModifiedBy>Brandon McBeain</cp:lastModifiedBy>
  <cp:revision>477</cp:revision>
  <cp:lastPrinted>2020-08-07T19:25:13Z</cp:lastPrinted>
  <dcterms:created xsi:type="dcterms:W3CDTF">2016-07-20T20:39:45Z</dcterms:created>
  <dcterms:modified xsi:type="dcterms:W3CDTF">2022-08-25T00:15:53Z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0x01010016651BFBD1FA2148A311898415B33684</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y fmtid="{D5CDD505-2E9C-101B-9397-08002B2CF9AE}" pid="8" name="MediaServiceImageTags">
    <vt:lpwstr/>
  </property>
</Properties>
</file>