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8" r:id="rId12"/>
  </p:sldIdLst>
  <p:sldSz cx="9144000" cy="5143500" type="screen16x9"/>
  <p:notesSz cx="6858000" cy="9144000"/>
  <p:embeddedFontLst>
    <p:embeddedFont>
      <p:font typeface="Amatic SC" panose="00000500000000000000" pitchFamily="2" charset="-79"/>
      <p:regular r:id="rId14"/>
      <p:bold r:id="rId15"/>
    </p:embeddedFont>
    <p:embeddedFont>
      <p:font typeface="Century Gothic" panose="020B0502020202020204" pitchFamily="34" charset="0"/>
      <p:regular r:id="rId16"/>
      <p:bold r:id="rId17"/>
      <p:italic r:id="rId18"/>
      <p:boldItalic r:id="rId19"/>
    </p:embeddedFont>
    <p:embeddedFont>
      <p:font typeface="Source Code Pro" panose="020B0509030403020204" pitchFamily="49"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352e859bf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0352e859bf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0352e859bf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0352e859b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352e859bf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0352e859bf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352e859bf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352e859bf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352e859bf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0352e859bf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0352e859b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0352e859b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352e859b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0352e859bf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352e859bf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352e859bf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0352e859bf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0352e859bf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rgbClr val="0000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mailto:djrsdirector@gmai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New%20To%20Club_PPT%20Pres_2024_2025.pptx"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advancedeventsystems.com/#events" TargetMode="External"/><Relationship Id="rId5" Type="http://schemas.openxmlformats.org/officeDocument/2006/relationships/hyperlink" Target="http://www.ove.org" TargetMode="External"/><Relationship Id="rId4" Type="http://schemas.openxmlformats.org/officeDocument/2006/relationships/hyperlink" Target="https://stayplaymadesimple.com/djvc-outbound-trave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New%20To%20Club_PPT%20Pres_2024_2025.pptx"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screen.emb@gmail.co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mailto:twins@twindesignembrodering.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            Dayton Juniors</a:t>
            </a:r>
            <a:endParaRPr/>
          </a:p>
          <a:p>
            <a:pPr marL="0" lvl="0" indent="0" algn="ctr" rtl="0">
              <a:spcBef>
                <a:spcPts val="0"/>
              </a:spcBef>
              <a:spcAft>
                <a:spcPts val="0"/>
              </a:spcAft>
              <a:buNone/>
            </a:pPr>
            <a:r>
              <a:rPr lang="en-GB"/>
              <a:t>            Volleyball Club</a:t>
            </a:r>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Team Liaison</a:t>
            </a:r>
            <a:endParaRPr/>
          </a:p>
        </p:txBody>
      </p:sp>
      <p:pic>
        <p:nvPicPr>
          <p:cNvPr id="58" name="Google Shape;58;p13"/>
          <p:cNvPicPr preferRelativeResize="0"/>
          <p:nvPr/>
        </p:nvPicPr>
        <p:blipFill>
          <a:blip r:embed="rId3">
            <a:alphaModFix/>
          </a:blip>
          <a:stretch>
            <a:fillRect/>
          </a:stretch>
        </p:blipFill>
        <p:spPr>
          <a:xfrm>
            <a:off x="192100" y="742400"/>
            <a:ext cx="2869200" cy="2186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00" y="292850"/>
            <a:ext cx="8520600" cy="801000"/>
          </a:xfrm>
          <a:prstGeom prst="rect">
            <a:avLst/>
          </a:prstGeom>
          <a:solidFill>
            <a:srgbClr val="0000FF"/>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Updating program/social media director</a:t>
            </a:r>
            <a:endParaRPr/>
          </a:p>
        </p:txBody>
      </p:sp>
      <p:sp>
        <p:nvSpPr>
          <p:cNvPr id="121" name="Google Shape;121;p22"/>
          <p:cNvSpPr txBox="1">
            <a:spLocks noGrp="1"/>
          </p:cNvSpPr>
          <p:nvPr>
            <p:ph type="body" idx="1"/>
          </p:nvPr>
        </p:nvSpPr>
        <p:spPr>
          <a:xfrm>
            <a:off x="311700" y="1228675"/>
            <a:ext cx="5377200" cy="33402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GB" dirty="0"/>
              <a:t>Encourage your parents to send pictures of the players during tournaments, practices, get-togethers, results of tournament play, or articles about players to Bethany for posting on your teams’ webpage, DJRS Facebook, and Instagram.</a:t>
            </a:r>
            <a:endParaRPr dirty="0"/>
          </a:p>
          <a:p>
            <a:pPr marL="0" lvl="0" indent="0" algn="l" rtl="0">
              <a:spcBef>
                <a:spcPts val="1200"/>
              </a:spcBef>
              <a:spcAft>
                <a:spcPts val="0"/>
              </a:spcAft>
              <a:buNone/>
            </a:pPr>
            <a:endParaRPr dirty="0"/>
          </a:p>
          <a:p>
            <a:pPr marL="285750" lvl="0" indent="-285750">
              <a:spcBef>
                <a:spcPts val="1000"/>
              </a:spcBef>
              <a:buSzPts val="1600"/>
              <a:buChar char="▶"/>
            </a:pPr>
            <a:r>
              <a:rPr lang="en-US" u="sng" dirty="0">
                <a:solidFill>
                  <a:schemeClr val="hlink"/>
                </a:solidFill>
              </a:rPr>
              <a:t>For all Social Media posts please text Bethany Welch at 937-654-9949</a:t>
            </a:r>
          </a:p>
        </p:txBody>
      </p:sp>
      <p:pic>
        <p:nvPicPr>
          <p:cNvPr id="122" name="Google Shape;122;p22"/>
          <p:cNvPicPr preferRelativeResize="0"/>
          <p:nvPr/>
        </p:nvPicPr>
        <p:blipFill>
          <a:blip r:embed="rId3">
            <a:alphaModFix/>
          </a:blip>
          <a:stretch>
            <a:fillRect/>
          </a:stretch>
        </p:blipFill>
        <p:spPr>
          <a:xfrm>
            <a:off x="5898175" y="1221780"/>
            <a:ext cx="2934126" cy="36676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7513-3B7D-1B0B-4A41-6A1DC0475DCB}"/>
              </a:ext>
            </a:extLst>
          </p:cNvPr>
          <p:cNvSpPr>
            <a:spLocks noGrp="1"/>
          </p:cNvSpPr>
          <p:nvPr>
            <p:ph type="ctrTitle"/>
          </p:nvPr>
        </p:nvSpPr>
        <p:spPr/>
        <p:txBody>
          <a:bodyPr/>
          <a:lstStyle/>
          <a:p>
            <a:r>
              <a:rPr lang="en-GB" dirty="0"/>
              <a:t>Thank you for volunteering!</a:t>
            </a:r>
            <a:endParaRPr lang="en-US" dirty="0"/>
          </a:p>
        </p:txBody>
      </p:sp>
      <p:sp>
        <p:nvSpPr>
          <p:cNvPr id="3" name="Subtitle 2">
            <a:extLst>
              <a:ext uri="{FF2B5EF4-FFF2-40B4-BE49-F238E27FC236}">
                <a16:creationId xmlns:a16="http://schemas.microsoft.com/office/drawing/2014/main" id="{99D9A9D0-5174-E025-FC1B-E1ED9440C8A4}"/>
              </a:ext>
            </a:extLst>
          </p:cNvPr>
          <p:cNvSpPr>
            <a:spLocks noGrp="1"/>
          </p:cNvSpPr>
          <p:nvPr>
            <p:ph type="subTitle" idx="1"/>
          </p:nvPr>
        </p:nvSpPr>
        <p:spPr/>
        <p:txBody>
          <a:bodyPr>
            <a:normAutofit fontScale="77500" lnSpcReduction="20000"/>
          </a:bodyPr>
          <a:lstStyle/>
          <a:p>
            <a:r>
              <a:rPr lang="en-US" sz="1800" dirty="0"/>
              <a:t>Please don’t hesitate to reach out with any questions.</a:t>
            </a:r>
          </a:p>
          <a:p>
            <a:endParaRPr lang="en-US" sz="1700" dirty="0"/>
          </a:p>
          <a:p>
            <a:r>
              <a:rPr lang="en-US" sz="1700" dirty="0"/>
              <a:t>Kali - Club Director </a:t>
            </a:r>
            <a:r>
              <a:rPr lang="en-US" sz="1700" dirty="0">
                <a:hlinkClick r:id="rId2">
                  <a:extLst>
                    <a:ext uri="{A12FA001-AC4F-418D-AE19-62706E023703}">
                      <ahyp:hlinkClr xmlns:ahyp="http://schemas.microsoft.com/office/drawing/2018/hyperlinkcolor" val="tx"/>
                    </a:ext>
                  </a:extLst>
                </a:hlinkClick>
              </a:rPr>
              <a:t>djrsdirector@gmail.com</a:t>
            </a:r>
            <a:r>
              <a:rPr lang="en-US" sz="1700" dirty="0"/>
              <a:t> or 843-540-6844</a:t>
            </a:r>
          </a:p>
          <a:p>
            <a:endParaRPr lang="en-US" dirty="0"/>
          </a:p>
        </p:txBody>
      </p:sp>
    </p:spTree>
    <p:extLst>
      <p:ext uri="{BB962C8B-B14F-4D97-AF65-F5344CB8AC3E}">
        <p14:creationId xmlns:p14="http://schemas.microsoft.com/office/powerpoint/2010/main" val="354798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92850"/>
            <a:ext cx="8520600" cy="801000"/>
          </a:xfrm>
          <a:prstGeom prst="rect">
            <a:avLst/>
          </a:prstGeom>
          <a:solidFill>
            <a:srgbClr val="0000FF"/>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Responsibilities</a:t>
            </a:r>
            <a:endParaRPr/>
          </a:p>
        </p:txBody>
      </p:sp>
      <p:sp>
        <p:nvSpPr>
          <p:cNvPr id="64" name="Google Shape;64;p1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Communication</a:t>
            </a:r>
            <a:endParaRPr/>
          </a:p>
          <a:p>
            <a:pPr marL="914400" lvl="1" indent="-317500" algn="l" rtl="0">
              <a:spcBef>
                <a:spcPts val="0"/>
              </a:spcBef>
              <a:spcAft>
                <a:spcPts val="0"/>
              </a:spcAft>
              <a:buSzPts val="1400"/>
              <a:buChar char="○"/>
            </a:pPr>
            <a:r>
              <a:rPr lang="en-GB"/>
              <a:t>Hotel Information</a:t>
            </a:r>
            <a:endParaRPr/>
          </a:p>
          <a:p>
            <a:pPr marL="914400" lvl="1" indent="-317500" algn="l" rtl="0">
              <a:spcBef>
                <a:spcPts val="0"/>
              </a:spcBef>
              <a:spcAft>
                <a:spcPts val="0"/>
              </a:spcAft>
              <a:buSzPts val="1400"/>
              <a:buChar char="○"/>
            </a:pPr>
            <a:r>
              <a:rPr lang="en-GB"/>
              <a:t>Tournament Information</a:t>
            </a:r>
            <a:endParaRPr/>
          </a:p>
          <a:p>
            <a:pPr marL="457200" lvl="0" indent="-342900" algn="l" rtl="0">
              <a:spcBef>
                <a:spcPts val="0"/>
              </a:spcBef>
              <a:spcAft>
                <a:spcPts val="0"/>
              </a:spcAft>
              <a:buSzPts val="1800"/>
              <a:buChar char="●"/>
            </a:pPr>
            <a:r>
              <a:rPr lang="en-GB"/>
              <a:t>Team Rosters</a:t>
            </a:r>
            <a:endParaRPr/>
          </a:p>
          <a:p>
            <a:pPr marL="457200" lvl="0" indent="-342900" algn="l" rtl="0">
              <a:spcBef>
                <a:spcPts val="0"/>
              </a:spcBef>
              <a:spcAft>
                <a:spcPts val="0"/>
              </a:spcAft>
              <a:buSzPts val="1800"/>
              <a:buChar char="●"/>
            </a:pPr>
            <a:r>
              <a:rPr lang="en-GB"/>
              <a:t>Warm Up Personalization</a:t>
            </a:r>
            <a:endParaRPr/>
          </a:p>
          <a:p>
            <a:pPr marL="457200" lvl="0" indent="-342900" algn="l" rtl="0">
              <a:spcBef>
                <a:spcPts val="0"/>
              </a:spcBef>
              <a:spcAft>
                <a:spcPts val="0"/>
              </a:spcAft>
              <a:buSzPts val="1800"/>
              <a:buChar char="●"/>
            </a:pPr>
            <a:r>
              <a:rPr lang="en-GB"/>
              <a:t>Ribbons &amp; Snacks or Goodie Bags</a:t>
            </a:r>
            <a:endParaRPr/>
          </a:p>
          <a:p>
            <a:pPr marL="457200" lvl="0" indent="-342900" algn="l" rtl="0">
              <a:spcBef>
                <a:spcPts val="0"/>
              </a:spcBef>
              <a:spcAft>
                <a:spcPts val="0"/>
              </a:spcAft>
              <a:buSzPts val="1800"/>
              <a:buChar char="●"/>
            </a:pPr>
            <a:r>
              <a:rPr lang="en-GB"/>
              <a:t>Team Get-togethers</a:t>
            </a:r>
            <a:endParaRPr/>
          </a:p>
          <a:p>
            <a:pPr marL="457200" lvl="0" indent="-342900" algn="l" rtl="0">
              <a:spcBef>
                <a:spcPts val="0"/>
              </a:spcBef>
              <a:spcAft>
                <a:spcPts val="0"/>
              </a:spcAft>
              <a:buSzPts val="1800"/>
              <a:buChar char="●"/>
            </a:pPr>
            <a:r>
              <a:rPr lang="en-GB"/>
              <a:t>Team Meals at tournaments</a:t>
            </a:r>
            <a:endParaRPr/>
          </a:p>
          <a:p>
            <a:pPr marL="457200" lvl="0" indent="-342900" algn="l" rtl="0">
              <a:spcBef>
                <a:spcPts val="0"/>
              </a:spcBef>
              <a:spcAft>
                <a:spcPts val="0"/>
              </a:spcAft>
              <a:buSzPts val="1800"/>
              <a:buChar char="●"/>
            </a:pPr>
            <a:r>
              <a:rPr lang="en-GB"/>
              <a:t>Updating Program/Social Media Director of Team’s accomplishments</a:t>
            </a:r>
            <a:endParaRPr/>
          </a:p>
        </p:txBody>
      </p:sp>
      <p:pic>
        <p:nvPicPr>
          <p:cNvPr id="65" name="Google Shape;65;p14"/>
          <p:cNvPicPr preferRelativeResize="0"/>
          <p:nvPr/>
        </p:nvPicPr>
        <p:blipFill>
          <a:blip r:embed="rId3">
            <a:alphaModFix/>
          </a:blip>
          <a:stretch>
            <a:fillRect/>
          </a:stretch>
        </p:blipFill>
        <p:spPr>
          <a:xfrm>
            <a:off x="6247088" y="1458000"/>
            <a:ext cx="2333625" cy="1962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292850"/>
            <a:ext cx="8520600" cy="801000"/>
          </a:xfrm>
          <a:prstGeom prst="rect">
            <a:avLst/>
          </a:prstGeom>
          <a:solidFill>
            <a:srgbClr val="0000FF"/>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Communication - Hotels and Tournaments</a:t>
            </a:r>
            <a:endParaRPr/>
          </a:p>
        </p:txBody>
      </p:sp>
      <p:sp>
        <p:nvSpPr>
          <p:cNvPr id="71" name="Google Shape;71;p1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GB" dirty="0"/>
              <a:t>Hotel Information</a:t>
            </a:r>
            <a:endParaRPr dirty="0"/>
          </a:p>
          <a:p>
            <a:pPr marL="0" lvl="0" indent="0" algn="l" rtl="0">
              <a:spcBef>
                <a:spcPts val="1200"/>
              </a:spcBef>
              <a:spcAft>
                <a:spcPts val="0"/>
              </a:spcAft>
              <a:buNone/>
            </a:pPr>
            <a:r>
              <a:rPr lang="en-GB" dirty="0"/>
              <a:t>Pass along the booking information to your team.</a:t>
            </a:r>
            <a:endParaRPr dirty="0"/>
          </a:p>
          <a:p>
            <a:pPr marL="0" lvl="0" indent="0" algn="l" rtl="0">
              <a:spcBef>
                <a:spcPts val="1200"/>
              </a:spcBef>
              <a:spcAft>
                <a:spcPts val="0"/>
              </a:spcAft>
              <a:buNone/>
            </a:pPr>
            <a:r>
              <a:rPr lang="en-GB" dirty="0"/>
              <a:t>Encourage your parents to make their reservations sooner rather than later.</a:t>
            </a:r>
            <a:endParaRPr dirty="0"/>
          </a:p>
          <a:p>
            <a:pPr marL="0" indent="0">
              <a:spcBef>
                <a:spcPts val="1200"/>
              </a:spcBef>
              <a:buNone/>
            </a:pPr>
            <a:r>
              <a:rPr lang="en-GB" dirty="0"/>
              <a:t>Booking links will come from </a:t>
            </a:r>
            <a:r>
              <a:rPr lang="en-US" dirty="0">
                <a:latin typeface="Century Gothic"/>
                <a:ea typeface="Century Gothic"/>
                <a:cs typeface="Century Gothic"/>
                <a:sym typeface="Century Gothic"/>
              </a:rPr>
              <a:t>Anna Terry at </a:t>
            </a:r>
            <a:r>
              <a:rPr lang="en-GB" dirty="0" err="1"/>
              <a:t>StayPlayMadeSimple</a:t>
            </a:r>
            <a:r>
              <a:rPr lang="en-GB" dirty="0"/>
              <a:t>. </a:t>
            </a:r>
            <a:r>
              <a:rPr lang="en-US" dirty="0">
                <a:latin typeface="Century Gothic"/>
                <a:ea typeface="Century Gothic"/>
                <a:cs typeface="Century Gothic"/>
                <a:sym typeface="Century Gothic"/>
                <a:hlinkClick r:id="rId3" action="ppaction://hlinkpres?slideindex=1&amp;slidetitle="/>
              </a:rPr>
              <a:t>anna@stayplaymadesimple.com </a:t>
            </a:r>
            <a:endParaRPr lang="en-US" dirty="0">
              <a:latin typeface="Century Gothic"/>
              <a:ea typeface="Century Gothic"/>
              <a:cs typeface="Century Gothic"/>
              <a:sym typeface="Century Gothic"/>
            </a:endParaRPr>
          </a:p>
          <a:p>
            <a:pPr marL="0" indent="0">
              <a:spcBef>
                <a:spcPts val="1200"/>
              </a:spcBef>
              <a:buNone/>
            </a:pPr>
            <a:r>
              <a:rPr lang="en-US" dirty="0">
                <a:latin typeface="Century Gothic"/>
                <a:ea typeface="Century Gothic"/>
                <a:cs typeface="Century Gothic"/>
                <a:sym typeface="Century Gothic"/>
              </a:rPr>
              <a:t>This is the DJRS Housing website; </a:t>
            </a:r>
            <a:r>
              <a:rPr lang="en-US" dirty="0">
                <a:latin typeface="Century Gothic"/>
                <a:ea typeface="Century Gothic"/>
                <a:cs typeface="Century Gothic"/>
                <a:sym typeface="Century Gothic"/>
                <a:hlinkClick r:id="rId4"/>
              </a:rPr>
              <a:t>https://stayplaymadesimple.com/djvc-outbound-travel/</a:t>
            </a:r>
            <a:endParaRPr lang="en-US" dirty="0">
              <a:latin typeface="Century Gothic"/>
              <a:ea typeface="Century Gothic"/>
              <a:cs typeface="Century Gothic"/>
              <a:sym typeface="Century Gothic"/>
            </a:endParaRPr>
          </a:p>
          <a:p>
            <a:pPr marL="0" lvl="0" indent="0" algn="l" rtl="0">
              <a:spcBef>
                <a:spcPts val="1200"/>
              </a:spcBef>
              <a:spcAft>
                <a:spcPts val="0"/>
              </a:spcAft>
              <a:buNone/>
            </a:pPr>
            <a:endParaRPr dirty="0"/>
          </a:p>
          <a:p>
            <a:pPr marL="0" lvl="0" indent="0" algn="l" rtl="0">
              <a:spcBef>
                <a:spcPts val="1200"/>
              </a:spcBef>
              <a:spcAft>
                <a:spcPts val="1200"/>
              </a:spcAft>
              <a:buNone/>
            </a:pPr>
            <a:r>
              <a:rPr lang="en-GB" dirty="0"/>
              <a:t>*Coaches should book their own rooms.</a:t>
            </a:r>
            <a:endParaRPr dirty="0"/>
          </a:p>
        </p:txBody>
      </p:sp>
      <p:sp>
        <p:nvSpPr>
          <p:cNvPr id="72" name="Google Shape;72;p1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Tournament Information</a:t>
            </a:r>
            <a:endParaRPr/>
          </a:p>
          <a:p>
            <a:pPr marL="0" lvl="0" indent="0" algn="l" rtl="0">
              <a:spcBef>
                <a:spcPts val="1200"/>
              </a:spcBef>
              <a:spcAft>
                <a:spcPts val="0"/>
              </a:spcAft>
              <a:buNone/>
            </a:pPr>
            <a:r>
              <a:rPr lang="en-GB"/>
              <a:t>Relay links for tournament information.</a:t>
            </a:r>
            <a:endParaRPr/>
          </a:p>
          <a:p>
            <a:pPr marL="0" lvl="0" indent="0" algn="l" rtl="0">
              <a:spcBef>
                <a:spcPts val="1200"/>
              </a:spcBef>
              <a:spcAft>
                <a:spcPts val="0"/>
              </a:spcAft>
              <a:buNone/>
            </a:pPr>
            <a:r>
              <a:rPr lang="en-GB"/>
              <a:t>Your coach may provide you with tournament details like: play schedule, admission (if any), and if chairs are required. Forward this information to your team.</a:t>
            </a:r>
            <a:endParaRPr/>
          </a:p>
          <a:p>
            <a:pPr marL="0" lvl="0" indent="0" algn="l" rtl="0">
              <a:spcBef>
                <a:spcPts val="1200"/>
              </a:spcBef>
              <a:spcAft>
                <a:spcPts val="0"/>
              </a:spcAft>
              <a:buNone/>
            </a:pPr>
            <a:r>
              <a:rPr lang="en-GB" u="sng">
                <a:solidFill>
                  <a:schemeClr val="hlink"/>
                </a:solidFill>
                <a:hlinkClick r:id="rId5"/>
              </a:rPr>
              <a:t>www.ovr.org</a:t>
            </a:r>
            <a:endParaRPr/>
          </a:p>
          <a:p>
            <a:pPr marL="0" lvl="0" indent="0" algn="l" rtl="0">
              <a:lnSpc>
                <a:spcPct val="107916"/>
              </a:lnSpc>
              <a:spcBef>
                <a:spcPts val="1200"/>
              </a:spcBef>
              <a:spcAft>
                <a:spcPts val="0"/>
              </a:spcAft>
              <a:buNone/>
            </a:pPr>
            <a:r>
              <a:rPr lang="en-GB" sz="1200">
                <a:solidFill>
                  <a:srgbClr val="000000"/>
                </a:solidFill>
                <a:latin typeface="Calibri"/>
                <a:ea typeface="Calibri"/>
                <a:cs typeface="Calibri"/>
                <a:sym typeface="Calibri"/>
              </a:rPr>
              <a:t> </a:t>
            </a:r>
            <a:r>
              <a:rPr lang="en-GB" sz="1200" u="sng">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https://www.advancedeventsystems.com/#events</a:t>
            </a:r>
            <a:r>
              <a:rPr lang="en-GB" sz="1200">
                <a:solidFill>
                  <a:srgbClr val="000000"/>
                </a:solidFill>
                <a:latin typeface="Calibri"/>
                <a:ea typeface="Calibri"/>
                <a:cs typeface="Calibri"/>
                <a:sym typeface="Calibri"/>
              </a:rPr>
              <a:t> </a:t>
            </a:r>
            <a:endParaRPr/>
          </a:p>
          <a:p>
            <a:pPr marL="0" lvl="0" indent="0" algn="l" rtl="0">
              <a:spcBef>
                <a:spcPts val="80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292850"/>
            <a:ext cx="8520600" cy="801000"/>
          </a:xfrm>
          <a:prstGeom prst="rect">
            <a:avLst/>
          </a:prstGeom>
          <a:solidFill>
            <a:srgbClr val="0000FF"/>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Hotel information</a:t>
            </a:r>
            <a:endParaRPr/>
          </a:p>
        </p:txBody>
      </p:sp>
      <p:sp>
        <p:nvSpPr>
          <p:cNvPr id="78" name="Google Shape;78;p16"/>
          <p:cNvSpPr txBox="1">
            <a:spLocks noGrp="1"/>
          </p:cNvSpPr>
          <p:nvPr>
            <p:ph type="body" idx="1"/>
          </p:nvPr>
        </p:nvSpPr>
        <p:spPr>
          <a:xfrm>
            <a:off x="311700" y="1228675"/>
            <a:ext cx="4520700" cy="3340200"/>
          </a:xfrm>
          <a:prstGeom prst="rect">
            <a:avLst/>
          </a:prstGeom>
        </p:spPr>
        <p:txBody>
          <a:bodyPr spcFirstLastPara="1" wrap="square" lIns="91425" tIns="91425" rIns="91425" bIns="91425" anchor="t" anchorCtr="0">
            <a:normAutofit fontScale="92500" lnSpcReduction="10000"/>
          </a:bodyPr>
          <a:lstStyle/>
          <a:p>
            <a:pPr marL="457200" lvl="0" indent="-310832" algn="l" rtl="0">
              <a:spcBef>
                <a:spcPts val="0"/>
              </a:spcBef>
              <a:spcAft>
                <a:spcPts val="0"/>
              </a:spcAft>
              <a:buSzPct val="100000"/>
              <a:buChar char="●"/>
            </a:pPr>
            <a:r>
              <a:rPr lang="en-GB" dirty="0"/>
              <a:t>Teams must stay at the hotel provided by </a:t>
            </a:r>
            <a:r>
              <a:rPr lang="en-GB" dirty="0" err="1"/>
              <a:t>StayPlayMadeSimple</a:t>
            </a:r>
            <a:r>
              <a:rPr lang="en-GB" dirty="0"/>
              <a:t>. Hotel blocks are set up for all 2-3 day tournaments.</a:t>
            </a:r>
            <a:endParaRPr dirty="0"/>
          </a:p>
          <a:p>
            <a:pPr marL="457200" lvl="0" indent="-310832" algn="l" rtl="0">
              <a:spcBef>
                <a:spcPts val="0"/>
              </a:spcBef>
              <a:spcAft>
                <a:spcPts val="0"/>
              </a:spcAft>
              <a:buSzPct val="100000"/>
              <a:buChar char="●"/>
            </a:pPr>
            <a:r>
              <a:rPr lang="en-GB" dirty="0"/>
              <a:t>Blue/Gold teams: several of your events are Stay to Play.</a:t>
            </a:r>
            <a:endParaRPr dirty="0"/>
          </a:p>
          <a:p>
            <a:pPr marL="457200" lvl="0" indent="-310832" algn="l" rtl="0">
              <a:spcBef>
                <a:spcPts val="0"/>
              </a:spcBef>
              <a:spcAft>
                <a:spcPts val="0"/>
              </a:spcAft>
              <a:buSzPct val="100000"/>
              <a:buChar char="●"/>
            </a:pPr>
            <a:r>
              <a:rPr lang="en-GB" dirty="0"/>
              <a:t>12’s/White/Black/Red teams: PDC may be your only overnight tournament. No hotel needed.</a:t>
            </a:r>
            <a:endParaRPr dirty="0"/>
          </a:p>
          <a:p>
            <a:pPr marL="457200" lvl="0" indent="-310832" algn="l" rtl="0">
              <a:spcBef>
                <a:spcPts val="0"/>
              </a:spcBef>
              <a:spcAft>
                <a:spcPts val="0"/>
              </a:spcAft>
              <a:buSzPct val="100000"/>
              <a:buChar char="●"/>
            </a:pPr>
            <a:r>
              <a:rPr lang="en-GB" dirty="0"/>
              <a:t>Hotels are chosen by looking at a variety of criteria; proximity to the venue, cost, parking, if breakfast is served, quantity of double bed queen rooms. Sometimes the hotel that works the best, may not be the closest to the venue.</a:t>
            </a:r>
            <a:endParaRPr dirty="0"/>
          </a:p>
        </p:txBody>
      </p:sp>
      <p:sp>
        <p:nvSpPr>
          <p:cNvPr id="79" name="Google Shape;79;p16"/>
          <p:cNvSpPr txBox="1">
            <a:spLocks noGrp="1"/>
          </p:cNvSpPr>
          <p:nvPr>
            <p:ph type="body" idx="2"/>
          </p:nvPr>
        </p:nvSpPr>
        <p:spPr>
          <a:xfrm>
            <a:off x="5527725" y="1228675"/>
            <a:ext cx="3304500" cy="217175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GB" b="1" dirty="0"/>
              <a:t>Stay to Play</a:t>
            </a:r>
            <a:endParaRPr b="1" dirty="0"/>
          </a:p>
          <a:p>
            <a:pPr marL="0" lvl="0" indent="0" algn="l" rtl="0">
              <a:spcBef>
                <a:spcPts val="1200"/>
              </a:spcBef>
              <a:spcAft>
                <a:spcPts val="0"/>
              </a:spcAft>
              <a:buNone/>
            </a:pPr>
            <a:r>
              <a:rPr lang="en-GB" dirty="0"/>
              <a:t>To participate in the tournament the team must stay in a hotel designated by the tournament host.</a:t>
            </a:r>
            <a:endParaRPr dirty="0"/>
          </a:p>
          <a:p>
            <a:pPr marL="0" lvl="0" indent="0">
              <a:lnSpc>
                <a:spcPct val="100000"/>
              </a:lnSpc>
              <a:spcBef>
                <a:spcPts val="1200"/>
              </a:spcBef>
              <a:buNone/>
            </a:pPr>
            <a:r>
              <a:rPr lang="en-US" dirty="0">
                <a:latin typeface="Century Gothic"/>
                <a:ea typeface="Century Gothic"/>
                <a:cs typeface="Century Gothic"/>
                <a:sym typeface="Century Gothic"/>
              </a:rPr>
              <a:t>Stay Play Made Simple Contact; Anna Terry; </a:t>
            </a:r>
            <a:r>
              <a:rPr lang="en-US" dirty="0">
                <a:latin typeface="Century Gothic"/>
                <a:ea typeface="Century Gothic"/>
                <a:cs typeface="Century Gothic"/>
                <a:sym typeface="Century Gothic"/>
                <a:hlinkClick r:id="rId3" action="ppaction://hlinkpres?slideindex=1&amp;slidetitle="/>
              </a:rPr>
              <a:t>anna@stayplaymadesimple.com</a:t>
            </a:r>
            <a:endParaRPr dirty="0"/>
          </a:p>
        </p:txBody>
      </p:sp>
      <p:pic>
        <p:nvPicPr>
          <p:cNvPr id="3" name="Picture 2">
            <a:extLst>
              <a:ext uri="{FF2B5EF4-FFF2-40B4-BE49-F238E27FC236}">
                <a16:creationId xmlns:a16="http://schemas.microsoft.com/office/drawing/2014/main" id="{2A97E0B1-5F01-B732-A6E9-B30CE0285A86}"/>
              </a:ext>
            </a:extLst>
          </p:cNvPr>
          <p:cNvPicPr>
            <a:picLocks noChangeAspect="1"/>
          </p:cNvPicPr>
          <p:nvPr/>
        </p:nvPicPr>
        <p:blipFill>
          <a:blip r:embed="rId4"/>
          <a:stretch>
            <a:fillRect/>
          </a:stretch>
        </p:blipFill>
        <p:spPr>
          <a:xfrm>
            <a:off x="5721547" y="3637083"/>
            <a:ext cx="2758679" cy="10135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292850"/>
            <a:ext cx="8520600" cy="801000"/>
          </a:xfrm>
          <a:prstGeom prst="rect">
            <a:avLst/>
          </a:prstGeom>
          <a:solidFill>
            <a:srgbClr val="0000FF"/>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Team Rosters</a:t>
            </a:r>
            <a:endParaRPr/>
          </a:p>
        </p:txBody>
      </p:sp>
      <p:sp>
        <p:nvSpPr>
          <p:cNvPr id="85" name="Google Shape;85;p1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dirty="0"/>
              <a:t>Share the team roster with the parents on your team.</a:t>
            </a:r>
            <a:endParaRPr dirty="0"/>
          </a:p>
          <a:p>
            <a:pPr marL="0" lvl="0" indent="0" algn="l" rtl="0">
              <a:spcBef>
                <a:spcPts val="1200"/>
              </a:spcBef>
              <a:spcAft>
                <a:spcPts val="0"/>
              </a:spcAft>
              <a:buNone/>
            </a:pPr>
            <a:r>
              <a:rPr lang="en-GB" dirty="0"/>
              <a:t>Team rosters will be emailed by the Season Coordinator.</a:t>
            </a:r>
            <a:endParaRPr dirty="0"/>
          </a:p>
          <a:p>
            <a:pPr marL="0" lvl="0" indent="0" algn="l" rtl="0">
              <a:lnSpc>
                <a:spcPct val="100000"/>
              </a:lnSpc>
              <a:spcBef>
                <a:spcPts val="1200"/>
              </a:spcBef>
              <a:spcAft>
                <a:spcPts val="0"/>
              </a:spcAft>
              <a:buNone/>
            </a:pPr>
            <a:r>
              <a:rPr lang="en-GB" dirty="0"/>
              <a:t>Include:</a:t>
            </a:r>
            <a:endParaRPr dirty="0"/>
          </a:p>
          <a:p>
            <a:pPr marL="0" lvl="0" indent="0" algn="l" rtl="0">
              <a:lnSpc>
                <a:spcPct val="100000"/>
              </a:lnSpc>
              <a:spcBef>
                <a:spcPts val="1200"/>
              </a:spcBef>
              <a:spcAft>
                <a:spcPts val="0"/>
              </a:spcAft>
              <a:buNone/>
            </a:pPr>
            <a:r>
              <a:rPr lang="en-GB" dirty="0"/>
              <a:t>Player’s Name</a:t>
            </a:r>
            <a:endParaRPr dirty="0"/>
          </a:p>
          <a:p>
            <a:pPr marL="0" lvl="0" indent="0" algn="l" rtl="0">
              <a:lnSpc>
                <a:spcPct val="100000"/>
              </a:lnSpc>
              <a:spcBef>
                <a:spcPts val="1200"/>
              </a:spcBef>
              <a:spcAft>
                <a:spcPts val="0"/>
              </a:spcAft>
              <a:buNone/>
            </a:pPr>
            <a:r>
              <a:rPr lang="en-GB" dirty="0"/>
              <a:t>Player’s Number</a:t>
            </a:r>
            <a:endParaRPr dirty="0"/>
          </a:p>
          <a:p>
            <a:pPr marL="0" lvl="0" indent="0" algn="l" rtl="0">
              <a:lnSpc>
                <a:spcPct val="100000"/>
              </a:lnSpc>
              <a:spcBef>
                <a:spcPts val="1200"/>
              </a:spcBef>
              <a:spcAft>
                <a:spcPts val="0"/>
              </a:spcAft>
              <a:buNone/>
            </a:pPr>
            <a:r>
              <a:rPr lang="en-GB" dirty="0"/>
              <a:t>Parent’s Names</a:t>
            </a:r>
            <a:endParaRPr dirty="0"/>
          </a:p>
          <a:p>
            <a:pPr marL="0" lvl="0" indent="0" algn="l" rtl="0">
              <a:lnSpc>
                <a:spcPct val="100000"/>
              </a:lnSpc>
              <a:spcBef>
                <a:spcPts val="1200"/>
              </a:spcBef>
              <a:spcAft>
                <a:spcPts val="0"/>
              </a:spcAft>
              <a:buNone/>
            </a:pPr>
            <a:r>
              <a:rPr lang="en-GB" dirty="0"/>
              <a:t>Contact Information</a:t>
            </a:r>
            <a:endParaRPr dirty="0"/>
          </a:p>
          <a:p>
            <a:pPr marL="0" lvl="0" indent="0" algn="l" rtl="0">
              <a:lnSpc>
                <a:spcPct val="100000"/>
              </a:lnSpc>
              <a:spcBef>
                <a:spcPts val="1200"/>
              </a:spcBef>
              <a:spcAft>
                <a:spcPts val="1200"/>
              </a:spcAft>
              <a:buNone/>
            </a:pPr>
            <a:r>
              <a:rPr lang="en-GB" dirty="0"/>
              <a:t>(This information will be emailed to you.)</a:t>
            </a:r>
            <a:endParaRPr dirty="0"/>
          </a:p>
        </p:txBody>
      </p:sp>
      <p:pic>
        <p:nvPicPr>
          <p:cNvPr id="86" name="Google Shape;86;p17"/>
          <p:cNvPicPr preferRelativeResize="0"/>
          <p:nvPr/>
        </p:nvPicPr>
        <p:blipFill>
          <a:blip r:embed="rId3">
            <a:alphaModFix/>
          </a:blip>
          <a:stretch>
            <a:fillRect/>
          </a:stretch>
        </p:blipFill>
        <p:spPr>
          <a:xfrm>
            <a:off x="6705600" y="2663875"/>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292850"/>
            <a:ext cx="8520600" cy="801000"/>
          </a:xfrm>
          <a:prstGeom prst="rect">
            <a:avLst/>
          </a:prstGeom>
          <a:solidFill>
            <a:srgbClr val="0000FF"/>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Warm Up personalization</a:t>
            </a:r>
            <a:endParaRPr/>
          </a:p>
        </p:txBody>
      </p:sp>
      <p:sp>
        <p:nvSpPr>
          <p:cNvPr id="92" name="Google Shape;92;p18"/>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Communication the option for embroidering warmups and bags.</a:t>
            </a:r>
            <a:endParaRPr/>
          </a:p>
          <a:p>
            <a:pPr marL="0" lvl="0" indent="0" algn="l" rtl="0">
              <a:lnSpc>
                <a:spcPct val="100000"/>
              </a:lnSpc>
              <a:spcBef>
                <a:spcPts val="1200"/>
              </a:spcBef>
              <a:spcAft>
                <a:spcPts val="0"/>
              </a:spcAft>
              <a:buNone/>
            </a:pPr>
            <a:r>
              <a:rPr lang="en-GB"/>
              <a:t>Jackets - name</a:t>
            </a:r>
            <a:endParaRPr/>
          </a:p>
          <a:p>
            <a:pPr marL="0" lvl="0" indent="0" algn="l" rtl="0">
              <a:lnSpc>
                <a:spcPct val="100000"/>
              </a:lnSpc>
              <a:spcBef>
                <a:spcPts val="0"/>
              </a:spcBef>
              <a:spcAft>
                <a:spcPts val="0"/>
              </a:spcAft>
              <a:buNone/>
            </a:pPr>
            <a:r>
              <a:rPr lang="en-GB"/>
              <a:t>Pants - name or initials</a:t>
            </a:r>
            <a:endParaRPr/>
          </a:p>
          <a:p>
            <a:pPr marL="0" lvl="0" indent="0" algn="l" rtl="0">
              <a:lnSpc>
                <a:spcPct val="100000"/>
              </a:lnSpc>
              <a:spcBef>
                <a:spcPts val="0"/>
              </a:spcBef>
              <a:spcAft>
                <a:spcPts val="0"/>
              </a:spcAft>
              <a:buNone/>
            </a:pPr>
            <a:r>
              <a:rPr lang="en-GB"/>
              <a:t>Bag - name</a:t>
            </a:r>
            <a:endParaRPr/>
          </a:p>
          <a:p>
            <a:pPr marL="0" lvl="0" indent="0" algn="l" rtl="0">
              <a:lnSpc>
                <a:spcPct val="100000"/>
              </a:lnSpc>
              <a:spcBef>
                <a:spcPts val="0"/>
              </a:spcBef>
              <a:spcAft>
                <a:spcPts val="0"/>
              </a:spcAft>
              <a:buNone/>
            </a:pPr>
            <a:endParaRPr/>
          </a:p>
          <a:p>
            <a:pPr marL="0" lvl="0" indent="0" algn="l" rtl="0">
              <a:spcBef>
                <a:spcPts val="0"/>
              </a:spcBef>
              <a:spcAft>
                <a:spcPts val="0"/>
              </a:spcAft>
              <a:buNone/>
            </a:pPr>
            <a:r>
              <a:rPr lang="en-GB"/>
              <a:t>Collect items and payment for personalization. There is a form to help track items.</a:t>
            </a:r>
            <a:endParaRPr/>
          </a:p>
          <a:p>
            <a:pPr marL="0" lvl="0" indent="0" algn="l" rtl="0">
              <a:spcBef>
                <a:spcPts val="1200"/>
              </a:spcBef>
              <a:spcAft>
                <a:spcPts val="1200"/>
              </a:spcAft>
              <a:buNone/>
            </a:pPr>
            <a:r>
              <a:rPr lang="en-GB"/>
              <a:t>Coordinate with vendors to have items embroidered.</a:t>
            </a:r>
            <a:endParaRPr/>
          </a:p>
        </p:txBody>
      </p:sp>
      <p:sp>
        <p:nvSpPr>
          <p:cNvPr id="93" name="Google Shape;93;p18"/>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GB"/>
              <a:t>Spees Apparel Works, LLC</a:t>
            </a:r>
            <a:endParaRPr/>
          </a:p>
          <a:p>
            <a:pPr marL="0" lvl="0" indent="0" algn="l" rtl="0">
              <a:lnSpc>
                <a:spcPct val="100000"/>
              </a:lnSpc>
              <a:spcBef>
                <a:spcPts val="0"/>
              </a:spcBef>
              <a:spcAft>
                <a:spcPts val="0"/>
              </a:spcAft>
              <a:buNone/>
            </a:pPr>
            <a:r>
              <a:rPr lang="en-GB"/>
              <a:t>1220 Wyoming St.</a:t>
            </a:r>
            <a:endParaRPr/>
          </a:p>
          <a:p>
            <a:pPr marL="0" lvl="0" indent="0" algn="l" rtl="0">
              <a:lnSpc>
                <a:spcPct val="100000"/>
              </a:lnSpc>
              <a:spcBef>
                <a:spcPts val="0"/>
              </a:spcBef>
              <a:spcAft>
                <a:spcPts val="0"/>
              </a:spcAft>
              <a:buNone/>
            </a:pPr>
            <a:r>
              <a:rPr lang="en-GB"/>
              <a:t>Dayton, OH 45410</a:t>
            </a:r>
            <a:endParaRPr/>
          </a:p>
          <a:p>
            <a:pPr marL="0" lvl="0" indent="0" algn="l" rtl="0">
              <a:lnSpc>
                <a:spcPct val="100000"/>
              </a:lnSpc>
              <a:spcBef>
                <a:spcPts val="0"/>
              </a:spcBef>
              <a:spcAft>
                <a:spcPts val="0"/>
              </a:spcAft>
              <a:buNone/>
            </a:pPr>
            <a:r>
              <a:rPr lang="en-GB"/>
              <a:t>937-253-7520</a:t>
            </a:r>
            <a:endParaRPr/>
          </a:p>
          <a:p>
            <a:pPr marL="0" lvl="0" indent="0" algn="l" rtl="0">
              <a:lnSpc>
                <a:spcPct val="100000"/>
              </a:lnSpc>
              <a:spcBef>
                <a:spcPts val="0"/>
              </a:spcBef>
              <a:spcAft>
                <a:spcPts val="0"/>
              </a:spcAft>
              <a:buNone/>
            </a:pPr>
            <a:r>
              <a:rPr lang="en-GB" u="sng">
                <a:solidFill>
                  <a:schemeClr val="hlink"/>
                </a:solidFill>
                <a:hlinkClick r:id="rId3"/>
              </a:rPr>
              <a:t>screen.emb@gmail.com</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a:t>Twin Designs</a:t>
            </a:r>
            <a:endParaRPr/>
          </a:p>
          <a:p>
            <a:pPr marL="0" lvl="0" indent="0" algn="l" rtl="0">
              <a:lnSpc>
                <a:spcPct val="100000"/>
              </a:lnSpc>
              <a:spcBef>
                <a:spcPts val="0"/>
              </a:spcBef>
              <a:spcAft>
                <a:spcPts val="0"/>
              </a:spcAft>
              <a:buNone/>
            </a:pPr>
            <a:r>
              <a:rPr lang="en-GB"/>
              <a:t>5785 Far Hills Ave.</a:t>
            </a:r>
            <a:endParaRPr/>
          </a:p>
          <a:p>
            <a:pPr marL="0" lvl="0" indent="0" algn="l" rtl="0">
              <a:lnSpc>
                <a:spcPct val="100000"/>
              </a:lnSpc>
              <a:spcBef>
                <a:spcPts val="0"/>
              </a:spcBef>
              <a:spcAft>
                <a:spcPts val="0"/>
              </a:spcAft>
              <a:buNone/>
            </a:pPr>
            <a:r>
              <a:rPr lang="en-GB"/>
              <a:t>Dayton, OH 45429</a:t>
            </a:r>
            <a:endParaRPr/>
          </a:p>
          <a:p>
            <a:pPr marL="0" lvl="0" indent="0" algn="l" rtl="0">
              <a:lnSpc>
                <a:spcPct val="100000"/>
              </a:lnSpc>
              <a:spcBef>
                <a:spcPts val="0"/>
              </a:spcBef>
              <a:spcAft>
                <a:spcPts val="0"/>
              </a:spcAft>
              <a:buNone/>
            </a:pPr>
            <a:r>
              <a:rPr lang="en-GB"/>
              <a:t>937-732-6798</a:t>
            </a:r>
            <a:endParaRPr/>
          </a:p>
          <a:p>
            <a:pPr marL="0" lvl="0" indent="0" algn="l" rtl="0">
              <a:lnSpc>
                <a:spcPct val="100000"/>
              </a:lnSpc>
              <a:spcBef>
                <a:spcPts val="0"/>
              </a:spcBef>
              <a:spcAft>
                <a:spcPts val="0"/>
              </a:spcAft>
              <a:buNone/>
            </a:pPr>
            <a:r>
              <a:rPr lang="en-GB" u="sng">
                <a:solidFill>
                  <a:schemeClr val="hlink"/>
                </a:solidFill>
                <a:hlinkClick r:id="rId4"/>
              </a:rPr>
              <a:t>twins@twindesignembrodering.com</a:t>
            </a:r>
            <a:endParaRPr/>
          </a:p>
        </p:txBody>
      </p:sp>
      <p:sp>
        <p:nvSpPr>
          <p:cNvPr id="94" name="Google Shape;94;p18"/>
          <p:cNvSpPr txBox="1"/>
          <p:nvPr/>
        </p:nvSpPr>
        <p:spPr>
          <a:xfrm>
            <a:off x="421400" y="4585775"/>
            <a:ext cx="841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latin typeface="Source Code Pro"/>
                <a:ea typeface="Source Code Pro"/>
                <a:cs typeface="Source Code Pro"/>
                <a:sym typeface="Source Code Pro"/>
              </a:rPr>
              <a:t>Nothing should be embroidered on the “butt” area of the pants.</a:t>
            </a:r>
            <a:endParaRPr>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292850"/>
            <a:ext cx="8520600" cy="801000"/>
          </a:xfrm>
          <a:prstGeom prst="rect">
            <a:avLst/>
          </a:prstGeom>
          <a:solidFill>
            <a:srgbClr val="0000FF"/>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Ribbons and Snacks/Goodie bags</a:t>
            </a:r>
            <a:endParaRPr/>
          </a:p>
        </p:txBody>
      </p:sp>
      <p:sp>
        <p:nvSpPr>
          <p:cNvPr id="100" name="Google Shape;100;p19"/>
          <p:cNvSpPr txBox="1">
            <a:spLocks noGrp="1"/>
          </p:cNvSpPr>
          <p:nvPr>
            <p:ph type="body" idx="1"/>
          </p:nvPr>
        </p:nvSpPr>
        <p:spPr>
          <a:xfrm>
            <a:off x="311700" y="1228675"/>
            <a:ext cx="51912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Optional for teams. </a:t>
            </a:r>
            <a:endParaRPr/>
          </a:p>
          <a:p>
            <a:pPr marL="0" lvl="0" indent="0" algn="l" rtl="0">
              <a:spcBef>
                <a:spcPts val="1200"/>
              </a:spcBef>
              <a:spcAft>
                <a:spcPts val="0"/>
              </a:spcAft>
              <a:buNone/>
            </a:pPr>
            <a:r>
              <a:rPr lang="en-GB"/>
              <a:t>Some teams opt for scrunchies.</a:t>
            </a:r>
            <a:endParaRPr/>
          </a:p>
          <a:p>
            <a:pPr marL="0" lvl="0" indent="0" algn="l" rtl="0">
              <a:spcBef>
                <a:spcPts val="1200"/>
              </a:spcBef>
              <a:spcAft>
                <a:spcPts val="0"/>
              </a:spcAft>
              <a:buNone/>
            </a:pPr>
            <a:r>
              <a:rPr lang="en-GB"/>
              <a:t>Create a sign-up sheet or schedule for players/parents to sign up to provide either ribbons, snacks, or both.</a:t>
            </a:r>
            <a:endParaRPr/>
          </a:p>
          <a:p>
            <a:pPr marL="0" lvl="0" indent="0" algn="l" rtl="0">
              <a:spcBef>
                <a:spcPts val="1200"/>
              </a:spcBef>
              <a:spcAft>
                <a:spcPts val="0"/>
              </a:spcAft>
              <a:buNone/>
            </a:pPr>
            <a:r>
              <a:rPr lang="en-GB"/>
              <a:t>Communicate any allergies the team may have.</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01" name="Google Shape;101;p19"/>
          <p:cNvPicPr preferRelativeResize="0"/>
          <p:nvPr/>
        </p:nvPicPr>
        <p:blipFill>
          <a:blip r:embed="rId3">
            <a:alphaModFix/>
          </a:blip>
          <a:stretch>
            <a:fillRect/>
          </a:stretch>
        </p:blipFill>
        <p:spPr>
          <a:xfrm>
            <a:off x="5858875" y="1228675"/>
            <a:ext cx="2908500" cy="28561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292850"/>
            <a:ext cx="8520600" cy="801000"/>
          </a:xfrm>
          <a:prstGeom prst="rect">
            <a:avLst/>
          </a:prstGeom>
          <a:solidFill>
            <a:srgbClr val="0000FF"/>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Team get-togethers</a:t>
            </a:r>
            <a:endParaRPr/>
          </a:p>
        </p:txBody>
      </p:sp>
      <p:sp>
        <p:nvSpPr>
          <p:cNvPr id="107" name="Google Shape;107;p20"/>
          <p:cNvSpPr txBox="1">
            <a:spLocks noGrp="1"/>
          </p:cNvSpPr>
          <p:nvPr>
            <p:ph type="body" idx="1"/>
          </p:nvPr>
        </p:nvSpPr>
        <p:spPr>
          <a:xfrm>
            <a:off x="311700" y="1228674"/>
            <a:ext cx="8520600" cy="3736231"/>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GB" dirty="0"/>
              <a:t>Get-togethers are highly encouraged and should be scheduled as soon as possible.</a:t>
            </a:r>
            <a:endParaRPr dirty="0"/>
          </a:p>
          <a:p>
            <a:pPr marL="0" lvl="0" indent="0" algn="l" rtl="0">
              <a:spcBef>
                <a:spcPts val="1200"/>
              </a:spcBef>
              <a:spcAft>
                <a:spcPts val="0"/>
              </a:spcAft>
              <a:buNone/>
            </a:pPr>
            <a:r>
              <a:rPr lang="en-GB" dirty="0"/>
              <a:t>In many cases, the girls do not know each other, so a fun activity will help the girls get-to-know each other better.</a:t>
            </a:r>
            <a:endParaRPr dirty="0"/>
          </a:p>
          <a:p>
            <a:pPr marL="0" lvl="0" indent="0" algn="l" rtl="0">
              <a:spcBef>
                <a:spcPts val="1200"/>
              </a:spcBef>
              <a:spcAft>
                <a:spcPts val="0"/>
              </a:spcAft>
              <a:buNone/>
            </a:pPr>
            <a:r>
              <a:rPr lang="en-GB" dirty="0"/>
              <a:t>Ideas:</a:t>
            </a:r>
            <a:endParaRPr dirty="0"/>
          </a:p>
          <a:p>
            <a:pPr marL="457200" lvl="0" indent="-342900" algn="l" rtl="0">
              <a:spcBef>
                <a:spcPts val="1200"/>
              </a:spcBef>
              <a:spcAft>
                <a:spcPts val="0"/>
              </a:spcAft>
              <a:buSzPts val="1800"/>
              <a:buChar char="●"/>
            </a:pPr>
            <a:r>
              <a:rPr lang="en-GB" dirty="0"/>
              <a:t>Bowling</a:t>
            </a:r>
            <a:endParaRPr dirty="0"/>
          </a:p>
          <a:p>
            <a:pPr marL="457200" lvl="0" indent="-342900" algn="l" rtl="0">
              <a:spcBef>
                <a:spcPts val="0"/>
              </a:spcBef>
              <a:spcAft>
                <a:spcPts val="0"/>
              </a:spcAft>
              <a:buSzPts val="1800"/>
              <a:buChar char="●"/>
            </a:pPr>
            <a:r>
              <a:rPr lang="en-GB" dirty="0"/>
              <a:t>Dinner</a:t>
            </a:r>
            <a:endParaRPr dirty="0"/>
          </a:p>
          <a:p>
            <a:pPr marL="457200" lvl="0" indent="-342900" algn="l" rtl="0">
              <a:spcBef>
                <a:spcPts val="0"/>
              </a:spcBef>
              <a:spcAft>
                <a:spcPts val="0"/>
              </a:spcAft>
              <a:buSzPts val="1800"/>
              <a:buChar char="●"/>
            </a:pPr>
            <a:r>
              <a:rPr lang="en-GB" dirty="0"/>
              <a:t>Breakout Rooms</a:t>
            </a:r>
            <a:endParaRPr dirty="0"/>
          </a:p>
          <a:p>
            <a:pPr marL="457200" lvl="0" indent="-342900" algn="l" rtl="0">
              <a:spcBef>
                <a:spcPts val="0"/>
              </a:spcBef>
              <a:spcAft>
                <a:spcPts val="0"/>
              </a:spcAft>
              <a:buSzPts val="1800"/>
              <a:buChar char="●"/>
            </a:pPr>
            <a:r>
              <a:rPr lang="en-GB" dirty="0"/>
              <a:t>Icebreaker Games</a:t>
            </a:r>
            <a:endParaRPr dirty="0"/>
          </a:p>
          <a:p>
            <a:pPr marL="457200" lvl="0" indent="-342900" algn="l" rtl="0">
              <a:spcBef>
                <a:spcPts val="0"/>
              </a:spcBef>
              <a:spcAft>
                <a:spcPts val="0"/>
              </a:spcAft>
              <a:buSzPts val="1800"/>
              <a:buChar char="●"/>
            </a:pPr>
            <a:r>
              <a:rPr lang="en-GB" dirty="0"/>
              <a:t>Pizza after Practice</a:t>
            </a:r>
          </a:p>
          <a:p>
            <a:pPr marL="457200" lvl="0" indent="-342900" algn="l" rtl="0">
              <a:spcBef>
                <a:spcPts val="0"/>
              </a:spcBef>
              <a:spcAft>
                <a:spcPts val="0"/>
              </a:spcAft>
              <a:buSzPts val="1800"/>
              <a:buChar char="●"/>
            </a:pPr>
            <a:r>
              <a:rPr lang="en-GB" dirty="0"/>
              <a:t>**Schedule lobby with Bethany; Djrssecretary@gmail.com</a:t>
            </a:r>
          </a:p>
        </p:txBody>
      </p:sp>
      <p:pic>
        <p:nvPicPr>
          <p:cNvPr id="108" name="Google Shape;108;p20"/>
          <p:cNvPicPr preferRelativeResize="0"/>
          <p:nvPr/>
        </p:nvPicPr>
        <p:blipFill>
          <a:blip r:embed="rId3">
            <a:alphaModFix/>
          </a:blip>
          <a:stretch>
            <a:fillRect/>
          </a:stretch>
        </p:blipFill>
        <p:spPr>
          <a:xfrm>
            <a:off x="6095775" y="2691738"/>
            <a:ext cx="2628900" cy="1743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292850"/>
            <a:ext cx="8520600" cy="801000"/>
          </a:xfrm>
          <a:prstGeom prst="rect">
            <a:avLst/>
          </a:prstGeom>
          <a:solidFill>
            <a:srgbClr val="0000FF"/>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Team Meals</a:t>
            </a:r>
            <a:endParaRPr/>
          </a:p>
        </p:txBody>
      </p:sp>
      <p:sp>
        <p:nvSpPr>
          <p:cNvPr id="114" name="Google Shape;114;p21"/>
          <p:cNvSpPr txBox="1">
            <a:spLocks noGrp="1"/>
          </p:cNvSpPr>
          <p:nvPr>
            <p:ph type="body" idx="1"/>
          </p:nvPr>
        </p:nvSpPr>
        <p:spPr>
          <a:xfrm>
            <a:off x="311700" y="1228675"/>
            <a:ext cx="59598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t>Make arrangements for a team meal Saturday evenings of 2-day tournaments. Regional teams can plan for a dinner or two after a 1-day tournament.</a:t>
            </a:r>
            <a:endParaRPr dirty="0"/>
          </a:p>
          <a:p>
            <a:pPr marL="0" lvl="0" indent="0" algn="l" rtl="0">
              <a:spcBef>
                <a:spcPts val="1200"/>
              </a:spcBef>
              <a:spcAft>
                <a:spcPts val="0"/>
              </a:spcAft>
              <a:buNone/>
            </a:pPr>
            <a:r>
              <a:rPr lang="en-GB" dirty="0"/>
              <a:t>Contact local restaurants to make reservation for the team or coordinate for carryout or delivery to eat at the hotel. Make sure to check with the hotel for rules about eating in the lobby.</a:t>
            </a:r>
            <a:endParaRPr dirty="0"/>
          </a:p>
          <a:p>
            <a:pPr marL="0" lvl="0" indent="0" algn="l" rtl="0">
              <a:spcBef>
                <a:spcPts val="1200"/>
              </a:spcBef>
              <a:spcAft>
                <a:spcPts val="1200"/>
              </a:spcAft>
              <a:buNone/>
            </a:pPr>
            <a:endParaRPr dirty="0"/>
          </a:p>
        </p:txBody>
      </p:sp>
      <p:pic>
        <p:nvPicPr>
          <p:cNvPr id="115" name="Google Shape;115;p21"/>
          <p:cNvPicPr preferRelativeResize="0"/>
          <p:nvPr/>
        </p:nvPicPr>
        <p:blipFill>
          <a:blip r:embed="rId3">
            <a:alphaModFix/>
          </a:blip>
          <a:stretch>
            <a:fillRect/>
          </a:stretch>
        </p:blipFill>
        <p:spPr>
          <a:xfrm>
            <a:off x="6425413" y="1946388"/>
            <a:ext cx="2143125" cy="2143125"/>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700</Words>
  <Application>Microsoft Office PowerPoint</Application>
  <PresentationFormat>On-screen Show (16:9)</PresentationFormat>
  <Paragraphs>90</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Source Code Pro</vt:lpstr>
      <vt:lpstr>Arial</vt:lpstr>
      <vt:lpstr>Century Gothic</vt:lpstr>
      <vt:lpstr>Amatic SC</vt:lpstr>
      <vt:lpstr>Calibri</vt:lpstr>
      <vt:lpstr>Beach Day</vt:lpstr>
      <vt:lpstr>            Dayton Juniors             Volleyball Club</vt:lpstr>
      <vt:lpstr>Responsibilities</vt:lpstr>
      <vt:lpstr>Communication - Hotels and Tournaments</vt:lpstr>
      <vt:lpstr>Hotel information</vt:lpstr>
      <vt:lpstr>Team Rosters</vt:lpstr>
      <vt:lpstr>Warm Up personalization</vt:lpstr>
      <vt:lpstr>Ribbons and Snacks/Goodie bags</vt:lpstr>
      <vt:lpstr>Team get-togethers</vt:lpstr>
      <vt:lpstr>Team Meals</vt:lpstr>
      <vt:lpstr>Updating program/social media director</vt:lpstr>
      <vt:lpstr>Thank you for volunteering!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Dayton Juniors             Volleyball Club</dc:title>
  <dc:creator>18435</dc:creator>
  <cp:lastModifiedBy>18435406844</cp:lastModifiedBy>
  <cp:revision>3</cp:revision>
  <dcterms:modified xsi:type="dcterms:W3CDTF">2025-12-11T20:59:44Z</dcterms:modified>
</cp:coreProperties>
</file>