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380" r:id="rId3"/>
    <p:sldId id="265" r:id="rId4"/>
    <p:sldId id="311" r:id="rId5"/>
    <p:sldId id="390" r:id="rId6"/>
    <p:sldId id="381" r:id="rId7"/>
    <p:sldId id="389" r:id="rId8"/>
    <p:sldId id="382" r:id="rId9"/>
    <p:sldId id="383" r:id="rId10"/>
    <p:sldId id="384" r:id="rId11"/>
    <p:sldId id="259" r:id="rId12"/>
    <p:sldId id="385" r:id="rId13"/>
    <p:sldId id="387" r:id="rId14"/>
    <p:sldId id="386" r:id="rId15"/>
    <p:sldId id="388" r:id="rId16"/>
    <p:sldId id="262" r:id="rId17"/>
    <p:sldId id="39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300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46800C-BB67-490D-BC8B-7D4D472554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35F38F-6DE9-4C4D-B16E-EF713F5F8A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A81108-BFE1-4AFB-BF21-FDD310EB0A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197A9-7BF1-4E69-9C6E-AE01B2760AE3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076754-2ABA-4C55-8B72-D59F2DC7D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CB357A-23A5-40BA-8EEB-FD6ECC029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210CD-0BC7-413E-BB8A-F4EACD74A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384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8A4173-D458-4547-BCC8-6E7633F5A9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D91158-0B2C-4D22-90EC-147E459856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620F95-D886-4E6D-80F3-EBF8F6A13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197A9-7BF1-4E69-9C6E-AE01B2760AE3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B682C5-224F-4FFE-9132-9E3C4E9CAA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4B412B-2855-44DB-A5FF-7533C5276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210CD-0BC7-413E-BB8A-F4EACD74A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089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29E32AC-7988-4077-8F3D-B99F7B446B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089B1D-DFE4-43B8-96B1-B71A826E1B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7F3B15-3DF0-4BAB-B56B-F02E6CB87E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197A9-7BF1-4E69-9C6E-AE01B2760AE3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800C73-C52B-425F-BC8B-22CBF27F7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F2A397-72AE-4A8B-8105-BB605D3CA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210CD-0BC7-413E-BB8A-F4EACD74A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4158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D6005B2-FBB9-46A6-BEBC-B2C3210CDC5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818A260-8DB3-4DE5-93C9-53C22F9B334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358462B-D84C-4C31-B0E6-FDB5B181462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5A6D62-076C-424E-B0B6-818AC09AC6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75012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0EE907C-0128-45F4-918D-061354C24FE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038E908-743B-4D0C-A980-185CC2F0A51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F5681E4-706A-4A63-9030-98E111052AF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40CFD2-3809-4274-9436-888B072BEB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67772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latin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78EA0A6-3F0D-4945-AF1C-71F9E2542D0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6F42A5F-16DC-425D-9E1B-98073CA630E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BA6D43B-F9BB-4D4A-A384-5D6B6352B7D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6113F9-0638-4B8A-9C7E-8489B86C3DB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25633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1DECEEE-7FBF-4018-B462-F02EEBC9C62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A2FF7DE-1F68-439E-80FA-37D2724A66E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D6EA7BC-5173-4356-99A4-B3843685282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88B013-D8A5-4BF7-9F3E-308EFF3BD20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83671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202E002-8A25-4556-BD8F-3A6764DED32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0160380-777D-4503-B226-6ABCC4CA7E8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3A755648-FCDA-4702-B089-FCDFE38EA0C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2F1001-339E-4095-99B5-2C07C8924A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00685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8C4FD97-917A-45C0-A4FB-4A7AD16DACD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D270EA2-D336-499B-B6C2-7499F827768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7E9D39D-D8D2-42C1-B573-9DF49F14C01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41E41E-0547-4269-91CB-D9E9314703A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48757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BCB0FAEF-71FC-4474-B7E0-E445EBB0C32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DBB20E1-FA44-4A89-9043-C017F2FFBA3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9FDAB34-5E41-414B-8FEC-9480469C21E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E1926B-FDDE-4653-87F5-9BE8444239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53087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C32145F-0983-4251-B953-6B92771553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8A5CAB7-DB27-4D20-BC3F-FDB664612BA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96B6A26-3E88-4315-8979-F2796E44B6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152228-E04E-4C0B-B4C3-254CBB20AB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0534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8A1D2B-009C-462E-8156-D5CC62FE3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A3E04E-8293-4A8E-8AB3-CCAB532C63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E182EC-5E42-4543-A3FE-36BDF5CBA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197A9-7BF1-4E69-9C6E-AE01B2760AE3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F6751A-DE22-447F-B77F-1CF85CBA25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37699B-7196-4E7B-82DA-F7962F00D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210CD-0BC7-413E-BB8A-F4EACD74A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2140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B3ADB24-60CC-433C-B45C-8178C2E087D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CA0BCFF-24C5-4274-926E-7544495AA70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CF2D3DD-5064-4537-985E-E0496B5D36F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043F22-BCF5-49D3-A9B6-8B196C61F8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35684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8BC5726-921F-4206-A61C-6F7314D5C2B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A86BCC8-7740-4B21-B42F-567C7995148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E6734E3-8BFD-4A6D-B1D4-1832B8E36B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FF97AE-77DF-4B3F-ACEF-0BE64AFF53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92183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DD5C7E9-A40E-47D7-8B25-E0683333AB7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095668F-C45D-4775-B1DE-33E53EF75FD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3C3F04A-4A7E-47BB-9388-113532A9B98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263BCC-AE15-4E6A-93CC-B3513872E86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3705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70801-A821-47FB-81F0-C8760919B5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CEB864-D7B1-4EEF-85A6-8BAAF23C0B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4999B3-C060-470C-91BF-D7BDDBB30A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197A9-7BF1-4E69-9C6E-AE01B2760AE3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4DF039-2ECD-440B-98E6-6239EEA60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2DF0F6-A4CD-4E63-9CFE-A7A6F218A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210CD-0BC7-413E-BB8A-F4EACD74A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367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FF35E-2E4B-4D6C-A48A-BA0E5A801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3C26AA-BE70-49AE-BCF7-2E21BD7CA7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8B5776-C6AD-4634-8D8F-A13366B4AC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9FAAB9-A7D5-43DA-A8E2-AD2DD4408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197A9-7BF1-4E69-9C6E-AE01B2760AE3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056650-7CEC-4047-9A63-1AE103874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18C6BE-3573-4C86-8CE3-86B736FBE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210CD-0BC7-413E-BB8A-F4EACD74A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807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04A7A-0374-4412-AA4C-6B10C0BAC5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30A513-1821-4ED5-A0E3-9AD83C4725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1824F2-56CA-4D94-B3F3-DB89E32FBC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6A97ACF-23C6-4395-845D-CF5DDB80A4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2D499FC-4F2A-4071-9931-A00A86F775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16FCFC4-5D7C-44B8-A39B-4D0E807EC2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197A9-7BF1-4E69-9C6E-AE01B2760AE3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F2C6D2-2CA5-4EC8-ACBE-18588A510D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5E16467-F55B-48C2-A102-BC1466F3C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210CD-0BC7-413E-BB8A-F4EACD74A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507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43857-6097-4D80-A9EE-3963469F0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AF74E0A-066E-4B91-BD2D-BBFC55FC4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197A9-7BF1-4E69-9C6E-AE01B2760AE3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88B319-69E1-4927-AF50-D9FA19BCE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1DFAFF-3515-4890-A604-8856B34FC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210CD-0BC7-413E-BB8A-F4EACD74A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965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E67FB5-10EA-4DD6-AF97-F435AA6445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197A9-7BF1-4E69-9C6E-AE01B2760AE3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BEE1E23-315F-4C4E-B56F-296F5ED21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FDA8BB-F7C0-48F1-B09B-95A5C6300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210CD-0BC7-413E-BB8A-F4EACD74A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97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23F88-0E28-4935-9E71-35C1338D7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DE9068-7B42-4EFB-B3B6-69F3A7CDD3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598588-CF8A-4A2A-BE57-D6B19A307B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68F849-9AB1-4D0F-A453-F7B80307F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197A9-7BF1-4E69-9C6E-AE01B2760AE3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B2E1DF-CD98-4B89-9C9C-9C6660B83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3F0F55-A4F7-470C-9A5B-C62EBFD0C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210CD-0BC7-413E-BB8A-F4EACD74A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106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966493-BFAA-49CF-BC1A-1EAAD2C87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D6C6D6-41CB-4968-9030-D4704E6C05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377488-BD14-4DCE-8418-505FA2A38B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23457E-BB36-4F6C-B86D-802D43B2B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197A9-7BF1-4E69-9C6E-AE01B2760AE3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5BBB64-C0D8-4527-B32F-A60A3E9D8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FF4902-4C77-483A-AD80-A1096C027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210CD-0BC7-413E-BB8A-F4EACD74A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581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AF4E30-141B-42C6-A7ED-0C9A12B7B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F9045-67BC-4BD0-99BF-F160DCC7E9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8EEF0B-D462-4D8B-B1FB-DDE5B525F8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B197A9-7BF1-4E69-9C6E-AE01B2760AE3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2F6251-3B5F-4E66-AF33-5C347D475B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8177A3-958C-4A73-9F27-E50A0C7E74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6210CD-0BC7-413E-BB8A-F4EACD74A76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1.png" descr="C:\Users\AWIXO\AppData\Local\Microsoft\Windows\INetCache\Content.MSO\3992D742.tmp">
            <a:extLst>
              <a:ext uri="{FF2B5EF4-FFF2-40B4-BE49-F238E27FC236}">
                <a16:creationId xmlns:a16="http://schemas.microsoft.com/office/drawing/2014/main" id="{2C03EF7F-9250-4AE4-A729-3831BEA414A4}"/>
              </a:ext>
            </a:extLst>
          </p:cNvPr>
          <p:cNvPicPr/>
          <p:nvPr userDrawn="1"/>
        </p:nvPicPr>
        <p:blipFill>
          <a:blip r:embed="rId13"/>
          <a:stretch>
            <a:fillRect/>
          </a:stretch>
        </p:blipFill>
        <p:spPr>
          <a:xfrm>
            <a:off x="11652422" y="6356350"/>
            <a:ext cx="476425" cy="416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883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BDCEC35A-238C-4665-BF65-2F4CF878B5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403350" y="277813"/>
            <a:ext cx="9326563" cy="74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E6CC73EF-187B-456C-8617-048DC8EC75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300E7088-009F-46B6-8804-0214D339B29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C1BB5F19-34A7-474C-9C37-C9CFF011865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104661AE-48BA-4F0E-A543-5CC9F0C03DD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A98470C-4771-4D21-B219-21C9D44D9FA8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8" name="Picture 19" descr="http://tse1.mm.bing.net/th?&amp;id=JN.KhleZp4m9%2bzPDft3LGtd3Q&amp;w=300&amp;h=300&amp;c=0&amp;pid=1.9&amp;rs=0&amp;p=0">
            <a:extLst>
              <a:ext uri="{FF2B5EF4-FFF2-40B4-BE49-F238E27FC236}">
                <a16:creationId xmlns:a16="http://schemas.microsoft.com/office/drawing/2014/main" id="{D6CC0CD9-FFDE-485E-88B2-3E0FD069336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5207" y="88901"/>
            <a:ext cx="1059696" cy="737437"/>
          </a:xfrm>
          <a:prstGeom prst="rect">
            <a:avLst/>
          </a:prstGeom>
          <a:ln>
            <a:noFill/>
          </a:ln>
          <a:effectLst>
            <a:softEdge rad="381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FE3233B3-1AC9-4275-90C2-15002165AE2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3" y="15875"/>
            <a:ext cx="1058862" cy="81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1813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Calibr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5.JP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5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.jp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5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.jp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5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.jp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19.xml"/><Relationship Id="rId1" Type="http://schemas.openxmlformats.org/officeDocument/2006/relationships/themeOverride" Target="../theme/themeOverr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5">
            <a:extLst>
              <a:ext uri="{FF2B5EF4-FFF2-40B4-BE49-F238E27FC236}">
                <a16:creationId xmlns:a16="http://schemas.microsoft.com/office/drawing/2014/main" id="{3FEE6CC0-A13F-4D80-AAF0-FF2B3888E6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5000">
                <a:schemeClr val="tx1"/>
              </a:gs>
              <a:gs pos="27000">
                <a:schemeClr val="accent2"/>
              </a:gs>
              <a:gs pos="72000">
                <a:schemeClr val="accent2"/>
              </a:gs>
              <a:gs pos="55000">
                <a:schemeClr val="accent3"/>
              </a:gs>
              <a:gs pos="90000">
                <a:schemeClr val="tx1"/>
              </a:gs>
            </a:gsLst>
            <a:lin ang="0" scaled="1"/>
            <a:tileRect/>
          </a:gradFill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pic>
        <p:nvPicPr>
          <p:cNvPr id="3" name="Picture 2" descr="A picture containing outdoor, person, riding, sign&#10;&#10;Description automatically generated">
            <a:extLst>
              <a:ext uri="{FF2B5EF4-FFF2-40B4-BE49-F238E27FC236}">
                <a16:creationId xmlns:a16="http://schemas.microsoft.com/office/drawing/2014/main" id="{C8D82099-8809-42F1-A9E8-27554A1D3E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900" y="56445"/>
            <a:ext cx="3772596" cy="6801555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8F88293-88EE-4F3E-A838-1BCB64F803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857" y="1815353"/>
            <a:ext cx="3452200" cy="441175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4120E52-121C-4E29-A455-1FAFF8AF7287}"/>
              </a:ext>
            </a:extLst>
          </p:cNvPr>
          <p:cNvSpPr txBox="1"/>
          <p:nvPr/>
        </p:nvSpPr>
        <p:spPr>
          <a:xfrm>
            <a:off x="1331258" y="104016"/>
            <a:ext cx="61968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Responsibility:</a:t>
            </a:r>
          </a:p>
          <a:p>
            <a:pPr lvl="1"/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What can parents do?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D5112D45-EF19-40CC-93E2-997CB3C2683A}"/>
              </a:ext>
            </a:extLst>
          </p:cNvPr>
          <p:cNvSpPr txBox="1">
            <a:spLocks/>
          </p:cNvSpPr>
          <p:nvPr/>
        </p:nvSpPr>
        <p:spPr>
          <a:xfrm>
            <a:off x="5970739" y="959113"/>
            <a:ext cx="5157873" cy="3500154"/>
          </a:xfrm>
          <a:prstGeom prst="rect">
            <a:avLst/>
          </a:prstGeom>
        </p:spPr>
        <p:txBody>
          <a:bodyPr anchor="t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400" b="1" kern="0" dirty="0"/>
              <a:t>Visit USA Football Parent Checklist.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sz="2400" b="1" kern="0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sz="2400" b="1" kern="0" dirty="0"/>
              <a:t>Label everything.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b="1" kern="0" dirty="0"/>
              <a:t>Provide their own:</a:t>
            </a:r>
          </a:p>
          <a:p>
            <a:pPr lvl="1">
              <a:buFont typeface="Calibri" panose="020F0502020204030204" pitchFamily="34" charset="0"/>
              <a:buChar char="-"/>
            </a:pPr>
            <a:r>
              <a:rPr lang="en-US" sz="2000" kern="0" dirty="0"/>
              <a:t>Hand sanitizer</a:t>
            </a:r>
          </a:p>
          <a:p>
            <a:pPr lvl="1">
              <a:buFont typeface="Calibri" panose="020F0502020204030204" pitchFamily="34" charset="0"/>
              <a:buChar char="-"/>
            </a:pPr>
            <a:r>
              <a:rPr lang="en-US" sz="2000" kern="0" dirty="0"/>
              <a:t>Disinfectant spray or wipes.</a:t>
            </a:r>
          </a:p>
          <a:p>
            <a:pPr lvl="1">
              <a:buFont typeface="Calibri" panose="020F0502020204030204" pitchFamily="34" charset="0"/>
              <a:buChar char="-"/>
            </a:pPr>
            <a:r>
              <a:rPr lang="en-US" sz="2000" kern="0" dirty="0"/>
              <a:t>All equipment goes into a duffle or mesh bag before and after practice.</a:t>
            </a:r>
          </a:p>
          <a:p>
            <a:pPr lvl="1">
              <a:buFont typeface="Calibri" panose="020F0502020204030204" pitchFamily="34" charset="0"/>
              <a:buChar char="-"/>
            </a:pPr>
            <a:endParaRPr lang="en-US" sz="2000" kern="0" dirty="0"/>
          </a:p>
          <a:p>
            <a:pPr marL="400050">
              <a:buFont typeface="Wingdings" panose="05000000000000000000" pitchFamily="2" charset="2"/>
              <a:buChar char="ü"/>
            </a:pPr>
            <a:r>
              <a:rPr lang="en-US" sz="2400" b="1" kern="0" dirty="0"/>
              <a:t>Players should wear football gloves if possible.</a:t>
            </a:r>
          </a:p>
          <a:p>
            <a:pPr marL="400050">
              <a:buFont typeface="Wingdings" panose="05000000000000000000" pitchFamily="2" charset="2"/>
              <a:buChar char="ü"/>
            </a:pPr>
            <a:endParaRPr lang="en-US" sz="2400" b="1" kern="0" dirty="0"/>
          </a:p>
          <a:p>
            <a:pPr marL="400050">
              <a:buFont typeface="Wingdings" panose="05000000000000000000" pitchFamily="2" charset="2"/>
              <a:buChar char="ü"/>
            </a:pPr>
            <a:r>
              <a:rPr lang="en-US" sz="2400" b="1" kern="0" dirty="0"/>
              <a:t>Consider face shield.</a:t>
            </a:r>
          </a:p>
          <a:p>
            <a:pPr marL="457200" lvl="1" indent="0">
              <a:buNone/>
            </a:pPr>
            <a:endParaRPr lang="en-US" sz="2000" kern="0" dirty="0"/>
          </a:p>
        </p:txBody>
      </p:sp>
    </p:spTree>
    <p:extLst>
      <p:ext uri="{BB962C8B-B14F-4D97-AF65-F5344CB8AC3E}">
        <p14:creationId xmlns:p14="http://schemas.microsoft.com/office/powerpoint/2010/main" val="1730073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4120E52-121C-4E29-A455-1FAFF8AF7287}"/>
              </a:ext>
            </a:extLst>
          </p:cNvPr>
          <p:cNvSpPr txBox="1"/>
          <p:nvPr/>
        </p:nvSpPr>
        <p:spPr>
          <a:xfrm>
            <a:off x="1331258" y="104016"/>
            <a:ext cx="61968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Responsibility:</a:t>
            </a:r>
          </a:p>
          <a:p>
            <a:pPr lvl="1"/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Coaches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D5112D45-EF19-40CC-93E2-997CB3C2683A}"/>
              </a:ext>
            </a:extLst>
          </p:cNvPr>
          <p:cNvSpPr txBox="1">
            <a:spLocks/>
          </p:cNvSpPr>
          <p:nvPr/>
        </p:nvSpPr>
        <p:spPr>
          <a:xfrm>
            <a:off x="4702848" y="343544"/>
            <a:ext cx="6644812" cy="3500154"/>
          </a:xfrm>
          <a:prstGeom prst="rect">
            <a:avLst/>
          </a:prstGeom>
        </p:spPr>
        <p:txBody>
          <a:bodyPr anchor="t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400" b="1" kern="0" dirty="0"/>
              <a:t>Designate one Coach to oversee COVID protocol and communication. Subject Matter Expert. (SME)</a:t>
            </a:r>
          </a:p>
          <a:p>
            <a:pPr lvl="1" indent="-342900">
              <a:buFont typeface="Calibri" panose="020F0502020204030204" pitchFamily="34" charset="0"/>
              <a:buChar char="-"/>
            </a:pPr>
            <a:r>
              <a:rPr lang="en-US" sz="2000" kern="0" dirty="0"/>
              <a:t>Contact Tracing</a:t>
            </a:r>
          </a:p>
          <a:p>
            <a:pPr lvl="1" indent="-342900">
              <a:buFont typeface="Calibri" panose="020F0502020204030204" pitchFamily="34" charset="0"/>
              <a:buChar char="-"/>
            </a:pPr>
            <a:r>
              <a:rPr lang="en-US" sz="2000" kern="0" dirty="0"/>
              <a:t>The ‘Go To’ if we have a case or the what if…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sz="1050" b="1" kern="0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sz="2400" b="1" kern="0" dirty="0"/>
              <a:t>Keep athletes apart whenever possible. </a:t>
            </a:r>
          </a:p>
          <a:p>
            <a:pPr lvl="1">
              <a:buFont typeface="Calibri" panose="020F0502020204030204" pitchFamily="34" charset="0"/>
              <a:buChar char="-"/>
            </a:pPr>
            <a:r>
              <a:rPr lang="en-US" sz="2000" kern="0" dirty="0"/>
              <a:t>Divide team in two – Blue / Black.  Rotate.</a:t>
            </a:r>
          </a:p>
          <a:p>
            <a:pPr lvl="1">
              <a:buFont typeface="Calibri" panose="020F0502020204030204" pitchFamily="34" charset="0"/>
              <a:buChar char="-"/>
            </a:pPr>
            <a:r>
              <a:rPr lang="en-US" sz="2000" kern="0" dirty="0"/>
              <a:t>Close contact = &lt; 6ft for 15 minutes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sz="1000" b="1" kern="0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sz="2400" b="1" kern="0" dirty="0"/>
              <a:t>Provide by team:</a:t>
            </a:r>
          </a:p>
          <a:p>
            <a:pPr lvl="1">
              <a:buFont typeface="Calibri" panose="020F0502020204030204" pitchFamily="34" charset="0"/>
              <a:buChar char="-"/>
            </a:pPr>
            <a:r>
              <a:rPr lang="en-US" sz="2000" kern="0" dirty="0"/>
              <a:t>Hand sanitizer</a:t>
            </a:r>
          </a:p>
          <a:p>
            <a:pPr lvl="1">
              <a:buFont typeface="Calibri" panose="020F0502020204030204" pitchFamily="34" charset="0"/>
              <a:buChar char="-"/>
            </a:pPr>
            <a:r>
              <a:rPr lang="en-US" sz="2000" kern="0" dirty="0"/>
              <a:t>Disinfectant spray bottle, shop towels or wipes.</a:t>
            </a:r>
          </a:p>
          <a:p>
            <a:pPr lvl="1">
              <a:buFont typeface="Calibri" panose="020F0502020204030204" pitchFamily="34" charset="0"/>
              <a:buChar char="-"/>
            </a:pPr>
            <a:endParaRPr lang="en-US" sz="1050" kern="0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sz="2400" b="1" kern="0" dirty="0"/>
              <a:t>Wipe down – prior to / end of practice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sz="1100" b="1" kern="0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sz="2400" b="1" kern="0" dirty="0"/>
              <a:t>Wear a mask as a rule.  Take off when not in close contact.</a:t>
            </a:r>
          </a:p>
          <a:p>
            <a:pPr lvl="1">
              <a:buFont typeface="Calibri" panose="020F0502020204030204" pitchFamily="34" charset="0"/>
              <a:buChar char="-"/>
            </a:pPr>
            <a:endParaRPr lang="en-US" sz="2000" kern="0" dirty="0"/>
          </a:p>
          <a:p>
            <a:pPr marL="457200" lvl="1" indent="0">
              <a:buNone/>
            </a:pPr>
            <a:endParaRPr lang="en-US" sz="2000" kern="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5B5439-D2D9-472D-A99F-E53D8CBA4A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730" y="1710007"/>
            <a:ext cx="3703371" cy="391665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570463C-2E03-417B-9ACE-F7B44A8ACA70}"/>
              </a:ext>
            </a:extLst>
          </p:cNvPr>
          <p:cNvSpPr txBox="1"/>
          <p:nvPr/>
        </p:nvSpPr>
        <p:spPr>
          <a:xfrm>
            <a:off x="3037385" y="6222317"/>
            <a:ext cx="58420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  Be Aware as Eyes Are Upon You Always   - </a:t>
            </a:r>
          </a:p>
        </p:txBody>
      </p:sp>
    </p:spTree>
    <p:extLst>
      <p:ext uri="{BB962C8B-B14F-4D97-AF65-F5344CB8AC3E}">
        <p14:creationId xmlns:p14="http://schemas.microsoft.com/office/powerpoint/2010/main" val="3358687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B571C26-DE32-4529-BC8B-8B0CE0A0E4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1403" y="1052510"/>
            <a:ext cx="3230786" cy="491512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F74316E-1554-4734-8785-B2E93A741E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478" y="1052510"/>
            <a:ext cx="2828925" cy="49434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65C64D5-D942-4DB0-ACB9-8F14B383FB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2189" y="1188588"/>
            <a:ext cx="5706485" cy="382531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E559D3C-1503-42B3-96C4-35DBB18EDEF9}"/>
              </a:ext>
            </a:extLst>
          </p:cNvPr>
          <p:cNvSpPr txBox="1"/>
          <p:nvPr/>
        </p:nvSpPr>
        <p:spPr>
          <a:xfrm>
            <a:off x="6312188" y="5531401"/>
            <a:ext cx="44051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For $10 at Target – your team is covered.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773C0C2-4476-4B65-8F16-40CE9249D128}"/>
              </a:ext>
            </a:extLst>
          </p:cNvPr>
          <p:cNvSpPr/>
          <p:nvPr/>
        </p:nvSpPr>
        <p:spPr bwMode="auto">
          <a:xfrm>
            <a:off x="10484285" y="2805830"/>
            <a:ext cx="1534389" cy="513567"/>
          </a:xfrm>
          <a:prstGeom prst="rect">
            <a:avLst/>
          </a:prstGeom>
          <a:ln>
            <a:noFill/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95BE839-7067-4607-8C07-6DFA8EB9C880}"/>
              </a:ext>
            </a:extLst>
          </p:cNvPr>
          <p:cNvSpPr/>
          <p:nvPr/>
        </p:nvSpPr>
        <p:spPr bwMode="auto">
          <a:xfrm>
            <a:off x="10484285" y="3538604"/>
            <a:ext cx="1534389" cy="710667"/>
          </a:xfrm>
          <a:prstGeom prst="rect">
            <a:avLst/>
          </a:prstGeom>
          <a:ln>
            <a:noFill/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22039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62509-B9CB-4C92-A86B-E8E619B3F5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0720" y="190130"/>
            <a:ext cx="9326563" cy="747712"/>
          </a:xfrm>
        </p:spPr>
        <p:txBody>
          <a:bodyPr/>
          <a:lstStyle/>
          <a:p>
            <a:pPr algn="l"/>
            <a:r>
              <a:rPr lang="en-US" sz="3200" b="1" dirty="0"/>
              <a:t>What Happens If….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5F25CB-C9CA-472A-BCBA-B249D9C80045}"/>
              </a:ext>
            </a:extLst>
          </p:cNvPr>
          <p:cNvSpPr txBox="1"/>
          <p:nvPr/>
        </p:nvSpPr>
        <p:spPr>
          <a:xfrm>
            <a:off x="521918" y="1086963"/>
            <a:ext cx="10446707" cy="57246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0" i="1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“Individuals who have had close contact to someone who tests positive are required to self-isolate for 14 days beginning from the date of exposure </a:t>
            </a:r>
            <a:r>
              <a:rPr lang="en-US" sz="1600" b="1" i="1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and immediately contact </a:t>
            </a:r>
            <a:r>
              <a:rPr lang="en-US" sz="1600" b="0" i="1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the designated individual within their “home” member LMAA association as detailed at the end of this document. </a:t>
            </a:r>
          </a:p>
          <a:p>
            <a:r>
              <a:rPr lang="en-US" sz="1600" b="0" i="1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</a:p>
          <a:p>
            <a:r>
              <a:rPr lang="en-US" sz="1600" b="0" i="1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Individuals who test positive for COVID-19 infection </a:t>
            </a:r>
            <a:r>
              <a:rPr lang="en-US" sz="1600" b="1" i="1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shall immediately contact </a:t>
            </a:r>
            <a:r>
              <a:rPr lang="en-US" sz="1600" b="0" i="1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the designated individual within their “home” member LMAA association and will be required to self-isolate and avoid sports participation for a variable duration of time. Prior to returning to or attending any football activities they need to provide a note from their health care provider releasing them to full participation. THIS INCLUDES ATHLETES, COACHES, OFFICIALS, PARENTS/GUARDIANS, FANS AND SPECTATORS. </a:t>
            </a:r>
          </a:p>
          <a:p>
            <a:endParaRPr lang="en-US" sz="1600" b="0" i="1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sz="1600" b="0" i="1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Review What to do if you’re waiting for COVID-19 test results. </a:t>
            </a:r>
          </a:p>
          <a:p>
            <a:endParaRPr lang="en-US" sz="1600" b="0" i="1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sz="1600" b="0" i="1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See Appendix C for Definition of Close Contact and Exposure.”</a:t>
            </a:r>
          </a:p>
          <a:p>
            <a:r>
              <a:rPr lang="en-US" sz="1800" b="0" i="1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</a:p>
          <a:p>
            <a:endParaRPr lang="en-US" sz="20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Template and Documents within the Return to Play Guidelines.  COVID SME Coach will be point.</a:t>
            </a:r>
          </a:p>
          <a:p>
            <a:endParaRPr lang="en-US" sz="20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An exposure of one individual on a team does not equal the ‘team is to be quarantined’.  </a:t>
            </a:r>
          </a:p>
          <a:p>
            <a:endParaRPr lang="en-US" sz="20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Diligence &amp; tracing will define other ‘close contact exposed’ individuals.  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</a:p>
          <a:p>
            <a:endParaRPr lang="en-US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63880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E699AF-2F39-4A7D-AFA7-5E99F0DD7C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6510" y="1254691"/>
            <a:ext cx="10363200" cy="41148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6 Games – </a:t>
            </a:r>
          </a:p>
          <a:p>
            <a:pPr marL="400050" lvl="1" indent="0">
              <a:buNone/>
            </a:pPr>
            <a:r>
              <a:rPr lang="en-US" sz="2000" dirty="0"/>
              <a:t>Once a Week.  Saturday or Friday Night.</a:t>
            </a:r>
          </a:p>
          <a:p>
            <a:pPr marL="400050" lvl="1" indent="0">
              <a:buNone/>
            </a:pPr>
            <a:r>
              <a:rPr lang="en-US" sz="2000" dirty="0"/>
              <a:t>Lots of games on Stadium.  Vets will be dual use.  80-yard fields only – no goal posts.</a:t>
            </a:r>
          </a:p>
          <a:p>
            <a:pPr marL="400050" lvl="1" indent="0">
              <a:buNone/>
            </a:pPr>
            <a:r>
              <a:rPr lang="en-US" sz="2000" dirty="0"/>
              <a:t>No make up games. 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Spectators – </a:t>
            </a:r>
          </a:p>
          <a:p>
            <a:pPr marL="400050" lvl="1" indent="0">
              <a:buNone/>
            </a:pPr>
            <a:r>
              <a:rPr lang="en-US" sz="2000" dirty="0"/>
              <a:t>No fans, parents, etc. on the field.  </a:t>
            </a:r>
          </a:p>
          <a:p>
            <a:pPr marL="400050" lvl="1" indent="0">
              <a:buNone/>
            </a:pPr>
            <a:r>
              <a:rPr lang="en-US" sz="2000" dirty="0"/>
              <a:t>Only allowed in the bleachers and along the rail.  This includes Vets.  </a:t>
            </a:r>
          </a:p>
          <a:p>
            <a:pPr marL="400050" lvl="1" indent="0">
              <a:buNone/>
            </a:pPr>
            <a:r>
              <a:rPr lang="en-US" sz="2000" dirty="0"/>
              <a:t>Considering End Zone View Only and / or One Parent per player at Badger.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Bowl Games for 7</a:t>
            </a:r>
            <a:r>
              <a:rPr lang="en-US" sz="2400" baseline="30000" dirty="0"/>
              <a:t>th</a:t>
            </a:r>
            <a:r>
              <a:rPr lang="en-US" sz="2400" dirty="0"/>
              <a:t> and 8</a:t>
            </a:r>
            <a:r>
              <a:rPr lang="en-US" sz="2400" baseline="30000" dirty="0"/>
              <a:t>th</a:t>
            </a:r>
            <a:r>
              <a:rPr lang="en-US" sz="2400" dirty="0"/>
              <a:t> are TBD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AC2EB05-6413-42ED-9C7B-6FF89F50AC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0720" y="190130"/>
            <a:ext cx="9326563" cy="747712"/>
          </a:xfrm>
        </p:spPr>
        <p:txBody>
          <a:bodyPr/>
          <a:lstStyle/>
          <a:p>
            <a:pPr algn="l"/>
            <a:r>
              <a:rPr lang="en-US" sz="3200" b="1" dirty="0"/>
              <a:t>What The Season Will Look Like…</a:t>
            </a:r>
          </a:p>
        </p:txBody>
      </p:sp>
    </p:spTree>
    <p:extLst>
      <p:ext uri="{BB962C8B-B14F-4D97-AF65-F5344CB8AC3E}">
        <p14:creationId xmlns:p14="http://schemas.microsoft.com/office/powerpoint/2010/main" val="27607339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6FD8780-CDB3-453A-9FB9-CE42F0FF02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887" y="1292645"/>
            <a:ext cx="4133850" cy="41243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AE31CE5-76CA-48A9-8DB6-F3E17CF9AB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2497" y="1292645"/>
            <a:ext cx="5457825" cy="35337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2661357-8755-472C-BDF6-1FEA9C2FC1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25977" y="5124746"/>
            <a:ext cx="2085975" cy="75247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6087214-0B9B-4173-B6CC-AC42CD1E46DC}"/>
              </a:ext>
            </a:extLst>
          </p:cNvPr>
          <p:cNvSpPr/>
          <p:nvPr/>
        </p:nvSpPr>
        <p:spPr>
          <a:xfrm>
            <a:off x="731520" y="703385"/>
            <a:ext cx="10048802" cy="5725550"/>
          </a:xfrm>
          <a:prstGeom prst="rect">
            <a:avLst/>
          </a:prstGeom>
          <a:noFill/>
          <a:ln w="666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9D4C7653-6E97-4B0F-926F-052813BD6D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9907" y="5032005"/>
            <a:ext cx="1052186" cy="1052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2D02EC4-7078-4378-B7FE-201E22161B31}"/>
              </a:ext>
            </a:extLst>
          </p:cNvPr>
          <p:cNvSpPr txBox="1"/>
          <p:nvPr/>
        </p:nvSpPr>
        <p:spPr>
          <a:xfrm>
            <a:off x="1176381" y="109855"/>
            <a:ext cx="96442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Example of signs that will be created and displayed at TFA Game Venues.</a:t>
            </a:r>
          </a:p>
        </p:txBody>
      </p:sp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9C21DF9A-CEAC-47E2-8230-5CB94318368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4263" y="5060377"/>
            <a:ext cx="1183345" cy="881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9124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537021-2CA8-4864-9CC9-6E5EE4374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1268" y="1017402"/>
            <a:ext cx="9326563" cy="747712"/>
          </a:xfrm>
        </p:spPr>
        <p:txBody>
          <a:bodyPr wrap="square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b="1" dirty="0"/>
              <a:t>Questions?</a:t>
            </a:r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44877325-2955-4F7A-8D8C-2833C565A4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4389" y="1981200"/>
            <a:ext cx="5523221" cy="4114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22142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8">
            <a:extLst>
              <a:ext uri="{FF2B5EF4-FFF2-40B4-BE49-F238E27FC236}">
                <a16:creationId xmlns:a16="http://schemas.microsoft.com/office/drawing/2014/main" id="{C0B27210-D0CA-4654-B3E3-9ABB4F178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E8F9ED-2F33-48F4-BE1F-84EE1BFFCA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92164" y="1300357"/>
            <a:ext cx="4645250" cy="2889114"/>
          </a:xfrm>
        </p:spPr>
        <p:txBody>
          <a:bodyPr anchor="b">
            <a:normAutofit/>
          </a:bodyPr>
          <a:lstStyle/>
          <a:p>
            <a:pPr algn="l"/>
            <a:r>
              <a:rPr lang="en-US" b="1" dirty="0">
                <a:solidFill>
                  <a:schemeClr val="bg1"/>
                </a:solidFill>
                <a:latin typeface="+mn-lt"/>
              </a:rPr>
              <a:t>2020</a:t>
            </a:r>
            <a:br>
              <a:rPr lang="en-US" b="1" dirty="0">
                <a:solidFill>
                  <a:schemeClr val="bg1"/>
                </a:solidFill>
                <a:latin typeface="+mn-lt"/>
              </a:rPr>
            </a:br>
            <a:r>
              <a:rPr lang="en-US" b="1" dirty="0">
                <a:solidFill>
                  <a:schemeClr val="bg1"/>
                </a:solidFill>
                <a:latin typeface="+mn-lt"/>
              </a:rPr>
              <a:t>Coaches’ Discussion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A7EC01-677A-4728-A80A-DEFA215AF4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46627" y="4750893"/>
            <a:ext cx="4645250" cy="1147863"/>
          </a:xfrm>
        </p:spPr>
        <p:txBody>
          <a:bodyPr anchor="t">
            <a:normAutofit/>
          </a:bodyPr>
          <a:lstStyle/>
          <a:p>
            <a:pPr algn="l"/>
            <a:r>
              <a:rPr lang="en-US">
                <a:solidFill>
                  <a:schemeClr val="bg1"/>
                </a:solidFill>
              </a:rPr>
              <a:t>Aug 2020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Freeform: Shape 10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70B66945-4967-4040-926D-DCA44313CD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24154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715924C2-37FC-40BB-85A9-D6BC2280C2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220"/>
            <a:ext cx="5030801" cy="3746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327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3">
            <a:extLst>
              <a:ext uri="{FF2B5EF4-FFF2-40B4-BE49-F238E27FC236}">
                <a16:creationId xmlns:a16="http://schemas.microsoft.com/office/drawing/2014/main" id="{3F93E52C-DCE0-4666-BF93-11129FB50A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03350" y="277813"/>
            <a:ext cx="9326563" cy="747712"/>
          </a:xfr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b="1">
                <a:latin typeface="Calibri" pitchFamily="34" charset="0"/>
                <a:ea typeface="+mj-ea"/>
                <a:cs typeface="+mj-cs"/>
              </a:rPr>
              <a:t>Tonight’s Agenda</a:t>
            </a:r>
          </a:p>
        </p:txBody>
      </p:sp>
      <p:sp>
        <p:nvSpPr>
          <p:cNvPr id="5123" name="Content Placeholder 4">
            <a:extLst>
              <a:ext uri="{FF2B5EF4-FFF2-40B4-BE49-F238E27FC236}">
                <a16:creationId xmlns:a16="http://schemas.microsoft.com/office/drawing/2014/main" id="{3EA1D457-94D1-48E7-9A15-61083469550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33769" y="1846881"/>
            <a:ext cx="6727825" cy="403225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altLang="en-US" sz="2600" dirty="0"/>
              <a:t>COVID  - What have we done?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ü"/>
            </a:pPr>
            <a:endParaRPr lang="en-US" altLang="en-US" sz="2600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altLang="en-US" sz="2600" dirty="0"/>
              <a:t>Return to Play Guidelines.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altLang="en-US" sz="2200" dirty="0"/>
              <a:t>Responsibilities – Coaches, Parents, Players, TFA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altLang="en-US" sz="2200" dirty="0"/>
              <a:t>What is needed?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ü"/>
            </a:pPr>
            <a:endParaRPr lang="en-US" altLang="en-US" sz="2200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altLang="en-US" sz="2600" dirty="0"/>
              <a:t>Season – what changes?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ü"/>
            </a:pPr>
            <a:endParaRPr lang="en-US" altLang="en-US" sz="2600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ü"/>
            </a:pPr>
            <a:endParaRPr lang="en-US" altLang="en-US" sz="2600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ü"/>
            </a:pPr>
            <a:endParaRPr lang="en-US" altLang="en-US" sz="2600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ü"/>
            </a:pPr>
            <a:endParaRPr lang="en-US" altLang="en-US" sz="26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536F6E1-F6FE-41DA-BF86-F4AC0D8CF5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66050" y="2022475"/>
            <a:ext cx="3470275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rm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Goal Tonight:</a:t>
            </a:r>
          </a:p>
          <a:p>
            <a:pPr marL="0" marR="0" lvl="0" indent="0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Need your feedback.</a:t>
            </a:r>
          </a:p>
          <a:p>
            <a:pPr marL="0" marR="0" lvl="0" indent="0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US" altLang="en-US" sz="2800" dirty="0">
              <a:solidFill>
                <a:srgbClr val="3333CC"/>
              </a:solidFill>
              <a:cs typeface="Arial" panose="020B0604020202020204" pitchFamily="34" charset="0"/>
            </a:endParaRPr>
          </a:p>
          <a:p>
            <a:pPr marL="0" marR="0" lvl="0" indent="0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Dynamic times. Missteps</a:t>
            </a:r>
            <a:r>
              <a:rPr kumimoji="0" lang="en-US" altLang="en-US" sz="2800" b="0" i="0" u="none" strike="noStrike" kern="1200" cap="none" spc="0" normalizeH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will occur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pPr marL="0" marR="0" lvl="0" indent="0" algn="ctr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US" altLang="en-US" sz="2800" dirty="0">
              <a:solidFill>
                <a:srgbClr val="3333CC"/>
              </a:solidFill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062389A-5179-4584-B980-71B0A3CA22D6}"/>
              </a:ext>
            </a:extLst>
          </p:cNvPr>
          <p:cNvSpPr txBox="1">
            <a:spLocks/>
          </p:cNvSpPr>
          <p:nvPr/>
        </p:nvSpPr>
        <p:spPr>
          <a:xfrm>
            <a:off x="1315232" y="179575"/>
            <a:ext cx="9370527" cy="94978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What Have We Done to Get Ready for ‘Return to Play’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C0A7DB1-5E08-4BA2-A30F-4C820A254419}"/>
              </a:ext>
            </a:extLst>
          </p:cNvPr>
          <p:cNvGrpSpPr/>
          <p:nvPr/>
        </p:nvGrpSpPr>
        <p:grpSpPr>
          <a:xfrm>
            <a:off x="2768252" y="1315234"/>
            <a:ext cx="5937337" cy="4960306"/>
            <a:chOff x="3838186" y="2215328"/>
            <a:chExt cx="3429681" cy="2685269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209460CC-1C9F-447A-B6C9-4C0A528F5FAE}"/>
                </a:ext>
              </a:extLst>
            </p:cNvPr>
            <p:cNvSpPr/>
            <p:nvPr/>
          </p:nvSpPr>
          <p:spPr bwMode="auto">
            <a:xfrm>
              <a:off x="4268274" y="2414890"/>
              <a:ext cx="2363155" cy="2226289"/>
            </a:xfrm>
            <a:prstGeom prst="ellipse">
              <a:avLst/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D2A3CA27-AAD6-4A2B-A01B-CBC2565E6984}"/>
                </a:ext>
              </a:extLst>
            </p:cNvPr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64155" y="2215328"/>
              <a:ext cx="997321" cy="4170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26" name="Picture 2" descr="Hotels | Minnesota Youth Athletic Services">
              <a:extLst>
                <a:ext uri="{FF2B5EF4-FFF2-40B4-BE49-F238E27FC236}">
                  <a16:creationId xmlns:a16="http://schemas.microsoft.com/office/drawing/2014/main" id="{DFFBB5E1-4A7F-4042-8CA7-9AF79C6308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38186" y="2988392"/>
              <a:ext cx="840282" cy="6078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Minnesota Department of Health: 7 more cases in MN | Post Bulletin">
              <a:extLst>
                <a:ext uri="{FF2B5EF4-FFF2-40B4-BE49-F238E27FC236}">
                  <a16:creationId xmlns:a16="http://schemas.microsoft.com/office/drawing/2014/main" id="{8AAAF368-CB95-4617-AE00-25683F55F4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0" y="2788830"/>
              <a:ext cx="1171867" cy="7319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06C17C32-32B8-4348-BBC4-F742C843F82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3083" y="4055894"/>
              <a:ext cx="776806" cy="7744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1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135D75A4-8CEA-480C-8C5E-C16EC961001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95389" y="4178630"/>
              <a:ext cx="1075103" cy="721967"/>
            </a:xfrm>
            <a:prstGeom prst="rect">
              <a:avLst/>
            </a:prstGeom>
          </p:spPr>
        </p:pic>
        <p:pic>
          <p:nvPicPr>
            <p:cNvPr id="13" name="Picture 12" descr="A close up of a sign&#10;&#10;Description automatically generated">
              <a:extLst>
                <a:ext uri="{FF2B5EF4-FFF2-40B4-BE49-F238E27FC236}">
                  <a16:creationId xmlns:a16="http://schemas.microsoft.com/office/drawing/2014/main" id="{CC6152CD-D7A6-4A7E-A467-38D4D3B3666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12655" y="2988392"/>
              <a:ext cx="1183345" cy="8812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44040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>
            <a:extLst>
              <a:ext uri="{FF2B5EF4-FFF2-40B4-BE49-F238E27FC236}">
                <a16:creationId xmlns:a16="http://schemas.microsoft.com/office/drawing/2014/main" id="{209460CC-1C9F-447A-B6C9-4C0A528F5FAE}"/>
              </a:ext>
            </a:extLst>
          </p:cNvPr>
          <p:cNvSpPr/>
          <p:nvPr/>
        </p:nvSpPr>
        <p:spPr bwMode="auto">
          <a:xfrm>
            <a:off x="9183566" y="1351357"/>
            <a:ext cx="2363155" cy="2226289"/>
          </a:xfrm>
          <a:prstGeom prst="ellipse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062389A-5179-4584-B980-71B0A3CA22D6}"/>
              </a:ext>
            </a:extLst>
          </p:cNvPr>
          <p:cNvSpPr txBox="1">
            <a:spLocks/>
          </p:cNvSpPr>
          <p:nvPr/>
        </p:nvSpPr>
        <p:spPr>
          <a:xfrm>
            <a:off x="1315232" y="179575"/>
            <a:ext cx="9370527" cy="94978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What Have We Done to Get Ready for ‘Return to Play’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FF52B0B-486A-436D-B486-41BD07F7C983}"/>
              </a:ext>
            </a:extLst>
          </p:cNvPr>
          <p:cNvSpPr txBox="1">
            <a:spLocks/>
          </p:cNvSpPr>
          <p:nvPr/>
        </p:nvSpPr>
        <p:spPr>
          <a:xfrm>
            <a:off x="199372" y="1151795"/>
            <a:ext cx="11229584" cy="51803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Calibri" panose="020F0502020204030204" pitchFamily="34" charset="0"/>
              <a:buChar char="-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Started working on COVID contingencies in May.</a:t>
            </a:r>
          </a:p>
          <a:p>
            <a:pPr marR="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Calibri" panose="020F0502020204030204" pitchFamily="34" charset="0"/>
              <a:buChar char="-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MDH Brief (7/31), Legal Brief(8/3), &amp; Review of Final Return to Play Guidelines</a:t>
            </a:r>
          </a:p>
          <a:p>
            <a:pPr marR="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Calibri" panose="020F0502020204030204" pitchFamily="34" charset="0"/>
              <a:buChar char="-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MN State High School League decision on Fall Sports.</a:t>
            </a:r>
          </a:p>
          <a:p>
            <a:pPr marR="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Calibri" panose="020F0502020204030204" pitchFamily="34" charset="0"/>
              <a:buChar char="-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the 2020 Season could look like:</a:t>
            </a:r>
          </a:p>
          <a:p>
            <a:pPr marL="457200" lvl="1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Discussion:</a:t>
            </a:r>
          </a:p>
          <a:p>
            <a:pPr marL="914400" lvl="2" indent="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? Less games - one game a week.  Practice during the week.</a:t>
            </a:r>
          </a:p>
          <a:p>
            <a:pPr marL="914400" lvl="2" indent="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? Potential for Friday Night Games (no Varsity games during the fall)</a:t>
            </a:r>
          </a:p>
          <a:p>
            <a:pPr marL="914400" lvl="2" indent="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? Limit Spectators and / or Keep spectators off the side lines (end zone view or bleachers)</a:t>
            </a:r>
          </a:p>
          <a:p>
            <a:pPr marL="914400" lvl="2" indent="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? Each Association must execute to COVID Plan / LMAA to define the standard.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-"/>
            </a:pPr>
            <a:endParaRPr lang="en-US" sz="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-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Approached by other Associations </a:t>
            </a:r>
            <a:r>
              <a:rPr lang="en-US" sz="2000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if we do not have a season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External demand.</a:t>
            </a: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2A3CA27-AAD6-4A2B-A01B-CBC2565E6984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9447" y="1151795"/>
            <a:ext cx="997321" cy="417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Hotels | Minnesota Youth Athletic Services">
            <a:extLst>
              <a:ext uri="{FF2B5EF4-FFF2-40B4-BE49-F238E27FC236}">
                <a16:creationId xmlns:a16="http://schemas.microsoft.com/office/drawing/2014/main" id="{DFFBB5E1-4A7F-4042-8CA7-9AF79C6308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3478" y="1924859"/>
            <a:ext cx="840282" cy="607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innesota Department of Health: 7 more cases in MN | Post Bulletin">
            <a:extLst>
              <a:ext uri="{FF2B5EF4-FFF2-40B4-BE49-F238E27FC236}">
                <a16:creationId xmlns:a16="http://schemas.microsoft.com/office/drawing/2014/main" id="{8AAAF368-CB95-4617-AE00-25683F55F4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1292" y="1725297"/>
            <a:ext cx="1171867" cy="731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6C17C32-32B8-4348-BBC4-F742C843F8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8375" y="2992361"/>
            <a:ext cx="776806" cy="774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135D75A4-8CEA-480C-8C5E-C16EC961001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0681" y="3115097"/>
            <a:ext cx="1075103" cy="721967"/>
          </a:xfrm>
          <a:prstGeom prst="rect">
            <a:avLst/>
          </a:prstGeom>
        </p:spPr>
      </p:pic>
      <p:pic>
        <p:nvPicPr>
          <p:cNvPr id="13" name="Picture 12" descr="A close up of a sign&#10;&#10;Description automatically generated">
            <a:extLst>
              <a:ext uri="{FF2B5EF4-FFF2-40B4-BE49-F238E27FC236}">
                <a16:creationId xmlns:a16="http://schemas.microsoft.com/office/drawing/2014/main" id="{CC6152CD-D7A6-4A7E-A467-38D4D3B3666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7947" y="1924859"/>
            <a:ext cx="1183345" cy="881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651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062389A-5179-4584-B980-71B0A3CA22D6}"/>
              </a:ext>
            </a:extLst>
          </p:cNvPr>
          <p:cNvSpPr txBox="1">
            <a:spLocks/>
          </p:cNvSpPr>
          <p:nvPr/>
        </p:nvSpPr>
        <p:spPr>
          <a:xfrm>
            <a:off x="1315232" y="179575"/>
            <a:ext cx="9370527" cy="94978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Youth Football is Different Than High School Football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FF52B0B-486A-436D-B486-41BD07F7C983}"/>
              </a:ext>
            </a:extLst>
          </p:cNvPr>
          <p:cNvSpPr txBox="1">
            <a:spLocks/>
          </p:cNvSpPr>
          <p:nvPr/>
        </p:nvSpPr>
        <p:spPr>
          <a:xfrm>
            <a:off x="495890" y="978270"/>
            <a:ext cx="10539608" cy="51803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2400" b="0" i="0" dirty="0">
                <a:solidFill>
                  <a:srgbClr val="201F1E"/>
                </a:solidFill>
                <a:effectLst/>
                <a:latin typeface="Calibri" panose="020F0502020204030204" pitchFamily="34" charset="0"/>
              </a:rPr>
              <a:t>The kids don’t share a locker room in youth football.</a:t>
            </a:r>
          </a:p>
          <a:p>
            <a:pPr marR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2400" b="0" i="0" dirty="0">
                <a:solidFill>
                  <a:srgbClr val="201F1E"/>
                </a:solidFill>
                <a:effectLst/>
                <a:latin typeface="Calibri" panose="020F0502020204030204" pitchFamily="34" charset="0"/>
              </a:rPr>
              <a:t>The kids don’t share a bus ride to and from games. They ride to the game with Mom/Dad.</a:t>
            </a:r>
          </a:p>
          <a:p>
            <a:pPr marR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2400" b="0" i="0" dirty="0">
                <a:solidFill>
                  <a:srgbClr val="201F1E"/>
                </a:solidFill>
                <a:effectLst/>
                <a:latin typeface="Calibri" panose="020F0502020204030204" pitchFamily="34" charset="0"/>
              </a:rPr>
              <a:t>It’s easier to spread out six or seven kids on a sideline (youth) than 60 or 70 kids (varsity)</a:t>
            </a:r>
          </a:p>
          <a:p>
            <a:pPr marR="0" algn="l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400" b="0" i="0" dirty="0">
                <a:solidFill>
                  <a:srgbClr val="201F1E"/>
                </a:solidFill>
                <a:effectLst/>
                <a:latin typeface="Calibri" panose="020F0502020204030204" pitchFamily="34" charset="0"/>
              </a:rPr>
              <a:t>Fan base is significantly smaller than a Friday Night Varsity Game</a:t>
            </a: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078C856-79DF-443E-BBC7-383116206FD3}"/>
              </a:ext>
            </a:extLst>
          </p:cNvPr>
          <p:cNvGrpSpPr/>
          <p:nvPr/>
        </p:nvGrpSpPr>
        <p:grpSpPr>
          <a:xfrm>
            <a:off x="8640744" y="3857418"/>
            <a:ext cx="3429681" cy="2685269"/>
            <a:chOff x="8753478" y="1151795"/>
            <a:chExt cx="3429681" cy="2685269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209460CC-1C9F-447A-B6C9-4C0A528F5FAE}"/>
                </a:ext>
              </a:extLst>
            </p:cNvPr>
            <p:cNvSpPr/>
            <p:nvPr/>
          </p:nvSpPr>
          <p:spPr bwMode="auto">
            <a:xfrm>
              <a:off x="9183566" y="1351357"/>
              <a:ext cx="2363155" cy="2226289"/>
            </a:xfrm>
            <a:prstGeom prst="ellipse">
              <a:avLst/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D2A3CA27-AAD6-4A2B-A01B-CBC2565E6984}"/>
                </a:ext>
              </a:extLst>
            </p:cNvPr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79447" y="1151795"/>
              <a:ext cx="997321" cy="4170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26" name="Picture 2" descr="Hotels | Minnesota Youth Athletic Services">
              <a:extLst>
                <a:ext uri="{FF2B5EF4-FFF2-40B4-BE49-F238E27FC236}">
                  <a16:creationId xmlns:a16="http://schemas.microsoft.com/office/drawing/2014/main" id="{DFFBB5E1-4A7F-4042-8CA7-9AF79C6308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53478" y="1924859"/>
              <a:ext cx="840282" cy="6078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Minnesota Department of Health: 7 more cases in MN | Post Bulletin">
              <a:extLst>
                <a:ext uri="{FF2B5EF4-FFF2-40B4-BE49-F238E27FC236}">
                  <a16:creationId xmlns:a16="http://schemas.microsoft.com/office/drawing/2014/main" id="{8AAAF368-CB95-4617-AE00-25683F55F4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11292" y="1725297"/>
              <a:ext cx="1171867" cy="7319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06C17C32-32B8-4348-BBC4-F742C843F82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38375" y="2992361"/>
              <a:ext cx="776806" cy="7744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1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135D75A4-8CEA-480C-8C5E-C16EC961001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10681" y="3115097"/>
              <a:ext cx="1075103" cy="721967"/>
            </a:xfrm>
            <a:prstGeom prst="rect">
              <a:avLst/>
            </a:prstGeom>
          </p:spPr>
        </p:pic>
        <p:pic>
          <p:nvPicPr>
            <p:cNvPr id="13" name="Picture 12" descr="A close up of a sign&#10;&#10;Description automatically generated">
              <a:extLst>
                <a:ext uri="{FF2B5EF4-FFF2-40B4-BE49-F238E27FC236}">
                  <a16:creationId xmlns:a16="http://schemas.microsoft.com/office/drawing/2014/main" id="{CC6152CD-D7A6-4A7E-A467-38D4D3B3666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27947" y="1924859"/>
              <a:ext cx="1183345" cy="881215"/>
            </a:xfrm>
            <a:prstGeom prst="rect">
              <a:avLst/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FFCBDBAB-8DF8-4768-B627-FF32BEFF112B}"/>
              </a:ext>
            </a:extLst>
          </p:cNvPr>
          <p:cNvSpPr txBox="1"/>
          <p:nvPr/>
        </p:nvSpPr>
        <p:spPr>
          <a:xfrm>
            <a:off x="3236173" y="5511697"/>
            <a:ext cx="47016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Discussed at length with all parties.</a:t>
            </a:r>
          </a:p>
          <a:p>
            <a:pPr algn="ctr"/>
            <a:r>
              <a:rPr lang="en-US" sz="24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Major Decision Factor.</a:t>
            </a:r>
          </a:p>
        </p:txBody>
      </p:sp>
    </p:spTree>
    <p:extLst>
      <p:ext uri="{BB962C8B-B14F-4D97-AF65-F5344CB8AC3E}">
        <p14:creationId xmlns:p14="http://schemas.microsoft.com/office/powerpoint/2010/main" val="1678154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30089C22-35C1-46A3-9EFA-C565F49EAFC7}"/>
              </a:ext>
            </a:extLst>
          </p:cNvPr>
          <p:cNvGrpSpPr/>
          <p:nvPr/>
        </p:nvGrpSpPr>
        <p:grpSpPr>
          <a:xfrm>
            <a:off x="4273924" y="1721225"/>
            <a:ext cx="3644152" cy="4151846"/>
            <a:chOff x="7662726" y="1316212"/>
            <a:chExt cx="3778008" cy="4465929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ED8E10F-7C87-4F74-A421-FB6EAC24273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266689">
              <a:off x="8791239" y="2325429"/>
              <a:ext cx="2649495" cy="3456712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848B9FFF-C47D-4859-A69A-5F5A3DE8893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266689">
              <a:off x="8287144" y="1835404"/>
              <a:ext cx="2649495" cy="3456712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69270ACF-8371-439A-8C29-36567DF5953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290521">
              <a:off x="7662726" y="1316212"/>
              <a:ext cx="2760162" cy="3502281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</p:grpSp>
      <p:sp>
        <p:nvSpPr>
          <p:cNvPr id="4" name="Title 1">
            <a:extLst>
              <a:ext uri="{FF2B5EF4-FFF2-40B4-BE49-F238E27FC236}">
                <a16:creationId xmlns:a16="http://schemas.microsoft.com/office/drawing/2014/main" id="{5062389A-5179-4584-B980-71B0A3CA22D6}"/>
              </a:ext>
            </a:extLst>
          </p:cNvPr>
          <p:cNvSpPr txBox="1">
            <a:spLocks/>
          </p:cNvSpPr>
          <p:nvPr/>
        </p:nvSpPr>
        <p:spPr>
          <a:xfrm>
            <a:off x="1315232" y="179575"/>
            <a:ext cx="9370527" cy="94978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What Have We Done to Get Ready for ‘Return to Play’</a:t>
            </a:r>
          </a:p>
        </p:txBody>
      </p:sp>
    </p:spTree>
    <p:extLst>
      <p:ext uri="{BB962C8B-B14F-4D97-AF65-F5344CB8AC3E}">
        <p14:creationId xmlns:p14="http://schemas.microsoft.com/office/powerpoint/2010/main" val="3286954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30089C22-35C1-46A3-9EFA-C565F49EAFC7}"/>
              </a:ext>
            </a:extLst>
          </p:cNvPr>
          <p:cNvGrpSpPr/>
          <p:nvPr/>
        </p:nvGrpSpPr>
        <p:grpSpPr>
          <a:xfrm>
            <a:off x="871818" y="1492625"/>
            <a:ext cx="3644152" cy="4151846"/>
            <a:chOff x="7662726" y="1316212"/>
            <a:chExt cx="3778008" cy="4465929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ED8E10F-7C87-4F74-A421-FB6EAC24273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266689">
              <a:off x="8791239" y="2325429"/>
              <a:ext cx="2649495" cy="3456712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848B9FFF-C47D-4859-A69A-5F5A3DE8893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266689">
              <a:off x="8287144" y="1835404"/>
              <a:ext cx="2649495" cy="3456712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69270ACF-8371-439A-8C29-36567DF5953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290521">
              <a:off x="7662726" y="1316212"/>
              <a:ext cx="2760162" cy="3502281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</p:grpSp>
      <p:sp>
        <p:nvSpPr>
          <p:cNvPr id="4" name="Title 1">
            <a:extLst>
              <a:ext uri="{FF2B5EF4-FFF2-40B4-BE49-F238E27FC236}">
                <a16:creationId xmlns:a16="http://schemas.microsoft.com/office/drawing/2014/main" id="{5062389A-5179-4584-B980-71B0A3CA22D6}"/>
              </a:ext>
            </a:extLst>
          </p:cNvPr>
          <p:cNvSpPr txBox="1">
            <a:spLocks/>
          </p:cNvSpPr>
          <p:nvPr/>
        </p:nvSpPr>
        <p:spPr>
          <a:xfrm>
            <a:off x="1315232" y="179575"/>
            <a:ext cx="9370527" cy="94978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What Have We Done to Get Ready for ‘Return to Play’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2CDFA17A-7F0D-4431-B108-CF05B45FD1A7}"/>
              </a:ext>
            </a:extLst>
          </p:cNvPr>
          <p:cNvSpPr txBox="1">
            <a:spLocks/>
          </p:cNvSpPr>
          <p:nvPr/>
        </p:nvSpPr>
        <p:spPr>
          <a:xfrm>
            <a:off x="5599134" y="1151795"/>
            <a:ext cx="5829822" cy="417176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Review of the document:</a:t>
            </a:r>
          </a:p>
          <a:p>
            <a:pPr marR="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Calibri" panose="020F0502020204030204" pitchFamily="34" charset="0"/>
              <a:buChar char="-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to do?  </a:t>
            </a:r>
          </a:p>
          <a:p>
            <a:pPr marR="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Calibri" panose="020F0502020204030204" pitchFamily="34" charset="0"/>
              <a:buChar char="-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Requirements / Recommendations / Responsibilities</a:t>
            </a:r>
          </a:p>
          <a:p>
            <a:pPr marR="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Calibri" panose="020F0502020204030204" pitchFamily="34" charset="0"/>
              <a:buChar char="-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Responsibility resides with:</a:t>
            </a:r>
          </a:p>
          <a:p>
            <a:pPr lvl="1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Calibri" panose="020F0502020204030204" pitchFamily="34" charset="0"/>
              <a:buChar char="-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Parents</a:t>
            </a:r>
          </a:p>
          <a:p>
            <a:pPr lvl="1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Calibri" panose="020F0502020204030204" pitchFamily="34" charset="0"/>
              <a:buChar char="-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Athletes</a:t>
            </a:r>
          </a:p>
          <a:p>
            <a:pPr lvl="1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Calibri" panose="020F0502020204030204" pitchFamily="34" charset="0"/>
              <a:buChar char="-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Coaches</a:t>
            </a:r>
          </a:p>
          <a:p>
            <a:pPr lvl="1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Calibri" panose="020F0502020204030204" pitchFamily="34" charset="0"/>
              <a:buChar char="-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League / Associations</a:t>
            </a:r>
          </a:p>
          <a:p>
            <a:pPr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Calibri" panose="020F0502020204030204" pitchFamily="34" charset="0"/>
              <a:buChar char="-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Resources</a:t>
            </a: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5B60099-AD6D-4CF7-B6DA-139D56C57450}"/>
              </a:ext>
            </a:extLst>
          </p:cNvPr>
          <p:cNvSpPr txBox="1"/>
          <p:nvPr/>
        </p:nvSpPr>
        <p:spPr>
          <a:xfrm>
            <a:off x="1467367" y="6123795"/>
            <a:ext cx="94729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Requirements + Recommendations + Responsibility + Resources = Return</a:t>
            </a:r>
          </a:p>
        </p:txBody>
      </p:sp>
    </p:spTree>
    <p:extLst>
      <p:ext uri="{BB962C8B-B14F-4D97-AF65-F5344CB8AC3E}">
        <p14:creationId xmlns:p14="http://schemas.microsoft.com/office/powerpoint/2010/main" val="2600272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4120E52-121C-4E29-A455-1FAFF8AF7287}"/>
              </a:ext>
            </a:extLst>
          </p:cNvPr>
          <p:cNvSpPr txBox="1"/>
          <p:nvPr/>
        </p:nvSpPr>
        <p:spPr bwMode="auto">
          <a:xfrm>
            <a:off x="1182996" y="-9337"/>
            <a:ext cx="4011084" cy="11620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rmAutofit/>
          </a:bodyPr>
          <a:lstStyle/>
          <a:p>
            <a:pPr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en-US" sz="2400" b="1" dirty="0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rPr>
              <a:t>Responsibility:</a:t>
            </a:r>
          </a:p>
          <a:p>
            <a:pPr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en-US" sz="2400" b="1" dirty="0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rPr>
              <a:t>What can we all do?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0D13A8-7E9E-43EF-B28D-E46CCC30A2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7474" y="273051"/>
            <a:ext cx="4814184" cy="5853113"/>
          </a:xfrm>
          <a:prstGeom prst="rect">
            <a:avLst/>
          </a:prstGeom>
          <a:noFill/>
        </p:spPr>
      </p:pic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C7F6FC83-7ED4-466A-ACFC-69EE8C274E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1435102"/>
            <a:ext cx="5157873" cy="3500154"/>
          </a:xfrm>
        </p:spPr>
        <p:txBody>
          <a:bodyPr anchor="ctr"/>
          <a:lstStyle/>
          <a:p>
            <a:pPr algn="ctr"/>
            <a:r>
              <a:rPr lang="en-US" sz="2400" b="1" dirty="0"/>
              <a:t>Understand.  Playing football today is a choice.  </a:t>
            </a:r>
          </a:p>
          <a:p>
            <a:pPr algn="ctr"/>
            <a:endParaRPr lang="en-US" sz="2400" b="1" dirty="0"/>
          </a:p>
          <a:p>
            <a:pPr algn="ctr"/>
            <a:r>
              <a:rPr lang="en-US" sz="2400" b="1" dirty="0"/>
              <a:t>Bottom Line – Stay Home if you are not feeling well.  </a:t>
            </a:r>
          </a:p>
          <a:p>
            <a:pPr algn="ctr"/>
            <a:r>
              <a:rPr lang="en-US" sz="2400" b="1" dirty="0"/>
              <a:t>Period.</a:t>
            </a:r>
          </a:p>
        </p:txBody>
      </p:sp>
    </p:spTree>
    <p:extLst>
      <p:ext uri="{BB962C8B-B14F-4D97-AF65-F5344CB8AC3E}">
        <p14:creationId xmlns:p14="http://schemas.microsoft.com/office/powerpoint/2010/main" val="2158931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000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000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2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3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1788</TotalTime>
  <Words>871</Words>
  <Application>Microsoft Office PowerPoint</Application>
  <PresentationFormat>Widescreen</PresentationFormat>
  <Paragraphs>116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Wingdings</vt:lpstr>
      <vt:lpstr>1_Office Theme</vt:lpstr>
      <vt:lpstr>Default Design</vt:lpstr>
      <vt:lpstr>PowerPoint Presentation</vt:lpstr>
      <vt:lpstr>2020 Coaches’ Discussion</vt:lpstr>
      <vt:lpstr>Tonight’s Agenda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Happens If….</vt:lpstr>
      <vt:lpstr>What The Season Will Look Like…</vt:lpstr>
      <vt:lpstr>PowerPoint Presentation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Wixo, Tony</dc:creator>
  <cp:lastModifiedBy>Wixo, Tony</cp:lastModifiedBy>
  <cp:revision>16</cp:revision>
  <dcterms:created xsi:type="dcterms:W3CDTF">2020-08-09T12:14:20Z</dcterms:created>
  <dcterms:modified xsi:type="dcterms:W3CDTF">2020-08-12T11:52:33Z</dcterms:modified>
</cp:coreProperties>
</file>