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7" r:id="rId2"/>
    <p:sldId id="256" r:id="rId3"/>
    <p:sldId id="263" r:id="rId4"/>
    <p:sldId id="274" r:id="rId5"/>
    <p:sldId id="264" r:id="rId6"/>
    <p:sldId id="265" r:id="rId7"/>
    <p:sldId id="258" r:id="rId8"/>
    <p:sldId id="268" r:id="rId9"/>
    <p:sldId id="275" r:id="rId10"/>
    <p:sldId id="266" r:id="rId11"/>
    <p:sldId id="276" r:id="rId12"/>
    <p:sldId id="267" r:id="rId13"/>
    <p:sldId id="278" r:id="rId14"/>
    <p:sldId id="259" r:id="rId15"/>
    <p:sldId id="269" r:id="rId16"/>
    <p:sldId id="270" r:id="rId17"/>
    <p:sldId id="272" r:id="rId18"/>
    <p:sldId id="273" r:id="rId19"/>
    <p:sldId id="277"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64" d="100"/>
          <a:sy n="64" d="100"/>
        </p:scale>
        <p:origin x="28"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37C836-6C29-453B-BAA3-CDBC5F4F0E8B}" type="datetimeFigureOut">
              <a:rPr lang="en-US" smtClean="0"/>
              <a:t>1/27/2019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C2118E-E857-4614-9F09-B91DC0D83511}" type="slidenum">
              <a:rPr lang="en-US" smtClean="0"/>
              <a:t>‹#›</a:t>
            </a:fld>
            <a:endParaRPr lang="en-US"/>
          </a:p>
        </p:txBody>
      </p:sp>
    </p:spTree>
    <p:extLst>
      <p:ext uri="{BB962C8B-B14F-4D97-AF65-F5344CB8AC3E}">
        <p14:creationId xmlns:p14="http://schemas.microsoft.com/office/powerpoint/2010/main" val="37113814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FF6C98D-400B-4D1E-B66B-F12BE7C0B56A}" type="datetimeFigureOut">
              <a:rPr lang="en-US" smtClean="0"/>
              <a:t>1/27/2019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43D863-1606-41EA-A0B7-AC684DADEE70}" type="slidenum">
              <a:rPr lang="en-US" smtClean="0"/>
              <a:t>‹#›</a:t>
            </a:fld>
            <a:endParaRPr lang="en-US"/>
          </a:p>
        </p:txBody>
      </p:sp>
    </p:spTree>
    <p:extLst>
      <p:ext uri="{BB962C8B-B14F-4D97-AF65-F5344CB8AC3E}">
        <p14:creationId xmlns:p14="http://schemas.microsoft.com/office/powerpoint/2010/main" val="20511777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F6C98D-400B-4D1E-B66B-F12BE7C0B56A}" type="datetimeFigureOut">
              <a:rPr lang="en-US" smtClean="0"/>
              <a:t>1/27/2019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43D863-1606-41EA-A0B7-AC684DADEE70}" type="slidenum">
              <a:rPr lang="en-US" smtClean="0"/>
              <a:t>‹#›</a:t>
            </a:fld>
            <a:endParaRPr lang="en-US"/>
          </a:p>
        </p:txBody>
      </p:sp>
    </p:spTree>
    <p:extLst>
      <p:ext uri="{BB962C8B-B14F-4D97-AF65-F5344CB8AC3E}">
        <p14:creationId xmlns:p14="http://schemas.microsoft.com/office/powerpoint/2010/main" val="33080591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F6C98D-400B-4D1E-B66B-F12BE7C0B56A}" type="datetimeFigureOut">
              <a:rPr lang="en-US" smtClean="0"/>
              <a:t>1/27/2019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43D863-1606-41EA-A0B7-AC684DADEE70}" type="slidenum">
              <a:rPr lang="en-US" smtClean="0"/>
              <a:t>‹#›</a:t>
            </a:fld>
            <a:endParaRPr lang="en-US"/>
          </a:p>
        </p:txBody>
      </p:sp>
    </p:spTree>
    <p:extLst>
      <p:ext uri="{BB962C8B-B14F-4D97-AF65-F5344CB8AC3E}">
        <p14:creationId xmlns:p14="http://schemas.microsoft.com/office/powerpoint/2010/main" val="27115821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F6C98D-400B-4D1E-B66B-F12BE7C0B56A}" type="datetimeFigureOut">
              <a:rPr lang="en-US" smtClean="0"/>
              <a:t>1/27/2019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43D863-1606-41EA-A0B7-AC684DADEE70}" type="slidenum">
              <a:rPr lang="en-US" smtClean="0"/>
              <a:t>‹#›</a:t>
            </a:fld>
            <a:endParaRPr lang="en-US"/>
          </a:p>
        </p:txBody>
      </p:sp>
    </p:spTree>
    <p:extLst>
      <p:ext uri="{BB962C8B-B14F-4D97-AF65-F5344CB8AC3E}">
        <p14:creationId xmlns:p14="http://schemas.microsoft.com/office/powerpoint/2010/main" val="1422542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FF6C98D-400B-4D1E-B66B-F12BE7C0B56A}" type="datetimeFigureOut">
              <a:rPr lang="en-US" smtClean="0"/>
              <a:t>1/27/2019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43D863-1606-41EA-A0B7-AC684DADEE70}" type="slidenum">
              <a:rPr lang="en-US" smtClean="0"/>
              <a:t>‹#›</a:t>
            </a:fld>
            <a:endParaRPr lang="en-US"/>
          </a:p>
        </p:txBody>
      </p:sp>
    </p:spTree>
    <p:extLst>
      <p:ext uri="{BB962C8B-B14F-4D97-AF65-F5344CB8AC3E}">
        <p14:creationId xmlns:p14="http://schemas.microsoft.com/office/powerpoint/2010/main" val="13713597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FF6C98D-400B-4D1E-B66B-F12BE7C0B56A}" type="datetimeFigureOut">
              <a:rPr lang="en-US" smtClean="0"/>
              <a:t>1/27/2019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43D863-1606-41EA-A0B7-AC684DADEE70}" type="slidenum">
              <a:rPr lang="en-US" smtClean="0"/>
              <a:t>‹#›</a:t>
            </a:fld>
            <a:endParaRPr lang="en-US"/>
          </a:p>
        </p:txBody>
      </p:sp>
    </p:spTree>
    <p:extLst>
      <p:ext uri="{BB962C8B-B14F-4D97-AF65-F5344CB8AC3E}">
        <p14:creationId xmlns:p14="http://schemas.microsoft.com/office/powerpoint/2010/main" val="3884117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FF6C98D-400B-4D1E-B66B-F12BE7C0B56A}" type="datetimeFigureOut">
              <a:rPr lang="en-US" smtClean="0"/>
              <a:t>1/27/2019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943D863-1606-41EA-A0B7-AC684DADEE70}" type="slidenum">
              <a:rPr lang="en-US" smtClean="0"/>
              <a:t>‹#›</a:t>
            </a:fld>
            <a:endParaRPr lang="en-US"/>
          </a:p>
        </p:txBody>
      </p:sp>
    </p:spTree>
    <p:extLst>
      <p:ext uri="{BB962C8B-B14F-4D97-AF65-F5344CB8AC3E}">
        <p14:creationId xmlns:p14="http://schemas.microsoft.com/office/powerpoint/2010/main" val="1839763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FF6C98D-400B-4D1E-B66B-F12BE7C0B56A}" type="datetimeFigureOut">
              <a:rPr lang="en-US" smtClean="0"/>
              <a:t>1/27/2019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943D863-1606-41EA-A0B7-AC684DADEE70}" type="slidenum">
              <a:rPr lang="en-US" smtClean="0"/>
              <a:t>‹#›</a:t>
            </a:fld>
            <a:endParaRPr lang="en-US"/>
          </a:p>
        </p:txBody>
      </p:sp>
    </p:spTree>
    <p:extLst>
      <p:ext uri="{BB962C8B-B14F-4D97-AF65-F5344CB8AC3E}">
        <p14:creationId xmlns:p14="http://schemas.microsoft.com/office/powerpoint/2010/main" val="3723314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F6C98D-400B-4D1E-B66B-F12BE7C0B56A}" type="datetimeFigureOut">
              <a:rPr lang="en-US" smtClean="0"/>
              <a:t>1/27/2019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943D863-1606-41EA-A0B7-AC684DADEE70}" type="slidenum">
              <a:rPr lang="en-US" smtClean="0"/>
              <a:t>‹#›</a:t>
            </a:fld>
            <a:endParaRPr lang="en-US"/>
          </a:p>
        </p:txBody>
      </p:sp>
    </p:spTree>
    <p:extLst>
      <p:ext uri="{BB962C8B-B14F-4D97-AF65-F5344CB8AC3E}">
        <p14:creationId xmlns:p14="http://schemas.microsoft.com/office/powerpoint/2010/main" val="1194225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FF6C98D-400B-4D1E-B66B-F12BE7C0B56A}" type="datetimeFigureOut">
              <a:rPr lang="en-US" smtClean="0"/>
              <a:t>1/27/2019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43D863-1606-41EA-A0B7-AC684DADEE70}" type="slidenum">
              <a:rPr lang="en-US" smtClean="0"/>
              <a:t>‹#›</a:t>
            </a:fld>
            <a:endParaRPr lang="en-US"/>
          </a:p>
        </p:txBody>
      </p:sp>
    </p:spTree>
    <p:extLst>
      <p:ext uri="{BB962C8B-B14F-4D97-AF65-F5344CB8AC3E}">
        <p14:creationId xmlns:p14="http://schemas.microsoft.com/office/powerpoint/2010/main" val="2327850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FF6C98D-400B-4D1E-B66B-F12BE7C0B56A}" type="datetimeFigureOut">
              <a:rPr lang="en-US" smtClean="0"/>
              <a:t>1/27/2019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43D863-1606-41EA-A0B7-AC684DADEE70}" type="slidenum">
              <a:rPr lang="en-US" smtClean="0"/>
              <a:t>‹#›</a:t>
            </a:fld>
            <a:endParaRPr lang="en-US"/>
          </a:p>
        </p:txBody>
      </p:sp>
    </p:spTree>
    <p:extLst>
      <p:ext uri="{BB962C8B-B14F-4D97-AF65-F5344CB8AC3E}">
        <p14:creationId xmlns:p14="http://schemas.microsoft.com/office/powerpoint/2010/main" val="1328322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F6C98D-400B-4D1E-B66B-F12BE7C0B56A}" type="datetimeFigureOut">
              <a:rPr lang="en-US" smtClean="0"/>
              <a:t>1/27/2019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43D863-1606-41EA-A0B7-AC684DADEE70}" type="slidenum">
              <a:rPr lang="en-US" smtClean="0"/>
              <a:t>‹#›</a:t>
            </a:fld>
            <a:endParaRPr lang="en-US"/>
          </a:p>
        </p:txBody>
      </p:sp>
    </p:spTree>
    <p:extLst>
      <p:ext uri="{BB962C8B-B14F-4D97-AF65-F5344CB8AC3E}">
        <p14:creationId xmlns:p14="http://schemas.microsoft.com/office/powerpoint/2010/main" val="36857777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7.xml"/><Relationship Id="rId1" Type="http://schemas.openxmlformats.org/officeDocument/2006/relationships/video" Target="https://www.youtube.com/embed/zC55BFfM8lo?start=15" TargetMode="Externa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7.xml"/><Relationship Id="rId1" Type="http://schemas.openxmlformats.org/officeDocument/2006/relationships/video" Target="https://www.youtube.com/embed/cfID-w30AM4" TargetMode="Externa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7.xml"/><Relationship Id="rId1" Type="http://schemas.openxmlformats.org/officeDocument/2006/relationships/video" Target="https://www.youtube.com/embed/YpQM1kx93Rk" TargetMode="Externa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7.xml"/><Relationship Id="rId1" Type="http://schemas.openxmlformats.org/officeDocument/2006/relationships/video" Target="https://www.youtube.com/embed/IQBr2esA6uU" TargetMode="Externa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7.xml"/><Relationship Id="rId1" Type="http://schemas.openxmlformats.org/officeDocument/2006/relationships/video" Target="https://www.youtube.com/embed/9Wgl_vj8qao" TargetMode="Externa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7.xml"/><Relationship Id="rId1" Type="http://schemas.openxmlformats.org/officeDocument/2006/relationships/video" Target="https://www.youtube.com/embed/AbNA7vXyioM" TargetMode="Externa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7.xml"/><Relationship Id="rId1" Type="http://schemas.openxmlformats.org/officeDocument/2006/relationships/video" Target="https://www.youtube.com/embed/IODxDxX7oi4" TargetMode="Externa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7.xml"/><Relationship Id="rId1" Type="http://schemas.openxmlformats.org/officeDocument/2006/relationships/video" Target="https://www.youtube.com/embed/-Cw_ZEpZKWA" TargetMode="Externa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7.xml"/><Relationship Id="rId1" Type="http://schemas.openxmlformats.org/officeDocument/2006/relationships/video" Target="https://www.youtube.com/embed/hnuBSlV20ks" TargetMode="Externa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hyperlink" Target="https://www.mlb.com/pitch-smart" TargetMode="External"/><Relationship Id="rId2" Type="http://schemas.openxmlformats.org/officeDocument/2006/relationships/image" Target="../media/image2.jpeg"/><Relationship Id="rId1" Type="http://schemas.openxmlformats.org/officeDocument/2006/relationships/slideLayout" Target="../slideLayouts/slideLayout7.xml"/><Relationship Id="rId5" Type="http://schemas.openxmlformats.org/officeDocument/2006/relationships/hyperlink" Target="https://elitebaseballperformance.com/" TargetMode="External"/><Relationship Id="rId4" Type="http://schemas.openxmlformats.org/officeDocument/2006/relationships/hyperlink" Target="https://www.stopsportsinjuries.org/"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7.xml"/><Relationship Id="rId1" Type="http://schemas.openxmlformats.org/officeDocument/2006/relationships/video" Target="https://www.youtube.com/embed/SGetp1-TwKI?start=15" TargetMode="Externa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video" Target="https://www.youtube.com/embed/_oJRFrj_gVc" TargetMode="External"/><Relationship Id="rId1" Type="http://schemas.openxmlformats.org/officeDocument/2006/relationships/video" Target="https://www.youtube.com/embed/vpvIfweNd4s" TargetMode="External"/><Relationship Id="rId5" Type="http://schemas.openxmlformats.org/officeDocument/2006/relationships/image" Target="../media/image3.png"/><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7.xml"/><Relationship Id="rId1" Type="http://schemas.openxmlformats.org/officeDocument/2006/relationships/video" Target="https://www.youtube.com/embed/j1zjYpJzeZI" TargetMode="Externa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6858000"/>
          </a:xfrm>
          <a:prstGeom prst="rect">
            <a:avLst/>
          </a:prstGeom>
          <a:blipFill dpi="0" rotWithShape="1">
            <a:blip r:embed="rId2">
              <a:alphaModFix amt="25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p:txBody>
          <a:bodyPr/>
          <a:lstStyle/>
          <a:p>
            <a:r>
              <a:rPr lang="en-US" b="1" dirty="0" smtClean="0">
                <a:solidFill>
                  <a:schemeClr val="tx2">
                    <a:lumMod val="75000"/>
                  </a:schemeClr>
                </a:solidFill>
                <a:latin typeface="Arial" panose="020B0604020202020204" pitchFamily="34" charset="0"/>
                <a:cs typeface="Arial" panose="020B0604020202020204" pitchFamily="34" charset="0"/>
              </a:rPr>
              <a:t>St. Paul Highland Ball</a:t>
            </a:r>
            <a:endParaRPr lang="en-US" b="1" dirty="0">
              <a:solidFill>
                <a:schemeClr val="tx2">
                  <a:lumMod val="75000"/>
                </a:schemeClr>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p:txBody>
          <a:bodyPr anchor="ctr">
            <a:normAutofit/>
          </a:bodyPr>
          <a:lstStyle/>
          <a:p>
            <a:r>
              <a:rPr lang="en-US" sz="4000" b="1" dirty="0" smtClean="0">
                <a:solidFill>
                  <a:schemeClr val="tx2">
                    <a:lumMod val="75000"/>
                  </a:schemeClr>
                </a:solidFill>
              </a:rPr>
              <a:t>Stretch/Warmup/Agility/Strength Guidelines</a:t>
            </a:r>
            <a:endParaRPr lang="en-US" sz="4000" b="1" dirty="0">
              <a:solidFill>
                <a:schemeClr val="tx2">
                  <a:lumMod val="75000"/>
                </a:schemeClr>
              </a:solidFill>
            </a:endParaRPr>
          </a:p>
        </p:txBody>
      </p:sp>
    </p:spTree>
    <p:extLst>
      <p:ext uri="{BB962C8B-B14F-4D97-AF65-F5344CB8AC3E}">
        <p14:creationId xmlns:p14="http://schemas.microsoft.com/office/powerpoint/2010/main" val="6498827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0156" y="820729"/>
            <a:ext cx="1413390" cy="1413390"/>
          </a:xfrm>
          <a:prstGeom prst="rect">
            <a:avLst/>
          </a:prstGeom>
        </p:spPr>
      </p:pic>
      <p:sp>
        <p:nvSpPr>
          <p:cNvPr id="11" name="Round Single Corner Rectangle 10"/>
          <p:cNvSpPr/>
          <p:nvPr/>
        </p:nvSpPr>
        <p:spPr>
          <a:xfrm>
            <a:off x="2032553" y="1527424"/>
            <a:ext cx="9601200" cy="182880"/>
          </a:xfrm>
          <a:prstGeom prst="round1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 Single Corner Rectangle 11"/>
          <p:cNvSpPr/>
          <p:nvPr/>
        </p:nvSpPr>
        <p:spPr>
          <a:xfrm>
            <a:off x="2032553" y="1381540"/>
            <a:ext cx="9601200" cy="163002"/>
          </a:xfrm>
          <a:prstGeom prst="round1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2011680" y="1828800"/>
            <a:ext cx="9601200" cy="584775"/>
          </a:xfrm>
          <a:prstGeom prst="rect">
            <a:avLst/>
          </a:prstGeom>
          <a:noFill/>
        </p:spPr>
        <p:txBody>
          <a:bodyPr wrap="square" rtlCol="0">
            <a:spAutoFit/>
          </a:bodyPr>
          <a:lstStyle/>
          <a:p>
            <a:pPr algn="ctr"/>
            <a:r>
              <a:rPr lang="en-US" sz="3200" b="1" dirty="0" smtClean="0">
                <a:solidFill>
                  <a:schemeClr val="tx2">
                    <a:lumMod val="75000"/>
                  </a:schemeClr>
                </a:solidFill>
                <a:latin typeface="Arial" panose="020B0604020202020204" pitchFamily="34" charset="0"/>
                <a:cs typeface="Arial" panose="020B0604020202020204" pitchFamily="34" charset="0"/>
              </a:rPr>
              <a:t>Wave Drill (football example)</a:t>
            </a:r>
            <a:endParaRPr lang="en-US" sz="3200" b="1" dirty="0">
              <a:solidFill>
                <a:schemeClr val="tx2">
                  <a:lumMod val="75000"/>
                </a:schemeClr>
              </a:solidFill>
              <a:latin typeface="Arial" panose="020B0604020202020204" pitchFamily="34" charset="0"/>
              <a:cs typeface="Arial" panose="020B0604020202020204" pitchFamily="34" charset="0"/>
            </a:endParaRPr>
          </a:p>
        </p:txBody>
      </p:sp>
      <p:sp>
        <p:nvSpPr>
          <p:cNvPr id="21" name="Rectangle 20"/>
          <p:cNvSpPr/>
          <p:nvPr/>
        </p:nvSpPr>
        <p:spPr>
          <a:xfrm>
            <a:off x="2032553" y="604094"/>
            <a:ext cx="9601200" cy="830997"/>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4800" b="1" dirty="0" smtClean="0">
                <a:ln/>
                <a:solidFill>
                  <a:schemeClr val="accent4"/>
                </a:solidFill>
                <a:latin typeface="Arial" panose="020B0604020202020204" pitchFamily="34" charset="0"/>
                <a:cs typeface="Arial" panose="020B0604020202020204" pitchFamily="34" charset="0"/>
              </a:rPr>
              <a:t>Agility (cont.)</a:t>
            </a:r>
            <a:endParaRPr lang="en-US" sz="4800" b="1" cap="none" spc="0" dirty="0">
              <a:ln/>
              <a:solidFill>
                <a:schemeClr val="accent4"/>
              </a:solidFill>
              <a:effectLst/>
              <a:latin typeface="Arial" panose="020B0604020202020204" pitchFamily="34" charset="0"/>
              <a:cs typeface="Arial" panose="020B0604020202020204" pitchFamily="34" charset="0"/>
            </a:endParaRPr>
          </a:p>
        </p:txBody>
      </p:sp>
      <p:pic>
        <p:nvPicPr>
          <p:cNvPr id="2" name="zC55BFfM8lo"/>
          <p:cNvPicPr>
            <a:picLocks noRot="1" noChangeAspect="1"/>
          </p:cNvPicPr>
          <p:nvPr>
            <a:videoFile r:link="rId1"/>
          </p:nvPr>
        </p:nvPicPr>
        <p:blipFill>
          <a:blip r:embed="rId4"/>
          <a:stretch>
            <a:fillRect/>
          </a:stretch>
        </p:blipFill>
        <p:spPr>
          <a:xfrm>
            <a:off x="3474720" y="2651760"/>
            <a:ext cx="6827519" cy="3840480"/>
          </a:xfrm>
          <a:prstGeom prst="rect">
            <a:avLst/>
          </a:prstGeom>
        </p:spPr>
      </p:pic>
    </p:spTree>
    <p:extLst>
      <p:ext uri="{BB962C8B-B14F-4D97-AF65-F5344CB8AC3E}">
        <p14:creationId xmlns:p14="http://schemas.microsoft.com/office/powerpoint/2010/main" val="19003862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0156" y="820729"/>
            <a:ext cx="1413390" cy="1413390"/>
          </a:xfrm>
          <a:prstGeom prst="rect">
            <a:avLst/>
          </a:prstGeom>
        </p:spPr>
      </p:pic>
      <p:sp>
        <p:nvSpPr>
          <p:cNvPr id="11" name="Round Single Corner Rectangle 10"/>
          <p:cNvSpPr/>
          <p:nvPr/>
        </p:nvSpPr>
        <p:spPr>
          <a:xfrm>
            <a:off x="2032553" y="1527424"/>
            <a:ext cx="9601200" cy="182880"/>
          </a:xfrm>
          <a:prstGeom prst="round1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 Single Corner Rectangle 11"/>
          <p:cNvSpPr/>
          <p:nvPr/>
        </p:nvSpPr>
        <p:spPr>
          <a:xfrm>
            <a:off x="2032553" y="1381540"/>
            <a:ext cx="9601200" cy="163002"/>
          </a:xfrm>
          <a:prstGeom prst="round1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2011680" y="1828800"/>
            <a:ext cx="9601200" cy="584775"/>
          </a:xfrm>
          <a:prstGeom prst="rect">
            <a:avLst/>
          </a:prstGeom>
          <a:noFill/>
        </p:spPr>
        <p:txBody>
          <a:bodyPr wrap="square" rtlCol="0">
            <a:spAutoFit/>
          </a:bodyPr>
          <a:lstStyle/>
          <a:p>
            <a:pPr algn="ctr"/>
            <a:r>
              <a:rPr lang="en-US" sz="3200" b="1" dirty="0" smtClean="0">
                <a:solidFill>
                  <a:schemeClr val="tx2">
                    <a:lumMod val="75000"/>
                  </a:schemeClr>
                </a:solidFill>
                <a:latin typeface="Arial" panose="020B0604020202020204" pitchFamily="34" charset="0"/>
                <a:cs typeface="Arial" panose="020B0604020202020204" pitchFamily="34" charset="0"/>
              </a:rPr>
              <a:t>Jump Rope</a:t>
            </a:r>
            <a:endParaRPr lang="en-US" sz="3200" b="1" dirty="0">
              <a:solidFill>
                <a:schemeClr val="tx2">
                  <a:lumMod val="75000"/>
                </a:schemeClr>
              </a:solidFill>
              <a:latin typeface="Arial" panose="020B0604020202020204" pitchFamily="34" charset="0"/>
              <a:cs typeface="Arial" panose="020B0604020202020204" pitchFamily="34" charset="0"/>
            </a:endParaRPr>
          </a:p>
        </p:txBody>
      </p:sp>
      <p:sp>
        <p:nvSpPr>
          <p:cNvPr id="21" name="Rectangle 20"/>
          <p:cNvSpPr/>
          <p:nvPr/>
        </p:nvSpPr>
        <p:spPr>
          <a:xfrm>
            <a:off x="2032553" y="604094"/>
            <a:ext cx="9601200" cy="830997"/>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4800" b="1" dirty="0" smtClean="0">
                <a:ln/>
                <a:solidFill>
                  <a:schemeClr val="accent4"/>
                </a:solidFill>
                <a:latin typeface="Arial" panose="020B0604020202020204" pitchFamily="34" charset="0"/>
                <a:cs typeface="Arial" panose="020B0604020202020204" pitchFamily="34" charset="0"/>
              </a:rPr>
              <a:t>Agility (cont.)</a:t>
            </a:r>
            <a:endParaRPr lang="en-US" sz="4800" b="1" cap="none" spc="0" dirty="0">
              <a:ln/>
              <a:solidFill>
                <a:schemeClr val="accent4"/>
              </a:solidFill>
              <a:effectLst/>
              <a:latin typeface="Arial" panose="020B0604020202020204" pitchFamily="34" charset="0"/>
              <a:cs typeface="Arial" panose="020B0604020202020204" pitchFamily="34" charset="0"/>
            </a:endParaRPr>
          </a:p>
        </p:txBody>
      </p:sp>
      <p:pic>
        <p:nvPicPr>
          <p:cNvPr id="3" name="cfID-w30AM4"/>
          <p:cNvPicPr>
            <a:picLocks noRot="1" noChangeAspect="1"/>
          </p:cNvPicPr>
          <p:nvPr>
            <a:videoFile r:link="rId1"/>
          </p:nvPr>
        </p:nvPicPr>
        <p:blipFill>
          <a:blip r:embed="rId4"/>
          <a:stretch>
            <a:fillRect/>
          </a:stretch>
        </p:blipFill>
        <p:spPr>
          <a:xfrm>
            <a:off x="3474720" y="2651760"/>
            <a:ext cx="6827520" cy="3840480"/>
          </a:xfrm>
          <a:prstGeom prst="rect">
            <a:avLst/>
          </a:prstGeom>
        </p:spPr>
      </p:pic>
    </p:spTree>
    <p:extLst>
      <p:ext uri="{BB962C8B-B14F-4D97-AF65-F5344CB8AC3E}">
        <p14:creationId xmlns:p14="http://schemas.microsoft.com/office/powerpoint/2010/main" val="3243432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0156" y="820729"/>
            <a:ext cx="1413390" cy="1413390"/>
          </a:xfrm>
          <a:prstGeom prst="rect">
            <a:avLst/>
          </a:prstGeom>
        </p:spPr>
      </p:pic>
      <p:sp>
        <p:nvSpPr>
          <p:cNvPr id="11" name="Round Single Corner Rectangle 10"/>
          <p:cNvSpPr/>
          <p:nvPr/>
        </p:nvSpPr>
        <p:spPr>
          <a:xfrm>
            <a:off x="2032553" y="1527424"/>
            <a:ext cx="9601200" cy="182880"/>
          </a:xfrm>
          <a:prstGeom prst="round1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 Single Corner Rectangle 11"/>
          <p:cNvSpPr/>
          <p:nvPr/>
        </p:nvSpPr>
        <p:spPr>
          <a:xfrm>
            <a:off x="2032553" y="1381540"/>
            <a:ext cx="9601200" cy="163002"/>
          </a:xfrm>
          <a:prstGeom prst="round1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2011680" y="1828800"/>
            <a:ext cx="9601200" cy="584775"/>
          </a:xfrm>
          <a:prstGeom prst="rect">
            <a:avLst/>
          </a:prstGeom>
          <a:noFill/>
        </p:spPr>
        <p:txBody>
          <a:bodyPr wrap="square" rtlCol="0">
            <a:spAutoFit/>
          </a:bodyPr>
          <a:lstStyle/>
          <a:p>
            <a:pPr algn="ctr"/>
            <a:r>
              <a:rPr lang="en-US" sz="3200" b="1" dirty="0" smtClean="0">
                <a:solidFill>
                  <a:schemeClr val="tx2">
                    <a:lumMod val="75000"/>
                  </a:schemeClr>
                </a:solidFill>
                <a:latin typeface="Arial" panose="020B0604020202020204" pitchFamily="34" charset="0"/>
                <a:cs typeface="Arial" panose="020B0604020202020204" pitchFamily="34" charset="0"/>
              </a:rPr>
              <a:t>Wall Transfer Drill</a:t>
            </a:r>
            <a:endParaRPr lang="en-US" sz="3200" b="1" dirty="0">
              <a:solidFill>
                <a:schemeClr val="tx2">
                  <a:lumMod val="75000"/>
                </a:schemeClr>
              </a:solidFill>
              <a:latin typeface="Arial" panose="020B0604020202020204" pitchFamily="34" charset="0"/>
              <a:cs typeface="Arial" panose="020B0604020202020204" pitchFamily="34" charset="0"/>
            </a:endParaRPr>
          </a:p>
        </p:txBody>
      </p:sp>
      <p:sp>
        <p:nvSpPr>
          <p:cNvPr id="21" name="Rectangle 20"/>
          <p:cNvSpPr/>
          <p:nvPr/>
        </p:nvSpPr>
        <p:spPr>
          <a:xfrm>
            <a:off x="2032553" y="604094"/>
            <a:ext cx="9601200" cy="830997"/>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4800" b="1" dirty="0" smtClean="0">
                <a:ln/>
                <a:solidFill>
                  <a:schemeClr val="accent4"/>
                </a:solidFill>
                <a:latin typeface="Arial" panose="020B0604020202020204" pitchFamily="34" charset="0"/>
                <a:cs typeface="Arial" panose="020B0604020202020204" pitchFamily="34" charset="0"/>
              </a:rPr>
              <a:t>Agility (cont.)</a:t>
            </a:r>
            <a:endParaRPr lang="en-US" sz="4800" b="1" cap="none" spc="0" dirty="0">
              <a:ln/>
              <a:solidFill>
                <a:schemeClr val="accent4"/>
              </a:solidFill>
              <a:effectLst/>
              <a:latin typeface="Arial" panose="020B0604020202020204" pitchFamily="34" charset="0"/>
              <a:cs typeface="Arial" panose="020B0604020202020204" pitchFamily="34" charset="0"/>
            </a:endParaRPr>
          </a:p>
        </p:txBody>
      </p:sp>
      <p:pic>
        <p:nvPicPr>
          <p:cNvPr id="3" name="YpQM1kx93Rk"/>
          <p:cNvPicPr>
            <a:picLocks noRot="1" noChangeAspect="1"/>
          </p:cNvPicPr>
          <p:nvPr>
            <a:videoFile r:link="rId1"/>
          </p:nvPr>
        </p:nvPicPr>
        <p:blipFill>
          <a:blip r:embed="rId4"/>
          <a:stretch>
            <a:fillRect/>
          </a:stretch>
        </p:blipFill>
        <p:spPr>
          <a:xfrm>
            <a:off x="3474720" y="2651760"/>
            <a:ext cx="6827520" cy="3840480"/>
          </a:xfrm>
          <a:prstGeom prst="rect">
            <a:avLst/>
          </a:prstGeom>
        </p:spPr>
      </p:pic>
    </p:spTree>
    <p:extLst>
      <p:ext uri="{BB962C8B-B14F-4D97-AF65-F5344CB8AC3E}">
        <p14:creationId xmlns:p14="http://schemas.microsoft.com/office/powerpoint/2010/main" val="21663764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0156" y="820729"/>
            <a:ext cx="1413390" cy="1413390"/>
          </a:xfrm>
          <a:prstGeom prst="rect">
            <a:avLst/>
          </a:prstGeom>
        </p:spPr>
      </p:pic>
      <p:sp>
        <p:nvSpPr>
          <p:cNvPr id="11" name="Round Single Corner Rectangle 10"/>
          <p:cNvSpPr/>
          <p:nvPr/>
        </p:nvSpPr>
        <p:spPr>
          <a:xfrm>
            <a:off x="2032553" y="1527424"/>
            <a:ext cx="9601200" cy="182880"/>
          </a:xfrm>
          <a:prstGeom prst="round1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 Single Corner Rectangle 11"/>
          <p:cNvSpPr/>
          <p:nvPr/>
        </p:nvSpPr>
        <p:spPr>
          <a:xfrm>
            <a:off x="2032553" y="1381540"/>
            <a:ext cx="9601200" cy="163002"/>
          </a:xfrm>
          <a:prstGeom prst="round1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2011680" y="1828800"/>
            <a:ext cx="9601200" cy="584775"/>
          </a:xfrm>
          <a:prstGeom prst="rect">
            <a:avLst/>
          </a:prstGeom>
          <a:noFill/>
        </p:spPr>
        <p:txBody>
          <a:bodyPr wrap="square" rtlCol="0">
            <a:spAutoFit/>
          </a:bodyPr>
          <a:lstStyle/>
          <a:p>
            <a:pPr algn="ctr"/>
            <a:r>
              <a:rPr lang="en-US" sz="3200" b="1" dirty="0" smtClean="0">
                <a:solidFill>
                  <a:schemeClr val="tx2">
                    <a:lumMod val="75000"/>
                  </a:schemeClr>
                </a:solidFill>
                <a:latin typeface="Arial" panose="020B0604020202020204" pitchFamily="34" charset="0"/>
                <a:cs typeface="Arial" panose="020B0604020202020204" pitchFamily="34" charset="0"/>
              </a:rPr>
              <a:t>Running Form</a:t>
            </a:r>
            <a:r>
              <a:rPr lang="en-US" sz="3200" b="1" dirty="0" smtClean="0">
                <a:solidFill>
                  <a:schemeClr val="tx2">
                    <a:lumMod val="75000"/>
                  </a:schemeClr>
                </a:solidFill>
                <a:latin typeface="Arial" panose="020B0604020202020204" pitchFamily="34" charset="0"/>
                <a:cs typeface="Arial" panose="020B0604020202020204" pitchFamily="34" charset="0"/>
              </a:rPr>
              <a:t> Drills</a:t>
            </a:r>
            <a:endParaRPr lang="en-US" sz="3200" b="1" dirty="0">
              <a:solidFill>
                <a:schemeClr val="tx2">
                  <a:lumMod val="75000"/>
                </a:schemeClr>
              </a:solidFill>
              <a:latin typeface="Arial" panose="020B0604020202020204" pitchFamily="34" charset="0"/>
              <a:cs typeface="Arial" panose="020B0604020202020204" pitchFamily="34" charset="0"/>
            </a:endParaRPr>
          </a:p>
        </p:txBody>
      </p:sp>
      <p:sp>
        <p:nvSpPr>
          <p:cNvPr id="21" name="Rectangle 20"/>
          <p:cNvSpPr/>
          <p:nvPr/>
        </p:nvSpPr>
        <p:spPr>
          <a:xfrm>
            <a:off x="2032553" y="604094"/>
            <a:ext cx="9601200" cy="830997"/>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4800" b="1" dirty="0" smtClean="0">
                <a:ln/>
                <a:solidFill>
                  <a:schemeClr val="accent4"/>
                </a:solidFill>
                <a:latin typeface="Arial" panose="020B0604020202020204" pitchFamily="34" charset="0"/>
                <a:cs typeface="Arial" panose="020B0604020202020204" pitchFamily="34" charset="0"/>
              </a:rPr>
              <a:t>Agility (cont.)</a:t>
            </a:r>
            <a:endParaRPr lang="en-US" sz="4800" b="1" cap="none" spc="0" dirty="0">
              <a:ln/>
              <a:solidFill>
                <a:schemeClr val="accent4"/>
              </a:solidFill>
              <a:effectLst/>
              <a:latin typeface="Arial" panose="020B0604020202020204" pitchFamily="34" charset="0"/>
              <a:cs typeface="Arial" panose="020B0604020202020204" pitchFamily="34" charset="0"/>
            </a:endParaRPr>
          </a:p>
        </p:txBody>
      </p:sp>
      <p:pic>
        <p:nvPicPr>
          <p:cNvPr id="2" name="IQBr2esA6uU"/>
          <p:cNvPicPr>
            <a:picLocks noRot="1" noChangeAspect="1"/>
          </p:cNvPicPr>
          <p:nvPr>
            <a:videoFile r:link="rId1"/>
          </p:nvPr>
        </p:nvPicPr>
        <p:blipFill>
          <a:blip r:embed="rId4"/>
          <a:stretch>
            <a:fillRect/>
          </a:stretch>
        </p:blipFill>
        <p:spPr>
          <a:xfrm>
            <a:off x="3474720" y="2651760"/>
            <a:ext cx="6827520" cy="3840480"/>
          </a:xfrm>
          <a:prstGeom prst="rect">
            <a:avLst/>
          </a:prstGeom>
        </p:spPr>
      </p:pic>
    </p:spTree>
    <p:extLst>
      <p:ext uri="{BB962C8B-B14F-4D97-AF65-F5344CB8AC3E}">
        <p14:creationId xmlns:p14="http://schemas.microsoft.com/office/powerpoint/2010/main" val="42442520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0156" y="820729"/>
            <a:ext cx="1413390" cy="1413390"/>
          </a:xfrm>
          <a:prstGeom prst="rect">
            <a:avLst/>
          </a:prstGeom>
        </p:spPr>
      </p:pic>
      <p:sp>
        <p:nvSpPr>
          <p:cNvPr id="11" name="Round Single Corner Rectangle 10"/>
          <p:cNvSpPr/>
          <p:nvPr/>
        </p:nvSpPr>
        <p:spPr>
          <a:xfrm>
            <a:off x="2032553" y="1527424"/>
            <a:ext cx="9601200" cy="182880"/>
          </a:xfrm>
          <a:prstGeom prst="round1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 Single Corner Rectangle 11"/>
          <p:cNvSpPr/>
          <p:nvPr/>
        </p:nvSpPr>
        <p:spPr>
          <a:xfrm>
            <a:off x="2032553" y="1381540"/>
            <a:ext cx="9601200" cy="163002"/>
          </a:xfrm>
          <a:prstGeom prst="round1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2011680" y="1828800"/>
            <a:ext cx="9601200" cy="2523768"/>
          </a:xfrm>
          <a:prstGeom prst="rect">
            <a:avLst/>
          </a:prstGeom>
          <a:noFill/>
        </p:spPr>
        <p:txBody>
          <a:bodyPr wrap="square" rtlCol="0">
            <a:spAutoFit/>
          </a:bodyPr>
          <a:lstStyle/>
          <a:p>
            <a:pPr algn="ctr"/>
            <a:r>
              <a:rPr lang="en-US" sz="3200" b="1" dirty="0" smtClean="0">
                <a:solidFill>
                  <a:schemeClr val="tx2">
                    <a:lumMod val="75000"/>
                  </a:schemeClr>
                </a:solidFill>
                <a:latin typeface="Arial" panose="020B0604020202020204" pitchFamily="34" charset="0"/>
                <a:cs typeface="Arial" panose="020B0604020202020204" pitchFamily="34" charset="0"/>
              </a:rPr>
              <a:t>Body Weight Squats</a:t>
            </a:r>
          </a:p>
          <a:p>
            <a:pPr marL="285750" lvl="0" indent="-285750">
              <a:buFont typeface="Wingdings" panose="05000000000000000000" pitchFamily="2" charset="2"/>
              <a:buChar char="Ø"/>
            </a:pPr>
            <a:r>
              <a:rPr lang="en-US" dirty="0" smtClean="0">
                <a:solidFill>
                  <a:schemeClr val="tx2">
                    <a:lumMod val="75000"/>
                  </a:schemeClr>
                </a:solidFill>
                <a:latin typeface="Arial" panose="020B0604020202020204" pitchFamily="34" charset="0"/>
                <a:cs typeface="Arial" panose="020B0604020202020204" pitchFamily="34" charset="0"/>
              </a:rPr>
              <a:t>When </a:t>
            </a:r>
            <a:r>
              <a:rPr lang="en-US" dirty="0">
                <a:solidFill>
                  <a:schemeClr val="tx2">
                    <a:lumMod val="75000"/>
                  </a:schemeClr>
                </a:solidFill>
                <a:latin typeface="Arial" panose="020B0604020202020204" pitchFamily="34" charset="0"/>
                <a:cs typeface="Arial" panose="020B0604020202020204" pitchFamily="34" charset="0"/>
              </a:rPr>
              <a:t>done correctly ensure great hip and ankle ROM – Important to throwing</a:t>
            </a:r>
          </a:p>
          <a:p>
            <a:pPr marL="285750" lvl="0" indent="-285750">
              <a:buFont typeface="Wingdings" panose="05000000000000000000" pitchFamily="2" charset="2"/>
              <a:buChar char="Ø"/>
            </a:pPr>
            <a:r>
              <a:rPr lang="en-US" dirty="0" smtClean="0">
                <a:solidFill>
                  <a:schemeClr val="tx2">
                    <a:lumMod val="75000"/>
                  </a:schemeClr>
                </a:solidFill>
                <a:latin typeface="Arial" panose="020B0604020202020204" pitchFamily="34" charset="0"/>
                <a:cs typeface="Arial" panose="020B0604020202020204" pitchFamily="34" charset="0"/>
              </a:rPr>
              <a:t>Requires </a:t>
            </a:r>
            <a:r>
              <a:rPr lang="en-US" dirty="0">
                <a:solidFill>
                  <a:schemeClr val="tx2">
                    <a:lumMod val="75000"/>
                  </a:schemeClr>
                </a:solidFill>
                <a:latin typeface="Arial" panose="020B0604020202020204" pitchFamily="34" charset="0"/>
                <a:cs typeface="Arial" panose="020B0604020202020204" pitchFamily="34" charset="0"/>
              </a:rPr>
              <a:t>really good core strength when done correctly and will improve core strength when done correctly</a:t>
            </a:r>
          </a:p>
          <a:p>
            <a:pPr marL="285750" lvl="0" indent="-285750">
              <a:buFont typeface="Wingdings" panose="05000000000000000000" pitchFamily="2" charset="2"/>
              <a:buChar char="Ø"/>
            </a:pPr>
            <a:r>
              <a:rPr lang="en-US" dirty="0">
                <a:solidFill>
                  <a:schemeClr val="tx2">
                    <a:lumMod val="75000"/>
                  </a:schemeClr>
                </a:solidFill>
                <a:latin typeface="Arial" panose="020B0604020202020204" pitchFamily="34" charset="0"/>
                <a:cs typeface="Arial" panose="020B0604020202020204" pitchFamily="34" charset="0"/>
              </a:rPr>
              <a:t>Teaches you to organize the spine which becomes very beneficial when under a </a:t>
            </a:r>
            <a:r>
              <a:rPr lang="en-US" dirty="0" smtClean="0">
                <a:solidFill>
                  <a:schemeClr val="tx2">
                    <a:lumMod val="75000"/>
                  </a:schemeClr>
                </a:solidFill>
                <a:latin typeface="Arial" panose="020B0604020202020204" pitchFamily="34" charset="0"/>
                <a:cs typeface="Arial" panose="020B0604020202020204" pitchFamily="34" charset="0"/>
              </a:rPr>
              <a:t>load</a:t>
            </a:r>
          </a:p>
          <a:p>
            <a:pPr marL="285750" lvl="0" indent="-285750">
              <a:buFont typeface="Wingdings" panose="05000000000000000000" pitchFamily="2" charset="2"/>
              <a:buChar char="Ø"/>
            </a:pPr>
            <a:r>
              <a:rPr lang="en-US" dirty="0" smtClean="0">
                <a:solidFill>
                  <a:schemeClr val="tx2">
                    <a:lumMod val="75000"/>
                  </a:schemeClr>
                </a:solidFill>
                <a:latin typeface="Arial" panose="020B0604020202020204" pitchFamily="34" charset="0"/>
                <a:cs typeface="Arial" panose="020B0604020202020204" pitchFamily="34" charset="0"/>
              </a:rPr>
              <a:t>10 Repetitions</a:t>
            </a:r>
          </a:p>
          <a:p>
            <a:pPr marL="285750" lvl="0" indent="-285750">
              <a:buFont typeface="Wingdings" panose="05000000000000000000" pitchFamily="2" charset="2"/>
              <a:buChar char="Ø"/>
            </a:pPr>
            <a:r>
              <a:rPr lang="en-US" b="1" dirty="0" smtClean="0">
                <a:solidFill>
                  <a:schemeClr val="tx2">
                    <a:lumMod val="75000"/>
                  </a:schemeClr>
                </a:solidFill>
                <a:latin typeface="Arial" panose="020B0604020202020204" pitchFamily="34" charset="0"/>
                <a:cs typeface="Arial" panose="020B0604020202020204" pitchFamily="34" charset="0"/>
              </a:rPr>
              <a:t>Progress to: </a:t>
            </a:r>
            <a:r>
              <a:rPr lang="en-US" dirty="0" smtClean="0">
                <a:solidFill>
                  <a:schemeClr val="tx2">
                    <a:lumMod val="75000"/>
                  </a:schemeClr>
                </a:solidFill>
                <a:latin typeface="Arial" panose="020B0604020202020204" pitchFamily="34" charset="0"/>
                <a:cs typeface="Arial" panose="020B0604020202020204" pitchFamily="34" charset="0"/>
              </a:rPr>
              <a:t>Feet narrow</a:t>
            </a:r>
            <a:r>
              <a:rPr lang="en-US" dirty="0">
                <a:solidFill>
                  <a:schemeClr val="tx2">
                    <a:lumMod val="75000"/>
                  </a:schemeClr>
                </a:solidFill>
                <a:latin typeface="Arial" panose="020B0604020202020204" pitchFamily="34" charset="0"/>
                <a:cs typeface="Arial" panose="020B0604020202020204" pitchFamily="34" charset="0"/>
              </a:rPr>
              <a:t> </a:t>
            </a:r>
            <a:r>
              <a:rPr lang="en-US" dirty="0" smtClean="0">
                <a:solidFill>
                  <a:schemeClr val="tx2">
                    <a:lumMod val="75000"/>
                  </a:schemeClr>
                </a:solidFill>
                <a:latin typeface="Arial" panose="020B0604020202020204" pitchFamily="34" charset="0"/>
                <a:cs typeface="Arial" panose="020B0604020202020204" pitchFamily="34" charset="0"/>
              </a:rPr>
              <a:t>- </a:t>
            </a:r>
            <a:r>
              <a:rPr lang="en-US" dirty="0">
                <a:solidFill>
                  <a:schemeClr val="tx2">
                    <a:lumMod val="75000"/>
                  </a:schemeClr>
                </a:solidFill>
                <a:latin typeface="Arial" panose="020B0604020202020204" pitchFamily="34" charset="0"/>
                <a:cs typeface="Arial" panose="020B0604020202020204" pitchFamily="34" charset="0"/>
              </a:rPr>
              <a:t>t</a:t>
            </a:r>
            <a:r>
              <a:rPr lang="en-US" dirty="0" smtClean="0">
                <a:solidFill>
                  <a:schemeClr val="tx2">
                    <a:lumMod val="75000"/>
                  </a:schemeClr>
                </a:solidFill>
                <a:latin typeface="Arial" panose="020B0604020202020204" pitchFamily="34" charset="0"/>
                <a:cs typeface="Arial" panose="020B0604020202020204" pitchFamily="34" charset="0"/>
              </a:rPr>
              <a:t>hen do </a:t>
            </a:r>
            <a:r>
              <a:rPr lang="en-US" dirty="0">
                <a:solidFill>
                  <a:schemeClr val="tx2">
                    <a:lumMod val="75000"/>
                  </a:schemeClr>
                </a:solidFill>
                <a:latin typeface="Arial" panose="020B0604020202020204" pitchFamily="34" charset="0"/>
                <a:cs typeface="Arial" panose="020B0604020202020204" pitchFamily="34" charset="0"/>
              </a:rPr>
              <a:t>the same with right foot forward then left foot forward – staggered/split </a:t>
            </a:r>
            <a:r>
              <a:rPr lang="en-US" dirty="0" smtClean="0">
                <a:solidFill>
                  <a:schemeClr val="tx2">
                    <a:lumMod val="75000"/>
                  </a:schemeClr>
                </a:solidFill>
                <a:latin typeface="Arial" panose="020B0604020202020204" pitchFamily="34" charset="0"/>
                <a:cs typeface="Arial" panose="020B0604020202020204" pitchFamily="34" charset="0"/>
              </a:rPr>
              <a:t>stance</a:t>
            </a:r>
            <a:endParaRPr lang="en-US" dirty="0">
              <a:solidFill>
                <a:schemeClr val="tx2">
                  <a:lumMod val="75000"/>
                </a:schemeClr>
              </a:solidFill>
              <a:latin typeface="Arial" panose="020B0604020202020204" pitchFamily="34" charset="0"/>
              <a:cs typeface="Arial" panose="020B0604020202020204" pitchFamily="34" charset="0"/>
            </a:endParaRPr>
          </a:p>
        </p:txBody>
      </p:sp>
      <p:sp>
        <p:nvSpPr>
          <p:cNvPr id="21" name="Rectangle 20"/>
          <p:cNvSpPr/>
          <p:nvPr/>
        </p:nvSpPr>
        <p:spPr>
          <a:xfrm>
            <a:off x="2032553" y="604094"/>
            <a:ext cx="9601200" cy="830997"/>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4800" b="1" dirty="0" err="1" smtClean="0">
                <a:ln/>
                <a:solidFill>
                  <a:schemeClr val="accent4"/>
                </a:solidFill>
                <a:latin typeface="Arial" panose="020B0604020202020204" pitchFamily="34" charset="0"/>
                <a:cs typeface="Arial" panose="020B0604020202020204" pitchFamily="34" charset="0"/>
              </a:rPr>
              <a:t>Stengthening</a:t>
            </a:r>
            <a:endParaRPr lang="en-US" sz="4800" b="1" cap="none" spc="0" dirty="0">
              <a:ln/>
              <a:solidFill>
                <a:schemeClr val="accent4"/>
              </a:solidFill>
              <a:effectLst/>
              <a:latin typeface="Arial" panose="020B0604020202020204" pitchFamily="34" charset="0"/>
              <a:cs typeface="Arial" panose="020B0604020202020204" pitchFamily="34" charset="0"/>
            </a:endParaRPr>
          </a:p>
        </p:txBody>
      </p:sp>
      <p:pic>
        <p:nvPicPr>
          <p:cNvPr id="2" name="9Wgl_vj8qao"/>
          <p:cNvPicPr>
            <a:picLocks noRot="1" noChangeAspect="1"/>
          </p:cNvPicPr>
          <p:nvPr>
            <a:videoFile r:link="rId1"/>
          </p:nvPr>
        </p:nvPicPr>
        <p:blipFill>
          <a:blip r:embed="rId4"/>
          <a:stretch>
            <a:fillRect/>
          </a:stretch>
        </p:blipFill>
        <p:spPr>
          <a:xfrm>
            <a:off x="4470400" y="4795973"/>
            <a:ext cx="3251200" cy="1828800"/>
          </a:xfrm>
          <a:prstGeom prst="rect">
            <a:avLst/>
          </a:prstGeom>
        </p:spPr>
      </p:pic>
    </p:spTree>
    <p:extLst>
      <p:ext uri="{BB962C8B-B14F-4D97-AF65-F5344CB8AC3E}">
        <p14:creationId xmlns:p14="http://schemas.microsoft.com/office/powerpoint/2010/main" val="233721743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0156" y="820729"/>
            <a:ext cx="1413390" cy="1413390"/>
          </a:xfrm>
          <a:prstGeom prst="rect">
            <a:avLst/>
          </a:prstGeom>
        </p:spPr>
      </p:pic>
      <p:sp>
        <p:nvSpPr>
          <p:cNvPr id="11" name="Round Single Corner Rectangle 10"/>
          <p:cNvSpPr/>
          <p:nvPr/>
        </p:nvSpPr>
        <p:spPr>
          <a:xfrm>
            <a:off x="2032553" y="1527424"/>
            <a:ext cx="9601200" cy="182880"/>
          </a:xfrm>
          <a:prstGeom prst="round1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 Single Corner Rectangle 11"/>
          <p:cNvSpPr/>
          <p:nvPr/>
        </p:nvSpPr>
        <p:spPr>
          <a:xfrm>
            <a:off x="2032553" y="1381540"/>
            <a:ext cx="9601200" cy="163002"/>
          </a:xfrm>
          <a:prstGeom prst="round1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2011680" y="1828800"/>
            <a:ext cx="6381916" cy="3908762"/>
          </a:xfrm>
          <a:prstGeom prst="rect">
            <a:avLst/>
          </a:prstGeom>
          <a:noFill/>
        </p:spPr>
        <p:txBody>
          <a:bodyPr wrap="square" rtlCol="0">
            <a:spAutoFit/>
          </a:bodyPr>
          <a:lstStyle/>
          <a:p>
            <a:pPr algn="ctr"/>
            <a:r>
              <a:rPr lang="en-US" sz="3200" b="1" dirty="0" smtClean="0">
                <a:solidFill>
                  <a:schemeClr val="tx2">
                    <a:lumMod val="75000"/>
                  </a:schemeClr>
                </a:solidFill>
                <a:latin typeface="Arial" panose="020B0604020202020204" pitchFamily="34" charset="0"/>
                <a:cs typeface="Arial" panose="020B0604020202020204" pitchFamily="34" charset="0"/>
              </a:rPr>
              <a:t>Lunge Patterns</a:t>
            </a:r>
          </a:p>
          <a:p>
            <a:pPr marL="285750" lvl="0" indent="-285750">
              <a:buFont typeface="Wingdings" panose="05000000000000000000" pitchFamily="2" charset="2"/>
              <a:buChar char="Ø"/>
            </a:pPr>
            <a:r>
              <a:rPr lang="en-US" dirty="0">
                <a:solidFill>
                  <a:schemeClr val="tx2">
                    <a:lumMod val="75000"/>
                  </a:schemeClr>
                </a:solidFill>
                <a:latin typeface="Arial" panose="020B0604020202020204" pitchFamily="34" charset="0"/>
                <a:cs typeface="Arial" panose="020B0604020202020204" pitchFamily="34" charset="0"/>
              </a:rPr>
              <a:t>To be done correctly really engages and improves the core</a:t>
            </a:r>
          </a:p>
          <a:p>
            <a:pPr marL="285750" lvl="0" indent="-285750">
              <a:buFont typeface="Wingdings" panose="05000000000000000000" pitchFamily="2" charset="2"/>
              <a:buChar char="Ø"/>
            </a:pPr>
            <a:r>
              <a:rPr lang="en-US" dirty="0">
                <a:solidFill>
                  <a:schemeClr val="tx2">
                    <a:lumMod val="75000"/>
                  </a:schemeClr>
                </a:solidFill>
                <a:latin typeface="Arial" panose="020B0604020202020204" pitchFamily="34" charset="0"/>
                <a:cs typeface="Arial" panose="020B0604020202020204" pitchFamily="34" charset="0"/>
              </a:rPr>
              <a:t>Make sure the legs are strong when lunging…no wobbly legs or trunk</a:t>
            </a:r>
          </a:p>
          <a:p>
            <a:pPr marL="285750" indent="-285750">
              <a:buFont typeface="Wingdings" panose="05000000000000000000" pitchFamily="2" charset="2"/>
              <a:buChar char="Ø"/>
            </a:pPr>
            <a:r>
              <a:rPr lang="en-US" dirty="0">
                <a:solidFill>
                  <a:schemeClr val="tx2">
                    <a:lumMod val="75000"/>
                  </a:schemeClr>
                </a:solidFill>
                <a:latin typeface="Arial" panose="020B0604020202020204" pitchFamily="34" charset="0"/>
                <a:cs typeface="Arial" panose="020B0604020202020204" pitchFamily="34" charset="0"/>
              </a:rPr>
              <a:t>By adding multi plane lunging you are better preparing the body to create stability in multiplane movement </a:t>
            </a:r>
            <a:r>
              <a:rPr lang="en-US" dirty="0" smtClean="0">
                <a:solidFill>
                  <a:schemeClr val="tx2">
                    <a:lumMod val="75000"/>
                  </a:schemeClr>
                </a:solidFill>
                <a:latin typeface="Arial" panose="020B0604020202020204" pitchFamily="34" charset="0"/>
                <a:cs typeface="Arial" panose="020B0604020202020204" pitchFamily="34" charset="0"/>
              </a:rPr>
              <a:t>patterns</a:t>
            </a:r>
          </a:p>
          <a:p>
            <a:pPr marL="285750" indent="-285750">
              <a:buFont typeface="Wingdings" panose="05000000000000000000" pitchFamily="2" charset="2"/>
              <a:buChar char="Ø"/>
            </a:pPr>
            <a:r>
              <a:rPr lang="en-US" dirty="0">
                <a:solidFill>
                  <a:schemeClr val="tx2">
                    <a:lumMod val="75000"/>
                  </a:schemeClr>
                </a:solidFill>
                <a:latin typeface="Arial" panose="020B0604020202020204" pitchFamily="34" charset="0"/>
                <a:cs typeface="Arial" panose="020B0604020202020204" pitchFamily="34" charset="0"/>
              </a:rPr>
              <a:t>10 </a:t>
            </a:r>
            <a:r>
              <a:rPr lang="en-US" dirty="0" smtClean="0">
                <a:solidFill>
                  <a:schemeClr val="tx2">
                    <a:lumMod val="75000"/>
                  </a:schemeClr>
                </a:solidFill>
                <a:latin typeface="Arial" panose="020B0604020202020204" pitchFamily="34" charset="0"/>
                <a:cs typeface="Arial" panose="020B0604020202020204" pitchFamily="34" charset="0"/>
              </a:rPr>
              <a:t>forward </a:t>
            </a:r>
            <a:r>
              <a:rPr lang="en-US" dirty="0">
                <a:solidFill>
                  <a:schemeClr val="tx2">
                    <a:lumMod val="75000"/>
                  </a:schemeClr>
                </a:solidFill>
                <a:latin typeface="Arial" panose="020B0604020202020204" pitchFamily="34" charset="0"/>
                <a:cs typeface="Arial" panose="020B0604020202020204" pitchFamily="34" charset="0"/>
              </a:rPr>
              <a:t>lunges (each leg counts as 1 – 5 per </a:t>
            </a:r>
            <a:r>
              <a:rPr lang="en-US" dirty="0" smtClean="0">
                <a:solidFill>
                  <a:schemeClr val="tx2">
                    <a:lumMod val="75000"/>
                  </a:schemeClr>
                </a:solidFill>
                <a:latin typeface="Arial" panose="020B0604020202020204" pitchFamily="34" charset="0"/>
                <a:cs typeface="Arial" panose="020B0604020202020204" pitchFamily="34" charset="0"/>
              </a:rPr>
              <a:t>leg)</a:t>
            </a:r>
          </a:p>
          <a:p>
            <a:pPr marL="285750" indent="-285750">
              <a:buFont typeface="Wingdings" panose="05000000000000000000" pitchFamily="2" charset="2"/>
              <a:buChar char="Ø"/>
            </a:pPr>
            <a:r>
              <a:rPr lang="en-US" dirty="0" smtClean="0">
                <a:solidFill>
                  <a:schemeClr val="tx2">
                    <a:lumMod val="75000"/>
                  </a:schemeClr>
                </a:solidFill>
                <a:latin typeface="Arial" panose="020B0604020202020204" pitchFamily="34" charset="0"/>
                <a:cs typeface="Arial" panose="020B0604020202020204" pitchFamily="34" charset="0"/>
              </a:rPr>
              <a:t>10 backward lunges </a:t>
            </a:r>
            <a:r>
              <a:rPr lang="en-US" dirty="0">
                <a:solidFill>
                  <a:schemeClr val="tx2">
                    <a:lumMod val="75000"/>
                  </a:schemeClr>
                </a:solidFill>
                <a:latin typeface="Arial" panose="020B0604020202020204" pitchFamily="34" charset="0"/>
                <a:cs typeface="Arial" panose="020B0604020202020204" pitchFamily="34" charset="0"/>
              </a:rPr>
              <a:t>(each leg counts as 1 – 5 per leg)</a:t>
            </a:r>
            <a:endParaRPr lang="en-US" dirty="0" smtClean="0">
              <a:solidFill>
                <a:schemeClr val="tx2">
                  <a:lumMod val="75000"/>
                </a:schemeClr>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US" dirty="0" smtClean="0">
                <a:solidFill>
                  <a:schemeClr val="tx2">
                    <a:lumMod val="75000"/>
                  </a:schemeClr>
                </a:solidFill>
                <a:latin typeface="Arial" panose="020B0604020202020204" pitchFamily="34" charset="0"/>
                <a:cs typeface="Arial" panose="020B0604020202020204" pitchFamily="34" charset="0"/>
              </a:rPr>
              <a:t>Progress </a:t>
            </a:r>
            <a:r>
              <a:rPr lang="en-US" dirty="0">
                <a:solidFill>
                  <a:schemeClr val="tx2">
                    <a:lumMod val="75000"/>
                  </a:schemeClr>
                </a:solidFill>
                <a:latin typeface="Arial" panose="020B0604020202020204" pitchFamily="34" charset="0"/>
                <a:cs typeface="Arial" panose="020B0604020202020204" pitchFamily="34" charset="0"/>
              </a:rPr>
              <a:t>to other planes of </a:t>
            </a:r>
            <a:r>
              <a:rPr lang="en-US" dirty="0" smtClean="0">
                <a:solidFill>
                  <a:schemeClr val="tx2">
                    <a:lumMod val="75000"/>
                  </a:schemeClr>
                </a:solidFill>
                <a:latin typeface="Arial" panose="020B0604020202020204" pitchFamily="34" charset="0"/>
                <a:cs typeface="Arial" panose="020B0604020202020204" pitchFamily="34" charset="0"/>
              </a:rPr>
              <a:t>movements - right </a:t>
            </a:r>
            <a:r>
              <a:rPr lang="en-US" dirty="0">
                <a:solidFill>
                  <a:schemeClr val="tx2">
                    <a:lumMod val="75000"/>
                  </a:schemeClr>
                </a:solidFill>
                <a:latin typeface="Arial" panose="020B0604020202020204" pitchFamily="34" charset="0"/>
                <a:cs typeface="Arial" panose="020B0604020202020204" pitchFamily="34" charset="0"/>
              </a:rPr>
              <a:t>lateral </a:t>
            </a:r>
            <a:r>
              <a:rPr lang="en-US" dirty="0" smtClean="0">
                <a:solidFill>
                  <a:schemeClr val="tx2">
                    <a:lumMod val="75000"/>
                  </a:schemeClr>
                </a:solidFill>
                <a:latin typeface="Arial" panose="020B0604020202020204" pitchFamily="34" charset="0"/>
                <a:cs typeface="Arial" panose="020B0604020202020204" pitchFamily="34" charset="0"/>
              </a:rPr>
              <a:t>lunges, left </a:t>
            </a:r>
            <a:r>
              <a:rPr lang="en-US" dirty="0">
                <a:solidFill>
                  <a:schemeClr val="tx2">
                    <a:lumMod val="75000"/>
                  </a:schemeClr>
                </a:solidFill>
                <a:latin typeface="Arial" panose="020B0604020202020204" pitchFamily="34" charset="0"/>
                <a:cs typeface="Arial" panose="020B0604020202020204" pitchFamily="34" charset="0"/>
              </a:rPr>
              <a:t>lateral </a:t>
            </a:r>
            <a:r>
              <a:rPr lang="en-US" dirty="0" smtClean="0">
                <a:solidFill>
                  <a:schemeClr val="tx2">
                    <a:lumMod val="75000"/>
                  </a:schemeClr>
                </a:solidFill>
                <a:latin typeface="Arial" panose="020B0604020202020204" pitchFamily="34" charset="0"/>
                <a:cs typeface="Arial" panose="020B0604020202020204" pitchFamily="34" charset="0"/>
              </a:rPr>
              <a:t>lunges, right </a:t>
            </a:r>
            <a:r>
              <a:rPr lang="en-US" dirty="0">
                <a:solidFill>
                  <a:schemeClr val="tx2">
                    <a:lumMod val="75000"/>
                  </a:schemeClr>
                </a:solidFill>
                <a:latin typeface="Arial" panose="020B0604020202020204" pitchFamily="34" charset="0"/>
                <a:cs typeface="Arial" panose="020B0604020202020204" pitchFamily="34" charset="0"/>
              </a:rPr>
              <a:t>forward 45 degree </a:t>
            </a:r>
            <a:r>
              <a:rPr lang="en-US" dirty="0" smtClean="0">
                <a:solidFill>
                  <a:schemeClr val="tx2">
                    <a:lumMod val="75000"/>
                  </a:schemeClr>
                </a:solidFill>
                <a:latin typeface="Arial" panose="020B0604020202020204" pitchFamily="34" charset="0"/>
                <a:cs typeface="Arial" panose="020B0604020202020204" pitchFamily="34" charset="0"/>
              </a:rPr>
              <a:t>lunges, left </a:t>
            </a:r>
            <a:r>
              <a:rPr lang="en-US" dirty="0">
                <a:solidFill>
                  <a:schemeClr val="tx2">
                    <a:lumMod val="75000"/>
                  </a:schemeClr>
                </a:solidFill>
                <a:latin typeface="Arial" panose="020B0604020202020204" pitchFamily="34" charset="0"/>
                <a:cs typeface="Arial" panose="020B0604020202020204" pitchFamily="34" charset="0"/>
              </a:rPr>
              <a:t>forward 45 degree </a:t>
            </a:r>
            <a:r>
              <a:rPr lang="en-US" dirty="0" smtClean="0">
                <a:solidFill>
                  <a:schemeClr val="tx2">
                    <a:lumMod val="75000"/>
                  </a:schemeClr>
                </a:solidFill>
                <a:latin typeface="Arial" panose="020B0604020202020204" pitchFamily="34" charset="0"/>
                <a:cs typeface="Arial" panose="020B0604020202020204" pitchFamily="34" charset="0"/>
              </a:rPr>
              <a:t>lunges, right </a:t>
            </a:r>
            <a:r>
              <a:rPr lang="en-US" dirty="0">
                <a:solidFill>
                  <a:schemeClr val="tx2">
                    <a:lumMod val="75000"/>
                  </a:schemeClr>
                </a:solidFill>
                <a:latin typeface="Arial" panose="020B0604020202020204" pitchFamily="34" charset="0"/>
                <a:cs typeface="Arial" panose="020B0604020202020204" pitchFamily="34" charset="0"/>
              </a:rPr>
              <a:t>backward 45 degree </a:t>
            </a:r>
            <a:r>
              <a:rPr lang="en-US" dirty="0" smtClean="0">
                <a:solidFill>
                  <a:schemeClr val="tx2">
                    <a:lumMod val="75000"/>
                  </a:schemeClr>
                </a:solidFill>
                <a:latin typeface="Arial" panose="020B0604020202020204" pitchFamily="34" charset="0"/>
                <a:cs typeface="Arial" panose="020B0604020202020204" pitchFamily="34" charset="0"/>
              </a:rPr>
              <a:t>lunges, left </a:t>
            </a:r>
            <a:r>
              <a:rPr lang="en-US" dirty="0">
                <a:solidFill>
                  <a:schemeClr val="tx2">
                    <a:lumMod val="75000"/>
                  </a:schemeClr>
                </a:solidFill>
                <a:latin typeface="Arial" panose="020B0604020202020204" pitchFamily="34" charset="0"/>
                <a:cs typeface="Arial" panose="020B0604020202020204" pitchFamily="34" charset="0"/>
              </a:rPr>
              <a:t>backward 45 degree </a:t>
            </a:r>
            <a:r>
              <a:rPr lang="en-US" dirty="0" smtClean="0">
                <a:solidFill>
                  <a:schemeClr val="tx2">
                    <a:lumMod val="75000"/>
                  </a:schemeClr>
                </a:solidFill>
                <a:latin typeface="Arial" panose="020B0604020202020204" pitchFamily="34" charset="0"/>
                <a:cs typeface="Arial" panose="020B0604020202020204" pitchFamily="34" charset="0"/>
              </a:rPr>
              <a:t>lunges</a:t>
            </a:r>
            <a:endParaRPr lang="en-US" dirty="0">
              <a:solidFill>
                <a:schemeClr val="tx2">
                  <a:lumMod val="75000"/>
                </a:schemeClr>
              </a:solidFill>
              <a:latin typeface="Arial" panose="020B0604020202020204" pitchFamily="34" charset="0"/>
              <a:cs typeface="Arial" panose="020B0604020202020204" pitchFamily="34" charset="0"/>
            </a:endParaRPr>
          </a:p>
        </p:txBody>
      </p:sp>
      <p:sp>
        <p:nvSpPr>
          <p:cNvPr id="21" name="Rectangle 20"/>
          <p:cNvSpPr/>
          <p:nvPr/>
        </p:nvSpPr>
        <p:spPr>
          <a:xfrm>
            <a:off x="2032553" y="604094"/>
            <a:ext cx="9601200" cy="830997"/>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4800" b="1" dirty="0" err="1" smtClean="0">
                <a:ln/>
                <a:solidFill>
                  <a:schemeClr val="accent4"/>
                </a:solidFill>
                <a:latin typeface="Arial" panose="020B0604020202020204" pitchFamily="34" charset="0"/>
                <a:cs typeface="Arial" panose="020B0604020202020204" pitchFamily="34" charset="0"/>
              </a:rPr>
              <a:t>Stengthening</a:t>
            </a:r>
            <a:r>
              <a:rPr lang="en-US" sz="4800" b="1" dirty="0" smtClean="0">
                <a:ln/>
                <a:solidFill>
                  <a:schemeClr val="accent4"/>
                </a:solidFill>
                <a:latin typeface="Arial" panose="020B0604020202020204" pitchFamily="34" charset="0"/>
                <a:cs typeface="Arial" panose="020B0604020202020204" pitchFamily="34" charset="0"/>
              </a:rPr>
              <a:t> (cont.)</a:t>
            </a:r>
            <a:endParaRPr lang="en-US" sz="4800" b="1" cap="none" spc="0" dirty="0">
              <a:ln/>
              <a:solidFill>
                <a:schemeClr val="accent4"/>
              </a:solidFill>
              <a:effectLst/>
              <a:latin typeface="Arial" panose="020B0604020202020204" pitchFamily="34" charset="0"/>
              <a:cs typeface="Arial" panose="020B0604020202020204" pitchFamily="34" charset="0"/>
            </a:endParaRPr>
          </a:p>
        </p:txBody>
      </p:sp>
      <p:pic>
        <p:nvPicPr>
          <p:cNvPr id="3" name="AbNA7vXyioM"/>
          <p:cNvPicPr>
            <a:picLocks noRot="1" noChangeAspect="1"/>
          </p:cNvPicPr>
          <p:nvPr>
            <a:videoFile r:link="rId1"/>
          </p:nvPr>
        </p:nvPicPr>
        <p:blipFill>
          <a:blip r:embed="rId4"/>
          <a:stretch>
            <a:fillRect/>
          </a:stretch>
        </p:blipFill>
        <p:spPr>
          <a:xfrm>
            <a:off x="8599005" y="2514600"/>
            <a:ext cx="3251200" cy="1828800"/>
          </a:xfrm>
          <a:prstGeom prst="rect">
            <a:avLst/>
          </a:prstGeom>
        </p:spPr>
      </p:pic>
    </p:spTree>
    <p:extLst>
      <p:ext uri="{BB962C8B-B14F-4D97-AF65-F5344CB8AC3E}">
        <p14:creationId xmlns:p14="http://schemas.microsoft.com/office/powerpoint/2010/main" val="221534547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0156" y="820729"/>
            <a:ext cx="1413390" cy="1413390"/>
          </a:xfrm>
          <a:prstGeom prst="rect">
            <a:avLst/>
          </a:prstGeom>
        </p:spPr>
      </p:pic>
      <p:sp>
        <p:nvSpPr>
          <p:cNvPr id="11" name="Round Single Corner Rectangle 10"/>
          <p:cNvSpPr/>
          <p:nvPr/>
        </p:nvSpPr>
        <p:spPr>
          <a:xfrm>
            <a:off x="2032553" y="1527424"/>
            <a:ext cx="9601200" cy="182880"/>
          </a:xfrm>
          <a:prstGeom prst="round1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 Single Corner Rectangle 11"/>
          <p:cNvSpPr/>
          <p:nvPr/>
        </p:nvSpPr>
        <p:spPr>
          <a:xfrm>
            <a:off x="2032553" y="1381540"/>
            <a:ext cx="9601200" cy="163002"/>
          </a:xfrm>
          <a:prstGeom prst="round1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2011680" y="1828800"/>
            <a:ext cx="9601200" cy="1138773"/>
          </a:xfrm>
          <a:prstGeom prst="rect">
            <a:avLst/>
          </a:prstGeom>
          <a:noFill/>
        </p:spPr>
        <p:txBody>
          <a:bodyPr wrap="square" rtlCol="0">
            <a:spAutoFit/>
          </a:bodyPr>
          <a:lstStyle/>
          <a:p>
            <a:pPr algn="ctr"/>
            <a:r>
              <a:rPr lang="en-US" sz="3200" b="1" dirty="0" smtClean="0">
                <a:solidFill>
                  <a:schemeClr val="tx2">
                    <a:lumMod val="75000"/>
                  </a:schemeClr>
                </a:solidFill>
                <a:latin typeface="Arial" panose="020B0604020202020204" pitchFamily="34" charset="0"/>
                <a:cs typeface="Arial" panose="020B0604020202020204" pitchFamily="34" charset="0"/>
              </a:rPr>
              <a:t>Pushups</a:t>
            </a:r>
          </a:p>
          <a:p>
            <a:pPr marL="285750" lvl="0" indent="-285750">
              <a:buFont typeface="Wingdings" panose="05000000000000000000" pitchFamily="2" charset="2"/>
              <a:buChar char="Ø"/>
            </a:pPr>
            <a:r>
              <a:rPr lang="en-US" dirty="0">
                <a:solidFill>
                  <a:schemeClr val="tx2">
                    <a:lumMod val="75000"/>
                  </a:schemeClr>
                </a:solidFill>
                <a:latin typeface="Arial" panose="020B0604020202020204" pitchFamily="34" charset="0"/>
                <a:cs typeface="Arial" panose="020B0604020202020204" pitchFamily="34" charset="0"/>
              </a:rPr>
              <a:t>Require core stability and shoulder/</a:t>
            </a:r>
            <a:r>
              <a:rPr lang="en-US" dirty="0" err="1">
                <a:solidFill>
                  <a:schemeClr val="tx2">
                    <a:lumMod val="75000"/>
                  </a:schemeClr>
                </a:solidFill>
                <a:latin typeface="Arial" panose="020B0604020202020204" pitchFamily="34" charset="0"/>
                <a:cs typeface="Arial" panose="020B0604020202020204" pitchFamily="34" charset="0"/>
              </a:rPr>
              <a:t>scap</a:t>
            </a:r>
            <a:r>
              <a:rPr lang="en-US" dirty="0">
                <a:solidFill>
                  <a:schemeClr val="tx2">
                    <a:lumMod val="75000"/>
                  </a:schemeClr>
                </a:solidFill>
                <a:latin typeface="Arial" panose="020B0604020202020204" pitchFamily="34" charset="0"/>
                <a:cs typeface="Arial" panose="020B0604020202020204" pitchFamily="34" charset="0"/>
              </a:rPr>
              <a:t> stability to do </a:t>
            </a:r>
            <a:r>
              <a:rPr lang="en-US" dirty="0" smtClean="0">
                <a:solidFill>
                  <a:schemeClr val="tx2">
                    <a:lumMod val="75000"/>
                  </a:schemeClr>
                </a:solidFill>
                <a:latin typeface="Arial" panose="020B0604020202020204" pitchFamily="34" charset="0"/>
                <a:cs typeface="Arial" panose="020B0604020202020204" pitchFamily="34" charset="0"/>
              </a:rPr>
              <a:t>correctly</a:t>
            </a:r>
          </a:p>
          <a:p>
            <a:pPr marL="285750" lvl="0" indent="-285750">
              <a:buFont typeface="Wingdings" panose="05000000000000000000" pitchFamily="2" charset="2"/>
              <a:buChar char="Ø"/>
            </a:pPr>
            <a:r>
              <a:rPr lang="en-US" dirty="0" smtClean="0">
                <a:solidFill>
                  <a:schemeClr val="tx2">
                    <a:lumMod val="75000"/>
                  </a:schemeClr>
                </a:solidFill>
                <a:latin typeface="Arial" panose="020B0604020202020204" pitchFamily="34" charset="0"/>
                <a:cs typeface="Arial" panose="020B0604020202020204" pitchFamily="34" charset="0"/>
              </a:rPr>
              <a:t>5-10 </a:t>
            </a:r>
            <a:r>
              <a:rPr lang="en-US" dirty="0">
                <a:solidFill>
                  <a:schemeClr val="tx2">
                    <a:lumMod val="75000"/>
                  </a:schemeClr>
                </a:solidFill>
                <a:latin typeface="Arial" panose="020B0604020202020204" pitchFamily="34" charset="0"/>
                <a:cs typeface="Arial" panose="020B0604020202020204" pitchFamily="34" charset="0"/>
              </a:rPr>
              <a:t>pushups (it is ok to modify and do from knees, technique is important)</a:t>
            </a:r>
          </a:p>
        </p:txBody>
      </p:sp>
      <p:sp>
        <p:nvSpPr>
          <p:cNvPr id="21" name="Rectangle 20"/>
          <p:cNvSpPr/>
          <p:nvPr/>
        </p:nvSpPr>
        <p:spPr>
          <a:xfrm>
            <a:off x="2032553" y="604094"/>
            <a:ext cx="9601200" cy="830997"/>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4800" b="1" dirty="0" err="1" smtClean="0">
                <a:ln/>
                <a:solidFill>
                  <a:schemeClr val="accent4"/>
                </a:solidFill>
                <a:latin typeface="Arial" panose="020B0604020202020204" pitchFamily="34" charset="0"/>
                <a:cs typeface="Arial" panose="020B0604020202020204" pitchFamily="34" charset="0"/>
              </a:rPr>
              <a:t>Stengthening</a:t>
            </a:r>
            <a:r>
              <a:rPr lang="en-US" sz="4800" b="1" dirty="0" smtClean="0">
                <a:ln/>
                <a:solidFill>
                  <a:schemeClr val="accent4"/>
                </a:solidFill>
                <a:latin typeface="Arial" panose="020B0604020202020204" pitchFamily="34" charset="0"/>
                <a:cs typeface="Arial" panose="020B0604020202020204" pitchFamily="34" charset="0"/>
              </a:rPr>
              <a:t> (cont.)</a:t>
            </a:r>
            <a:endParaRPr lang="en-US" sz="4800" b="1" cap="none" spc="0" dirty="0">
              <a:ln/>
              <a:solidFill>
                <a:schemeClr val="accent4"/>
              </a:solidFill>
              <a:effectLst/>
              <a:latin typeface="Arial" panose="020B0604020202020204" pitchFamily="34" charset="0"/>
              <a:cs typeface="Arial" panose="020B0604020202020204" pitchFamily="34" charset="0"/>
            </a:endParaRPr>
          </a:p>
        </p:txBody>
      </p:sp>
      <p:pic>
        <p:nvPicPr>
          <p:cNvPr id="5" name="IODxDxX7oi4"/>
          <p:cNvPicPr>
            <a:picLocks noRot="1" noChangeAspect="1"/>
          </p:cNvPicPr>
          <p:nvPr>
            <a:videoFile r:link="rId1"/>
          </p:nvPr>
        </p:nvPicPr>
        <p:blipFill>
          <a:blip r:embed="rId4"/>
          <a:stretch>
            <a:fillRect/>
          </a:stretch>
        </p:blipFill>
        <p:spPr>
          <a:xfrm>
            <a:off x="3251200" y="3206113"/>
            <a:ext cx="5689600" cy="3200400"/>
          </a:xfrm>
          <a:prstGeom prst="rect">
            <a:avLst/>
          </a:prstGeom>
        </p:spPr>
      </p:pic>
    </p:spTree>
    <p:extLst>
      <p:ext uri="{BB962C8B-B14F-4D97-AF65-F5344CB8AC3E}">
        <p14:creationId xmlns:p14="http://schemas.microsoft.com/office/powerpoint/2010/main" val="423599833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0156" y="820729"/>
            <a:ext cx="1413390" cy="1413390"/>
          </a:xfrm>
          <a:prstGeom prst="rect">
            <a:avLst/>
          </a:prstGeom>
        </p:spPr>
      </p:pic>
      <p:sp>
        <p:nvSpPr>
          <p:cNvPr id="11" name="Round Single Corner Rectangle 10"/>
          <p:cNvSpPr/>
          <p:nvPr/>
        </p:nvSpPr>
        <p:spPr>
          <a:xfrm>
            <a:off x="2032553" y="1527424"/>
            <a:ext cx="9601200" cy="182880"/>
          </a:xfrm>
          <a:prstGeom prst="round1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 Single Corner Rectangle 11"/>
          <p:cNvSpPr/>
          <p:nvPr/>
        </p:nvSpPr>
        <p:spPr>
          <a:xfrm>
            <a:off x="2032553" y="1381540"/>
            <a:ext cx="9601200" cy="163002"/>
          </a:xfrm>
          <a:prstGeom prst="round1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2011680" y="1828800"/>
            <a:ext cx="9601200" cy="1692771"/>
          </a:xfrm>
          <a:prstGeom prst="rect">
            <a:avLst/>
          </a:prstGeom>
          <a:noFill/>
        </p:spPr>
        <p:txBody>
          <a:bodyPr wrap="square" rtlCol="0">
            <a:spAutoFit/>
          </a:bodyPr>
          <a:lstStyle/>
          <a:p>
            <a:pPr algn="ctr"/>
            <a:r>
              <a:rPr lang="en-US" sz="3200" b="1" dirty="0" smtClean="0">
                <a:solidFill>
                  <a:schemeClr val="tx2">
                    <a:lumMod val="75000"/>
                  </a:schemeClr>
                </a:solidFill>
                <a:latin typeface="Arial" panose="020B0604020202020204" pitchFamily="34" charset="0"/>
                <a:cs typeface="Arial" panose="020B0604020202020204" pitchFamily="34" charset="0"/>
              </a:rPr>
              <a:t>Planks</a:t>
            </a:r>
          </a:p>
          <a:p>
            <a:pPr marL="285750" indent="-285750">
              <a:buFont typeface="Wingdings" panose="05000000000000000000" pitchFamily="2" charset="2"/>
              <a:buChar char="Ø"/>
            </a:pPr>
            <a:r>
              <a:rPr lang="en-US" dirty="0" smtClean="0">
                <a:solidFill>
                  <a:schemeClr val="tx2">
                    <a:lumMod val="75000"/>
                  </a:schemeClr>
                </a:solidFill>
                <a:latin typeface="Arial" panose="020B0604020202020204" pitchFamily="34" charset="0"/>
                <a:cs typeface="Arial" panose="020B0604020202020204" pitchFamily="34" charset="0"/>
              </a:rPr>
              <a:t>Cores strengthening exercise</a:t>
            </a:r>
          </a:p>
          <a:p>
            <a:pPr marL="285750" indent="-285750">
              <a:buFont typeface="Wingdings" panose="05000000000000000000" pitchFamily="2" charset="2"/>
              <a:buChar char="Ø"/>
            </a:pPr>
            <a:r>
              <a:rPr lang="en-US" dirty="0">
                <a:solidFill>
                  <a:schemeClr val="tx2">
                    <a:lumMod val="75000"/>
                  </a:schemeClr>
                </a:solidFill>
                <a:latin typeface="Arial" panose="020B0604020202020204" pitchFamily="34" charset="0"/>
                <a:cs typeface="Arial" panose="020B0604020202020204" pitchFamily="34" charset="0"/>
              </a:rPr>
              <a:t>S</a:t>
            </a:r>
            <a:r>
              <a:rPr lang="en-US" dirty="0" smtClean="0">
                <a:solidFill>
                  <a:schemeClr val="tx2">
                    <a:lumMod val="75000"/>
                  </a:schemeClr>
                </a:solidFill>
                <a:latin typeface="Arial" panose="020B0604020202020204" pitchFamily="34" charset="0"/>
                <a:cs typeface="Arial" panose="020B0604020202020204" pitchFamily="34" charset="0"/>
              </a:rPr>
              <a:t>tart </a:t>
            </a:r>
            <a:r>
              <a:rPr lang="en-US" dirty="0">
                <a:solidFill>
                  <a:schemeClr val="tx2">
                    <a:lumMod val="75000"/>
                  </a:schemeClr>
                </a:solidFill>
                <a:latin typeface="Arial" panose="020B0604020202020204" pitchFamily="34" charset="0"/>
                <a:cs typeface="Arial" panose="020B0604020202020204" pitchFamily="34" charset="0"/>
              </a:rPr>
              <a:t>in a push-up position, </a:t>
            </a:r>
            <a:r>
              <a:rPr lang="en-US" dirty="0" smtClean="0">
                <a:solidFill>
                  <a:schemeClr val="tx2">
                    <a:lumMod val="75000"/>
                  </a:schemeClr>
                </a:solidFill>
                <a:latin typeface="Arial" panose="020B0604020202020204" pitchFamily="34" charset="0"/>
                <a:cs typeface="Arial" panose="020B0604020202020204" pitchFamily="34" charset="0"/>
              </a:rPr>
              <a:t>bend elbows </a:t>
            </a:r>
            <a:r>
              <a:rPr lang="en-US" dirty="0">
                <a:solidFill>
                  <a:schemeClr val="tx2">
                    <a:lumMod val="75000"/>
                  </a:schemeClr>
                </a:solidFill>
                <a:latin typeface="Arial" panose="020B0604020202020204" pitchFamily="34" charset="0"/>
                <a:cs typeface="Arial" panose="020B0604020202020204" pitchFamily="34" charset="0"/>
              </a:rPr>
              <a:t>and rest </a:t>
            </a:r>
            <a:r>
              <a:rPr lang="en-US" dirty="0" smtClean="0">
                <a:solidFill>
                  <a:schemeClr val="tx2">
                    <a:lumMod val="75000"/>
                  </a:schemeClr>
                </a:solidFill>
                <a:latin typeface="Arial" panose="020B0604020202020204" pitchFamily="34" charset="0"/>
                <a:cs typeface="Arial" panose="020B0604020202020204" pitchFamily="34" charset="0"/>
              </a:rPr>
              <a:t>forearms </a:t>
            </a:r>
            <a:r>
              <a:rPr lang="en-US" dirty="0">
                <a:solidFill>
                  <a:schemeClr val="tx2">
                    <a:lumMod val="75000"/>
                  </a:schemeClr>
                </a:solidFill>
                <a:latin typeface="Arial" panose="020B0604020202020204" pitchFamily="34" charset="0"/>
                <a:cs typeface="Arial" panose="020B0604020202020204" pitchFamily="34" charset="0"/>
              </a:rPr>
              <a:t>flat on the </a:t>
            </a:r>
            <a:r>
              <a:rPr lang="en-US" dirty="0" smtClean="0">
                <a:solidFill>
                  <a:schemeClr val="tx2">
                    <a:lumMod val="75000"/>
                  </a:schemeClr>
                </a:solidFill>
                <a:latin typeface="Arial" panose="020B0604020202020204" pitchFamily="34" charset="0"/>
                <a:cs typeface="Arial" panose="020B0604020202020204" pitchFamily="34" charset="0"/>
              </a:rPr>
              <a:t>ground</a:t>
            </a:r>
          </a:p>
          <a:p>
            <a:pPr marL="285750" indent="-285750">
              <a:buFont typeface="Wingdings" panose="05000000000000000000" pitchFamily="2" charset="2"/>
              <a:buChar char="Ø"/>
            </a:pPr>
            <a:r>
              <a:rPr lang="en-US" dirty="0">
                <a:solidFill>
                  <a:schemeClr val="tx2">
                    <a:lumMod val="75000"/>
                  </a:schemeClr>
                </a:solidFill>
                <a:latin typeface="Arial" panose="020B0604020202020204" pitchFamily="34" charset="0"/>
                <a:cs typeface="Arial" panose="020B0604020202020204" pitchFamily="34" charset="0"/>
              </a:rPr>
              <a:t>F</a:t>
            </a:r>
            <a:r>
              <a:rPr lang="en-US" dirty="0" smtClean="0">
                <a:solidFill>
                  <a:schemeClr val="tx2">
                    <a:lumMod val="75000"/>
                  </a:schemeClr>
                </a:solidFill>
                <a:latin typeface="Arial" panose="020B0604020202020204" pitchFamily="34" charset="0"/>
                <a:cs typeface="Arial" panose="020B0604020202020204" pitchFamily="34" charset="0"/>
              </a:rPr>
              <a:t>lex </a:t>
            </a:r>
            <a:r>
              <a:rPr lang="en-US" dirty="0">
                <a:solidFill>
                  <a:schemeClr val="tx2">
                    <a:lumMod val="75000"/>
                  </a:schemeClr>
                </a:solidFill>
                <a:latin typeface="Arial" panose="020B0604020202020204" pitchFamily="34" charset="0"/>
                <a:cs typeface="Arial" panose="020B0604020202020204" pitchFamily="34" charset="0"/>
              </a:rPr>
              <a:t>your stomach muscles and </a:t>
            </a:r>
            <a:r>
              <a:rPr lang="en-US" dirty="0" smtClean="0">
                <a:solidFill>
                  <a:schemeClr val="tx2">
                    <a:lumMod val="75000"/>
                  </a:schemeClr>
                </a:solidFill>
                <a:latin typeface="Arial" panose="020B0604020202020204" pitchFamily="34" charset="0"/>
                <a:cs typeface="Arial" panose="020B0604020202020204" pitchFamily="34" charset="0"/>
              </a:rPr>
              <a:t>hold</a:t>
            </a:r>
            <a:r>
              <a:rPr lang="en-US" dirty="0">
                <a:solidFill>
                  <a:schemeClr val="tx2">
                    <a:lumMod val="75000"/>
                  </a:schemeClr>
                </a:solidFill>
                <a:latin typeface="Arial" panose="020B0604020202020204" pitchFamily="34" charset="0"/>
                <a:cs typeface="Arial" panose="020B0604020202020204" pitchFamily="34" charset="0"/>
              </a:rPr>
              <a:t> </a:t>
            </a:r>
            <a:r>
              <a:rPr lang="en-US" dirty="0" smtClean="0">
                <a:solidFill>
                  <a:schemeClr val="tx2">
                    <a:lumMod val="75000"/>
                  </a:schemeClr>
                </a:solidFill>
                <a:latin typeface="Arial" panose="020B0604020202020204" pitchFamily="34" charset="0"/>
                <a:cs typeface="Arial" panose="020B0604020202020204" pitchFamily="34" charset="0"/>
              </a:rPr>
              <a:t>(make </a:t>
            </a:r>
            <a:r>
              <a:rPr lang="en-US" dirty="0">
                <a:solidFill>
                  <a:schemeClr val="tx2">
                    <a:lumMod val="75000"/>
                  </a:schemeClr>
                </a:solidFill>
                <a:latin typeface="Arial" panose="020B0604020202020204" pitchFamily="34" charset="0"/>
                <a:cs typeface="Arial" panose="020B0604020202020204" pitchFamily="34" charset="0"/>
              </a:rPr>
              <a:t>sure your back stays </a:t>
            </a:r>
            <a:r>
              <a:rPr lang="en-US" dirty="0" smtClean="0">
                <a:solidFill>
                  <a:schemeClr val="tx2">
                    <a:lumMod val="75000"/>
                  </a:schemeClr>
                </a:solidFill>
                <a:latin typeface="Arial" panose="020B0604020202020204" pitchFamily="34" charset="0"/>
                <a:cs typeface="Arial" panose="020B0604020202020204" pitchFamily="34" charset="0"/>
              </a:rPr>
              <a:t>flat)</a:t>
            </a:r>
          </a:p>
          <a:p>
            <a:pPr marL="285750" indent="-285750">
              <a:buFont typeface="Wingdings" panose="05000000000000000000" pitchFamily="2" charset="2"/>
              <a:buChar char="Ø"/>
            </a:pPr>
            <a:r>
              <a:rPr lang="en-US" dirty="0" smtClean="0">
                <a:solidFill>
                  <a:schemeClr val="tx2">
                    <a:lumMod val="75000"/>
                  </a:schemeClr>
                </a:solidFill>
                <a:latin typeface="Arial" panose="020B0604020202020204" pitchFamily="34" charset="0"/>
                <a:cs typeface="Arial" panose="020B0604020202020204" pitchFamily="34" charset="0"/>
              </a:rPr>
              <a:t>5 repetitions at 10 seconds</a:t>
            </a:r>
            <a:endParaRPr lang="en-US" dirty="0">
              <a:solidFill>
                <a:schemeClr val="tx2">
                  <a:lumMod val="75000"/>
                </a:schemeClr>
              </a:solidFill>
              <a:latin typeface="Arial" panose="020B0604020202020204" pitchFamily="34" charset="0"/>
              <a:cs typeface="Arial" panose="020B0604020202020204" pitchFamily="34" charset="0"/>
            </a:endParaRPr>
          </a:p>
        </p:txBody>
      </p:sp>
      <p:sp>
        <p:nvSpPr>
          <p:cNvPr id="21" name="Rectangle 20"/>
          <p:cNvSpPr/>
          <p:nvPr/>
        </p:nvSpPr>
        <p:spPr>
          <a:xfrm>
            <a:off x="2032553" y="604094"/>
            <a:ext cx="9601200" cy="830997"/>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4800" b="1" dirty="0" err="1" smtClean="0">
                <a:ln/>
                <a:solidFill>
                  <a:schemeClr val="accent4"/>
                </a:solidFill>
                <a:latin typeface="Arial" panose="020B0604020202020204" pitchFamily="34" charset="0"/>
                <a:cs typeface="Arial" panose="020B0604020202020204" pitchFamily="34" charset="0"/>
              </a:rPr>
              <a:t>Stengthening</a:t>
            </a:r>
            <a:r>
              <a:rPr lang="en-US" sz="4800" b="1" dirty="0" smtClean="0">
                <a:ln/>
                <a:solidFill>
                  <a:schemeClr val="accent4"/>
                </a:solidFill>
                <a:latin typeface="Arial" panose="020B0604020202020204" pitchFamily="34" charset="0"/>
                <a:cs typeface="Arial" panose="020B0604020202020204" pitchFamily="34" charset="0"/>
              </a:rPr>
              <a:t> (cont.)</a:t>
            </a:r>
            <a:endParaRPr lang="en-US" sz="4800" b="1" cap="none" spc="0" dirty="0">
              <a:ln/>
              <a:solidFill>
                <a:schemeClr val="accent4"/>
              </a:solidFill>
              <a:effectLst/>
              <a:latin typeface="Arial" panose="020B0604020202020204" pitchFamily="34" charset="0"/>
              <a:cs typeface="Arial" panose="020B0604020202020204" pitchFamily="34" charset="0"/>
            </a:endParaRPr>
          </a:p>
        </p:txBody>
      </p:sp>
      <p:pic>
        <p:nvPicPr>
          <p:cNvPr id="2" name="-Cw_ZEpZKWA"/>
          <p:cNvPicPr>
            <a:picLocks noRot="1" noChangeAspect="1"/>
          </p:cNvPicPr>
          <p:nvPr>
            <a:videoFile r:link="rId1"/>
          </p:nvPr>
        </p:nvPicPr>
        <p:blipFill>
          <a:blip r:embed="rId4"/>
          <a:stretch>
            <a:fillRect/>
          </a:stretch>
        </p:blipFill>
        <p:spPr>
          <a:xfrm>
            <a:off x="3657600" y="3720353"/>
            <a:ext cx="4876800" cy="2743200"/>
          </a:xfrm>
          <a:prstGeom prst="rect">
            <a:avLst/>
          </a:prstGeom>
        </p:spPr>
      </p:pic>
    </p:spTree>
    <p:extLst>
      <p:ext uri="{BB962C8B-B14F-4D97-AF65-F5344CB8AC3E}">
        <p14:creationId xmlns:p14="http://schemas.microsoft.com/office/powerpoint/2010/main" val="220182040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0156" y="820729"/>
            <a:ext cx="1413390" cy="1413390"/>
          </a:xfrm>
          <a:prstGeom prst="rect">
            <a:avLst/>
          </a:prstGeom>
        </p:spPr>
      </p:pic>
      <p:sp>
        <p:nvSpPr>
          <p:cNvPr id="11" name="Round Single Corner Rectangle 10"/>
          <p:cNvSpPr/>
          <p:nvPr/>
        </p:nvSpPr>
        <p:spPr>
          <a:xfrm>
            <a:off x="2032553" y="1527424"/>
            <a:ext cx="9601200" cy="182880"/>
          </a:xfrm>
          <a:prstGeom prst="round1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 Single Corner Rectangle 11"/>
          <p:cNvSpPr/>
          <p:nvPr/>
        </p:nvSpPr>
        <p:spPr>
          <a:xfrm>
            <a:off x="2032553" y="1381540"/>
            <a:ext cx="9601200" cy="163002"/>
          </a:xfrm>
          <a:prstGeom prst="round1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2011680" y="1828800"/>
            <a:ext cx="9601200" cy="1415772"/>
          </a:xfrm>
          <a:prstGeom prst="rect">
            <a:avLst/>
          </a:prstGeom>
          <a:noFill/>
        </p:spPr>
        <p:txBody>
          <a:bodyPr wrap="square" rtlCol="0">
            <a:spAutoFit/>
          </a:bodyPr>
          <a:lstStyle/>
          <a:p>
            <a:pPr algn="ctr"/>
            <a:r>
              <a:rPr lang="en-US" sz="3200" b="1" dirty="0" smtClean="0">
                <a:solidFill>
                  <a:schemeClr val="tx2">
                    <a:lumMod val="75000"/>
                  </a:schemeClr>
                </a:solidFill>
                <a:latin typeface="Arial" panose="020B0604020202020204" pitchFamily="34" charset="0"/>
                <a:cs typeface="Arial" panose="020B0604020202020204" pitchFamily="34" charset="0"/>
              </a:rPr>
              <a:t>Throwers 10 Exercises</a:t>
            </a:r>
          </a:p>
          <a:p>
            <a:pPr marL="285750" indent="-285750">
              <a:buFont typeface="Wingdings" panose="05000000000000000000" pitchFamily="2" charset="2"/>
              <a:buChar char="Ø"/>
            </a:pPr>
            <a:r>
              <a:rPr lang="en-US" dirty="0" smtClean="0">
                <a:solidFill>
                  <a:schemeClr val="tx2">
                    <a:lumMod val="75000"/>
                  </a:schemeClr>
                </a:solidFill>
                <a:latin typeface="Arial" panose="020B0604020202020204" pitchFamily="34" charset="0"/>
                <a:cs typeface="Arial" panose="020B0604020202020204" pitchFamily="34" charset="0"/>
              </a:rPr>
              <a:t>Start with Exercise #1</a:t>
            </a:r>
          </a:p>
          <a:p>
            <a:pPr marL="285750" indent="-285750">
              <a:buFont typeface="Wingdings" panose="05000000000000000000" pitchFamily="2" charset="2"/>
              <a:buChar char="Ø"/>
            </a:pPr>
            <a:r>
              <a:rPr lang="en-US" dirty="0" smtClean="0">
                <a:solidFill>
                  <a:schemeClr val="tx2">
                    <a:lumMod val="75000"/>
                  </a:schemeClr>
                </a:solidFill>
                <a:latin typeface="Arial" panose="020B0604020202020204" pitchFamily="34" charset="0"/>
                <a:cs typeface="Arial" panose="020B0604020202020204" pitchFamily="34" charset="0"/>
              </a:rPr>
              <a:t>Emphasize scapular control</a:t>
            </a:r>
          </a:p>
          <a:p>
            <a:pPr marL="285750" indent="-285750">
              <a:buFont typeface="Wingdings" panose="05000000000000000000" pitchFamily="2" charset="2"/>
              <a:buChar char="Ø"/>
            </a:pPr>
            <a:r>
              <a:rPr lang="en-US" dirty="0" smtClean="0">
                <a:solidFill>
                  <a:schemeClr val="tx2">
                    <a:lumMod val="75000"/>
                  </a:schemeClr>
                </a:solidFill>
                <a:latin typeface="Arial" panose="020B0604020202020204" pitchFamily="34" charset="0"/>
                <a:cs typeface="Arial" panose="020B0604020202020204" pitchFamily="34" charset="0"/>
              </a:rPr>
              <a:t>Start with one set of 10 then progress</a:t>
            </a:r>
          </a:p>
        </p:txBody>
      </p:sp>
      <p:sp>
        <p:nvSpPr>
          <p:cNvPr id="21" name="Rectangle 20"/>
          <p:cNvSpPr/>
          <p:nvPr/>
        </p:nvSpPr>
        <p:spPr>
          <a:xfrm>
            <a:off x="2032553" y="604094"/>
            <a:ext cx="9601200" cy="830997"/>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4800" b="1" dirty="0" err="1" smtClean="0">
                <a:ln/>
                <a:solidFill>
                  <a:schemeClr val="accent4"/>
                </a:solidFill>
                <a:latin typeface="Arial" panose="020B0604020202020204" pitchFamily="34" charset="0"/>
                <a:cs typeface="Arial" panose="020B0604020202020204" pitchFamily="34" charset="0"/>
              </a:rPr>
              <a:t>Stengthening</a:t>
            </a:r>
            <a:r>
              <a:rPr lang="en-US" sz="4800" b="1" dirty="0" smtClean="0">
                <a:ln/>
                <a:solidFill>
                  <a:schemeClr val="accent4"/>
                </a:solidFill>
                <a:latin typeface="Arial" panose="020B0604020202020204" pitchFamily="34" charset="0"/>
                <a:cs typeface="Arial" panose="020B0604020202020204" pitchFamily="34" charset="0"/>
              </a:rPr>
              <a:t> (cont.)</a:t>
            </a:r>
            <a:endParaRPr lang="en-US" sz="4800" b="1" cap="none" spc="0" dirty="0">
              <a:ln/>
              <a:solidFill>
                <a:schemeClr val="accent4"/>
              </a:solidFill>
              <a:effectLst/>
              <a:latin typeface="Arial" panose="020B0604020202020204" pitchFamily="34" charset="0"/>
              <a:cs typeface="Arial" panose="020B0604020202020204" pitchFamily="34" charset="0"/>
            </a:endParaRPr>
          </a:p>
        </p:txBody>
      </p:sp>
      <p:pic>
        <p:nvPicPr>
          <p:cNvPr id="2" name="hnuBSlV20ks"/>
          <p:cNvPicPr>
            <a:picLocks noRot="1" noChangeAspect="1"/>
          </p:cNvPicPr>
          <p:nvPr>
            <a:videoFile r:link="rId1"/>
          </p:nvPr>
        </p:nvPicPr>
        <p:blipFill>
          <a:blip r:embed="rId4"/>
          <a:stretch>
            <a:fillRect/>
          </a:stretch>
        </p:blipFill>
        <p:spPr>
          <a:xfrm>
            <a:off x="3474720" y="3383280"/>
            <a:ext cx="5689600" cy="3200400"/>
          </a:xfrm>
          <a:prstGeom prst="rect">
            <a:avLst/>
          </a:prstGeom>
        </p:spPr>
      </p:pic>
    </p:spTree>
    <p:extLst>
      <p:ext uri="{BB962C8B-B14F-4D97-AF65-F5344CB8AC3E}">
        <p14:creationId xmlns:p14="http://schemas.microsoft.com/office/powerpoint/2010/main" val="163374100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0156" y="820729"/>
            <a:ext cx="1413390" cy="1413390"/>
          </a:xfrm>
          <a:prstGeom prst="rect">
            <a:avLst/>
          </a:prstGeom>
        </p:spPr>
      </p:pic>
      <p:sp>
        <p:nvSpPr>
          <p:cNvPr id="11" name="Round Single Corner Rectangle 10"/>
          <p:cNvSpPr/>
          <p:nvPr/>
        </p:nvSpPr>
        <p:spPr>
          <a:xfrm>
            <a:off x="2032553" y="1527424"/>
            <a:ext cx="9601200" cy="182880"/>
          </a:xfrm>
          <a:prstGeom prst="round1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 Single Corner Rectangle 11"/>
          <p:cNvSpPr/>
          <p:nvPr/>
        </p:nvSpPr>
        <p:spPr>
          <a:xfrm>
            <a:off x="2032553" y="1381540"/>
            <a:ext cx="9601200" cy="163002"/>
          </a:xfrm>
          <a:prstGeom prst="round1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2011680" y="1828800"/>
            <a:ext cx="9601200" cy="4462760"/>
          </a:xfrm>
          <a:prstGeom prst="rect">
            <a:avLst/>
          </a:prstGeom>
          <a:noFill/>
        </p:spPr>
        <p:txBody>
          <a:bodyPr wrap="square" rtlCol="0">
            <a:spAutoFit/>
          </a:bodyPr>
          <a:lstStyle/>
          <a:p>
            <a:pPr algn="ctr"/>
            <a:r>
              <a:rPr lang="en-US" sz="3200" b="1" dirty="0" smtClean="0">
                <a:solidFill>
                  <a:schemeClr val="tx2">
                    <a:lumMod val="75000"/>
                  </a:schemeClr>
                </a:solidFill>
                <a:latin typeface="Arial" panose="020B0604020202020204" pitchFamily="34" charset="0"/>
                <a:cs typeface="Arial" panose="020B0604020202020204" pitchFamily="34" charset="0"/>
              </a:rPr>
              <a:t>Long Toss</a:t>
            </a:r>
          </a:p>
          <a:p>
            <a:endParaRPr lang="en-US" dirty="0" smtClean="0">
              <a:solidFill>
                <a:schemeClr val="tx2">
                  <a:lumMod val="75000"/>
                </a:schemeClr>
              </a:solidFill>
              <a:latin typeface="Arial" panose="020B0604020202020204" pitchFamily="34" charset="0"/>
              <a:cs typeface="Arial" panose="020B0604020202020204" pitchFamily="34" charset="0"/>
            </a:endParaRPr>
          </a:p>
          <a:p>
            <a:r>
              <a:rPr lang="en-US" dirty="0">
                <a:solidFill>
                  <a:schemeClr val="tx2">
                    <a:lumMod val="75000"/>
                  </a:schemeClr>
                </a:solidFill>
                <a:latin typeface="Arial" panose="020B0604020202020204" pitchFamily="34" charset="0"/>
                <a:cs typeface="Arial" panose="020B0604020202020204" pitchFamily="34" charset="0"/>
              </a:rPr>
              <a:t>I</a:t>
            </a:r>
            <a:r>
              <a:rPr lang="en-US" dirty="0" smtClean="0">
                <a:solidFill>
                  <a:schemeClr val="tx2">
                    <a:lumMod val="75000"/>
                  </a:schemeClr>
                </a:solidFill>
                <a:latin typeface="Arial" panose="020B0604020202020204" pitchFamily="34" charset="0"/>
                <a:cs typeface="Arial" panose="020B0604020202020204" pitchFamily="34" charset="0"/>
              </a:rPr>
              <a:t>f athlete is </a:t>
            </a:r>
            <a:r>
              <a:rPr lang="en-US" dirty="0">
                <a:solidFill>
                  <a:schemeClr val="tx2">
                    <a:lumMod val="75000"/>
                  </a:schemeClr>
                </a:solidFill>
                <a:latin typeface="Arial" panose="020B0604020202020204" pitchFamily="34" charset="0"/>
                <a:cs typeface="Arial" panose="020B0604020202020204" pitchFamily="34" charset="0"/>
              </a:rPr>
              <a:t>throwing with good </a:t>
            </a:r>
            <a:r>
              <a:rPr lang="en-US" dirty="0" smtClean="0">
                <a:solidFill>
                  <a:schemeClr val="tx2">
                    <a:lumMod val="75000"/>
                  </a:schemeClr>
                </a:solidFill>
                <a:latin typeface="Arial" panose="020B0604020202020204" pitchFamily="34" charset="0"/>
                <a:cs typeface="Arial" panose="020B0604020202020204" pitchFamily="34" charset="0"/>
              </a:rPr>
              <a:t>mechanics, </a:t>
            </a:r>
            <a:r>
              <a:rPr lang="en-US" dirty="0">
                <a:solidFill>
                  <a:schemeClr val="tx2">
                    <a:lumMod val="75000"/>
                  </a:schemeClr>
                </a:solidFill>
                <a:latin typeface="Arial" panose="020B0604020202020204" pitchFamily="34" charset="0"/>
                <a:cs typeface="Arial" panose="020B0604020202020204" pitchFamily="34" charset="0"/>
              </a:rPr>
              <a:t>it is ok to let </a:t>
            </a:r>
            <a:r>
              <a:rPr lang="en-US" dirty="0" smtClean="0">
                <a:solidFill>
                  <a:schemeClr val="tx2">
                    <a:lumMod val="75000"/>
                  </a:schemeClr>
                </a:solidFill>
                <a:latin typeface="Arial" panose="020B0604020202020204" pitchFamily="34" charset="0"/>
                <a:cs typeface="Arial" panose="020B0604020202020204" pitchFamily="34" charset="0"/>
              </a:rPr>
              <a:t>their </a:t>
            </a:r>
            <a:r>
              <a:rPr lang="en-US" dirty="0">
                <a:solidFill>
                  <a:schemeClr val="tx2">
                    <a:lumMod val="75000"/>
                  </a:schemeClr>
                </a:solidFill>
                <a:latin typeface="Arial" panose="020B0604020202020204" pitchFamily="34" charset="0"/>
                <a:cs typeface="Arial" panose="020B0604020202020204" pitchFamily="34" charset="0"/>
              </a:rPr>
              <a:t>arm dictate how far and long </a:t>
            </a:r>
            <a:r>
              <a:rPr lang="en-US" dirty="0" smtClean="0">
                <a:solidFill>
                  <a:schemeClr val="tx2">
                    <a:lumMod val="75000"/>
                  </a:schemeClr>
                </a:solidFill>
                <a:latin typeface="Arial" panose="020B0604020202020204" pitchFamily="34" charset="0"/>
                <a:cs typeface="Arial" panose="020B0604020202020204" pitchFamily="34" charset="0"/>
              </a:rPr>
              <a:t>to </a:t>
            </a:r>
            <a:r>
              <a:rPr lang="en-US" dirty="0">
                <a:solidFill>
                  <a:schemeClr val="tx2">
                    <a:lumMod val="75000"/>
                  </a:schemeClr>
                </a:solidFill>
                <a:latin typeface="Arial" panose="020B0604020202020204" pitchFamily="34" charset="0"/>
                <a:cs typeface="Arial" panose="020B0604020202020204" pitchFamily="34" charset="0"/>
              </a:rPr>
              <a:t>throw. This does require supervision as </a:t>
            </a:r>
            <a:r>
              <a:rPr lang="en-US" dirty="0" smtClean="0">
                <a:solidFill>
                  <a:schemeClr val="tx2">
                    <a:lumMod val="75000"/>
                  </a:schemeClr>
                </a:solidFill>
                <a:latin typeface="Arial" panose="020B0604020202020204" pitchFamily="34" charset="0"/>
                <a:cs typeface="Arial" panose="020B0604020202020204" pitchFamily="34" charset="0"/>
              </a:rPr>
              <a:t>coaches </a:t>
            </a:r>
            <a:r>
              <a:rPr lang="en-US" dirty="0">
                <a:solidFill>
                  <a:schemeClr val="tx2">
                    <a:lumMod val="75000"/>
                  </a:schemeClr>
                </a:solidFill>
                <a:latin typeface="Arial" panose="020B0604020202020204" pitchFamily="34" charset="0"/>
                <a:cs typeface="Arial" panose="020B0604020202020204" pitchFamily="34" charset="0"/>
              </a:rPr>
              <a:t>should monitor throwing mechanics. Instead of sets and reps, set a time period that the players can throw.  Maybe 15 -20 minutes. If players are done early that is ok as they could be tired not strong enough to throw longer etc. But allow time for those that are able to so they can continue to develop</a:t>
            </a:r>
            <a:r>
              <a:rPr lang="en-US" dirty="0" smtClean="0">
                <a:solidFill>
                  <a:schemeClr val="tx2">
                    <a:lumMod val="75000"/>
                  </a:schemeClr>
                </a:solidFill>
                <a:latin typeface="Arial" panose="020B0604020202020204" pitchFamily="34" charset="0"/>
                <a:cs typeface="Arial" panose="020B0604020202020204" pitchFamily="34" charset="0"/>
              </a:rPr>
              <a:t>.</a:t>
            </a:r>
          </a:p>
          <a:p>
            <a:endParaRPr lang="en-US" dirty="0">
              <a:solidFill>
                <a:schemeClr val="tx2">
                  <a:lumMod val="75000"/>
                </a:schemeClr>
              </a:solidFill>
              <a:latin typeface="Arial" panose="020B0604020202020204" pitchFamily="34" charset="0"/>
              <a:cs typeface="Arial" panose="020B0604020202020204" pitchFamily="34" charset="0"/>
            </a:endParaRPr>
          </a:p>
          <a:p>
            <a:r>
              <a:rPr lang="en-US" b="1" dirty="0" smtClean="0">
                <a:solidFill>
                  <a:schemeClr val="tx2">
                    <a:lumMod val="75000"/>
                  </a:schemeClr>
                </a:solidFill>
                <a:latin typeface="Arial" panose="020B0604020202020204" pitchFamily="34" charset="0"/>
                <a:cs typeface="Arial" panose="020B0604020202020204" pitchFamily="34" charset="0"/>
              </a:rPr>
              <a:t>Arm Health Resources:</a:t>
            </a:r>
          </a:p>
          <a:p>
            <a:endParaRPr lang="en-US" dirty="0" smtClean="0">
              <a:solidFill>
                <a:schemeClr val="tx2">
                  <a:lumMod val="75000"/>
                </a:schemeClr>
              </a:solidFill>
              <a:latin typeface="Arial" panose="020B0604020202020204" pitchFamily="34" charset="0"/>
              <a:cs typeface="Arial" panose="020B0604020202020204" pitchFamily="34" charset="0"/>
            </a:endParaRPr>
          </a:p>
          <a:p>
            <a:r>
              <a:rPr lang="en-US" dirty="0" smtClean="0">
                <a:solidFill>
                  <a:schemeClr val="tx2">
                    <a:lumMod val="75000"/>
                  </a:schemeClr>
                </a:solidFill>
                <a:latin typeface="Arial" panose="020B0604020202020204" pitchFamily="34" charset="0"/>
                <a:cs typeface="Arial" panose="020B0604020202020204" pitchFamily="34" charset="0"/>
                <a:hlinkClick r:id="rId3"/>
              </a:rPr>
              <a:t>https</a:t>
            </a:r>
            <a:r>
              <a:rPr lang="en-US" dirty="0">
                <a:solidFill>
                  <a:schemeClr val="tx2">
                    <a:lumMod val="75000"/>
                  </a:schemeClr>
                </a:solidFill>
                <a:latin typeface="Arial" panose="020B0604020202020204" pitchFamily="34" charset="0"/>
                <a:cs typeface="Arial" panose="020B0604020202020204" pitchFamily="34" charset="0"/>
                <a:hlinkClick r:id="rId3"/>
              </a:rPr>
              <a:t>://</a:t>
            </a:r>
            <a:r>
              <a:rPr lang="en-US" dirty="0" smtClean="0">
                <a:solidFill>
                  <a:schemeClr val="tx2">
                    <a:lumMod val="75000"/>
                  </a:schemeClr>
                </a:solidFill>
                <a:latin typeface="Arial" panose="020B0604020202020204" pitchFamily="34" charset="0"/>
                <a:cs typeface="Arial" panose="020B0604020202020204" pitchFamily="34" charset="0"/>
                <a:hlinkClick r:id="rId3"/>
              </a:rPr>
              <a:t>www.mlb.com/pitch-smart</a:t>
            </a:r>
            <a:endParaRPr lang="en-US" dirty="0" smtClean="0">
              <a:solidFill>
                <a:schemeClr val="tx2">
                  <a:lumMod val="75000"/>
                </a:schemeClr>
              </a:solidFill>
              <a:latin typeface="Arial" panose="020B0604020202020204" pitchFamily="34" charset="0"/>
              <a:cs typeface="Arial" panose="020B0604020202020204" pitchFamily="34" charset="0"/>
            </a:endParaRPr>
          </a:p>
          <a:p>
            <a:endParaRPr lang="en-US" dirty="0" smtClean="0">
              <a:solidFill>
                <a:schemeClr val="tx2">
                  <a:lumMod val="75000"/>
                </a:schemeClr>
              </a:solidFill>
              <a:latin typeface="Arial" panose="020B0604020202020204" pitchFamily="34" charset="0"/>
              <a:cs typeface="Arial" panose="020B0604020202020204" pitchFamily="34" charset="0"/>
            </a:endParaRPr>
          </a:p>
          <a:p>
            <a:r>
              <a:rPr lang="en-US" dirty="0" smtClean="0">
                <a:solidFill>
                  <a:schemeClr val="tx2">
                    <a:lumMod val="75000"/>
                  </a:schemeClr>
                </a:solidFill>
                <a:latin typeface="Arial" panose="020B0604020202020204" pitchFamily="34" charset="0"/>
                <a:cs typeface="Arial" panose="020B0604020202020204" pitchFamily="34" charset="0"/>
                <a:hlinkClick r:id="rId4"/>
              </a:rPr>
              <a:t>https</a:t>
            </a:r>
            <a:r>
              <a:rPr lang="en-US" dirty="0">
                <a:solidFill>
                  <a:schemeClr val="tx2">
                    <a:lumMod val="75000"/>
                  </a:schemeClr>
                </a:solidFill>
                <a:latin typeface="Arial" panose="020B0604020202020204" pitchFamily="34" charset="0"/>
                <a:cs typeface="Arial" panose="020B0604020202020204" pitchFamily="34" charset="0"/>
                <a:hlinkClick r:id="rId4"/>
              </a:rPr>
              <a:t>://www.stopsportsinjuries.org</a:t>
            </a:r>
            <a:r>
              <a:rPr lang="en-US" dirty="0" smtClean="0">
                <a:solidFill>
                  <a:schemeClr val="tx2">
                    <a:lumMod val="75000"/>
                  </a:schemeClr>
                </a:solidFill>
                <a:latin typeface="Arial" panose="020B0604020202020204" pitchFamily="34" charset="0"/>
                <a:cs typeface="Arial" panose="020B0604020202020204" pitchFamily="34" charset="0"/>
                <a:hlinkClick r:id="rId4"/>
              </a:rPr>
              <a:t>/</a:t>
            </a:r>
            <a:endParaRPr lang="en-US" dirty="0" smtClean="0">
              <a:solidFill>
                <a:schemeClr val="tx2">
                  <a:lumMod val="75000"/>
                </a:schemeClr>
              </a:solidFill>
              <a:latin typeface="Arial" panose="020B0604020202020204" pitchFamily="34" charset="0"/>
              <a:cs typeface="Arial" panose="020B0604020202020204" pitchFamily="34" charset="0"/>
            </a:endParaRPr>
          </a:p>
          <a:p>
            <a:endParaRPr lang="en-US" dirty="0">
              <a:solidFill>
                <a:schemeClr val="tx2">
                  <a:lumMod val="75000"/>
                </a:schemeClr>
              </a:solidFill>
              <a:latin typeface="Arial" panose="020B0604020202020204" pitchFamily="34" charset="0"/>
              <a:cs typeface="Arial" panose="020B0604020202020204" pitchFamily="34" charset="0"/>
            </a:endParaRPr>
          </a:p>
          <a:p>
            <a:r>
              <a:rPr lang="en-US" dirty="0">
                <a:solidFill>
                  <a:schemeClr val="tx2">
                    <a:lumMod val="75000"/>
                  </a:schemeClr>
                </a:solidFill>
                <a:latin typeface="Arial" panose="020B0604020202020204" pitchFamily="34" charset="0"/>
                <a:cs typeface="Arial" panose="020B0604020202020204" pitchFamily="34" charset="0"/>
                <a:hlinkClick r:id="rId5"/>
              </a:rPr>
              <a:t>https://elitebaseballperformance.com</a:t>
            </a:r>
            <a:r>
              <a:rPr lang="en-US" dirty="0" smtClean="0">
                <a:solidFill>
                  <a:schemeClr val="tx2">
                    <a:lumMod val="75000"/>
                  </a:schemeClr>
                </a:solidFill>
                <a:latin typeface="Arial" panose="020B0604020202020204" pitchFamily="34" charset="0"/>
                <a:cs typeface="Arial" panose="020B0604020202020204" pitchFamily="34" charset="0"/>
                <a:hlinkClick r:id="rId5"/>
              </a:rPr>
              <a:t>/</a:t>
            </a:r>
            <a:endParaRPr lang="en-US" dirty="0" smtClean="0">
              <a:solidFill>
                <a:schemeClr val="tx2">
                  <a:lumMod val="75000"/>
                </a:schemeClr>
              </a:solidFill>
              <a:latin typeface="Arial" panose="020B0604020202020204" pitchFamily="34" charset="0"/>
              <a:cs typeface="Arial" panose="020B0604020202020204" pitchFamily="34" charset="0"/>
            </a:endParaRPr>
          </a:p>
        </p:txBody>
      </p:sp>
      <p:sp>
        <p:nvSpPr>
          <p:cNvPr id="21" name="Rectangle 20"/>
          <p:cNvSpPr/>
          <p:nvPr/>
        </p:nvSpPr>
        <p:spPr>
          <a:xfrm>
            <a:off x="2032553" y="604094"/>
            <a:ext cx="9601200" cy="830997"/>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4800" b="1" dirty="0" err="1" smtClean="0">
                <a:ln/>
                <a:solidFill>
                  <a:schemeClr val="accent4"/>
                </a:solidFill>
                <a:latin typeface="Arial" panose="020B0604020202020204" pitchFamily="34" charset="0"/>
                <a:cs typeface="Arial" panose="020B0604020202020204" pitchFamily="34" charset="0"/>
              </a:rPr>
              <a:t>Stengthening</a:t>
            </a:r>
            <a:r>
              <a:rPr lang="en-US" sz="4800" b="1" dirty="0" smtClean="0">
                <a:ln/>
                <a:solidFill>
                  <a:schemeClr val="accent4"/>
                </a:solidFill>
                <a:latin typeface="Arial" panose="020B0604020202020204" pitchFamily="34" charset="0"/>
                <a:cs typeface="Arial" panose="020B0604020202020204" pitchFamily="34" charset="0"/>
              </a:rPr>
              <a:t> (cont.)</a:t>
            </a:r>
            <a:endParaRPr lang="en-US" sz="4800" b="1" cap="none" spc="0" dirty="0">
              <a:ln/>
              <a:solidFill>
                <a:schemeClr val="accent4"/>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559415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0156" y="820729"/>
            <a:ext cx="1413390" cy="1413390"/>
          </a:xfrm>
          <a:prstGeom prst="rect">
            <a:avLst/>
          </a:prstGeom>
        </p:spPr>
      </p:pic>
      <p:sp>
        <p:nvSpPr>
          <p:cNvPr id="11" name="Round Single Corner Rectangle 10"/>
          <p:cNvSpPr/>
          <p:nvPr/>
        </p:nvSpPr>
        <p:spPr>
          <a:xfrm>
            <a:off x="2032553" y="1527424"/>
            <a:ext cx="9601200" cy="182880"/>
          </a:xfrm>
          <a:prstGeom prst="round1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 Single Corner Rectangle 11"/>
          <p:cNvSpPr/>
          <p:nvPr/>
        </p:nvSpPr>
        <p:spPr>
          <a:xfrm>
            <a:off x="2032553" y="1381540"/>
            <a:ext cx="9601200" cy="163002"/>
          </a:xfrm>
          <a:prstGeom prst="round1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2032553" y="2073830"/>
            <a:ext cx="9601200" cy="4247317"/>
          </a:xfrm>
          <a:prstGeom prst="rect">
            <a:avLst/>
          </a:prstGeom>
          <a:noFill/>
        </p:spPr>
        <p:txBody>
          <a:bodyPr wrap="square" rtlCol="0">
            <a:spAutoFit/>
          </a:bodyPr>
          <a:lstStyle/>
          <a:p>
            <a:r>
              <a:rPr lang="en-US" sz="2400" b="1" dirty="0" smtClean="0">
                <a:solidFill>
                  <a:schemeClr val="tx2"/>
                </a:solidFill>
                <a:latin typeface="Arial" panose="020B0604020202020204" pitchFamily="34" charset="0"/>
                <a:cs typeface="Arial" panose="020B0604020202020204" pitchFamily="34" charset="0"/>
              </a:rPr>
              <a:t>*At least 15 minutes should be dedicated to stretching/body warmup prior to throwing</a:t>
            </a:r>
          </a:p>
          <a:p>
            <a:endParaRPr lang="en-US" sz="2400" b="1" dirty="0" smtClean="0">
              <a:solidFill>
                <a:schemeClr val="tx2"/>
              </a:solidFill>
              <a:latin typeface="Arial" panose="020B0604020202020204" pitchFamily="34" charset="0"/>
              <a:cs typeface="Arial" panose="020B0604020202020204" pitchFamily="34" charset="0"/>
            </a:endParaRPr>
          </a:p>
          <a:p>
            <a:r>
              <a:rPr lang="en-US" b="1" dirty="0" smtClean="0">
                <a:solidFill>
                  <a:schemeClr val="tx2"/>
                </a:solidFill>
                <a:latin typeface="Arial" panose="020B0604020202020204" pitchFamily="34" charset="0"/>
                <a:cs typeface="Arial" panose="020B0604020202020204" pitchFamily="34" charset="0"/>
              </a:rPr>
              <a:t>Body Warmup</a:t>
            </a:r>
          </a:p>
          <a:p>
            <a:r>
              <a:rPr lang="en-US" b="1" dirty="0" smtClean="0">
                <a:solidFill>
                  <a:schemeClr val="tx2"/>
                </a:solidFill>
                <a:latin typeface="Arial" panose="020B0604020202020204" pitchFamily="34" charset="0"/>
                <a:cs typeface="Arial" panose="020B0604020202020204" pitchFamily="34" charset="0"/>
              </a:rPr>
              <a:t>1. Sprints</a:t>
            </a:r>
          </a:p>
          <a:p>
            <a:r>
              <a:rPr lang="en-US" dirty="0" smtClean="0">
                <a:solidFill>
                  <a:schemeClr val="tx2"/>
                </a:solidFill>
                <a:latin typeface="Arial" panose="020B0604020202020204" pitchFamily="34" charset="0"/>
                <a:cs typeface="Arial" panose="020B0604020202020204" pitchFamily="34" charset="0"/>
              </a:rPr>
              <a:t>The first thing that should be done in a warmup is five to 10 short sprints that simulate the action you would see in a game. This will get the body's core temperature warmed up, and it will also increase circulation to the muscles. Start at the first base line. Sprint to second base, walk back and sprint again.</a:t>
            </a:r>
          </a:p>
          <a:p>
            <a:endParaRPr lang="en-US" dirty="0">
              <a:solidFill>
                <a:schemeClr val="tx2"/>
              </a:solidFill>
              <a:latin typeface="Arial" panose="020B0604020202020204" pitchFamily="34" charset="0"/>
              <a:cs typeface="Arial" panose="020B0604020202020204" pitchFamily="34" charset="0"/>
            </a:endParaRPr>
          </a:p>
          <a:p>
            <a:r>
              <a:rPr lang="en-US" b="1" dirty="0">
                <a:solidFill>
                  <a:schemeClr val="tx2"/>
                </a:solidFill>
                <a:latin typeface="Arial" panose="020B0604020202020204" pitchFamily="34" charset="0"/>
                <a:cs typeface="Arial" panose="020B0604020202020204" pitchFamily="34" charset="0"/>
              </a:rPr>
              <a:t>2. Forward Bends</a:t>
            </a:r>
          </a:p>
          <a:p>
            <a:r>
              <a:rPr lang="en-US" dirty="0">
                <a:solidFill>
                  <a:schemeClr val="tx2"/>
                </a:solidFill>
                <a:latin typeface="Arial" panose="020B0604020202020204" pitchFamily="34" charset="0"/>
                <a:cs typeface="Arial" panose="020B0604020202020204" pitchFamily="34" charset="0"/>
              </a:rPr>
              <a:t>Stand in a wide stance with your arms out to your sides and parallel to the ground. Bend forward and touch your right hand to your left foot. Come back up and then touch your left hand to your right foot. Alternate back and forth three to six times</a:t>
            </a:r>
            <a:r>
              <a:rPr lang="en-US" dirty="0" smtClean="0">
                <a:solidFill>
                  <a:schemeClr val="tx2"/>
                </a:solidFill>
                <a:latin typeface="Arial" panose="020B0604020202020204" pitchFamily="34" charset="0"/>
                <a:cs typeface="Arial" panose="020B0604020202020204" pitchFamily="34" charset="0"/>
              </a:rPr>
              <a:t>.</a:t>
            </a:r>
            <a:endParaRPr lang="en-US" dirty="0">
              <a:solidFill>
                <a:schemeClr val="tx2"/>
              </a:solidFill>
              <a:latin typeface="Arial" panose="020B0604020202020204" pitchFamily="34" charset="0"/>
              <a:cs typeface="Arial" panose="020B0604020202020204" pitchFamily="34" charset="0"/>
            </a:endParaRPr>
          </a:p>
        </p:txBody>
      </p:sp>
      <p:sp>
        <p:nvSpPr>
          <p:cNvPr id="21" name="Rectangle 20"/>
          <p:cNvSpPr/>
          <p:nvPr/>
        </p:nvSpPr>
        <p:spPr>
          <a:xfrm>
            <a:off x="2032553" y="604094"/>
            <a:ext cx="9601200" cy="830997"/>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4800" b="1" dirty="0" smtClean="0">
                <a:ln/>
                <a:solidFill>
                  <a:schemeClr val="accent4"/>
                </a:solidFill>
                <a:latin typeface="Arial" panose="020B0604020202020204" pitchFamily="34" charset="0"/>
                <a:cs typeface="Arial" panose="020B0604020202020204" pitchFamily="34" charset="0"/>
              </a:rPr>
              <a:t>Stretching/Warmup</a:t>
            </a:r>
            <a:endParaRPr lang="en-US" sz="4800" b="1" cap="none" spc="0" dirty="0">
              <a:ln/>
              <a:solidFill>
                <a:schemeClr val="accent4"/>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320412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0156" y="820729"/>
            <a:ext cx="1413390" cy="1413390"/>
          </a:xfrm>
          <a:prstGeom prst="rect">
            <a:avLst/>
          </a:prstGeom>
        </p:spPr>
      </p:pic>
      <p:sp>
        <p:nvSpPr>
          <p:cNvPr id="11" name="Round Single Corner Rectangle 10"/>
          <p:cNvSpPr/>
          <p:nvPr/>
        </p:nvSpPr>
        <p:spPr>
          <a:xfrm>
            <a:off x="2032553" y="1527424"/>
            <a:ext cx="9601200" cy="182880"/>
          </a:xfrm>
          <a:prstGeom prst="round1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 Single Corner Rectangle 11"/>
          <p:cNvSpPr/>
          <p:nvPr/>
        </p:nvSpPr>
        <p:spPr>
          <a:xfrm>
            <a:off x="2032553" y="1381540"/>
            <a:ext cx="9601200" cy="163002"/>
          </a:xfrm>
          <a:prstGeom prst="round1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2032553" y="604094"/>
            <a:ext cx="9601200" cy="830997"/>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4800" b="1" dirty="0" smtClean="0">
                <a:ln/>
                <a:solidFill>
                  <a:schemeClr val="accent4"/>
                </a:solidFill>
                <a:latin typeface="Arial" panose="020B0604020202020204" pitchFamily="34" charset="0"/>
                <a:cs typeface="Arial" panose="020B0604020202020204" pitchFamily="34" charset="0"/>
              </a:rPr>
              <a:t>Stretching/Warmup (cont.)</a:t>
            </a:r>
            <a:endParaRPr lang="en-US" sz="4800" b="1" cap="none" spc="0" dirty="0">
              <a:ln/>
              <a:solidFill>
                <a:schemeClr val="accent4"/>
              </a:solidFill>
              <a:effectLst/>
              <a:latin typeface="Arial" panose="020B0604020202020204" pitchFamily="34" charset="0"/>
              <a:cs typeface="Arial" panose="020B0604020202020204" pitchFamily="34" charset="0"/>
            </a:endParaRPr>
          </a:p>
        </p:txBody>
      </p:sp>
      <p:sp>
        <p:nvSpPr>
          <p:cNvPr id="2" name="TextBox 1"/>
          <p:cNvSpPr txBox="1"/>
          <p:nvPr/>
        </p:nvSpPr>
        <p:spPr>
          <a:xfrm>
            <a:off x="2032553" y="1928191"/>
            <a:ext cx="9601200" cy="3693319"/>
          </a:xfrm>
          <a:prstGeom prst="rect">
            <a:avLst/>
          </a:prstGeom>
          <a:noFill/>
        </p:spPr>
        <p:txBody>
          <a:bodyPr wrap="square" rtlCol="0">
            <a:spAutoFit/>
          </a:bodyPr>
          <a:lstStyle/>
          <a:p>
            <a:pPr fontAlgn="base"/>
            <a:r>
              <a:rPr lang="en-US" b="1" dirty="0" smtClean="0">
                <a:solidFill>
                  <a:schemeClr val="tx2"/>
                </a:solidFill>
                <a:latin typeface="Arial" panose="020B0604020202020204" pitchFamily="34" charset="0"/>
                <a:cs typeface="Arial" panose="020B0604020202020204" pitchFamily="34" charset="0"/>
              </a:rPr>
              <a:t>3. Cat/Cow Yoga Stretch</a:t>
            </a:r>
            <a:endParaRPr lang="en-US" b="1" dirty="0">
              <a:solidFill>
                <a:schemeClr val="tx2"/>
              </a:solidFill>
              <a:latin typeface="Arial" panose="020B0604020202020204" pitchFamily="34" charset="0"/>
              <a:cs typeface="Arial" panose="020B0604020202020204" pitchFamily="34" charset="0"/>
            </a:endParaRPr>
          </a:p>
          <a:p>
            <a:pPr fontAlgn="base"/>
            <a:r>
              <a:rPr lang="en-US" dirty="0" smtClean="0">
                <a:solidFill>
                  <a:schemeClr val="tx2"/>
                </a:solidFill>
                <a:latin typeface="Arial" panose="020B0604020202020204" pitchFamily="34" charset="0"/>
                <a:cs typeface="Arial" panose="020B0604020202020204" pitchFamily="34" charset="0"/>
              </a:rPr>
              <a:t>Cat/Cow </a:t>
            </a:r>
            <a:r>
              <a:rPr lang="en-US" dirty="0">
                <a:solidFill>
                  <a:schemeClr val="tx2"/>
                </a:solidFill>
                <a:latin typeface="Arial" panose="020B0604020202020204" pitchFamily="34" charset="0"/>
                <a:cs typeface="Arial" panose="020B0604020202020204" pitchFamily="34" charset="0"/>
              </a:rPr>
              <a:t>is a </a:t>
            </a:r>
            <a:r>
              <a:rPr lang="en-US" dirty="0" smtClean="0">
                <a:solidFill>
                  <a:schemeClr val="tx2"/>
                </a:solidFill>
                <a:latin typeface="Arial" panose="020B0604020202020204" pitchFamily="34" charset="0"/>
                <a:cs typeface="Arial" panose="020B0604020202020204" pitchFamily="34" charset="0"/>
              </a:rPr>
              <a:t>flow </a:t>
            </a:r>
            <a:r>
              <a:rPr lang="en-US" dirty="0">
                <a:solidFill>
                  <a:schemeClr val="tx2"/>
                </a:solidFill>
                <a:latin typeface="Arial" panose="020B0604020202020204" pitchFamily="34" charset="0"/>
                <a:cs typeface="Arial" panose="020B0604020202020204" pitchFamily="34" charset="0"/>
              </a:rPr>
              <a:t>between two </a:t>
            </a:r>
            <a:r>
              <a:rPr lang="en-US" dirty="0" smtClean="0">
                <a:solidFill>
                  <a:schemeClr val="tx2"/>
                </a:solidFill>
                <a:latin typeface="Arial" panose="020B0604020202020204" pitchFamily="34" charset="0"/>
                <a:cs typeface="Arial" panose="020B0604020202020204" pitchFamily="34" charset="0"/>
              </a:rPr>
              <a:t>stretches </a:t>
            </a:r>
            <a:r>
              <a:rPr lang="en-US" dirty="0">
                <a:solidFill>
                  <a:schemeClr val="tx2"/>
                </a:solidFill>
                <a:latin typeface="Arial" panose="020B0604020202020204" pitchFamily="34" charset="0"/>
                <a:cs typeface="Arial" panose="020B0604020202020204" pitchFamily="34" charset="0"/>
              </a:rPr>
              <a:t>that warms the body and brings flexibility to the spine. It stretches the back torso and neck, and </a:t>
            </a:r>
            <a:r>
              <a:rPr lang="en-US" dirty="0" smtClean="0">
                <a:solidFill>
                  <a:schemeClr val="tx2"/>
                </a:solidFill>
                <a:latin typeface="Arial" panose="020B0604020202020204" pitchFamily="34" charset="0"/>
                <a:cs typeface="Arial" panose="020B0604020202020204" pitchFamily="34" charset="0"/>
              </a:rPr>
              <a:t>stimulates </a:t>
            </a:r>
            <a:r>
              <a:rPr lang="en-US" dirty="0">
                <a:solidFill>
                  <a:schemeClr val="tx2"/>
                </a:solidFill>
                <a:latin typeface="Arial" panose="020B0604020202020204" pitchFamily="34" charset="0"/>
                <a:cs typeface="Arial" panose="020B0604020202020204" pitchFamily="34" charset="0"/>
              </a:rPr>
              <a:t>and strengthens the core. Begin with your hands and knees on the floor. Make sure your knees are under your hips, and your wrists are under your shoulders. Begin in a neutral spine position, with your back flat and your abs engaged. Take a big deep </a:t>
            </a:r>
            <a:r>
              <a:rPr lang="en-US" dirty="0" smtClean="0">
                <a:solidFill>
                  <a:schemeClr val="tx2"/>
                </a:solidFill>
                <a:latin typeface="Arial" panose="020B0604020202020204" pitchFamily="34" charset="0"/>
                <a:cs typeface="Arial" panose="020B0604020202020204" pitchFamily="34" charset="0"/>
              </a:rPr>
              <a:t>inhale. On </a:t>
            </a:r>
            <a:r>
              <a:rPr lang="en-US" dirty="0">
                <a:solidFill>
                  <a:schemeClr val="tx2"/>
                </a:solidFill>
                <a:latin typeface="Arial" panose="020B0604020202020204" pitchFamily="34" charset="0"/>
                <a:cs typeface="Arial" panose="020B0604020202020204" pitchFamily="34" charset="0"/>
              </a:rPr>
              <a:t>the exhale, round your spine up towards the </a:t>
            </a:r>
            <a:r>
              <a:rPr lang="en-US" dirty="0" smtClean="0">
                <a:solidFill>
                  <a:schemeClr val="tx2"/>
                </a:solidFill>
                <a:latin typeface="Arial" panose="020B0604020202020204" pitchFamily="34" charset="0"/>
                <a:cs typeface="Arial" panose="020B0604020202020204" pitchFamily="34" charset="0"/>
              </a:rPr>
              <a:t>ceiling pulling </a:t>
            </a:r>
            <a:r>
              <a:rPr lang="en-US" dirty="0">
                <a:solidFill>
                  <a:schemeClr val="tx2"/>
                </a:solidFill>
                <a:latin typeface="Arial" panose="020B0604020202020204" pitchFamily="34" charset="0"/>
                <a:cs typeface="Arial" panose="020B0604020202020204" pitchFamily="34" charset="0"/>
              </a:rPr>
              <a:t>your belly button up towards your spine, </a:t>
            </a:r>
            <a:r>
              <a:rPr lang="en-US" dirty="0" smtClean="0">
                <a:solidFill>
                  <a:schemeClr val="tx2"/>
                </a:solidFill>
                <a:latin typeface="Arial" panose="020B0604020202020204" pitchFamily="34" charset="0"/>
                <a:cs typeface="Arial" panose="020B0604020202020204" pitchFamily="34" charset="0"/>
              </a:rPr>
              <a:t>engaging </a:t>
            </a:r>
            <a:r>
              <a:rPr lang="en-US" dirty="0">
                <a:solidFill>
                  <a:schemeClr val="tx2"/>
                </a:solidFill>
                <a:latin typeface="Arial" panose="020B0604020202020204" pitchFamily="34" charset="0"/>
                <a:cs typeface="Arial" panose="020B0604020202020204" pitchFamily="34" charset="0"/>
              </a:rPr>
              <a:t>your abs. Tuck your chin towards your chest, and let your neck release. This is your cat-like </a:t>
            </a:r>
            <a:r>
              <a:rPr lang="en-US" dirty="0" smtClean="0">
                <a:solidFill>
                  <a:schemeClr val="tx2"/>
                </a:solidFill>
                <a:latin typeface="Arial" panose="020B0604020202020204" pitchFamily="34" charset="0"/>
                <a:cs typeface="Arial" panose="020B0604020202020204" pitchFamily="34" charset="0"/>
              </a:rPr>
              <a:t>shape. On </a:t>
            </a:r>
            <a:r>
              <a:rPr lang="en-US" dirty="0">
                <a:solidFill>
                  <a:schemeClr val="tx2"/>
                </a:solidFill>
                <a:latin typeface="Arial" panose="020B0604020202020204" pitchFamily="34" charset="0"/>
                <a:cs typeface="Arial" panose="020B0604020202020204" pitchFamily="34" charset="0"/>
              </a:rPr>
              <a:t>your inhale, arch your back, let your belly relax and go loose. Lift your head and tailbone up towards the sky — without putting any unnecessary pressure on your neck. This is the Cow portion of the </a:t>
            </a:r>
            <a:r>
              <a:rPr lang="en-US" dirty="0" smtClean="0">
                <a:solidFill>
                  <a:schemeClr val="tx2"/>
                </a:solidFill>
                <a:latin typeface="Arial" panose="020B0604020202020204" pitchFamily="34" charset="0"/>
                <a:cs typeface="Arial" panose="020B0604020202020204" pitchFamily="34" charset="0"/>
              </a:rPr>
              <a:t>pose. Continue </a:t>
            </a:r>
            <a:r>
              <a:rPr lang="en-US" dirty="0">
                <a:solidFill>
                  <a:schemeClr val="tx2"/>
                </a:solidFill>
                <a:latin typeface="Arial" panose="020B0604020202020204" pitchFamily="34" charset="0"/>
                <a:cs typeface="Arial" panose="020B0604020202020204" pitchFamily="34" charset="0"/>
              </a:rPr>
              <a:t>flowing back and forth from Cat Pose to Cow Pose, </a:t>
            </a:r>
            <a:r>
              <a:rPr lang="en-US" dirty="0" smtClean="0">
                <a:solidFill>
                  <a:schemeClr val="tx2"/>
                </a:solidFill>
                <a:latin typeface="Arial" panose="020B0604020202020204" pitchFamily="34" charset="0"/>
                <a:cs typeface="Arial" panose="020B0604020202020204" pitchFamily="34" charset="0"/>
              </a:rPr>
              <a:t>connecting breath </a:t>
            </a:r>
            <a:r>
              <a:rPr lang="en-US" dirty="0">
                <a:solidFill>
                  <a:schemeClr val="tx2"/>
                </a:solidFill>
                <a:latin typeface="Arial" panose="020B0604020202020204" pitchFamily="34" charset="0"/>
                <a:cs typeface="Arial" panose="020B0604020202020204" pitchFamily="34" charset="0"/>
              </a:rPr>
              <a:t>to each movement — inhale for Cow Pose and exhale on Cat </a:t>
            </a:r>
            <a:r>
              <a:rPr lang="en-US" dirty="0" smtClean="0">
                <a:solidFill>
                  <a:schemeClr val="tx2"/>
                </a:solidFill>
                <a:latin typeface="Arial" panose="020B0604020202020204" pitchFamily="34" charset="0"/>
                <a:cs typeface="Arial" panose="020B0604020202020204" pitchFamily="34" charset="0"/>
              </a:rPr>
              <a:t>Pose. Repeat </a:t>
            </a:r>
            <a:r>
              <a:rPr lang="en-US" dirty="0">
                <a:solidFill>
                  <a:schemeClr val="tx2"/>
                </a:solidFill>
                <a:latin typeface="Arial" panose="020B0604020202020204" pitchFamily="34" charset="0"/>
                <a:cs typeface="Arial" panose="020B0604020202020204" pitchFamily="34" charset="0"/>
              </a:rPr>
              <a:t>for at least 10 rounds, or until your spine is warmed up</a:t>
            </a:r>
            <a:r>
              <a:rPr lang="en-US" dirty="0" smtClean="0">
                <a:solidFill>
                  <a:schemeClr val="tx2"/>
                </a:solidFill>
                <a:latin typeface="Arial" panose="020B0604020202020204" pitchFamily="34" charset="0"/>
                <a:cs typeface="Arial" panose="020B0604020202020204" pitchFamily="34" charset="0"/>
              </a:rPr>
              <a:t>.</a:t>
            </a:r>
            <a:endParaRPr lang="en-US"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299664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0156" y="820729"/>
            <a:ext cx="1413390" cy="1413390"/>
          </a:xfrm>
          <a:prstGeom prst="rect">
            <a:avLst/>
          </a:prstGeom>
        </p:spPr>
      </p:pic>
      <p:sp>
        <p:nvSpPr>
          <p:cNvPr id="11" name="Round Single Corner Rectangle 10"/>
          <p:cNvSpPr/>
          <p:nvPr/>
        </p:nvSpPr>
        <p:spPr>
          <a:xfrm>
            <a:off x="2032553" y="1527424"/>
            <a:ext cx="9601200" cy="182880"/>
          </a:xfrm>
          <a:prstGeom prst="round1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 Single Corner Rectangle 11"/>
          <p:cNvSpPr/>
          <p:nvPr/>
        </p:nvSpPr>
        <p:spPr>
          <a:xfrm>
            <a:off x="2032553" y="1381540"/>
            <a:ext cx="9601200" cy="163002"/>
          </a:xfrm>
          <a:prstGeom prst="round1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2032553" y="604094"/>
            <a:ext cx="9601200" cy="830997"/>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4800" b="1" dirty="0" smtClean="0">
                <a:ln/>
                <a:solidFill>
                  <a:schemeClr val="accent4"/>
                </a:solidFill>
                <a:latin typeface="Arial" panose="020B0604020202020204" pitchFamily="34" charset="0"/>
                <a:cs typeface="Arial" panose="020B0604020202020204" pitchFamily="34" charset="0"/>
              </a:rPr>
              <a:t>Stretching/Warmup (cont.)</a:t>
            </a:r>
            <a:endParaRPr lang="en-US" sz="4800" b="1" cap="none" spc="0" dirty="0">
              <a:ln/>
              <a:solidFill>
                <a:schemeClr val="accent4"/>
              </a:solidFill>
              <a:effectLst/>
              <a:latin typeface="Arial" panose="020B0604020202020204" pitchFamily="34" charset="0"/>
              <a:cs typeface="Arial" panose="020B0604020202020204" pitchFamily="34" charset="0"/>
            </a:endParaRPr>
          </a:p>
        </p:txBody>
      </p:sp>
      <p:sp>
        <p:nvSpPr>
          <p:cNvPr id="2" name="TextBox 1"/>
          <p:cNvSpPr txBox="1"/>
          <p:nvPr/>
        </p:nvSpPr>
        <p:spPr>
          <a:xfrm>
            <a:off x="2032553" y="1928191"/>
            <a:ext cx="9601200" cy="4801314"/>
          </a:xfrm>
          <a:prstGeom prst="rect">
            <a:avLst/>
          </a:prstGeom>
          <a:noFill/>
        </p:spPr>
        <p:txBody>
          <a:bodyPr wrap="square" rtlCol="0">
            <a:spAutoFit/>
          </a:bodyPr>
          <a:lstStyle/>
          <a:p>
            <a:pPr fontAlgn="base"/>
            <a:r>
              <a:rPr lang="en-US" b="1" dirty="0" smtClean="0">
                <a:solidFill>
                  <a:schemeClr val="tx2"/>
                </a:solidFill>
                <a:latin typeface="Arial" panose="020B0604020202020204" pitchFamily="34" charset="0"/>
                <a:cs typeface="Arial" panose="020B0604020202020204" pitchFamily="34" charset="0"/>
              </a:rPr>
              <a:t>4. </a:t>
            </a:r>
            <a:r>
              <a:rPr lang="en-US" b="1" dirty="0">
                <a:solidFill>
                  <a:schemeClr val="tx2"/>
                </a:solidFill>
                <a:latin typeface="Arial" panose="020B0604020202020204" pitchFamily="34" charset="0"/>
                <a:cs typeface="Arial" panose="020B0604020202020204" pitchFamily="34" charset="0"/>
              </a:rPr>
              <a:t>Trunk Rotations</a:t>
            </a:r>
          </a:p>
          <a:p>
            <a:pPr fontAlgn="base"/>
            <a:r>
              <a:rPr lang="en-US" dirty="0">
                <a:solidFill>
                  <a:schemeClr val="tx2"/>
                </a:solidFill>
                <a:latin typeface="Arial" panose="020B0604020202020204" pitchFamily="34" charset="0"/>
                <a:cs typeface="Arial" panose="020B0604020202020204" pitchFamily="34" charset="0"/>
              </a:rPr>
              <a:t>Trunk rotations are done with your feet in a wide stance and your hands extended out to your sides and parallel to the ground. Rotate your </a:t>
            </a:r>
            <a:r>
              <a:rPr lang="en-US" dirty="0">
                <a:solidFill>
                  <a:schemeClr val="tx2">
                    <a:lumMod val="75000"/>
                  </a:schemeClr>
                </a:solidFill>
                <a:latin typeface="Arial" panose="020B0604020202020204" pitchFamily="34" charset="0"/>
                <a:cs typeface="Arial" panose="020B0604020202020204" pitchFamily="34" charset="0"/>
              </a:rPr>
              <a:t>upper </a:t>
            </a:r>
            <a:r>
              <a:rPr lang="en-US" dirty="0">
                <a:solidFill>
                  <a:schemeClr val="tx2"/>
                </a:solidFill>
                <a:latin typeface="Arial" panose="020B0604020202020204" pitchFamily="34" charset="0"/>
                <a:cs typeface="Arial" panose="020B0604020202020204" pitchFamily="34" charset="0"/>
              </a:rPr>
              <a:t>body to the right, then rotate it to the left. Every time you rotate, try to go a little bit further. Go back and forth three to six times</a:t>
            </a:r>
            <a:r>
              <a:rPr lang="en-US" dirty="0" smtClean="0">
                <a:solidFill>
                  <a:schemeClr val="tx2"/>
                </a:solidFill>
                <a:latin typeface="Arial" panose="020B0604020202020204" pitchFamily="34" charset="0"/>
                <a:cs typeface="Arial" panose="020B0604020202020204" pitchFamily="34" charset="0"/>
              </a:rPr>
              <a:t>.</a:t>
            </a:r>
          </a:p>
          <a:p>
            <a:pPr fontAlgn="base"/>
            <a:endParaRPr lang="en-US" dirty="0">
              <a:solidFill>
                <a:schemeClr val="tx2"/>
              </a:solidFill>
              <a:latin typeface="Arial" panose="020B0604020202020204" pitchFamily="34" charset="0"/>
              <a:cs typeface="Arial" panose="020B0604020202020204" pitchFamily="34" charset="0"/>
            </a:endParaRPr>
          </a:p>
          <a:p>
            <a:pPr fontAlgn="base"/>
            <a:r>
              <a:rPr lang="en-US" b="1" dirty="0">
                <a:solidFill>
                  <a:schemeClr val="tx2"/>
                </a:solidFill>
                <a:latin typeface="Arial" panose="020B0604020202020204" pitchFamily="34" charset="0"/>
                <a:cs typeface="Arial" panose="020B0604020202020204" pitchFamily="34" charset="0"/>
              </a:rPr>
              <a:t>5</a:t>
            </a:r>
            <a:r>
              <a:rPr lang="en-US" b="1" dirty="0" smtClean="0">
                <a:solidFill>
                  <a:schemeClr val="tx2"/>
                </a:solidFill>
                <a:latin typeface="Arial" panose="020B0604020202020204" pitchFamily="34" charset="0"/>
                <a:cs typeface="Arial" panose="020B0604020202020204" pitchFamily="34" charset="0"/>
              </a:rPr>
              <a:t>. Knee lifts</a:t>
            </a:r>
          </a:p>
          <a:p>
            <a:pPr fontAlgn="base"/>
            <a:r>
              <a:rPr lang="en-US" dirty="0" smtClean="0">
                <a:solidFill>
                  <a:schemeClr val="tx2"/>
                </a:solidFill>
                <a:latin typeface="Arial" panose="020B0604020202020204" pitchFamily="34" charset="0"/>
                <a:cs typeface="Arial" panose="020B0604020202020204" pitchFamily="34" charset="0"/>
              </a:rPr>
              <a:t>Knee </a:t>
            </a:r>
            <a:r>
              <a:rPr lang="en-US" dirty="0">
                <a:solidFill>
                  <a:schemeClr val="tx2"/>
                </a:solidFill>
                <a:latin typeface="Arial" panose="020B0604020202020204" pitchFamily="34" charset="0"/>
                <a:cs typeface="Arial" panose="020B0604020202020204" pitchFamily="34" charset="0"/>
              </a:rPr>
              <a:t>lifts loosen up the legs and the hip flexors. To do these, stand with your feet about shoulder width apart. Lift your right foot off the ground and bring you knee up to your chest. Lower it back down and bring your left knee up. Go back and forth three to six times. You can also do these in a walking motion</a:t>
            </a:r>
            <a:r>
              <a:rPr lang="en-US" dirty="0" smtClean="0">
                <a:solidFill>
                  <a:schemeClr val="tx2"/>
                </a:solidFill>
                <a:latin typeface="Arial" panose="020B0604020202020204" pitchFamily="34" charset="0"/>
                <a:cs typeface="Arial" panose="020B0604020202020204" pitchFamily="34" charset="0"/>
              </a:rPr>
              <a:t>.</a:t>
            </a:r>
          </a:p>
          <a:p>
            <a:pPr fontAlgn="base"/>
            <a:endParaRPr lang="en-US" dirty="0" smtClean="0">
              <a:solidFill>
                <a:schemeClr val="tx2"/>
              </a:solidFill>
              <a:latin typeface="Arial" panose="020B0604020202020204" pitchFamily="34" charset="0"/>
              <a:cs typeface="Arial" panose="020B0604020202020204" pitchFamily="34" charset="0"/>
            </a:endParaRPr>
          </a:p>
          <a:p>
            <a:pPr fontAlgn="base"/>
            <a:r>
              <a:rPr lang="en-US" b="1" dirty="0">
                <a:solidFill>
                  <a:schemeClr val="tx2"/>
                </a:solidFill>
                <a:latin typeface="Arial" panose="020B0604020202020204" pitchFamily="34" charset="0"/>
                <a:cs typeface="Arial" panose="020B0604020202020204" pitchFamily="34" charset="0"/>
              </a:rPr>
              <a:t>Throwing Arm Stretches</a:t>
            </a:r>
          </a:p>
          <a:p>
            <a:r>
              <a:rPr lang="en-US" b="1" dirty="0">
                <a:solidFill>
                  <a:schemeClr val="tx2"/>
                </a:solidFill>
                <a:latin typeface="Arial" panose="020B0604020202020204" pitchFamily="34" charset="0"/>
                <a:cs typeface="Arial" panose="020B0604020202020204" pitchFamily="34" charset="0"/>
              </a:rPr>
              <a:t>1. Shoulder Circles</a:t>
            </a:r>
          </a:p>
          <a:p>
            <a:r>
              <a:rPr lang="en-US" dirty="0">
                <a:solidFill>
                  <a:schemeClr val="tx2"/>
                </a:solidFill>
                <a:latin typeface="Arial" panose="020B0604020202020204" pitchFamily="34" charset="0"/>
                <a:cs typeface="Arial" panose="020B0604020202020204" pitchFamily="34" charset="0"/>
              </a:rPr>
              <a:t>With your arms at your sides, make circular motions with your shoulders. Stand with your feet shoulder-width apart without moving your arms or head. Try making circular motions forward first, and then do them the opposite way. This dynamic stretch is a good way to get started warming up and loosen your shoulders before doing baseball drills</a:t>
            </a:r>
            <a:r>
              <a:rPr lang="en-US" dirty="0" smtClean="0">
                <a:solidFill>
                  <a:schemeClr val="tx2"/>
                </a:solidFill>
                <a:latin typeface="Arial" panose="020B0604020202020204" pitchFamily="34" charset="0"/>
                <a:cs typeface="Arial" panose="020B0604020202020204" pitchFamily="34" charset="0"/>
              </a:rPr>
              <a:t>.</a:t>
            </a:r>
            <a:endParaRPr lang="en-US"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262008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0156" y="820729"/>
            <a:ext cx="1413390" cy="1413390"/>
          </a:xfrm>
          <a:prstGeom prst="rect">
            <a:avLst/>
          </a:prstGeom>
        </p:spPr>
      </p:pic>
      <p:sp>
        <p:nvSpPr>
          <p:cNvPr id="11" name="Round Single Corner Rectangle 10"/>
          <p:cNvSpPr/>
          <p:nvPr/>
        </p:nvSpPr>
        <p:spPr>
          <a:xfrm>
            <a:off x="2032553" y="1527424"/>
            <a:ext cx="9601200" cy="182880"/>
          </a:xfrm>
          <a:prstGeom prst="round1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 Single Corner Rectangle 11"/>
          <p:cNvSpPr/>
          <p:nvPr/>
        </p:nvSpPr>
        <p:spPr>
          <a:xfrm>
            <a:off x="2032553" y="1381540"/>
            <a:ext cx="9601200" cy="163002"/>
          </a:xfrm>
          <a:prstGeom prst="round1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2029968" y="2011680"/>
            <a:ext cx="9601200" cy="3693319"/>
          </a:xfrm>
          <a:prstGeom prst="rect">
            <a:avLst/>
          </a:prstGeom>
          <a:noFill/>
        </p:spPr>
        <p:txBody>
          <a:bodyPr wrap="square" rtlCol="0">
            <a:spAutoFit/>
          </a:bodyPr>
          <a:lstStyle/>
          <a:p>
            <a:r>
              <a:rPr lang="en-US" b="1" dirty="0" smtClean="0">
                <a:solidFill>
                  <a:schemeClr val="tx2"/>
                </a:solidFill>
                <a:latin typeface="Arial" panose="020B0604020202020204" pitchFamily="34" charset="0"/>
                <a:cs typeface="Arial" panose="020B0604020202020204" pitchFamily="34" charset="0"/>
              </a:rPr>
              <a:t>2</a:t>
            </a:r>
            <a:r>
              <a:rPr lang="en-US" b="1" dirty="0">
                <a:solidFill>
                  <a:schemeClr val="tx2"/>
                </a:solidFill>
                <a:latin typeface="Arial" panose="020B0604020202020204" pitchFamily="34" charset="0"/>
                <a:cs typeface="Arial" panose="020B0604020202020204" pitchFamily="34" charset="0"/>
              </a:rPr>
              <a:t>. Arm Circles</a:t>
            </a:r>
          </a:p>
          <a:p>
            <a:r>
              <a:rPr lang="en-US" dirty="0">
                <a:solidFill>
                  <a:schemeClr val="tx2"/>
                </a:solidFill>
                <a:latin typeface="Arial" panose="020B0604020202020204" pitchFamily="34" charset="0"/>
                <a:cs typeface="Arial" panose="020B0604020202020204" pitchFamily="34" charset="0"/>
              </a:rPr>
              <a:t>This stretch is similar to the shoulder circles. Put your arms out to your sides, and make circular motions with them. These circular motions are similar to the motion made when throwing a baseball. Start with small circles, and then gradually make the circles bigger. This stretch should be a part of every player’s baseball training</a:t>
            </a:r>
            <a:r>
              <a:rPr lang="en-US" dirty="0" smtClean="0">
                <a:solidFill>
                  <a:schemeClr val="tx2"/>
                </a:solidFill>
                <a:latin typeface="Arial" panose="020B0604020202020204" pitchFamily="34" charset="0"/>
                <a:cs typeface="Arial" panose="020B0604020202020204" pitchFamily="34" charset="0"/>
              </a:rPr>
              <a:t>.</a:t>
            </a:r>
          </a:p>
          <a:p>
            <a:endParaRPr lang="en-US" dirty="0">
              <a:solidFill>
                <a:schemeClr val="tx2"/>
              </a:solidFill>
              <a:latin typeface="Arial" panose="020B0604020202020204" pitchFamily="34" charset="0"/>
              <a:cs typeface="Arial" panose="020B0604020202020204" pitchFamily="34" charset="0"/>
            </a:endParaRPr>
          </a:p>
          <a:p>
            <a:r>
              <a:rPr lang="en-US" b="1" dirty="0">
                <a:solidFill>
                  <a:schemeClr val="tx2"/>
                </a:solidFill>
                <a:latin typeface="Arial" panose="020B0604020202020204" pitchFamily="34" charset="0"/>
                <a:cs typeface="Arial" panose="020B0604020202020204" pitchFamily="34" charset="0"/>
              </a:rPr>
              <a:t>3. Triceps Stretch</a:t>
            </a:r>
          </a:p>
          <a:p>
            <a:r>
              <a:rPr lang="en-US" dirty="0">
                <a:solidFill>
                  <a:schemeClr val="tx2"/>
                </a:solidFill>
                <a:latin typeface="Arial" panose="020B0604020202020204" pitchFamily="34" charset="0"/>
                <a:cs typeface="Arial" panose="020B0604020202020204" pitchFamily="34" charset="0"/>
              </a:rPr>
              <a:t>For this stretch, you can use an item such as a towel or a band to help you if your shoulders are particularly tight. Holding the towel in one hand put your arm over your back, behind your head. Grab the other end of the towel behind your back with your other hand, and gently pull to stretch the triceps of the arm that is over your head. You shouldn’t try to force the stretch, but after incorporating it into your routine, you will know that your triceps and shoulders are loose if you can interlock your fingers in this stretching position</a:t>
            </a:r>
            <a:r>
              <a:rPr lang="en-US" dirty="0" smtClean="0">
                <a:solidFill>
                  <a:schemeClr val="tx2"/>
                </a:solidFill>
                <a:latin typeface="Arial" panose="020B0604020202020204" pitchFamily="34" charset="0"/>
                <a:cs typeface="Arial" panose="020B0604020202020204" pitchFamily="34" charset="0"/>
              </a:rPr>
              <a:t>.</a:t>
            </a:r>
            <a:endParaRPr lang="en-US" dirty="0">
              <a:solidFill>
                <a:schemeClr val="tx2"/>
              </a:solidFill>
              <a:latin typeface="Arial" panose="020B0604020202020204" pitchFamily="34" charset="0"/>
              <a:cs typeface="Arial" panose="020B0604020202020204" pitchFamily="34" charset="0"/>
            </a:endParaRPr>
          </a:p>
        </p:txBody>
      </p:sp>
      <p:sp>
        <p:nvSpPr>
          <p:cNvPr id="21" name="Rectangle 20"/>
          <p:cNvSpPr/>
          <p:nvPr/>
        </p:nvSpPr>
        <p:spPr>
          <a:xfrm>
            <a:off x="2032553" y="604094"/>
            <a:ext cx="9601200" cy="830997"/>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4800" b="1" dirty="0" smtClean="0">
                <a:ln/>
                <a:solidFill>
                  <a:schemeClr val="accent4"/>
                </a:solidFill>
                <a:latin typeface="Arial" panose="020B0604020202020204" pitchFamily="34" charset="0"/>
                <a:cs typeface="Arial" panose="020B0604020202020204" pitchFamily="34" charset="0"/>
              </a:rPr>
              <a:t>Stretching/Warmup (cont.)</a:t>
            </a:r>
            <a:endParaRPr lang="en-US" sz="4800" b="1" cap="none" spc="0" dirty="0">
              <a:ln/>
              <a:solidFill>
                <a:schemeClr val="accent4"/>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792177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0156" y="820729"/>
            <a:ext cx="1413390" cy="1413390"/>
          </a:xfrm>
          <a:prstGeom prst="rect">
            <a:avLst/>
          </a:prstGeom>
        </p:spPr>
      </p:pic>
      <p:sp>
        <p:nvSpPr>
          <p:cNvPr id="11" name="Round Single Corner Rectangle 10"/>
          <p:cNvSpPr/>
          <p:nvPr/>
        </p:nvSpPr>
        <p:spPr>
          <a:xfrm>
            <a:off x="2032553" y="1527424"/>
            <a:ext cx="9601200" cy="182880"/>
          </a:xfrm>
          <a:prstGeom prst="round1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 Single Corner Rectangle 11"/>
          <p:cNvSpPr/>
          <p:nvPr/>
        </p:nvSpPr>
        <p:spPr>
          <a:xfrm>
            <a:off x="2032553" y="1381540"/>
            <a:ext cx="9601200" cy="163002"/>
          </a:xfrm>
          <a:prstGeom prst="round1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2029968" y="2011680"/>
            <a:ext cx="9601200" cy="4801314"/>
          </a:xfrm>
          <a:prstGeom prst="rect">
            <a:avLst/>
          </a:prstGeom>
          <a:noFill/>
        </p:spPr>
        <p:txBody>
          <a:bodyPr wrap="square" rtlCol="0">
            <a:spAutoFit/>
          </a:bodyPr>
          <a:lstStyle/>
          <a:p>
            <a:r>
              <a:rPr lang="en-US" b="1" dirty="0">
                <a:solidFill>
                  <a:schemeClr val="tx2"/>
                </a:solidFill>
                <a:latin typeface="Arial" panose="020B0604020202020204" pitchFamily="34" charset="0"/>
                <a:cs typeface="Arial" panose="020B0604020202020204" pitchFamily="34" charset="0"/>
              </a:rPr>
              <a:t>4. </a:t>
            </a:r>
            <a:r>
              <a:rPr lang="en-US" b="1" dirty="0" smtClean="0">
                <a:solidFill>
                  <a:schemeClr val="tx2"/>
                </a:solidFill>
                <a:latin typeface="Arial" panose="020B0604020202020204" pitchFamily="34" charset="0"/>
                <a:cs typeface="Arial" panose="020B0604020202020204" pitchFamily="34" charset="0"/>
              </a:rPr>
              <a:t>Forearm </a:t>
            </a:r>
            <a:r>
              <a:rPr lang="en-US" b="1" dirty="0">
                <a:solidFill>
                  <a:schemeClr val="tx2"/>
                </a:solidFill>
                <a:latin typeface="Arial" panose="020B0604020202020204" pitchFamily="34" charset="0"/>
                <a:cs typeface="Arial" panose="020B0604020202020204" pitchFamily="34" charset="0"/>
              </a:rPr>
              <a:t>Stretch</a:t>
            </a:r>
          </a:p>
          <a:p>
            <a:r>
              <a:rPr lang="en-US" dirty="0">
                <a:solidFill>
                  <a:schemeClr val="tx2"/>
                </a:solidFill>
                <a:latin typeface="Arial" panose="020B0604020202020204" pitchFamily="34" charset="0"/>
                <a:cs typeface="Arial" panose="020B0604020202020204" pitchFamily="34" charset="0"/>
              </a:rPr>
              <a:t>Pull back on the fingers of your straight arm until a mild stretch begins in the forearm muscles. Hold this stretch for about twenty seconds. Release the stretch and turn the hand 180 degrees so that your stretch arm is now positioned with the palm facing outward and the thumb pointing out to the side</a:t>
            </a:r>
            <a:r>
              <a:rPr lang="en-US" dirty="0" smtClean="0">
                <a:solidFill>
                  <a:schemeClr val="tx2"/>
                </a:solidFill>
                <a:latin typeface="Arial" panose="020B0604020202020204" pitchFamily="34" charset="0"/>
                <a:cs typeface="Arial" panose="020B0604020202020204" pitchFamily="34" charset="0"/>
              </a:rPr>
              <a:t>.</a:t>
            </a:r>
          </a:p>
          <a:p>
            <a:endParaRPr lang="en-US" dirty="0">
              <a:solidFill>
                <a:schemeClr val="tx2"/>
              </a:solidFill>
              <a:latin typeface="Arial" panose="020B0604020202020204" pitchFamily="34" charset="0"/>
              <a:cs typeface="Arial" panose="020B0604020202020204" pitchFamily="34" charset="0"/>
            </a:endParaRPr>
          </a:p>
          <a:p>
            <a:r>
              <a:rPr lang="en-US" b="1" dirty="0">
                <a:solidFill>
                  <a:schemeClr val="tx2"/>
                </a:solidFill>
                <a:latin typeface="Arial" panose="020B0604020202020204" pitchFamily="34" charset="0"/>
                <a:cs typeface="Arial" panose="020B0604020202020204" pitchFamily="34" charset="0"/>
              </a:rPr>
              <a:t>5</a:t>
            </a:r>
            <a:r>
              <a:rPr lang="en-US" b="1" dirty="0" smtClean="0">
                <a:solidFill>
                  <a:schemeClr val="tx2"/>
                </a:solidFill>
                <a:latin typeface="Arial" panose="020B0604020202020204" pitchFamily="34" charset="0"/>
                <a:cs typeface="Arial" panose="020B0604020202020204" pitchFamily="34" charset="0"/>
              </a:rPr>
              <a:t>. </a:t>
            </a:r>
            <a:r>
              <a:rPr lang="en-US" b="1" dirty="0">
                <a:solidFill>
                  <a:schemeClr val="tx2"/>
                </a:solidFill>
                <a:latin typeface="Arial" panose="020B0604020202020204" pitchFamily="34" charset="0"/>
                <a:cs typeface="Arial" panose="020B0604020202020204" pitchFamily="34" charset="0"/>
              </a:rPr>
              <a:t>Chest Stretch</a:t>
            </a:r>
          </a:p>
          <a:p>
            <a:r>
              <a:rPr lang="en-US" dirty="0">
                <a:solidFill>
                  <a:schemeClr val="tx2"/>
                </a:solidFill>
                <a:latin typeface="Arial" panose="020B0604020202020204" pitchFamily="34" charset="0"/>
                <a:cs typeface="Arial" panose="020B0604020202020204" pitchFamily="34" charset="0"/>
              </a:rPr>
              <a:t>For this stretch, you will need a partner. Raise your arms sideways away from your body to shoulder height and turn your palms forward. Have your partner stand behind you, hold your wrists, and pull both arms back at the same time. This stretch should only last 10 seconds - going longer can put you at risk for injury</a:t>
            </a:r>
            <a:r>
              <a:rPr lang="en-US" dirty="0" smtClean="0">
                <a:solidFill>
                  <a:schemeClr val="tx2"/>
                </a:solidFill>
                <a:latin typeface="Arial" panose="020B0604020202020204" pitchFamily="34" charset="0"/>
                <a:cs typeface="Arial" panose="020B0604020202020204" pitchFamily="34" charset="0"/>
              </a:rPr>
              <a:t>.</a:t>
            </a:r>
          </a:p>
          <a:p>
            <a:endParaRPr lang="en-US" dirty="0">
              <a:solidFill>
                <a:schemeClr val="tx2"/>
              </a:solidFill>
              <a:latin typeface="Arial" panose="020B0604020202020204" pitchFamily="34" charset="0"/>
              <a:cs typeface="Arial" panose="020B0604020202020204" pitchFamily="34" charset="0"/>
            </a:endParaRPr>
          </a:p>
          <a:p>
            <a:r>
              <a:rPr lang="en-US" b="1" dirty="0">
                <a:solidFill>
                  <a:schemeClr val="tx2"/>
                </a:solidFill>
                <a:latin typeface="Arial" panose="020B0604020202020204" pitchFamily="34" charset="0"/>
                <a:cs typeface="Arial" panose="020B0604020202020204" pitchFamily="34" charset="0"/>
              </a:rPr>
              <a:t>6</a:t>
            </a:r>
            <a:r>
              <a:rPr lang="en-US" b="1" dirty="0" smtClean="0">
                <a:solidFill>
                  <a:schemeClr val="tx2"/>
                </a:solidFill>
                <a:latin typeface="Arial" panose="020B0604020202020204" pitchFamily="34" charset="0"/>
                <a:cs typeface="Arial" panose="020B0604020202020204" pitchFamily="34" charset="0"/>
              </a:rPr>
              <a:t>. </a:t>
            </a:r>
            <a:r>
              <a:rPr lang="en-US" b="1" dirty="0">
                <a:solidFill>
                  <a:schemeClr val="tx2"/>
                </a:solidFill>
                <a:latin typeface="Arial" panose="020B0604020202020204" pitchFamily="34" charset="0"/>
                <a:cs typeface="Arial" panose="020B0604020202020204" pitchFamily="34" charset="0"/>
              </a:rPr>
              <a:t>Hugs</a:t>
            </a:r>
          </a:p>
          <a:p>
            <a:r>
              <a:rPr lang="en-US" dirty="0">
                <a:solidFill>
                  <a:schemeClr val="tx2"/>
                </a:solidFill>
                <a:latin typeface="Arial" panose="020B0604020202020204" pitchFamily="34" charset="0"/>
                <a:cs typeface="Arial" panose="020B0604020202020204" pitchFamily="34" charset="0"/>
              </a:rPr>
              <a:t>This stretch warms up your back as well as your rotator cuffs. Start by holding your arms out to your side at shoulder height. Then swing your arms across your body and hug yourself. Your hands should reach behind you and hold the back of your shoulders. Hold this position for a second and then repeat.</a:t>
            </a:r>
          </a:p>
        </p:txBody>
      </p:sp>
      <p:sp>
        <p:nvSpPr>
          <p:cNvPr id="21" name="Rectangle 20"/>
          <p:cNvSpPr/>
          <p:nvPr/>
        </p:nvSpPr>
        <p:spPr>
          <a:xfrm>
            <a:off x="2032553" y="604094"/>
            <a:ext cx="9601200" cy="830997"/>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4800" b="1" dirty="0" smtClean="0">
                <a:ln/>
                <a:solidFill>
                  <a:schemeClr val="accent4"/>
                </a:solidFill>
                <a:latin typeface="Arial" panose="020B0604020202020204" pitchFamily="34" charset="0"/>
                <a:cs typeface="Arial" panose="020B0604020202020204" pitchFamily="34" charset="0"/>
              </a:rPr>
              <a:t>Stretching/Warmup (cont.)</a:t>
            </a:r>
            <a:endParaRPr lang="en-US" sz="4800" b="1" cap="none" spc="0" dirty="0">
              <a:ln/>
              <a:solidFill>
                <a:schemeClr val="accent4"/>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735251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0156" y="820729"/>
            <a:ext cx="1413390" cy="1413390"/>
          </a:xfrm>
          <a:prstGeom prst="rect">
            <a:avLst/>
          </a:prstGeom>
        </p:spPr>
      </p:pic>
      <p:sp>
        <p:nvSpPr>
          <p:cNvPr id="11" name="Round Single Corner Rectangle 10"/>
          <p:cNvSpPr/>
          <p:nvPr/>
        </p:nvSpPr>
        <p:spPr>
          <a:xfrm>
            <a:off x="2032553" y="1527424"/>
            <a:ext cx="9601200" cy="182880"/>
          </a:xfrm>
          <a:prstGeom prst="round1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 Single Corner Rectangle 11"/>
          <p:cNvSpPr/>
          <p:nvPr/>
        </p:nvSpPr>
        <p:spPr>
          <a:xfrm>
            <a:off x="2032553" y="1381540"/>
            <a:ext cx="9601200" cy="163002"/>
          </a:xfrm>
          <a:prstGeom prst="round1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2011680" y="1828800"/>
            <a:ext cx="9601200" cy="584775"/>
          </a:xfrm>
          <a:prstGeom prst="rect">
            <a:avLst/>
          </a:prstGeom>
          <a:noFill/>
        </p:spPr>
        <p:txBody>
          <a:bodyPr wrap="square" rtlCol="0">
            <a:spAutoFit/>
          </a:bodyPr>
          <a:lstStyle/>
          <a:p>
            <a:pPr algn="ctr"/>
            <a:r>
              <a:rPr lang="en-US" sz="3200" b="1" dirty="0" smtClean="0">
                <a:solidFill>
                  <a:schemeClr val="tx2">
                    <a:lumMod val="75000"/>
                  </a:schemeClr>
                </a:solidFill>
                <a:latin typeface="Arial" panose="020B0604020202020204" pitchFamily="34" charset="0"/>
                <a:cs typeface="Arial" panose="020B0604020202020204" pitchFamily="34" charset="0"/>
              </a:rPr>
              <a:t>Footwork – Ladder Drills</a:t>
            </a:r>
            <a:endParaRPr lang="en-US" sz="3200" b="1" dirty="0">
              <a:solidFill>
                <a:schemeClr val="tx2">
                  <a:lumMod val="75000"/>
                </a:schemeClr>
              </a:solidFill>
              <a:latin typeface="Arial" panose="020B0604020202020204" pitchFamily="34" charset="0"/>
              <a:cs typeface="Arial" panose="020B0604020202020204" pitchFamily="34" charset="0"/>
            </a:endParaRPr>
          </a:p>
        </p:txBody>
      </p:sp>
      <p:sp>
        <p:nvSpPr>
          <p:cNvPr id="21" name="Rectangle 20"/>
          <p:cNvSpPr/>
          <p:nvPr/>
        </p:nvSpPr>
        <p:spPr>
          <a:xfrm>
            <a:off x="2032553" y="604094"/>
            <a:ext cx="9601200" cy="830997"/>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4800" b="1" dirty="0" smtClean="0">
                <a:ln/>
                <a:solidFill>
                  <a:schemeClr val="accent4"/>
                </a:solidFill>
                <a:latin typeface="Arial" panose="020B0604020202020204" pitchFamily="34" charset="0"/>
                <a:cs typeface="Arial" panose="020B0604020202020204" pitchFamily="34" charset="0"/>
              </a:rPr>
              <a:t>Agility</a:t>
            </a:r>
            <a:endParaRPr lang="en-US" sz="4800" b="1" cap="none" spc="0" dirty="0">
              <a:ln/>
              <a:solidFill>
                <a:schemeClr val="accent4"/>
              </a:solidFill>
              <a:effectLst/>
              <a:latin typeface="Arial" panose="020B0604020202020204" pitchFamily="34" charset="0"/>
              <a:cs typeface="Arial" panose="020B0604020202020204" pitchFamily="34" charset="0"/>
            </a:endParaRPr>
          </a:p>
        </p:txBody>
      </p:sp>
      <p:sp>
        <p:nvSpPr>
          <p:cNvPr id="22" name="TextBox 21"/>
          <p:cNvSpPr txBox="1"/>
          <p:nvPr/>
        </p:nvSpPr>
        <p:spPr>
          <a:xfrm>
            <a:off x="2042493" y="3165613"/>
            <a:ext cx="9899373" cy="369332"/>
          </a:xfrm>
          <a:prstGeom prst="rect">
            <a:avLst/>
          </a:prstGeom>
          <a:noFill/>
        </p:spPr>
        <p:txBody>
          <a:bodyPr wrap="square" rtlCol="0">
            <a:spAutoFit/>
          </a:bodyPr>
          <a:lstStyle/>
          <a:p>
            <a:endParaRPr lang="en-US" dirty="0"/>
          </a:p>
        </p:txBody>
      </p:sp>
      <p:pic>
        <p:nvPicPr>
          <p:cNvPr id="3" name="SGetp1-TwKI"/>
          <p:cNvPicPr>
            <a:picLocks noRot="1" noChangeAspect="1"/>
          </p:cNvPicPr>
          <p:nvPr>
            <a:videoFile r:link="rId1"/>
          </p:nvPr>
        </p:nvPicPr>
        <p:blipFill>
          <a:blip r:embed="rId4"/>
          <a:stretch>
            <a:fillRect/>
          </a:stretch>
        </p:blipFill>
        <p:spPr>
          <a:xfrm>
            <a:off x="3474720" y="2651760"/>
            <a:ext cx="6827520" cy="3840480"/>
          </a:xfrm>
          <a:prstGeom prst="rect">
            <a:avLst/>
          </a:prstGeom>
        </p:spPr>
      </p:pic>
    </p:spTree>
    <p:extLst>
      <p:ext uri="{BB962C8B-B14F-4D97-AF65-F5344CB8AC3E}">
        <p14:creationId xmlns:p14="http://schemas.microsoft.com/office/powerpoint/2010/main" val="42836944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40156" y="820729"/>
            <a:ext cx="1413390" cy="1413390"/>
          </a:xfrm>
          <a:prstGeom prst="rect">
            <a:avLst/>
          </a:prstGeom>
        </p:spPr>
      </p:pic>
      <p:sp>
        <p:nvSpPr>
          <p:cNvPr id="11" name="Round Single Corner Rectangle 10"/>
          <p:cNvSpPr/>
          <p:nvPr/>
        </p:nvSpPr>
        <p:spPr>
          <a:xfrm>
            <a:off x="2032553" y="1527424"/>
            <a:ext cx="9601200" cy="182880"/>
          </a:xfrm>
          <a:prstGeom prst="round1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 Single Corner Rectangle 11"/>
          <p:cNvSpPr/>
          <p:nvPr/>
        </p:nvSpPr>
        <p:spPr>
          <a:xfrm>
            <a:off x="2032553" y="1381540"/>
            <a:ext cx="9601200" cy="163002"/>
          </a:xfrm>
          <a:prstGeom prst="round1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2011680" y="1828800"/>
            <a:ext cx="9601200" cy="584775"/>
          </a:xfrm>
          <a:prstGeom prst="rect">
            <a:avLst/>
          </a:prstGeom>
          <a:noFill/>
        </p:spPr>
        <p:txBody>
          <a:bodyPr wrap="square" rtlCol="0">
            <a:spAutoFit/>
          </a:bodyPr>
          <a:lstStyle/>
          <a:p>
            <a:pPr algn="ctr"/>
            <a:r>
              <a:rPr lang="en-US" sz="3200" b="1" dirty="0" smtClean="0">
                <a:solidFill>
                  <a:schemeClr val="tx2">
                    <a:lumMod val="75000"/>
                  </a:schemeClr>
                </a:solidFill>
                <a:latin typeface="Arial" panose="020B0604020202020204" pitchFamily="34" charset="0"/>
                <a:cs typeface="Arial" panose="020B0604020202020204" pitchFamily="34" charset="0"/>
              </a:rPr>
              <a:t>Footwork – Cone Drills</a:t>
            </a:r>
            <a:endParaRPr lang="en-US" sz="3200" b="1" dirty="0">
              <a:solidFill>
                <a:schemeClr val="tx2">
                  <a:lumMod val="75000"/>
                </a:schemeClr>
              </a:solidFill>
              <a:latin typeface="Arial" panose="020B0604020202020204" pitchFamily="34" charset="0"/>
              <a:cs typeface="Arial" panose="020B0604020202020204" pitchFamily="34" charset="0"/>
            </a:endParaRPr>
          </a:p>
        </p:txBody>
      </p:sp>
      <p:sp>
        <p:nvSpPr>
          <p:cNvPr id="21" name="Rectangle 20"/>
          <p:cNvSpPr/>
          <p:nvPr/>
        </p:nvSpPr>
        <p:spPr>
          <a:xfrm>
            <a:off x="2032553" y="604094"/>
            <a:ext cx="9601200" cy="830997"/>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4800" b="1" dirty="0" smtClean="0">
                <a:ln/>
                <a:solidFill>
                  <a:schemeClr val="accent4"/>
                </a:solidFill>
                <a:latin typeface="Arial" panose="020B0604020202020204" pitchFamily="34" charset="0"/>
                <a:cs typeface="Arial" panose="020B0604020202020204" pitchFamily="34" charset="0"/>
              </a:rPr>
              <a:t>Agility (cont.)</a:t>
            </a:r>
            <a:endParaRPr lang="en-US" sz="4800" b="1" cap="none" spc="0" dirty="0">
              <a:ln/>
              <a:solidFill>
                <a:schemeClr val="accent4"/>
              </a:solidFill>
              <a:effectLst/>
              <a:latin typeface="Arial" panose="020B0604020202020204" pitchFamily="34" charset="0"/>
              <a:cs typeface="Arial" panose="020B0604020202020204" pitchFamily="34" charset="0"/>
            </a:endParaRPr>
          </a:p>
        </p:txBody>
      </p:sp>
      <p:pic>
        <p:nvPicPr>
          <p:cNvPr id="2" name="vpvIfweNd4s"/>
          <p:cNvPicPr>
            <a:picLocks noRot="1" noChangeAspect="1"/>
          </p:cNvPicPr>
          <p:nvPr>
            <a:videoFile r:link="rId1"/>
          </p:nvPr>
        </p:nvPicPr>
        <p:blipFill>
          <a:blip r:embed="rId5"/>
          <a:stretch>
            <a:fillRect/>
          </a:stretch>
        </p:blipFill>
        <p:spPr>
          <a:xfrm>
            <a:off x="6675120" y="2926080"/>
            <a:ext cx="4876800" cy="2743200"/>
          </a:xfrm>
          <a:prstGeom prst="rect">
            <a:avLst/>
          </a:prstGeom>
        </p:spPr>
      </p:pic>
      <p:pic>
        <p:nvPicPr>
          <p:cNvPr id="3" name="_oJRFrj_gVc"/>
          <p:cNvPicPr>
            <a:picLocks noRot="1" noChangeAspect="1"/>
          </p:cNvPicPr>
          <p:nvPr>
            <a:videoFile r:link="rId2"/>
          </p:nvPr>
        </p:nvPicPr>
        <p:blipFill>
          <a:blip r:embed="rId5"/>
          <a:stretch>
            <a:fillRect/>
          </a:stretch>
        </p:blipFill>
        <p:spPr>
          <a:xfrm>
            <a:off x="914400" y="2926080"/>
            <a:ext cx="4876800" cy="2743200"/>
          </a:xfrm>
          <a:prstGeom prst="rect">
            <a:avLst/>
          </a:prstGeom>
        </p:spPr>
      </p:pic>
    </p:spTree>
    <p:extLst>
      <p:ext uri="{BB962C8B-B14F-4D97-AF65-F5344CB8AC3E}">
        <p14:creationId xmlns:p14="http://schemas.microsoft.com/office/powerpoint/2010/main" val="32480577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0156" y="820729"/>
            <a:ext cx="1413390" cy="1413390"/>
          </a:xfrm>
          <a:prstGeom prst="rect">
            <a:avLst/>
          </a:prstGeom>
        </p:spPr>
      </p:pic>
      <p:sp>
        <p:nvSpPr>
          <p:cNvPr id="11" name="Round Single Corner Rectangle 10"/>
          <p:cNvSpPr/>
          <p:nvPr/>
        </p:nvSpPr>
        <p:spPr>
          <a:xfrm>
            <a:off x="2032553" y="1527424"/>
            <a:ext cx="9601200" cy="182880"/>
          </a:xfrm>
          <a:prstGeom prst="round1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 Single Corner Rectangle 11"/>
          <p:cNvSpPr/>
          <p:nvPr/>
        </p:nvSpPr>
        <p:spPr>
          <a:xfrm>
            <a:off x="2032553" y="1381540"/>
            <a:ext cx="9601200" cy="163002"/>
          </a:xfrm>
          <a:prstGeom prst="round1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2011680" y="1828800"/>
            <a:ext cx="9601200" cy="584775"/>
          </a:xfrm>
          <a:prstGeom prst="rect">
            <a:avLst/>
          </a:prstGeom>
          <a:noFill/>
        </p:spPr>
        <p:txBody>
          <a:bodyPr wrap="square" rtlCol="0">
            <a:spAutoFit/>
          </a:bodyPr>
          <a:lstStyle/>
          <a:p>
            <a:pPr algn="ctr"/>
            <a:r>
              <a:rPr lang="en-US" sz="3200" b="1" dirty="0" smtClean="0">
                <a:solidFill>
                  <a:schemeClr val="tx2">
                    <a:lumMod val="75000"/>
                  </a:schemeClr>
                </a:solidFill>
                <a:latin typeface="Arial" panose="020B0604020202020204" pitchFamily="34" charset="0"/>
                <a:cs typeface="Arial" panose="020B0604020202020204" pitchFamily="34" charset="0"/>
              </a:rPr>
              <a:t>Footwork – 5 Dot Drill</a:t>
            </a:r>
            <a:endParaRPr lang="en-US" sz="3200" b="1" dirty="0">
              <a:solidFill>
                <a:schemeClr val="tx2">
                  <a:lumMod val="75000"/>
                </a:schemeClr>
              </a:solidFill>
              <a:latin typeface="Arial" panose="020B0604020202020204" pitchFamily="34" charset="0"/>
              <a:cs typeface="Arial" panose="020B0604020202020204" pitchFamily="34" charset="0"/>
            </a:endParaRPr>
          </a:p>
        </p:txBody>
      </p:sp>
      <p:sp>
        <p:nvSpPr>
          <p:cNvPr id="21" name="Rectangle 20"/>
          <p:cNvSpPr/>
          <p:nvPr/>
        </p:nvSpPr>
        <p:spPr>
          <a:xfrm>
            <a:off x="2032553" y="604094"/>
            <a:ext cx="9601200" cy="830997"/>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4800" b="1" dirty="0" smtClean="0">
                <a:ln/>
                <a:solidFill>
                  <a:schemeClr val="accent4"/>
                </a:solidFill>
                <a:latin typeface="Arial" panose="020B0604020202020204" pitchFamily="34" charset="0"/>
                <a:cs typeface="Arial" panose="020B0604020202020204" pitchFamily="34" charset="0"/>
              </a:rPr>
              <a:t>Agility (cont.)</a:t>
            </a:r>
            <a:endParaRPr lang="en-US" sz="4800" b="1" cap="none" spc="0" dirty="0">
              <a:ln/>
              <a:solidFill>
                <a:schemeClr val="accent4"/>
              </a:solidFill>
              <a:effectLst/>
              <a:latin typeface="Arial" panose="020B0604020202020204" pitchFamily="34" charset="0"/>
              <a:cs typeface="Arial" panose="020B0604020202020204" pitchFamily="34" charset="0"/>
            </a:endParaRPr>
          </a:p>
        </p:txBody>
      </p:sp>
      <p:pic>
        <p:nvPicPr>
          <p:cNvPr id="5" name="j1zjYpJzeZI"/>
          <p:cNvPicPr>
            <a:picLocks noRot="1" noChangeAspect="1"/>
          </p:cNvPicPr>
          <p:nvPr>
            <a:videoFile r:link="rId1"/>
          </p:nvPr>
        </p:nvPicPr>
        <p:blipFill>
          <a:blip r:embed="rId4"/>
          <a:stretch>
            <a:fillRect/>
          </a:stretch>
        </p:blipFill>
        <p:spPr>
          <a:xfrm>
            <a:off x="3474720" y="2651760"/>
            <a:ext cx="6827520" cy="3840480"/>
          </a:xfrm>
          <a:prstGeom prst="rect">
            <a:avLst/>
          </a:prstGeom>
        </p:spPr>
      </p:pic>
    </p:spTree>
    <p:extLst>
      <p:ext uri="{BB962C8B-B14F-4D97-AF65-F5344CB8AC3E}">
        <p14:creationId xmlns:p14="http://schemas.microsoft.com/office/powerpoint/2010/main" val="237514555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451</TotalTime>
  <Words>1118</Words>
  <Application>Microsoft Office PowerPoint</Application>
  <PresentationFormat>Widescreen</PresentationFormat>
  <Paragraphs>95</Paragraphs>
  <Slides>19</Slides>
  <Notes>0</Notes>
  <HiddenSlides>0</HiddenSlides>
  <MMClips>13</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Wingdings</vt:lpstr>
      <vt:lpstr>Office Theme</vt:lpstr>
      <vt:lpstr>St. Paul Highland Ball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Minnesota Twins Baseball Club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Harlin, Sean</dc:creator>
  <cp:lastModifiedBy>Harlin, Sean</cp:lastModifiedBy>
  <cp:revision>50</cp:revision>
  <dcterms:created xsi:type="dcterms:W3CDTF">2019-01-07T14:52:27Z</dcterms:created>
  <dcterms:modified xsi:type="dcterms:W3CDTF">2019-01-28T01:51:44Z</dcterms:modified>
</cp:coreProperties>
</file>