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77" r:id="rId7"/>
    <p:sldId id="261" r:id="rId8"/>
    <p:sldId id="262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299" r:id="rId31"/>
    <p:sldId id="300" r:id="rId32"/>
    <p:sldId id="301" r:id="rId33"/>
    <p:sldId id="302" r:id="rId34"/>
    <p:sldId id="303" r:id="rId35"/>
    <p:sldId id="304" r:id="rId36"/>
    <p:sldId id="305" r:id="rId37"/>
    <p:sldId id="306" r:id="rId38"/>
    <p:sldId id="307" r:id="rId39"/>
    <p:sldId id="308" r:id="rId40"/>
    <p:sldId id="272" r:id="rId41"/>
    <p:sldId id="275" r:id="rId42"/>
    <p:sldId id="276" r:id="rId4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defRPr/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471235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22884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 lvl="0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840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3" name="Shape 2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20106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6" name="Shape 3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44378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2" name="Shape 3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3" name="Shape 34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 lvl="0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7087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Shape 3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3" name="Shape 3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Shape 33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18</a:t>
            </a:fld>
            <a:endParaRPr lang="en-US"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511219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2" name="Shape 3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26372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Shape 3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1" name="Shape 31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 lvl="0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793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Shape 3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9" name="Shape 31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 lvl="0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7759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29109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4373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 lvl="0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9941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Shape 7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38" name="Shape 7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766099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Shape 7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44" name="Shape 7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89676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Shape 7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50" name="Shape 7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32567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Shape 7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56" name="Shape 7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01232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" name="Shape 7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62" name="Shape 7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608300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Shape 7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68" name="Shape 7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769172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Shape 7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80" name="Shape 7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369896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Shape 7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8" name="Shape 7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89441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Shape 7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86" name="Shape 7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70897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Shape 7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2" name="Shape 7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74916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46321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Shape 8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04" name="Shape 8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449892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Shape 8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34" name="Shape 8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582105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7" name="Shape 3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09843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4" name="Shape 3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1217310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Shape 3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0" name="Shape 36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87193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1274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6694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98995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0225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43327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2" name="Shape 202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 lvl="0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726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1pPr>
            <a:lvl2pPr marL="457200" marR="0" lvl="1" indent="0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 rot="5400000">
            <a:off x="2514599" y="152399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 rot="5400000">
            <a:off x="4743450" y="2381249"/>
            <a:ext cx="5486399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49"/>
            <a:ext cx="5486399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099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  <p:sp>
        <p:nvSpPr>
          <p:cNvPr id="34" name="Shape 34"/>
          <p:cNvSpPr>
            <a:spLocks noGrp="1"/>
          </p:cNvSpPr>
          <p:nvPr>
            <p:ph type="clipArt" idx="2"/>
          </p:nvPr>
        </p:nvSpPr>
        <p:spPr>
          <a:xfrm>
            <a:off x="4648200" y="1981200"/>
            <a:ext cx="38099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0" name="Shape 40"/>
          <p:cNvSpPr>
            <a:spLocks noGrp="1"/>
          </p:cNvSpPr>
          <p:nvPr>
            <p:ph type="clipArt" idx="2"/>
          </p:nvPr>
        </p:nvSpPr>
        <p:spPr>
          <a:xfrm>
            <a:off x="685800" y="1981200"/>
            <a:ext cx="38099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648200" y="1981200"/>
            <a:ext cx="38099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099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099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lvl="1" indent="0" rtl="0">
              <a:spcBef>
                <a:spcPts val="0"/>
              </a:spcBef>
              <a:buFont typeface="Times New Roman"/>
              <a:buNone/>
              <a:defRPr/>
            </a:lvl2pPr>
            <a:lvl3pPr marL="914400" lvl="2" indent="0" rtl="0">
              <a:spcBef>
                <a:spcPts val="0"/>
              </a:spcBef>
              <a:buFont typeface="Times New Roman"/>
              <a:buNone/>
              <a:defRPr/>
            </a:lvl3pPr>
            <a:lvl4pPr marL="1371600" lvl="3" indent="0" rtl="0">
              <a:spcBef>
                <a:spcPts val="0"/>
              </a:spcBef>
              <a:buFont typeface="Times New Roman"/>
              <a:buNone/>
              <a:defRPr/>
            </a:lvl4pPr>
            <a:lvl5pPr marL="1828800" lvl="4" indent="0" rtl="0">
              <a:spcBef>
                <a:spcPts val="0"/>
              </a:spcBef>
              <a:buFont typeface="Times New Roman"/>
              <a:buNone/>
              <a:defRPr/>
            </a:lvl5pPr>
            <a:lvl6pPr marL="2286000" lvl="5" indent="0" rtl="0">
              <a:spcBef>
                <a:spcPts val="0"/>
              </a:spcBef>
              <a:buFont typeface="Times New Roman"/>
              <a:buNone/>
              <a:defRPr/>
            </a:lvl6pPr>
            <a:lvl7pPr marL="2743200" lvl="6" indent="0" rtl="0">
              <a:spcBef>
                <a:spcPts val="0"/>
              </a:spcBef>
              <a:buFont typeface="Times New Roman"/>
              <a:buNone/>
              <a:defRPr/>
            </a:lvl7pPr>
            <a:lvl8pPr marL="3200400" lvl="7" indent="0" rtl="0">
              <a:spcBef>
                <a:spcPts val="0"/>
              </a:spcBef>
              <a:buFont typeface="Times New Roman"/>
              <a:buNone/>
              <a:defRPr/>
            </a:lvl8pPr>
            <a:lvl9pPr marL="3657600" lvl="8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youtube.com/watch?v=VRlTzcI1iJI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youtube.com/watch?v=6ydbVCF32-c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seballmastery.com/new_search_results.php?Topic=Outfield_Groundballs&amp;Asset_id=194&amp;Media_id=189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illiarddarbybaseball.com/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ctrTitle"/>
          </p:nvPr>
        </p:nvSpPr>
        <p:spPr>
          <a:xfrm>
            <a:off x="609600" y="533400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WELCOME TO THE </a:t>
            </a:r>
            <a:r>
              <a:rPr lang="en-US" sz="4400" b="1" i="0" u="none" strike="noStrike" cap="none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</a:t>
            </a:r>
            <a:r>
              <a:rPr lang="en-US" sz="4400" b="1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r>
              <a:rPr lang="en-US" sz="4400" b="1" i="0" u="none" strike="noStrike" cap="none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00" b="1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HILLIARD DARBY H.B.A.</a:t>
            </a:r>
            <a:br>
              <a:rPr lang="en-US" sz="4400" b="1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4400" b="1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CLINIC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subTitle" idx="1"/>
          </p:nvPr>
        </p:nvSpPr>
        <p:spPr>
          <a:xfrm>
            <a:off x="1295400" y="47244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Presented by: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Head Coach Chris Fugitt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&amp; the Darby Staff</a:t>
            </a:r>
          </a:p>
        </p:txBody>
      </p:sp>
      <p:pic>
        <p:nvPicPr>
          <p:cNvPr id="104" name="Shape 10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81400" y="2514600"/>
            <a:ext cx="1828800" cy="222289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Shape 20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2575" y="190500"/>
            <a:ext cx="7162799" cy="6476999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Shape 205"/>
          <p:cNvSpPr/>
          <p:nvPr/>
        </p:nvSpPr>
        <p:spPr>
          <a:xfrm>
            <a:off x="3810000" y="381000"/>
            <a:ext cx="1723500" cy="1200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7200" b="1" i="0" u="none" strike="noStrike" cap="none">
                <a:solidFill>
                  <a:srgbClr val="51515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PIT</a:t>
            </a:r>
          </a:p>
        </p:txBody>
      </p:sp>
      <p:sp>
        <p:nvSpPr>
          <p:cNvPr id="206" name="Shape 206"/>
          <p:cNvSpPr/>
          <p:nvPr/>
        </p:nvSpPr>
        <p:spPr>
          <a:xfrm>
            <a:off x="228600" y="5257800"/>
            <a:ext cx="304799" cy="304799"/>
          </a:xfrm>
          <a:prstGeom prst="donut">
            <a:avLst>
              <a:gd name="adj" fmla="val 25000"/>
            </a:avLst>
          </a:prstGeom>
          <a:solidFill>
            <a:srgbClr val="00CC99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7" name="Shape 207"/>
          <p:cNvSpPr/>
          <p:nvPr/>
        </p:nvSpPr>
        <p:spPr>
          <a:xfrm>
            <a:off x="2971800" y="3200400"/>
            <a:ext cx="457200" cy="457200"/>
          </a:xfrm>
          <a:prstGeom prst="mathMultiply">
            <a:avLst>
              <a:gd name="adj1" fmla="val 23520"/>
            </a:avLst>
          </a:prstGeom>
          <a:solidFill>
            <a:srgbClr val="000000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8" name="Shape 208"/>
          <p:cNvSpPr/>
          <p:nvPr/>
        </p:nvSpPr>
        <p:spPr>
          <a:xfrm>
            <a:off x="3429000" y="2743200"/>
            <a:ext cx="457200" cy="457200"/>
          </a:xfrm>
          <a:prstGeom prst="mathMultiply">
            <a:avLst>
              <a:gd name="adj1" fmla="val 23520"/>
            </a:avLst>
          </a:prstGeom>
          <a:solidFill>
            <a:srgbClr val="000000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9" name="Shape 209"/>
          <p:cNvSpPr/>
          <p:nvPr/>
        </p:nvSpPr>
        <p:spPr>
          <a:xfrm>
            <a:off x="3886200" y="2286000"/>
            <a:ext cx="457200" cy="457200"/>
          </a:xfrm>
          <a:prstGeom prst="mathMultiply">
            <a:avLst>
              <a:gd name="adj1" fmla="val 23520"/>
            </a:avLst>
          </a:prstGeom>
          <a:solidFill>
            <a:srgbClr val="000000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" name="Shape 210"/>
          <p:cNvSpPr/>
          <p:nvPr/>
        </p:nvSpPr>
        <p:spPr>
          <a:xfrm>
            <a:off x="5105400" y="2286000"/>
            <a:ext cx="457200" cy="457200"/>
          </a:xfrm>
          <a:prstGeom prst="mathMultiply">
            <a:avLst>
              <a:gd name="adj1" fmla="val 23520"/>
            </a:avLst>
          </a:prstGeom>
          <a:solidFill>
            <a:srgbClr val="000000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1" name="Shape 211"/>
          <p:cNvSpPr/>
          <p:nvPr/>
        </p:nvSpPr>
        <p:spPr>
          <a:xfrm>
            <a:off x="5562600" y="2743200"/>
            <a:ext cx="457200" cy="457200"/>
          </a:xfrm>
          <a:prstGeom prst="mathMultiply">
            <a:avLst>
              <a:gd name="adj1" fmla="val 23520"/>
            </a:avLst>
          </a:prstGeom>
          <a:solidFill>
            <a:srgbClr val="000000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2" name="Shape 212"/>
          <p:cNvSpPr/>
          <p:nvPr/>
        </p:nvSpPr>
        <p:spPr>
          <a:xfrm>
            <a:off x="6096000" y="3200400"/>
            <a:ext cx="457200" cy="457200"/>
          </a:xfrm>
          <a:prstGeom prst="mathMultiply">
            <a:avLst>
              <a:gd name="adj1" fmla="val 23520"/>
            </a:avLst>
          </a:prstGeom>
          <a:solidFill>
            <a:srgbClr val="000000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3" name="Shape 213"/>
          <p:cNvSpPr/>
          <p:nvPr/>
        </p:nvSpPr>
        <p:spPr>
          <a:xfrm>
            <a:off x="4495800" y="4876800"/>
            <a:ext cx="457200" cy="457200"/>
          </a:xfrm>
          <a:prstGeom prst="mathMultiply">
            <a:avLst>
              <a:gd name="adj1" fmla="val 23520"/>
            </a:avLst>
          </a:prstGeom>
          <a:solidFill>
            <a:srgbClr val="000000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" name="Shape 214"/>
          <p:cNvSpPr/>
          <p:nvPr/>
        </p:nvSpPr>
        <p:spPr>
          <a:xfrm>
            <a:off x="152400" y="5791200"/>
            <a:ext cx="457200" cy="457200"/>
          </a:xfrm>
          <a:prstGeom prst="mathMultiply">
            <a:avLst>
              <a:gd name="adj1" fmla="val 23520"/>
            </a:avLst>
          </a:prstGeom>
          <a:solidFill>
            <a:srgbClr val="000000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5" name="Shape 215"/>
          <p:cNvSpPr/>
          <p:nvPr/>
        </p:nvSpPr>
        <p:spPr>
          <a:xfrm>
            <a:off x="2667000" y="2895600"/>
            <a:ext cx="304799" cy="304799"/>
          </a:xfrm>
          <a:prstGeom prst="donut">
            <a:avLst>
              <a:gd name="adj" fmla="val 25000"/>
            </a:avLst>
          </a:prstGeom>
          <a:solidFill>
            <a:srgbClr val="00CC99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6" name="Shape 216"/>
          <p:cNvSpPr/>
          <p:nvPr/>
        </p:nvSpPr>
        <p:spPr>
          <a:xfrm>
            <a:off x="3124200" y="2362200"/>
            <a:ext cx="304799" cy="304799"/>
          </a:xfrm>
          <a:prstGeom prst="donut">
            <a:avLst>
              <a:gd name="adj" fmla="val 25000"/>
            </a:avLst>
          </a:prstGeom>
          <a:solidFill>
            <a:srgbClr val="00CC99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7" name="Shape 217"/>
          <p:cNvSpPr/>
          <p:nvPr/>
        </p:nvSpPr>
        <p:spPr>
          <a:xfrm>
            <a:off x="3581400" y="1981200"/>
            <a:ext cx="304799" cy="304799"/>
          </a:xfrm>
          <a:prstGeom prst="donut">
            <a:avLst>
              <a:gd name="adj" fmla="val 25000"/>
            </a:avLst>
          </a:prstGeom>
          <a:solidFill>
            <a:srgbClr val="00CC99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8" name="Shape 218"/>
          <p:cNvSpPr/>
          <p:nvPr/>
        </p:nvSpPr>
        <p:spPr>
          <a:xfrm>
            <a:off x="5562600" y="1981200"/>
            <a:ext cx="304799" cy="304799"/>
          </a:xfrm>
          <a:prstGeom prst="donut">
            <a:avLst>
              <a:gd name="adj" fmla="val 25000"/>
            </a:avLst>
          </a:prstGeom>
          <a:solidFill>
            <a:srgbClr val="00CC99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9" name="Shape 219"/>
          <p:cNvSpPr/>
          <p:nvPr/>
        </p:nvSpPr>
        <p:spPr>
          <a:xfrm>
            <a:off x="6019800" y="2362200"/>
            <a:ext cx="304799" cy="304799"/>
          </a:xfrm>
          <a:prstGeom prst="donut">
            <a:avLst>
              <a:gd name="adj" fmla="val 25000"/>
            </a:avLst>
          </a:prstGeom>
          <a:solidFill>
            <a:srgbClr val="00CC99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0" name="Shape 220"/>
          <p:cNvSpPr/>
          <p:nvPr/>
        </p:nvSpPr>
        <p:spPr>
          <a:xfrm>
            <a:off x="6553200" y="2895600"/>
            <a:ext cx="304799" cy="304799"/>
          </a:xfrm>
          <a:prstGeom prst="donut">
            <a:avLst>
              <a:gd name="adj" fmla="val 25000"/>
            </a:avLst>
          </a:prstGeom>
          <a:solidFill>
            <a:srgbClr val="00CC99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21" name="Shape 221"/>
          <p:cNvCxnSpPr>
            <a:stCxn id="207" idx="0"/>
          </p:cNvCxnSpPr>
          <p:nvPr/>
        </p:nvCxnSpPr>
        <p:spPr>
          <a:xfrm rot="10800000">
            <a:off x="2895908" y="3124508"/>
            <a:ext cx="185700" cy="185700"/>
          </a:xfrm>
          <a:prstGeom prst="straightConnector1">
            <a:avLst/>
          </a:prstGeom>
          <a:noFill/>
          <a:ln w="9525" cap="flat" cmpd="sng">
            <a:solidFill>
              <a:srgbClr val="36CB97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222" name="Shape 222"/>
          <p:cNvCxnSpPr/>
          <p:nvPr/>
        </p:nvCxnSpPr>
        <p:spPr>
          <a:xfrm rot="10800000">
            <a:off x="3352837" y="2667038"/>
            <a:ext cx="185700" cy="185700"/>
          </a:xfrm>
          <a:prstGeom prst="straightConnector1">
            <a:avLst/>
          </a:prstGeom>
          <a:noFill/>
          <a:ln w="9525" cap="flat" cmpd="sng">
            <a:solidFill>
              <a:srgbClr val="36CB97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223" name="Shape 223"/>
          <p:cNvCxnSpPr/>
          <p:nvPr/>
        </p:nvCxnSpPr>
        <p:spPr>
          <a:xfrm rot="10800000">
            <a:off x="3810037" y="2209838"/>
            <a:ext cx="185700" cy="1857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224" name="Shape 224"/>
          <p:cNvCxnSpPr>
            <a:endCxn id="218" idx="3"/>
          </p:cNvCxnSpPr>
          <p:nvPr/>
        </p:nvCxnSpPr>
        <p:spPr>
          <a:xfrm rot="10800000" flipH="1">
            <a:off x="5334236" y="2241363"/>
            <a:ext cx="273000" cy="2730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225" name="Shape 225"/>
          <p:cNvCxnSpPr/>
          <p:nvPr/>
        </p:nvCxnSpPr>
        <p:spPr>
          <a:xfrm rot="-5400000">
            <a:off x="5791200" y="2667050"/>
            <a:ext cx="272999" cy="272999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226" name="Shape 226"/>
          <p:cNvCxnSpPr/>
          <p:nvPr/>
        </p:nvCxnSpPr>
        <p:spPr>
          <a:xfrm rot="-5400000">
            <a:off x="6248400" y="3124250"/>
            <a:ext cx="272999" cy="272999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</p:spPr>
      </p:cxnSp>
      <p:sp>
        <p:nvSpPr>
          <p:cNvPr id="227" name="Shape 227"/>
          <p:cNvSpPr/>
          <p:nvPr/>
        </p:nvSpPr>
        <p:spPr>
          <a:xfrm>
            <a:off x="4572000" y="5638800"/>
            <a:ext cx="304799" cy="304799"/>
          </a:xfrm>
          <a:prstGeom prst="donut">
            <a:avLst>
              <a:gd name="adj" fmla="val 25000"/>
            </a:avLst>
          </a:prstGeom>
          <a:solidFill>
            <a:srgbClr val="00CC99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8" name="Shape 228"/>
          <p:cNvSpPr/>
          <p:nvPr/>
        </p:nvSpPr>
        <p:spPr>
          <a:xfrm>
            <a:off x="609600" y="5181600"/>
            <a:ext cx="358799" cy="461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</a:p>
        </p:txBody>
      </p:sp>
      <p:sp>
        <p:nvSpPr>
          <p:cNvPr id="229" name="Shape 229"/>
          <p:cNvSpPr/>
          <p:nvPr/>
        </p:nvSpPr>
        <p:spPr>
          <a:xfrm>
            <a:off x="609600" y="5791200"/>
            <a:ext cx="358799" cy="461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1066800" y="5181600"/>
            <a:ext cx="1600199" cy="461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Fielder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1066800" y="5791200"/>
            <a:ext cx="1600199" cy="461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Roller</a:t>
            </a:r>
          </a:p>
        </p:txBody>
      </p:sp>
      <p:sp>
        <p:nvSpPr>
          <p:cNvPr id="232" name="Shape 232"/>
          <p:cNvSpPr/>
          <p:nvPr/>
        </p:nvSpPr>
        <p:spPr>
          <a:xfrm>
            <a:off x="6096000" y="457200"/>
            <a:ext cx="2819400" cy="5908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strike="noStrike" cap="none" dirty="0" smtClean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-US" sz="1800" b="0" i="0" u="sng" strike="noStrike" cap="none" dirty="0" smtClean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Stance-glove out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Pick 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through </a:t>
            </a:r>
            <a:r>
              <a:rPr lang="en-US" sz="1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baseball</a:t>
            </a:r>
            <a:endParaRPr lang="en-US" sz="1800" dirty="0" smtClean="0">
              <a:latin typeface="Calibri"/>
              <a:ea typeface="Calibri"/>
              <a:cs typeface="Calibri"/>
              <a:sym typeface="Calibri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Flip 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</a:p>
          <a:p>
            <a:pPr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Alligator</a:t>
            </a:r>
          </a:p>
          <a:p>
            <a:pPr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Chest</a:t>
            </a:r>
          </a:p>
          <a:p>
            <a:pPr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Skateboard</a:t>
            </a:r>
          </a:p>
          <a:p>
            <a:pPr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Fingers to sky</a:t>
            </a:r>
          </a:p>
          <a:p>
            <a:pPr marL="0" marR="0" lvl="0" indent="45720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 seams</a:t>
            </a:r>
          </a:p>
          <a:p>
            <a:pPr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Glove side - pivot</a:t>
            </a:r>
          </a:p>
          <a:p>
            <a:pPr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Backhand - </a:t>
            </a:r>
            <a:r>
              <a:rPr lang="en-US" sz="1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Crossover</a:t>
            </a:r>
            <a:endParaRPr lang="en-US"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 Steps each side</a:t>
            </a:r>
          </a:p>
          <a:p>
            <a:pPr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Drills</a:t>
            </a:r>
          </a:p>
          <a:p>
            <a:pPr marL="457200"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Short hops</a:t>
            </a:r>
          </a:p>
          <a:p>
            <a:pPr marL="457200"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Front</a:t>
            </a:r>
          </a:p>
          <a:p>
            <a:pPr marL="457200"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Glove side</a:t>
            </a:r>
          </a:p>
          <a:p>
            <a:pPr marL="457200"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Backhand </a:t>
            </a:r>
          </a:p>
          <a:p>
            <a:pPr marL="457200"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**ALWAYS FIELD WITH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A “RIGHT/LEFT”       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APPROACH TO BALL</a:t>
            </a:r>
          </a:p>
        </p:txBody>
      </p:sp>
      <p:cxnSp>
        <p:nvCxnSpPr>
          <p:cNvPr id="233" name="Shape 233"/>
          <p:cNvCxnSpPr/>
          <p:nvPr/>
        </p:nvCxnSpPr>
        <p:spPr>
          <a:xfrm rot="5400000">
            <a:off x="4573587" y="5410287"/>
            <a:ext cx="303299" cy="15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</p:spPr>
      </p:cxnSp>
      <p:sp>
        <p:nvSpPr>
          <p:cNvPr id="234" name="Shape 234"/>
          <p:cNvSpPr txBox="1"/>
          <p:nvPr/>
        </p:nvSpPr>
        <p:spPr>
          <a:xfrm>
            <a:off x="865125" y="6087250"/>
            <a:ext cx="3859199" cy="587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u="sng">
                <a:solidFill>
                  <a:srgbClr val="CCCCFF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http://www.youtube.com/watch?v=VRlTzcI1iJI</a:t>
            </a: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Shape 2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000" y="228600"/>
            <a:ext cx="7162799" cy="6476999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Shape 241"/>
          <p:cNvSpPr/>
          <p:nvPr/>
        </p:nvSpPr>
        <p:spPr>
          <a:xfrm>
            <a:off x="3505200" y="4191000"/>
            <a:ext cx="457200" cy="457200"/>
          </a:xfrm>
          <a:prstGeom prst="mathMultiply">
            <a:avLst>
              <a:gd name="adj1" fmla="val 23520"/>
            </a:avLst>
          </a:prstGeom>
          <a:solidFill>
            <a:srgbClr val="000000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2" name="Shape 242"/>
          <p:cNvSpPr/>
          <p:nvPr/>
        </p:nvSpPr>
        <p:spPr>
          <a:xfrm>
            <a:off x="3962400" y="3429000"/>
            <a:ext cx="457200" cy="457200"/>
          </a:xfrm>
          <a:prstGeom prst="mathMultiply">
            <a:avLst>
              <a:gd name="adj1" fmla="val 23520"/>
            </a:avLst>
          </a:prstGeom>
          <a:solidFill>
            <a:srgbClr val="000000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3" name="Shape 243"/>
          <p:cNvSpPr/>
          <p:nvPr/>
        </p:nvSpPr>
        <p:spPr>
          <a:xfrm>
            <a:off x="5105400" y="3048000"/>
            <a:ext cx="457200" cy="457200"/>
          </a:xfrm>
          <a:prstGeom prst="mathMultiply">
            <a:avLst>
              <a:gd name="adj1" fmla="val 23520"/>
            </a:avLst>
          </a:prstGeom>
          <a:solidFill>
            <a:srgbClr val="000000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4" name="Shape 244"/>
          <p:cNvSpPr/>
          <p:nvPr/>
        </p:nvSpPr>
        <p:spPr>
          <a:xfrm>
            <a:off x="6629400" y="3810000"/>
            <a:ext cx="228600" cy="228600"/>
          </a:xfrm>
          <a:prstGeom prst="rect">
            <a:avLst/>
          </a:prstGeom>
          <a:solidFill>
            <a:srgbClr val="000000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5" name="Shape 245"/>
          <p:cNvSpPr/>
          <p:nvPr/>
        </p:nvSpPr>
        <p:spPr>
          <a:xfrm>
            <a:off x="6172200" y="4267200"/>
            <a:ext cx="228600" cy="228600"/>
          </a:xfrm>
          <a:prstGeom prst="rect">
            <a:avLst/>
          </a:prstGeom>
          <a:solidFill>
            <a:srgbClr val="000000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6" name="Shape 246"/>
          <p:cNvSpPr/>
          <p:nvPr/>
        </p:nvSpPr>
        <p:spPr>
          <a:xfrm>
            <a:off x="5715000" y="4724400"/>
            <a:ext cx="228600" cy="228600"/>
          </a:xfrm>
          <a:prstGeom prst="rect">
            <a:avLst/>
          </a:prstGeom>
          <a:solidFill>
            <a:srgbClr val="000000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7" name="Shape 247"/>
          <p:cNvSpPr/>
          <p:nvPr/>
        </p:nvSpPr>
        <p:spPr>
          <a:xfrm>
            <a:off x="2590800" y="3276600"/>
            <a:ext cx="304799" cy="304799"/>
          </a:xfrm>
          <a:prstGeom prst="donut">
            <a:avLst>
              <a:gd name="adj" fmla="val 25000"/>
            </a:avLst>
          </a:prstGeom>
          <a:solidFill>
            <a:srgbClr val="00CC99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8" name="Shape 248"/>
          <p:cNvSpPr/>
          <p:nvPr/>
        </p:nvSpPr>
        <p:spPr>
          <a:xfrm>
            <a:off x="3200400" y="2057400"/>
            <a:ext cx="304799" cy="304799"/>
          </a:xfrm>
          <a:prstGeom prst="donut">
            <a:avLst>
              <a:gd name="adj" fmla="val 25000"/>
            </a:avLst>
          </a:prstGeom>
          <a:solidFill>
            <a:srgbClr val="00CC99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9" name="Shape 249"/>
          <p:cNvSpPr/>
          <p:nvPr/>
        </p:nvSpPr>
        <p:spPr>
          <a:xfrm>
            <a:off x="5943600" y="2057400"/>
            <a:ext cx="304799" cy="304799"/>
          </a:xfrm>
          <a:prstGeom prst="donut">
            <a:avLst>
              <a:gd name="adj" fmla="val 25000"/>
            </a:avLst>
          </a:prstGeom>
          <a:solidFill>
            <a:srgbClr val="00CC99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0" name="Shape 250"/>
          <p:cNvSpPr/>
          <p:nvPr/>
        </p:nvSpPr>
        <p:spPr>
          <a:xfrm>
            <a:off x="2895600" y="1676400"/>
            <a:ext cx="304799" cy="304799"/>
          </a:xfrm>
          <a:prstGeom prst="donut">
            <a:avLst>
              <a:gd name="adj" fmla="val 25000"/>
            </a:avLst>
          </a:prstGeom>
          <a:solidFill>
            <a:srgbClr val="00CC99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1" name="Shape 251"/>
          <p:cNvSpPr/>
          <p:nvPr/>
        </p:nvSpPr>
        <p:spPr>
          <a:xfrm>
            <a:off x="2286000" y="3048000"/>
            <a:ext cx="304799" cy="304799"/>
          </a:xfrm>
          <a:prstGeom prst="donut">
            <a:avLst>
              <a:gd name="adj" fmla="val 25000"/>
            </a:avLst>
          </a:prstGeom>
          <a:solidFill>
            <a:srgbClr val="00CC99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2" name="Shape 252"/>
          <p:cNvSpPr/>
          <p:nvPr/>
        </p:nvSpPr>
        <p:spPr>
          <a:xfrm>
            <a:off x="6324600" y="1676400"/>
            <a:ext cx="304799" cy="304799"/>
          </a:xfrm>
          <a:prstGeom prst="donut">
            <a:avLst>
              <a:gd name="adj" fmla="val 25000"/>
            </a:avLst>
          </a:prstGeom>
          <a:solidFill>
            <a:srgbClr val="00CC99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53" name="Shape 253"/>
          <p:cNvCxnSpPr/>
          <p:nvPr/>
        </p:nvCxnSpPr>
        <p:spPr>
          <a:xfrm rot="5400000" flipH="1">
            <a:off x="3314699" y="2628899"/>
            <a:ext cx="914400" cy="533399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254" name="Shape 254"/>
          <p:cNvCxnSpPr/>
          <p:nvPr/>
        </p:nvCxnSpPr>
        <p:spPr>
          <a:xfrm rot="5400000" flipH="1">
            <a:off x="2971800" y="3657600"/>
            <a:ext cx="609599" cy="609599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255" name="Shape 255"/>
          <p:cNvCxnSpPr/>
          <p:nvPr/>
        </p:nvCxnSpPr>
        <p:spPr>
          <a:xfrm rot="-5400000">
            <a:off x="5372100" y="2476500"/>
            <a:ext cx="685799" cy="45720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256" name="Shape 256"/>
          <p:cNvCxnSpPr/>
          <p:nvPr/>
        </p:nvCxnSpPr>
        <p:spPr>
          <a:xfrm rot="10800000">
            <a:off x="3962400" y="4495800"/>
            <a:ext cx="1600199" cy="304799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257" name="Shape 257"/>
          <p:cNvCxnSpPr/>
          <p:nvPr/>
        </p:nvCxnSpPr>
        <p:spPr>
          <a:xfrm rot="10800000">
            <a:off x="4419600" y="3733800"/>
            <a:ext cx="1676399" cy="609599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258" name="Shape 258"/>
          <p:cNvCxnSpPr/>
          <p:nvPr/>
        </p:nvCxnSpPr>
        <p:spPr>
          <a:xfrm rot="10800000">
            <a:off x="5562600" y="3352800"/>
            <a:ext cx="990599" cy="533399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259" name="Shape 259"/>
          <p:cNvCxnSpPr/>
          <p:nvPr/>
        </p:nvCxnSpPr>
        <p:spPr>
          <a:xfrm rot="-5400000" flipH="1">
            <a:off x="5753099" y="2857500"/>
            <a:ext cx="1295400" cy="45720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260" name="Shape 260"/>
          <p:cNvCxnSpPr/>
          <p:nvPr/>
        </p:nvCxnSpPr>
        <p:spPr>
          <a:xfrm>
            <a:off x="3657600" y="2362200"/>
            <a:ext cx="2438399" cy="1904999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261" name="Shape 261"/>
          <p:cNvCxnSpPr/>
          <p:nvPr/>
        </p:nvCxnSpPr>
        <p:spPr>
          <a:xfrm>
            <a:off x="3124200" y="3505200"/>
            <a:ext cx="2514599" cy="114300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</p:spPr>
      </p:cxnSp>
      <p:sp>
        <p:nvSpPr>
          <p:cNvPr id="262" name="Shape 262"/>
          <p:cNvSpPr/>
          <p:nvPr/>
        </p:nvSpPr>
        <p:spPr>
          <a:xfrm>
            <a:off x="228600" y="5257800"/>
            <a:ext cx="304799" cy="304799"/>
          </a:xfrm>
          <a:prstGeom prst="donut">
            <a:avLst>
              <a:gd name="adj" fmla="val 25000"/>
            </a:avLst>
          </a:prstGeom>
          <a:solidFill>
            <a:srgbClr val="00CC99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3" name="Shape 263"/>
          <p:cNvSpPr/>
          <p:nvPr/>
        </p:nvSpPr>
        <p:spPr>
          <a:xfrm>
            <a:off x="152400" y="5715000"/>
            <a:ext cx="457200" cy="457200"/>
          </a:xfrm>
          <a:prstGeom prst="mathMultiply">
            <a:avLst>
              <a:gd name="adj1" fmla="val 23520"/>
            </a:avLst>
          </a:prstGeom>
          <a:solidFill>
            <a:srgbClr val="000000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4" name="Shape 264"/>
          <p:cNvSpPr/>
          <p:nvPr/>
        </p:nvSpPr>
        <p:spPr>
          <a:xfrm>
            <a:off x="228600" y="6324600"/>
            <a:ext cx="228600" cy="228600"/>
          </a:xfrm>
          <a:prstGeom prst="rect">
            <a:avLst/>
          </a:prstGeom>
          <a:solidFill>
            <a:srgbClr val="000000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5" name="Shape 265"/>
          <p:cNvSpPr txBox="1"/>
          <p:nvPr/>
        </p:nvSpPr>
        <p:spPr>
          <a:xfrm>
            <a:off x="609600" y="5181600"/>
            <a:ext cx="2057400" cy="1200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Fielder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6" name="Shape 266"/>
          <p:cNvSpPr txBox="1"/>
          <p:nvPr/>
        </p:nvSpPr>
        <p:spPr>
          <a:xfrm>
            <a:off x="609600" y="5715000"/>
            <a:ext cx="1447800" cy="461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  <a:r>
              <a:rPr lang="en-US"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Roller</a:t>
            </a:r>
          </a:p>
        </p:txBody>
      </p:sp>
      <p:sp>
        <p:nvSpPr>
          <p:cNvPr id="267" name="Shape 267"/>
          <p:cNvSpPr txBox="1"/>
          <p:nvPr/>
        </p:nvSpPr>
        <p:spPr>
          <a:xfrm>
            <a:off x="609600" y="6248400"/>
            <a:ext cx="2514599" cy="461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1</a:t>
            </a:r>
            <a:r>
              <a:rPr lang="en-US" sz="2400" b="1" i="0" u="none" strike="noStrike" cap="none" baseline="30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</a:t>
            </a:r>
            <a:r>
              <a:rPr lang="en-US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Basemen</a:t>
            </a:r>
          </a:p>
        </p:txBody>
      </p:sp>
      <p:sp>
        <p:nvSpPr>
          <p:cNvPr id="268" name="Shape 268"/>
          <p:cNvSpPr/>
          <p:nvPr/>
        </p:nvSpPr>
        <p:spPr>
          <a:xfrm>
            <a:off x="304800" y="228600"/>
            <a:ext cx="2986799" cy="923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5400" b="1" i="0" u="none" strike="noStrike" cap="none">
                <a:solidFill>
                  <a:srgbClr val="51515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Triangle</a:t>
            </a:r>
          </a:p>
        </p:txBody>
      </p:sp>
      <p:sp>
        <p:nvSpPr>
          <p:cNvPr id="269" name="Shape 269"/>
          <p:cNvSpPr/>
          <p:nvPr/>
        </p:nvSpPr>
        <p:spPr>
          <a:xfrm>
            <a:off x="5791200" y="228600"/>
            <a:ext cx="2986799" cy="923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5400" b="1" i="0" u="none" strike="noStrike" cap="none">
                <a:solidFill>
                  <a:srgbClr val="51515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Drill</a:t>
            </a:r>
          </a:p>
        </p:txBody>
      </p:sp>
      <p:sp>
        <p:nvSpPr>
          <p:cNvPr id="270" name="Shape 270"/>
          <p:cNvSpPr txBox="1"/>
          <p:nvPr/>
        </p:nvSpPr>
        <p:spPr>
          <a:xfrm>
            <a:off x="4246925" y="6055800"/>
            <a:ext cx="4356899" cy="304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https://www.youtube.com/watch?v=6ydbVCF32-c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" name="Shape 2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000" y="228600"/>
            <a:ext cx="7162799" cy="6476999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Shape 276"/>
          <p:cNvSpPr/>
          <p:nvPr/>
        </p:nvSpPr>
        <p:spPr>
          <a:xfrm>
            <a:off x="1219200" y="304800"/>
            <a:ext cx="6553200" cy="8309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800" b="1" i="0" u="none" strike="noStrike" cap="none">
                <a:solidFill>
                  <a:srgbClr val="51515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Double Fungo Drill</a:t>
            </a:r>
          </a:p>
        </p:txBody>
      </p:sp>
      <p:sp>
        <p:nvSpPr>
          <p:cNvPr id="277" name="Shape 277"/>
          <p:cNvSpPr/>
          <p:nvPr/>
        </p:nvSpPr>
        <p:spPr>
          <a:xfrm>
            <a:off x="228600" y="52578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8" name="Shape 278"/>
          <p:cNvSpPr/>
          <p:nvPr/>
        </p:nvSpPr>
        <p:spPr>
          <a:xfrm>
            <a:off x="152400" y="571500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9" name="Shape 279"/>
          <p:cNvSpPr/>
          <p:nvPr/>
        </p:nvSpPr>
        <p:spPr>
          <a:xfrm>
            <a:off x="228600" y="6324600"/>
            <a:ext cx="228600" cy="228600"/>
          </a:xfrm>
          <a:prstGeom prst="rect">
            <a:avLst/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0" name="Shape 280"/>
          <p:cNvSpPr/>
          <p:nvPr/>
        </p:nvSpPr>
        <p:spPr>
          <a:xfrm>
            <a:off x="609600" y="5181600"/>
            <a:ext cx="358775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</a:p>
        </p:txBody>
      </p:sp>
      <p:sp>
        <p:nvSpPr>
          <p:cNvPr id="281" name="Shape 281"/>
          <p:cNvSpPr/>
          <p:nvPr/>
        </p:nvSpPr>
        <p:spPr>
          <a:xfrm>
            <a:off x="609600" y="5715000"/>
            <a:ext cx="358775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</a:p>
        </p:txBody>
      </p:sp>
      <p:sp>
        <p:nvSpPr>
          <p:cNvPr id="282" name="Shape 282"/>
          <p:cNvSpPr/>
          <p:nvPr/>
        </p:nvSpPr>
        <p:spPr>
          <a:xfrm>
            <a:off x="609600" y="6172200"/>
            <a:ext cx="358775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</a:p>
        </p:txBody>
      </p:sp>
      <p:sp>
        <p:nvSpPr>
          <p:cNvPr id="283" name="Shape 283"/>
          <p:cNvSpPr/>
          <p:nvPr/>
        </p:nvSpPr>
        <p:spPr>
          <a:xfrm>
            <a:off x="2819400" y="32766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4" name="Shape 284"/>
          <p:cNvSpPr/>
          <p:nvPr/>
        </p:nvSpPr>
        <p:spPr>
          <a:xfrm>
            <a:off x="3276600" y="21336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5" name="Shape 285"/>
          <p:cNvSpPr/>
          <p:nvPr/>
        </p:nvSpPr>
        <p:spPr>
          <a:xfrm>
            <a:off x="5943600" y="21336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6" name="Shape 286"/>
          <p:cNvSpPr/>
          <p:nvPr/>
        </p:nvSpPr>
        <p:spPr>
          <a:xfrm>
            <a:off x="6400800" y="32766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7" name="Shape 287"/>
          <p:cNvSpPr/>
          <p:nvPr/>
        </p:nvSpPr>
        <p:spPr>
          <a:xfrm>
            <a:off x="5410200" y="556260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8" name="Shape 288"/>
          <p:cNvSpPr/>
          <p:nvPr/>
        </p:nvSpPr>
        <p:spPr>
          <a:xfrm>
            <a:off x="3352800" y="533400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9" name="Shape 289"/>
          <p:cNvSpPr/>
          <p:nvPr/>
        </p:nvSpPr>
        <p:spPr>
          <a:xfrm>
            <a:off x="3810000" y="5867400"/>
            <a:ext cx="228600" cy="228600"/>
          </a:xfrm>
          <a:prstGeom prst="rect">
            <a:avLst/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0" name="Shape 290"/>
          <p:cNvSpPr/>
          <p:nvPr/>
        </p:nvSpPr>
        <p:spPr>
          <a:xfrm>
            <a:off x="5943600" y="5334000"/>
            <a:ext cx="228600" cy="228600"/>
          </a:xfrm>
          <a:prstGeom prst="rect">
            <a:avLst/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1" name="Shape 291"/>
          <p:cNvSpPr txBox="1"/>
          <p:nvPr/>
        </p:nvSpPr>
        <p:spPr>
          <a:xfrm>
            <a:off x="1066800" y="5181600"/>
            <a:ext cx="1524000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Fielder</a:t>
            </a:r>
          </a:p>
        </p:txBody>
      </p:sp>
      <p:sp>
        <p:nvSpPr>
          <p:cNvPr id="292" name="Shape 292"/>
          <p:cNvSpPr txBox="1"/>
          <p:nvPr/>
        </p:nvSpPr>
        <p:spPr>
          <a:xfrm>
            <a:off x="1066800" y="5715000"/>
            <a:ext cx="1524000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Coach</a:t>
            </a:r>
          </a:p>
        </p:txBody>
      </p:sp>
      <p:sp>
        <p:nvSpPr>
          <p:cNvPr id="293" name="Shape 293"/>
          <p:cNvSpPr txBox="1"/>
          <p:nvPr/>
        </p:nvSpPr>
        <p:spPr>
          <a:xfrm>
            <a:off x="1066800" y="6172200"/>
            <a:ext cx="1524000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Catcher</a:t>
            </a:r>
          </a:p>
        </p:txBody>
      </p:sp>
      <p:cxnSp>
        <p:nvCxnSpPr>
          <p:cNvPr id="294" name="Shape 294"/>
          <p:cNvCxnSpPr/>
          <p:nvPr/>
        </p:nvCxnSpPr>
        <p:spPr>
          <a:xfrm rot="-5400000">
            <a:off x="3429000" y="2895600"/>
            <a:ext cx="2743199" cy="21335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295" name="Shape 295"/>
          <p:cNvCxnSpPr/>
          <p:nvPr/>
        </p:nvCxnSpPr>
        <p:spPr>
          <a:xfrm rot="10800000" flipH="1">
            <a:off x="3733800" y="3505200"/>
            <a:ext cx="2590800" cy="19049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296" name="Shape 296"/>
          <p:cNvCxnSpPr/>
          <p:nvPr/>
        </p:nvCxnSpPr>
        <p:spPr>
          <a:xfrm rot="10800000">
            <a:off x="3200399" y="3581400"/>
            <a:ext cx="2286000" cy="19811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297" name="Shape 297"/>
          <p:cNvCxnSpPr/>
          <p:nvPr/>
        </p:nvCxnSpPr>
        <p:spPr>
          <a:xfrm rot="5400000" flipH="1">
            <a:off x="3086099" y="3086099"/>
            <a:ext cx="3048000" cy="19049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stealth" w="lg" len="lg"/>
          </a:ln>
        </p:spPr>
      </p:cxnSp>
      <p:sp>
        <p:nvSpPr>
          <p:cNvPr id="298" name="Shape 298"/>
          <p:cNvSpPr txBox="1"/>
          <p:nvPr/>
        </p:nvSpPr>
        <p:spPr>
          <a:xfrm>
            <a:off x="6248400" y="5334000"/>
            <a:ext cx="15240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Catcher</a:t>
            </a:r>
          </a:p>
        </p:txBody>
      </p:sp>
      <p:sp>
        <p:nvSpPr>
          <p:cNvPr id="299" name="Shape 299"/>
          <p:cNvSpPr txBox="1"/>
          <p:nvPr/>
        </p:nvSpPr>
        <p:spPr>
          <a:xfrm>
            <a:off x="3352800" y="6172200"/>
            <a:ext cx="15240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Catcher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229600" cy="1143000"/>
          </a:xfrm>
        </p:spPr>
        <p:txBody>
          <a:bodyPr/>
          <a:lstStyle/>
          <a:p>
            <a:r>
              <a:rPr lang="en-US" sz="6600" dirty="0" smtClean="0"/>
              <a:t>Pre-Game Warm Up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r>
              <a:rPr lang="en-US" sz="2800" dirty="0" smtClean="0"/>
              <a:t>Things to emphasize</a:t>
            </a:r>
          </a:p>
          <a:p>
            <a:pPr lvl="1"/>
            <a:r>
              <a:rPr lang="en-US" sz="2800" dirty="0" smtClean="0"/>
              <a:t>Four Seam Grip, EVERYTIME</a:t>
            </a:r>
          </a:p>
          <a:p>
            <a:pPr lvl="1"/>
            <a:r>
              <a:rPr lang="en-US" sz="2800" dirty="0" smtClean="0"/>
              <a:t>Throwing overtop, eliminates ball tailing</a:t>
            </a:r>
          </a:p>
          <a:p>
            <a:pPr lvl="1"/>
            <a:r>
              <a:rPr lang="en-US" sz="2800" dirty="0" smtClean="0"/>
              <a:t>Catching ball in front of body</a:t>
            </a:r>
          </a:p>
          <a:p>
            <a:pPr lvl="2"/>
            <a:r>
              <a:rPr lang="en-US" sz="2800" dirty="0" smtClean="0"/>
              <a:t>Calling “Mine, Mine, Mine” </a:t>
            </a:r>
          </a:p>
          <a:p>
            <a:pPr lvl="2"/>
            <a:r>
              <a:rPr lang="en-US" sz="2800" dirty="0" smtClean="0"/>
              <a:t>Calling “Take It, Take It, Take It”</a:t>
            </a:r>
          </a:p>
          <a:p>
            <a:pPr lvl="2"/>
            <a:r>
              <a:rPr lang="en-US" sz="2800" dirty="0" smtClean="0"/>
              <a:t>Practice during warm-ups, so it’s a habit in game</a:t>
            </a:r>
          </a:p>
          <a:p>
            <a:pPr lvl="1"/>
            <a:r>
              <a:rPr lang="en-US" sz="2800" dirty="0" smtClean="0"/>
              <a:t>Throw with a purpose</a:t>
            </a:r>
          </a:p>
          <a:p>
            <a:pPr lvl="1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Shape 32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Outfield	</a:t>
            </a:r>
          </a:p>
        </p:txBody>
      </p:sp>
      <p:sp>
        <p:nvSpPr>
          <p:cNvPr id="329" name="Shape 329"/>
          <p:cNvSpPr txBox="1">
            <a:spLocks noGrp="1"/>
          </p:cNvSpPr>
          <p:nvPr>
            <p:ph type="body" idx="1"/>
          </p:nvPr>
        </p:nvSpPr>
        <p:spPr>
          <a:xfrm>
            <a:off x="379650" y="1960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</a:pPr>
            <a:r>
              <a:rPr lang="en-US" sz="3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Perfect Catch</a:t>
            </a:r>
          </a:p>
          <a:p>
            <a:pPr marL="914400" marR="0" lvl="1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</a:pP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Above shoulders</a:t>
            </a:r>
          </a:p>
          <a:p>
            <a:pPr marL="914400" marR="0" lvl="1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</a:pP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Two hands</a:t>
            </a:r>
          </a:p>
          <a:p>
            <a:pPr marL="914400" marR="0" lvl="1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</a:pP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 Throwing </a:t>
            </a: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Shoulder</a:t>
            </a:r>
          </a:p>
          <a:p>
            <a:pPr marL="914400" marR="0" lvl="1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Mine, Mine, Mine</a:t>
            </a: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Drill work</a:t>
            </a:r>
          </a:p>
          <a:p>
            <a:pPr marL="914400" marR="0" lvl="1" indent="-3810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</a:pP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Short fly balls</a:t>
            </a:r>
          </a:p>
          <a:p>
            <a:pPr marL="914400" marR="0" lvl="1" indent="-3810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</a:pP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Gain confidence </a:t>
            </a:r>
          </a:p>
          <a:p>
            <a:pPr marL="457200" marR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</a:p>
        </p:txBody>
      </p:sp>
      <p:pic>
        <p:nvPicPr>
          <p:cNvPr id="330" name="Shape 330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5745631" y="2297050"/>
            <a:ext cx="2927399" cy="3722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ctrTitle"/>
          </p:nvPr>
        </p:nvSpPr>
        <p:spPr>
          <a:xfrm>
            <a:off x="593950" y="283250"/>
            <a:ext cx="7772400" cy="1470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800">
                <a:latin typeface="Times New Roman"/>
                <a:ea typeface="Times New Roman"/>
                <a:cs typeface="Times New Roman"/>
                <a:sym typeface="Times New Roman"/>
              </a:rPr>
              <a:t>Outfield </a:t>
            </a:r>
          </a:p>
        </p:txBody>
      </p:sp>
      <p:sp>
        <p:nvSpPr>
          <p:cNvPr id="346" name="Shape 346"/>
          <p:cNvSpPr txBox="1">
            <a:spLocks noGrp="1"/>
          </p:cNvSpPr>
          <p:nvPr>
            <p:ph type="subTitle" idx="1"/>
          </p:nvPr>
        </p:nvSpPr>
        <p:spPr>
          <a:xfrm>
            <a:off x="493950" y="1908375"/>
            <a:ext cx="6400799" cy="3954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57200" algn="l" rtl="0">
              <a:spcBef>
                <a:spcPts val="0"/>
              </a:spcBef>
              <a:buSzPct val="100000"/>
              <a:buFont typeface="Times New Roman"/>
              <a:buChar char="●"/>
            </a:pPr>
            <a:r>
              <a:rPr lang="en-US" sz="3600" dirty="0">
                <a:latin typeface="Times New Roman"/>
                <a:ea typeface="Times New Roman"/>
                <a:cs typeface="Times New Roman"/>
                <a:sym typeface="Times New Roman"/>
              </a:rPr>
              <a:t>Crow Hop</a:t>
            </a:r>
          </a:p>
          <a:p>
            <a:pPr marL="914400" lvl="1" indent="-419100" algn="l" rtl="0">
              <a:spcBef>
                <a:spcPts val="0"/>
              </a:spcBef>
              <a:buSzPct val="100000"/>
              <a:buFont typeface="Times New Roman"/>
              <a:buChar char="○"/>
            </a:pPr>
            <a:r>
              <a:rPr lang="en-US" sz="3000" dirty="0">
                <a:latin typeface="Times New Roman"/>
                <a:ea typeface="Times New Roman"/>
                <a:cs typeface="Times New Roman"/>
                <a:sym typeface="Times New Roman"/>
              </a:rPr>
              <a:t>Gain momentum</a:t>
            </a:r>
          </a:p>
          <a:p>
            <a:pPr marL="914400" lvl="1" indent="-419100" algn="l" rtl="0">
              <a:spcBef>
                <a:spcPts val="0"/>
              </a:spcBef>
              <a:buSzPct val="100000"/>
              <a:buFont typeface="Times New Roman"/>
              <a:buChar char="○"/>
            </a:pPr>
            <a:r>
              <a:rPr lang="en-US" sz="3000" dirty="0">
                <a:latin typeface="Times New Roman"/>
                <a:ea typeface="Times New Roman"/>
                <a:cs typeface="Times New Roman"/>
                <a:sym typeface="Times New Roman"/>
              </a:rPr>
              <a:t>Not running with the ball </a:t>
            </a:r>
          </a:p>
          <a:p>
            <a:pPr marL="457200" lvl="0" indent="-457200" algn="l" rtl="0">
              <a:spcBef>
                <a:spcPts val="0"/>
              </a:spcBef>
              <a:buSzPct val="100000"/>
              <a:buFont typeface="Times New Roman"/>
              <a:buChar char="●"/>
            </a:pPr>
            <a:r>
              <a:rPr lang="en-US" sz="3600" dirty="0">
                <a:latin typeface="Times New Roman"/>
                <a:ea typeface="Times New Roman"/>
                <a:cs typeface="Times New Roman"/>
                <a:sym typeface="Times New Roman"/>
              </a:rPr>
              <a:t>Cutoff </a:t>
            </a:r>
          </a:p>
          <a:p>
            <a:pPr marL="914400" lvl="1" indent="-419100" algn="l" rtl="0">
              <a:spcBef>
                <a:spcPts val="0"/>
              </a:spcBef>
              <a:buSzPct val="100000"/>
              <a:buFont typeface="Times New Roman"/>
              <a:buChar char="○"/>
            </a:pPr>
            <a:r>
              <a:rPr lang="en-US" sz="3000" dirty="0">
                <a:latin typeface="Times New Roman"/>
                <a:ea typeface="Times New Roman"/>
                <a:cs typeface="Times New Roman"/>
                <a:sym typeface="Times New Roman"/>
              </a:rPr>
              <a:t>Hit the cutoff and allow him to make the next play </a:t>
            </a:r>
            <a:endParaRPr lang="en-US" sz="3000" dirty="0" smtClean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419100" algn="l" rtl="0">
              <a:spcBef>
                <a:spcPts val="0"/>
              </a:spcBef>
              <a:buSzPct val="100000"/>
              <a:buFont typeface="Times New Roman"/>
              <a:buChar char="○"/>
            </a:pPr>
            <a:r>
              <a:rPr lang="en-US" sz="3000" dirty="0" smtClean="0">
                <a:latin typeface="Times New Roman"/>
                <a:ea typeface="Times New Roman"/>
                <a:cs typeface="Times New Roman"/>
                <a:sym typeface="Times New Roman"/>
              </a:rPr>
              <a:t>Aim for Glove Side</a:t>
            </a:r>
          </a:p>
          <a:p>
            <a:pPr marL="914400" lvl="1" indent="-419100" algn="l" rtl="0">
              <a:spcBef>
                <a:spcPts val="0"/>
              </a:spcBef>
              <a:buSzPct val="100000"/>
              <a:buFont typeface="Times New Roman"/>
              <a:buChar char="○"/>
            </a:pPr>
            <a:r>
              <a:rPr lang="en-US" sz="3000" dirty="0" smtClean="0">
                <a:latin typeface="Times New Roman"/>
                <a:ea typeface="Times New Roman"/>
                <a:cs typeface="Times New Roman"/>
                <a:sym typeface="Times New Roman"/>
              </a:rPr>
              <a:t>Throw through Cutoffs head</a:t>
            </a:r>
            <a:endParaRPr lang="en-US" sz="3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l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 smtClean="0"/>
              <a:t>Outfield Details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Should crow hop every throw</a:t>
            </a:r>
          </a:p>
          <a:p>
            <a:r>
              <a:rPr lang="en-US" sz="3200" dirty="0" smtClean="0"/>
              <a:t>If an error is made, no excuses</a:t>
            </a:r>
          </a:p>
          <a:p>
            <a:pPr lvl="1"/>
            <a:r>
              <a:rPr lang="en-US" sz="3200" dirty="0" smtClean="0"/>
              <a:t>Don’t compound errors</a:t>
            </a:r>
          </a:p>
          <a:p>
            <a:pPr lvl="2"/>
            <a:r>
              <a:rPr lang="en-US" sz="3200" dirty="0" smtClean="0"/>
              <a:t>Don’t rush</a:t>
            </a:r>
          </a:p>
          <a:p>
            <a:pPr lvl="1"/>
            <a:r>
              <a:rPr lang="en-US" sz="3200" dirty="0" smtClean="0"/>
              <a:t>Take the time to make a fundamentally good throw, every time</a:t>
            </a:r>
          </a:p>
          <a:p>
            <a:r>
              <a:rPr lang="en-US" sz="3200" dirty="0" smtClean="0"/>
              <a:t>Always working on proper cut off position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Proper Charge and Crow Hop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http://www.baseballmastery.com/new_search_results.php?Topic=Outfield_Groundballs&amp;Asset_id=194&amp;Media_id=189</a:t>
            </a:r>
            <a:endParaRPr lang="en-US" dirty="0" smtClean="0"/>
          </a:p>
          <a:p>
            <a:r>
              <a:rPr lang="en-US" sz="3200" dirty="0" smtClean="0"/>
              <a:t>Things to keep in mind</a:t>
            </a:r>
          </a:p>
          <a:p>
            <a:pPr lvl="1"/>
            <a:r>
              <a:rPr lang="en-US" sz="3200" dirty="0" smtClean="0"/>
              <a:t>This video pertains to a quick throw 	in</a:t>
            </a:r>
          </a:p>
          <a:p>
            <a:pPr lvl="1"/>
            <a:r>
              <a:rPr lang="en-US" sz="3200" dirty="0" smtClean="0"/>
              <a:t>May also break down to field ball</a:t>
            </a:r>
          </a:p>
          <a:p>
            <a:pPr lvl="2"/>
            <a:r>
              <a:rPr lang="en-US" sz="3200" dirty="0" smtClean="0"/>
              <a:t>Break down like an infielder fielding the ground ball</a:t>
            </a:r>
          </a:p>
          <a:p>
            <a:pPr lvl="2"/>
            <a:r>
              <a:rPr lang="en-US" sz="3200" dirty="0" smtClean="0"/>
              <a:t>Drop to a knee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 txBox="1">
            <a:spLocks noGrp="1"/>
          </p:cNvSpPr>
          <p:nvPr>
            <p:ph type="ctrTitle"/>
          </p:nvPr>
        </p:nvSpPr>
        <p:spPr>
          <a:xfrm>
            <a:off x="685800" y="253776"/>
            <a:ext cx="7772400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Outfield </a:t>
            </a:r>
          </a:p>
        </p:txBody>
      </p:sp>
      <p:sp>
        <p:nvSpPr>
          <p:cNvPr id="337" name="Shape 337"/>
          <p:cNvSpPr txBox="1">
            <a:spLocks noGrp="1"/>
          </p:cNvSpPr>
          <p:nvPr>
            <p:ph type="subTitle" idx="1"/>
          </p:nvPr>
        </p:nvSpPr>
        <p:spPr>
          <a:xfrm>
            <a:off x="800100" y="1244375"/>
            <a:ext cx="6400799" cy="5181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marR="0" lvl="0" indent="-5143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8" name="Shape 338"/>
          <p:cNvSpPr txBox="1"/>
          <p:nvPr/>
        </p:nvSpPr>
        <p:spPr>
          <a:xfrm>
            <a:off x="530675" y="1918600"/>
            <a:ext cx="4031100" cy="4425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457200" rtl="0">
              <a:spcBef>
                <a:spcPts val="0"/>
              </a:spcBef>
              <a:buSzPct val="100000"/>
              <a:buFont typeface="Times New Roman"/>
              <a:buChar char="●"/>
            </a:pPr>
            <a:r>
              <a:rPr lang="en-US" sz="3600" dirty="0">
                <a:latin typeface="Times New Roman"/>
                <a:ea typeface="Times New Roman"/>
                <a:cs typeface="Times New Roman"/>
                <a:sym typeface="Times New Roman"/>
              </a:rPr>
              <a:t>Drop Step </a:t>
            </a:r>
          </a:p>
          <a:p>
            <a:pPr marL="914400" lvl="1" indent="-419100" rtl="0">
              <a:spcBef>
                <a:spcPts val="0"/>
              </a:spcBef>
              <a:buSzPct val="100000"/>
              <a:buFont typeface="Times New Roman"/>
              <a:buChar char="○"/>
            </a:pPr>
            <a:r>
              <a:rPr lang="en-US" sz="3000" dirty="0">
                <a:latin typeface="Times New Roman"/>
                <a:ea typeface="Times New Roman"/>
                <a:cs typeface="Times New Roman"/>
                <a:sym typeface="Times New Roman"/>
              </a:rPr>
              <a:t>Drop step direction of the ball </a:t>
            </a:r>
          </a:p>
          <a:p>
            <a:pPr marL="914400" lvl="1" indent="-419100" rtl="0">
              <a:spcBef>
                <a:spcPts val="0"/>
              </a:spcBef>
              <a:buSzPct val="100000"/>
              <a:buFont typeface="Times New Roman"/>
              <a:buChar char="○"/>
            </a:pPr>
            <a:r>
              <a:rPr lang="en-US" sz="3000" dirty="0">
                <a:latin typeface="Times New Roman"/>
                <a:ea typeface="Times New Roman"/>
                <a:cs typeface="Times New Roman"/>
                <a:sym typeface="Times New Roman"/>
              </a:rPr>
              <a:t>Open up in order to gain more ground on the ball </a:t>
            </a:r>
          </a:p>
          <a:p>
            <a:pPr marL="0" lvl="0" indent="0">
              <a:spcBef>
                <a:spcPts val="0"/>
              </a:spcBef>
              <a:buNone/>
            </a:pP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39" name="Shape 339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4961850" y="2473650"/>
            <a:ext cx="3676649" cy="3676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marL="342900" indent="-342900">
              <a:buClr>
                <a:schemeClr val="dk1"/>
              </a:buClr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Round the Ball</a:t>
            </a:r>
            <a:endParaRPr lang="en-US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7772400" cy="4800600"/>
          </a:xfrm>
        </p:spPr>
        <p:txBody>
          <a:bodyPr/>
          <a:lstStyle/>
          <a:p>
            <a:pPr indent="-342900">
              <a:spcBef>
                <a:spcPts val="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Purpose</a:t>
            </a:r>
          </a:p>
          <a:p>
            <a:pPr marL="742950" lvl="2" indent="-342900">
              <a:spcBef>
                <a:spcPts val="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Force momentum towards target</a:t>
            </a:r>
          </a:p>
          <a:p>
            <a:pPr marL="742950" lvl="2" indent="-342900">
              <a:spcBef>
                <a:spcPts val="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Allows us to get ball in quicker</a:t>
            </a:r>
          </a:p>
          <a:p>
            <a:pPr marL="742950" lvl="2" indent="-342900">
              <a:spcBef>
                <a:spcPts val="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Gives us the ability to field the ball in front</a:t>
            </a:r>
          </a:p>
          <a:p>
            <a:pPr indent="-342900">
              <a:spcBef>
                <a:spcPts val="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Frequent Errors</a:t>
            </a:r>
          </a:p>
          <a:p>
            <a:pPr marL="742950" lvl="2" indent="-342900">
              <a:spcBef>
                <a:spcPts val="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Too shallow of rounding </a:t>
            </a:r>
          </a:p>
          <a:p>
            <a:pPr marL="742950" lvl="2" indent="-342900">
              <a:spcBef>
                <a:spcPts val="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Poor Angle towards ball</a:t>
            </a:r>
          </a:p>
          <a:p>
            <a:pPr marL="742950" lvl="2" indent="-342900">
              <a:spcBef>
                <a:spcPts val="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Poor Drop Step</a:t>
            </a:r>
            <a:endParaRPr lang="en-US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ctrTitle"/>
          </p:nvPr>
        </p:nvSpPr>
        <p:spPr>
          <a:xfrm>
            <a:off x="685800" y="3246350"/>
            <a:ext cx="7772400" cy="1470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Jay Smith			Asst. Varsity</a:t>
            </a:r>
          </a:p>
          <a:p>
            <a:pPr marL="342900" lvl="0" indent="-342900" algn="l" rtl="0">
              <a:spcBef>
                <a:spcPts val="480"/>
              </a:spcBef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Larry Wolf			Asst. Varsity</a:t>
            </a:r>
          </a:p>
          <a:p>
            <a:pPr marL="342900" lvl="0" indent="-342900" algn="l" rtl="0">
              <a:spcBef>
                <a:spcPts val="480"/>
              </a:spcBef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Andrew </a:t>
            </a:r>
            <a:r>
              <a:rPr lang="en-US" sz="24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Ozbolt</a:t>
            </a:r>
            <a:r>
              <a:rPr lang="en-US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Head JVA</a:t>
            </a:r>
            <a:endParaRPr lang="en-US"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l" rtl="0">
              <a:spcBef>
                <a:spcPts val="480"/>
              </a:spcBef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Lance </a:t>
            </a:r>
            <a:r>
              <a:rPr lang="en-US" sz="24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Kingrey</a:t>
            </a:r>
            <a:r>
              <a:rPr lang="en-US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Asst. JVA</a:t>
            </a:r>
            <a:endParaRPr lang="en-US"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l" rtl="0">
              <a:spcBef>
                <a:spcPts val="480"/>
              </a:spcBef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Corey Carter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Head JVB</a:t>
            </a:r>
          </a:p>
          <a:p>
            <a:pPr marL="342900" lvl="0" indent="-342900" algn="l" rtl="0">
              <a:spcBef>
                <a:spcPts val="480"/>
              </a:spcBef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Matt Chastain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Asst. JVB</a:t>
            </a:r>
          </a:p>
          <a:p>
            <a:pPr marL="342900" lvl="0" indent="-342900" algn="l" rtl="0">
              <a:spcBef>
                <a:spcPts val="480"/>
              </a:spcBef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Brandon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Longwell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Heritage Head </a:t>
            </a:r>
            <a:r>
              <a:rPr lang="en-US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r>
              <a:rPr lang="en-US" sz="2400" baseline="300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th-</a:t>
            </a:r>
            <a:endParaRPr lang="en-US" sz="2400" baseline="30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l" rtl="0">
              <a:spcBef>
                <a:spcPts val="480"/>
              </a:spcBef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Brett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Maniaci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Heritage Head 7</a:t>
            </a:r>
            <a:r>
              <a:rPr lang="en-US" sz="2400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</a:t>
            </a:r>
          </a:p>
          <a:p>
            <a:pPr marL="342900" lvl="0" indent="-342900" algn="l" rtl="0">
              <a:spcBef>
                <a:spcPts val="480"/>
              </a:spcBef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Billy Martin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Heritage Head 7</a:t>
            </a:r>
            <a:r>
              <a:rPr lang="en-US" sz="2400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/8th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11" name="Shape 111"/>
          <p:cNvSpPr txBox="1"/>
          <p:nvPr/>
        </p:nvSpPr>
        <p:spPr>
          <a:xfrm>
            <a:off x="1993475" y="530950"/>
            <a:ext cx="5308800" cy="866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Hilliard Darby Staff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buClr>
                <a:schemeClr val="dk1"/>
              </a:buClr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Outfield PIT</a:t>
            </a:r>
            <a:endParaRPr lang="en-US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342900">
              <a:spcBef>
                <a:spcPts val="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Drop Step Drill</a:t>
            </a:r>
          </a:p>
          <a:p>
            <a:pPr indent="-342900">
              <a:spcBef>
                <a:spcPts val="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Banana Curl</a:t>
            </a:r>
          </a:p>
          <a:p>
            <a:pPr marL="342900" lvl="1" indent="-342900">
              <a:spcBef>
                <a:spcPts val="0"/>
              </a:spcBef>
              <a:buSzPct val="100000"/>
              <a:buFont typeface="Times New Roman"/>
              <a:buChar char="•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Ground ball</a:t>
            </a:r>
          </a:p>
          <a:p>
            <a:pPr marL="342900" lvl="1" indent="-342900">
              <a:spcBef>
                <a:spcPts val="0"/>
              </a:spcBef>
              <a:buSzPct val="100000"/>
              <a:buFont typeface="Times New Roman"/>
              <a:buChar char="•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Fly Ball</a:t>
            </a:r>
            <a:endParaRPr lang="en-US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>
              <a:spcBef>
                <a:spcPts val="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Full Speed Catch (side to side)</a:t>
            </a:r>
          </a:p>
          <a:p>
            <a:pPr indent="-342900">
              <a:spcBef>
                <a:spcPts val="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Simple short fly ball (thrown not hit)</a:t>
            </a:r>
          </a:p>
          <a:p>
            <a:pPr indent="-342900">
              <a:spcBef>
                <a:spcPts val="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Ground Balls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 txBox="1">
            <a:spLocks noGrp="1"/>
          </p:cNvSpPr>
          <p:nvPr>
            <p:ph type="title"/>
          </p:nvPr>
        </p:nvSpPr>
        <p:spPr>
          <a:xfrm>
            <a:off x="762000" y="1524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Catching - Stance</a:t>
            </a:r>
          </a:p>
        </p:txBody>
      </p:sp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762000" y="152400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Stance 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Primary</a:t>
            </a:r>
          </a:p>
          <a:p>
            <a:pPr lvl="2" indent="-285750">
              <a:spcBef>
                <a:spcPts val="560"/>
              </a:spcBef>
              <a:buSzPct val="100000"/>
              <a:buFont typeface="Times New Roman"/>
              <a:buChar char="–"/>
            </a:pPr>
            <a:r>
              <a:rPr lang="en-US" sz="28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Relaxed</a:t>
            </a:r>
          </a:p>
          <a:p>
            <a:pPr lvl="2" indent="-285750">
              <a:spcBef>
                <a:spcPts val="560"/>
              </a:spcBef>
              <a:buSzPct val="100000"/>
              <a:buFont typeface="Times New Roman"/>
              <a:buChar char="–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Throwing hand limp </a:t>
            </a:r>
          </a:p>
          <a:p>
            <a:pPr lvl="2" indent="-285750">
              <a:spcBef>
                <a:spcPts val="560"/>
              </a:spcBef>
              <a:buSzPct val="100000"/>
              <a:buNone/>
            </a:pPr>
            <a:r>
              <a:rPr lang="en-US" sz="28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ankle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–"/>
            </a:pPr>
            <a:r>
              <a:rPr lang="en-US" sz="28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Secondary</a:t>
            </a:r>
          </a:p>
          <a:p>
            <a:pPr lvl="2" indent="-285750">
              <a:spcBef>
                <a:spcPts val="560"/>
              </a:spcBef>
              <a:buSzPct val="100000"/>
              <a:buFont typeface="Times New Roman"/>
              <a:buChar char="–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Weight on balls on feet</a:t>
            </a:r>
          </a:p>
          <a:p>
            <a:pPr lvl="2" indent="-285750">
              <a:spcBef>
                <a:spcPts val="560"/>
              </a:spcBef>
              <a:buSzPct val="100000"/>
              <a:buFont typeface="Times New Roman"/>
              <a:buChar char="–"/>
            </a:pPr>
            <a:r>
              <a:rPr lang="en-US" sz="28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Ride a horse</a:t>
            </a:r>
          </a:p>
          <a:p>
            <a:pPr lvl="2" indent="-285750">
              <a:spcBef>
                <a:spcPts val="560"/>
              </a:spcBef>
              <a:buSzPct val="100000"/>
              <a:buFont typeface="Times New Roman"/>
              <a:buChar char="–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Glove hand elbow bent</a:t>
            </a:r>
            <a:endParaRPr lang="en-US"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endParaRPr dirty="0"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endParaRPr dirty="0"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3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pic>
        <p:nvPicPr>
          <p:cNvPr id="306" name="Shape 30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15000" y="990600"/>
            <a:ext cx="2202324" cy="297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Shape 30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91200" y="3883625"/>
            <a:ext cx="2052051" cy="2974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400"/>
              <a:t>Catching - Receiving</a:t>
            </a:r>
          </a:p>
        </p:txBody>
      </p:sp>
      <p:sp>
        <p:nvSpPr>
          <p:cNvPr id="314" name="Shape 314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Receiving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Cheat</a:t>
            </a:r>
            <a:endParaRPr lang="en-US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 rtl="0">
              <a:spcBef>
                <a:spcPts val="0"/>
              </a:spcBef>
              <a:buSzPct val="100000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Quiet body language - Make it look easy</a:t>
            </a:r>
          </a:p>
          <a:p>
            <a:pPr lvl="1" rtl="0">
              <a:spcBef>
                <a:spcPts val="0"/>
              </a:spcBef>
              <a:buSzPct val="100000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Soft hands</a:t>
            </a:r>
          </a:p>
          <a:p>
            <a:pPr lvl="1" rtl="0">
              <a:spcBef>
                <a:spcPts val="0"/>
              </a:spcBef>
              <a:buSzPct val="100000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Beat the ball to the spot - get behind the ball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Thumb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down (safety)</a:t>
            </a:r>
            <a:endParaRPr lang="en-US"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15" name="Shape 3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57800" y="4267200"/>
            <a:ext cx="3005325" cy="22476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772400" cy="762000"/>
          </a:xfrm>
        </p:spPr>
        <p:txBody>
          <a:bodyPr/>
          <a:lstStyle/>
          <a:p>
            <a:r>
              <a:rPr lang="en-US" sz="3200" dirty="0" smtClean="0"/>
              <a:t>Catching Stance Drill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143000"/>
            <a:ext cx="3733800" cy="5715000"/>
          </a:xfrm>
        </p:spPr>
        <p:txBody>
          <a:bodyPr/>
          <a:lstStyle/>
          <a:p>
            <a:r>
              <a:rPr lang="en-US" sz="2000" dirty="0" smtClean="0"/>
              <a:t>Have coach pretend to be pitcher.</a:t>
            </a:r>
          </a:p>
          <a:p>
            <a:r>
              <a:rPr lang="en-US" sz="2000" dirty="0" smtClean="0"/>
              <a:t>Catchers progress though stances</a:t>
            </a:r>
          </a:p>
          <a:p>
            <a:pPr lvl="1"/>
            <a:r>
              <a:rPr lang="en-US" sz="2000" dirty="0" smtClean="0"/>
              <a:t>Primary</a:t>
            </a:r>
          </a:p>
          <a:p>
            <a:pPr lvl="1"/>
            <a:r>
              <a:rPr lang="en-US" sz="2000" dirty="0" smtClean="0"/>
              <a:t>Secondary receiving stances</a:t>
            </a:r>
          </a:p>
          <a:p>
            <a:pPr lvl="1"/>
            <a:r>
              <a:rPr lang="en-US" sz="2000" dirty="0" smtClean="0"/>
              <a:t>Blocking stance</a:t>
            </a:r>
          </a:p>
          <a:p>
            <a:r>
              <a:rPr lang="en-US" sz="2000" dirty="0" smtClean="0"/>
              <a:t>Go slowly to make sure they are in proper form at each step.  As they master the drill you can pick up the pace to more game speed.</a:t>
            </a:r>
            <a:endParaRPr lang="en-US" sz="2000" dirty="0"/>
          </a:p>
        </p:txBody>
      </p:sp>
      <p:pic>
        <p:nvPicPr>
          <p:cNvPr id="1026" name="Picture 2" descr="C:\Users\smithja\Desktop\2016HBAClinic\primary-stance-1200x62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838200"/>
            <a:ext cx="3276600" cy="1712023"/>
          </a:xfrm>
          <a:prstGeom prst="rect">
            <a:avLst/>
          </a:prstGeom>
          <a:noFill/>
        </p:spPr>
      </p:pic>
      <p:pic>
        <p:nvPicPr>
          <p:cNvPr id="1027" name="Picture 3" descr="C:\Users\smithja\Desktop\2016HBAClinic\CatcherSecondar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2743200"/>
            <a:ext cx="2438400" cy="2064486"/>
          </a:xfrm>
          <a:prstGeom prst="rect">
            <a:avLst/>
          </a:prstGeom>
          <a:noFill/>
        </p:spPr>
      </p:pic>
      <p:pic>
        <p:nvPicPr>
          <p:cNvPr id="1028" name="Picture 4" descr="C:\Users\smithja\Desktop\2016HBAClinic\blcokingstanc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6200" y="4876800"/>
            <a:ext cx="2762081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400" dirty="0"/>
              <a:t>Catching - Blocking</a:t>
            </a:r>
          </a:p>
        </p:txBody>
      </p:sp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152400" y="1371600"/>
            <a:ext cx="7162800" cy="5181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SzPct val="100000"/>
            </a:pPr>
            <a:r>
              <a:rPr lang="en-US" sz="3200" dirty="0">
                <a:latin typeface="Times New Roman"/>
                <a:ea typeface="Times New Roman"/>
                <a:cs typeface="Times New Roman"/>
                <a:sym typeface="Times New Roman"/>
              </a:rPr>
              <a:t>Blocking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3200" dirty="0" smtClean="0">
                <a:latin typeface="Times New Roman"/>
                <a:ea typeface="Times New Roman"/>
                <a:cs typeface="Times New Roman"/>
                <a:sym typeface="Times New Roman"/>
              </a:rPr>
              <a:t>Gain </a:t>
            </a:r>
            <a:r>
              <a:rPr lang="en-US" sz="3200" dirty="0">
                <a:latin typeface="Times New Roman"/>
                <a:ea typeface="Times New Roman"/>
                <a:cs typeface="Times New Roman"/>
                <a:sym typeface="Times New Roman"/>
              </a:rPr>
              <a:t>ground on </a:t>
            </a:r>
            <a:r>
              <a:rPr lang="en-US" sz="3200" dirty="0" smtClean="0">
                <a:latin typeface="Times New Roman"/>
                <a:ea typeface="Times New Roman"/>
                <a:cs typeface="Times New Roman"/>
                <a:sym typeface="Times New Roman"/>
              </a:rPr>
              <a:t>block knees forward.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3200" dirty="0" smtClean="0">
                <a:latin typeface="Times New Roman"/>
                <a:ea typeface="Times New Roman"/>
                <a:cs typeface="Times New Roman"/>
                <a:sym typeface="Times New Roman"/>
              </a:rPr>
              <a:t> Glove initiates movement.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3200" dirty="0" smtClean="0">
                <a:latin typeface="Times New Roman"/>
                <a:ea typeface="Times New Roman"/>
                <a:cs typeface="Times New Roman"/>
                <a:sym typeface="Times New Roman"/>
              </a:rPr>
              <a:t>Shoulders wide.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3200" dirty="0" smtClean="0">
                <a:latin typeface="Times New Roman"/>
                <a:ea typeface="Times New Roman"/>
                <a:cs typeface="Times New Roman"/>
                <a:sym typeface="Times New Roman"/>
              </a:rPr>
              <a:t>Make not angled too far down.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3200" dirty="0" smtClean="0">
                <a:latin typeface="Times New Roman"/>
                <a:ea typeface="Times New Roman"/>
                <a:cs typeface="Times New Roman"/>
                <a:sym typeface="Times New Roman"/>
              </a:rPr>
              <a:t>Chin down, elbows tucked, </a:t>
            </a:r>
          </a:p>
          <a:p>
            <a:pPr lvl="1">
              <a:spcBef>
                <a:spcPts val="0"/>
              </a:spcBef>
              <a:buSzPct val="100000"/>
              <a:buNone/>
            </a:pPr>
            <a:r>
              <a:rPr lang="en-US" sz="3200" dirty="0" smtClean="0">
                <a:latin typeface="Times New Roman"/>
                <a:ea typeface="Times New Roman"/>
                <a:cs typeface="Times New Roman"/>
                <a:sym typeface="Times New Roman"/>
              </a:rPr>
              <a:t>		protect 5 hole</a:t>
            </a:r>
            <a:endParaRPr lang="en-US" sz="32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>
              <a:spcBef>
                <a:spcPts val="0"/>
              </a:spcBef>
              <a:buSzPct val="100000"/>
            </a:pPr>
            <a:r>
              <a:rPr lang="en-US" sz="3200" dirty="0">
                <a:latin typeface="Times New Roman"/>
                <a:ea typeface="Times New Roman"/>
                <a:cs typeface="Times New Roman"/>
                <a:sym typeface="Times New Roman"/>
              </a:rPr>
              <a:t>Block ball to middle of the </a:t>
            </a:r>
            <a:r>
              <a:rPr lang="en-US" sz="3200" dirty="0" smtClean="0">
                <a:latin typeface="Times New Roman"/>
                <a:ea typeface="Times New Roman"/>
                <a:cs typeface="Times New Roman"/>
                <a:sym typeface="Times New Roman"/>
              </a:rPr>
              <a:t>field</a:t>
            </a:r>
            <a:endParaRPr lang="en-US" sz="3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23" name="Shape 3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24600" y="3810000"/>
            <a:ext cx="2647224" cy="2835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04800"/>
            <a:ext cx="8382000" cy="4114800"/>
          </a:xfrm>
        </p:spPr>
        <p:txBody>
          <a:bodyPr/>
          <a:lstStyle/>
          <a:p>
            <a:pPr lvl="0">
              <a:spcBef>
                <a:spcPts val="0"/>
              </a:spcBef>
              <a:buSzPct val="100000"/>
            </a:pPr>
            <a:r>
              <a:rPr lang="en-US" sz="6600" dirty="0" smtClean="0">
                <a:latin typeface="Times New Roman"/>
                <a:ea typeface="Times New Roman"/>
                <a:cs typeface="Times New Roman"/>
                <a:sym typeface="Times New Roman"/>
              </a:rPr>
              <a:t>Drills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4400" dirty="0" smtClean="0">
                <a:latin typeface="Times New Roman"/>
                <a:ea typeface="Times New Roman"/>
                <a:cs typeface="Times New Roman"/>
                <a:sym typeface="Times New Roman"/>
              </a:rPr>
              <a:t>Soft hands - tennis ball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4400" dirty="0" smtClean="0">
                <a:latin typeface="Times New Roman"/>
                <a:ea typeface="Times New Roman"/>
                <a:cs typeface="Times New Roman"/>
                <a:sym typeface="Times New Roman"/>
              </a:rPr>
              <a:t>Ball in hand - tennis ball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4400" dirty="0" smtClean="0">
                <a:latin typeface="Times New Roman"/>
                <a:ea typeface="Times New Roman"/>
                <a:cs typeface="Times New Roman"/>
                <a:sym typeface="Times New Roman"/>
              </a:rPr>
              <a:t>Reaction Drill - tennis ball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en-US" sz="4400" dirty="0" smtClean="0">
                <a:latin typeface="Times New Roman"/>
                <a:ea typeface="Times New Roman"/>
                <a:cs typeface="Times New Roman"/>
                <a:sym typeface="Times New Roman"/>
              </a:rPr>
              <a:t>Blocking progression - 3 steps</a:t>
            </a:r>
          </a:p>
          <a:p>
            <a:pPr>
              <a:buNone/>
            </a:pPr>
            <a:r>
              <a:rPr lang="en-US" dirty="0" smtClean="0"/>
              <a:t>		Show videos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Hitting</a:t>
            </a:r>
            <a:r>
              <a:rPr lang="en-US" sz="4400" b="1" i="0" u="none" strike="noStrike" cap="none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00" b="1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Philosophy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381000" y="1600200"/>
            <a:ext cx="8077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Panther Hitters will always have an Athletic, Controlled approach. Solid contact 100%!</a:t>
            </a:r>
            <a:endParaRPr lang="en-US" sz="3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Ideas to Think About?	</a:t>
            </a:r>
          </a:p>
          <a:p>
            <a:pPr lvl="1" indent="-285750">
              <a:lnSpc>
                <a:spcPct val="90000"/>
              </a:lnSpc>
              <a:buSzPct val="100000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Fundamentals/Athletic Approach</a:t>
            </a:r>
          </a:p>
          <a:p>
            <a:pPr lvl="1" indent="-285750">
              <a:lnSpc>
                <a:spcPct val="90000"/>
              </a:lnSpc>
              <a:buSzPct val="100000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Master </a:t>
            </a:r>
            <a:r>
              <a:rPr lang="en-US" sz="2800" b="1" u="sng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ONE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part at a time </a:t>
            </a:r>
            <a:endParaRPr lang="en-US"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 indent="-285750">
              <a:lnSpc>
                <a:spcPct val="90000"/>
              </a:lnSpc>
              <a:buSzPct val="100000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Developing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Confidence in all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Hitters</a:t>
            </a:r>
            <a:endParaRPr lang="en-US"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–"/>
            </a:pPr>
            <a:r>
              <a:rPr lang="en-US" sz="28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Focus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 Playing the game (Not Winning/Losing)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–"/>
            </a:pPr>
            <a:r>
              <a:rPr lang="en-US" sz="3200" b="0" i="0" u="sng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HAVE FUN PLAYING A GAME!!</a:t>
            </a: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Hitting Practice </a:t>
            </a:r>
            <a:r>
              <a:rPr lang="en-US" sz="4400" b="1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Organization</a:t>
            </a: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Have a Plan!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Have a Purpose (What are your goals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?)</a:t>
            </a:r>
          </a:p>
          <a:p>
            <a:pPr indent="-342900">
              <a:spcBef>
                <a:spcPts val="560"/>
              </a:spcBef>
              <a:buSzPct val="100000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Start Small and Progress</a:t>
            </a:r>
          </a:p>
          <a:p>
            <a:pPr lvl="0" indent="-342900">
              <a:spcBef>
                <a:spcPts val="560"/>
              </a:spcBef>
              <a:buSzPct val="100000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Fundamental Drills Everyday</a:t>
            </a:r>
            <a:endParaRPr lang="en-US"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8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Reps, Reps, Reps</a:t>
            </a:r>
            <a:endParaRPr lang="en-US"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Player Involvement, No Standing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Around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Combo Drills</a:t>
            </a:r>
            <a:endParaRPr lang="en-US"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–"/>
            </a:pPr>
            <a:r>
              <a:rPr lang="en-US" sz="2400" b="1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Game 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 Repetition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Shape 740"/>
          <p:cNvSpPr txBox="1">
            <a:spLocks noGrp="1"/>
          </p:cNvSpPr>
          <p:nvPr>
            <p:ph type="title"/>
          </p:nvPr>
        </p:nvSpPr>
        <p:spPr>
          <a:xfrm>
            <a:off x="225625" y="228600"/>
            <a:ext cx="8752199" cy="17498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Panther Hitting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Goal: </a:t>
            </a:r>
            <a:r>
              <a:rPr lang="en-US" sz="3600" b="1" u="sng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Make Solid Contact Constantly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4400" b="1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41" name="Shape 741"/>
          <p:cNvSpPr txBox="1">
            <a:spLocks noGrp="1"/>
          </p:cNvSpPr>
          <p:nvPr>
            <p:ph type="body" idx="1"/>
          </p:nvPr>
        </p:nvSpPr>
        <p:spPr>
          <a:xfrm>
            <a:off x="685800" y="1800300"/>
            <a:ext cx="7772400" cy="45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do we work toward that goal?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undamentally sound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 in control of their body</a:t>
            </a:r>
          </a:p>
          <a:p>
            <a:pPr marR="0" lvl="1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BALANCED &amp; Athletic)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Same approach on every pitch (</a:t>
            </a: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Consistent)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Less is more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Create </a:t>
            </a: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same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rhythm on every pitch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Shape 746"/>
          <p:cNvSpPr txBox="1">
            <a:spLocks noGrp="1"/>
          </p:cNvSpPr>
          <p:nvPr>
            <p:ph type="title"/>
          </p:nvPr>
        </p:nvSpPr>
        <p:spPr>
          <a:xfrm>
            <a:off x="685800" y="125875"/>
            <a:ext cx="7772400" cy="165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Panther Hitting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Coach the positives!</a:t>
            </a:r>
          </a:p>
        </p:txBody>
      </p:sp>
      <p:sp>
        <p:nvSpPr>
          <p:cNvPr id="747" name="Shape 747"/>
          <p:cNvSpPr txBox="1"/>
          <p:nvPr/>
        </p:nvSpPr>
        <p:spPr>
          <a:xfrm>
            <a:off x="178125" y="1776600"/>
            <a:ext cx="8645100" cy="477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 b="1" dirty="0">
                <a:solidFill>
                  <a:schemeClr val="dk1"/>
                </a:solidFill>
              </a:rPr>
              <a:t>Absolutes - STANCE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Toes facing forward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Knees inside feet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Keep weight on inside of feet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Knocking knuckles aligned &amp; Hands shoulder high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b="1" u="sng" dirty="0" smtClean="0">
                <a:solidFill>
                  <a:schemeClr val="dk1"/>
                </a:solidFill>
              </a:rPr>
              <a:t>ATHLETIC</a:t>
            </a:r>
            <a:r>
              <a:rPr lang="en-US" sz="1800" dirty="0" smtClean="0">
                <a:solidFill>
                  <a:schemeClr val="dk1"/>
                </a:solidFill>
              </a:rPr>
              <a:t> </a:t>
            </a:r>
            <a:r>
              <a:rPr lang="en-US" sz="1800" dirty="0">
                <a:solidFill>
                  <a:schemeClr val="dk1"/>
                </a:solidFill>
              </a:rPr>
              <a:t>with head slightly over chest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Eyes level and on pitcher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Keep Chin on ball.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 b="1" u="sng" dirty="0">
                <a:solidFill>
                  <a:schemeClr val="dk1"/>
                </a:solidFill>
              </a:rPr>
              <a:t>Common Problems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Weight starting back while over or outside back foot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Toes pointing out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Starting head over or tilted to side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No Rhythm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Changing levels through sequence</a:t>
            </a:r>
          </a:p>
          <a:p>
            <a:pPr lvl="0">
              <a:spcBef>
                <a:spcPts val="0"/>
              </a:spcBef>
              <a:buNone/>
            </a:pPr>
            <a:endParaRPr sz="1800" b="1" u="sng" dirty="0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Coaching Philosophy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381000" y="1600200"/>
            <a:ext cx="8077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 you Have One?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Ideas to Think About?	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Fundamentals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Developing Players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 Pitchers/Catchers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Don’t Label Players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Focus on Playing the game (Not Winning/Losing)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–"/>
            </a:pPr>
            <a:r>
              <a:rPr lang="en-US" sz="3200" b="0" i="0" u="sng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HAVE FUN PLAYING A GAME!!</a:t>
            </a:r>
          </a:p>
        </p:txBody>
      </p:sp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Shape 75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547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Panther Hitting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Coach the positives!</a:t>
            </a:r>
          </a:p>
        </p:txBody>
      </p:sp>
      <p:sp>
        <p:nvSpPr>
          <p:cNvPr id="753" name="Shape 753"/>
          <p:cNvSpPr txBox="1"/>
          <p:nvPr/>
        </p:nvSpPr>
        <p:spPr>
          <a:xfrm>
            <a:off x="178125" y="2061550"/>
            <a:ext cx="8645100" cy="38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3000" b="1" u="sng"/>
              <a:t>Hitting Sequence</a:t>
            </a:r>
          </a:p>
          <a:p>
            <a:pPr lvl="0" rtl="0">
              <a:spcBef>
                <a:spcPts val="0"/>
              </a:spcBef>
              <a:buNone/>
            </a:pPr>
            <a:endParaRPr sz="3000"/>
          </a:p>
          <a:p>
            <a:pPr lvl="0" rtl="0">
              <a:spcBef>
                <a:spcPts val="0"/>
              </a:spcBef>
              <a:buNone/>
            </a:pPr>
            <a:r>
              <a:rPr lang="en-US" sz="3000"/>
              <a:t>#1 Get Strong - Balanced and Athletic</a:t>
            </a:r>
          </a:p>
          <a:p>
            <a:pPr lvl="0" rtl="0">
              <a:spcBef>
                <a:spcPts val="0"/>
              </a:spcBef>
              <a:buNone/>
            </a:pPr>
            <a:endParaRPr sz="3000"/>
          </a:p>
          <a:p>
            <a:pPr lvl="0" rtl="0">
              <a:spcBef>
                <a:spcPts val="0"/>
              </a:spcBef>
              <a:buNone/>
            </a:pPr>
            <a:r>
              <a:rPr lang="en-US" sz="3000"/>
              <a:t>#2 Stride &amp; Hands - Balanced and Athletic</a:t>
            </a:r>
          </a:p>
          <a:p>
            <a:pPr lvl="0" rtl="0">
              <a:spcBef>
                <a:spcPts val="0"/>
              </a:spcBef>
              <a:buNone/>
            </a:pPr>
            <a:endParaRPr sz="3000"/>
          </a:p>
          <a:p>
            <a:pPr lvl="0" rtl="0">
              <a:spcBef>
                <a:spcPts val="0"/>
              </a:spcBef>
              <a:buNone/>
            </a:pPr>
            <a:r>
              <a:rPr lang="en-US" sz="3000"/>
              <a:t>#3 Fire (Attack the ball) - Balanced and Athletic</a:t>
            </a:r>
          </a:p>
        </p:txBody>
      </p:sp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Shape 75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547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Panther Hitting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Coach the positives!</a:t>
            </a:r>
          </a:p>
        </p:txBody>
      </p:sp>
      <p:sp>
        <p:nvSpPr>
          <p:cNvPr id="759" name="Shape 759"/>
          <p:cNvSpPr txBox="1"/>
          <p:nvPr/>
        </p:nvSpPr>
        <p:spPr>
          <a:xfrm>
            <a:off x="178125" y="1776600"/>
            <a:ext cx="8645100" cy="486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3000" dirty="0"/>
              <a:t>#1 Get Strong - Balanced and Athletic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 u="sng" dirty="0">
                <a:solidFill>
                  <a:schemeClr val="dk1"/>
                </a:solidFill>
              </a:rPr>
              <a:t>Loading Spring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Load against </a:t>
            </a:r>
            <a:r>
              <a:rPr lang="en-US" sz="1800" dirty="0" smtClean="0">
                <a:solidFill>
                  <a:schemeClr val="dk1"/>
                </a:solidFill>
              </a:rPr>
              <a:t>inside back , </a:t>
            </a:r>
            <a:r>
              <a:rPr lang="en-US" sz="1800" b="1" u="sng" dirty="0" smtClean="0">
                <a:solidFill>
                  <a:schemeClr val="dk1"/>
                </a:solidFill>
              </a:rPr>
              <a:t>NOT</a:t>
            </a:r>
            <a:r>
              <a:rPr lang="en-US" sz="1800" dirty="0" smtClean="0">
                <a:solidFill>
                  <a:schemeClr val="dk1"/>
                </a:solidFill>
              </a:rPr>
              <a:t> </a:t>
            </a:r>
            <a:r>
              <a:rPr lang="en-US" sz="1800" dirty="0">
                <a:solidFill>
                  <a:schemeClr val="dk1"/>
                </a:solidFill>
              </a:rPr>
              <a:t>over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When?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 u="sng" dirty="0">
                <a:solidFill>
                  <a:schemeClr val="dk1"/>
                </a:solidFill>
              </a:rPr>
              <a:t>Types/Style of Negative </a:t>
            </a:r>
            <a:r>
              <a:rPr lang="en-US" sz="1800" u="sng" dirty="0" err="1">
                <a:solidFill>
                  <a:schemeClr val="dk1"/>
                </a:solidFill>
              </a:rPr>
              <a:t>Loades</a:t>
            </a:r>
            <a:r>
              <a:rPr lang="en-US" sz="1800" u="sng" dirty="0">
                <a:solidFill>
                  <a:schemeClr val="dk1"/>
                </a:solidFill>
              </a:rPr>
              <a:t> - </a:t>
            </a:r>
            <a:r>
              <a:rPr lang="en-US" sz="1800" b="1" u="sng" dirty="0">
                <a:solidFill>
                  <a:schemeClr val="dk1"/>
                </a:solidFill>
              </a:rPr>
              <a:t>TEMPO, TEMPO, TEMPO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Traditional - Sink into back leg/flexing into back leg keeping until walkout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Knee Lift - Will come close to getting weight over back foot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Toe Tap - Load spring as you tap back leading into walk </a:t>
            </a:r>
            <a:r>
              <a:rPr lang="en-US" sz="1800" dirty="0" smtClean="0">
                <a:solidFill>
                  <a:schemeClr val="dk1"/>
                </a:solidFill>
              </a:rPr>
              <a:t>out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 smtClean="0">
                <a:solidFill>
                  <a:schemeClr val="dk1"/>
                </a:solidFill>
              </a:rPr>
              <a:t>Open Stance – Will come close to getting weight over back foot</a:t>
            </a:r>
            <a:endParaRPr lang="en-US" sz="1800" dirty="0">
              <a:solidFill>
                <a:schemeClr val="dk1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 u="sng" dirty="0">
                <a:solidFill>
                  <a:schemeClr val="dk1"/>
                </a:solidFill>
              </a:rPr>
              <a:t>Common Problems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Weight outside back foot creating energy going up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Weight stays back over foot causing false/reverse pivot</a:t>
            </a:r>
          </a:p>
        </p:txBody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Shape 76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547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Panther Hitting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Coach the positives!</a:t>
            </a:r>
          </a:p>
        </p:txBody>
      </p:sp>
      <p:sp>
        <p:nvSpPr>
          <p:cNvPr id="765" name="Shape 765"/>
          <p:cNvSpPr txBox="1"/>
          <p:nvPr/>
        </p:nvSpPr>
        <p:spPr>
          <a:xfrm>
            <a:off x="178125" y="1776600"/>
            <a:ext cx="8645100" cy="486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3000" dirty="0">
                <a:solidFill>
                  <a:schemeClr val="dk1"/>
                </a:solidFill>
              </a:rPr>
              <a:t>#2 Stride &amp; Hands - Balanced and Athletic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Top and Bottom need to work </a:t>
            </a:r>
            <a:r>
              <a:rPr lang="en-US" sz="1800" dirty="0" smtClean="0">
                <a:solidFill>
                  <a:schemeClr val="dk1"/>
                </a:solidFill>
              </a:rPr>
              <a:t>separately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 smtClean="0">
                <a:solidFill>
                  <a:schemeClr val="dk1"/>
                </a:solidFill>
              </a:rPr>
              <a:t>Head centered</a:t>
            </a:r>
            <a:endParaRPr lang="en-US" sz="1800" dirty="0">
              <a:solidFill>
                <a:schemeClr val="dk1"/>
              </a:solidFill>
            </a:endParaRP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Body will be at 50/50 position with spring still loaded	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 smtClean="0">
                <a:solidFill>
                  <a:schemeClr val="dk1"/>
                </a:solidFill>
              </a:rPr>
              <a:t>Land </a:t>
            </a:r>
            <a:r>
              <a:rPr lang="en-US" sz="1800" dirty="0">
                <a:solidFill>
                  <a:schemeClr val="dk1"/>
                </a:solidFill>
              </a:rPr>
              <a:t>centered and square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TOES MUST BE ALIGNED WHEN FRONT FOOT LANDS ON INSIDE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u="sng" dirty="0">
              <a:solidFill>
                <a:schemeClr val="dk1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 u="sng" dirty="0">
                <a:solidFill>
                  <a:schemeClr val="dk1"/>
                </a:solidFill>
              </a:rPr>
              <a:t>Common Problems at foot down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Too much weight back of center at toe down to heel plant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Too much weight forward of center at toe down to heel plant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Spacing of stride to narrow causing energy to go up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1800" u="sng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Shape 770"/>
          <p:cNvSpPr txBox="1">
            <a:spLocks noGrp="1"/>
          </p:cNvSpPr>
          <p:nvPr>
            <p:ph type="title"/>
          </p:nvPr>
        </p:nvSpPr>
        <p:spPr>
          <a:xfrm>
            <a:off x="685800" y="0"/>
            <a:ext cx="7772400" cy="1547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Panther Hitting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Coach the positives!</a:t>
            </a:r>
          </a:p>
        </p:txBody>
      </p:sp>
      <p:sp>
        <p:nvSpPr>
          <p:cNvPr id="771" name="Shape 771"/>
          <p:cNvSpPr txBox="1"/>
          <p:nvPr/>
        </p:nvSpPr>
        <p:spPr>
          <a:xfrm>
            <a:off x="228600" y="1524000"/>
            <a:ext cx="8645100" cy="486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3000" dirty="0">
                <a:solidFill>
                  <a:schemeClr val="dk1"/>
                </a:solidFill>
              </a:rPr>
              <a:t>#2 Stride &amp; Hands - Balanced and Athletic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SzPct val="61111"/>
              <a:buNone/>
            </a:pPr>
            <a:r>
              <a:rPr lang="en-US" sz="1800" u="sng" dirty="0">
                <a:solidFill>
                  <a:schemeClr val="dk1"/>
                </a:solidFill>
              </a:rPr>
              <a:t>Foot Down/Toe touch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Get attached anchored to the grown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b="1" dirty="0" smtClean="0">
                <a:solidFill>
                  <a:schemeClr val="dk1"/>
                </a:solidFill>
              </a:rPr>
              <a:t>TEMPO</a:t>
            </a:r>
            <a:r>
              <a:rPr lang="en-US" sz="1800" b="1" dirty="0">
                <a:solidFill>
                  <a:schemeClr val="dk1"/>
                </a:solidFill>
              </a:rPr>
              <a:t>, TEMPO, TEMPO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Upper body should be fighting/resisting following the bottom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 smtClean="0">
                <a:solidFill>
                  <a:schemeClr val="dk1"/>
                </a:solidFill>
              </a:rPr>
              <a:t>Keep </a:t>
            </a:r>
            <a:r>
              <a:rPr lang="en-US" sz="1800" dirty="0">
                <a:solidFill>
                  <a:schemeClr val="dk1"/>
                </a:solidFill>
              </a:rPr>
              <a:t>hands </a:t>
            </a:r>
            <a:r>
              <a:rPr lang="en-US" sz="1800" dirty="0" smtClean="0">
                <a:solidFill>
                  <a:schemeClr val="dk1"/>
                </a:solidFill>
              </a:rPr>
              <a:t>over back foot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 smtClean="0">
                <a:solidFill>
                  <a:schemeClr val="dk1"/>
                </a:solidFill>
              </a:rPr>
              <a:t>Bottom Hand loads as front foot strides</a:t>
            </a:r>
          </a:p>
          <a:p>
            <a:pPr marL="914400" lvl="0" indent="-342900">
              <a:lnSpc>
                <a:spcPct val="115000"/>
              </a:lnSpc>
              <a:buClr>
                <a:schemeClr val="dk1"/>
              </a:buClr>
              <a:buSzPct val="100000"/>
              <a:buChar char="●"/>
            </a:pPr>
            <a:r>
              <a:rPr lang="en-US" sz="1800" dirty="0" smtClean="0">
                <a:solidFill>
                  <a:schemeClr val="dk1"/>
                </a:solidFill>
              </a:rPr>
              <a:t>Body will be at 50/50 </a:t>
            </a:r>
            <a:r>
              <a:rPr lang="en-US" sz="1800" b="1" dirty="0" smtClean="0">
                <a:solidFill>
                  <a:schemeClr val="dk1"/>
                </a:solidFill>
              </a:rPr>
              <a:t>ATHLETIC</a:t>
            </a:r>
            <a:r>
              <a:rPr lang="en-US" sz="1800" dirty="0" smtClean="0">
                <a:solidFill>
                  <a:schemeClr val="dk1"/>
                </a:solidFill>
              </a:rPr>
              <a:t> position</a:t>
            </a:r>
            <a:endParaRPr lang="en-US" sz="1800" dirty="0">
              <a:solidFill>
                <a:schemeClr val="dk1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1800" u="sng" dirty="0">
              <a:solidFill>
                <a:schemeClr val="dk1"/>
              </a:solidFill>
            </a:endParaRPr>
          </a:p>
        </p:txBody>
      </p:sp>
      <p:pic>
        <p:nvPicPr>
          <p:cNvPr id="1026" name="Picture 2" descr="C:\Users\smithja\Desktop\imgr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" y="4389438"/>
            <a:ext cx="1724248" cy="2163762"/>
          </a:xfrm>
          <a:prstGeom prst="rect">
            <a:avLst/>
          </a:prstGeom>
          <a:noFill/>
        </p:spPr>
      </p:pic>
      <p:pic>
        <p:nvPicPr>
          <p:cNvPr id="1027" name="Picture 3" descr="C:\Users\smithja\Desktop\downloa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20518" y="4419600"/>
            <a:ext cx="1703882" cy="2165350"/>
          </a:xfrm>
          <a:prstGeom prst="rect">
            <a:avLst/>
          </a:prstGeom>
          <a:noFill/>
        </p:spPr>
      </p:pic>
      <p:pic>
        <p:nvPicPr>
          <p:cNvPr id="1028" name="Picture 4" descr="C:\Users\smithja\Desktop\download (2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59400" y="4419600"/>
            <a:ext cx="2641600" cy="19812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Shape 782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800" b="1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Panther Hitting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800" b="1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Coach the positives!</a:t>
            </a:r>
          </a:p>
        </p:txBody>
      </p:sp>
      <p:sp>
        <p:nvSpPr>
          <p:cNvPr id="783" name="Shape 783"/>
          <p:cNvSpPr txBox="1"/>
          <p:nvPr/>
        </p:nvSpPr>
        <p:spPr>
          <a:xfrm>
            <a:off x="178125" y="1295400"/>
            <a:ext cx="8645100" cy="381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</a:rPr>
              <a:t>#3</a:t>
            </a:r>
            <a:r>
              <a:rPr lang="en-US" sz="2400" b="1" dirty="0">
                <a:solidFill>
                  <a:schemeClr val="dk1"/>
                </a:solidFill>
              </a:rPr>
              <a:t> FIRE (Attack the ball) Front Heel Trigger - ATHLETIC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SzPct val="61111"/>
              <a:buNone/>
            </a:pPr>
            <a:r>
              <a:rPr lang="en-US" sz="1800" u="sng" dirty="0">
                <a:solidFill>
                  <a:schemeClr val="dk1"/>
                </a:solidFill>
              </a:rPr>
              <a:t>Hands at toe touch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 smtClean="0">
                <a:solidFill>
                  <a:schemeClr val="dk1"/>
                </a:solidFill>
              </a:rPr>
              <a:t>Hitters commitment to attach ball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 smtClean="0">
                <a:solidFill>
                  <a:schemeClr val="dk1"/>
                </a:solidFill>
              </a:rPr>
              <a:t>Front heel down/ front toe toward plate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 smtClean="0">
                <a:solidFill>
                  <a:schemeClr val="dk1"/>
                </a:solidFill>
              </a:rPr>
              <a:t>Backside drive/Guide-Front hand gets us to ball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 smtClean="0">
                <a:solidFill>
                  <a:schemeClr val="dk1"/>
                </a:solidFill>
              </a:rPr>
              <a:t>Top hand will take over and finish</a:t>
            </a:r>
            <a:endParaRPr sz="1800" dirty="0">
              <a:solidFill>
                <a:schemeClr val="dk1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SzPct val="61111"/>
              <a:buNone/>
            </a:pPr>
            <a:r>
              <a:rPr lang="en-US" sz="1800" u="sng" dirty="0">
                <a:solidFill>
                  <a:schemeClr val="dk1"/>
                </a:solidFill>
              </a:rPr>
              <a:t>Common Problems with hands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 smtClean="0">
                <a:solidFill>
                  <a:schemeClr val="dk1"/>
                </a:solidFill>
              </a:rPr>
              <a:t>Start attach with front side/heel spin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 smtClean="0">
                <a:solidFill>
                  <a:schemeClr val="dk1"/>
                </a:solidFill>
              </a:rPr>
              <a:t>Start to push with backside early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 smtClean="0">
                <a:solidFill>
                  <a:schemeClr val="dk1"/>
                </a:solidFill>
              </a:rPr>
              <a:t>Leaving energy/Spinning on backside</a:t>
            </a:r>
          </a:p>
          <a:p>
            <a:pPr marL="9144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US" sz="1800" dirty="0" smtClean="0">
                <a:solidFill>
                  <a:schemeClr val="dk1"/>
                </a:solidFill>
              </a:rPr>
              <a:t>Top hand taking over early</a:t>
            </a:r>
            <a:endParaRPr lang="en-US" sz="1800" dirty="0">
              <a:solidFill>
                <a:schemeClr val="dk1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1800" u="sng" dirty="0">
              <a:solidFill>
                <a:schemeClr val="dk1"/>
              </a:solidFill>
            </a:endParaRPr>
          </a:p>
        </p:txBody>
      </p:sp>
      <p:pic>
        <p:nvPicPr>
          <p:cNvPr id="2050" name="Picture 2" descr="C:\Users\smithja\Desktop\Joe-Mau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1538" y="3055938"/>
            <a:ext cx="2838450" cy="35433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Shape 800"/>
          <p:cNvSpPr txBox="1">
            <a:spLocks noGrp="1"/>
          </p:cNvSpPr>
          <p:nvPr>
            <p:ph type="title"/>
          </p:nvPr>
        </p:nvSpPr>
        <p:spPr>
          <a:xfrm>
            <a:off x="304800" y="762000"/>
            <a:ext cx="84582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Hitting-Practice Drills </a:t>
            </a:r>
            <a:r>
              <a:rPr lang="en-US"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b="1" i="0" u="sng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Don’t </a:t>
            </a:r>
            <a:r>
              <a:rPr lang="en-US" sz="2800" b="1" u="sng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underestimate</a:t>
            </a:r>
            <a:r>
              <a:rPr lang="en-US" sz="2800" b="1" i="0" u="sng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importance</a:t>
            </a:r>
            <a:r>
              <a:rPr lang="en-US" sz="2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br>
              <a:rPr lang="en-US" sz="2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 everyone needs batting practice at the same time.</a:t>
            </a:r>
            <a:br>
              <a:rPr lang="en-US" sz="2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lang="en-US" sz="2800" b="0" i="0" u="none" strike="noStrike" cap="non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1" name="Shape 801"/>
          <p:cNvSpPr txBox="1">
            <a:spLocks noGrp="1"/>
          </p:cNvSpPr>
          <p:nvPr>
            <p:ph type="body" idx="2"/>
          </p:nvPr>
        </p:nvSpPr>
        <p:spPr>
          <a:xfrm>
            <a:off x="439375" y="1981200"/>
            <a:ext cx="8399700" cy="4648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indent="-342900">
              <a:spcBef>
                <a:spcPts val="64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Tee Drills</a:t>
            </a:r>
          </a:p>
          <a:p>
            <a:pPr indent="-342900">
              <a:spcBef>
                <a:spcPts val="64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Front Toss</a:t>
            </a:r>
          </a:p>
          <a:p>
            <a:pPr indent="-342900">
              <a:spcBef>
                <a:spcPts val="64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BP</a:t>
            </a:r>
          </a:p>
          <a:p>
            <a:pPr indent="-342900">
              <a:spcBef>
                <a:spcPts val="64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Combo Drills</a:t>
            </a:r>
          </a:p>
          <a:p>
            <a:pPr indent="-342900">
              <a:spcBef>
                <a:spcPts val="640"/>
              </a:spcBef>
              <a:buSzPct val="100000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Hitting and Base running</a:t>
            </a:r>
          </a:p>
          <a:p>
            <a:pPr lvl="1" indent="-342900">
              <a:spcBef>
                <a:spcPts val="640"/>
              </a:spcBef>
              <a:buSzPct val="100000"/>
              <a:buNone/>
            </a:pPr>
            <a:endParaRPr lang="en-US" sz="3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Shape 788"/>
          <p:cNvSpPr txBox="1">
            <a:spLocks noGrp="1"/>
          </p:cNvSpPr>
          <p:nvPr>
            <p:ph type="body" idx="1"/>
          </p:nvPr>
        </p:nvSpPr>
        <p:spPr>
          <a:xfrm>
            <a:off x="304800" y="1066800"/>
            <a:ext cx="8458200" cy="556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39285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lang="en-US" sz="1800" b="1" u="sng" dirty="0">
                <a:solidFill>
                  <a:schemeClr val="dk1"/>
                </a:solidFill>
              </a:rPr>
              <a:t>Tee Drills - Have player approach plate/tee every rep.</a:t>
            </a: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61111"/>
              <a:buFont typeface="Arial"/>
              <a:buNone/>
            </a:pPr>
            <a:r>
              <a:rPr lang="en-US" sz="1800" b="1" u="sng" dirty="0">
                <a:solidFill>
                  <a:schemeClr val="dk1"/>
                </a:solidFill>
              </a:rPr>
              <a:t>Dry Run - Load to Stride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dk1"/>
                </a:solidFill>
              </a:rPr>
              <a:t>Verbal commands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dk1"/>
                </a:solidFill>
              </a:rPr>
              <a:t>Get Strong, Stride &amp; </a:t>
            </a:r>
            <a:r>
              <a:rPr lang="en-US" sz="1800" dirty="0" smtClean="0">
                <a:solidFill>
                  <a:schemeClr val="dk1"/>
                </a:solidFill>
              </a:rPr>
              <a:t>Hands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800" dirty="0" smtClean="0">
                <a:solidFill>
                  <a:schemeClr val="dk1"/>
                </a:solidFill>
              </a:rPr>
              <a:t>Fire</a:t>
            </a:r>
            <a:endParaRPr lang="en-US" sz="1800" dirty="0">
              <a:solidFill>
                <a:schemeClr val="dk1"/>
              </a:solidFill>
            </a:endParaRP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b="1" u="sng" dirty="0">
                <a:solidFill>
                  <a:schemeClr val="dk1"/>
                </a:solidFill>
              </a:rPr>
              <a:t>Regular Tee Work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dk1"/>
                </a:solidFill>
              </a:rPr>
              <a:t>Verbal commands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dk1"/>
                </a:solidFill>
              </a:rPr>
              <a:t>Get Strong, Stride &amp; Hands, Fire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b="1" u="sng" dirty="0">
                <a:solidFill>
                  <a:schemeClr val="dk1"/>
                </a:solidFill>
              </a:rPr>
              <a:t>Happy Gilmore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dk1"/>
                </a:solidFill>
              </a:rPr>
              <a:t>From regular stance take step back with front and back foot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dk1"/>
                </a:solidFill>
              </a:rPr>
              <a:t>Step with back foot - Get Strong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dk1"/>
                </a:solidFill>
              </a:rPr>
              <a:t>Stride &amp; Hands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dk1"/>
                </a:solidFill>
              </a:rPr>
              <a:t>Fire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b="1" u="sng" dirty="0">
                <a:solidFill>
                  <a:schemeClr val="dk1"/>
                </a:solidFill>
              </a:rPr>
              <a:t>Trigger-Heel/Knee</a:t>
            </a: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1800" dirty="0">
                <a:solidFill>
                  <a:schemeClr val="dk1"/>
                </a:solidFill>
              </a:rPr>
              <a:t>Verbal commands</a:t>
            </a: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1800" dirty="0">
                <a:solidFill>
                  <a:schemeClr val="dk1"/>
                </a:solidFill>
              </a:rPr>
              <a:t>Get Strong, Stride &amp; Hands</a:t>
            </a: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1800" dirty="0">
                <a:solidFill>
                  <a:schemeClr val="dk1"/>
                </a:solidFill>
              </a:rPr>
              <a:t>Fire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9" name="Shape 789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8458200" cy="831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Hitting-Practice Drills </a:t>
            </a:r>
            <a:r>
              <a:rPr lang="en-US" sz="44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44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lang="en-US" sz="2800" b="0" i="0" u="none" strike="noStrike" cap="none" dirty="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Shape 794"/>
          <p:cNvSpPr txBox="1">
            <a:spLocks noGrp="1"/>
          </p:cNvSpPr>
          <p:nvPr>
            <p:ph type="title"/>
          </p:nvPr>
        </p:nvSpPr>
        <p:spPr>
          <a:xfrm>
            <a:off x="304800" y="762000"/>
            <a:ext cx="84582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Hitting-Practice Drills </a:t>
            </a:r>
            <a:r>
              <a:rPr lang="en-US"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lang="en-US" sz="2800" b="0" i="0" u="none" strike="noStrike" cap="non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5" name="Shape 795"/>
          <p:cNvSpPr txBox="1">
            <a:spLocks noGrp="1"/>
          </p:cNvSpPr>
          <p:nvPr>
            <p:ph type="body" idx="1"/>
          </p:nvPr>
        </p:nvSpPr>
        <p:spPr>
          <a:xfrm>
            <a:off x="229725" y="1118800"/>
            <a:ext cx="8458200" cy="38636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39285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lang="en-US" sz="1800" b="1" u="sng">
                <a:solidFill>
                  <a:schemeClr val="dk1"/>
                </a:solidFill>
              </a:rPr>
              <a:t>Tee Drills</a:t>
            </a: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 b="1" u="sng">
                <a:solidFill>
                  <a:schemeClr val="dk1"/>
                </a:solidFill>
              </a:rPr>
              <a:t>#1 Dry Run - Load to Stride - x5</a:t>
            </a: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 b="1" u="sng">
                <a:solidFill>
                  <a:schemeClr val="dk1"/>
                </a:solidFill>
              </a:rPr>
              <a:t>#2 Regular Tee Work - x5</a:t>
            </a: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 b="1" u="sng">
                <a:solidFill>
                  <a:schemeClr val="dk1"/>
                </a:solidFill>
              </a:rPr>
              <a:t>#3 Dry Run - Load to Stride - x5</a:t>
            </a: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 b="1" u="sng">
                <a:solidFill>
                  <a:schemeClr val="dk1"/>
                </a:solidFill>
              </a:rPr>
              <a:t>#4 Regular Tee Work - x5</a:t>
            </a: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endParaRPr sz="1800" b="1" u="sng">
              <a:solidFill>
                <a:schemeClr val="dk1"/>
              </a:solidFill>
            </a:endParaRP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b="1" u="sng">
                <a:solidFill>
                  <a:schemeClr val="dk1"/>
                </a:solidFill>
              </a:rPr>
              <a:t>#1 Regular Tee Work - x5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b="1" u="sng">
                <a:solidFill>
                  <a:schemeClr val="dk1"/>
                </a:solidFill>
              </a:rPr>
              <a:t>#2 Happy Gilmore- x5 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b="1" u="sng">
                <a:solidFill>
                  <a:schemeClr val="dk1"/>
                </a:solidFill>
              </a:rPr>
              <a:t>#3 Regular Tee Work - x5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800" b="1" u="sng">
                <a:solidFill>
                  <a:schemeClr val="dk1"/>
                </a:solidFill>
              </a:rPr>
              <a:t>#4Happy Gilmore - x5</a:t>
            </a: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endParaRPr sz="1800" b="1" u="sng">
              <a:solidFill>
                <a:schemeClr val="dk1"/>
              </a:solidFill>
            </a:endParaRP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 b="1" u="sng">
                <a:solidFill>
                  <a:schemeClr val="dk1"/>
                </a:solidFill>
              </a:rPr>
              <a:t>#1 Regular Tee Work - x5</a:t>
            </a: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 b="1" u="sng">
                <a:solidFill>
                  <a:schemeClr val="dk1"/>
                </a:solidFill>
              </a:rPr>
              <a:t>#2 Heel-Knee- x5 </a:t>
            </a: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 b="1" u="sng">
                <a:solidFill>
                  <a:schemeClr val="dk1"/>
                </a:solidFill>
              </a:rPr>
              <a:t>#3 Regular Tee Work - x5</a:t>
            </a: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 b="1" u="sng">
                <a:solidFill>
                  <a:schemeClr val="dk1"/>
                </a:solidFill>
              </a:rPr>
              <a:t>#4Heel-Knee - x5</a:t>
            </a:r>
          </a:p>
          <a:p>
            <a:pPr lvl="0" indent="0" rtl="0">
              <a:spcBef>
                <a:spcPts val="560"/>
              </a:spcBef>
              <a:buClr>
                <a:schemeClr val="dk1"/>
              </a:buClr>
              <a:buSzPct val="25000"/>
              <a:buFont typeface="Times New Roman"/>
              <a:buNone/>
            </a:pP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indent="0" rtl="0">
              <a:spcBef>
                <a:spcPts val="560"/>
              </a:spcBef>
              <a:buClr>
                <a:schemeClr val="dk1"/>
              </a:buClr>
              <a:buSzPct val="100000"/>
              <a:buFont typeface="Times New Roman"/>
              <a:buNone/>
            </a:pP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indent="0" rtl="0">
              <a:spcBef>
                <a:spcPts val="560"/>
              </a:spcBef>
              <a:buClr>
                <a:schemeClr val="dk1"/>
              </a:buClr>
              <a:buSzPct val="100000"/>
              <a:buFont typeface="Times New Roman"/>
              <a:buNone/>
            </a:pP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2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2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6" name="Shape 8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000" y="228600"/>
            <a:ext cx="7162799" cy="6476999"/>
          </a:xfrm>
          <a:prstGeom prst="rect">
            <a:avLst/>
          </a:prstGeom>
          <a:noFill/>
          <a:ln>
            <a:noFill/>
          </a:ln>
        </p:spPr>
      </p:pic>
      <p:sp>
        <p:nvSpPr>
          <p:cNvPr id="807" name="Shape 807"/>
          <p:cNvSpPr/>
          <p:nvPr/>
        </p:nvSpPr>
        <p:spPr>
          <a:xfrm rot="5400000">
            <a:off x="5550812" y="2960013"/>
            <a:ext cx="6324600" cy="8617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Hitting/Fielding-Practice</a:t>
            </a:r>
          </a:p>
        </p:txBody>
      </p:sp>
      <p:sp>
        <p:nvSpPr>
          <p:cNvPr id="808" name="Shape 808"/>
          <p:cNvSpPr/>
          <p:nvPr/>
        </p:nvSpPr>
        <p:spPr>
          <a:xfrm>
            <a:off x="228600" y="52578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9" name="Shape 809"/>
          <p:cNvSpPr/>
          <p:nvPr/>
        </p:nvSpPr>
        <p:spPr>
          <a:xfrm>
            <a:off x="152400" y="571500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0" name="Shape 810"/>
          <p:cNvSpPr/>
          <p:nvPr/>
        </p:nvSpPr>
        <p:spPr>
          <a:xfrm>
            <a:off x="609600" y="5181600"/>
            <a:ext cx="358775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</a:p>
        </p:txBody>
      </p:sp>
      <p:sp>
        <p:nvSpPr>
          <p:cNvPr id="811" name="Shape 811"/>
          <p:cNvSpPr/>
          <p:nvPr/>
        </p:nvSpPr>
        <p:spPr>
          <a:xfrm>
            <a:off x="609600" y="5715000"/>
            <a:ext cx="358775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</a:p>
        </p:txBody>
      </p:sp>
      <p:sp>
        <p:nvSpPr>
          <p:cNvPr id="812" name="Shape 812"/>
          <p:cNvSpPr/>
          <p:nvPr/>
        </p:nvSpPr>
        <p:spPr>
          <a:xfrm>
            <a:off x="2895600" y="33528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3" name="Shape 813"/>
          <p:cNvSpPr/>
          <p:nvPr/>
        </p:nvSpPr>
        <p:spPr>
          <a:xfrm>
            <a:off x="3581400" y="25146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4" name="Shape 814"/>
          <p:cNvSpPr/>
          <p:nvPr/>
        </p:nvSpPr>
        <p:spPr>
          <a:xfrm>
            <a:off x="5562600" y="25146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5" name="Shape 815"/>
          <p:cNvSpPr/>
          <p:nvPr/>
        </p:nvSpPr>
        <p:spPr>
          <a:xfrm>
            <a:off x="6324600" y="33528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6" name="Shape 816"/>
          <p:cNvSpPr/>
          <p:nvPr/>
        </p:nvSpPr>
        <p:spPr>
          <a:xfrm>
            <a:off x="4495800" y="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7" name="Shape 817"/>
          <p:cNvSpPr/>
          <p:nvPr/>
        </p:nvSpPr>
        <p:spPr>
          <a:xfrm>
            <a:off x="914400" y="68580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8" name="Shape 818"/>
          <p:cNvSpPr txBox="1"/>
          <p:nvPr/>
        </p:nvSpPr>
        <p:spPr>
          <a:xfrm>
            <a:off x="1066800" y="5181600"/>
            <a:ext cx="1524000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Fielder</a:t>
            </a:r>
          </a:p>
        </p:txBody>
      </p:sp>
      <p:sp>
        <p:nvSpPr>
          <p:cNvPr id="819" name="Shape 819"/>
          <p:cNvSpPr txBox="1"/>
          <p:nvPr/>
        </p:nvSpPr>
        <p:spPr>
          <a:xfrm>
            <a:off x="1066800" y="5715000"/>
            <a:ext cx="1524000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Tee/Hitter</a:t>
            </a:r>
          </a:p>
        </p:txBody>
      </p:sp>
      <p:sp>
        <p:nvSpPr>
          <p:cNvPr id="820" name="Shape 820"/>
          <p:cNvSpPr/>
          <p:nvPr/>
        </p:nvSpPr>
        <p:spPr>
          <a:xfrm>
            <a:off x="4495800" y="556260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1" name="Shape 821"/>
          <p:cNvSpPr/>
          <p:nvPr/>
        </p:nvSpPr>
        <p:spPr>
          <a:xfrm>
            <a:off x="7848600" y="68580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2" name="Shape 822"/>
          <p:cNvSpPr/>
          <p:nvPr/>
        </p:nvSpPr>
        <p:spPr>
          <a:xfrm>
            <a:off x="7696200" y="21336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3" name="Shape 823"/>
          <p:cNvSpPr/>
          <p:nvPr/>
        </p:nvSpPr>
        <p:spPr>
          <a:xfrm>
            <a:off x="3505200" y="4572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4" name="Shape 824"/>
          <p:cNvSpPr/>
          <p:nvPr/>
        </p:nvSpPr>
        <p:spPr>
          <a:xfrm>
            <a:off x="6248400" y="8382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5" name="Shape 825"/>
          <p:cNvSpPr/>
          <p:nvPr/>
        </p:nvSpPr>
        <p:spPr>
          <a:xfrm>
            <a:off x="5486400" y="3810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6" name="Shape 826"/>
          <p:cNvSpPr/>
          <p:nvPr/>
        </p:nvSpPr>
        <p:spPr>
          <a:xfrm>
            <a:off x="4572000" y="9144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7" name="Shape 827"/>
          <p:cNvSpPr/>
          <p:nvPr/>
        </p:nvSpPr>
        <p:spPr>
          <a:xfrm>
            <a:off x="6705600" y="16764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8" name="Shape 828"/>
          <p:cNvSpPr/>
          <p:nvPr/>
        </p:nvSpPr>
        <p:spPr>
          <a:xfrm>
            <a:off x="1981200" y="6096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9" name="Shape 829"/>
          <p:cNvSpPr/>
          <p:nvPr/>
        </p:nvSpPr>
        <p:spPr>
          <a:xfrm>
            <a:off x="1752600" y="15240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0" name="Shape 830"/>
          <p:cNvSpPr/>
          <p:nvPr/>
        </p:nvSpPr>
        <p:spPr>
          <a:xfrm>
            <a:off x="685800" y="16764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1" name="Shape 831"/>
          <p:cNvSpPr txBox="1"/>
          <p:nvPr/>
        </p:nvSpPr>
        <p:spPr>
          <a:xfrm>
            <a:off x="152400" y="6248400"/>
            <a:ext cx="8915400" cy="461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Any variety of drills: Tee, Soft Toss  or BP</a:t>
            </a:r>
          </a:p>
        </p:txBody>
      </p:sp>
    </p:spTree>
  </p:cSld>
  <p:clrMapOvr>
    <a:masterClrMapping/>
  </p:clrMapOvr>
  <p:transition spd="slow">
    <p:cut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6" name="Shape 8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000" y="228600"/>
            <a:ext cx="7162799" cy="6476999"/>
          </a:xfrm>
          <a:prstGeom prst="rect">
            <a:avLst/>
          </a:prstGeom>
          <a:noFill/>
          <a:ln>
            <a:noFill/>
          </a:ln>
        </p:spPr>
      </p:pic>
      <p:sp>
        <p:nvSpPr>
          <p:cNvPr id="837" name="Shape 837"/>
          <p:cNvSpPr/>
          <p:nvPr/>
        </p:nvSpPr>
        <p:spPr>
          <a:xfrm rot="5400000">
            <a:off x="5612367" y="3021568"/>
            <a:ext cx="6324600" cy="738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Hitting/Base Running -Practice</a:t>
            </a:r>
          </a:p>
        </p:txBody>
      </p:sp>
      <p:sp>
        <p:nvSpPr>
          <p:cNvPr id="838" name="Shape 838"/>
          <p:cNvSpPr/>
          <p:nvPr/>
        </p:nvSpPr>
        <p:spPr>
          <a:xfrm>
            <a:off x="228600" y="52578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9" name="Shape 839"/>
          <p:cNvSpPr/>
          <p:nvPr/>
        </p:nvSpPr>
        <p:spPr>
          <a:xfrm>
            <a:off x="152400" y="571500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0" name="Shape 840"/>
          <p:cNvSpPr/>
          <p:nvPr/>
        </p:nvSpPr>
        <p:spPr>
          <a:xfrm>
            <a:off x="609600" y="5181600"/>
            <a:ext cx="358775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</a:p>
        </p:txBody>
      </p:sp>
      <p:sp>
        <p:nvSpPr>
          <p:cNvPr id="841" name="Shape 841"/>
          <p:cNvSpPr/>
          <p:nvPr/>
        </p:nvSpPr>
        <p:spPr>
          <a:xfrm>
            <a:off x="609600" y="5715000"/>
            <a:ext cx="358775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</a:p>
        </p:txBody>
      </p:sp>
      <p:sp>
        <p:nvSpPr>
          <p:cNvPr id="842" name="Shape 842"/>
          <p:cNvSpPr/>
          <p:nvPr/>
        </p:nvSpPr>
        <p:spPr>
          <a:xfrm>
            <a:off x="2895600" y="33528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3" name="Shape 843"/>
          <p:cNvSpPr/>
          <p:nvPr/>
        </p:nvSpPr>
        <p:spPr>
          <a:xfrm>
            <a:off x="3581400" y="25146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4" name="Shape 844"/>
          <p:cNvSpPr/>
          <p:nvPr/>
        </p:nvSpPr>
        <p:spPr>
          <a:xfrm>
            <a:off x="5562600" y="25146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5" name="Shape 845"/>
          <p:cNvSpPr/>
          <p:nvPr/>
        </p:nvSpPr>
        <p:spPr>
          <a:xfrm>
            <a:off x="6324600" y="33528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6" name="Shape 846"/>
          <p:cNvSpPr txBox="1"/>
          <p:nvPr/>
        </p:nvSpPr>
        <p:spPr>
          <a:xfrm>
            <a:off x="1066800" y="5181600"/>
            <a:ext cx="1524000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Fielder</a:t>
            </a:r>
          </a:p>
        </p:txBody>
      </p:sp>
      <p:sp>
        <p:nvSpPr>
          <p:cNvPr id="847" name="Shape 847"/>
          <p:cNvSpPr txBox="1"/>
          <p:nvPr/>
        </p:nvSpPr>
        <p:spPr>
          <a:xfrm>
            <a:off x="1066800" y="5715000"/>
            <a:ext cx="1524000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Tee/Hitter</a:t>
            </a:r>
          </a:p>
        </p:txBody>
      </p:sp>
      <p:sp>
        <p:nvSpPr>
          <p:cNvPr id="848" name="Shape 848"/>
          <p:cNvSpPr/>
          <p:nvPr/>
        </p:nvSpPr>
        <p:spPr>
          <a:xfrm>
            <a:off x="4495800" y="556260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9" name="Shape 849"/>
          <p:cNvSpPr/>
          <p:nvPr/>
        </p:nvSpPr>
        <p:spPr>
          <a:xfrm>
            <a:off x="4572000" y="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0" name="Shape 850"/>
          <p:cNvSpPr/>
          <p:nvPr/>
        </p:nvSpPr>
        <p:spPr>
          <a:xfrm>
            <a:off x="7467600" y="6096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1" name="Shape 851"/>
          <p:cNvSpPr/>
          <p:nvPr/>
        </p:nvSpPr>
        <p:spPr>
          <a:xfrm>
            <a:off x="1981200" y="6096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2" name="Shape 852"/>
          <p:cNvSpPr/>
          <p:nvPr/>
        </p:nvSpPr>
        <p:spPr>
          <a:xfrm>
            <a:off x="228600" y="4800600"/>
            <a:ext cx="304799" cy="304799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3" name="Shape 853"/>
          <p:cNvSpPr/>
          <p:nvPr/>
        </p:nvSpPr>
        <p:spPr>
          <a:xfrm>
            <a:off x="609600" y="4724400"/>
            <a:ext cx="358775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</a:p>
        </p:txBody>
      </p:sp>
      <p:sp>
        <p:nvSpPr>
          <p:cNvPr id="854" name="Shape 854"/>
          <p:cNvSpPr txBox="1"/>
          <p:nvPr/>
        </p:nvSpPr>
        <p:spPr>
          <a:xfrm>
            <a:off x="1066800" y="4648200"/>
            <a:ext cx="1524000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Runner</a:t>
            </a:r>
          </a:p>
        </p:txBody>
      </p:sp>
      <p:sp>
        <p:nvSpPr>
          <p:cNvPr id="855" name="Shape 855"/>
          <p:cNvSpPr/>
          <p:nvPr/>
        </p:nvSpPr>
        <p:spPr>
          <a:xfrm>
            <a:off x="4572000" y="1981200"/>
            <a:ext cx="304799" cy="304799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6" name="Shape 856"/>
          <p:cNvSpPr/>
          <p:nvPr/>
        </p:nvSpPr>
        <p:spPr>
          <a:xfrm>
            <a:off x="7924800" y="4953000"/>
            <a:ext cx="304799" cy="304799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7" name="Shape 857"/>
          <p:cNvSpPr/>
          <p:nvPr/>
        </p:nvSpPr>
        <p:spPr>
          <a:xfrm>
            <a:off x="7467600" y="4572000"/>
            <a:ext cx="304799" cy="304799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8" name="Shape 858"/>
          <p:cNvSpPr/>
          <p:nvPr/>
        </p:nvSpPr>
        <p:spPr>
          <a:xfrm>
            <a:off x="7010400" y="4191000"/>
            <a:ext cx="304799" cy="304799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Practice Organization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Have a Plan!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Have a Purpose (What are your goals?)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Don’t Dwell, Move on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Player Involvement, No Standing Around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Start Small and Progress (PIT)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Make Drills/Practice Competitive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Fundamentals Everyday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Game of Repetition</a:t>
            </a:r>
          </a:p>
        </p:txBody>
      </p:sp>
    </p:spTree>
  </p:cSld>
  <p:clrMapOvr>
    <a:masterClrMapping/>
  </p:clrMapOvr>
  <p:transition spd="slow">
    <p:cut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/>
          <p:nvPr/>
        </p:nvSpPr>
        <p:spPr>
          <a:xfrm>
            <a:off x="3352800" y="381000"/>
            <a:ext cx="2743199" cy="1200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7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“18”</a:t>
            </a:r>
          </a:p>
        </p:txBody>
      </p:sp>
      <p:sp>
        <p:nvSpPr>
          <p:cNvPr id="330" name="Shape 330"/>
          <p:cNvSpPr txBox="1"/>
          <p:nvPr/>
        </p:nvSpPr>
        <p:spPr>
          <a:xfrm>
            <a:off x="1066800" y="2209800"/>
            <a:ext cx="7162799" cy="23083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Catch 18 fly balls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Field 18 ground balls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Make 18 good throws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Throw 18 balls into a bucket</a:t>
            </a:r>
          </a:p>
        </p:txBody>
      </p:sp>
    </p:spTree>
  </p:cSld>
  <p:clrMapOvr>
    <a:masterClrMapping/>
  </p:clrMapOvr>
  <p:transition spd="slow">
    <p:cut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Shape 356"/>
          <p:cNvSpPr txBox="1">
            <a:spLocks noGrp="1"/>
          </p:cNvSpPr>
          <p:nvPr>
            <p:ph type="ctrTitle"/>
          </p:nvPr>
        </p:nvSpPr>
        <p:spPr>
          <a:xfrm>
            <a:off x="609600" y="762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Questions/Answers</a:t>
            </a:r>
          </a:p>
        </p:txBody>
      </p:sp>
      <p:sp>
        <p:nvSpPr>
          <p:cNvPr id="357" name="Shape 357"/>
          <p:cNvSpPr txBox="1">
            <a:spLocks noGrp="1"/>
          </p:cNvSpPr>
          <p:nvPr>
            <p:ph type="subTitle" idx="1"/>
          </p:nvPr>
        </p:nvSpPr>
        <p:spPr>
          <a:xfrm>
            <a:off x="1295400" y="2057400"/>
            <a:ext cx="6400799" cy="1904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can we do to help?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Coaches &amp; Players are encouraged to come to our games.</a:t>
            </a:r>
          </a:p>
        </p:txBody>
      </p:sp>
    </p:spTree>
  </p:cSld>
  <p:clrMapOvr>
    <a:masterClrMapping/>
  </p:clrMapOvr>
  <p:transition spd="slow">
    <p:cut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Panther Summer Baseball Camp</a:t>
            </a:r>
          </a:p>
        </p:txBody>
      </p:sp>
      <p:sp>
        <p:nvSpPr>
          <p:cNvPr id="363" name="Shape 363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June </a:t>
            </a:r>
            <a:r>
              <a:rPr lang="en-US" sz="32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13-15, 2016</a:t>
            </a:r>
            <a:endParaRPr lang="en-US" sz="3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Hilliard Municipal Park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9am-12noon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Forms:  </a:t>
            </a:r>
            <a:r>
              <a:rPr lang="en-US" sz="3200" b="0" i="0" u="sng" strike="noStrike" cap="none" dirty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www.hilliarddarbybaseball.com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3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Practice Plan</a:t>
            </a:r>
          </a:p>
        </p:txBody>
      </p:sp>
      <p:pic>
        <p:nvPicPr>
          <p:cNvPr id="129" name="Shape 1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000" y="1066800"/>
            <a:ext cx="6741697" cy="5514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Practice Plan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6:00-6:10	warm up jog/stretch</a:t>
            </a:r>
          </a:p>
          <a:p>
            <a:pPr>
              <a:buNone/>
            </a:pPr>
            <a:r>
              <a:rPr lang="en-US" dirty="0" smtClean="0"/>
              <a:t>6:10-6:25	warm up throwing</a:t>
            </a:r>
          </a:p>
          <a:p>
            <a:pPr>
              <a:buNone/>
            </a:pPr>
            <a:r>
              <a:rPr lang="en-US" dirty="0" smtClean="0"/>
              <a:t>6:25-6:30	skill improvement time (PIT)</a:t>
            </a:r>
          </a:p>
          <a:p>
            <a:pPr>
              <a:buNone/>
            </a:pPr>
            <a:r>
              <a:rPr lang="en-US" dirty="0" smtClean="0"/>
              <a:t>			INF/OF</a:t>
            </a:r>
          </a:p>
          <a:p>
            <a:pPr>
              <a:buNone/>
            </a:pPr>
            <a:r>
              <a:rPr lang="en-US" dirty="0" smtClean="0"/>
              <a:t>6:30-6:45	</a:t>
            </a:r>
            <a:r>
              <a:rPr lang="en-US" dirty="0" err="1" smtClean="0"/>
              <a:t>baserunning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6:45-7:00	INF/OF </a:t>
            </a:r>
            <a:r>
              <a:rPr lang="en-US" dirty="0" err="1" smtClean="0"/>
              <a:t>fungo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7:00-7:30	Hitting- front toss/t work	(3 groups)</a:t>
            </a:r>
          </a:p>
          <a:p>
            <a:pPr>
              <a:buNone/>
            </a:pPr>
            <a:r>
              <a:rPr lang="en-US" dirty="0" smtClean="0"/>
              <a:t>7:30-7:45	competition- 18</a:t>
            </a:r>
          </a:p>
          <a:p>
            <a:pPr>
              <a:buNone/>
            </a:pPr>
            <a:r>
              <a:rPr lang="en-US" dirty="0" smtClean="0"/>
              <a:t>7:45		wrap up/paperwork/</a:t>
            </a:r>
            <a:r>
              <a:rPr lang="en-US" dirty="0" err="1" smtClean="0"/>
              <a:t>announcments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Pitching/Throwing Mechanic Drills</a:t>
            </a:r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Chest to Chest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2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1.	ball turn/back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2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2. 	full turn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2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3.	finish low-shoulder to knee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endParaRPr lang="en-US" sz="3200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Knee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down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1.  ball down out of glove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2.	finger on top towards 2</a:t>
            </a:r>
            <a:r>
              <a:rPr lang="en-US" sz="3200" b="0" i="0" u="none" strike="noStrike" cap="none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nd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base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3.	forearm at target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endParaRPr sz="3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endParaRPr sz="3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Pitching/Throwing Mechanics</a:t>
            </a:r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Stride Drill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1.	front foot stride/foot at 45angle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2.	ball down out of glove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3.	fingers on top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4.	shift weight, keep feet on ground, pivot on back foot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5.	finish chest over </a:t>
            </a:r>
            <a:r>
              <a:rPr lang="en-US" sz="32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knee</a:t>
            </a:r>
            <a:endParaRPr lang="en-US" sz="3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Shape 1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000" y="228600"/>
            <a:ext cx="7162799" cy="6476999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/>
          <p:nvPr/>
        </p:nvSpPr>
        <p:spPr>
          <a:xfrm>
            <a:off x="3810000" y="381000"/>
            <a:ext cx="1723549" cy="1200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7200" b="1" i="0" u="none" strike="noStrike" cap="none">
                <a:solidFill>
                  <a:srgbClr val="51515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PIT</a:t>
            </a:r>
          </a:p>
        </p:txBody>
      </p:sp>
      <p:sp>
        <p:nvSpPr>
          <p:cNvPr id="177" name="Shape 177"/>
          <p:cNvSpPr/>
          <p:nvPr/>
        </p:nvSpPr>
        <p:spPr>
          <a:xfrm>
            <a:off x="2971800" y="320040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" name="Shape 178"/>
          <p:cNvSpPr/>
          <p:nvPr/>
        </p:nvSpPr>
        <p:spPr>
          <a:xfrm>
            <a:off x="3429000" y="274320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9" name="Shape 179"/>
          <p:cNvSpPr/>
          <p:nvPr/>
        </p:nvSpPr>
        <p:spPr>
          <a:xfrm>
            <a:off x="3886200" y="228600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0" name="Shape 180"/>
          <p:cNvSpPr/>
          <p:nvPr/>
        </p:nvSpPr>
        <p:spPr>
          <a:xfrm>
            <a:off x="5105400" y="228600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1" name="Shape 181"/>
          <p:cNvSpPr/>
          <p:nvPr/>
        </p:nvSpPr>
        <p:spPr>
          <a:xfrm>
            <a:off x="5562600" y="274320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" name="Shape 182"/>
          <p:cNvSpPr/>
          <p:nvPr/>
        </p:nvSpPr>
        <p:spPr>
          <a:xfrm>
            <a:off x="6096000" y="320040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Shape 183"/>
          <p:cNvSpPr/>
          <p:nvPr/>
        </p:nvSpPr>
        <p:spPr>
          <a:xfrm>
            <a:off x="4495800" y="4876800"/>
            <a:ext cx="457200" cy="457200"/>
          </a:xfrm>
          <a:prstGeom prst="mathMultiply">
            <a:avLst>
              <a:gd name="adj1" fmla="val 23520"/>
            </a:avLst>
          </a:prstGeom>
          <a:solidFill>
            <a:schemeClr val="dk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4" name="Shape 184"/>
          <p:cNvSpPr/>
          <p:nvPr/>
        </p:nvSpPr>
        <p:spPr>
          <a:xfrm>
            <a:off x="2667000" y="28956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5" name="Shape 185"/>
          <p:cNvSpPr/>
          <p:nvPr/>
        </p:nvSpPr>
        <p:spPr>
          <a:xfrm>
            <a:off x="3124200" y="23622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6" name="Shape 186"/>
          <p:cNvSpPr/>
          <p:nvPr/>
        </p:nvSpPr>
        <p:spPr>
          <a:xfrm>
            <a:off x="3581400" y="19812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7" name="Shape 187"/>
          <p:cNvSpPr/>
          <p:nvPr/>
        </p:nvSpPr>
        <p:spPr>
          <a:xfrm>
            <a:off x="5562600" y="19812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6019800" y="23622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9" name="Shape 189"/>
          <p:cNvSpPr/>
          <p:nvPr/>
        </p:nvSpPr>
        <p:spPr>
          <a:xfrm>
            <a:off x="6553200" y="28956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90" name="Shape 190"/>
          <p:cNvCxnSpPr>
            <a:stCxn id="177" idx="0"/>
          </p:cNvCxnSpPr>
          <p:nvPr/>
        </p:nvCxnSpPr>
        <p:spPr>
          <a:xfrm rot="10800000">
            <a:off x="2895908" y="3124508"/>
            <a:ext cx="185700" cy="185700"/>
          </a:xfrm>
          <a:prstGeom prst="straightConnector1">
            <a:avLst/>
          </a:prstGeom>
          <a:noFill/>
          <a:ln w="9525" cap="flat" cmpd="sng">
            <a:solidFill>
              <a:srgbClr val="36CB97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191" name="Shape 191"/>
          <p:cNvCxnSpPr/>
          <p:nvPr/>
        </p:nvCxnSpPr>
        <p:spPr>
          <a:xfrm rot="10800000">
            <a:off x="3352799" y="2667000"/>
            <a:ext cx="185738" cy="185738"/>
          </a:xfrm>
          <a:prstGeom prst="straightConnector1">
            <a:avLst/>
          </a:prstGeom>
          <a:noFill/>
          <a:ln w="9525" cap="flat" cmpd="sng">
            <a:solidFill>
              <a:srgbClr val="36CB97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192" name="Shape 192"/>
          <p:cNvCxnSpPr/>
          <p:nvPr/>
        </p:nvCxnSpPr>
        <p:spPr>
          <a:xfrm rot="10800000">
            <a:off x="3809999" y="2209800"/>
            <a:ext cx="185738" cy="18573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193" name="Shape 193"/>
          <p:cNvCxnSpPr>
            <a:endCxn id="187" idx="3"/>
          </p:cNvCxnSpPr>
          <p:nvPr/>
        </p:nvCxnSpPr>
        <p:spPr>
          <a:xfrm rot="10800000" flipH="1">
            <a:off x="5334236" y="2241363"/>
            <a:ext cx="273000" cy="273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194" name="Shape 194"/>
          <p:cNvCxnSpPr/>
          <p:nvPr/>
        </p:nvCxnSpPr>
        <p:spPr>
          <a:xfrm rot="-5400000">
            <a:off x="5791200" y="2667000"/>
            <a:ext cx="273049" cy="27304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stealth" w="lg" len="lg"/>
          </a:ln>
        </p:spPr>
      </p:cxnSp>
      <p:cxnSp>
        <p:nvCxnSpPr>
          <p:cNvPr id="195" name="Shape 195"/>
          <p:cNvCxnSpPr/>
          <p:nvPr/>
        </p:nvCxnSpPr>
        <p:spPr>
          <a:xfrm rot="-5400000">
            <a:off x="6248400" y="3124200"/>
            <a:ext cx="273049" cy="27304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stealth" w="lg" len="lg"/>
          </a:ln>
        </p:spPr>
      </p:cxnSp>
      <p:sp>
        <p:nvSpPr>
          <p:cNvPr id="196" name="Shape 196"/>
          <p:cNvSpPr/>
          <p:nvPr/>
        </p:nvSpPr>
        <p:spPr>
          <a:xfrm>
            <a:off x="4572000" y="5638800"/>
            <a:ext cx="304799" cy="304799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 w="25400" cap="flat" cmpd="sng">
            <a:solidFill>
              <a:srgbClr val="2C957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97" name="Shape 197"/>
          <p:cNvCxnSpPr/>
          <p:nvPr/>
        </p:nvCxnSpPr>
        <p:spPr>
          <a:xfrm rot="5400000">
            <a:off x="4573587" y="5410199"/>
            <a:ext cx="303211" cy="15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stealth" w="lg" len="lg"/>
          </a:ln>
        </p:spPr>
      </p:cxnSp>
      <p:pic>
        <p:nvPicPr>
          <p:cNvPr id="198" name="Shape 19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888367" y="1600200"/>
            <a:ext cx="5848448" cy="480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1184</Words>
  <Application>Microsoft Office PowerPoint</Application>
  <PresentationFormat>On-screen Show (4:3)</PresentationFormat>
  <Paragraphs>391</Paragraphs>
  <Slides>42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6" baseType="lpstr">
      <vt:lpstr>Arial</vt:lpstr>
      <vt:lpstr>Calibri</vt:lpstr>
      <vt:lpstr>Times New Roman</vt:lpstr>
      <vt:lpstr>Default Design</vt:lpstr>
      <vt:lpstr>WELCOME TO THE 2016 HILLIARD DARBY H.B.A. CLINIC</vt:lpstr>
      <vt:lpstr>Jay Smith   Asst. Varsity Larry Wolf   Asst. Varsity Andrew Ozbolt  Head JVA Lance Kingrey  Asst. JVA Corey Carter  Head JVB Matt Chastain  Asst. JVB Brandon Longwell  Heritage Head 8th- Brett Maniaci  Heritage Head 7th Billy Martin  Heritage Head 7th/8th </vt:lpstr>
      <vt:lpstr>Coaching Philosophy</vt:lpstr>
      <vt:lpstr>Practice Organization</vt:lpstr>
      <vt:lpstr>Practice Plan</vt:lpstr>
      <vt:lpstr>Sample Practice Plan</vt:lpstr>
      <vt:lpstr>Pitching/Throwing Mechanic Drills</vt:lpstr>
      <vt:lpstr>Pitching/Throwing Mechanics</vt:lpstr>
      <vt:lpstr>PowerPoint Presentation</vt:lpstr>
      <vt:lpstr>PowerPoint Presentation</vt:lpstr>
      <vt:lpstr>PowerPoint Presentation</vt:lpstr>
      <vt:lpstr>PowerPoint Presentation</vt:lpstr>
      <vt:lpstr>Pre-Game Warm Up</vt:lpstr>
      <vt:lpstr>Outfield </vt:lpstr>
      <vt:lpstr>Outfield </vt:lpstr>
      <vt:lpstr>Outfield Details</vt:lpstr>
      <vt:lpstr>Proper Charge and Crow Hop</vt:lpstr>
      <vt:lpstr>Outfield </vt:lpstr>
      <vt:lpstr>Round the Ball</vt:lpstr>
      <vt:lpstr>Outfield PIT</vt:lpstr>
      <vt:lpstr>Catching - Stance</vt:lpstr>
      <vt:lpstr>Catching - Receiving</vt:lpstr>
      <vt:lpstr>Catching Stance Drill</vt:lpstr>
      <vt:lpstr>Catching - Blocking</vt:lpstr>
      <vt:lpstr>PowerPoint Presentation</vt:lpstr>
      <vt:lpstr>Hitting Philosophy</vt:lpstr>
      <vt:lpstr>Hitting Practice Organization</vt:lpstr>
      <vt:lpstr>Panther Hitting Goal: Make Solid Contact Constantly </vt:lpstr>
      <vt:lpstr>Panther Hitting Coach the positives!</vt:lpstr>
      <vt:lpstr>Panther Hitting Coach the positives!</vt:lpstr>
      <vt:lpstr>Panther Hitting Coach the positives!</vt:lpstr>
      <vt:lpstr>Panther Hitting Coach the positives!</vt:lpstr>
      <vt:lpstr>Panther Hitting Coach the positives!</vt:lpstr>
      <vt:lpstr>Panther Hitting Coach the positives!</vt:lpstr>
      <vt:lpstr>Hitting-Practice Drills  Don’t underestimate the importance. Not everyone needs batting practice at the same time.  </vt:lpstr>
      <vt:lpstr>Hitting-Practice Drills    </vt:lpstr>
      <vt:lpstr>Hitting-Practice Drills    </vt:lpstr>
      <vt:lpstr>PowerPoint Presentation</vt:lpstr>
      <vt:lpstr>PowerPoint Presentation</vt:lpstr>
      <vt:lpstr>PowerPoint Presentation</vt:lpstr>
      <vt:lpstr>Questions/Answers</vt:lpstr>
      <vt:lpstr>Panther Summer Baseball Camp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2016 HILLIARD DARBY H.B.A. CLINIC</dc:title>
  <dc:creator>Chris Fugitt</dc:creator>
  <cp:lastModifiedBy>Householder, Mark</cp:lastModifiedBy>
  <cp:revision>12</cp:revision>
  <dcterms:modified xsi:type="dcterms:W3CDTF">2021-12-30T20:13:33Z</dcterms:modified>
</cp:coreProperties>
</file>