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handoutMasterIdLst>
    <p:handoutMasterId r:id="rId24"/>
  </p:handoutMasterIdLst>
  <p:sldIdLst>
    <p:sldId id="312" r:id="rId5"/>
    <p:sldId id="313" r:id="rId6"/>
    <p:sldId id="305" r:id="rId7"/>
    <p:sldId id="306" r:id="rId8"/>
    <p:sldId id="314" r:id="rId9"/>
    <p:sldId id="315" r:id="rId10"/>
    <p:sldId id="336" r:id="rId11"/>
    <p:sldId id="331" r:id="rId12"/>
    <p:sldId id="334" r:id="rId13"/>
    <p:sldId id="341" r:id="rId14"/>
    <p:sldId id="316" r:id="rId15"/>
    <p:sldId id="339" r:id="rId16"/>
    <p:sldId id="325" r:id="rId17"/>
    <p:sldId id="328" r:id="rId18"/>
    <p:sldId id="332" r:id="rId19"/>
    <p:sldId id="333" r:id="rId20"/>
    <p:sldId id="340" r:id="rId21"/>
    <p:sldId id="329"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97C922-7E4F-0B05-9395-E2FCA9ABC1D5}" name="Carrie Campbell" initials="CC" userId="Carrie Campbell" providerId="None"/>
  <p188:author id="{210CC6EE-260A-93D9-2E03-1B0C8B6CB04C}" name="Alishia Lidums" initials="AL" userId="S::alidums@ontariovolleyball.org::08301772-2997-4b53-a0ca-98926921b89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lishia" initials="A" lastIdx="1" clrIdx="0">
    <p:extLst>
      <p:ext uri="{19B8F6BF-5375-455C-9EA6-DF929625EA0E}">
        <p15:presenceInfo xmlns:p15="http://schemas.microsoft.com/office/powerpoint/2012/main" userId="Alish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6" autoAdjust="0"/>
    <p:restoredTop sz="95274" autoAdjust="0"/>
  </p:normalViewPr>
  <p:slideViewPr>
    <p:cSldViewPr snapToGrid="0">
      <p:cViewPr varScale="1">
        <p:scale>
          <a:sx n="95" d="100"/>
          <a:sy n="95" d="100"/>
        </p:scale>
        <p:origin x="115" y="72"/>
      </p:cViewPr>
      <p:guideLst>
        <p:guide pos="3840"/>
        <p:guide orient="horz"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haun\Desktop\OVA\Q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haun\Desktop\OVA\Q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haun\Desktop\OVA\Q9%20AND%20Q10%20SORTE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haun\Desktop\OVA\Final.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[Q5.xlsx]Sheet1!PivotTable9</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Prepare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Sheet1!$B$3</c:f>
              <c:strCache>
                <c:ptCount val="1"/>
                <c:pt idx="0">
                  <c:v>Total</c:v>
                </c:pt>
              </c:strCache>
            </c:strRef>
          </c:tx>
          <c:spPr>
            <a:solidFill>
              <a:schemeClr val="accent1"/>
            </a:solidFill>
            <a:ln>
              <a:noFill/>
            </a:ln>
            <a:effectLst/>
          </c:spPr>
          <c:invertIfNegative val="0"/>
          <c:cat>
            <c:strRef>
              <c:f>Sheet1!$A$4:$A$16</c:f>
              <c:strCache>
                <c:ptCount val="13"/>
                <c:pt idx="0">
                  <c:v>Club Resources</c:v>
                </c:pt>
                <c:pt idx="1">
                  <c:v>Coach certs</c:v>
                </c:pt>
                <c:pt idx="2">
                  <c:v>Competitions</c:v>
                </c:pt>
                <c:pt idx="3">
                  <c:v>CONGRATS</c:v>
                </c:pt>
                <c:pt idx="4">
                  <c:v>Costs</c:v>
                </c:pt>
                <c:pt idx="5">
                  <c:v>Interaction with Clubs</c:v>
                </c:pt>
                <c:pt idx="6">
                  <c:v>MRS</c:v>
                </c:pt>
                <c:pt idx="7">
                  <c:v>Re-sign</c:v>
                </c:pt>
                <c:pt idx="8">
                  <c:v>Rules</c:v>
                </c:pt>
                <c:pt idx="9">
                  <c:v>Team O/HPC</c:v>
                </c:pt>
                <c:pt idx="10">
                  <c:v>Tryout window</c:v>
                </c:pt>
                <c:pt idx="11">
                  <c:v>Tryouts</c:v>
                </c:pt>
                <c:pt idx="12">
                  <c:v>(blank)</c:v>
                </c:pt>
              </c:strCache>
            </c:strRef>
          </c:cat>
          <c:val>
            <c:numRef>
              <c:f>Sheet1!$B$4:$B$16</c:f>
              <c:numCache>
                <c:formatCode>General</c:formatCode>
                <c:ptCount val="13"/>
                <c:pt idx="0">
                  <c:v>10</c:v>
                </c:pt>
                <c:pt idx="1">
                  <c:v>6</c:v>
                </c:pt>
                <c:pt idx="2">
                  <c:v>19</c:v>
                </c:pt>
                <c:pt idx="3">
                  <c:v>1</c:v>
                </c:pt>
                <c:pt idx="4">
                  <c:v>1</c:v>
                </c:pt>
                <c:pt idx="5">
                  <c:v>9</c:v>
                </c:pt>
                <c:pt idx="6">
                  <c:v>5</c:v>
                </c:pt>
                <c:pt idx="7">
                  <c:v>7</c:v>
                </c:pt>
                <c:pt idx="8">
                  <c:v>4</c:v>
                </c:pt>
                <c:pt idx="9">
                  <c:v>1</c:v>
                </c:pt>
                <c:pt idx="10">
                  <c:v>8</c:v>
                </c:pt>
                <c:pt idx="11">
                  <c:v>5</c:v>
                </c:pt>
              </c:numCache>
            </c:numRef>
          </c:val>
          <c:extLst>
            <c:ext xmlns:c16="http://schemas.microsoft.com/office/drawing/2014/chart" uri="{C3380CC4-5D6E-409C-BE32-E72D297353CC}">
              <c16:uniqueId val="{00000000-8256-45B0-9973-94A30BE41EEB}"/>
            </c:ext>
          </c:extLst>
        </c:ser>
        <c:dLbls>
          <c:showLegendKey val="0"/>
          <c:showVal val="0"/>
          <c:showCatName val="0"/>
          <c:showSerName val="0"/>
          <c:showPercent val="0"/>
          <c:showBubbleSize val="0"/>
        </c:dLbls>
        <c:gapWidth val="182"/>
        <c:axId val="847342656"/>
        <c:axId val="847341216"/>
      </c:barChart>
      <c:catAx>
        <c:axId val="8473426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7341216"/>
        <c:crosses val="autoZero"/>
        <c:auto val="1"/>
        <c:lblAlgn val="ctr"/>
        <c:lblOffset val="100"/>
        <c:noMultiLvlLbl val="0"/>
      </c:catAx>
      <c:valAx>
        <c:axId val="8473412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73426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[Q7 AND Q8 SORTED.xlsx]Sheet1!PivotTable5</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During</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Sheet1!$B$3</c:f>
              <c:strCache>
                <c:ptCount val="1"/>
                <c:pt idx="0">
                  <c:v>Total</c:v>
                </c:pt>
              </c:strCache>
            </c:strRef>
          </c:tx>
          <c:spPr>
            <a:solidFill>
              <a:schemeClr val="accent1"/>
            </a:solidFill>
            <a:ln>
              <a:noFill/>
            </a:ln>
            <a:effectLst/>
          </c:spPr>
          <c:invertIfNegative val="0"/>
          <c:cat>
            <c:strRef>
              <c:f>Sheet1!$A$4:$A$17</c:f>
              <c:strCache>
                <c:ptCount val="14"/>
                <c:pt idx="0">
                  <c:v>Club Resources</c:v>
                </c:pt>
                <c:pt idx="1">
                  <c:v>Coach certs</c:v>
                </c:pt>
                <c:pt idx="2">
                  <c:v>Coaching certs</c:v>
                </c:pt>
                <c:pt idx="3">
                  <c:v>Competitions</c:v>
                </c:pt>
                <c:pt idx="4">
                  <c:v>CONGRATS</c:v>
                </c:pt>
                <c:pt idx="5">
                  <c:v>Hotels/Travel</c:v>
                </c:pt>
                <c:pt idx="6">
                  <c:v>Interaction with clubs</c:v>
                </c:pt>
                <c:pt idx="7">
                  <c:v>MRS</c:v>
                </c:pt>
                <c:pt idx="8">
                  <c:v>Officials</c:v>
                </c:pt>
                <c:pt idx="9">
                  <c:v>Rules</c:v>
                </c:pt>
                <c:pt idx="10">
                  <c:v>Social media</c:v>
                </c:pt>
                <c:pt idx="11">
                  <c:v>Team O/HPC</c:v>
                </c:pt>
                <c:pt idx="12">
                  <c:v>Travel/Hotels</c:v>
                </c:pt>
                <c:pt idx="13">
                  <c:v>(blank)</c:v>
                </c:pt>
              </c:strCache>
            </c:strRef>
          </c:cat>
          <c:val>
            <c:numRef>
              <c:f>Sheet1!$B$4:$B$17</c:f>
              <c:numCache>
                <c:formatCode>General</c:formatCode>
                <c:ptCount val="14"/>
                <c:pt idx="0">
                  <c:v>7</c:v>
                </c:pt>
                <c:pt idx="1">
                  <c:v>2</c:v>
                </c:pt>
                <c:pt idx="2">
                  <c:v>2</c:v>
                </c:pt>
                <c:pt idx="3">
                  <c:v>17</c:v>
                </c:pt>
                <c:pt idx="4">
                  <c:v>5</c:v>
                </c:pt>
                <c:pt idx="5">
                  <c:v>3</c:v>
                </c:pt>
                <c:pt idx="6">
                  <c:v>12</c:v>
                </c:pt>
                <c:pt idx="7">
                  <c:v>2</c:v>
                </c:pt>
                <c:pt idx="8">
                  <c:v>1</c:v>
                </c:pt>
                <c:pt idx="9">
                  <c:v>6</c:v>
                </c:pt>
                <c:pt idx="10">
                  <c:v>1</c:v>
                </c:pt>
                <c:pt idx="11">
                  <c:v>4</c:v>
                </c:pt>
                <c:pt idx="12">
                  <c:v>1</c:v>
                </c:pt>
              </c:numCache>
            </c:numRef>
          </c:val>
          <c:extLst>
            <c:ext xmlns:c16="http://schemas.microsoft.com/office/drawing/2014/chart" uri="{C3380CC4-5D6E-409C-BE32-E72D297353CC}">
              <c16:uniqueId val="{00000000-C1A8-4F8C-87D1-C7B2037B03FF}"/>
            </c:ext>
          </c:extLst>
        </c:ser>
        <c:dLbls>
          <c:showLegendKey val="0"/>
          <c:showVal val="0"/>
          <c:showCatName val="0"/>
          <c:showSerName val="0"/>
          <c:showPercent val="0"/>
          <c:showBubbleSize val="0"/>
        </c:dLbls>
        <c:gapWidth val="182"/>
        <c:axId val="768142240"/>
        <c:axId val="768144760"/>
      </c:barChart>
      <c:catAx>
        <c:axId val="7681422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144760"/>
        <c:crosses val="autoZero"/>
        <c:auto val="1"/>
        <c:lblAlgn val="ctr"/>
        <c:lblOffset val="100"/>
        <c:noMultiLvlLbl val="0"/>
      </c:catAx>
      <c:valAx>
        <c:axId val="7681447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142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[Q9 AND Q10 SORTED.xlsx]Sheet1!PivotTable9</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Post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bar"/>
        <c:grouping val="clustered"/>
        <c:varyColors val="0"/>
        <c:ser>
          <c:idx val="0"/>
          <c:order val="0"/>
          <c:tx>
            <c:strRef>
              <c:f>Sheet1!$B$3</c:f>
              <c:strCache>
                <c:ptCount val="1"/>
                <c:pt idx="0">
                  <c:v>Total</c:v>
                </c:pt>
              </c:strCache>
            </c:strRef>
          </c:tx>
          <c:spPr>
            <a:solidFill>
              <a:schemeClr val="accent1"/>
            </a:solidFill>
            <a:ln>
              <a:noFill/>
            </a:ln>
            <a:effectLst/>
          </c:spPr>
          <c:invertIfNegative val="0"/>
          <c:cat>
            <c:strRef>
              <c:f>Sheet1!$A$4:$A$18</c:f>
              <c:strCache>
                <c:ptCount val="15"/>
                <c:pt idx="0">
                  <c:v> Costs</c:v>
                </c:pt>
                <c:pt idx="1">
                  <c:v>All Stars</c:v>
                </c:pt>
                <c:pt idx="2">
                  <c:v>Club Resources</c:v>
                </c:pt>
                <c:pt idx="3">
                  <c:v>Coach certs</c:v>
                </c:pt>
                <c:pt idx="4">
                  <c:v>Coaching certs</c:v>
                </c:pt>
                <c:pt idx="5">
                  <c:v>Competitions</c:v>
                </c:pt>
                <c:pt idx="6">
                  <c:v>CONGRATS</c:v>
                </c:pt>
                <c:pt idx="7">
                  <c:v>Email communications from OVA</c:v>
                </c:pt>
                <c:pt idx="8">
                  <c:v>Interaction with clubs</c:v>
                </c:pt>
                <c:pt idx="9">
                  <c:v>Rules</c:v>
                </c:pt>
                <c:pt idx="10">
                  <c:v>Team O/HPC</c:v>
                </c:pt>
                <c:pt idx="11">
                  <c:v>Travel/Hotels</c:v>
                </c:pt>
                <c:pt idx="12">
                  <c:v>Tryout window</c:v>
                </c:pt>
                <c:pt idx="13">
                  <c:v>Tryouts</c:v>
                </c:pt>
                <c:pt idx="14">
                  <c:v>(blank)</c:v>
                </c:pt>
              </c:strCache>
            </c:strRef>
          </c:cat>
          <c:val>
            <c:numRef>
              <c:f>Sheet1!$B$4:$B$18</c:f>
              <c:numCache>
                <c:formatCode>General</c:formatCode>
                <c:ptCount val="15"/>
                <c:pt idx="0">
                  <c:v>1</c:v>
                </c:pt>
                <c:pt idx="1">
                  <c:v>1</c:v>
                </c:pt>
                <c:pt idx="2">
                  <c:v>9</c:v>
                </c:pt>
                <c:pt idx="3">
                  <c:v>1</c:v>
                </c:pt>
                <c:pt idx="4">
                  <c:v>1</c:v>
                </c:pt>
                <c:pt idx="5">
                  <c:v>9</c:v>
                </c:pt>
                <c:pt idx="6">
                  <c:v>3</c:v>
                </c:pt>
                <c:pt idx="7">
                  <c:v>1</c:v>
                </c:pt>
                <c:pt idx="8">
                  <c:v>4</c:v>
                </c:pt>
                <c:pt idx="9">
                  <c:v>2</c:v>
                </c:pt>
                <c:pt idx="10">
                  <c:v>3</c:v>
                </c:pt>
                <c:pt idx="11">
                  <c:v>1</c:v>
                </c:pt>
                <c:pt idx="12">
                  <c:v>1</c:v>
                </c:pt>
                <c:pt idx="13">
                  <c:v>1</c:v>
                </c:pt>
              </c:numCache>
            </c:numRef>
          </c:val>
          <c:extLst>
            <c:ext xmlns:c16="http://schemas.microsoft.com/office/drawing/2014/chart" uri="{C3380CC4-5D6E-409C-BE32-E72D297353CC}">
              <c16:uniqueId val="{00000000-59F0-441B-9610-8ACBD480BAB5}"/>
            </c:ext>
          </c:extLst>
        </c:ser>
        <c:dLbls>
          <c:showLegendKey val="0"/>
          <c:showVal val="0"/>
          <c:showCatName val="0"/>
          <c:showSerName val="0"/>
          <c:showPercent val="0"/>
          <c:showBubbleSize val="0"/>
        </c:dLbls>
        <c:gapWidth val="182"/>
        <c:axId val="461064088"/>
        <c:axId val="461070928"/>
      </c:barChart>
      <c:catAx>
        <c:axId val="461064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1070928"/>
        <c:crosses val="autoZero"/>
        <c:auto val="1"/>
        <c:lblAlgn val="ctr"/>
        <c:lblOffset val="100"/>
        <c:noMultiLvlLbl val="0"/>
      </c:catAx>
      <c:valAx>
        <c:axId val="4610709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1064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[Final.xlsx]Sheet1!PivotTable5</c:name>
    <c:fmtId val="-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Other</a:t>
            </a:r>
          </a:p>
        </c:rich>
      </c:tx>
      <c:layout>
        <c:manualLayout>
          <c:xMode val="edge"/>
          <c:yMode val="edge"/>
          <c:x val="0.38495509929033439"/>
          <c:y val="7.7445588376087969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16135145833905257"/>
          <c:y val="0.11180992210748827"/>
          <c:w val="0.80150791687653022"/>
          <c:h val="0.83984731486383402"/>
        </c:manualLayout>
      </c:layout>
      <c:barChart>
        <c:barDir val="bar"/>
        <c:grouping val="clustered"/>
        <c:varyColors val="0"/>
        <c:ser>
          <c:idx val="0"/>
          <c:order val="0"/>
          <c:tx>
            <c:strRef>
              <c:f>Sheet1!$B$3</c:f>
              <c:strCache>
                <c:ptCount val="1"/>
                <c:pt idx="0">
                  <c:v>Total</c:v>
                </c:pt>
              </c:strCache>
            </c:strRef>
          </c:tx>
          <c:spPr>
            <a:solidFill>
              <a:schemeClr val="accent1"/>
            </a:solidFill>
            <a:ln>
              <a:noFill/>
            </a:ln>
            <a:effectLst/>
          </c:spPr>
          <c:invertIfNegative val="0"/>
          <c:cat>
            <c:strRef>
              <c:f>Sheet1!$A$4:$A$13</c:f>
              <c:strCache>
                <c:ptCount val="10"/>
                <c:pt idx="0">
                  <c:v>Club Resources</c:v>
                </c:pt>
                <c:pt idx="1">
                  <c:v>Coaching certs</c:v>
                </c:pt>
                <c:pt idx="2">
                  <c:v>Competitions</c:v>
                </c:pt>
                <c:pt idx="3">
                  <c:v>congrats</c:v>
                </c:pt>
                <c:pt idx="4">
                  <c:v>Interaction with clubs</c:v>
                </c:pt>
                <c:pt idx="5">
                  <c:v>Rules</c:v>
                </c:pt>
                <c:pt idx="6">
                  <c:v>Team O/HPC</c:v>
                </c:pt>
                <c:pt idx="7">
                  <c:v>Travel/Hotels</c:v>
                </c:pt>
                <c:pt idx="8">
                  <c:v>Tryout window</c:v>
                </c:pt>
                <c:pt idx="9">
                  <c:v>(blank)</c:v>
                </c:pt>
              </c:strCache>
            </c:strRef>
          </c:cat>
          <c:val>
            <c:numRef>
              <c:f>Sheet1!$B$4:$B$13</c:f>
              <c:numCache>
                <c:formatCode>General</c:formatCode>
                <c:ptCount val="10"/>
                <c:pt idx="0">
                  <c:v>1</c:v>
                </c:pt>
                <c:pt idx="1">
                  <c:v>1</c:v>
                </c:pt>
                <c:pt idx="2">
                  <c:v>9</c:v>
                </c:pt>
                <c:pt idx="3">
                  <c:v>4</c:v>
                </c:pt>
                <c:pt idx="4">
                  <c:v>2</c:v>
                </c:pt>
                <c:pt idx="5">
                  <c:v>6</c:v>
                </c:pt>
                <c:pt idx="6">
                  <c:v>1</c:v>
                </c:pt>
                <c:pt idx="7">
                  <c:v>1</c:v>
                </c:pt>
                <c:pt idx="8">
                  <c:v>2</c:v>
                </c:pt>
              </c:numCache>
            </c:numRef>
          </c:val>
          <c:extLst>
            <c:ext xmlns:c16="http://schemas.microsoft.com/office/drawing/2014/chart" uri="{C3380CC4-5D6E-409C-BE32-E72D297353CC}">
              <c16:uniqueId val="{00000000-AC28-4A72-871B-E9DC6C09E0A3}"/>
            </c:ext>
          </c:extLst>
        </c:ser>
        <c:dLbls>
          <c:showLegendKey val="0"/>
          <c:showVal val="0"/>
          <c:showCatName val="0"/>
          <c:showSerName val="0"/>
          <c:showPercent val="0"/>
          <c:showBubbleSize val="0"/>
        </c:dLbls>
        <c:gapWidth val="182"/>
        <c:axId val="510455384"/>
        <c:axId val="510453224"/>
      </c:barChart>
      <c:catAx>
        <c:axId val="510455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0453224"/>
        <c:crosses val="autoZero"/>
        <c:auto val="1"/>
        <c:lblAlgn val="ctr"/>
        <c:lblOffset val="100"/>
        <c:noMultiLvlLbl val="0"/>
      </c:catAx>
      <c:valAx>
        <c:axId val="5104532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0455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Sheet1!$A$1:$A$16</c:f>
              <c:strCache>
                <c:ptCount val="16"/>
                <c:pt idx="0">
                  <c:v> Costs</c:v>
                </c:pt>
                <c:pt idx="1">
                  <c:v>All Stars</c:v>
                </c:pt>
                <c:pt idx="2">
                  <c:v>Club Resources</c:v>
                </c:pt>
                <c:pt idx="3">
                  <c:v>Coach certs</c:v>
                </c:pt>
                <c:pt idx="4">
                  <c:v>Competitions</c:v>
                </c:pt>
                <c:pt idx="5">
                  <c:v>CONGRATS</c:v>
                </c:pt>
                <c:pt idx="6">
                  <c:v>Hotels/Travel</c:v>
                </c:pt>
                <c:pt idx="7">
                  <c:v>Interaction with clubs</c:v>
                </c:pt>
                <c:pt idx="8">
                  <c:v>MRS</c:v>
                </c:pt>
                <c:pt idx="9">
                  <c:v>Officials</c:v>
                </c:pt>
                <c:pt idx="10">
                  <c:v>Re-sign</c:v>
                </c:pt>
                <c:pt idx="11">
                  <c:v>Rules</c:v>
                </c:pt>
                <c:pt idx="12">
                  <c:v>Social media</c:v>
                </c:pt>
                <c:pt idx="13">
                  <c:v>Team O/HPC</c:v>
                </c:pt>
                <c:pt idx="14">
                  <c:v>Tryout window</c:v>
                </c:pt>
                <c:pt idx="15">
                  <c:v>Tryouts</c:v>
                </c:pt>
              </c:strCache>
            </c:strRef>
          </c:cat>
          <c:val>
            <c:numRef>
              <c:f>Sheet1!$B$1:$B$16</c:f>
              <c:numCache>
                <c:formatCode>General</c:formatCode>
                <c:ptCount val="16"/>
                <c:pt idx="0">
                  <c:v>2</c:v>
                </c:pt>
                <c:pt idx="1">
                  <c:v>1</c:v>
                </c:pt>
                <c:pt idx="2">
                  <c:v>27</c:v>
                </c:pt>
                <c:pt idx="3">
                  <c:v>13</c:v>
                </c:pt>
                <c:pt idx="4">
                  <c:v>55</c:v>
                </c:pt>
                <c:pt idx="5">
                  <c:v>13</c:v>
                </c:pt>
                <c:pt idx="6">
                  <c:v>6</c:v>
                </c:pt>
                <c:pt idx="7">
                  <c:v>28</c:v>
                </c:pt>
                <c:pt idx="8">
                  <c:v>7</c:v>
                </c:pt>
                <c:pt idx="9">
                  <c:v>1</c:v>
                </c:pt>
                <c:pt idx="10">
                  <c:v>7</c:v>
                </c:pt>
                <c:pt idx="11">
                  <c:v>18</c:v>
                </c:pt>
                <c:pt idx="12">
                  <c:v>1</c:v>
                </c:pt>
                <c:pt idx="13">
                  <c:v>9</c:v>
                </c:pt>
                <c:pt idx="14">
                  <c:v>11</c:v>
                </c:pt>
                <c:pt idx="15">
                  <c:v>6</c:v>
                </c:pt>
              </c:numCache>
            </c:numRef>
          </c:val>
          <c:extLst>
            <c:ext xmlns:c16="http://schemas.microsoft.com/office/drawing/2014/chart" uri="{C3380CC4-5D6E-409C-BE32-E72D297353CC}">
              <c16:uniqueId val="{00000000-3131-494A-A064-3677BA2B2C7A}"/>
            </c:ext>
          </c:extLst>
        </c:ser>
        <c:dLbls>
          <c:showLegendKey val="0"/>
          <c:showVal val="0"/>
          <c:showCatName val="0"/>
          <c:showSerName val="0"/>
          <c:showPercent val="0"/>
          <c:showBubbleSize val="0"/>
        </c:dLbls>
        <c:gapWidth val="182"/>
        <c:axId val="880233736"/>
        <c:axId val="880230856"/>
      </c:barChart>
      <c:catAx>
        <c:axId val="880233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0856"/>
        <c:crosses val="autoZero"/>
        <c:auto val="1"/>
        <c:lblAlgn val="ctr"/>
        <c:lblOffset val="100"/>
        <c:noMultiLvlLbl val="0"/>
      </c:catAx>
      <c:valAx>
        <c:axId val="880230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3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Sheet1!$A$1:$A$16</c:f>
              <c:strCache>
                <c:ptCount val="16"/>
                <c:pt idx="0">
                  <c:v> Costs</c:v>
                </c:pt>
                <c:pt idx="1">
                  <c:v>All Stars</c:v>
                </c:pt>
                <c:pt idx="2">
                  <c:v>Club Resources</c:v>
                </c:pt>
                <c:pt idx="3">
                  <c:v>Coach certs</c:v>
                </c:pt>
                <c:pt idx="4">
                  <c:v>Competitions</c:v>
                </c:pt>
                <c:pt idx="5">
                  <c:v>CONGRATS</c:v>
                </c:pt>
                <c:pt idx="6">
                  <c:v>Hotels/Travel</c:v>
                </c:pt>
                <c:pt idx="7">
                  <c:v>Interaction with clubs</c:v>
                </c:pt>
                <c:pt idx="8">
                  <c:v>MRS</c:v>
                </c:pt>
                <c:pt idx="9">
                  <c:v>Officials</c:v>
                </c:pt>
                <c:pt idx="10">
                  <c:v>Re-sign</c:v>
                </c:pt>
                <c:pt idx="11">
                  <c:v>Rules</c:v>
                </c:pt>
                <c:pt idx="12">
                  <c:v>Social media</c:v>
                </c:pt>
                <c:pt idx="13">
                  <c:v>Team O/HPC</c:v>
                </c:pt>
                <c:pt idx="14">
                  <c:v>Tryout window</c:v>
                </c:pt>
                <c:pt idx="15">
                  <c:v>Tryouts</c:v>
                </c:pt>
              </c:strCache>
            </c:strRef>
          </c:cat>
          <c:val>
            <c:numRef>
              <c:f>Sheet1!$B$1:$B$16</c:f>
              <c:numCache>
                <c:formatCode>General</c:formatCode>
                <c:ptCount val="16"/>
                <c:pt idx="0">
                  <c:v>2</c:v>
                </c:pt>
                <c:pt idx="1">
                  <c:v>1</c:v>
                </c:pt>
                <c:pt idx="2">
                  <c:v>27</c:v>
                </c:pt>
                <c:pt idx="3">
                  <c:v>13</c:v>
                </c:pt>
                <c:pt idx="4">
                  <c:v>55</c:v>
                </c:pt>
                <c:pt idx="5">
                  <c:v>13</c:v>
                </c:pt>
                <c:pt idx="6">
                  <c:v>6</c:v>
                </c:pt>
                <c:pt idx="7">
                  <c:v>28</c:v>
                </c:pt>
                <c:pt idx="8">
                  <c:v>7</c:v>
                </c:pt>
                <c:pt idx="9">
                  <c:v>1</c:v>
                </c:pt>
                <c:pt idx="10">
                  <c:v>7</c:v>
                </c:pt>
                <c:pt idx="11">
                  <c:v>18</c:v>
                </c:pt>
                <c:pt idx="12">
                  <c:v>1</c:v>
                </c:pt>
                <c:pt idx="13">
                  <c:v>9</c:v>
                </c:pt>
                <c:pt idx="14">
                  <c:v>11</c:v>
                </c:pt>
                <c:pt idx="15">
                  <c:v>6</c:v>
                </c:pt>
              </c:numCache>
            </c:numRef>
          </c:val>
          <c:extLst>
            <c:ext xmlns:c16="http://schemas.microsoft.com/office/drawing/2014/chart" uri="{C3380CC4-5D6E-409C-BE32-E72D297353CC}">
              <c16:uniqueId val="{00000000-3131-494A-A064-3677BA2B2C7A}"/>
            </c:ext>
          </c:extLst>
        </c:ser>
        <c:dLbls>
          <c:showLegendKey val="0"/>
          <c:showVal val="0"/>
          <c:showCatName val="0"/>
          <c:showSerName val="0"/>
          <c:showPercent val="0"/>
          <c:showBubbleSize val="0"/>
        </c:dLbls>
        <c:gapWidth val="182"/>
        <c:axId val="880233736"/>
        <c:axId val="880230856"/>
      </c:barChart>
      <c:catAx>
        <c:axId val="880233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0856"/>
        <c:crosses val="autoZero"/>
        <c:auto val="1"/>
        <c:lblAlgn val="ctr"/>
        <c:lblOffset val="100"/>
        <c:noMultiLvlLbl val="0"/>
      </c:catAx>
      <c:valAx>
        <c:axId val="880230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3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Sheet1!$A$1:$A$16</c:f>
              <c:strCache>
                <c:ptCount val="16"/>
                <c:pt idx="0">
                  <c:v> Costs</c:v>
                </c:pt>
                <c:pt idx="1">
                  <c:v>All Stars</c:v>
                </c:pt>
                <c:pt idx="2">
                  <c:v>Club Resources</c:v>
                </c:pt>
                <c:pt idx="3">
                  <c:v>Coach certs</c:v>
                </c:pt>
                <c:pt idx="4">
                  <c:v>Competitions</c:v>
                </c:pt>
                <c:pt idx="5">
                  <c:v>CONGRATS</c:v>
                </c:pt>
                <c:pt idx="6">
                  <c:v>Hotels/Travel</c:v>
                </c:pt>
                <c:pt idx="7">
                  <c:v>Interaction with clubs</c:v>
                </c:pt>
                <c:pt idx="8">
                  <c:v>MRS</c:v>
                </c:pt>
                <c:pt idx="9">
                  <c:v>Officials</c:v>
                </c:pt>
                <c:pt idx="10">
                  <c:v>Re-sign</c:v>
                </c:pt>
                <c:pt idx="11">
                  <c:v>Rules</c:v>
                </c:pt>
                <c:pt idx="12">
                  <c:v>Social media</c:v>
                </c:pt>
                <c:pt idx="13">
                  <c:v>Team O/HPC</c:v>
                </c:pt>
                <c:pt idx="14">
                  <c:v>Tryout window</c:v>
                </c:pt>
                <c:pt idx="15">
                  <c:v>Tryouts</c:v>
                </c:pt>
              </c:strCache>
            </c:strRef>
          </c:cat>
          <c:val>
            <c:numRef>
              <c:f>Sheet1!$B$1:$B$16</c:f>
              <c:numCache>
                <c:formatCode>General</c:formatCode>
                <c:ptCount val="16"/>
                <c:pt idx="0">
                  <c:v>2</c:v>
                </c:pt>
                <c:pt idx="1">
                  <c:v>1</c:v>
                </c:pt>
                <c:pt idx="2">
                  <c:v>27</c:v>
                </c:pt>
                <c:pt idx="3">
                  <c:v>13</c:v>
                </c:pt>
                <c:pt idx="4">
                  <c:v>55</c:v>
                </c:pt>
                <c:pt idx="5">
                  <c:v>13</c:v>
                </c:pt>
                <c:pt idx="6">
                  <c:v>6</c:v>
                </c:pt>
                <c:pt idx="7">
                  <c:v>28</c:v>
                </c:pt>
                <c:pt idx="8">
                  <c:v>7</c:v>
                </c:pt>
                <c:pt idx="9">
                  <c:v>1</c:v>
                </c:pt>
                <c:pt idx="10">
                  <c:v>7</c:v>
                </c:pt>
                <c:pt idx="11">
                  <c:v>18</c:v>
                </c:pt>
                <c:pt idx="12">
                  <c:v>1</c:v>
                </c:pt>
                <c:pt idx="13">
                  <c:v>9</c:v>
                </c:pt>
                <c:pt idx="14">
                  <c:v>11</c:v>
                </c:pt>
                <c:pt idx="15">
                  <c:v>6</c:v>
                </c:pt>
              </c:numCache>
            </c:numRef>
          </c:val>
          <c:extLst>
            <c:ext xmlns:c16="http://schemas.microsoft.com/office/drawing/2014/chart" uri="{C3380CC4-5D6E-409C-BE32-E72D297353CC}">
              <c16:uniqueId val="{00000000-3131-494A-A064-3677BA2B2C7A}"/>
            </c:ext>
          </c:extLst>
        </c:ser>
        <c:dLbls>
          <c:showLegendKey val="0"/>
          <c:showVal val="0"/>
          <c:showCatName val="0"/>
          <c:showSerName val="0"/>
          <c:showPercent val="0"/>
          <c:showBubbleSize val="0"/>
        </c:dLbls>
        <c:gapWidth val="182"/>
        <c:axId val="880233736"/>
        <c:axId val="880230856"/>
      </c:barChart>
      <c:catAx>
        <c:axId val="880233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0856"/>
        <c:crosses val="autoZero"/>
        <c:auto val="1"/>
        <c:lblAlgn val="ctr"/>
        <c:lblOffset val="100"/>
        <c:noMultiLvlLbl val="0"/>
      </c:catAx>
      <c:valAx>
        <c:axId val="880230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3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Sheet1!$A$1:$A$16</c:f>
              <c:strCache>
                <c:ptCount val="16"/>
                <c:pt idx="0">
                  <c:v> Costs</c:v>
                </c:pt>
                <c:pt idx="1">
                  <c:v>All Stars</c:v>
                </c:pt>
                <c:pt idx="2">
                  <c:v>Club Resources</c:v>
                </c:pt>
                <c:pt idx="3">
                  <c:v>Coach certs</c:v>
                </c:pt>
                <c:pt idx="4">
                  <c:v>Competitions</c:v>
                </c:pt>
                <c:pt idx="5">
                  <c:v>CONGRATS</c:v>
                </c:pt>
                <c:pt idx="6">
                  <c:v>Hotels/Travel</c:v>
                </c:pt>
                <c:pt idx="7">
                  <c:v>Interaction with clubs</c:v>
                </c:pt>
                <c:pt idx="8">
                  <c:v>MRS</c:v>
                </c:pt>
                <c:pt idx="9">
                  <c:v>Officials</c:v>
                </c:pt>
                <c:pt idx="10">
                  <c:v>Re-sign</c:v>
                </c:pt>
                <c:pt idx="11">
                  <c:v>Rules</c:v>
                </c:pt>
                <c:pt idx="12">
                  <c:v>Social media</c:v>
                </c:pt>
                <c:pt idx="13">
                  <c:v>Team O/HPC</c:v>
                </c:pt>
                <c:pt idx="14">
                  <c:v>Tryout window</c:v>
                </c:pt>
                <c:pt idx="15">
                  <c:v>Tryouts</c:v>
                </c:pt>
              </c:strCache>
            </c:strRef>
          </c:cat>
          <c:val>
            <c:numRef>
              <c:f>Sheet1!$B$1:$B$16</c:f>
              <c:numCache>
                <c:formatCode>General</c:formatCode>
                <c:ptCount val="16"/>
                <c:pt idx="0">
                  <c:v>2</c:v>
                </c:pt>
                <c:pt idx="1">
                  <c:v>1</c:v>
                </c:pt>
                <c:pt idx="2">
                  <c:v>27</c:v>
                </c:pt>
                <c:pt idx="3">
                  <c:v>13</c:v>
                </c:pt>
                <c:pt idx="4">
                  <c:v>55</c:v>
                </c:pt>
                <c:pt idx="5">
                  <c:v>13</c:v>
                </c:pt>
                <c:pt idx="6">
                  <c:v>6</c:v>
                </c:pt>
                <c:pt idx="7">
                  <c:v>28</c:v>
                </c:pt>
                <c:pt idx="8">
                  <c:v>7</c:v>
                </c:pt>
                <c:pt idx="9">
                  <c:v>1</c:v>
                </c:pt>
                <c:pt idx="10">
                  <c:v>7</c:v>
                </c:pt>
                <c:pt idx="11">
                  <c:v>18</c:v>
                </c:pt>
                <c:pt idx="12">
                  <c:v>1</c:v>
                </c:pt>
                <c:pt idx="13">
                  <c:v>9</c:v>
                </c:pt>
                <c:pt idx="14">
                  <c:v>11</c:v>
                </c:pt>
                <c:pt idx="15">
                  <c:v>6</c:v>
                </c:pt>
              </c:numCache>
            </c:numRef>
          </c:val>
          <c:extLst>
            <c:ext xmlns:c16="http://schemas.microsoft.com/office/drawing/2014/chart" uri="{C3380CC4-5D6E-409C-BE32-E72D297353CC}">
              <c16:uniqueId val="{00000000-3131-494A-A064-3677BA2B2C7A}"/>
            </c:ext>
          </c:extLst>
        </c:ser>
        <c:dLbls>
          <c:showLegendKey val="0"/>
          <c:showVal val="0"/>
          <c:showCatName val="0"/>
          <c:showSerName val="0"/>
          <c:showPercent val="0"/>
          <c:showBubbleSize val="0"/>
        </c:dLbls>
        <c:gapWidth val="182"/>
        <c:axId val="880233736"/>
        <c:axId val="880230856"/>
      </c:barChart>
      <c:catAx>
        <c:axId val="880233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0856"/>
        <c:crosses val="autoZero"/>
        <c:auto val="1"/>
        <c:lblAlgn val="ctr"/>
        <c:lblOffset val="100"/>
        <c:noMultiLvlLbl val="0"/>
      </c:catAx>
      <c:valAx>
        <c:axId val="880230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0233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0EA5F0D-C1DC-412F-A146-DDB3A74B588F}" type="datetimeFigureOut">
              <a:rPr lang="en-US"/>
              <a:t>8/22/2023</a:t>
            </a:fld>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8CDE508-72C8-4AB5-AA9C-1584D31690E0}" type="datetimeFigureOut">
              <a:rPr lang="en-US"/>
              <a:t>8/22/2023</a:t>
            </a:fld>
            <a:endParaRPr/>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701040" y="4473893"/>
            <a:ext cx="5608320" cy="3137535"/>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3174" y="1898904"/>
            <a:ext cx="12188826" cy="32034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2" name="Title 1"/>
          <p:cNvSpPr>
            <a:spLocks noGrp="1"/>
          </p:cNvSpPr>
          <p:nvPr>
            <p:ph type="ctrTitle"/>
          </p:nvPr>
        </p:nvSpPr>
        <p:spPr>
          <a:xfrm>
            <a:off x="1295400" y="2286000"/>
            <a:ext cx="9601200" cy="1517904"/>
          </a:xfrm>
        </p:spPr>
        <p:txBody>
          <a:bodyPr anchor="b"/>
          <a:lstStyle>
            <a:lvl1pPr algn="ctr">
              <a:defRPr sz="5400"/>
            </a:lvl1pPr>
          </a:lstStyle>
          <a:p>
            <a:r>
              <a:rPr lang="en-US"/>
              <a:t>Click to edit Master title style</a:t>
            </a:r>
            <a:endParaRPr/>
          </a:p>
        </p:txBody>
      </p:sp>
      <p:sp>
        <p:nvSpPr>
          <p:cNvPr id="3" name="Subtitle 2"/>
          <p:cNvSpPr>
            <a:spLocks noGrp="1"/>
          </p:cNvSpPr>
          <p:nvPr>
            <p:ph type="subTitle" idx="1"/>
          </p:nvPr>
        </p:nvSpPr>
        <p:spPr>
          <a:xfrm>
            <a:off x="1295400" y="3959352"/>
            <a:ext cx="9601200" cy="914400"/>
          </a:xfrm>
        </p:spPr>
        <p:txBody>
          <a:bodyPr>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69109"/>
            <a:ext cx="3769873" cy="1566782"/>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7242" y="6248400"/>
            <a:ext cx="3136484" cy="520700"/>
          </a:xfrm>
          <a:prstGeom prst="rect">
            <a:avLst/>
          </a:prstGeom>
        </p:spPr>
      </p:pic>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8/22/2023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8/22/2023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8/22/2023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274320"/>
            <a:ext cx="12192000"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295400" y="2130552"/>
            <a:ext cx="9601200" cy="2359152"/>
          </a:xfrm>
        </p:spPr>
        <p:txBody>
          <a:bodyPr anchor="b">
            <a:normAutofit/>
          </a:bodyPr>
          <a:lstStyle>
            <a:lvl1pPr algn="ctr">
              <a:defRPr sz="5400" b="0"/>
            </a:lvl1pPr>
          </a:lstStyle>
          <a:p>
            <a:r>
              <a:rPr lang="en-US"/>
              <a:t>Click to edit Master title style</a:t>
            </a:r>
            <a:endParaRPr/>
          </a:p>
        </p:txBody>
      </p:sp>
      <p:sp>
        <p:nvSpPr>
          <p:cNvPr id="3" name="Text Placeholder 2"/>
          <p:cNvSpPr>
            <a:spLocks noGrp="1"/>
          </p:cNvSpPr>
          <p:nvPr>
            <p:ph type="body" idx="1"/>
          </p:nvPr>
        </p:nvSpPr>
        <p:spPr>
          <a:xfrm>
            <a:off x="1295400" y="4572000"/>
            <a:ext cx="9601200" cy="841248"/>
          </a:xfrm>
        </p:spPr>
        <p:txBody>
          <a:bodyPr anchor="t"/>
          <a:lstStyle>
            <a:lvl1pPr marL="0" indent="0" algn="ctr">
              <a:spcBef>
                <a:spcPts val="0"/>
              </a:spcBef>
              <a:buNone/>
              <a:defRPr sz="20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a:t>8/22/2023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0A879FD0-C37A-4F50-8F3B-5FA0D9D0B42F}" type="datetimeFigureOut">
              <a:rPr lang="en-US"/>
              <a:t>8/22/2023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a:t>
            </a:fld>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9E583DDF-CA54-461A-A486-592D2374C532}" type="datetimeFigureOut">
              <a:rPr lang="en-US"/>
              <a:t>8/22/2023</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8/22/2023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0" y="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2" name="Date Placeholder 1"/>
          <p:cNvSpPr>
            <a:spLocks noGrp="1"/>
          </p:cNvSpPr>
          <p:nvPr>
            <p:ph type="dt" sz="half" idx="10"/>
          </p:nvPr>
        </p:nvSpPr>
        <p:spPr/>
        <p:txBody>
          <a:bodyPr/>
          <a:lstStyle/>
          <a:p>
            <a:fld id="{9E583DDF-CA54-461A-A486-592D2374C532}" type="datetimeFigureOut">
              <a:rPr lang="en-US"/>
              <a:t>8/22/2023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451121"/>
            <a:ext cx="792484" cy="1172452"/>
          </a:xfrm>
          <a:prstGeom prst="rect">
            <a:avLst/>
          </a:prstGeom>
        </p:spPr>
      </p:pic>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70648" y="2350008"/>
            <a:ext cx="4206240" cy="1993392"/>
          </a:xfrm>
        </p:spPr>
        <p:txBody>
          <a:bodyPr anchor="b">
            <a:normAutofit/>
          </a:bodyPr>
          <a:lstStyle>
            <a:lvl1pPr>
              <a:defRPr sz="3400" b="0"/>
            </a:lvl1pPr>
          </a:lstStyle>
          <a:p>
            <a:r>
              <a:rPr lang="en-US"/>
              <a:t>Click to edit Master title style</a:t>
            </a:r>
            <a:endParaRPr/>
          </a:p>
        </p:txBody>
      </p:sp>
      <p:sp>
        <p:nvSpPr>
          <p:cNvPr id="3" name="Content Placeholder 2"/>
          <p:cNvSpPr>
            <a:spLocks noGrp="1"/>
          </p:cNvSpPr>
          <p:nvPr>
            <p:ph idx="1"/>
          </p:nvPr>
        </p:nvSpPr>
        <p:spPr>
          <a:xfrm>
            <a:off x="457200" y="758952"/>
            <a:ext cx="6629400" cy="533095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8/22/2023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70648" y="2350008"/>
            <a:ext cx="4206240" cy="1993392"/>
          </a:xfrm>
        </p:spPr>
        <p:txBody>
          <a:bodyPr anchor="b">
            <a:normAutofit/>
          </a:bodyPr>
          <a:lstStyle>
            <a:lvl1pPr>
              <a:defRPr sz="3400" b="0"/>
            </a:lvl1pPr>
          </a:lstStyle>
          <a:p>
            <a:r>
              <a:rPr lang="en-US"/>
              <a:t>Click to edit Master title style</a:t>
            </a:r>
            <a:endParaRPr/>
          </a:p>
        </p:txBody>
      </p:sp>
      <p:sp>
        <p:nvSpPr>
          <p:cNvPr id="3" name="Picture Placeholder 2"/>
          <p:cNvSpPr>
            <a:spLocks noGrp="1"/>
          </p:cNvSpPr>
          <p:nvPr>
            <p:ph type="pic" idx="1"/>
          </p:nvPr>
        </p:nvSpPr>
        <p:spPr>
          <a:xfrm>
            <a:off x="301752" y="502920"/>
            <a:ext cx="6702552" cy="5843016"/>
          </a:xfrm>
          <a:solidFill>
            <a:schemeClr val="accent1">
              <a:lumMod val="40000"/>
              <a:lumOff val="60000"/>
            </a:schemeClr>
          </a:solidFill>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8/22/2023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8368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800">
                <a:solidFill>
                  <a:schemeClr val="tx1">
                    <a:tint val="75000"/>
                  </a:schemeClr>
                </a:solidFill>
              </a:defRPr>
            </a:lvl1pPr>
          </a:lstStyle>
          <a:p>
            <a:fld id="{9E583DDF-CA54-461A-A486-592D2374C532}" type="datetimeFigureOut">
              <a:rPr lang="en-US"/>
              <a:pPr/>
              <a:t>8/22/2023</a:t>
            </a:fld>
            <a:endParaRP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800" cap="all" baseline="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800">
                <a:solidFill>
                  <a:schemeClr val="tx1">
                    <a:tint val="75000"/>
                  </a:schemeClr>
                </a:solidFill>
              </a:defRPr>
            </a:lvl1pPr>
          </a:lstStyle>
          <a:p>
            <a:fld id="{CA8D9AD5-F248-4919-864A-CFD76CC027D6}" type="slidenum">
              <a:rPr/>
              <a:pPr/>
              <a:t>‹#›</a:t>
            </a:fld>
            <a:endParaRP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36217" y="197121"/>
            <a:ext cx="792484" cy="1172452"/>
          </a:xfrm>
          <a:prstGeom prst="rect">
            <a:avLst/>
          </a:prstGeom>
        </p:spPr>
      </p:pic>
    </p:spTree>
    <p:extLst>
      <p:ext uri="{BB962C8B-B14F-4D97-AF65-F5344CB8AC3E}">
        <p14:creationId xmlns:p14="http://schemas.microsoft.com/office/powerpoint/2010/main" val="2563760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2A71-45EB-BD0D-2047-60D693204D4B}"/>
              </a:ext>
            </a:extLst>
          </p:cNvPr>
          <p:cNvSpPr>
            <a:spLocks noGrp="1"/>
          </p:cNvSpPr>
          <p:nvPr>
            <p:ph type="ctrTitle"/>
          </p:nvPr>
        </p:nvSpPr>
        <p:spPr/>
        <p:txBody>
          <a:bodyPr/>
          <a:lstStyle/>
          <a:p>
            <a:r>
              <a:rPr lang="en-US" dirty="0"/>
              <a:t>OVA Club Operations Survey</a:t>
            </a:r>
          </a:p>
        </p:txBody>
      </p:sp>
      <p:sp>
        <p:nvSpPr>
          <p:cNvPr id="3" name="Subtitle 2">
            <a:extLst>
              <a:ext uri="{FF2B5EF4-FFF2-40B4-BE49-F238E27FC236}">
                <a16:creationId xmlns:a16="http://schemas.microsoft.com/office/drawing/2014/main" id="{6F46634A-9984-8666-FF2F-EFAFD9F0472A}"/>
              </a:ext>
            </a:extLst>
          </p:cNvPr>
          <p:cNvSpPr>
            <a:spLocks noGrp="1"/>
          </p:cNvSpPr>
          <p:nvPr>
            <p:ph type="subTitle" idx="1"/>
          </p:nvPr>
        </p:nvSpPr>
        <p:spPr/>
        <p:txBody>
          <a:bodyPr/>
          <a:lstStyle/>
          <a:p>
            <a:r>
              <a:rPr lang="en-US" dirty="0"/>
              <a:t>July 2023</a:t>
            </a:r>
          </a:p>
        </p:txBody>
      </p:sp>
    </p:spTree>
    <p:extLst>
      <p:ext uri="{BB962C8B-B14F-4D97-AF65-F5344CB8AC3E}">
        <p14:creationId xmlns:p14="http://schemas.microsoft.com/office/powerpoint/2010/main" val="260411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07602125-EAAD-5403-C607-A861FCC98A25}"/>
              </a:ext>
            </a:extLst>
          </p:cNvPr>
          <p:cNvGraphicFramePr>
            <a:graphicFrameLocks noGrp="1"/>
          </p:cNvGraphicFramePr>
          <p:nvPr>
            <p:ph sz="half" idx="1"/>
          </p:nvPr>
        </p:nvGraphicFramePr>
        <p:xfrm>
          <a:off x="1099972" y="930235"/>
          <a:ext cx="6128141" cy="55339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B57D55B-654E-4C65-E40C-F6A2AEB12637}"/>
              </a:ext>
            </a:extLst>
          </p:cNvPr>
          <p:cNvSpPr>
            <a:spLocks noGrp="1"/>
          </p:cNvSpPr>
          <p:nvPr>
            <p:ph type="title"/>
          </p:nvPr>
        </p:nvSpPr>
        <p:spPr/>
        <p:txBody>
          <a:bodyPr anchor="t"/>
          <a:lstStyle/>
          <a:p>
            <a:r>
              <a:rPr lang="en-CA" dirty="0"/>
              <a:t>Overall Comments</a:t>
            </a:r>
          </a:p>
        </p:txBody>
      </p:sp>
      <p:sp>
        <p:nvSpPr>
          <p:cNvPr id="3" name="Oval 2">
            <a:extLst>
              <a:ext uri="{FF2B5EF4-FFF2-40B4-BE49-F238E27FC236}">
                <a16:creationId xmlns:a16="http://schemas.microsoft.com/office/drawing/2014/main" id="{67367280-CF3E-223F-B9F5-9D7D91DBB961}"/>
              </a:ext>
            </a:extLst>
          </p:cNvPr>
          <p:cNvSpPr/>
          <p:nvPr/>
        </p:nvSpPr>
        <p:spPr>
          <a:xfrm>
            <a:off x="1499704" y="2294309"/>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Oval 4">
            <a:extLst>
              <a:ext uri="{FF2B5EF4-FFF2-40B4-BE49-F238E27FC236}">
                <a16:creationId xmlns:a16="http://schemas.microsoft.com/office/drawing/2014/main" id="{71454EA4-51A8-A7B1-464F-004C8F2CED8A}"/>
              </a:ext>
            </a:extLst>
          </p:cNvPr>
          <p:cNvSpPr/>
          <p:nvPr/>
        </p:nvSpPr>
        <p:spPr>
          <a:xfrm>
            <a:off x="978452" y="3581027"/>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Oval 5">
            <a:extLst>
              <a:ext uri="{FF2B5EF4-FFF2-40B4-BE49-F238E27FC236}">
                <a16:creationId xmlns:a16="http://schemas.microsoft.com/office/drawing/2014/main" id="{AD3766A3-51B6-957F-4DF3-3AE12BA68520}"/>
              </a:ext>
            </a:extLst>
          </p:cNvPr>
          <p:cNvSpPr/>
          <p:nvPr/>
        </p:nvSpPr>
        <p:spPr>
          <a:xfrm>
            <a:off x="1444487" y="4579230"/>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a:extLst>
              <a:ext uri="{FF2B5EF4-FFF2-40B4-BE49-F238E27FC236}">
                <a16:creationId xmlns:a16="http://schemas.microsoft.com/office/drawing/2014/main" id="{A315CD8B-C522-DCD3-520B-DE22292771FB}"/>
              </a:ext>
            </a:extLst>
          </p:cNvPr>
          <p:cNvSpPr/>
          <p:nvPr/>
        </p:nvSpPr>
        <p:spPr>
          <a:xfrm>
            <a:off x="1099972" y="5219752"/>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097880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Competitions</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069450" y="1296311"/>
            <a:ext cx="10861293" cy="5128240"/>
          </a:xfrm>
        </p:spPr>
        <p:txBody>
          <a:bodyPr>
            <a:normAutofit fontScale="55000" lnSpcReduction="20000"/>
          </a:bodyPr>
          <a:lstStyle/>
          <a:p>
            <a:r>
              <a:rPr lang="en-US" dirty="0"/>
              <a:t>Listen to your membership. a small percentage of clubs participate in 4vs 4. The </a:t>
            </a:r>
            <a:r>
              <a:rPr lang="en-US" dirty="0">
                <a:solidFill>
                  <a:schemeClr val="accent1"/>
                </a:solidFill>
              </a:rPr>
              <a:t>6 on 6 competition is a mess with u11 to U14 teams competing</a:t>
            </a:r>
            <a:r>
              <a:rPr lang="en-US" dirty="0"/>
              <a:t>….</a:t>
            </a:r>
          </a:p>
          <a:p>
            <a:r>
              <a:rPr lang="en-US" b="0" i="0" u="none" strike="noStrike" dirty="0">
                <a:solidFill>
                  <a:schemeClr val="accent1"/>
                </a:solidFill>
                <a:effectLst/>
              </a:rPr>
              <a:t>Realignment of season start </a:t>
            </a:r>
            <a:r>
              <a:rPr lang="en-US" b="0" i="0" u="none" strike="noStrike" dirty="0">
                <a:effectLst/>
              </a:rPr>
              <a:t>would be tremendously helpful in creating greater time for development by having competition start in January </a:t>
            </a:r>
          </a:p>
          <a:p>
            <a:r>
              <a:rPr lang="en-US" b="0" i="0" u="none" strike="noStrike" dirty="0">
                <a:solidFill>
                  <a:schemeClr val="accent1"/>
                </a:solidFill>
                <a:effectLst/>
              </a:rPr>
              <a:t>Get rid of 9 on 3.  </a:t>
            </a:r>
            <a:r>
              <a:rPr lang="en-US" b="0" i="0" u="none" strike="noStrike" dirty="0">
                <a:effectLst/>
              </a:rPr>
              <a:t>The day is too long and for some teams there is way too much time between playoff matches.  Not every team needs to make the playoffs.</a:t>
            </a:r>
            <a:r>
              <a:rPr lang="en-US" dirty="0"/>
              <a:t> </a:t>
            </a:r>
          </a:p>
          <a:p>
            <a:r>
              <a:rPr lang="en-US" b="0" i="0" u="none" strike="noStrike" dirty="0">
                <a:effectLst/>
              </a:rPr>
              <a:t>Make the first two events </a:t>
            </a:r>
            <a:r>
              <a:rPr lang="en-US" b="0" i="0" u="none" strike="noStrike" dirty="0">
                <a:solidFill>
                  <a:schemeClr val="accent1"/>
                </a:solidFill>
                <a:effectLst/>
              </a:rPr>
              <a:t>non-seeding</a:t>
            </a:r>
            <a:r>
              <a:rPr lang="en-US" b="0" i="0" u="none" strike="noStrike" dirty="0">
                <a:effectLst/>
              </a:rPr>
              <a:t> and without medals. This will allow better match development of all players.</a:t>
            </a:r>
            <a:r>
              <a:rPr lang="en-US" dirty="0"/>
              <a:t> </a:t>
            </a:r>
          </a:p>
          <a:p>
            <a:r>
              <a:rPr lang="en-US" b="0" i="0" u="none" strike="noStrike" dirty="0">
                <a:solidFill>
                  <a:schemeClr val="accent1"/>
                </a:solidFill>
                <a:effectLst/>
              </a:rPr>
              <a:t>DO NOT allow teams to play out of their age category</a:t>
            </a:r>
            <a:r>
              <a:rPr lang="en-US" b="0" i="0" u="none" strike="noStrike" dirty="0">
                <a:effectLst/>
              </a:rPr>
              <a:t>. I’m really not sure how this helps with the philosophy of LTD. I understand that lower teams need a challenge but at what expense. The expense of the older teams. How do you think a 16u team feels when they are beat by a 14u team. Not good for mental health or self esteem. As well, not 1 18u team won a gold medal in any of the tournaments one of our 18u teams were in all season. They were all won by younger teams. </a:t>
            </a:r>
          </a:p>
          <a:p>
            <a:r>
              <a:rPr lang="en-US" b="0" i="0" u="none" strike="noStrike" dirty="0">
                <a:effectLst/>
              </a:rPr>
              <a:t>Don’t group/assign every tournament</a:t>
            </a:r>
            <a:r>
              <a:rPr lang="en-US" b="0" i="0" u="none" strike="noStrike" dirty="0">
                <a:solidFill>
                  <a:schemeClr val="accent1"/>
                </a:solidFill>
                <a:effectLst/>
              </a:rPr>
              <a:t> geographically</a:t>
            </a:r>
            <a:r>
              <a:rPr lang="en-US" b="0" i="0" u="none" strike="noStrike" dirty="0">
                <a:effectLst/>
              </a:rPr>
              <a:t>. Our lower ranked teams play the same teams every tournament. They are willing to travel.</a:t>
            </a:r>
            <a:r>
              <a:rPr lang="en-US" dirty="0"/>
              <a:t> </a:t>
            </a:r>
          </a:p>
          <a:p>
            <a:r>
              <a:rPr lang="en-US" b="0" i="0" u="none" strike="noStrike" dirty="0">
                <a:effectLst/>
              </a:rPr>
              <a:t>Run </a:t>
            </a:r>
            <a:r>
              <a:rPr lang="en-US" b="0" i="0" u="none" strike="noStrike" dirty="0">
                <a:solidFill>
                  <a:schemeClr val="accent1"/>
                </a:solidFill>
                <a:effectLst/>
              </a:rPr>
              <a:t>multi day events </a:t>
            </a:r>
            <a:r>
              <a:rPr lang="en-US" b="0" i="0" u="none" strike="noStrike" dirty="0">
                <a:effectLst/>
              </a:rPr>
              <a:t>that can host multiple age groups at a single venue.</a:t>
            </a:r>
            <a:r>
              <a:rPr lang="en-US" dirty="0"/>
              <a:t> </a:t>
            </a:r>
          </a:p>
          <a:p>
            <a:r>
              <a:rPr lang="en-US" b="0" i="0" u="none" strike="noStrike" dirty="0">
                <a:effectLst/>
              </a:rPr>
              <a:t>There is no longer an </a:t>
            </a:r>
            <a:r>
              <a:rPr lang="en-US" b="0" i="0" u="none" strike="noStrike" dirty="0">
                <a:solidFill>
                  <a:schemeClr val="accent1"/>
                </a:solidFill>
                <a:effectLst/>
              </a:rPr>
              <a:t>end to the season, </a:t>
            </a:r>
            <a:r>
              <a:rPr lang="en-US" b="0" i="0" u="none" strike="noStrike" dirty="0">
                <a:effectLst/>
              </a:rPr>
              <a:t>and this is leading to coach and volunteer burnout </a:t>
            </a:r>
          </a:p>
          <a:p>
            <a:r>
              <a:rPr lang="en-US" dirty="0"/>
              <a:t>Never host a provincial championship downtown Toronto again. There is very little positive to this mass collection of teams in the most congested city in Canada.</a:t>
            </a:r>
          </a:p>
          <a:p>
            <a:r>
              <a:rPr lang="en-US" dirty="0"/>
              <a:t>Provincials in Toronto were well run - loved the atmosphere.  There are many things the OVA does well. </a:t>
            </a:r>
          </a:p>
          <a:p>
            <a:r>
              <a:rPr lang="en-US" b="0" i="0" u="none" strike="noStrike" dirty="0">
                <a:effectLst/>
              </a:rPr>
              <a:t>I believe a </a:t>
            </a:r>
            <a:r>
              <a:rPr lang="en-US" b="0" i="0" u="none" strike="noStrike" dirty="0">
                <a:solidFill>
                  <a:schemeClr val="accent1"/>
                </a:solidFill>
                <a:effectLst/>
              </a:rPr>
              <a:t>volleyball festival </a:t>
            </a:r>
            <a:r>
              <a:rPr lang="en-US" b="0" i="0" u="none" strike="noStrike" dirty="0">
                <a:effectLst/>
              </a:rPr>
              <a:t>would be imperative mid-season, allowing teams to be re-ranked for the remainder of the season. We found teams sitting up at the top, finishing always in 5-7th, taking higher points than those trying to climb and gaining fewer points finishing second. </a:t>
            </a:r>
            <a:endParaRPr lang="en-CA" b="0" i="0" u="none" strike="noStrike" dirty="0">
              <a:effectLst/>
            </a:endParaRPr>
          </a:p>
          <a:p>
            <a:r>
              <a:rPr lang="en-US" b="0" i="0" u="none" strike="noStrike" dirty="0">
                <a:effectLst/>
              </a:rPr>
              <a:t>maybe you should consider offer age category tournaments as well as </a:t>
            </a:r>
            <a:r>
              <a:rPr lang="en-US" b="0" i="0" u="none" strike="noStrike" dirty="0">
                <a:solidFill>
                  <a:schemeClr val="accent1"/>
                </a:solidFill>
                <a:effectLst/>
              </a:rPr>
              <a:t>open tournaments </a:t>
            </a:r>
            <a:r>
              <a:rPr lang="en-US" b="0" i="0" u="none" strike="noStrike" dirty="0">
                <a:effectLst/>
              </a:rPr>
              <a:t>(these tournaments could be for whatever age group would like to join). </a:t>
            </a:r>
          </a:p>
          <a:p>
            <a:r>
              <a:rPr lang="en-US" b="0" i="0" u="none" strike="noStrike" dirty="0">
                <a:effectLst/>
              </a:rPr>
              <a:t>Find a way to ease the conflicts of playing :</a:t>
            </a:r>
            <a:br>
              <a:rPr lang="en-US" b="0" i="0" u="none" strike="noStrike" dirty="0">
                <a:effectLst/>
              </a:rPr>
            </a:br>
            <a:r>
              <a:rPr lang="en-US" b="0" i="0" u="none" strike="noStrike" dirty="0">
                <a:effectLst/>
              </a:rPr>
              <a:t>1) Rep Club VB</a:t>
            </a:r>
            <a:br>
              <a:rPr lang="en-US" b="0" i="0" u="none" strike="noStrike" dirty="0">
                <a:effectLst/>
              </a:rPr>
            </a:br>
            <a:r>
              <a:rPr lang="en-US" b="0" i="0" u="none" strike="noStrike" dirty="0">
                <a:effectLst/>
              </a:rPr>
              <a:t>2) School VB</a:t>
            </a:r>
            <a:br>
              <a:rPr lang="en-US" b="0" i="0" u="none" strike="noStrike" dirty="0">
                <a:effectLst/>
              </a:rPr>
            </a:br>
            <a:r>
              <a:rPr lang="en-US" b="0" i="0" u="none" strike="noStrike" dirty="0">
                <a:effectLst/>
              </a:rPr>
              <a:t>3) HP VB </a:t>
            </a:r>
            <a:endParaRPr lang="en-US" dirty="0"/>
          </a:p>
          <a:p>
            <a:pPr marL="45720" indent="0">
              <a:buNone/>
            </a:pPr>
            <a:endParaRPr lang="en-US" sz="1800" dirty="0">
              <a:solidFill>
                <a:srgbClr val="333333"/>
              </a:solidFill>
              <a:latin typeface="Arial" panose="020B0604020202020204" pitchFamily="34" charset="0"/>
            </a:endParaRPr>
          </a:p>
          <a:p>
            <a:pPr marL="45720" indent="0">
              <a:buNone/>
            </a:pPr>
            <a:endParaRPr lang="en-US" sz="1800" dirty="0">
              <a:solidFill>
                <a:srgbClr val="333333"/>
              </a:solidFill>
              <a:latin typeface="Arial" panose="020B0604020202020204" pitchFamily="34" charset="0"/>
            </a:endParaRPr>
          </a:p>
          <a:p>
            <a:endParaRPr lang="en-CA" dirty="0"/>
          </a:p>
        </p:txBody>
      </p:sp>
    </p:spTree>
    <p:extLst>
      <p:ext uri="{BB962C8B-B14F-4D97-AF65-F5344CB8AC3E}">
        <p14:creationId xmlns:p14="http://schemas.microsoft.com/office/powerpoint/2010/main" val="215395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Interaction with Clubs</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069450" y="1296311"/>
            <a:ext cx="10861293" cy="5128240"/>
          </a:xfrm>
        </p:spPr>
        <p:txBody>
          <a:bodyPr>
            <a:normAutofit/>
          </a:bodyPr>
          <a:lstStyle/>
          <a:p>
            <a:r>
              <a:rPr lang="en-US" sz="1600" dirty="0"/>
              <a:t>More </a:t>
            </a:r>
            <a:r>
              <a:rPr lang="en-US" sz="1600" dirty="0">
                <a:solidFill>
                  <a:schemeClr val="accent1"/>
                </a:solidFill>
              </a:rPr>
              <a:t>direct</a:t>
            </a:r>
            <a:r>
              <a:rPr lang="en-US" sz="1600" dirty="0"/>
              <a:t> correspondence from ova via email</a:t>
            </a:r>
          </a:p>
          <a:p>
            <a:r>
              <a:rPr lang="en-US" sz="1600" b="0" i="0" u="none" strike="noStrike" dirty="0">
                <a:effectLst/>
              </a:rPr>
              <a:t>Communication </a:t>
            </a:r>
            <a:r>
              <a:rPr lang="en-US" sz="1600" b="0" i="0" u="none" strike="noStrike" dirty="0">
                <a:solidFill>
                  <a:schemeClr val="accent1"/>
                </a:solidFill>
                <a:effectLst/>
              </a:rPr>
              <a:t>targeted to club directors</a:t>
            </a:r>
            <a:r>
              <a:rPr lang="en-US" sz="1600" b="0" i="0" u="none" strike="noStrike" dirty="0">
                <a:effectLst/>
              </a:rPr>
              <a:t>, with upcoming season updates, critical dates, key changes and pricing schedule/</a:t>
            </a:r>
            <a:r>
              <a:rPr lang="en-US" sz="1600" b="0" i="0" u="none" strike="noStrike" dirty="0" err="1">
                <a:effectLst/>
              </a:rPr>
              <a:t>changes.Resources</a:t>
            </a:r>
            <a:r>
              <a:rPr lang="en-US" sz="1600" b="0" i="0" u="none" strike="noStrike" dirty="0">
                <a:effectLst/>
              </a:rPr>
              <a:t> for best practices in operating a club</a:t>
            </a:r>
            <a:r>
              <a:rPr lang="en-US" sz="1600" dirty="0"/>
              <a:t> </a:t>
            </a:r>
          </a:p>
          <a:p>
            <a:r>
              <a:rPr lang="en-US" sz="1600" b="0" i="0" u="none" strike="noStrike" dirty="0">
                <a:effectLst/>
              </a:rPr>
              <a:t>Club presidents should get a </a:t>
            </a:r>
            <a:r>
              <a:rPr lang="en-US" sz="1600" b="0" i="0" u="none" strike="noStrike" dirty="0">
                <a:solidFill>
                  <a:schemeClr val="accent1"/>
                </a:solidFill>
                <a:effectLst/>
              </a:rPr>
              <a:t>1 on 1 </a:t>
            </a:r>
            <a:r>
              <a:rPr lang="en-US" sz="1600" b="0" i="0" u="none" strike="noStrike" dirty="0">
                <a:effectLst/>
              </a:rPr>
              <a:t>with an ova executive each season to discuss how the OVA can help them do more and provide more opportunity for players</a:t>
            </a:r>
            <a:r>
              <a:rPr lang="en-US" sz="1600" dirty="0"/>
              <a:t> </a:t>
            </a:r>
          </a:p>
          <a:p>
            <a:r>
              <a:rPr lang="en-US" sz="1600" b="0" i="0" u="none" strike="noStrike" dirty="0">
                <a:effectLst/>
              </a:rPr>
              <a:t>More availability on the </a:t>
            </a:r>
            <a:r>
              <a:rPr lang="en-US" sz="1600" b="0" i="0" u="none" strike="noStrike" dirty="0">
                <a:solidFill>
                  <a:schemeClr val="accent1"/>
                </a:solidFill>
                <a:effectLst/>
              </a:rPr>
              <a:t>phone</a:t>
            </a:r>
            <a:r>
              <a:rPr lang="en-US" sz="1600" b="0" i="0" u="none" strike="noStrike" dirty="0">
                <a:effectLst/>
              </a:rPr>
              <a:t>. Many of the ova staff are hard to get by phone and some don’t return calls</a:t>
            </a:r>
            <a:r>
              <a:rPr lang="en-US" sz="1600" dirty="0"/>
              <a:t> </a:t>
            </a:r>
          </a:p>
          <a:p>
            <a:r>
              <a:rPr lang="en-US" sz="1600" b="0" i="0" u="none" strike="noStrike" dirty="0">
                <a:effectLst/>
              </a:rPr>
              <a:t>When roles within the ova change clear direction provided to clubs as to </a:t>
            </a:r>
            <a:r>
              <a:rPr lang="en-US" sz="1600" b="0" i="0" u="none" strike="noStrike" dirty="0">
                <a:solidFill>
                  <a:schemeClr val="accent1"/>
                </a:solidFill>
                <a:effectLst/>
              </a:rPr>
              <a:t>whom the contact is </a:t>
            </a:r>
            <a:r>
              <a:rPr lang="en-US" sz="1600" b="0" i="0" u="none" strike="noStrike" dirty="0">
                <a:effectLst/>
              </a:rPr>
              <a:t>for different things. </a:t>
            </a:r>
            <a:br>
              <a:rPr lang="en-US" sz="1600" b="0" i="0" u="none" strike="noStrike" dirty="0">
                <a:effectLst/>
              </a:rPr>
            </a:br>
            <a:br>
              <a:rPr lang="en-US" sz="1600" b="0" i="0" u="none" strike="noStrike" dirty="0">
                <a:effectLst/>
              </a:rPr>
            </a:br>
            <a:r>
              <a:rPr lang="en-US" sz="1600" b="0" i="0" u="none" strike="noStrike" dirty="0">
                <a:effectLst/>
              </a:rPr>
              <a:t>Example - insurance coverage - contact for this position changed during the season and no update of whom took over was provided to club contacts</a:t>
            </a:r>
            <a:r>
              <a:rPr lang="en-US" sz="1600" dirty="0"/>
              <a:t> </a:t>
            </a:r>
          </a:p>
          <a:p>
            <a:r>
              <a:rPr lang="en-US" sz="1600" dirty="0">
                <a:solidFill>
                  <a:schemeClr val="accent1"/>
                </a:solidFill>
              </a:rPr>
              <a:t>W</a:t>
            </a:r>
            <a:r>
              <a:rPr lang="en-US" sz="1600" b="0" i="0" u="none" strike="noStrike" dirty="0">
                <a:solidFill>
                  <a:schemeClr val="accent1"/>
                </a:solidFill>
                <a:effectLst/>
              </a:rPr>
              <a:t>ho makes decisions? </a:t>
            </a:r>
            <a:r>
              <a:rPr lang="en-US" sz="1600" b="0" i="0" u="none" strike="noStrike" dirty="0">
                <a:effectLst/>
              </a:rPr>
              <a:t>A committee? who's on this Committee. When asking for rational about decisions its always some one else making a decision but who? Transparency ? </a:t>
            </a:r>
          </a:p>
          <a:p>
            <a:r>
              <a:rPr lang="en-US" sz="1600" b="0" i="0" u="none" strike="noStrike" dirty="0">
                <a:effectLst/>
              </a:rPr>
              <a:t>Send us a list of all </a:t>
            </a:r>
            <a:r>
              <a:rPr lang="en-US" sz="1600" b="0" i="0" u="none" strike="noStrike" dirty="0">
                <a:solidFill>
                  <a:schemeClr val="accent1"/>
                </a:solidFill>
                <a:effectLst/>
              </a:rPr>
              <a:t>proposed rule changes </a:t>
            </a:r>
            <a:r>
              <a:rPr lang="en-US" sz="1600" b="0" i="0" u="none" strike="noStrike" dirty="0">
                <a:effectLst/>
              </a:rPr>
              <a:t>for the upcoming season so we can applaud the good choices and argue the bad decisions.</a:t>
            </a:r>
            <a:r>
              <a:rPr lang="en-US" sz="1600" dirty="0"/>
              <a:t> </a:t>
            </a:r>
            <a:endParaRPr lang="en-CA" sz="1600" dirty="0"/>
          </a:p>
          <a:p>
            <a:endParaRPr lang="en-US" sz="1600" dirty="0"/>
          </a:p>
          <a:p>
            <a:endParaRPr lang="en-US" sz="1800" dirty="0"/>
          </a:p>
          <a:p>
            <a:pPr marL="45720" indent="0">
              <a:buNone/>
            </a:pPr>
            <a:endParaRPr lang="en-US" sz="1800" dirty="0">
              <a:solidFill>
                <a:srgbClr val="333333"/>
              </a:solidFill>
              <a:latin typeface="Arial" panose="020B0604020202020204" pitchFamily="34" charset="0"/>
            </a:endParaRPr>
          </a:p>
          <a:p>
            <a:pPr marL="45720" indent="0">
              <a:buNone/>
            </a:pPr>
            <a:endParaRPr lang="en-US" sz="1800" dirty="0">
              <a:solidFill>
                <a:srgbClr val="333333"/>
              </a:solidFill>
              <a:latin typeface="Arial" panose="020B0604020202020204" pitchFamily="34" charset="0"/>
            </a:endParaRPr>
          </a:p>
          <a:p>
            <a:endParaRPr lang="en-CA" dirty="0"/>
          </a:p>
        </p:txBody>
      </p:sp>
    </p:spTree>
    <p:extLst>
      <p:ext uri="{BB962C8B-B14F-4D97-AF65-F5344CB8AC3E}">
        <p14:creationId xmlns:p14="http://schemas.microsoft.com/office/powerpoint/2010/main" val="1943832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Club Resources</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341120" y="1583900"/>
            <a:ext cx="10053099" cy="4123944"/>
          </a:xfrm>
        </p:spPr>
        <p:txBody>
          <a:bodyPr>
            <a:normAutofit fontScale="85000" lnSpcReduction="20000"/>
          </a:bodyPr>
          <a:lstStyle/>
          <a:p>
            <a:r>
              <a:rPr lang="en-CA" sz="2100" b="0" i="0" u="none" strike="noStrike" dirty="0">
                <a:effectLst/>
              </a:rPr>
              <a:t>Lessons learned </a:t>
            </a:r>
            <a:r>
              <a:rPr lang="en-CA" sz="2100" b="0" i="0" u="none" strike="noStrike" dirty="0">
                <a:solidFill>
                  <a:schemeClr val="accent1"/>
                </a:solidFill>
                <a:effectLst/>
              </a:rPr>
              <a:t>webinars</a:t>
            </a:r>
            <a:r>
              <a:rPr lang="en-CA" sz="2100" b="0" i="0" u="none" strike="noStrike" dirty="0">
                <a:effectLst/>
              </a:rPr>
              <a:t> </a:t>
            </a:r>
          </a:p>
          <a:p>
            <a:r>
              <a:rPr lang="en-US" sz="2100" dirty="0"/>
              <a:t>P</a:t>
            </a:r>
            <a:r>
              <a:rPr lang="en-US" sz="2100" b="0" i="0" u="none" strike="noStrike" dirty="0">
                <a:effectLst/>
              </a:rPr>
              <a:t>rovide the travel subsidy form </a:t>
            </a:r>
            <a:r>
              <a:rPr lang="en-US" sz="2100" b="0" i="0" u="none" strike="noStrike" dirty="0">
                <a:solidFill>
                  <a:schemeClr val="accent1"/>
                </a:solidFill>
                <a:effectLst/>
              </a:rPr>
              <a:t>electronically</a:t>
            </a:r>
            <a:r>
              <a:rPr lang="en-US" sz="2100" b="0" i="0" u="none" strike="noStrike" dirty="0">
                <a:effectLst/>
              </a:rPr>
              <a:t> to each club rather than having us "find" it </a:t>
            </a:r>
          </a:p>
          <a:p>
            <a:r>
              <a:rPr lang="en-US" sz="2100" b="0" i="0" u="none" strike="noStrike" dirty="0">
                <a:solidFill>
                  <a:schemeClr val="accent1"/>
                </a:solidFill>
                <a:effectLst/>
              </a:rPr>
              <a:t>Check lists </a:t>
            </a:r>
            <a:r>
              <a:rPr lang="en-US" sz="2100" b="0" i="0" u="none" strike="noStrike" dirty="0">
                <a:effectLst/>
              </a:rPr>
              <a:t>for wrapping up the season.  How to complete financials etc.</a:t>
            </a:r>
            <a:r>
              <a:rPr lang="en-US" sz="2100" dirty="0"/>
              <a:t> </a:t>
            </a:r>
          </a:p>
          <a:p>
            <a:r>
              <a:rPr lang="en-US" sz="2100" b="0" i="0" u="none" strike="noStrike" dirty="0">
                <a:solidFill>
                  <a:schemeClr val="accent1"/>
                </a:solidFill>
                <a:effectLst/>
              </a:rPr>
              <a:t>Sample evaluation forms </a:t>
            </a:r>
            <a:r>
              <a:rPr lang="en-US" sz="2100" b="0" i="0" u="none" strike="noStrike" dirty="0">
                <a:effectLst/>
              </a:rPr>
              <a:t>we can use. </a:t>
            </a:r>
          </a:p>
          <a:p>
            <a:r>
              <a:rPr lang="en-US" sz="2100" b="0" i="0" u="none" strike="noStrike" dirty="0">
                <a:effectLst/>
              </a:rPr>
              <a:t>Having a clearly laid out calendar for upcoming reg dates, offer dates, tryout schedules for next season</a:t>
            </a:r>
          </a:p>
          <a:p>
            <a:r>
              <a:rPr lang="en-US" sz="2100" b="0" i="0" u="none" strike="noStrike" dirty="0">
                <a:effectLst/>
              </a:rPr>
              <a:t>Helping coaches to have a </a:t>
            </a:r>
            <a:r>
              <a:rPr lang="en-US" sz="2100" b="0" i="0" u="none" strike="noStrike" dirty="0">
                <a:solidFill>
                  <a:schemeClr val="accent1"/>
                </a:solidFill>
                <a:effectLst/>
              </a:rPr>
              <a:t>seasonal practice plan </a:t>
            </a:r>
            <a:r>
              <a:rPr lang="en-US" sz="2100" b="0" i="0" u="none" strike="noStrike" dirty="0">
                <a:effectLst/>
              </a:rPr>
              <a:t>with drills for early, mid and late season. </a:t>
            </a:r>
          </a:p>
          <a:p>
            <a:r>
              <a:rPr lang="en-US" sz="2100" b="0" i="0" u="none" strike="noStrike" dirty="0">
                <a:effectLst/>
              </a:rPr>
              <a:t>Provide </a:t>
            </a:r>
            <a:r>
              <a:rPr lang="en-US" sz="2100" b="0" i="0" u="none" strike="noStrike" dirty="0" err="1">
                <a:effectLst/>
              </a:rPr>
              <a:t>LineUp</a:t>
            </a:r>
            <a:r>
              <a:rPr lang="en-US" sz="2100" b="0" i="0" u="none" strike="noStrike" dirty="0">
                <a:effectLst/>
              </a:rPr>
              <a:t> Sheets in the OVA Championships Team bag for the coaches to ensure each coach has their own sheets / add the Triple Ball card to those teams playing Triple Ball to help with scoring</a:t>
            </a:r>
            <a:r>
              <a:rPr lang="en-US" sz="2100" dirty="0"/>
              <a:t> </a:t>
            </a:r>
          </a:p>
          <a:p>
            <a:r>
              <a:rPr lang="en-US" sz="2100" b="0" i="0" u="none" strike="noStrike" dirty="0">
                <a:solidFill>
                  <a:schemeClr val="accent1"/>
                </a:solidFill>
                <a:effectLst/>
              </a:rPr>
              <a:t>ONCA</a:t>
            </a:r>
            <a:r>
              <a:rPr lang="en-US" sz="2100" b="0" i="0" u="none" strike="noStrike" dirty="0">
                <a:effectLst/>
              </a:rPr>
              <a:t> template and sample constitution. </a:t>
            </a:r>
          </a:p>
          <a:p>
            <a:r>
              <a:rPr lang="en-US" sz="2100" b="0" i="0" u="none" strike="noStrike" dirty="0">
                <a:solidFill>
                  <a:schemeClr val="accent1"/>
                </a:solidFill>
                <a:effectLst/>
              </a:rPr>
              <a:t>Workshops/education for club management and best practices</a:t>
            </a:r>
            <a:r>
              <a:rPr lang="en-US" sz="2100" b="0" i="0" u="none" strike="noStrike" dirty="0">
                <a:effectLst/>
              </a:rPr>
              <a:t>.  I enjoyed the series that was shared this year and feel it is beneficial for clubs as we grow.</a:t>
            </a:r>
            <a:r>
              <a:rPr lang="en-US" sz="2100" dirty="0"/>
              <a:t> </a:t>
            </a:r>
            <a:endParaRPr lang="en-CA" sz="2100" dirty="0"/>
          </a:p>
          <a:p>
            <a:pPr marL="45720" indent="0">
              <a:buNone/>
            </a:pPr>
            <a:endParaRPr lang="en-CA"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745244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Rules</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248354" y="1469048"/>
            <a:ext cx="10338463" cy="4816900"/>
          </a:xfrm>
        </p:spPr>
        <p:txBody>
          <a:bodyPr>
            <a:normAutofit/>
          </a:bodyPr>
          <a:lstStyle/>
          <a:p>
            <a:r>
              <a:rPr lang="en-US" sz="1600" dirty="0"/>
              <a:t>P</a:t>
            </a:r>
            <a:r>
              <a:rPr lang="en-US" sz="1600" b="0" i="0" u="none" strike="noStrike" dirty="0">
                <a:effectLst/>
              </a:rPr>
              <a:t>lease change the </a:t>
            </a:r>
            <a:r>
              <a:rPr lang="en-US" sz="1600" b="0" i="0" u="none" strike="noStrike" dirty="0">
                <a:solidFill>
                  <a:schemeClr val="accent1"/>
                </a:solidFill>
                <a:effectLst/>
              </a:rPr>
              <a:t>age groups for ECI. </a:t>
            </a:r>
            <a:r>
              <a:rPr lang="en-US" sz="1600" b="0" i="0" u="none" strike="noStrike" dirty="0">
                <a:effectLst/>
              </a:rPr>
              <a:t>We need ages to matter this idea that skill matters more then age is crazy. At the young age very few can over hand and get above the net and you are mixing them with players who have a height and weight advantage because they are 2-4 years older than them. That is not fair to the young 10 and 11 year olds trying to start their carrier. </a:t>
            </a:r>
          </a:p>
          <a:p>
            <a:r>
              <a:rPr lang="en-US" sz="1600" b="0" i="0" u="none" strike="noStrike" dirty="0">
                <a:effectLst/>
              </a:rPr>
              <a:t>Not having </a:t>
            </a:r>
            <a:r>
              <a:rPr lang="en-US" sz="1600" b="0" i="0" u="none" strike="noStrike" dirty="0">
                <a:solidFill>
                  <a:schemeClr val="accent1"/>
                </a:solidFill>
                <a:effectLst/>
              </a:rPr>
              <a:t>medals</a:t>
            </a:r>
            <a:r>
              <a:rPr lang="en-US" sz="1600" b="0" i="0" u="none" strike="noStrike" dirty="0">
                <a:effectLst/>
              </a:rPr>
              <a:t> for the younger age groups in early tournaments is not ok. This is rep and even house leaguers get medals but our rep players of the same age don’t. </a:t>
            </a:r>
          </a:p>
          <a:p>
            <a:r>
              <a:rPr lang="en-US" sz="1600" b="0" i="0" u="none" strike="noStrike" dirty="0">
                <a:effectLst/>
              </a:rPr>
              <a:t>The </a:t>
            </a:r>
            <a:r>
              <a:rPr lang="en-US" sz="1600" b="0" i="0" u="none" strike="noStrike" dirty="0">
                <a:solidFill>
                  <a:schemeClr val="accent1"/>
                </a:solidFill>
                <a:effectLst/>
              </a:rPr>
              <a:t>fair play rule needs to go </a:t>
            </a:r>
            <a:r>
              <a:rPr lang="en-US" sz="1600" b="0" i="0" u="none" strike="noStrike" dirty="0">
                <a:effectLst/>
              </a:rPr>
              <a:t>- trust clubs to play athletes fairly. The result of the fair play rule is small team rosters (8 players) or some teams who fake injuries so they don’t have to play particular players etc. removing fair play allows teams to take more players (12) and develop more athletes. There is nothing worse than a player in tears that coaches can’t take out to give a break etc. I’ve seen this so many times and these players usually end up quitting. </a:t>
            </a:r>
          </a:p>
          <a:p>
            <a:r>
              <a:rPr lang="en-US" sz="1600" b="0" i="0" u="none" strike="noStrike" dirty="0">
                <a:effectLst/>
              </a:rPr>
              <a:t>I disagree with allowing </a:t>
            </a:r>
            <a:r>
              <a:rPr lang="en-US" sz="1600" b="0" i="0" u="none" strike="noStrike" dirty="0">
                <a:solidFill>
                  <a:schemeClr val="accent1"/>
                </a:solidFill>
                <a:effectLst/>
              </a:rPr>
              <a:t>University athlete </a:t>
            </a:r>
            <a:r>
              <a:rPr lang="en-US" sz="1600" b="0" i="0" u="none" strike="noStrike" dirty="0">
                <a:effectLst/>
              </a:rPr>
              <a:t>being able to participate in the OVA.  It creates a disproportionate advantage to clubs who are situated in areas with universities.  Those athletes if of interest to the OVA can be trained in </a:t>
            </a:r>
            <a:r>
              <a:rPr lang="en-US" sz="1600" b="0" i="0" u="none" strike="noStrike" dirty="0" err="1">
                <a:effectLst/>
              </a:rPr>
              <a:t>TeamO</a:t>
            </a:r>
            <a:r>
              <a:rPr lang="en-US" sz="1600" b="0" i="0" u="none" strike="noStrike" dirty="0">
                <a:effectLst/>
              </a:rPr>
              <a:t> programming.</a:t>
            </a:r>
            <a:r>
              <a:rPr lang="en-US" sz="1600" dirty="0"/>
              <a:t> </a:t>
            </a:r>
          </a:p>
          <a:p>
            <a:r>
              <a:rPr lang="en-US" sz="1600" b="0" i="0" u="none" strike="noStrike" dirty="0">
                <a:effectLst/>
              </a:rPr>
              <a:t>I believe the league should just </a:t>
            </a:r>
            <a:r>
              <a:rPr lang="en-US" sz="1600" b="0" i="0" u="none" strike="noStrike" dirty="0">
                <a:solidFill>
                  <a:schemeClr val="accent1"/>
                </a:solidFill>
                <a:effectLst/>
              </a:rPr>
              <a:t>one standard ball </a:t>
            </a:r>
            <a:r>
              <a:rPr lang="en-US" sz="1600" b="0" i="0" u="none" strike="noStrike" dirty="0">
                <a:effectLst/>
              </a:rPr>
              <a:t>that will help the kids rather than compensating them for softer balls then when they move up another ball is shown to them, which now it's another time spent to teach the basic fundamental of volleyball.</a:t>
            </a:r>
            <a:r>
              <a:rPr lang="en-US" sz="1600" dirty="0"/>
              <a:t> </a:t>
            </a:r>
            <a:endParaRPr lang="en-US" sz="1600" b="0" i="0" u="none" strike="noStrike" dirty="0">
              <a:effectLst/>
            </a:endParaRPr>
          </a:p>
          <a:p>
            <a:pPr marL="45720" indent="0">
              <a:buNone/>
            </a:pPr>
            <a:endParaRPr lang="en-CA" dirty="0"/>
          </a:p>
        </p:txBody>
      </p:sp>
    </p:spTree>
    <p:extLst>
      <p:ext uri="{BB962C8B-B14F-4D97-AF65-F5344CB8AC3E}">
        <p14:creationId xmlns:p14="http://schemas.microsoft.com/office/powerpoint/2010/main" val="4277160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07602125-EAAD-5403-C607-A861FCC98A25}"/>
              </a:ext>
            </a:extLst>
          </p:cNvPr>
          <p:cNvGraphicFramePr>
            <a:graphicFrameLocks noGrp="1"/>
          </p:cNvGraphicFramePr>
          <p:nvPr>
            <p:ph sz="half" idx="1"/>
            <p:extLst>
              <p:ext uri="{D42A27DB-BD31-4B8C-83A1-F6EECF244321}">
                <p14:modId xmlns:p14="http://schemas.microsoft.com/office/powerpoint/2010/main" val="670811752"/>
              </p:ext>
            </p:extLst>
          </p:nvPr>
        </p:nvGraphicFramePr>
        <p:xfrm>
          <a:off x="1099972" y="930235"/>
          <a:ext cx="6128141" cy="55339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B57D55B-654E-4C65-E40C-F6A2AEB12637}"/>
              </a:ext>
            </a:extLst>
          </p:cNvPr>
          <p:cNvSpPr>
            <a:spLocks noGrp="1"/>
          </p:cNvSpPr>
          <p:nvPr>
            <p:ph type="title"/>
          </p:nvPr>
        </p:nvSpPr>
        <p:spPr/>
        <p:txBody>
          <a:bodyPr anchor="t"/>
          <a:lstStyle/>
          <a:p>
            <a:r>
              <a:rPr lang="en-CA" dirty="0"/>
              <a:t>Overall Comments</a:t>
            </a:r>
          </a:p>
        </p:txBody>
      </p:sp>
      <p:sp>
        <p:nvSpPr>
          <p:cNvPr id="6" name="Arrow: Right 5">
            <a:extLst>
              <a:ext uri="{FF2B5EF4-FFF2-40B4-BE49-F238E27FC236}">
                <a16:creationId xmlns:a16="http://schemas.microsoft.com/office/drawing/2014/main" id="{993562AD-42AB-A331-774A-5E0B0DCB6043}"/>
              </a:ext>
            </a:extLst>
          </p:cNvPr>
          <p:cNvSpPr/>
          <p:nvPr/>
        </p:nvSpPr>
        <p:spPr>
          <a:xfrm rot="10800000">
            <a:off x="3277587" y="1552562"/>
            <a:ext cx="3910942" cy="2375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F18FC585-4209-2719-11F4-6EE5535C743E}"/>
              </a:ext>
            </a:extLst>
          </p:cNvPr>
          <p:cNvSpPr txBox="1"/>
          <p:nvPr/>
        </p:nvSpPr>
        <p:spPr>
          <a:xfrm>
            <a:off x="7188529" y="1517426"/>
            <a:ext cx="5213997" cy="307777"/>
          </a:xfrm>
          <a:prstGeom prst="rect">
            <a:avLst/>
          </a:prstGeom>
          <a:noFill/>
        </p:spPr>
        <p:txBody>
          <a:bodyPr wrap="square" rtlCol="0">
            <a:spAutoFit/>
          </a:bodyPr>
          <a:lstStyle/>
          <a:p>
            <a:r>
              <a:rPr lang="en-CA" sz="1400" dirty="0"/>
              <a:t>Not relevant “DURING” or “POST” phase so quantity is significant</a:t>
            </a:r>
          </a:p>
        </p:txBody>
      </p:sp>
    </p:spTree>
    <p:extLst>
      <p:ext uri="{BB962C8B-B14F-4D97-AF65-F5344CB8AC3E}">
        <p14:creationId xmlns:p14="http://schemas.microsoft.com/office/powerpoint/2010/main" val="3131664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07602125-EAAD-5403-C607-A861FCC98A25}"/>
              </a:ext>
            </a:extLst>
          </p:cNvPr>
          <p:cNvGraphicFramePr>
            <a:graphicFrameLocks noGrp="1"/>
          </p:cNvGraphicFramePr>
          <p:nvPr>
            <p:ph sz="half" idx="1"/>
          </p:nvPr>
        </p:nvGraphicFramePr>
        <p:xfrm>
          <a:off x="1099972" y="930235"/>
          <a:ext cx="6128141" cy="55339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B57D55B-654E-4C65-E40C-F6A2AEB12637}"/>
              </a:ext>
            </a:extLst>
          </p:cNvPr>
          <p:cNvSpPr>
            <a:spLocks noGrp="1"/>
          </p:cNvSpPr>
          <p:nvPr>
            <p:ph type="title"/>
          </p:nvPr>
        </p:nvSpPr>
        <p:spPr/>
        <p:txBody>
          <a:bodyPr anchor="t"/>
          <a:lstStyle/>
          <a:p>
            <a:r>
              <a:rPr lang="en-CA" dirty="0"/>
              <a:t>Overall Comments</a:t>
            </a:r>
          </a:p>
        </p:txBody>
      </p:sp>
      <p:sp>
        <p:nvSpPr>
          <p:cNvPr id="6" name="Arrow: Right 5">
            <a:extLst>
              <a:ext uri="{FF2B5EF4-FFF2-40B4-BE49-F238E27FC236}">
                <a16:creationId xmlns:a16="http://schemas.microsoft.com/office/drawing/2014/main" id="{993562AD-42AB-A331-774A-5E0B0DCB6043}"/>
              </a:ext>
            </a:extLst>
          </p:cNvPr>
          <p:cNvSpPr/>
          <p:nvPr/>
        </p:nvSpPr>
        <p:spPr>
          <a:xfrm rot="10800000">
            <a:off x="4298865" y="1730265"/>
            <a:ext cx="3910942" cy="2375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F18FC585-4209-2719-11F4-6EE5535C743E}"/>
              </a:ext>
            </a:extLst>
          </p:cNvPr>
          <p:cNvSpPr txBox="1"/>
          <p:nvPr/>
        </p:nvSpPr>
        <p:spPr>
          <a:xfrm>
            <a:off x="8243882" y="1695129"/>
            <a:ext cx="3867908" cy="307777"/>
          </a:xfrm>
          <a:prstGeom prst="rect">
            <a:avLst/>
          </a:prstGeom>
          <a:noFill/>
        </p:spPr>
        <p:txBody>
          <a:bodyPr wrap="square" rtlCol="0">
            <a:spAutoFit/>
          </a:bodyPr>
          <a:lstStyle/>
          <a:p>
            <a:r>
              <a:rPr lang="en-CA" sz="1400" dirty="0"/>
              <a:t>Adding “Tryouts” + “Tryout Window” + “Re-sign”</a:t>
            </a:r>
          </a:p>
        </p:txBody>
      </p:sp>
      <p:sp>
        <p:nvSpPr>
          <p:cNvPr id="3" name="Rectangle 2">
            <a:extLst>
              <a:ext uri="{FF2B5EF4-FFF2-40B4-BE49-F238E27FC236}">
                <a16:creationId xmlns:a16="http://schemas.microsoft.com/office/drawing/2014/main" id="{5ADA27A2-CE14-F283-FE12-0A4EF649FD3F}"/>
              </a:ext>
            </a:extLst>
          </p:cNvPr>
          <p:cNvSpPr/>
          <p:nvPr/>
        </p:nvSpPr>
        <p:spPr>
          <a:xfrm>
            <a:off x="3182585" y="1790069"/>
            <a:ext cx="518558" cy="117900"/>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Rectangle 3">
            <a:extLst>
              <a:ext uri="{FF2B5EF4-FFF2-40B4-BE49-F238E27FC236}">
                <a16:creationId xmlns:a16="http://schemas.microsoft.com/office/drawing/2014/main" id="{672DA75E-5A69-426A-F733-267FF4ECD828}"/>
              </a:ext>
            </a:extLst>
          </p:cNvPr>
          <p:cNvSpPr/>
          <p:nvPr/>
        </p:nvSpPr>
        <p:spPr>
          <a:xfrm>
            <a:off x="3722519" y="1790069"/>
            <a:ext cx="518558" cy="117900"/>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54776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Tryouts, Tryout Window, Re-Signing</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069450" y="1296311"/>
            <a:ext cx="10861293" cy="5128240"/>
          </a:xfrm>
        </p:spPr>
        <p:txBody>
          <a:bodyPr>
            <a:normAutofit/>
          </a:bodyPr>
          <a:lstStyle/>
          <a:p>
            <a:r>
              <a:rPr lang="en-US" sz="1600" b="0" i="0" u="none" strike="noStrike" dirty="0">
                <a:effectLst/>
              </a:rPr>
              <a:t>Once again the entire </a:t>
            </a:r>
            <a:r>
              <a:rPr lang="en-US" sz="1600" b="0" i="0" u="none" strike="noStrike" dirty="0">
                <a:solidFill>
                  <a:schemeClr val="accent1"/>
                </a:solidFill>
                <a:effectLst/>
              </a:rPr>
              <a:t>signing process is wrong </a:t>
            </a:r>
            <a:r>
              <a:rPr lang="en-US" sz="1600" b="0" i="0" u="none" strike="noStrike" dirty="0">
                <a:effectLst/>
              </a:rPr>
              <a:t>, rushed and contrary to stated opinion puts way too much pressure on Athletes, parents and coaches. </a:t>
            </a:r>
          </a:p>
          <a:p>
            <a:r>
              <a:rPr lang="en-US" sz="1600" b="0" i="0" u="none" strike="noStrike" dirty="0">
                <a:effectLst/>
              </a:rPr>
              <a:t>There is so much </a:t>
            </a:r>
            <a:r>
              <a:rPr lang="en-US" sz="1600" b="0" i="0" u="none" strike="noStrike" dirty="0">
                <a:solidFill>
                  <a:schemeClr val="accent1"/>
                </a:solidFill>
                <a:effectLst/>
              </a:rPr>
              <a:t>recruiting in the OVA </a:t>
            </a:r>
            <a:r>
              <a:rPr lang="en-US" sz="1600" b="0" i="0" u="none" strike="noStrike" dirty="0">
                <a:effectLst/>
              </a:rPr>
              <a:t>now and the OVA turns a blind eye to it. Development suffers as a number of teams pluck top players from other teams to form all star teams. This is the way of the OVA now. You </a:t>
            </a:r>
            <a:r>
              <a:rPr lang="en-US" sz="1600" b="0" i="0" u="none" strike="noStrike" dirty="0" err="1">
                <a:effectLst/>
              </a:rPr>
              <a:t>dont</a:t>
            </a:r>
            <a:r>
              <a:rPr lang="en-US" sz="1600" b="0" i="0" u="none" strike="noStrike" dirty="0">
                <a:effectLst/>
              </a:rPr>
              <a:t> have to develop kids just recruit them from other teams with promises of trips to states and showcasing athletes </a:t>
            </a:r>
            <a:r>
              <a:rPr lang="en-US" sz="1600" b="0" i="0" u="none" strike="noStrike" dirty="0" err="1">
                <a:effectLst/>
              </a:rPr>
              <a:t>etc</a:t>
            </a:r>
            <a:r>
              <a:rPr lang="en-US" sz="1600" b="0" i="0" u="none" strike="noStrike" dirty="0">
                <a:effectLst/>
              </a:rPr>
              <a:t> which a number of parents like.  Instead of Coach of the year how about recruiter of the year ? This is spreading to the younger kids age groups but rampant in 16, 17 18. I know it's difficult for OVA to navigate but it's the elephant in the room . it's everywhere . last year at u14 high performance our athletes were hounded by some coaches there and volunteers about joining there clubs. I believe this happens a lot more the people think but have personal statements form athletes and parents of other clubs approaching , emailing , Instagram and even calling before the current season is even over. I guess it's the world we live in . I thought Hockey was bad this way,  but volleyball's many of these flaws . How about having an open forum to discuss these issues. Most of us know they exist. </a:t>
            </a:r>
          </a:p>
          <a:p>
            <a:r>
              <a:rPr lang="en-US" sz="1600" dirty="0">
                <a:solidFill>
                  <a:schemeClr val="accent1"/>
                </a:solidFill>
              </a:rPr>
              <a:t>open up the tryout window </a:t>
            </a:r>
            <a:r>
              <a:rPr lang="en-US" sz="1600" dirty="0"/>
              <a:t>so that teams can be assembled in August and clubs can plan their gym requests based on the number of teams they have, not book a bunch of gyms then potentially have to cancel gym space.</a:t>
            </a:r>
          </a:p>
          <a:p>
            <a:r>
              <a:rPr lang="en-US" sz="1600" b="0" i="0" u="none" strike="noStrike" dirty="0">
                <a:effectLst/>
                <a:latin typeface="Arial" panose="020B0604020202020204" pitchFamily="34" charset="0"/>
              </a:rPr>
              <a:t>Tryout window timing is </a:t>
            </a:r>
            <a:r>
              <a:rPr lang="en-US" sz="1600" b="0" i="0" u="none" strike="noStrike" dirty="0">
                <a:solidFill>
                  <a:schemeClr val="accent1"/>
                </a:solidFill>
                <a:effectLst/>
                <a:latin typeface="Arial" panose="020B0604020202020204" pitchFamily="34" charset="0"/>
              </a:rPr>
              <a:t>not fair to everyone</a:t>
            </a:r>
            <a:r>
              <a:rPr lang="en-US" sz="1600" b="0" i="0" u="none" strike="noStrike" dirty="0">
                <a:effectLst/>
                <a:latin typeface="Arial" panose="020B0604020202020204" pitchFamily="34" charset="0"/>
              </a:rPr>
              <a:t>.  Should start a week later when everyone can get gyms.  This has been mentioned numerous times, but no one seems to want to change things.</a:t>
            </a:r>
            <a:r>
              <a:rPr lang="en-US" sz="1600" dirty="0"/>
              <a:t> </a:t>
            </a:r>
          </a:p>
          <a:p>
            <a:r>
              <a:rPr lang="en-US" sz="1600" b="0" i="0" u="none" strike="noStrike" dirty="0">
                <a:solidFill>
                  <a:schemeClr val="accent1"/>
                </a:solidFill>
                <a:effectLst/>
                <a:latin typeface="Arial" panose="020B0604020202020204" pitchFamily="34" charset="0"/>
              </a:rPr>
              <a:t>Remove tryout window </a:t>
            </a:r>
            <a:r>
              <a:rPr lang="en-US" sz="1600" b="0" i="0" u="none" strike="noStrike" dirty="0">
                <a:effectLst/>
                <a:latin typeface="Arial" panose="020B0604020202020204" pitchFamily="34" charset="0"/>
              </a:rPr>
              <a:t>and other  restrictions they have placed on clubs which could exceed their jurisdiction </a:t>
            </a:r>
            <a:endParaRPr lang="en-CA" sz="1600" dirty="0"/>
          </a:p>
          <a:p>
            <a:endParaRPr lang="en-CA" sz="1600" b="0" i="0" u="none" strike="noStrike" dirty="0">
              <a:effectLst/>
            </a:endParaRPr>
          </a:p>
          <a:p>
            <a:endParaRPr lang="en-US" sz="1600" dirty="0"/>
          </a:p>
          <a:p>
            <a:endParaRPr lang="en-US" sz="1800" dirty="0"/>
          </a:p>
          <a:p>
            <a:pPr marL="45720" indent="0">
              <a:buNone/>
            </a:pPr>
            <a:endParaRPr lang="en-US" sz="1800" dirty="0">
              <a:solidFill>
                <a:srgbClr val="333333"/>
              </a:solidFill>
              <a:latin typeface="Arial" panose="020B0604020202020204" pitchFamily="34" charset="0"/>
            </a:endParaRPr>
          </a:p>
          <a:p>
            <a:pPr marL="45720" indent="0">
              <a:buNone/>
            </a:pPr>
            <a:endParaRPr lang="en-US" sz="1800" dirty="0">
              <a:solidFill>
                <a:srgbClr val="333333"/>
              </a:solidFill>
              <a:latin typeface="Arial" panose="020B0604020202020204" pitchFamily="34" charset="0"/>
            </a:endParaRPr>
          </a:p>
          <a:p>
            <a:endParaRPr lang="en-CA" dirty="0"/>
          </a:p>
        </p:txBody>
      </p:sp>
    </p:spTree>
    <p:extLst>
      <p:ext uri="{BB962C8B-B14F-4D97-AF65-F5344CB8AC3E}">
        <p14:creationId xmlns:p14="http://schemas.microsoft.com/office/powerpoint/2010/main" val="91454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BF8BC-AFD7-6BF9-2135-A5B471B832BF}"/>
              </a:ext>
            </a:extLst>
          </p:cNvPr>
          <p:cNvSpPr>
            <a:spLocks noGrp="1"/>
          </p:cNvSpPr>
          <p:nvPr>
            <p:ph type="title"/>
          </p:nvPr>
        </p:nvSpPr>
        <p:spPr/>
        <p:txBody>
          <a:bodyPr>
            <a:normAutofit/>
          </a:bodyPr>
          <a:lstStyle/>
          <a:p>
            <a:r>
              <a:rPr lang="en-US" dirty="0"/>
              <a:t>Observations from an outsider </a:t>
            </a:r>
            <a:br>
              <a:rPr lang="en-US" dirty="0"/>
            </a:br>
            <a:r>
              <a:rPr lang="en-US" dirty="0"/>
              <a:t>                                                                           </a:t>
            </a:r>
            <a:endParaRPr lang="en-US" dirty="0">
              <a:solidFill>
                <a:schemeClr val="accent1"/>
              </a:solidFill>
            </a:endParaRPr>
          </a:p>
        </p:txBody>
      </p:sp>
      <p:sp>
        <p:nvSpPr>
          <p:cNvPr id="4" name="Content Placeholder 3">
            <a:extLst>
              <a:ext uri="{FF2B5EF4-FFF2-40B4-BE49-F238E27FC236}">
                <a16:creationId xmlns:a16="http://schemas.microsoft.com/office/drawing/2014/main" id="{33F6216E-82CB-E6C2-F4DD-75326CDA6500}"/>
              </a:ext>
            </a:extLst>
          </p:cNvPr>
          <p:cNvSpPr>
            <a:spLocks noGrp="1"/>
          </p:cNvSpPr>
          <p:nvPr>
            <p:ph sz="half" idx="1"/>
          </p:nvPr>
        </p:nvSpPr>
        <p:spPr>
          <a:xfrm>
            <a:off x="1341120" y="1575064"/>
            <a:ext cx="10258950" cy="4437005"/>
          </a:xfrm>
        </p:spPr>
        <p:txBody>
          <a:bodyPr>
            <a:normAutofit fontScale="85000" lnSpcReduction="20000"/>
          </a:bodyPr>
          <a:lstStyle/>
          <a:p>
            <a:pPr marL="502920" indent="-457200">
              <a:buFont typeface="+mj-lt"/>
              <a:buAutoNum type="arabicPeriod"/>
            </a:pPr>
            <a:r>
              <a:rPr lang="en-CA" dirty="0"/>
              <a:t>Major themes emerge:</a:t>
            </a:r>
          </a:p>
          <a:p>
            <a:pPr lvl="1"/>
            <a:r>
              <a:rPr lang="en-CA" dirty="0"/>
              <a:t>Competitions are a big deal - what is best in class here?  Nationally?  Internationally?</a:t>
            </a:r>
          </a:p>
          <a:p>
            <a:pPr lvl="1"/>
            <a:r>
              <a:rPr lang="en-CA" dirty="0"/>
              <a:t>Many Club Resources exist, but clubs cannot find it! – website fix?</a:t>
            </a:r>
          </a:p>
          <a:p>
            <a:pPr lvl="1"/>
            <a:r>
              <a:rPr lang="en-CA" dirty="0"/>
              <a:t>Interaction with clubs – social media and website is broadcast.  They want unicast!</a:t>
            </a:r>
          </a:p>
          <a:p>
            <a:pPr marL="502920" indent="-457200">
              <a:buFont typeface="+mj-lt"/>
              <a:buAutoNum type="arabicPeriod"/>
            </a:pPr>
            <a:r>
              <a:rPr lang="en-CA" dirty="0"/>
              <a:t>Minor themes:</a:t>
            </a:r>
          </a:p>
          <a:p>
            <a:pPr lvl="1"/>
            <a:r>
              <a:rPr lang="en-CA" dirty="0"/>
              <a:t>review impact of tryout window – What problem is it trying to solve?  How is it doing?</a:t>
            </a:r>
          </a:p>
          <a:p>
            <a:pPr lvl="1"/>
            <a:r>
              <a:rPr lang="en-CA" dirty="0"/>
              <a:t>Fix ECI – What problem is it trying to solve?  How is it doing?</a:t>
            </a:r>
          </a:p>
          <a:p>
            <a:pPr lvl="1"/>
            <a:r>
              <a:rPr lang="en-CA" dirty="0"/>
              <a:t>Discuss recruiting openly</a:t>
            </a:r>
          </a:p>
          <a:p>
            <a:pPr lvl="1"/>
            <a:r>
              <a:rPr lang="en-CA" dirty="0"/>
              <a:t>Team O/HPC out of season</a:t>
            </a:r>
          </a:p>
          <a:p>
            <a:pPr marL="45720" indent="0">
              <a:buNone/>
            </a:pPr>
            <a:r>
              <a:rPr lang="en-CA" dirty="0"/>
              <a:t>Next Steps</a:t>
            </a:r>
          </a:p>
          <a:p>
            <a:pPr marL="45720" indent="0">
              <a:buNone/>
            </a:pPr>
            <a:r>
              <a:rPr lang="en-CA" dirty="0"/>
              <a:t>Share this deck, or a summary of, with club executives – they want interaction, not just take.</a:t>
            </a:r>
          </a:p>
          <a:p>
            <a:pPr marL="502920" indent="-457200">
              <a:buFont typeface="+mj-lt"/>
              <a:buAutoNum type="arabicPeriod"/>
            </a:pPr>
            <a:r>
              <a:rPr lang="en-CA" dirty="0"/>
              <a:t>Identify what you can fix, fix it, communicate it and measure its impact. </a:t>
            </a:r>
          </a:p>
          <a:p>
            <a:pPr marL="502920" indent="-457200">
              <a:buFont typeface="+mj-lt"/>
              <a:buAutoNum type="arabicPeriod"/>
            </a:pPr>
            <a:r>
              <a:rPr lang="en-CA" dirty="0"/>
              <a:t>Keep actively inquiring.  Don’t let this be a one-shot event.</a:t>
            </a:r>
          </a:p>
          <a:p>
            <a:pPr marL="822960" lvl="1" indent="-457200">
              <a:buFont typeface="+mj-lt"/>
              <a:buAutoNum type="arabicPeriod"/>
            </a:pPr>
            <a:endParaRPr lang="en-CA" dirty="0"/>
          </a:p>
        </p:txBody>
      </p:sp>
    </p:spTree>
    <p:extLst>
      <p:ext uri="{BB962C8B-B14F-4D97-AF65-F5344CB8AC3E}">
        <p14:creationId xmlns:p14="http://schemas.microsoft.com/office/powerpoint/2010/main" val="1382698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2A74B-F8E3-4A36-C721-155F0B50FAE1}"/>
              </a:ext>
            </a:extLst>
          </p:cNvPr>
          <p:cNvSpPr>
            <a:spLocks noGrp="1"/>
          </p:cNvSpPr>
          <p:nvPr>
            <p:ph type="title"/>
          </p:nvPr>
        </p:nvSpPr>
        <p:spPr/>
        <p:txBody>
          <a:bodyPr anchor="t"/>
          <a:lstStyle/>
          <a:p>
            <a:r>
              <a:rPr lang="en-US" dirty="0"/>
              <a:t>OBJECTIVE</a:t>
            </a:r>
          </a:p>
        </p:txBody>
      </p:sp>
      <p:sp>
        <p:nvSpPr>
          <p:cNvPr id="3" name="Content Placeholder 2">
            <a:extLst>
              <a:ext uri="{FF2B5EF4-FFF2-40B4-BE49-F238E27FC236}">
                <a16:creationId xmlns:a16="http://schemas.microsoft.com/office/drawing/2014/main" id="{DBCA9CB2-0EF8-D2B4-7AD1-473110EA0068}"/>
              </a:ext>
            </a:extLst>
          </p:cNvPr>
          <p:cNvSpPr>
            <a:spLocks noGrp="1"/>
          </p:cNvSpPr>
          <p:nvPr>
            <p:ph idx="1"/>
          </p:nvPr>
        </p:nvSpPr>
        <p:spPr/>
        <p:txBody>
          <a:bodyPr>
            <a:normAutofit/>
          </a:bodyPr>
          <a:lstStyle/>
          <a:p>
            <a:pPr marL="45720" indent="0">
              <a:buNone/>
            </a:pPr>
            <a:r>
              <a:rPr lang="en-US" dirty="0">
                <a:solidFill>
                  <a:schemeClr val="accent1"/>
                </a:solidFill>
              </a:rPr>
              <a:t>The objective of this research is to gain an initial understanding of the challenges and opportunities for OVA to support club operations.</a:t>
            </a:r>
          </a:p>
          <a:p>
            <a:pPr marL="45720" indent="0">
              <a:buNone/>
            </a:pPr>
            <a:r>
              <a:rPr lang="en-US" dirty="0"/>
              <a:t>OVA is committed to continuous improvement and supporting its member clubs. </a:t>
            </a:r>
          </a:p>
          <a:p>
            <a:pPr marL="45720" indent="0">
              <a:buNone/>
            </a:pPr>
            <a:r>
              <a:rPr lang="en-US" dirty="0"/>
              <a:t>OVA’s mandate to grow volleyball in Ontario can only happen through the club system. </a:t>
            </a:r>
          </a:p>
          <a:p>
            <a:pPr marL="45720" indent="0">
              <a:buNone/>
            </a:pPr>
            <a:r>
              <a:rPr lang="en-US" dirty="0"/>
              <a:t>To support growth in the volume and quality of club programs, the OVA must first listen, understand and empathize with the experiences of clubs across the province.</a:t>
            </a:r>
          </a:p>
          <a:p>
            <a:r>
              <a:rPr lang="en-US" dirty="0"/>
              <a:t>This activity is only SMALL STEP #1 towards a positive, mutually productive relationship with club executives.</a:t>
            </a:r>
          </a:p>
          <a:p>
            <a:r>
              <a:rPr lang="en-US" dirty="0"/>
              <a:t>Engage in active conversations to address small issues before they become big issues.</a:t>
            </a:r>
          </a:p>
          <a:p>
            <a:endParaRPr lang="en-US" dirty="0"/>
          </a:p>
        </p:txBody>
      </p:sp>
    </p:spTree>
    <p:extLst>
      <p:ext uri="{BB962C8B-B14F-4D97-AF65-F5344CB8AC3E}">
        <p14:creationId xmlns:p14="http://schemas.microsoft.com/office/powerpoint/2010/main" val="2444786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2A74B-F8E3-4A36-C721-155F0B50FAE1}"/>
              </a:ext>
            </a:extLst>
          </p:cNvPr>
          <p:cNvSpPr>
            <a:spLocks noGrp="1"/>
          </p:cNvSpPr>
          <p:nvPr>
            <p:ph type="title"/>
          </p:nvPr>
        </p:nvSpPr>
        <p:spPr/>
        <p:txBody>
          <a:bodyPr anchor="t"/>
          <a:lstStyle/>
          <a:p>
            <a:r>
              <a:rPr lang="en-US" dirty="0"/>
              <a:t>OVERVIEW</a:t>
            </a:r>
          </a:p>
        </p:txBody>
      </p:sp>
      <p:sp>
        <p:nvSpPr>
          <p:cNvPr id="3" name="Content Placeholder 2">
            <a:extLst>
              <a:ext uri="{FF2B5EF4-FFF2-40B4-BE49-F238E27FC236}">
                <a16:creationId xmlns:a16="http://schemas.microsoft.com/office/drawing/2014/main" id="{DBCA9CB2-0EF8-D2B4-7AD1-473110EA0068}"/>
              </a:ext>
            </a:extLst>
          </p:cNvPr>
          <p:cNvSpPr>
            <a:spLocks noGrp="1"/>
          </p:cNvSpPr>
          <p:nvPr>
            <p:ph idx="1"/>
          </p:nvPr>
        </p:nvSpPr>
        <p:spPr/>
        <p:txBody>
          <a:bodyPr/>
          <a:lstStyle/>
          <a:p>
            <a:r>
              <a:rPr lang="en-US" dirty="0"/>
              <a:t>April and May 2023</a:t>
            </a:r>
          </a:p>
          <a:p>
            <a:r>
              <a:rPr lang="en-US" dirty="0"/>
              <a:t>Online survey – open ended questions allowing for free-form responses</a:t>
            </a:r>
          </a:p>
          <a:p>
            <a:r>
              <a:rPr lang="en-US" dirty="0"/>
              <a:t>Target audience: Club executive and technical directors.</a:t>
            </a:r>
          </a:p>
          <a:p>
            <a:r>
              <a:rPr lang="en-US" dirty="0"/>
              <a:t>3 key questions:</a:t>
            </a:r>
          </a:p>
          <a:p>
            <a:pPr lvl="1"/>
            <a:r>
              <a:rPr lang="en-US" dirty="0"/>
              <a:t> How might the OVA better support your club operations in PREPARATION for the competitive season?</a:t>
            </a:r>
          </a:p>
          <a:p>
            <a:pPr lvl="1"/>
            <a:r>
              <a:rPr lang="en-US" dirty="0"/>
              <a:t>How might the OVA better support your club operations DURING the competitive season?</a:t>
            </a:r>
          </a:p>
          <a:p>
            <a:pPr lvl="1"/>
            <a:r>
              <a:rPr lang="en-US" dirty="0"/>
              <a:t>How might the OVA better support your club operations as you CLOSE the competitive season?</a:t>
            </a:r>
          </a:p>
          <a:p>
            <a:r>
              <a:rPr lang="en-US" dirty="0"/>
              <a:t>Quick and to the point, start the dialogue</a:t>
            </a:r>
          </a:p>
        </p:txBody>
      </p:sp>
    </p:spTree>
    <p:extLst>
      <p:ext uri="{BB962C8B-B14F-4D97-AF65-F5344CB8AC3E}">
        <p14:creationId xmlns:p14="http://schemas.microsoft.com/office/powerpoint/2010/main" val="539605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110AD5-6C8D-077F-F1A0-AE8D7C728248}"/>
              </a:ext>
            </a:extLst>
          </p:cNvPr>
          <p:cNvSpPr>
            <a:spLocks noGrp="1"/>
          </p:cNvSpPr>
          <p:nvPr>
            <p:ph type="title"/>
          </p:nvPr>
        </p:nvSpPr>
        <p:spPr/>
        <p:txBody>
          <a:bodyPr anchor="t"/>
          <a:lstStyle/>
          <a:p>
            <a:r>
              <a:rPr lang="en-US" dirty="0"/>
              <a:t>Who Responded?</a:t>
            </a:r>
          </a:p>
        </p:txBody>
      </p:sp>
      <p:pic>
        <p:nvPicPr>
          <p:cNvPr id="3" name="Content Placeholder 2">
            <a:extLst>
              <a:ext uri="{FF2B5EF4-FFF2-40B4-BE49-F238E27FC236}">
                <a16:creationId xmlns:a16="http://schemas.microsoft.com/office/drawing/2014/main" id="{FAA4AF39-3970-3568-1F0A-842B3051A6D7}"/>
              </a:ext>
            </a:extLst>
          </p:cNvPr>
          <p:cNvPicPr>
            <a:picLocks noGrp="1" noChangeAspect="1"/>
          </p:cNvPicPr>
          <p:nvPr>
            <p:ph sz="half" idx="1"/>
          </p:nvPr>
        </p:nvPicPr>
        <p:blipFill>
          <a:blip r:embed="rId2"/>
          <a:stretch>
            <a:fillRect/>
          </a:stretch>
        </p:blipFill>
        <p:spPr>
          <a:xfrm>
            <a:off x="1443816" y="2494745"/>
            <a:ext cx="4367244" cy="2938484"/>
          </a:xfrm>
        </p:spPr>
      </p:pic>
      <p:pic>
        <p:nvPicPr>
          <p:cNvPr id="8" name="Content Placeholder 7">
            <a:extLst>
              <a:ext uri="{FF2B5EF4-FFF2-40B4-BE49-F238E27FC236}">
                <a16:creationId xmlns:a16="http://schemas.microsoft.com/office/drawing/2014/main" id="{CFBA8449-0621-BC28-ED38-68AE5E6351C6}"/>
              </a:ext>
            </a:extLst>
          </p:cNvPr>
          <p:cNvPicPr>
            <a:picLocks noGrp="1" noChangeAspect="1"/>
          </p:cNvPicPr>
          <p:nvPr>
            <p:ph sz="half" idx="2"/>
          </p:nvPr>
        </p:nvPicPr>
        <p:blipFill>
          <a:blip r:embed="rId3"/>
          <a:stretch>
            <a:fillRect/>
          </a:stretch>
        </p:blipFill>
        <p:spPr>
          <a:xfrm>
            <a:off x="6278563" y="3326493"/>
            <a:ext cx="4572000" cy="1274988"/>
          </a:xfrm>
        </p:spPr>
      </p:pic>
    </p:spTree>
    <p:extLst>
      <p:ext uri="{BB962C8B-B14F-4D97-AF65-F5344CB8AC3E}">
        <p14:creationId xmlns:p14="http://schemas.microsoft.com/office/powerpoint/2010/main" val="114928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110AD5-6C8D-077F-F1A0-AE8D7C728248}"/>
              </a:ext>
            </a:extLst>
          </p:cNvPr>
          <p:cNvSpPr>
            <a:spLocks noGrp="1"/>
          </p:cNvSpPr>
          <p:nvPr>
            <p:ph type="title"/>
          </p:nvPr>
        </p:nvSpPr>
        <p:spPr/>
        <p:txBody>
          <a:bodyPr anchor="t"/>
          <a:lstStyle/>
          <a:p>
            <a:r>
              <a:rPr lang="en-US" dirty="0"/>
              <a:t>Regional Breakdown</a:t>
            </a:r>
          </a:p>
        </p:txBody>
      </p:sp>
      <p:pic>
        <p:nvPicPr>
          <p:cNvPr id="10" name="Content Placeholder 9">
            <a:extLst>
              <a:ext uri="{FF2B5EF4-FFF2-40B4-BE49-F238E27FC236}">
                <a16:creationId xmlns:a16="http://schemas.microsoft.com/office/drawing/2014/main" id="{758F8DA7-583A-D7D8-61CE-0850B5696A1C}"/>
              </a:ext>
            </a:extLst>
          </p:cNvPr>
          <p:cNvPicPr>
            <a:picLocks noGrp="1" noChangeAspect="1"/>
          </p:cNvPicPr>
          <p:nvPr>
            <p:ph sz="half" idx="1"/>
          </p:nvPr>
        </p:nvPicPr>
        <p:blipFill>
          <a:blip r:embed="rId2"/>
          <a:stretch>
            <a:fillRect/>
          </a:stretch>
        </p:blipFill>
        <p:spPr>
          <a:xfrm>
            <a:off x="1539066" y="2530464"/>
            <a:ext cx="4176743" cy="2867046"/>
          </a:xfrm>
        </p:spPr>
      </p:pic>
      <p:pic>
        <p:nvPicPr>
          <p:cNvPr id="14" name="Content Placeholder 13">
            <a:extLst>
              <a:ext uri="{FF2B5EF4-FFF2-40B4-BE49-F238E27FC236}">
                <a16:creationId xmlns:a16="http://schemas.microsoft.com/office/drawing/2014/main" id="{C3B1C6B8-EC89-57A6-7DAA-61D0D5E1D362}"/>
              </a:ext>
            </a:extLst>
          </p:cNvPr>
          <p:cNvPicPr>
            <a:picLocks noGrp="1" noChangeAspect="1"/>
          </p:cNvPicPr>
          <p:nvPr>
            <p:ph sz="half" idx="2"/>
          </p:nvPr>
        </p:nvPicPr>
        <p:blipFill>
          <a:blip r:embed="rId3"/>
          <a:stretch>
            <a:fillRect/>
          </a:stretch>
        </p:blipFill>
        <p:spPr>
          <a:xfrm>
            <a:off x="6278563" y="3313384"/>
            <a:ext cx="4572000" cy="1301206"/>
          </a:xfrm>
        </p:spPr>
      </p:pic>
    </p:spTree>
    <p:extLst>
      <p:ext uri="{BB962C8B-B14F-4D97-AF65-F5344CB8AC3E}">
        <p14:creationId xmlns:p14="http://schemas.microsoft.com/office/powerpoint/2010/main" val="2084393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110AD5-6C8D-077F-F1A0-AE8D7C728248}"/>
              </a:ext>
            </a:extLst>
          </p:cNvPr>
          <p:cNvSpPr>
            <a:spLocks noGrp="1"/>
          </p:cNvSpPr>
          <p:nvPr>
            <p:ph type="title"/>
          </p:nvPr>
        </p:nvSpPr>
        <p:spPr/>
        <p:txBody>
          <a:bodyPr anchor="t"/>
          <a:lstStyle/>
          <a:p>
            <a:r>
              <a:rPr lang="en-US" dirty="0"/>
              <a:t>Club Size</a:t>
            </a:r>
          </a:p>
        </p:txBody>
      </p:sp>
      <p:pic>
        <p:nvPicPr>
          <p:cNvPr id="6" name="Content Placeholder 5">
            <a:extLst>
              <a:ext uri="{FF2B5EF4-FFF2-40B4-BE49-F238E27FC236}">
                <a16:creationId xmlns:a16="http://schemas.microsoft.com/office/drawing/2014/main" id="{354DD620-35E4-9BC2-EFF1-9FED9D044C45}"/>
              </a:ext>
            </a:extLst>
          </p:cNvPr>
          <p:cNvPicPr>
            <a:picLocks noGrp="1" noChangeAspect="1"/>
          </p:cNvPicPr>
          <p:nvPr>
            <p:ph sz="half" idx="1"/>
          </p:nvPr>
        </p:nvPicPr>
        <p:blipFill>
          <a:blip r:embed="rId2"/>
          <a:stretch>
            <a:fillRect/>
          </a:stretch>
        </p:blipFill>
        <p:spPr>
          <a:xfrm>
            <a:off x="1358090" y="2504270"/>
            <a:ext cx="4538696" cy="2919434"/>
          </a:xfrm>
        </p:spPr>
      </p:pic>
      <p:pic>
        <p:nvPicPr>
          <p:cNvPr id="13" name="Content Placeholder 12">
            <a:extLst>
              <a:ext uri="{FF2B5EF4-FFF2-40B4-BE49-F238E27FC236}">
                <a16:creationId xmlns:a16="http://schemas.microsoft.com/office/drawing/2014/main" id="{606855E9-D2C3-8180-D71F-C1F4FEDAAC6D}"/>
              </a:ext>
            </a:extLst>
          </p:cNvPr>
          <p:cNvPicPr>
            <a:picLocks noGrp="1" noChangeAspect="1"/>
          </p:cNvPicPr>
          <p:nvPr>
            <p:ph sz="half" idx="2"/>
          </p:nvPr>
        </p:nvPicPr>
        <p:blipFill>
          <a:blip r:embed="rId3"/>
          <a:stretch>
            <a:fillRect/>
          </a:stretch>
        </p:blipFill>
        <p:spPr>
          <a:xfrm>
            <a:off x="6278563" y="3295221"/>
            <a:ext cx="4572000" cy="1337533"/>
          </a:xfrm>
        </p:spPr>
      </p:pic>
    </p:spTree>
    <p:extLst>
      <p:ext uri="{BB962C8B-B14F-4D97-AF65-F5344CB8AC3E}">
        <p14:creationId xmlns:p14="http://schemas.microsoft.com/office/powerpoint/2010/main" val="1394121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2A74B-F8E3-4A36-C721-155F0B50FAE1}"/>
              </a:ext>
            </a:extLst>
          </p:cNvPr>
          <p:cNvSpPr>
            <a:spLocks noGrp="1"/>
          </p:cNvSpPr>
          <p:nvPr>
            <p:ph type="title"/>
          </p:nvPr>
        </p:nvSpPr>
        <p:spPr/>
        <p:txBody>
          <a:bodyPr anchor="t"/>
          <a:lstStyle/>
          <a:p>
            <a:r>
              <a:rPr lang="en-US" dirty="0"/>
              <a:t>3 Key Questions</a:t>
            </a:r>
          </a:p>
        </p:txBody>
      </p:sp>
      <p:sp>
        <p:nvSpPr>
          <p:cNvPr id="3" name="Content Placeholder 2">
            <a:extLst>
              <a:ext uri="{FF2B5EF4-FFF2-40B4-BE49-F238E27FC236}">
                <a16:creationId xmlns:a16="http://schemas.microsoft.com/office/drawing/2014/main" id="{DBCA9CB2-0EF8-D2B4-7AD1-473110EA0068}"/>
              </a:ext>
            </a:extLst>
          </p:cNvPr>
          <p:cNvSpPr>
            <a:spLocks noGrp="1"/>
          </p:cNvSpPr>
          <p:nvPr>
            <p:ph idx="1"/>
          </p:nvPr>
        </p:nvSpPr>
        <p:spPr/>
        <p:txBody>
          <a:bodyPr>
            <a:normAutofit/>
          </a:bodyPr>
          <a:lstStyle/>
          <a:p>
            <a:r>
              <a:rPr lang="en-US" sz="2800" dirty="0"/>
              <a:t>How might the OVA better support your club operations in </a:t>
            </a:r>
            <a:r>
              <a:rPr lang="en-US" sz="2800" dirty="0">
                <a:solidFill>
                  <a:schemeClr val="accent1"/>
                </a:solidFill>
              </a:rPr>
              <a:t>PREPARATION</a:t>
            </a:r>
            <a:r>
              <a:rPr lang="en-US" sz="2800" dirty="0"/>
              <a:t> for the competitive season?</a:t>
            </a:r>
          </a:p>
          <a:p>
            <a:r>
              <a:rPr lang="en-US" sz="2800" dirty="0"/>
              <a:t>How might the OVA better support your club operations </a:t>
            </a:r>
            <a:r>
              <a:rPr lang="en-US" sz="2800" dirty="0">
                <a:solidFill>
                  <a:schemeClr val="accent1"/>
                </a:solidFill>
              </a:rPr>
              <a:t>DURING</a:t>
            </a:r>
            <a:r>
              <a:rPr lang="en-US" sz="2800" dirty="0"/>
              <a:t> the competitive season?</a:t>
            </a:r>
          </a:p>
          <a:p>
            <a:r>
              <a:rPr lang="en-US" sz="2800" dirty="0"/>
              <a:t>How might the OVA better support your club operations as you </a:t>
            </a:r>
            <a:r>
              <a:rPr lang="en-US" sz="2800" dirty="0">
                <a:solidFill>
                  <a:schemeClr val="accent1"/>
                </a:solidFill>
              </a:rPr>
              <a:t>CLOSE</a:t>
            </a:r>
            <a:r>
              <a:rPr lang="en-US" sz="2800" dirty="0"/>
              <a:t> the competitive season?</a:t>
            </a:r>
          </a:p>
        </p:txBody>
      </p:sp>
    </p:spTree>
    <p:extLst>
      <p:ext uri="{BB962C8B-B14F-4D97-AF65-F5344CB8AC3E}">
        <p14:creationId xmlns:p14="http://schemas.microsoft.com/office/powerpoint/2010/main" val="2647858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12">
            <a:extLst>
              <a:ext uri="{FF2B5EF4-FFF2-40B4-BE49-F238E27FC236}">
                <a16:creationId xmlns:a16="http://schemas.microsoft.com/office/drawing/2014/main" id="{F378BBF6-B35E-886C-6A0F-0D90545A65D4}"/>
              </a:ext>
            </a:extLst>
          </p:cNvPr>
          <p:cNvGraphicFramePr>
            <a:graphicFrameLocks noGrp="1"/>
          </p:cNvGraphicFramePr>
          <p:nvPr>
            <p:ph sz="half" idx="1"/>
            <p:extLst>
              <p:ext uri="{D42A27DB-BD31-4B8C-83A1-F6EECF244321}">
                <p14:modId xmlns:p14="http://schemas.microsoft.com/office/powerpoint/2010/main" val="28186934"/>
              </p:ext>
            </p:extLst>
          </p:nvPr>
        </p:nvGraphicFramePr>
        <p:xfrm>
          <a:off x="1662071" y="197923"/>
          <a:ext cx="3171186" cy="32310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5">
            <a:extLst>
              <a:ext uri="{FF2B5EF4-FFF2-40B4-BE49-F238E27FC236}">
                <a16:creationId xmlns:a16="http://schemas.microsoft.com/office/drawing/2014/main" id="{692DD7F0-709F-FDF5-2A79-295FE81E3DE7}"/>
              </a:ext>
            </a:extLst>
          </p:cNvPr>
          <p:cNvGraphicFramePr>
            <a:graphicFrameLocks noGrp="1"/>
          </p:cNvGraphicFramePr>
          <p:nvPr>
            <p:ph sz="half" idx="2"/>
            <p:extLst>
              <p:ext uri="{D42A27DB-BD31-4B8C-83A1-F6EECF244321}">
                <p14:modId xmlns:p14="http://schemas.microsoft.com/office/powerpoint/2010/main" val="2336640335"/>
              </p:ext>
            </p:extLst>
          </p:nvPr>
        </p:nvGraphicFramePr>
        <p:xfrm>
          <a:off x="1662071" y="3429000"/>
          <a:ext cx="3171186" cy="28715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DB6A8F8F-4049-F77F-9945-7233EC423CF1}"/>
              </a:ext>
            </a:extLst>
          </p:cNvPr>
          <p:cNvGraphicFramePr>
            <a:graphicFrameLocks/>
          </p:cNvGraphicFramePr>
          <p:nvPr>
            <p:extLst>
              <p:ext uri="{D42A27DB-BD31-4B8C-83A1-F6EECF244321}">
                <p14:modId xmlns:p14="http://schemas.microsoft.com/office/powerpoint/2010/main" val="2652641727"/>
              </p:ext>
            </p:extLst>
          </p:nvPr>
        </p:nvGraphicFramePr>
        <p:xfrm>
          <a:off x="5349613" y="190007"/>
          <a:ext cx="4324818" cy="31174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730D6E95-03AB-0E55-1DB5-0B72B3446260}"/>
              </a:ext>
            </a:extLst>
          </p:cNvPr>
          <p:cNvGraphicFramePr>
            <a:graphicFrameLocks/>
          </p:cNvGraphicFramePr>
          <p:nvPr>
            <p:extLst>
              <p:ext uri="{D42A27DB-BD31-4B8C-83A1-F6EECF244321}">
                <p14:modId xmlns:p14="http://schemas.microsoft.com/office/powerpoint/2010/main" val="856250997"/>
              </p:ext>
            </p:extLst>
          </p:nvPr>
        </p:nvGraphicFramePr>
        <p:xfrm>
          <a:off x="5931848" y="3214256"/>
          <a:ext cx="3706957" cy="3279722"/>
        </p:xfrm>
        <a:graphic>
          <a:graphicData uri="http://schemas.openxmlformats.org/drawingml/2006/chart">
            <c:chart xmlns:c="http://schemas.openxmlformats.org/drawingml/2006/chart" xmlns:r="http://schemas.openxmlformats.org/officeDocument/2006/relationships" r:id="rId5"/>
          </a:graphicData>
        </a:graphic>
      </p:graphicFrame>
      <p:sp>
        <p:nvSpPr>
          <p:cNvPr id="9" name="Oval 8">
            <a:extLst>
              <a:ext uri="{FF2B5EF4-FFF2-40B4-BE49-F238E27FC236}">
                <a16:creationId xmlns:a16="http://schemas.microsoft.com/office/drawing/2014/main" id="{E5FFAB9A-5764-9363-D15C-789D3BACEB53}"/>
              </a:ext>
            </a:extLst>
          </p:cNvPr>
          <p:cNvSpPr/>
          <p:nvPr/>
        </p:nvSpPr>
        <p:spPr>
          <a:xfrm>
            <a:off x="1943652" y="980231"/>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Oval 9">
            <a:extLst>
              <a:ext uri="{FF2B5EF4-FFF2-40B4-BE49-F238E27FC236}">
                <a16:creationId xmlns:a16="http://schemas.microsoft.com/office/drawing/2014/main" id="{2A83C559-E822-A36F-383F-02607C72C70C}"/>
              </a:ext>
            </a:extLst>
          </p:cNvPr>
          <p:cNvSpPr/>
          <p:nvPr/>
        </p:nvSpPr>
        <p:spPr>
          <a:xfrm>
            <a:off x="1563756" y="1913619"/>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Oval 10">
            <a:extLst>
              <a:ext uri="{FF2B5EF4-FFF2-40B4-BE49-F238E27FC236}">
                <a16:creationId xmlns:a16="http://schemas.microsoft.com/office/drawing/2014/main" id="{4AEB6B97-EBED-5DBD-DE47-5DA5330B0570}"/>
              </a:ext>
            </a:extLst>
          </p:cNvPr>
          <p:cNvSpPr/>
          <p:nvPr/>
        </p:nvSpPr>
        <p:spPr>
          <a:xfrm>
            <a:off x="5490818" y="1538688"/>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34AD3963-6785-B503-1298-5D063F24FAD3}"/>
              </a:ext>
            </a:extLst>
          </p:cNvPr>
          <p:cNvSpPr/>
          <p:nvPr/>
        </p:nvSpPr>
        <p:spPr>
          <a:xfrm>
            <a:off x="5687392" y="1985617"/>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Oval 12">
            <a:extLst>
              <a:ext uri="{FF2B5EF4-FFF2-40B4-BE49-F238E27FC236}">
                <a16:creationId xmlns:a16="http://schemas.microsoft.com/office/drawing/2014/main" id="{80B340EF-BFBF-2EC4-ABDF-365E2F3C605F}"/>
              </a:ext>
            </a:extLst>
          </p:cNvPr>
          <p:cNvSpPr/>
          <p:nvPr/>
        </p:nvSpPr>
        <p:spPr>
          <a:xfrm>
            <a:off x="5747027" y="2432546"/>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Oval 13">
            <a:extLst>
              <a:ext uri="{FF2B5EF4-FFF2-40B4-BE49-F238E27FC236}">
                <a16:creationId xmlns:a16="http://schemas.microsoft.com/office/drawing/2014/main" id="{23B0A17A-44DA-EF37-B2DC-C7B17DCE7E31}"/>
              </a:ext>
            </a:extLst>
          </p:cNvPr>
          <p:cNvSpPr/>
          <p:nvPr/>
        </p:nvSpPr>
        <p:spPr>
          <a:xfrm>
            <a:off x="1495287" y="2878534"/>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a:extLst>
              <a:ext uri="{FF2B5EF4-FFF2-40B4-BE49-F238E27FC236}">
                <a16:creationId xmlns:a16="http://schemas.microsoft.com/office/drawing/2014/main" id="{ED20C781-5237-CA3C-CEFF-E4ECB9602A3B}"/>
              </a:ext>
            </a:extLst>
          </p:cNvPr>
          <p:cNvSpPr/>
          <p:nvPr/>
        </p:nvSpPr>
        <p:spPr>
          <a:xfrm>
            <a:off x="5896222" y="5382111"/>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Oval 15">
            <a:extLst>
              <a:ext uri="{FF2B5EF4-FFF2-40B4-BE49-F238E27FC236}">
                <a16:creationId xmlns:a16="http://schemas.microsoft.com/office/drawing/2014/main" id="{5D68FDE7-C17C-BFB9-08EA-2A59143574D4}"/>
              </a:ext>
            </a:extLst>
          </p:cNvPr>
          <p:cNvSpPr/>
          <p:nvPr/>
        </p:nvSpPr>
        <p:spPr>
          <a:xfrm>
            <a:off x="1559905" y="4864780"/>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Oval 16">
            <a:extLst>
              <a:ext uri="{FF2B5EF4-FFF2-40B4-BE49-F238E27FC236}">
                <a16:creationId xmlns:a16="http://schemas.microsoft.com/office/drawing/2014/main" id="{81DF799F-975A-E207-F0F9-A1DD382749FE}"/>
              </a:ext>
            </a:extLst>
          </p:cNvPr>
          <p:cNvSpPr/>
          <p:nvPr/>
        </p:nvSpPr>
        <p:spPr>
          <a:xfrm>
            <a:off x="1592470" y="5311238"/>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Oval 17">
            <a:extLst>
              <a:ext uri="{FF2B5EF4-FFF2-40B4-BE49-F238E27FC236}">
                <a16:creationId xmlns:a16="http://schemas.microsoft.com/office/drawing/2014/main" id="{C8DC8AE0-68D7-BB22-B11D-456D0896DDD3}"/>
              </a:ext>
            </a:extLst>
          </p:cNvPr>
          <p:cNvSpPr/>
          <p:nvPr/>
        </p:nvSpPr>
        <p:spPr>
          <a:xfrm>
            <a:off x="1626445" y="5852346"/>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Oval 18">
            <a:extLst>
              <a:ext uri="{FF2B5EF4-FFF2-40B4-BE49-F238E27FC236}">
                <a16:creationId xmlns:a16="http://schemas.microsoft.com/office/drawing/2014/main" id="{6E61C9C6-AF71-F995-D89E-CFEF08467172}"/>
              </a:ext>
            </a:extLst>
          </p:cNvPr>
          <p:cNvSpPr/>
          <p:nvPr/>
        </p:nvSpPr>
        <p:spPr>
          <a:xfrm>
            <a:off x="2078383" y="4413251"/>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Oval 19">
            <a:extLst>
              <a:ext uri="{FF2B5EF4-FFF2-40B4-BE49-F238E27FC236}">
                <a16:creationId xmlns:a16="http://schemas.microsoft.com/office/drawing/2014/main" id="{0FD67A71-5C0C-B357-EF85-39618A831782}"/>
              </a:ext>
            </a:extLst>
          </p:cNvPr>
          <p:cNvSpPr/>
          <p:nvPr/>
        </p:nvSpPr>
        <p:spPr>
          <a:xfrm>
            <a:off x="6338957" y="4605966"/>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 name="Oval 20">
            <a:extLst>
              <a:ext uri="{FF2B5EF4-FFF2-40B4-BE49-F238E27FC236}">
                <a16:creationId xmlns:a16="http://schemas.microsoft.com/office/drawing/2014/main" id="{7E2F3AEE-B43F-2B1E-7CFE-60F700ED66A5}"/>
              </a:ext>
            </a:extLst>
          </p:cNvPr>
          <p:cNvSpPr/>
          <p:nvPr/>
        </p:nvSpPr>
        <p:spPr>
          <a:xfrm>
            <a:off x="1903896" y="2513894"/>
            <a:ext cx="1554921" cy="335722"/>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443284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07602125-EAAD-5403-C607-A861FCC98A25}"/>
              </a:ext>
            </a:extLst>
          </p:cNvPr>
          <p:cNvGraphicFramePr>
            <a:graphicFrameLocks noGrp="1"/>
          </p:cNvGraphicFramePr>
          <p:nvPr>
            <p:ph sz="half" idx="1"/>
          </p:nvPr>
        </p:nvGraphicFramePr>
        <p:xfrm>
          <a:off x="1099972" y="930235"/>
          <a:ext cx="6128141" cy="55339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B57D55B-654E-4C65-E40C-F6A2AEB12637}"/>
              </a:ext>
            </a:extLst>
          </p:cNvPr>
          <p:cNvSpPr>
            <a:spLocks noGrp="1"/>
          </p:cNvSpPr>
          <p:nvPr>
            <p:ph type="title"/>
          </p:nvPr>
        </p:nvSpPr>
        <p:spPr/>
        <p:txBody>
          <a:bodyPr anchor="t"/>
          <a:lstStyle/>
          <a:p>
            <a:r>
              <a:rPr lang="en-CA" dirty="0"/>
              <a:t>Overall Comments</a:t>
            </a:r>
          </a:p>
        </p:txBody>
      </p:sp>
    </p:spTree>
    <p:extLst>
      <p:ext uri="{BB962C8B-B14F-4D97-AF65-F5344CB8AC3E}">
        <p14:creationId xmlns:p14="http://schemas.microsoft.com/office/powerpoint/2010/main" val="149355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nded Design Teal 16x9">
  <a:themeElements>
    <a:clrScheme name="OVA">
      <a:dk1>
        <a:srgbClr val="6F6C6F"/>
      </a:dk1>
      <a:lt1>
        <a:sysClr val="window" lastClr="FFFFFF"/>
      </a:lt1>
      <a:dk2>
        <a:srgbClr val="000000"/>
      </a:dk2>
      <a:lt2>
        <a:srgbClr val="E5E8E8"/>
      </a:lt2>
      <a:accent1>
        <a:srgbClr val="81BD41"/>
      </a:accent1>
      <a:accent2>
        <a:srgbClr val="81BD41"/>
      </a:accent2>
      <a:accent3>
        <a:srgbClr val="EBCA21"/>
      </a:accent3>
      <a:accent4>
        <a:srgbClr val="EB8D21"/>
      </a:accent4>
      <a:accent5>
        <a:srgbClr val="EB5638"/>
      </a:accent5>
      <a:accent6>
        <a:srgbClr val="5172B1"/>
      </a:accent6>
      <a:hlink>
        <a:srgbClr val="3A9CDB"/>
      </a:hlink>
      <a:folHlink>
        <a:srgbClr val="5172B1"/>
      </a:folHlink>
    </a:clrScheme>
    <a:fontScheme name="OVA">
      <a:majorFont>
        <a:latin typeface="Swis721 BT"/>
        <a:ea typeface=""/>
        <a:cs typeface=""/>
      </a:majorFont>
      <a:minorFont>
        <a:latin typeface="Swiss 721 SW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77024F612EB744E8E855ECCBD61DABD" ma:contentTypeVersion="16" ma:contentTypeDescription="Create a new document." ma:contentTypeScope="" ma:versionID="5ac625fc37ce8c918ec992339d7cae39">
  <xsd:schema xmlns:xsd="http://www.w3.org/2001/XMLSchema" xmlns:xs="http://www.w3.org/2001/XMLSchema" xmlns:p="http://schemas.microsoft.com/office/2006/metadata/properties" xmlns:ns2="d3e045f1-72e3-48d5-ac04-32500cc5eb30" xmlns:ns3="079565d9-a781-479f-99b2-a8e6f11db7fd" targetNamespace="http://schemas.microsoft.com/office/2006/metadata/properties" ma:root="true" ma:fieldsID="08465a9f56e19ba321997d6dd3e68bdd" ns2:_="" ns3:_="">
    <xsd:import namespace="d3e045f1-72e3-48d5-ac04-32500cc5eb30"/>
    <xsd:import namespace="079565d9-a781-479f-99b2-a8e6f11db7f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e045f1-72e3-48d5-ac04-32500cc5eb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32abdb6-187a-4c88-8c4b-1004c030a0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9565d9-a781-479f-99b2-a8e6f11db7f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102e776-ef5d-47b9-baf4-716753d64ad9}" ma:internalName="TaxCatchAll" ma:showField="CatchAllData" ma:web="079565d9-a781-479f-99b2-a8e6f11db7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079565d9-a781-479f-99b2-a8e6f11db7fd">
      <UserInfo>
        <DisplayName>Jo-Anne Ljubicic</DisplayName>
        <AccountId>16</AccountId>
        <AccountType/>
      </UserInfo>
    </SharedWithUsers>
    <TaxCatchAll xmlns="079565d9-a781-479f-99b2-a8e6f11db7fd" xsi:nil="true"/>
    <lcf76f155ced4ddcb4097134ff3c332f xmlns="d3e045f1-72e3-48d5-ac04-32500cc5eb3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EC2ABF-A5EC-437B-8ACD-ADB9C8C4E81C}">
  <ds:schemaRefs>
    <ds:schemaRef ds:uri="http://schemas.microsoft.com/sharepoint/v3/contenttype/forms"/>
  </ds:schemaRefs>
</ds:datastoreItem>
</file>

<file path=customXml/itemProps2.xml><?xml version="1.0" encoding="utf-8"?>
<ds:datastoreItem xmlns:ds="http://schemas.openxmlformats.org/officeDocument/2006/customXml" ds:itemID="{13765292-CBE6-4679-93D2-25AD40B6AF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e045f1-72e3-48d5-ac04-32500cc5eb30"/>
    <ds:schemaRef ds:uri="079565d9-a781-479f-99b2-a8e6f11db7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9252555-2C17-47F7-A3EA-3E07A7F6387D}">
  <ds:schemaRefs>
    <ds:schemaRef ds:uri="http://schemas.microsoft.com/office/infopath/2007/PartnerControls"/>
    <ds:schemaRef ds:uri="http://purl.org/dc/terms/"/>
    <ds:schemaRef ds:uri="d766bafe-9d72-4605-b45f-489fe8648d37"/>
    <ds:schemaRef ds:uri="http://schemas.microsoft.com/office/2006/documentManagement/types"/>
    <ds:schemaRef ds:uri="http://purl.org/dc/elements/1.1/"/>
    <ds:schemaRef ds:uri="http://schemas.openxmlformats.org/package/2006/metadata/core-properties"/>
    <ds:schemaRef ds:uri="http://www.w3.org/XML/1998/namespace"/>
    <ds:schemaRef ds:uri="079565d9-a781-479f-99b2-a8e6f11db7fd"/>
    <ds:schemaRef ds:uri="http://schemas.microsoft.com/office/2006/metadata/properties"/>
    <ds:schemaRef ds:uri="http://purl.org/dc/dcmitype/"/>
    <ds:schemaRef ds:uri="d3e045f1-72e3-48d5-ac04-32500cc5eb30"/>
  </ds:schemaRefs>
</ds:datastoreItem>
</file>

<file path=docProps/app.xml><?xml version="1.0" encoding="utf-8"?>
<Properties xmlns="http://schemas.openxmlformats.org/officeDocument/2006/extended-properties" xmlns:vt="http://schemas.openxmlformats.org/officeDocument/2006/docPropsVTypes">
  <Template>Teal banded presentation (widescreen)</Template>
  <TotalTime>8050</TotalTime>
  <Words>1896</Words>
  <Application>Microsoft Office PowerPoint</Application>
  <PresentationFormat>Widescreen</PresentationFormat>
  <Paragraphs>103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Swis721 BT</vt:lpstr>
      <vt:lpstr>Swiss 721 SWA</vt:lpstr>
      <vt:lpstr>Banded Design Teal 16x9</vt:lpstr>
      <vt:lpstr>OVA Club Operations Survey</vt:lpstr>
      <vt:lpstr>OBJECTIVE</vt:lpstr>
      <vt:lpstr>OVERVIEW</vt:lpstr>
      <vt:lpstr>Who Responded?</vt:lpstr>
      <vt:lpstr>Regional Breakdown</vt:lpstr>
      <vt:lpstr>Club Size</vt:lpstr>
      <vt:lpstr>3 Key Questions</vt:lpstr>
      <vt:lpstr>PowerPoint Presentation</vt:lpstr>
      <vt:lpstr>Overall Comments</vt:lpstr>
      <vt:lpstr>Overall Comments</vt:lpstr>
      <vt:lpstr>Competitions                                                                            </vt:lpstr>
      <vt:lpstr>Interaction with Clubs                                                                            </vt:lpstr>
      <vt:lpstr>Club Resources                                                                            </vt:lpstr>
      <vt:lpstr>Rules                                                                            </vt:lpstr>
      <vt:lpstr>Overall Comments</vt:lpstr>
      <vt:lpstr>Overall Comments</vt:lpstr>
      <vt:lpstr>Tryouts, Tryout Window, Re-Signing                                                                            </vt:lpstr>
      <vt:lpstr>Observations from an outsider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ontariovolleyball</dc:creator>
  <cp:keywords/>
  <cp:lastModifiedBy>Alishia Lidums</cp:lastModifiedBy>
  <cp:revision>133</cp:revision>
  <cp:lastPrinted>2017-10-20T20:57:45Z</cp:lastPrinted>
  <dcterms:created xsi:type="dcterms:W3CDTF">2017-09-29T15:01:31Z</dcterms:created>
  <dcterms:modified xsi:type="dcterms:W3CDTF">2023-08-22T17:48:34Z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TC028952549991</vt:lpwstr>
  </property>
  <property fmtid="{D5CDD505-2E9C-101B-9397-08002B2CF9AE}" pid="3" name="ContentTypeId">
    <vt:lpwstr>0x010100B77024F612EB744E8E855ECCBD61DABD</vt:lpwstr>
  </property>
</Properties>
</file>