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18"/>
  </p:notesMasterIdLst>
  <p:sldIdLst>
    <p:sldId id="256" r:id="rId2"/>
    <p:sldId id="257" r:id="rId3"/>
    <p:sldId id="258" r:id="rId4"/>
    <p:sldId id="259" r:id="rId5"/>
    <p:sldId id="269" r:id="rId6"/>
    <p:sldId id="260" r:id="rId7"/>
    <p:sldId id="268" r:id="rId8"/>
    <p:sldId id="261" r:id="rId9"/>
    <p:sldId id="262" r:id="rId10"/>
    <p:sldId id="263" r:id="rId11"/>
    <p:sldId id="264" r:id="rId12"/>
    <p:sldId id="265" r:id="rId13"/>
    <p:sldId id="266" r:id="rId14"/>
    <p:sldId id="267"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297D"/>
    <a:srgbClr val="F7D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11"/>
  </p:normalViewPr>
  <p:slideViewPr>
    <p:cSldViewPr snapToGrid="0" snapToObjects="1">
      <p:cViewPr>
        <p:scale>
          <a:sx n="113" d="100"/>
          <a:sy n="113" d="100"/>
        </p:scale>
        <p:origin x="-1128"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F363A-8DE8-8B40-AFA5-BFD5BC8E8335}"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ED61A30E-BB15-514D-97D4-E7897E1E2918}">
      <dgm:prSet phldrT="[Text]"/>
      <dgm:spPr/>
      <dgm:t>
        <a:bodyPr/>
        <a:lstStyle/>
        <a:p>
          <a:r>
            <a:rPr lang="en-US" dirty="0" smtClean="0">
              <a:solidFill>
                <a:srgbClr val="000000"/>
              </a:solidFill>
            </a:rPr>
            <a:t>Swimming and diving are lifelong sports and should be fun.  If we do this right, we should all look at swimming and diving as an opportunity to work hard at something we enjoy and be a respectful and motivating teammates to others. We want this team to feel like a family of athletes who can rely on one another for support, enthusiasm and guidance both in and out of the pool.   </a:t>
          </a:r>
          <a:endParaRPr lang="en-US" dirty="0"/>
        </a:p>
      </dgm:t>
    </dgm:pt>
    <dgm:pt modelId="{8F07729C-E2F1-E34A-8AE1-0D2EB2D6D593}" type="parTrans" cxnId="{67620D45-10E3-3A40-8CDA-FA445FB6C02B}">
      <dgm:prSet/>
      <dgm:spPr/>
      <dgm:t>
        <a:bodyPr/>
        <a:lstStyle/>
        <a:p>
          <a:endParaRPr lang="en-US"/>
        </a:p>
      </dgm:t>
    </dgm:pt>
    <dgm:pt modelId="{334FBED5-6ADE-1540-922C-CBD41D5FA0F1}" type="sibTrans" cxnId="{67620D45-10E3-3A40-8CDA-FA445FB6C02B}">
      <dgm:prSet/>
      <dgm:spPr/>
      <dgm:t>
        <a:bodyPr/>
        <a:lstStyle/>
        <a:p>
          <a:endParaRPr lang="en-US"/>
        </a:p>
      </dgm:t>
    </dgm:pt>
    <dgm:pt modelId="{5587C623-D8AD-A348-817C-DCC62FCA1205}">
      <dgm:prSet phldrT="[Text]"/>
      <dgm:spPr/>
      <dgm:t>
        <a:bodyPr/>
        <a:lstStyle/>
        <a:p>
          <a:r>
            <a:rPr lang="en-US" dirty="0" smtClean="0">
              <a:solidFill>
                <a:srgbClr val="000000"/>
              </a:solidFill>
            </a:rPr>
            <a:t>Our hope, is swimming and diving at CDH becomes a building block to helping our athletes become amazing people of integrity and positive members of our community. </a:t>
          </a:r>
          <a:endParaRPr lang="en-US" dirty="0"/>
        </a:p>
      </dgm:t>
    </dgm:pt>
    <dgm:pt modelId="{1E72CF59-3349-E241-8C6A-3AF8BFE00794}" type="parTrans" cxnId="{C8F24949-69DE-3F41-8E94-FE7CCB3F03BC}">
      <dgm:prSet/>
      <dgm:spPr/>
      <dgm:t>
        <a:bodyPr/>
        <a:lstStyle/>
        <a:p>
          <a:endParaRPr lang="en-US"/>
        </a:p>
      </dgm:t>
    </dgm:pt>
    <dgm:pt modelId="{BB2003E8-817C-EF49-8C00-5A20885B63BB}" type="sibTrans" cxnId="{C8F24949-69DE-3F41-8E94-FE7CCB3F03BC}">
      <dgm:prSet/>
      <dgm:spPr/>
      <dgm:t>
        <a:bodyPr/>
        <a:lstStyle/>
        <a:p>
          <a:endParaRPr lang="en-US"/>
        </a:p>
      </dgm:t>
    </dgm:pt>
    <dgm:pt modelId="{90982AA5-73AB-604A-82A1-D19BEA4C9667}" type="pres">
      <dgm:prSet presAssocID="{F4BF363A-8DE8-8B40-AFA5-BFD5BC8E8335}" presName="Name0" presStyleCnt="0">
        <dgm:presLayoutVars>
          <dgm:chMax val="7"/>
          <dgm:chPref val="7"/>
          <dgm:dir/>
        </dgm:presLayoutVars>
      </dgm:prSet>
      <dgm:spPr/>
      <dgm:t>
        <a:bodyPr/>
        <a:lstStyle/>
        <a:p>
          <a:endParaRPr lang="en-US"/>
        </a:p>
      </dgm:t>
    </dgm:pt>
    <dgm:pt modelId="{5B4AE878-FFE1-9B42-B987-07F4123699BC}" type="pres">
      <dgm:prSet presAssocID="{F4BF363A-8DE8-8B40-AFA5-BFD5BC8E8335}" presName="Name1" presStyleCnt="0"/>
      <dgm:spPr/>
    </dgm:pt>
    <dgm:pt modelId="{EDE7EFA9-5A47-6D45-B0BC-DFA4721B4A83}" type="pres">
      <dgm:prSet presAssocID="{F4BF363A-8DE8-8B40-AFA5-BFD5BC8E8335}" presName="cycle" presStyleCnt="0"/>
      <dgm:spPr/>
    </dgm:pt>
    <dgm:pt modelId="{DD584B75-5622-F64A-BA86-F927C694455D}" type="pres">
      <dgm:prSet presAssocID="{F4BF363A-8DE8-8B40-AFA5-BFD5BC8E8335}" presName="srcNode" presStyleLbl="node1" presStyleIdx="0" presStyleCnt="2"/>
      <dgm:spPr/>
    </dgm:pt>
    <dgm:pt modelId="{F119F5CC-EADF-A54E-A398-9101AA20E4FC}" type="pres">
      <dgm:prSet presAssocID="{F4BF363A-8DE8-8B40-AFA5-BFD5BC8E8335}" presName="conn" presStyleLbl="parChTrans1D2" presStyleIdx="0" presStyleCnt="1"/>
      <dgm:spPr/>
      <dgm:t>
        <a:bodyPr/>
        <a:lstStyle/>
        <a:p>
          <a:endParaRPr lang="en-US"/>
        </a:p>
      </dgm:t>
    </dgm:pt>
    <dgm:pt modelId="{27175166-6E55-5144-BFE9-740C26B2C9F8}" type="pres">
      <dgm:prSet presAssocID="{F4BF363A-8DE8-8B40-AFA5-BFD5BC8E8335}" presName="extraNode" presStyleLbl="node1" presStyleIdx="0" presStyleCnt="2"/>
      <dgm:spPr/>
    </dgm:pt>
    <dgm:pt modelId="{919AB337-4EFD-774B-9811-06FF19D5D8EB}" type="pres">
      <dgm:prSet presAssocID="{F4BF363A-8DE8-8B40-AFA5-BFD5BC8E8335}" presName="dstNode" presStyleLbl="node1" presStyleIdx="0" presStyleCnt="2"/>
      <dgm:spPr/>
    </dgm:pt>
    <dgm:pt modelId="{C74E5D6E-9C3D-6F4F-9E61-77579BB20E63}" type="pres">
      <dgm:prSet presAssocID="{ED61A30E-BB15-514D-97D4-E7897E1E2918}" presName="text_1" presStyleLbl="node1" presStyleIdx="0" presStyleCnt="2">
        <dgm:presLayoutVars>
          <dgm:bulletEnabled val="1"/>
        </dgm:presLayoutVars>
      </dgm:prSet>
      <dgm:spPr/>
      <dgm:t>
        <a:bodyPr/>
        <a:lstStyle/>
        <a:p>
          <a:endParaRPr lang="en-US"/>
        </a:p>
      </dgm:t>
    </dgm:pt>
    <dgm:pt modelId="{E5C98809-7CE6-5B40-802F-47D08124DCA9}" type="pres">
      <dgm:prSet presAssocID="{ED61A30E-BB15-514D-97D4-E7897E1E2918}" presName="accent_1" presStyleCnt="0"/>
      <dgm:spPr/>
    </dgm:pt>
    <dgm:pt modelId="{4A1EE2F9-B576-8F4E-84D7-B1B8452FA56D}" type="pres">
      <dgm:prSet presAssocID="{ED61A30E-BB15-514D-97D4-E7897E1E2918}" presName="accentRepeatNode" presStyleLbl="solidFgAcc1" presStyleIdx="0" presStyleCnt="2"/>
      <dgm:spPr>
        <a:solidFill>
          <a:schemeClr val="accent2"/>
        </a:solidFill>
      </dgm:spPr>
    </dgm:pt>
    <dgm:pt modelId="{F5A33645-7EE7-7E4A-AE5F-68E5771C1807}" type="pres">
      <dgm:prSet presAssocID="{5587C623-D8AD-A348-817C-DCC62FCA1205}" presName="text_2" presStyleLbl="node1" presStyleIdx="1" presStyleCnt="2">
        <dgm:presLayoutVars>
          <dgm:bulletEnabled val="1"/>
        </dgm:presLayoutVars>
      </dgm:prSet>
      <dgm:spPr/>
      <dgm:t>
        <a:bodyPr/>
        <a:lstStyle/>
        <a:p>
          <a:endParaRPr lang="en-US"/>
        </a:p>
      </dgm:t>
    </dgm:pt>
    <dgm:pt modelId="{46169D53-1D11-124F-AA72-FE4AC312BBCD}" type="pres">
      <dgm:prSet presAssocID="{5587C623-D8AD-A348-817C-DCC62FCA1205}" presName="accent_2" presStyleCnt="0"/>
      <dgm:spPr/>
    </dgm:pt>
    <dgm:pt modelId="{7020EB55-B7A2-BD41-87D4-06BE5CA71DC3}" type="pres">
      <dgm:prSet presAssocID="{5587C623-D8AD-A348-817C-DCC62FCA1205}" presName="accentRepeatNode" presStyleLbl="solidFgAcc1" presStyleIdx="1" presStyleCnt="2"/>
      <dgm:spPr>
        <a:solidFill>
          <a:schemeClr val="accent2"/>
        </a:solidFill>
      </dgm:spPr>
    </dgm:pt>
  </dgm:ptLst>
  <dgm:cxnLst>
    <dgm:cxn modelId="{21A4904F-F4BA-9F43-8B45-908197B02330}" type="presOf" srcId="{ED61A30E-BB15-514D-97D4-E7897E1E2918}" destId="{C74E5D6E-9C3D-6F4F-9E61-77579BB20E63}" srcOrd="0" destOrd="0" presId="urn:microsoft.com/office/officeart/2008/layout/VerticalCurvedList"/>
    <dgm:cxn modelId="{C8F24949-69DE-3F41-8E94-FE7CCB3F03BC}" srcId="{F4BF363A-8DE8-8B40-AFA5-BFD5BC8E8335}" destId="{5587C623-D8AD-A348-817C-DCC62FCA1205}" srcOrd="1" destOrd="0" parTransId="{1E72CF59-3349-E241-8C6A-3AF8BFE00794}" sibTransId="{BB2003E8-817C-EF49-8C00-5A20885B63BB}"/>
    <dgm:cxn modelId="{FF70D862-85E3-F04C-A0FF-162A40E316DB}" type="presOf" srcId="{334FBED5-6ADE-1540-922C-CBD41D5FA0F1}" destId="{F119F5CC-EADF-A54E-A398-9101AA20E4FC}" srcOrd="0" destOrd="0" presId="urn:microsoft.com/office/officeart/2008/layout/VerticalCurvedList"/>
    <dgm:cxn modelId="{67620D45-10E3-3A40-8CDA-FA445FB6C02B}" srcId="{F4BF363A-8DE8-8B40-AFA5-BFD5BC8E8335}" destId="{ED61A30E-BB15-514D-97D4-E7897E1E2918}" srcOrd="0" destOrd="0" parTransId="{8F07729C-E2F1-E34A-8AE1-0D2EB2D6D593}" sibTransId="{334FBED5-6ADE-1540-922C-CBD41D5FA0F1}"/>
    <dgm:cxn modelId="{6031C93A-D8D6-E54F-A4C9-B58218FBA2BF}" type="presOf" srcId="{F4BF363A-8DE8-8B40-AFA5-BFD5BC8E8335}" destId="{90982AA5-73AB-604A-82A1-D19BEA4C9667}" srcOrd="0" destOrd="0" presId="urn:microsoft.com/office/officeart/2008/layout/VerticalCurvedList"/>
    <dgm:cxn modelId="{44E7329F-DEA6-684B-8A22-18A4AA923A39}" type="presOf" srcId="{5587C623-D8AD-A348-817C-DCC62FCA1205}" destId="{F5A33645-7EE7-7E4A-AE5F-68E5771C1807}" srcOrd="0" destOrd="0" presId="urn:microsoft.com/office/officeart/2008/layout/VerticalCurvedList"/>
    <dgm:cxn modelId="{AF3AF882-B337-5A41-83AC-6BCA446CE7AD}" type="presParOf" srcId="{90982AA5-73AB-604A-82A1-D19BEA4C9667}" destId="{5B4AE878-FFE1-9B42-B987-07F4123699BC}" srcOrd="0" destOrd="0" presId="urn:microsoft.com/office/officeart/2008/layout/VerticalCurvedList"/>
    <dgm:cxn modelId="{B0B71FF5-F27C-5044-A71B-3CEA4E4EFE9D}" type="presParOf" srcId="{5B4AE878-FFE1-9B42-B987-07F4123699BC}" destId="{EDE7EFA9-5A47-6D45-B0BC-DFA4721B4A83}" srcOrd="0" destOrd="0" presId="urn:microsoft.com/office/officeart/2008/layout/VerticalCurvedList"/>
    <dgm:cxn modelId="{1F7DDAF7-77F7-5F46-93A3-90EECF7E4947}" type="presParOf" srcId="{EDE7EFA9-5A47-6D45-B0BC-DFA4721B4A83}" destId="{DD584B75-5622-F64A-BA86-F927C694455D}" srcOrd="0" destOrd="0" presId="urn:microsoft.com/office/officeart/2008/layout/VerticalCurvedList"/>
    <dgm:cxn modelId="{B0D1E369-130F-B54F-937D-006C3BC9CE88}" type="presParOf" srcId="{EDE7EFA9-5A47-6D45-B0BC-DFA4721B4A83}" destId="{F119F5CC-EADF-A54E-A398-9101AA20E4FC}" srcOrd="1" destOrd="0" presId="urn:microsoft.com/office/officeart/2008/layout/VerticalCurvedList"/>
    <dgm:cxn modelId="{78B71BB0-177A-AE43-9777-2EA0E708BF76}" type="presParOf" srcId="{EDE7EFA9-5A47-6D45-B0BC-DFA4721B4A83}" destId="{27175166-6E55-5144-BFE9-740C26B2C9F8}" srcOrd="2" destOrd="0" presId="urn:microsoft.com/office/officeart/2008/layout/VerticalCurvedList"/>
    <dgm:cxn modelId="{3729EF02-9B74-6443-8ECB-E0F669E28ECF}" type="presParOf" srcId="{EDE7EFA9-5A47-6D45-B0BC-DFA4721B4A83}" destId="{919AB337-4EFD-774B-9811-06FF19D5D8EB}" srcOrd="3" destOrd="0" presId="urn:microsoft.com/office/officeart/2008/layout/VerticalCurvedList"/>
    <dgm:cxn modelId="{CA79E86D-DC28-024A-91B9-E9CC89F7A7D0}" type="presParOf" srcId="{5B4AE878-FFE1-9B42-B987-07F4123699BC}" destId="{C74E5D6E-9C3D-6F4F-9E61-77579BB20E63}" srcOrd="1" destOrd="0" presId="urn:microsoft.com/office/officeart/2008/layout/VerticalCurvedList"/>
    <dgm:cxn modelId="{0288E658-1CE6-E141-AA6C-311FB7AC2F14}" type="presParOf" srcId="{5B4AE878-FFE1-9B42-B987-07F4123699BC}" destId="{E5C98809-7CE6-5B40-802F-47D08124DCA9}" srcOrd="2" destOrd="0" presId="urn:microsoft.com/office/officeart/2008/layout/VerticalCurvedList"/>
    <dgm:cxn modelId="{F8B0CF4B-CC95-1C45-A4E3-CE635AB6CF82}" type="presParOf" srcId="{E5C98809-7CE6-5B40-802F-47D08124DCA9}" destId="{4A1EE2F9-B576-8F4E-84D7-B1B8452FA56D}" srcOrd="0" destOrd="0" presId="urn:microsoft.com/office/officeart/2008/layout/VerticalCurvedList"/>
    <dgm:cxn modelId="{9408FA94-3300-5B41-A6C5-0D0867D13951}" type="presParOf" srcId="{5B4AE878-FFE1-9B42-B987-07F4123699BC}" destId="{F5A33645-7EE7-7E4A-AE5F-68E5771C1807}" srcOrd="3" destOrd="0" presId="urn:microsoft.com/office/officeart/2008/layout/VerticalCurvedList"/>
    <dgm:cxn modelId="{37636442-1B4E-E841-9875-181E3E6734AF}" type="presParOf" srcId="{5B4AE878-FFE1-9B42-B987-07F4123699BC}" destId="{46169D53-1D11-124F-AA72-FE4AC312BBCD}" srcOrd="4" destOrd="0" presId="urn:microsoft.com/office/officeart/2008/layout/VerticalCurvedList"/>
    <dgm:cxn modelId="{0DA72390-77FA-B84C-A924-A55BEDAED374}" type="presParOf" srcId="{46169D53-1D11-124F-AA72-FE4AC312BBCD}" destId="{7020EB55-B7A2-BD41-87D4-06BE5CA71D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F5CC-EADF-A54E-A398-9101AA20E4FC}">
      <dsp:nvSpPr>
        <dsp:cNvPr id="0" name=""/>
        <dsp:cNvSpPr/>
      </dsp:nvSpPr>
      <dsp:spPr>
        <a:xfrm>
          <a:off x="-5427551" y="-837446"/>
          <a:ext cx="6512373" cy="6512373"/>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4E5D6E-9C3D-6F4F-9E61-77579BB20E63}">
      <dsp:nvSpPr>
        <dsp:cNvPr id="0" name=""/>
        <dsp:cNvSpPr/>
      </dsp:nvSpPr>
      <dsp:spPr>
        <a:xfrm>
          <a:off x="889249" y="691082"/>
          <a:ext cx="7681277" cy="1381971"/>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96940"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rPr>
            <a:t>Swimming and diving are lifelong sports and should be fun.  If we do this right, we should all look at swimming and diving as an opportunity to work hard at something we enjoy and be a respectful and motivating teammates to others. We want this team to feel like a family of athletes who can rely on one another for support, enthusiasm and guidance both in and out of the pool.   </a:t>
          </a:r>
          <a:endParaRPr lang="en-US" sz="1600" kern="1200" dirty="0"/>
        </a:p>
      </dsp:txBody>
      <dsp:txXfrm>
        <a:off x="889249" y="691082"/>
        <a:ext cx="7681277" cy="1381971"/>
      </dsp:txXfrm>
    </dsp:sp>
    <dsp:sp modelId="{4A1EE2F9-B576-8F4E-84D7-B1B8452FA56D}">
      <dsp:nvSpPr>
        <dsp:cNvPr id="0" name=""/>
        <dsp:cNvSpPr/>
      </dsp:nvSpPr>
      <dsp:spPr>
        <a:xfrm>
          <a:off x="25517" y="518335"/>
          <a:ext cx="1727464" cy="1727464"/>
        </a:xfrm>
        <a:prstGeom prst="ellipse">
          <a:avLst/>
        </a:prstGeom>
        <a:solidFill>
          <a:schemeClr val="accent2"/>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5A33645-7EE7-7E4A-AE5F-68E5771C1807}">
      <dsp:nvSpPr>
        <dsp:cNvPr id="0" name=""/>
        <dsp:cNvSpPr/>
      </dsp:nvSpPr>
      <dsp:spPr>
        <a:xfrm>
          <a:off x="889249" y="2764426"/>
          <a:ext cx="7681277" cy="1381971"/>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96940"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rPr>
            <a:t>Our hope, is swimming and diving at CDH becomes a building block to helping our athletes become amazing people of integrity and positive members of our community. </a:t>
          </a:r>
          <a:endParaRPr lang="en-US" sz="1600" kern="1200" dirty="0"/>
        </a:p>
      </dsp:txBody>
      <dsp:txXfrm>
        <a:off x="889249" y="2764426"/>
        <a:ext cx="7681277" cy="1381971"/>
      </dsp:txXfrm>
    </dsp:sp>
    <dsp:sp modelId="{7020EB55-B7A2-BD41-87D4-06BE5CA71DC3}">
      <dsp:nvSpPr>
        <dsp:cNvPr id="0" name=""/>
        <dsp:cNvSpPr/>
      </dsp:nvSpPr>
      <dsp:spPr>
        <a:xfrm>
          <a:off x="25517" y="2591679"/>
          <a:ext cx="1727464" cy="1727464"/>
        </a:xfrm>
        <a:prstGeom prst="ellipse">
          <a:avLst/>
        </a:prstGeom>
        <a:solidFill>
          <a:schemeClr val="accent2"/>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10D13-62C3-CC47-8F79-0F99110FF94C}" type="datetimeFigureOut">
              <a:rPr lang="en-US" smtClean="0"/>
              <a:t>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98635-539B-E44D-93F9-ADBCB5A0AFCC}" type="slidenum">
              <a:rPr lang="en-US" smtClean="0"/>
              <a:t>‹#›</a:t>
            </a:fld>
            <a:endParaRPr lang="en-US"/>
          </a:p>
        </p:txBody>
      </p:sp>
    </p:spTree>
    <p:extLst>
      <p:ext uri="{BB962C8B-B14F-4D97-AF65-F5344CB8AC3E}">
        <p14:creationId xmlns:p14="http://schemas.microsoft.com/office/powerpoint/2010/main" val="960550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Girls</a:t>
            </a:r>
          </a:p>
          <a:p>
            <a:r>
              <a:rPr lang="en-US" sz="1200" dirty="0" smtClean="0"/>
              <a:t>Swimming and Diving</a:t>
            </a:r>
          </a:p>
          <a:p>
            <a:r>
              <a:rPr lang="en-US" sz="1200" dirty="0" smtClean="0"/>
              <a:t>2021</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9198635-539B-E44D-93F9-ADBCB5A0AFCC}" type="slidenum">
              <a:rPr lang="en-US" smtClean="0"/>
              <a:t>1</a:t>
            </a:fld>
            <a:endParaRPr lang="en-US"/>
          </a:p>
        </p:txBody>
      </p:sp>
    </p:spTree>
    <p:extLst>
      <p:ext uri="{BB962C8B-B14F-4D97-AF65-F5344CB8AC3E}">
        <p14:creationId xmlns:p14="http://schemas.microsoft.com/office/powerpoint/2010/main" val="343506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AA2550-9859-1C4A-A40A-A5ED00BF49D1}"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8B91-6A57-134B-BD29-5F1092FF3A3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AA2550-9859-1C4A-A40A-A5ED00BF49D1}"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AA2550-9859-1C4A-A40A-A5ED00BF49D1}"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AA2550-9859-1C4A-A40A-A5ED00BF49D1}"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A2550-9859-1C4A-A40A-A5ED00BF49D1}"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8B91-6A57-134B-BD29-5F1092FF3A3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AA2550-9859-1C4A-A40A-A5ED00BF49D1}"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AA2550-9859-1C4A-A40A-A5ED00BF49D1}" type="datetimeFigureOut">
              <a:rPr lang="en-US" smtClean="0"/>
              <a:t>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AA2550-9859-1C4A-A40A-A5ED00BF49D1}" type="datetimeFigureOut">
              <a:rPr lang="en-US" smtClean="0"/>
              <a:t>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AA2550-9859-1C4A-A40A-A5ED00BF49D1}" type="datetimeFigureOut">
              <a:rPr lang="en-US" smtClean="0"/>
              <a:t>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0AA2550-9859-1C4A-A40A-A5ED00BF49D1}" type="datetimeFigureOut">
              <a:rPr lang="en-US" smtClean="0"/>
              <a:t>7/20/21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AC8B91-6A57-134B-BD29-5F1092FF3A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A2550-9859-1C4A-A40A-A5ED00BF49D1}"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C8B91-6A57-134B-BD29-5F1092FF3A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0100" y="0"/>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0AA2550-9859-1C4A-A40A-A5ED00BF49D1}" type="datetimeFigureOut">
              <a:rPr lang="en-US" smtClean="0"/>
              <a:t>7/20/21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AC8B91-6A57-134B-BD29-5F1092FF3A3A}" type="slidenum">
              <a:rPr lang="en-US" smtClean="0"/>
              <a:t>‹#›</a:t>
            </a:fld>
            <a:endParaRPr lang="en-US"/>
          </a:p>
        </p:txBody>
      </p:sp>
      <p:cxnSp>
        <p:nvCxnSpPr>
          <p:cNvPr id="10" name="Straight Connector 9"/>
          <p:cNvCxnSpPr/>
          <p:nvPr/>
        </p:nvCxnSpPr>
        <p:spPr>
          <a:xfrm>
            <a:off x="822959" y="1557222"/>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09057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mailto:kmagnuson@c-dh.org"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www.cdhraider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mailto:kmagnuson@c-dh.org"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mailto:lthomas@c-dh.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525108"/>
            <a:ext cx="9144000" cy="1546742"/>
          </a:xfrm>
          <a:solidFill>
            <a:schemeClr val="bg1">
              <a:alpha val="70000"/>
            </a:schemeClr>
          </a:solidFill>
        </p:spPr>
        <p:txBody>
          <a:bodyPr>
            <a:normAutofit/>
          </a:bodyPr>
          <a:lstStyle/>
          <a:p>
            <a:r>
              <a:rPr lang="en-US" sz="5400" b="1" dirty="0" smtClean="0"/>
              <a:t>Cretin-</a:t>
            </a:r>
            <a:r>
              <a:rPr lang="en-US" sz="5400" b="1" dirty="0" err="1" smtClean="0"/>
              <a:t>Derham</a:t>
            </a:r>
            <a:r>
              <a:rPr lang="en-US" sz="5400" b="1" dirty="0" smtClean="0"/>
              <a:t> Hall</a:t>
            </a:r>
            <a:br>
              <a:rPr lang="en-US" sz="5400" b="1" dirty="0" smtClean="0"/>
            </a:br>
            <a:r>
              <a:rPr lang="en-US" sz="5400" b="1" dirty="0" smtClean="0"/>
              <a:t>Girls Swimming </a:t>
            </a:r>
            <a:r>
              <a:rPr lang="en-US" sz="5400" b="1" dirty="0" smtClean="0"/>
              <a:t>and </a:t>
            </a:r>
            <a:r>
              <a:rPr lang="en-US" sz="5400" b="1" dirty="0" smtClean="0"/>
              <a:t>Diving 2021</a:t>
            </a:r>
            <a:endParaRPr lang="en-US" sz="5400" b="1" dirty="0"/>
          </a:p>
        </p:txBody>
      </p:sp>
      <p:pic>
        <p:nvPicPr>
          <p:cNvPr id="8" name="Picture 7" descr="girls swi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13351" cy="6858000"/>
          </a:xfrm>
          <a:prstGeom prst="rect">
            <a:avLst/>
          </a:prstGeom>
        </p:spPr>
      </p:pic>
    </p:spTree>
    <p:extLst>
      <p:ext uri="{BB962C8B-B14F-4D97-AF65-F5344CB8AC3E}">
        <p14:creationId xmlns:p14="http://schemas.microsoft.com/office/powerpoint/2010/main" val="12755774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etbook notebook laptop screen illustration - Transparent P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34" y="-417690"/>
            <a:ext cx="8722078" cy="8722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0278" y="739172"/>
            <a:ext cx="7543800" cy="1450757"/>
          </a:xfrm>
        </p:spPr>
        <p:txBody>
          <a:bodyPr>
            <a:normAutofit/>
          </a:bodyPr>
          <a:lstStyle/>
          <a:p>
            <a:r>
              <a:rPr lang="en-US" dirty="0"/>
              <a:t>Team Website </a:t>
            </a:r>
            <a:r>
              <a:rPr lang="en-US" dirty="0" smtClean="0"/>
              <a:t>  </a:t>
            </a:r>
            <a:r>
              <a:rPr lang="en-US" sz="2200" dirty="0"/>
              <a:t>http://</a:t>
            </a:r>
            <a:r>
              <a:rPr lang="en-US" sz="2200" dirty="0" err="1"/>
              <a:t>www.cdhraiders.org</a:t>
            </a: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888" y="1916497"/>
            <a:ext cx="6062133" cy="827232"/>
          </a:xfrm>
          <a:prstGeom prst="rect">
            <a:avLst/>
          </a:prstGeom>
        </p:spPr>
      </p:pic>
      <p:sp>
        <p:nvSpPr>
          <p:cNvPr id="3" name="Content Placeholder 2"/>
          <p:cNvSpPr>
            <a:spLocks noGrp="1"/>
          </p:cNvSpPr>
          <p:nvPr>
            <p:ph idx="1"/>
          </p:nvPr>
        </p:nvSpPr>
        <p:spPr>
          <a:xfrm>
            <a:off x="1495778" y="2766836"/>
            <a:ext cx="6203243" cy="2912004"/>
          </a:xfrm>
        </p:spPr>
        <p:txBody>
          <a:bodyPr numCol="3">
            <a:normAutofit fontScale="85000" lnSpcReduction="10000"/>
          </a:bodyPr>
          <a:lstStyle/>
          <a:p>
            <a:pPr lvl="1"/>
            <a:r>
              <a:rPr lang="en-US" sz="2400" dirty="0" smtClean="0">
                <a:solidFill>
                  <a:schemeClr val="tx1">
                    <a:lumMod val="50000"/>
                  </a:schemeClr>
                </a:solidFill>
              </a:rPr>
              <a:t>Schedule:  Google Calendar</a:t>
            </a:r>
          </a:p>
          <a:p>
            <a:pPr lvl="1"/>
            <a:r>
              <a:rPr lang="en-US" sz="2400" dirty="0" smtClean="0">
                <a:solidFill>
                  <a:schemeClr val="tx1">
                    <a:lumMod val="50000"/>
                  </a:schemeClr>
                </a:solidFill>
              </a:rPr>
              <a:t>Elsmore Aquatics Link for suits, gear, and team jacket</a:t>
            </a:r>
            <a:r>
              <a:rPr lang="en-US" sz="2400" dirty="0" smtClean="0">
                <a:solidFill>
                  <a:schemeClr val="tx1">
                    <a:lumMod val="50000"/>
                  </a:schemeClr>
                </a:solidFill>
              </a:rPr>
              <a:t>.</a:t>
            </a:r>
          </a:p>
          <a:p>
            <a:pPr lvl="1"/>
            <a:r>
              <a:rPr lang="en-US" sz="2400" dirty="0" smtClean="0">
                <a:solidFill>
                  <a:schemeClr val="tx1">
                    <a:lumMod val="50000"/>
                  </a:schemeClr>
                </a:solidFill>
              </a:rPr>
              <a:t>Spirit Wear Link</a:t>
            </a:r>
          </a:p>
          <a:p>
            <a:pPr lvl="1"/>
            <a:endParaRPr lang="en-US" sz="2400" dirty="0" smtClean="0">
              <a:solidFill>
                <a:schemeClr val="tx1">
                  <a:lumMod val="50000"/>
                </a:schemeClr>
              </a:solidFill>
            </a:endParaRPr>
          </a:p>
          <a:p>
            <a:pPr lvl="1"/>
            <a:r>
              <a:rPr lang="en-US" sz="2400" dirty="0" smtClean="0">
                <a:solidFill>
                  <a:schemeClr val="tx1">
                    <a:lumMod val="50000"/>
                  </a:schemeClr>
                </a:solidFill>
              </a:rPr>
              <a:t>Photo ordering</a:t>
            </a:r>
          </a:p>
          <a:p>
            <a:pPr lvl="1"/>
            <a:r>
              <a:rPr lang="en-US" sz="2400" dirty="0" smtClean="0">
                <a:solidFill>
                  <a:schemeClr val="tx1">
                    <a:lumMod val="50000"/>
                  </a:schemeClr>
                </a:solidFill>
              </a:rPr>
              <a:t>News</a:t>
            </a:r>
            <a:endParaRPr lang="en-US" sz="2400" dirty="0" smtClean="0">
              <a:solidFill>
                <a:schemeClr val="tx1">
                  <a:lumMod val="50000"/>
                </a:schemeClr>
              </a:solidFill>
            </a:endParaRPr>
          </a:p>
          <a:p>
            <a:pPr lvl="1"/>
            <a:r>
              <a:rPr lang="en-US" sz="2400" dirty="0" smtClean="0">
                <a:solidFill>
                  <a:schemeClr val="tx1">
                    <a:lumMod val="50000"/>
                  </a:schemeClr>
                </a:solidFill>
              </a:rPr>
              <a:t>Contact Information for coaches and captain parents.</a:t>
            </a:r>
          </a:p>
          <a:p>
            <a:pPr lvl="1"/>
            <a:r>
              <a:rPr lang="en-US" sz="2400" dirty="0" smtClean="0">
                <a:solidFill>
                  <a:schemeClr val="tx1">
                    <a:lumMod val="50000"/>
                  </a:schemeClr>
                </a:solidFill>
              </a:rPr>
              <a:t>Pasta Party sign up and </a:t>
            </a:r>
            <a:r>
              <a:rPr lang="en-US" sz="2400" dirty="0" smtClean="0">
                <a:solidFill>
                  <a:schemeClr val="tx1">
                    <a:lumMod val="50000"/>
                  </a:schemeClr>
                </a:solidFill>
              </a:rPr>
              <a:t>details.</a:t>
            </a:r>
          </a:p>
          <a:p>
            <a:pPr lvl="1"/>
            <a:r>
              <a:rPr lang="en-US" sz="2400" dirty="0" smtClean="0">
                <a:solidFill>
                  <a:schemeClr val="tx1">
                    <a:lumMod val="50000"/>
                  </a:schemeClr>
                </a:solidFill>
              </a:rPr>
              <a:t>Open </a:t>
            </a:r>
            <a:r>
              <a:rPr lang="en-US" sz="2400" dirty="0" smtClean="0">
                <a:solidFill>
                  <a:schemeClr val="tx1">
                    <a:lumMod val="50000"/>
                  </a:schemeClr>
                </a:solidFill>
              </a:rPr>
              <a:t>Water </a:t>
            </a:r>
            <a:r>
              <a:rPr lang="en-US" sz="2400" dirty="0" smtClean="0">
                <a:solidFill>
                  <a:schemeClr val="tx1">
                    <a:lumMod val="50000"/>
                  </a:schemeClr>
                </a:solidFill>
              </a:rPr>
              <a:t>Events.</a:t>
            </a:r>
          </a:p>
          <a:p>
            <a:pPr lvl="1"/>
            <a:r>
              <a:rPr lang="en-US" sz="2400" dirty="0" smtClean="0">
                <a:solidFill>
                  <a:schemeClr val="tx1">
                    <a:lumMod val="50000"/>
                  </a:schemeClr>
                </a:solidFill>
              </a:rPr>
              <a:t>Social Events</a:t>
            </a:r>
            <a:endParaRPr lang="en-US" sz="2400" dirty="0" smtClean="0">
              <a:solidFill>
                <a:schemeClr val="tx1">
                  <a:lumMod val="50000"/>
                </a:schemeClr>
              </a:solidFill>
            </a:endParaRPr>
          </a:p>
          <a:p>
            <a:pPr lvl="1"/>
            <a:endParaRPr lang="en-US" dirty="0" smtClean="0"/>
          </a:p>
          <a:p>
            <a:pPr lvl="1"/>
            <a:endParaRPr lang="en-US" dirty="0"/>
          </a:p>
        </p:txBody>
      </p:sp>
    </p:spTree>
    <p:extLst>
      <p:ext uri="{BB962C8B-B14F-4D97-AF65-F5344CB8AC3E}">
        <p14:creationId xmlns:p14="http://schemas.microsoft.com/office/powerpoint/2010/main" val="16740367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Team Calendar 	</a:t>
            </a:r>
            <a:endParaRPr lang="en-US" dirty="0"/>
          </a:p>
        </p:txBody>
      </p:sp>
      <p:sp>
        <p:nvSpPr>
          <p:cNvPr id="3" name="Content Placeholder 2"/>
          <p:cNvSpPr>
            <a:spLocks noGrp="1"/>
          </p:cNvSpPr>
          <p:nvPr>
            <p:ph idx="1"/>
          </p:nvPr>
        </p:nvSpPr>
        <p:spPr/>
        <p:txBody>
          <a:bodyPr/>
          <a:lstStyle/>
          <a:p>
            <a:r>
              <a:rPr lang="en-US" sz="2800" dirty="0" smtClean="0">
                <a:solidFill>
                  <a:schemeClr val="tx1">
                    <a:lumMod val="50000"/>
                  </a:schemeClr>
                </a:solidFill>
              </a:rPr>
              <a:t>Please add the calendar from the webpage: </a:t>
            </a:r>
          </a:p>
          <a:p>
            <a:pPr lvl="1"/>
            <a:r>
              <a:rPr lang="en-US" sz="2400" b="1" u="sng" dirty="0" smtClean="0">
                <a:solidFill>
                  <a:schemeClr val="tx1"/>
                </a:solidFill>
              </a:rPr>
              <a:t>Practice dates, times, and locations</a:t>
            </a:r>
          </a:p>
          <a:p>
            <a:pPr lvl="1"/>
            <a:r>
              <a:rPr lang="en-US" sz="2400" dirty="0" smtClean="0">
                <a:solidFill>
                  <a:schemeClr val="tx1">
                    <a:lumMod val="50000"/>
                  </a:schemeClr>
                </a:solidFill>
              </a:rPr>
              <a:t>Team Pictures</a:t>
            </a:r>
          </a:p>
          <a:p>
            <a:pPr lvl="1"/>
            <a:r>
              <a:rPr lang="en-US" sz="2400" dirty="0" smtClean="0">
                <a:solidFill>
                  <a:schemeClr val="tx1">
                    <a:lumMod val="50000"/>
                  </a:schemeClr>
                </a:solidFill>
              </a:rPr>
              <a:t>Team Outings</a:t>
            </a:r>
          </a:p>
          <a:p>
            <a:pPr lvl="1"/>
            <a:r>
              <a:rPr lang="en-US" sz="2400" dirty="0" smtClean="0">
                <a:solidFill>
                  <a:schemeClr val="tx1">
                    <a:lumMod val="50000"/>
                  </a:schemeClr>
                </a:solidFill>
              </a:rPr>
              <a:t>Meets</a:t>
            </a:r>
            <a:endParaRPr lang="en-US" sz="2400" dirty="0">
              <a:solidFill>
                <a:schemeClr val="tx1">
                  <a:lumMod val="50000"/>
                </a:schemeClr>
              </a:solidFill>
            </a:endParaRPr>
          </a:p>
          <a:p>
            <a:pPr lvl="1"/>
            <a:r>
              <a:rPr lang="en-US" sz="2400" dirty="0" smtClean="0">
                <a:solidFill>
                  <a:schemeClr val="tx1">
                    <a:lumMod val="50000"/>
                  </a:schemeClr>
                </a:solidFill>
              </a:rPr>
              <a:t>Pasta Parties</a:t>
            </a:r>
          </a:p>
          <a:p>
            <a:pPr lvl="1"/>
            <a:r>
              <a:rPr lang="en-US" sz="2400" dirty="0" smtClean="0">
                <a:solidFill>
                  <a:schemeClr val="tx1">
                    <a:lumMod val="50000"/>
                  </a:schemeClr>
                </a:solidFill>
              </a:rPr>
              <a:t>End of Season Banquet</a:t>
            </a:r>
          </a:p>
          <a:p>
            <a:endParaRPr lang="en-US" dirty="0" smtClean="0"/>
          </a:p>
        </p:txBody>
      </p:sp>
    </p:spTree>
    <p:extLst>
      <p:ext uri="{BB962C8B-B14F-4D97-AF65-F5344CB8AC3E}">
        <p14:creationId xmlns:p14="http://schemas.microsoft.com/office/powerpoint/2010/main" val="35902410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Suits &amp; Gear </a:t>
            </a:r>
            <a:endParaRPr lang="en-US" dirty="0"/>
          </a:p>
        </p:txBody>
      </p:sp>
      <p:sp>
        <p:nvSpPr>
          <p:cNvPr id="3" name="Content Placeholder 2"/>
          <p:cNvSpPr>
            <a:spLocks noGrp="1"/>
          </p:cNvSpPr>
          <p:nvPr>
            <p:ph idx="1"/>
          </p:nvPr>
        </p:nvSpPr>
        <p:spPr>
          <a:xfrm>
            <a:off x="698500" y="1755422"/>
            <a:ext cx="4914901" cy="4023360"/>
          </a:xfrm>
          <a:gradFill flip="none" rotWithShape="1">
            <a:gsLst>
              <a:gs pos="0">
                <a:schemeClr val="tx2">
                  <a:tint val="66000"/>
                  <a:satMod val="160000"/>
                </a:schemeClr>
              </a:gs>
              <a:gs pos="33000">
                <a:schemeClr val="tx2">
                  <a:tint val="44500"/>
                  <a:satMod val="160000"/>
                </a:schemeClr>
              </a:gs>
              <a:gs pos="100000">
                <a:schemeClr val="bg1"/>
              </a:gs>
              <a:gs pos="75000">
                <a:schemeClr val="tx2">
                  <a:tint val="23500"/>
                  <a:satMod val="160000"/>
                </a:schemeClr>
              </a:gs>
            </a:gsLst>
            <a:lin ang="0" scaled="1"/>
            <a:tileRect/>
          </a:gradFill>
          <a:ln>
            <a:noFill/>
          </a:ln>
        </p:spPr>
        <p:txBody>
          <a:bodyPr anchor="ctr">
            <a:normAutofit/>
          </a:bodyPr>
          <a:lstStyle/>
          <a:p>
            <a:pPr>
              <a:buFont typeface="Wingdings" charset="2"/>
              <a:buChar char="v"/>
            </a:pPr>
            <a:r>
              <a:rPr lang="en-US" dirty="0" smtClean="0">
                <a:solidFill>
                  <a:schemeClr val="tx1">
                    <a:lumMod val="50000"/>
                  </a:schemeClr>
                </a:solidFill>
              </a:rPr>
              <a:t>All Swimmers and Divers need a black suit for competition.  Any all-black suit will work.</a:t>
            </a:r>
          </a:p>
          <a:p>
            <a:pPr>
              <a:buFont typeface="Wingdings" charset="2"/>
              <a:buChar char="v"/>
            </a:pPr>
            <a:r>
              <a:rPr lang="en-US" dirty="0" smtClean="0">
                <a:solidFill>
                  <a:schemeClr val="tx1">
                    <a:lumMod val="50000"/>
                  </a:schemeClr>
                </a:solidFill>
              </a:rPr>
              <a:t>All Swimmers and Divers need a warm up jacket for meets. </a:t>
            </a:r>
            <a:r>
              <a:rPr lang="en-US" dirty="0" smtClean="0">
                <a:solidFill>
                  <a:schemeClr val="tx1">
                    <a:lumMod val="50000"/>
                  </a:schemeClr>
                </a:solidFill>
              </a:rPr>
              <a:t>Any CDH Swim and Dive deck jacket or sweatshirt will do. </a:t>
            </a:r>
            <a:endParaRPr lang="en-US" dirty="0" smtClean="0">
              <a:solidFill>
                <a:schemeClr val="tx1">
                  <a:lumMod val="50000"/>
                </a:schemeClr>
              </a:solidFill>
            </a:endParaRPr>
          </a:p>
          <a:p>
            <a:pPr>
              <a:buFont typeface="Wingdings" charset="2"/>
              <a:buChar char="v"/>
            </a:pPr>
            <a:r>
              <a:rPr lang="en-US" dirty="0" smtClean="0">
                <a:solidFill>
                  <a:schemeClr val="tx1">
                    <a:lumMod val="50000"/>
                  </a:schemeClr>
                </a:solidFill>
              </a:rPr>
              <a:t>All Swimmers need a gear bag with </a:t>
            </a:r>
            <a:r>
              <a:rPr lang="en-US" dirty="0" err="1" smtClean="0">
                <a:solidFill>
                  <a:schemeClr val="tx1">
                    <a:lumMod val="50000"/>
                  </a:schemeClr>
                </a:solidFill>
              </a:rPr>
              <a:t>snorkle</a:t>
            </a:r>
            <a:r>
              <a:rPr lang="en-US" dirty="0" smtClean="0">
                <a:solidFill>
                  <a:schemeClr val="tx1">
                    <a:lumMod val="50000"/>
                  </a:schemeClr>
                </a:solidFill>
              </a:rPr>
              <a:t>, pull </a:t>
            </a:r>
            <a:r>
              <a:rPr lang="en-US" dirty="0" err="1" smtClean="0">
                <a:solidFill>
                  <a:schemeClr val="tx1">
                    <a:lumMod val="50000"/>
                  </a:schemeClr>
                </a:solidFill>
              </a:rPr>
              <a:t>bouy</a:t>
            </a:r>
            <a:r>
              <a:rPr lang="en-US" dirty="0" smtClean="0">
                <a:solidFill>
                  <a:schemeClr val="tx1">
                    <a:lumMod val="50000"/>
                  </a:schemeClr>
                </a:solidFill>
              </a:rPr>
              <a:t>, kickboard, flippers, and paddles.</a:t>
            </a:r>
          </a:p>
          <a:p>
            <a:pPr>
              <a:buFont typeface="Wingdings" charset="2"/>
              <a:buChar char="v"/>
            </a:pPr>
            <a:r>
              <a:rPr lang="en-US" dirty="0" smtClean="0">
                <a:solidFill>
                  <a:schemeClr val="tx1">
                    <a:lumMod val="50000"/>
                  </a:schemeClr>
                </a:solidFill>
              </a:rPr>
              <a:t>All suits, gear and jacket can be found at the </a:t>
            </a:r>
            <a:r>
              <a:rPr lang="en-US" dirty="0">
                <a:solidFill>
                  <a:schemeClr val="tx1">
                    <a:lumMod val="50000"/>
                  </a:schemeClr>
                </a:solidFill>
              </a:rPr>
              <a:t>E</a:t>
            </a:r>
            <a:r>
              <a:rPr lang="en-US" dirty="0" smtClean="0">
                <a:solidFill>
                  <a:schemeClr val="tx1">
                    <a:lumMod val="50000"/>
                  </a:schemeClr>
                </a:solidFill>
              </a:rPr>
              <a:t>lsmore link on our </a:t>
            </a:r>
            <a:r>
              <a:rPr lang="en-US" dirty="0" smtClean="0">
                <a:solidFill>
                  <a:schemeClr val="tx1">
                    <a:lumMod val="50000"/>
                  </a:schemeClr>
                </a:solidFill>
              </a:rPr>
              <a:t>website or the spirit wear link on the website. </a:t>
            </a:r>
            <a:r>
              <a:rPr lang="en-US" dirty="0" smtClean="0"/>
              <a:t> </a:t>
            </a:r>
            <a:endParaRPr lang="en-US" dirty="0" smtClean="0"/>
          </a:p>
          <a:p>
            <a:pPr>
              <a:buFont typeface="Wingdings" charset="2"/>
              <a:buChar char="v"/>
            </a:pPr>
            <a:r>
              <a:rPr lang="en-US" dirty="0" smtClean="0"/>
              <a:t>We will hand out caps at the first practice!</a:t>
            </a:r>
          </a:p>
        </p:txBody>
      </p:sp>
      <p:pic>
        <p:nvPicPr>
          <p:cNvPr id="10242" name="Picture 2" descr="DH Speedo Endurance+ Solid Fly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860" y="1580444"/>
            <a:ext cx="2628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05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Wear 	</a:t>
            </a:r>
            <a:endParaRPr lang="en-US" dirty="0"/>
          </a:p>
        </p:txBody>
      </p:sp>
      <p:sp>
        <p:nvSpPr>
          <p:cNvPr id="3" name="Content Placeholder 2"/>
          <p:cNvSpPr>
            <a:spLocks noGrp="1"/>
          </p:cNvSpPr>
          <p:nvPr>
            <p:ph idx="1"/>
          </p:nvPr>
        </p:nvSpPr>
        <p:spPr>
          <a:xfrm>
            <a:off x="800099" y="1450757"/>
            <a:ext cx="7543801" cy="3596508"/>
          </a:xfrm>
        </p:spPr>
        <p:txBody>
          <a:bodyPr>
            <a:normAutofit/>
          </a:bodyPr>
          <a:lstStyle/>
          <a:p>
            <a:pPr marL="0" indent="0">
              <a:buNone/>
            </a:pPr>
            <a:endParaRPr lang="en-US" dirty="0" smtClean="0"/>
          </a:p>
          <a:p>
            <a:r>
              <a:rPr lang="en-US" dirty="0" smtClean="0"/>
              <a:t>All spirit wear can be viewed </a:t>
            </a:r>
            <a:r>
              <a:rPr lang="en-US" dirty="0" smtClean="0"/>
              <a:t>on the website </a:t>
            </a:r>
            <a:r>
              <a:rPr lang="en-US" dirty="0" smtClean="0">
                <a:hlinkClick r:id="rId2"/>
              </a:rPr>
              <a:t>www.cdhraiders.org</a:t>
            </a:r>
            <a:endParaRPr lang="en-US" dirty="0" smtClean="0"/>
          </a:p>
          <a:p>
            <a:r>
              <a:rPr lang="en-US" dirty="0" smtClean="0"/>
              <a:t> </a:t>
            </a:r>
            <a:r>
              <a:rPr lang="en-US" dirty="0" smtClean="0"/>
              <a:t>and ordered through Katie Magnuson. </a:t>
            </a:r>
            <a:r>
              <a:rPr lang="en-US" dirty="0" smtClean="0">
                <a:hlinkClick r:id="rId3"/>
              </a:rPr>
              <a:t>kmagnuson@c-dh.org</a:t>
            </a:r>
            <a:endParaRPr lang="en-US" dirty="0" smtClean="0"/>
          </a:p>
          <a:p>
            <a:r>
              <a:rPr lang="en-US" dirty="0" smtClean="0"/>
              <a:t>All orders are due between now and by August </a:t>
            </a:r>
            <a:r>
              <a:rPr lang="en-US" dirty="0" smtClean="0"/>
              <a:t>1</a:t>
            </a:r>
            <a:r>
              <a:rPr lang="en-US" baseline="30000" dirty="0" smtClean="0"/>
              <a:t>st</a:t>
            </a:r>
            <a:r>
              <a:rPr lang="en-US" dirty="0" smtClean="0"/>
              <a:t> </a:t>
            </a:r>
            <a:r>
              <a:rPr lang="en-US" dirty="0" smtClean="0"/>
              <a:t>. </a:t>
            </a:r>
            <a:endParaRPr lang="en-US" dirty="0" smtClean="0"/>
          </a:p>
        </p:txBody>
      </p:sp>
      <p:pic>
        <p:nvPicPr>
          <p:cNvPr id="11266" name="Picture 2" descr="https://cdn2.sportngin.com/attachments/photo/9981/3025/RR9March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755" y="3314850"/>
            <a:ext cx="3781777" cy="2836332"/>
          </a:xfrm>
          <a:prstGeom prst="rect">
            <a:avLst/>
          </a:prstGeom>
          <a:noFill/>
          <a:effectLst>
            <a:outerShdw blurRad="292100" dist="38100" dir="2700000" sx="104000" sy="104000" algn="tl" rotWithShape="0">
              <a:prstClr val="black">
                <a:alpha val="29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01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2020-2021 Leadership Team</a:t>
            </a:r>
            <a:endParaRPr lang="en-US" dirty="0"/>
          </a:p>
        </p:txBody>
      </p:sp>
      <p:sp>
        <p:nvSpPr>
          <p:cNvPr id="3" name="Content Placeholder 2"/>
          <p:cNvSpPr>
            <a:spLocks noGrp="1"/>
          </p:cNvSpPr>
          <p:nvPr>
            <p:ph idx="1"/>
          </p:nvPr>
        </p:nvSpPr>
        <p:spPr>
          <a:xfrm>
            <a:off x="692834" y="1584560"/>
            <a:ext cx="7804052" cy="4472103"/>
          </a:xfrm>
        </p:spPr>
        <p:txBody>
          <a:bodyPr numCol="2">
            <a:noAutofit/>
          </a:bodyPr>
          <a:lstStyle/>
          <a:p>
            <a:pPr marL="0" indent="0">
              <a:buNone/>
            </a:pPr>
            <a:r>
              <a:rPr lang="en-US" b="1" u="sng" dirty="0" smtClean="0">
                <a:solidFill>
                  <a:schemeClr val="bg2"/>
                </a:solidFill>
              </a:rPr>
              <a:t>Captains:</a:t>
            </a:r>
          </a:p>
          <a:p>
            <a:r>
              <a:rPr lang="en-US" b="1" dirty="0" smtClean="0">
                <a:solidFill>
                  <a:schemeClr val="bg2"/>
                </a:solidFill>
              </a:rPr>
              <a:t>Leah </a:t>
            </a:r>
            <a:r>
              <a:rPr lang="en-US" b="1" dirty="0" err="1" smtClean="0">
                <a:solidFill>
                  <a:schemeClr val="bg2"/>
                </a:solidFill>
              </a:rPr>
              <a:t>Hausmann</a:t>
            </a:r>
            <a:r>
              <a:rPr lang="en-US" b="1" dirty="0" smtClean="0">
                <a:solidFill>
                  <a:schemeClr val="bg2"/>
                </a:solidFill>
              </a:rPr>
              <a:t> </a:t>
            </a:r>
            <a:r>
              <a:rPr lang="uk-UA" b="1" dirty="0" smtClean="0">
                <a:solidFill>
                  <a:schemeClr val="bg2"/>
                </a:solidFill>
              </a:rPr>
              <a:t>’</a:t>
            </a:r>
            <a:r>
              <a:rPr lang="en-US" b="1" dirty="0" smtClean="0">
                <a:solidFill>
                  <a:schemeClr val="bg2"/>
                </a:solidFill>
              </a:rPr>
              <a:t>22</a:t>
            </a:r>
            <a:endParaRPr lang="en-US" b="1" dirty="0" smtClean="0">
              <a:solidFill>
                <a:schemeClr val="bg2"/>
              </a:solidFill>
            </a:endParaRPr>
          </a:p>
          <a:p>
            <a:r>
              <a:rPr lang="en-US" b="1" dirty="0" err="1" smtClean="0">
                <a:solidFill>
                  <a:schemeClr val="bg2"/>
                </a:solidFill>
              </a:rPr>
              <a:t>Saela</a:t>
            </a:r>
            <a:r>
              <a:rPr lang="en-US" b="1" dirty="0" smtClean="0">
                <a:solidFill>
                  <a:schemeClr val="bg2"/>
                </a:solidFill>
              </a:rPr>
              <a:t> Schwab</a:t>
            </a:r>
            <a:r>
              <a:rPr lang="en-US" b="1" dirty="0" smtClean="0">
                <a:solidFill>
                  <a:schemeClr val="bg2"/>
                </a:solidFill>
              </a:rPr>
              <a:t> </a:t>
            </a:r>
            <a:r>
              <a:rPr lang="uk-UA" b="1" dirty="0" smtClean="0">
                <a:solidFill>
                  <a:schemeClr val="bg2"/>
                </a:solidFill>
              </a:rPr>
              <a:t>’</a:t>
            </a:r>
            <a:r>
              <a:rPr lang="en-US" b="1" dirty="0" smtClean="0">
                <a:solidFill>
                  <a:schemeClr val="bg2"/>
                </a:solidFill>
              </a:rPr>
              <a:t>22</a:t>
            </a:r>
          </a:p>
          <a:p>
            <a:r>
              <a:rPr lang="en-US" b="1" dirty="0" smtClean="0">
                <a:solidFill>
                  <a:schemeClr val="bg2"/>
                </a:solidFill>
              </a:rPr>
              <a:t>Grace </a:t>
            </a:r>
            <a:r>
              <a:rPr lang="en-US" b="1" dirty="0" err="1" smtClean="0">
                <a:solidFill>
                  <a:schemeClr val="bg2"/>
                </a:solidFill>
              </a:rPr>
              <a:t>Wethington</a:t>
            </a:r>
            <a:r>
              <a:rPr lang="en-US" b="1" dirty="0" smtClean="0">
                <a:solidFill>
                  <a:schemeClr val="bg2"/>
                </a:solidFill>
              </a:rPr>
              <a:t> </a:t>
            </a:r>
            <a:r>
              <a:rPr lang="uk-UA" b="1" dirty="0" smtClean="0">
                <a:solidFill>
                  <a:schemeClr val="bg2"/>
                </a:solidFill>
              </a:rPr>
              <a:t>’</a:t>
            </a:r>
            <a:r>
              <a:rPr lang="en-US" b="1" dirty="0" smtClean="0">
                <a:solidFill>
                  <a:schemeClr val="bg2"/>
                </a:solidFill>
              </a:rPr>
              <a:t>22</a:t>
            </a:r>
            <a:endParaRPr lang="en-US" b="1" dirty="0" smtClean="0">
              <a:solidFill>
                <a:schemeClr val="bg2"/>
              </a:solidFill>
            </a:endParaRPr>
          </a:p>
          <a:p>
            <a:pPr marL="0" indent="0">
              <a:buNone/>
            </a:pPr>
            <a:r>
              <a:rPr lang="en-US" b="1" u="sng" dirty="0" smtClean="0">
                <a:solidFill>
                  <a:schemeClr val="tx2"/>
                </a:solidFill>
              </a:rPr>
              <a:t>Seniors</a:t>
            </a:r>
            <a:r>
              <a:rPr lang="en-US" b="1" u="sng" dirty="0" smtClean="0">
                <a:solidFill>
                  <a:schemeClr val="tx2"/>
                </a:solidFill>
              </a:rPr>
              <a:t>:</a:t>
            </a:r>
            <a:r>
              <a:rPr lang="en-US" b="1" dirty="0" smtClean="0">
                <a:solidFill>
                  <a:schemeClr val="tx2"/>
                </a:solidFill>
              </a:rPr>
              <a:t> </a:t>
            </a:r>
          </a:p>
          <a:p>
            <a:r>
              <a:rPr lang="en-US" b="1" dirty="0" smtClean="0">
                <a:solidFill>
                  <a:schemeClr val="tx2"/>
                </a:solidFill>
              </a:rPr>
              <a:t>Leah </a:t>
            </a:r>
            <a:r>
              <a:rPr lang="en-US" b="1" dirty="0" err="1" smtClean="0">
                <a:solidFill>
                  <a:schemeClr val="tx2"/>
                </a:solidFill>
              </a:rPr>
              <a:t>Hausmann</a:t>
            </a:r>
            <a:r>
              <a:rPr lang="en-US" b="1" dirty="0" smtClean="0">
                <a:solidFill>
                  <a:schemeClr val="tx2"/>
                </a:solidFill>
              </a:rPr>
              <a:t> </a:t>
            </a:r>
          </a:p>
          <a:p>
            <a:r>
              <a:rPr lang="en-US" b="1" dirty="0" smtClean="0">
                <a:solidFill>
                  <a:schemeClr val="tx2"/>
                </a:solidFill>
              </a:rPr>
              <a:t>Sophia </a:t>
            </a:r>
            <a:r>
              <a:rPr lang="en-US" b="1" dirty="0" err="1" smtClean="0">
                <a:solidFill>
                  <a:schemeClr val="tx2"/>
                </a:solidFill>
              </a:rPr>
              <a:t>Heer</a:t>
            </a:r>
            <a:endParaRPr lang="en-US" b="1" dirty="0" smtClean="0">
              <a:solidFill>
                <a:schemeClr val="tx2"/>
              </a:solidFill>
            </a:endParaRPr>
          </a:p>
          <a:p>
            <a:r>
              <a:rPr lang="en-US" b="1" dirty="0" smtClean="0">
                <a:solidFill>
                  <a:schemeClr val="tx2"/>
                </a:solidFill>
              </a:rPr>
              <a:t>Natasha Krieger</a:t>
            </a:r>
          </a:p>
          <a:p>
            <a:r>
              <a:rPr lang="en-US" b="1" dirty="0" smtClean="0">
                <a:solidFill>
                  <a:schemeClr val="tx2"/>
                </a:solidFill>
              </a:rPr>
              <a:t>Valerie </a:t>
            </a:r>
            <a:r>
              <a:rPr lang="en-US" b="1" dirty="0" err="1" smtClean="0">
                <a:solidFill>
                  <a:schemeClr val="tx2"/>
                </a:solidFill>
              </a:rPr>
              <a:t>Krinke</a:t>
            </a:r>
            <a:endParaRPr lang="en-US" b="1" dirty="0" smtClean="0">
              <a:solidFill>
                <a:schemeClr val="tx2"/>
              </a:solidFill>
            </a:endParaRPr>
          </a:p>
          <a:p>
            <a:r>
              <a:rPr lang="en-US" b="1" dirty="0" smtClean="0">
                <a:solidFill>
                  <a:schemeClr val="tx2"/>
                </a:solidFill>
              </a:rPr>
              <a:t>Sophia </a:t>
            </a:r>
            <a:r>
              <a:rPr lang="en-US" b="1" dirty="0" err="1" smtClean="0">
                <a:solidFill>
                  <a:schemeClr val="tx2"/>
                </a:solidFill>
              </a:rPr>
              <a:t>Najarian</a:t>
            </a:r>
            <a:endParaRPr lang="en-US" b="1" dirty="0" smtClean="0">
              <a:solidFill>
                <a:schemeClr val="tx2"/>
              </a:solidFill>
            </a:endParaRPr>
          </a:p>
          <a:p>
            <a:r>
              <a:rPr lang="en-US" b="1" dirty="0" smtClean="0">
                <a:solidFill>
                  <a:schemeClr val="tx2"/>
                </a:solidFill>
              </a:rPr>
              <a:t>Annabelle Pritchard</a:t>
            </a:r>
          </a:p>
          <a:p>
            <a:r>
              <a:rPr lang="en-US" b="1" dirty="0" err="1" smtClean="0">
                <a:solidFill>
                  <a:schemeClr val="tx2"/>
                </a:solidFill>
              </a:rPr>
              <a:t>Saela</a:t>
            </a:r>
            <a:r>
              <a:rPr lang="en-US" b="1" dirty="0" smtClean="0">
                <a:solidFill>
                  <a:schemeClr val="tx2"/>
                </a:solidFill>
              </a:rPr>
              <a:t> Schwab</a:t>
            </a:r>
          </a:p>
          <a:p>
            <a:r>
              <a:rPr lang="en-US" b="1" dirty="0" smtClean="0">
                <a:solidFill>
                  <a:schemeClr val="tx2"/>
                </a:solidFill>
              </a:rPr>
              <a:t>Grace </a:t>
            </a:r>
            <a:r>
              <a:rPr lang="en-US" b="1" dirty="0" err="1" smtClean="0">
                <a:solidFill>
                  <a:schemeClr val="tx2"/>
                </a:solidFill>
              </a:rPr>
              <a:t>Wethington</a:t>
            </a:r>
            <a:endParaRPr lang="en-US" b="1" dirty="0">
              <a:solidFill>
                <a:schemeClr val="tx2"/>
              </a:solidFill>
            </a:endParaRPr>
          </a:p>
          <a:p>
            <a:endParaRPr lang="en-US" dirty="0">
              <a:solidFill>
                <a:schemeClr val="tx1">
                  <a:lumMod val="50000"/>
                </a:schemeClr>
              </a:solidFill>
            </a:endParaRPr>
          </a:p>
          <a:p>
            <a:pPr marL="0" indent="0">
              <a:buNone/>
            </a:pPr>
            <a:r>
              <a:rPr lang="en-US" dirty="0" smtClean="0">
                <a:solidFill>
                  <a:schemeClr val="tx1">
                    <a:lumMod val="50000"/>
                  </a:schemeClr>
                </a:solidFill>
              </a:rPr>
              <a:t>We look to our seniors for guidance, positive modeling, support, and fun. </a:t>
            </a:r>
          </a:p>
          <a:p>
            <a:pPr marL="0" indent="0">
              <a:buNone/>
            </a:pPr>
            <a:r>
              <a:rPr lang="en-US" dirty="0" smtClean="0">
                <a:solidFill>
                  <a:schemeClr val="tx1">
                    <a:lumMod val="50000"/>
                  </a:schemeClr>
                </a:solidFill>
              </a:rPr>
              <a:t>Thank you seniors for persevering into your 4th year and leading by example</a:t>
            </a:r>
            <a:r>
              <a:rPr lang="en-US" dirty="0" smtClean="0"/>
              <a:t>!</a:t>
            </a:r>
            <a:endParaRPr lang="en-US" dirty="0"/>
          </a:p>
          <a:p>
            <a:endParaRPr lang="en-US" dirty="0"/>
          </a:p>
        </p:txBody>
      </p:sp>
    </p:spTree>
    <p:extLst>
      <p:ext uri="{BB962C8B-B14F-4D97-AF65-F5344CB8AC3E}">
        <p14:creationId xmlns:p14="http://schemas.microsoft.com/office/powerpoint/2010/main" val="13800513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7543800" cy="685519"/>
          </a:xfrm>
        </p:spPr>
        <p:txBody>
          <a:bodyPr>
            <a:normAutofit/>
          </a:bodyPr>
          <a:lstStyle/>
          <a:p>
            <a:r>
              <a:rPr lang="en-US" sz="3600" dirty="0" err="1" smtClean="0"/>
              <a:t>Covid</a:t>
            </a:r>
            <a:r>
              <a:rPr lang="en-US" sz="3600" dirty="0" smtClean="0"/>
              <a:t>: Please me mindful of change.</a:t>
            </a:r>
            <a:endParaRPr lang="en-US" dirty="0"/>
          </a:p>
        </p:txBody>
      </p:sp>
      <p:sp>
        <p:nvSpPr>
          <p:cNvPr id="3" name="Content Placeholder 2"/>
          <p:cNvSpPr>
            <a:spLocks noGrp="1"/>
          </p:cNvSpPr>
          <p:nvPr>
            <p:ph idx="1"/>
          </p:nvPr>
        </p:nvSpPr>
        <p:spPr>
          <a:xfrm>
            <a:off x="822959" y="797899"/>
            <a:ext cx="7543801" cy="5071195"/>
          </a:xfrm>
        </p:spPr>
        <p:txBody>
          <a:bodyPr>
            <a:normAutofit lnSpcReduction="10000"/>
          </a:bodyPr>
          <a:lstStyle/>
          <a:p>
            <a:r>
              <a:rPr lang="en-US" dirty="0" smtClean="0"/>
              <a:t>Please have athletes stay home when not feeling well and be mindful.</a:t>
            </a:r>
          </a:p>
          <a:p>
            <a:r>
              <a:rPr lang="en-US" dirty="0" smtClean="0"/>
              <a:t>If a swimmer or diver gets </a:t>
            </a:r>
            <a:r>
              <a:rPr lang="en-US" dirty="0" err="1" smtClean="0"/>
              <a:t>covid</a:t>
            </a:r>
            <a:r>
              <a:rPr lang="en-US" dirty="0" smtClean="0"/>
              <a:t> during our season, they will need to complete a 7 day back to play program with our athletic trainer before returning to the practice or meets. </a:t>
            </a:r>
          </a:p>
          <a:p>
            <a:r>
              <a:rPr lang="en-US" dirty="0" smtClean="0"/>
              <a:t>Masks – Masks may have to be worn depending on the facility we swim at. </a:t>
            </a:r>
          </a:p>
          <a:p>
            <a:r>
              <a:rPr lang="en-US" dirty="0" smtClean="0"/>
              <a:t>If non-vaccinated athlete is exposed to </a:t>
            </a:r>
            <a:r>
              <a:rPr lang="en-US" dirty="0" err="1" smtClean="0"/>
              <a:t>covid</a:t>
            </a:r>
            <a:r>
              <a:rPr lang="en-US" dirty="0" smtClean="0"/>
              <a:t>: 14 day quarantine will take effect from the date of exposure. </a:t>
            </a:r>
          </a:p>
          <a:p>
            <a:r>
              <a:rPr lang="en-US" dirty="0" smtClean="0"/>
              <a:t>Capacity and Distancing – Depends on the facility</a:t>
            </a:r>
          </a:p>
          <a:p>
            <a:r>
              <a:rPr lang="en-US" dirty="0" smtClean="0"/>
              <a:t>Meet attendance – Meets for now, are all open to spectators.  Each facility we swim at may have different guidelines as the season begins an fall starts. </a:t>
            </a:r>
            <a:r>
              <a:rPr lang="en-US" dirty="0"/>
              <a:t> </a:t>
            </a:r>
          </a:p>
          <a:p>
            <a:r>
              <a:rPr lang="en-US" dirty="0" smtClean="0"/>
              <a:t>Live Streaming – Most teams plan to continue live-streaming meets. This information will come out in the weekly email about each meet so you can plan to attend from home or in person.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95662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3105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6605"/>
            <a:ext cx="9144000" cy="827088"/>
          </a:xfrm>
          <a:solidFill>
            <a:schemeClr val="bg2">
              <a:alpha val="54000"/>
            </a:schemeClr>
          </a:solidFill>
        </p:spPr>
        <p:txBody>
          <a:bodyPr>
            <a:normAutofit/>
          </a:bodyPr>
          <a:lstStyle/>
          <a:p>
            <a:pPr algn="ctr"/>
            <a:r>
              <a:rPr lang="en-US" dirty="0" smtClean="0">
                <a:solidFill>
                  <a:srgbClr val="FFFFFF"/>
                </a:solidFill>
              </a:rPr>
              <a:t>CDH Girls Swimming and Diving</a:t>
            </a:r>
            <a:endParaRPr lang="en-US" dirty="0">
              <a:solidFill>
                <a:srgbClr val="FFFFFF"/>
              </a:solidFill>
            </a:endParaRPr>
          </a:p>
        </p:txBody>
      </p:sp>
      <p:sp>
        <p:nvSpPr>
          <p:cNvPr id="3" name="Content Placeholder 2"/>
          <p:cNvSpPr>
            <a:spLocks noGrp="1"/>
          </p:cNvSpPr>
          <p:nvPr>
            <p:ph idx="1"/>
          </p:nvPr>
        </p:nvSpPr>
        <p:spPr>
          <a:xfrm>
            <a:off x="457200" y="1235713"/>
            <a:ext cx="8229600" cy="5090641"/>
          </a:xfrm>
        </p:spPr>
        <p:txBody>
          <a:bodyPr>
            <a:normAutofit fontScale="77500" lnSpcReduction="20000"/>
          </a:bodyPr>
          <a:lstStyle/>
          <a:p>
            <a:pPr marL="0" indent="0" algn="ctr">
              <a:buNone/>
            </a:pPr>
            <a:r>
              <a:rPr lang="en-US" sz="2600" b="1" dirty="0" smtClean="0">
                <a:solidFill>
                  <a:schemeClr val="tx1">
                    <a:lumMod val="50000"/>
                  </a:schemeClr>
                </a:solidFill>
              </a:rPr>
              <a:t>CDH Swimmer and Diver Qualities:</a:t>
            </a:r>
          </a:p>
          <a:p>
            <a:pPr marL="0" indent="0" algn="ctr">
              <a:buNone/>
            </a:pPr>
            <a:r>
              <a:rPr lang="en-US" sz="2600" b="1" dirty="0" smtClean="0">
                <a:solidFill>
                  <a:schemeClr val="tx1">
                    <a:lumMod val="50000"/>
                  </a:schemeClr>
                </a:solidFill>
              </a:rPr>
              <a:t>Courage </a:t>
            </a:r>
          </a:p>
          <a:p>
            <a:pPr marL="0" indent="0" algn="ctr">
              <a:buNone/>
            </a:pPr>
            <a:r>
              <a:rPr lang="en-US" sz="2600" b="1" dirty="0" smtClean="0">
                <a:solidFill>
                  <a:schemeClr val="tx1">
                    <a:lumMod val="50000"/>
                  </a:schemeClr>
                </a:solidFill>
              </a:rPr>
              <a:t>Perseverance</a:t>
            </a:r>
          </a:p>
          <a:p>
            <a:pPr marL="0" indent="0" algn="ctr">
              <a:buNone/>
            </a:pPr>
            <a:r>
              <a:rPr lang="en-US" sz="2600" b="1" dirty="0" smtClean="0">
                <a:solidFill>
                  <a:schemeClr val="tx1">
                    <a:lumMod val="50000"/>
                  </a:schemeClr>
                </a:solidFill>
              </a:rPr>
              <a:t>Confidence</a:t>
            </a:r>
          </a:p>
          <a:p>
            <a:pPr marL="0" indent="0" algn="ctr">
              <a:buNone/>
            </a:pPr>
            <a:r>
              <a:rPr lang="en-US" sz="2600" b="1" dirty="0" smtClean="0">
                <a:solidFill>
                  <a:schemeClr val="tx1">
                    <a:lumMod val="50000"/>
                  </a:schemeClr>
                </a:solidFill>
              </a:rPr>
              <a:t>Motivation</a:t>
            </a:r>
          </a:p>
          <a:p>
            <a:pPr marL="0" indent="0" algn="ctr">
              <a:buNone/>
            </a:pPr>
            <a:r>
              <a:rPr lang="en-US" sz="2600" b="1" dirty="0" smtClean="0">
                <a:solidFill>
                  <a:schemeClr val="tx1">
                    <a:lumMod val="50000"/>
                  </a:schemeClr>
                </a:solidFill>
              </a:rPr>
              <a:t>Self Discipline</a:t>
            </a:r>
          </a:p>
          <a:p>
            <a:pPr marL="0" indent="0" algn="ctr">
              <a:buNone/>
            </a:pPr>
            <a:r>
              <a:rPr lang="en-US" sz="2600" b="1" dirty="0" smtClean="0">
                <a:solidFill>
                  <a:schemeClr val="tx1">
                    <a:lumMod val="50000"/>
                  </a:schemeClr>
                </a:solidFill>
              </a:rPr>
              <a:t>Enthusiasm</a:t>
            </a:r>
          </a:p>
          <a:p>
            <a:pPr marL="0" indent="0" algn="ctr">
              <a:buNone/>
            </a:pPr>
            <a:r>
              <a:rPr lang="en-US" sz="2600" b="1" dirty="0" smtClean="0">
                <a:solidFill>
                  <a:schemeClr val="tx1">
                    <a:lumMod val="50000"/>
                  </a:schemeClr>
                </a:solidFill>
              </a:rPr>
              <a:t>Optimism</a:t>
            </a:r>
          </a:p>
          <a:p>
            <a:pPr marL="0" indent="0" algn="ctr">
              <a:buNone/>
            </a:pPr>
            <a:r>
              <a:rPr lang="en-US" sz="2600" b="1" dirty="0" smtClean="0">
                <a:solidFill>
                  <a:schemeClr val="tx1">
                    <a:lumMod val="50000"/>
                  </a:schemeClr>
                </a:solidFill>
              </a:rPr>
              <a:t>Empathy</a:t>
            </a:r>
          </a:p>
          <a:p>
            <a:pPr marL="0" indent="0" algn="ctr">
              <a:buNone/>
            </a:pPr>
            <a:r>
              <a:rPr lang="en-US" sz="2600" b="1" dirty="0" smtClean="0">
                <a:solidFill>
                  <a:schemeClr val="tx1">
                    <a:lumMod val="50000"/>
                  </a:schemeClr>
                </a:solidFill>
              </a:rPr>
              <a:t>Integrity</a:t>
            </a:r>
          </a:p>
          <a:p>
            <a:pPr marL="0" indent="0" algn="ctr">
              <a:buNone/>
            </a:pPr>
            <a:r>
              <a:rPr lang="en-US" sz="2600" b="1" dirty="0" smtClean="0">
                <a:solidFill>
                  <a:schemeClr val="tx1">
                    <a:lumMod val="50000"/>
                  </a:schemeClr>
                </a:solidFill>
              </a:rPr>
              <a:t>Respect</a:t>
            </a:r>
          </a:p>
          <a:p>
            <a:pPr marL="0" indent="0" algn="ctr">
              <a:buNone/>
            </a:pPr>
            <a:r>
              <a:rPr lang="en-US" sz="2600" b="1" dirty="0" smtClean="0">
                <a:solidFill>
                  <a:schemeClr val="tx1">
                    <a:lumMod val="50000"/>
                  </a:schemeClr>
                </a:solidFill>
              </a:rPr>
              <a:t>Teamwork</a:t>
            </a:r>
          </a:p>
          <a:p>
            <a:pPr marL="0" indent="0" algn="ctr">
              <a:buNone/>
            </a:pPr>
            <a:r>
              <a:rPr lang="en-US" sz="2600" b="1" dirty="0" smtClean="0">
                <a:solidFill>
                  <a:schemeClr val="tx1">
                    <a:lumMod val="50000"/>
                  </a:schemeClr>
                </a:solidFill>
              </a:rPr>
              <a:t>And much more. . . </a:t>
            </a:r>
          </a:p>
          <a:p>
            <a:pPr marL="0" indent="0" algn="ctr">
              <a:buNone/>
            </a:pPr>
            <a:endParaRPr lang="en-US" dirty="0" smtClean="0">
              <a:solidFill>
                <a:schemeClr val="bg1"/>
              </a:solidFill>
            </a:endParaRPr>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31275095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Staff</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schemeClr>
                </a:solidFill>
              </a:rPr>
              <a:t>Lisa Thomas – Head Coach         </a:t>
            </a:r>
            <a:r>
              <a:rPr lang="en-US" dirty="0" smtClean="0">
                <a:solidFill>
                  <a:schemeClr val="tx1">
                    <a:lumMod val="50000"/>
                  </a:schemeClr>
                </a:solidFill>
                <a:hlinkClick r:id="rId2"/>
              </a:rPr>
              <a:t>lthomas@c-dh.org</a:t>
            </a:r>
            <a:endParaRPr lang="en-US" dirty="0" smtClean="0">
              <a:solidFill>
                <a:schemeClr val="tx1">
                  <a:lumMod val="50000"/>
                </a:schemeClr>
              </a:solidFill>
            </a:endParaRPr>
          </a:p>
          <a:p>
            <a:r>
              <a:rPr lang="en-US" dirty="0" smtClean="0">
                <a:solidFill>
                  <a:schemeClr val="tx1">
                    <a:lumMod val="50000"/>
                  </a:schemeClr>
                </a:solidFill>
              </a:rPr>
              <a:t>Katie Magnuson </a:t>
            </a:r>
            <a:r>
              <a:rPr lang="fr-FR" dirty="0" smtClean="0">
                <a:solidFill>
                  <a:schemeClr val="tx1">
                    <a:lumMod val="50000"/>
                  </a:schemeClr>
                </a:solidFill>
              </a:rPr>
              <a:t>’</a:t>
            </a:r>
            <a:r>
              <a:rPr lang="en-US" dirty="0" smtClean="0">
                <a:solidFill>
                  <a:schemeClr val="tx1">
                    <a:lumMod val="50000"/>
                  </a:schemeClr>
                </a:solidFill>
              </a:rPr>
              <a:t>88 – Diving Coach </a:t>
            </a:r>
            <a:r>
              <a:rPr lang="en-US" dirty="0" smtClean="0">
                <a:solidFill>
                  <a:schemeClr val="tx1">
                    <a:lumMod val="50000"/>
                  </a:schemeClr>
                </a:solidFill>
                <a:hlinkClick r:id="rId3"/>
              </a:rPr>
              <a:t>kmagnuson@c-dh.org</a:t>
            </a:r>
            <a:endParaRPr lang="en-US" dirty="0" smtClean="0">
              <a:solidFill>
                <a:schemeClr val="tx1">
                  <a:lumMod val="50000"/>
                </a:schemeClr>
              </a:solidFill>
            </a:endParaRPr>
          </a:p>
          <a:p>
            <a:r>
              <a:rPr lang="en-US" dirty="0" smtClean="0">
                <a:solidFill>
                  <a:schemeClr val="tx1">
                    <a:lumMod val="50000"/>
                  </a:schemeClr>
                </a:solidFill>
              </a:rPr>
              <a:t>David Reeder – Asst. Coach</a:t>
            </a:r>
          </a:p>
          <a:p>
            <a:r>
              <a:rPr lang="en-US" dirty="0" smtClean="0">
                <a:solidFill>
                  <a:schemeClr val="tx1">
                    <a:lumMod val="50000"/>
                  </a:schemeClr>
                </a:solidFill>
              </a:rPr>
              <a:t>Katie Reeder </a:t>
            </a:r>
            <a:r>
              <a:rPr lang="fr-FR" dirty="0" smtClean="0">
                <a:solidFill>
                  <a:schemeClr val="tx1">
                    <a:lumMod val="50000"/>
                  </a:schemeClr>
                </a:solidFill>
              </a:rPr>
              <a:t>’</a:t>
            </a:r>
            <a:r>
              <a:rPr lang="en-US" dirty="0" smtClean="0">
                <a:solidFill>
                  <a:schemeClr val="tx1">
                    <a:lumMod val="50000"/>
                  </a:schemeClr>
                </a:solidFill>
              </a:rPr>
              <a:t>89 – Asst. Coach</a:t>
            </a:r>
          </a:p>
          <a:p>
            <a:r>
              <a:rPr lang="en-US" dirty="0" smtClean="0">
                <a:solidFill>
                  <a:schemeClr val="tx1">
                    <a:lumMod val="50000"/>
                  </a:schemeClr>
                </a:solidFill>
              </a:rPr>
              <a:t>Katie Conners – Asst. Coach</a:t>
            </a:r>
          </a:p>
          <a:p>
            <a:r>
              <a:rPr lang="en-US" dirty="0" smtClean="0">
                <a:solidFill>
                  <a:schemeClr val="tx1">
                    <a:lumMod val="50000"/>
                  </a:schemeClr>
                </a:solidFill>
              </a:rPr>
              <a:t>Erin Goodson ‘14 – Asst. </a:t>
            </a:r>
            <a:r>
              <a:rPr lang="en-US" dirty="0" smtClean="0">
                <a:solidFill>
                  <a:schemeClr val="tx1">
                    <a:lumMod val="50000"/>
                  </a:schemeClr>
                </a:solidFill>
              </a:rPr>
              <a:t>Coach</a:t>
            </a:r>
          </a:p>
          <a:p>
            <a:r>
              <a:rPr lang="en-US" dirty="0" smtClean="0">
                <a:solidFill>
                  <a:schemeClr val="tx1">
                    <a:lumMod val="50000"/>
                  </a:schemeClr>
                </a:solidFill>
              </a:rPr>
              <a:t>Ryan </a:t>
            </a:r>
            <a:r>
              <a:rPr lang="en-US" dirty="0" err="1" smtClean="0">
                <a:solidFill>
                  <a:schemeClr val="tx1">
                    <a:lumMod val="50000"/>
                  </a:schemeClr>
                </a:solidFill>
              </a:rPr>
              <a:t>Bonikoske</a:t>
            </a:r>
            <a:r>
              <a:rPr lang="en-US" dirty="0" smtClean="0">
                <a:solidFill>
                  <a:schemeClr val="tx1">
                    <a:lumMod val="50000"/>
                  </a:schemeClr>
                </a:solidFill>
              </a:rPr>
              <a:t> – Strength and Conditioning </a:t>
            </a:r>
          </a:p>
          <a:p>
            <a:pPr lvl="1"/>
            <a:r>
              <a:rPr lang="en-US" dirty="0" smtClean="0">
                <a:solidFill>
                  <a:schemeClr val="tx1">
                    <a:lumMod val="50000"/>
                  </a:schemeClr>
                </a:solidFill>
              </a:rPr>
              <a:t>Training </a:t>
            </a:r>
            <a:r>
              <a:rPr lang="en-US" dirty="0" err="1" smtClean="0">
                <a:solidFill>
                  <a:schemeClr val="tx1">
                    <a:lumMod val="50000"/>
                  </a:schemeClr>
                </a:solidFill>
              </a:rPr>
              <a:t>Haus</a:t>
            </a:r>
            <a:r>
              <a:rPr lang="en-US" dirty="0" smtClean="0">
                <a:solidFill>
                  <a:schemeClr val="tx1">
                    <a:lumMod val="50000"/>
                  </a:schemeClr>
                </a:solidFill>
              </a:rPr>
              <a:t> Coach</a:t>
            </a:r>
            <a:endParaRPr lang="en-US" dirty="0" smtClean="0">
              <a:solidFill>
                <a:schemeClr val="tx1">
                  <a:lumMod val="50000"/>
                </a:schemeClr>
              </a:solidFill>
            </a:endParaRPr>
          </a:p>
          <a:p>
            <a:endParaRPr lang="en-US" dirty="0"/>
          </a:p>
        </p:txBody>
      </p:sp>
      <p:pic>
        <p:nvPicPr>
          <p:cNvPr id="2050" name="Picture 2" descr="DH Raiders (@CDH_Raiders) |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847" y="2770685"/>
            <a:ext cx="2856913" cy="285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87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a:t>
            </a:r>
            <a:endParaRPr lang="en-US" dirty="0"/>
          </a:p>
        </p:txBody>
      </p:sp>
      <p:sp>
        <p:nvSpPr>
          <p:cNvPr id="3" name="Content Placeholder 2"/>
          <p:cNvSpPr>
            <a:spLocks noGrp="1"/>
          </p:cNvSpPr>
          <p:nvPr>
            <p:ph idx="1"/>
          </p:nvPr>
        </p:nvSpPr>
        <p:spPr>
          <a:xfrm>
            <a:off x="4406704" y="1927796"/>
            <a:ext cx="3960056" cy="4023360"/>
          </a:xfr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p:spPr>
        <p:txBody>
          <a:bodyPr>
            <a:normAutofit lnSpcReduction="10000"/>
          </a:bodyPr>
          <a:lstStyle/>
          <a:p>
            <a:r>
              <a:rPr lang="en-US" dirty="0" smtClean="0">
                <a:solidFill>
                  <a:schemeClr val="tx1">
                    <a:lumMod val="50000"/>
                  </a:schemeClr>
                </a:solidFill>
              </a:rPr>
              <a:t>Website, Calendar, Google Classroom, and Twitter (@</a:t>
            </a:r>
            <a:r>
              <a:rPr lang="en-US" dirty="0" err="1" smtClean="0">
                <a:solidFill>
                  <a:schemeClr val="tx1">
                    <a:lumMod val="50000"/>
                  </a:schemeClr>
                </a:solidFill>
              </a:rPr>
              <a:t>RaidersSwimDive</a:t>
            </a:r>
            <a:r>
              <a:rPr lang="en-US" dirty="0" smtClean="0">
                <a:solidFill>
                  <a:schemeClr val="tx1">
                    <a:lumMod val="50000"/>
                  </a:schemeClr>
                </a:solidFill>
              </a:rPr>
              <a:t>)</a:t>
            </a:r>
          </a:p>
          <a:p>
            <a:r>
              <a:rPr lang="en-US" dirty="0" smtClean="0">
                <a:solidFill>
                  <a:schemeClr val="tx1">
                    <a:lumMod val="50000"/>
                  </a:schemeClr>
                </a:solidFill>
              </a:rPr>
              <a:t>Emails from me and Captain’s Parents</a:t>
            </a:r>
          </a:p>
          <a:p>
            <a:r>
              <a:rPr lang="en-US" dirty="0" smtClean="0">
                <a:solidFill>
                  <a:schemeClr val="tx1">
                    <a:lumMod val="50000"/>
                  </a:schemeClr>
                </a:solidFill>
              </a:rPr>
              <a:t>If there are questions, please have your daughter speak with me directly.</a:t>
            </a:r>
          </a:p>
          <a:p>
            <a:r>
              <a:rPr lang="en-US" dirty="0" smtClean="0">
                <a:solidFill>
                  <a:schemeClr val="tx1">
                    <a:lumMod val="50000"/>
                  </a:schemeClr>
                </a:solidFill>
              </a:rPr>
              <a:t>If necessary. . . A swimmer/diver, parent(s), &amp; coach meeting</a:t>
            </a:r>
          </a:p>
          <a:p>
            <a:r>
              <a:rPr lang="en-US" dirty="0" smtClean="0">
                <a:solidFill>
                  <a:schemeClr val="tx1">
                    <a:lumMod val="50000"/>
                  </a:schemeClr>
                </a:solidFill>
              </a:rPr>
              <a:t>If necessary. . .Parent(s), Coach, &amp; A.D.</a:t>
            </a:r>
            <a:endParaRPr lang="en-US" dirty="0">
              <a:solidFill>
                <a:schemeClr val="tx1">
                  <a:lumMod val="50000"/>
                </a:schemeClr>
              </a:solidFill>
            </a:endParaRPr>
          </a:p>
        </p:txBody>
      </p:sp>
      <p:pic>
        <p:nvPicPr>
          <p:cNvPr id="6146" name="Picture 2" descr="retin-Derham Hall :: CDH Hiring: Digital Content Specia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927796"/>
            <a:ext cx="3434861" cy="343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494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y Background Images, Stock Photos &amp; Vectors | Shutterstock"/>
          <p:cNvPicPr>
            <a:picLocks noChangeAspect="1" noChangeArrowheads="1"/>
          </p:cNvPicPr>
          <p:nvPr/>
        </p:nvPicPr>
        <p:blipFill rotWithShape="1">
          <a:blip r:embed="rId2">
            <a:alphaModFix amt="32000"/>
            <a:extLst>
              <a:ext uri="{28A0092B-C50C-407E-A947-70E740481C1C}">
                <a14:useLocalDpi xmlns:a14="http://schemas.microsoft.com/office/drawing/2010/main" val="0"/>
              </a:ext>
            </a:extLst>
          </a:blip>
          <a:srcRect b="8445"/>
          <a:stretch/>
        </p:blipFill>
        <p:spPr bwMode="auto">
          <a:xfrm>
            <a:off x="0" y="1569155"/>
            <a:ext cx="9144000" cy="47884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Coaching Philosophy</a:t>
            </a:r>
            <a:endParaRPr lang="en-US" dirty="0"/>
          </a:p>
        </p:txBody>
      </p:sp>
      <p:sp>
        <p:nvSpPr>
          <p:cNvPr id="3" name="Content Placeholder 2"/>
          <p:cNvSpPr>
            <a:spLocks noGrp="1"/>
          </p:cNvSpPr>
          <p:nvPr>
            <p:ph idx="1"/>
          </p:nvPr>
        </p:nvSpPr>
        <p:spPr>
          <a:xfrm>
            <a:off x="822959" y="2297723"/>
            <a:ext cx="7543801" cy="3172786"/>
          </a:xfrm>
          <a:solidFill>
            <a:schemeClr val="accent5">
              <a:alpha val="55000"/>
            </a:schemeClr>
          </a:solidFill>
          <a:ln>
            <a:solidFill>
              <a:schemeClr val="tx2"/>
            </a:solidFill>
          </a:ln>
          <a:effectLst/>
        </p:spPr>
        <p:txBody>
          <a:bodyPr anchor="ctr">
            <a:normAutofit/>
          </a:bodyPr>
          <a:lstStyle/>
          <a:p>
            <a:pPr algn="ctr"/>
            <a:r>
              <a:rPr lang="en-US" sz="3600" dirty="0" smtClean="0">
                <a:solidFill>
                  <a:schemeClr val="tx1">
                    <a:lumMod val="50000"/>
                  </a:schemeClr>
                </a:solidFill>
              </a:rPr>
              <a:t>We coach to create an empathetic and positive environment that inspires student-athletes to find the courage and perseverance to train, compete, and grow into young women who make a positive impact in our world.</a:t>
            </a:r>
            <a:endParaRPr lang="en-US" sz="3600" dirty="0">
              <a:solidFill>
                <a:schemeClr val="tx1">
                  <a:lumMod val="50000"/>
                </a:schemeClr>
              </a:solidFill>
            </a:endParaRPr>
          </a:p>
        </p:txBody>
      </p:sp>
    </p:spTree>
    <p:extLst>
      <p:ext uri="{BB962C8B-B14F-4D97-AF65-F5344CB8AC3E}">
        <p14:creationId xmlns:p14="http://schemas.microsoft.com/office/powerpoint/2010/main" val="39127679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Team Culture</a:t>
            </a:r>
            <a:endParaRPr lang="en-US" dirty="0"/>
          </a:p>
        </p:txBody>
      </p:sp>
      <p:graphicFrame>
        <p:nvGraphicFramePr>
          <p:cNvPr id="4" name="Diagram 3"/>
          <p:cNvGraphicFramePr/>
          <p:nvPr>
            <p:extLst>
              <p:ext uri="{D42A27DB-BD31-4B8C-83A1-F6EECF244321}">
                <p14:modId xmlns:p14="http://schemas.microsoft.com/office/powerpoint/2010/main" val="1827357865"/>
              </p:ext>
            </p:extLst>
          </p:nvPr>
        </p:nvGraphicFramePr>
        <p:xfrm>
          <a:off x="273977" y="1450757"/>
          <a:ext cx="8596045" cy="4837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3774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ey Background Images, Stock Photos &amp; Vectors | Shutterstock"/>
          <p:cNvPicPr>
            <a:picLocks noChangeAspect="1" noChangeArrowheads="1"/>
          </p:cNvPicPr>
          <p:nvPr/>
        </p:nvPicPr>
        <p:blipFill rotWithShape="1">
          <a:blip r:embed="rId2">
            <a:alphaModFix amt="32000"/>
            <a:extLst>
              <a:ext uri="{28A0092B-C50C-407E-A947-70E740481C1C}">
                <a14:useLocalDpi xmlns:a14="http://schemas.microsoft.com/office/drawing/2010/main" val="0"/>
              </a:ext>
            </a:extLst>
          </a:blip>
          <a:srcRect b="8445"/>
          <a:stretch/>
        </p:blipFill>
        <p:spPr bwMode="auto">
          <a:xfrm>
            <a:off x="0" y="1079902"/>
            <a:ext cx="9144000" cy="477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Team Expectations</a:t>
            </a:r>
            <a:endParaRPr lang="en-US" dirty="0"/>
          </a:p>
        </p:txBody>
      </p:sp>
      <p:sp>
        <p:nvSpPr>
          <p:cNvPr id="3" name="Content Placeholder 2"/>
          <p:cNvSpPr>
            <a:spLocks noGrp="1"/>
          </p:cNvSpPr>
          <p:nvPr>
            <p:ph idx="1"/>
          </p:nvPr>
        </p:nvSpPr>
        <p:spPr>
          <a:xfrm>
            <a:off x="560949" y="1960100"/>
            <a:ext cx="8067822" cy="4522762"/>
          </a:xfrm>
        </p:spPr>
        <p:txBody>
          <a:bodyPr numCol="2" spcCol="274320">
            <a:normAutofit fontScale="77500" lnSpcReduction="20000"/>
          </a:bodyPr>
          <a:lstStyle/>
          <a:p>
            <a:pPr>
              <a:buFont typeface="Wingdings" charset="2"/>
              <a:buChar char="v"/>
            </a:pPr>
            <a:r>
              <a:rPr lang="en-US" sz="2600" dirty="0" smtClean="0">
                <a:solidFill>
                  <a:schemeClr val="tx1">
                    <a:lumMod val="50000"/>
                  </a:schemeClr>
                </a:solidFill>
              </a:rPr>
              <a:t>Show integrity, respect and empathy for others </a:t>
            </a:r>
          </a:p>
          <a:p>
            <a:pPr>
              <a:buFont typeface="Wingdings" charset="2"/>
              <a:buChar char="v"/>
            </a:pPr>
            <a:r>
              <a:rPr lang="en-US" sz="2600" dirty="0" smtClean="0">
                <a:solidFill>
                  <a:schemeClr val="tx1">
                    <a:lumMod val="50000"/>
                  </a:schemeClr>
                </a:solidFill>
              </a:rPr>
              <a:t>Persevere, be disciplined, and work to find courage and confidence in all that you do in and out of the pool. </a:t>
            </a:r>
          </a:p>
          <a:p>
            <a:pPr>
              <a:buFont typeface="Wingdings" charset="2"/>
              <a:buChar char="v"/>
            </a:pPr>
            <a:r>
              <a:rPr lang="en-US" sz="2600" dirty="0" smtClean="0">
                <a:solidFill>
                  <a:schemeClr val="tx1">
                    <a:lumMod val="50000"/>
                  </a:schemeClr>
                </a:solidFill>
              </a:rPr>
              <a:t>All grades must be at least a C, or better, in order to participate in meets at mid-tri 1 and end of tri. 1. Coaches check grades.</a:t>
            </a:r>
          </a:p>
          <a:p>
            <a:pPr>
              <a:buFont typeface="Wingdings" charset="2"/>
              <a:buChar char="v"/>
            </a:pPr>
            <a:r>
              <a:rPr lang="en-US" sz="2600" dirty="0" smtClean="0">
                <a:solidFill>
                  <a:schemeClr val="tx1">
                    <a:lumMod val="50000"/>
                  </a:schemeClr>
                </a:solidFill>
              </a:rPr>
              <a:t>Be on time.</a:t>
            </a:r>
          </a:p>
          <a:p>
            <a:pPr>
              <a:buFont typeface="Wingdings" charset="2"/>
              <a:buChar char="v"/>
            </a:pPr>
            <a:r>
              <a:rPr lang="en-US" sz="2600" dirty="0" smtClean="0">
                <a:solidFill>
                  <a:schemeClr val="tx1">
                    <a:lumMod val="50000"/>
                  </a:schemeClr>
                </a:solidFill>
              </a:rPr>
              <a:t>Be Respectful of the facilities we use.</a:t>
            </a:r>
          </a:p>
          <a:p>
            <a:pPr>
              <a:buFont typeface="Wingdings" charset="2"/>
              <a:buChar char="v"/>
            </a:pPr>
            <a:r>
              <a:rPr lang="en-US" sz="2600" dirty="0" smtClean="0">
                <a:solidFill>
                  <a:schemeClr val="tx1">
                    <a:lumMod val="50000"/>
                  </a:schemeClr>
                </a:solidFill>
              </a:rPr>
              <a:t>Listen when a coach is talking.</a:t>
            </a:r>
          </a:p>
          <a:p>
            <a:pPr>
              <a:buFont typeface="Wingdings" charset="2"/>
              <a:buChar char="v"/>
            </a:pPr>
            <a:r>
              <a:rPr lang="en-US" sz="2600" dirty="0" smtClean="0">
                <a:solidFill>
                  <a:schemeClr val="tx1">
                    <a:lumMod val="50000"/>
                  </a:schemeClr>
                </a:solidFill>
              </a:rPr>
              <a:t>Have all of your equipment at practice.</a:t>
            </a:r>
          </a:p>
          <a:p>
            <a:pPr>
              <a:buFont typeface="Wingdings" charset="2"/>
              <a:buChar char="v"/>
            </a:pPr>
            <a:r>
              <a:rPr lang="en-US" sz="2600" dirty="0" smtClean="0">
                <a:solidFill>
                  <a:schemeClr val="tx1">
                    <a:lumMod val="50000"/>
                  </a:schemeClr>
                </a:solidFill>
              </a:rPr>
              <a:t>Take care of yourself! Hydrate, rest, eat healthy, be positive, etc.</a:t>
            </a:r>
          </a:p>
          <a:p>
            <a:pPr>
              <a:buFont typeface="Wingdings" charset="2"/>
              <a:buChar char="v"/>
            </a:pPr>
            <a:r>
              <a:rPr lang="en-US" sz="2600" dirty="0" smtClean="0">
                <a:solidFill>
                  <a:schemeClr val="tx1">
                    <a:lumMod val="50000"/>
                  </a:schemeClr>
                </a:solidFill>
              </a:rPr>
              <a:t>We expect that you will be at all practices.</a:t>
            </a:r>
          </a:p>
          <a:p>
            <a:pPr>
              <a:buFont typeface="Wingdings" charset="2"/>
              <a:buChar char="v"/>
            </a:pPr>
            <a:r>
              <a:rPr lang="en-US" sz="2600" dirty="0" smtClean="0">
                <a:solidFill>
                  <a:schemeClr val="tx1">
                    <a:lumMod val="50000"/>
                  </a:schemeClr>
                </a:solidFill>
              </a:rPr>
              <a:t>Communication is important. </a:t>
            </a:r>
          </a:p>
          <a:p>
            <a:pPr>
              <a:buFont typeface="Wingdings" charset="2"/>
              <a:buChar char="v"/>
            </a:pPr>
            <a:r>
              <a:rPr lang="en-US" sz="2600" dirty="0" smtClean="0">
                <a:solidFill>
                  <a:schemeClr val="tx1">
                    <a:lumMod val="50000"/>
                  </a:schemeClr>
                </a:solidFill>
              </a:rPr>
              <a:t>Coaches are committed to fostering a supportive environment that supports you and allows you to thrive.</a:t>
            </a:r>
          </a:p>
          <a:p>
            <a:pPr>
              <a:buFont typeface="Wingdings" charset="2"/>
              <a:buChar char="v"/>
            </a:pPr>
            <a:r>
              <a:rPr lang="en-US" sz="2600" dirty="0" smtClean="0">
                <a:solidFill>
                  <a:schemeClr val="tx1">
                    <a:lumMod val="50000"/>
                  </a:schemeClr>
                </a:solidFill>
              </a:rPr>
              <a:t>As Coaches, Swimmers and Divers, we will all follow these expectations. </a:t>
            </a:r>
          </a:p>
          <a:p>
            <a:pPr>
              <a:buFont typeface="Wingdings" charset="2"/>
              <a:buChar char="v"/>
            </a:pPr>
            <a:r>
              <a:rPr lang="en-US" sz="2600" dirty="0" smtClean="0">
                <a:solidFill>
                  <a:schemeClr val="tx1">
                    <a:lumMod val="50000"/>
                  </a:schemeClr>
                </a:solidFill>
              </a:rPr>
              <a:t>Be wise and intentional about your time outside of the pool and in.  </a:t>
            </a:r>
            <a:endParaRPr lang="en-US" sz="2200" b="1" dirty="0" smtClean="0"/>
          </a:p>
          <a:p>
            <a:endParaRPr lang="en-US" sz="2200" b="1" dirty="0" smtClean="0"/>
          </a:p>
          <a:p>
            <a:endParaRPr lang="en-US" sz="2200" dirty="0"/>
          </a:p>
        </p:txBody>
      </p:sp>
    </p:spTree>
    <p:extLst>
      <p:ext uri="{BB962C8B-B14F-4D97-AF65-F5344CB8AC3E}">
        <p14:creationId xmlns:p14="http://schemas.microsoft.com/office/powerpoint/2010/main" val="37674182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429195"/>
            <a:ext cx="8229600" cy="1143000"/>
          </a:xfrm>
        </p:spPr>
        <p:txBody>
          <a:bodyPr/>
          <a:lstStyle/>
          <a:p>
            <a:r>
              <a:rPr lang="en-US" dirty="0" smtClean="0"/>
              <a:t>Attendance Policy </a:t>
            </a:r>
            <a:endParaRPr lang="en-US" dirty="0"/>
          </a:p>
        </p:txBody>
      </p:sp>
      <p:sp>
        <p:nvSpPr>
          <p:cNvPr id="3" name="Content Placeholder 2"/>
          <p:cNvSpPr>
            <a:spLocks noGrp="1"/>
          </p:cNvSpPr>
          <p:nvPr>
            <p:ph idx="1"/>
          </p:nvPr>
        </p:nvSpPr>
        <p:spPr>
          <a:xfrm>
            <a:off x="530578" y="1869180"/>
            <a:ext cx="8252177" cy="4023360"/>
          </a:xfrm>
        </p:spPr>
        <p:txBody>
          <a:bodyPr>
            <a:normAutofit/>
          </a:bodyPr>
          <a:lstStyle/>
          <a:p>
            <a:pPr>
              <a:lnSpc>
                <a:spcPct val="150000"/>
              </a:lnSpc>
            </a:pPr>
            <a:r>
              <a:rPr lang="en-US" sz="2400" dirty="0" smtClean="0">
                <a:solidFill>
                  <a:schemeClr val="tx1">
                    <a:lumMod val="50000"/>
                  </a:schemeClr>
                </a:solidFill>
              </a:rPr>
              <a:t>You have made a commitment to the swimming and diving team. </a:t>
            </a:r>
          </a:p>
          <a:p>
            <a:pPr lvl="1">
              <a:lnSpc>
                <a:spcPct val="150000"/>
              </a:lnSpc>
            </a:pPr>
            <a:r>
              <a:rPr lang="en-US" sz="2000" dirty="0" smtClean="0">
                <a:solidFill>
                  <a:schemeClr val="tx1">
                    <a:lumMod val="50000"/>
                  </a:schemeClr>
                </a:solidFill>
              </a:rPr>
              <a:t>If the team is practicing, attending a meet or doing any other team activity, each team member is </a:t>
            </a:r>
            <a:r>
              <a:rPr lang="en-US" sz="2000" b="1" dirty="0" smtClean="0">
                <a:solidFill>
                  <a:schemeClr val="accent2">
                    <a:lumMod val="40000"/>
                    <a:lumOff val="60000"/>
                  </a:schemeClr>
                </a:solidFill>
              </a:rPr>
              <a:t>expected to be in attendance</a:t>
            </a:r>
            <a:r>
              <a:rPr lang="en-US" sz="2000" dirty="0" smtClean="0">
                <a:solidFill>
                  <a:schemeClr val="tx1">
                    <a:lumMod val="50000"/>
                  </a:schemeClr>
                </a:solidFill>
              </a:rPr>
              <a:t>. </a:t>
            </a:r>
          </a:p>
          <a:p>
            <a:pPr lvl="1">
              <a:lnSpc>
                <a:spcPct val="150000"/>
              </a:lnSpc>
            </a:pPr>
            <a:r>
              <a:rPr lang="en-US" sz="2000" dirty="0" smtClean="0">
                <a:solidFill>
                  <a:schemeClr val="tx1">
                    <a:lumMod val="50000"/>
                  </a:schemeClr>
                </a:solidFill>
              </a:rPr>
              <a:t>You must be at </a:t>
            </a:r>
            <a:r>
              <a:rPr lang="en-US" sz="2000" b="1" dirty="0" smtClean="0">
                <a:solidFill>
                  <a:schemeClr val="accent1">
                    <a:lumMod val="60000"/>
                    <a:lumOff val="40000"/>
                  </a:schemeClr>
                </a:solidFill>
              </a:rPr>
              <a:t>80% of all practices</a:t>
            </a:r>
            <a:r>
              <a:rPr lang="en-US" sz="2000" dirty="0" smtClean="0">
                <a:solidFill>
                  <a:schemeClr val="tx1">
                    <a:lumMod val="50000"/>
                  </a:schemeClr>
                </a:solidFill>
              </a:rPr>
              <a:t> to swim in a meet. </a:t>
            </a:r>
            <a:endParaRPr lang="en-US" sz="2000" dirty="0" smtClean="0">
              <a:solidFill>
                <a:schemeClr val="tx1">
                  <a:lumMod val="50000"/>
                </a:schemeClr>
              </a:solidFill>
            </a:endParaRPr>
          </a:p>
          <a:p>
            <a:pPr lvl="1">
              <a:lnSpc>
                <a:spcPct val="150000"/>
              </a:lnSpc>
            </a:pPr>
            <a:r>
              <a:rPr lang="en-US" sz="2000" dirty="0" smtClean="0">
                <a:solidFill>
                  <a:schemeClr val="tx1">
                    <a:lumMod val="50000"/>
                  </a:schemeClr>
                </a:solidFill>
              </a:rPr>
              <a:t>You must be at school the day of a meet to compete. </a:t>
            </a:r>
            <a:endParaRPr lang="en-US" sz="2000" dirty="0" smtClean="0">
              <a:solidFill>
                <a:schemeClr val="tx1">
                  <a:lumMod val="50000"/>
                </a:schemeClr>
              </a:solidFill>
            </a:endParaRPr>
          </a:p>
          <a:p>
            <a:pPr lvl="1">
              <a:lnSpc>
                <a:spcPct val="150000"/>
              </a:lnSpc>
            </a:pPr>
            <a:r>
              <a:rPr lang="en-US" sz="2000" dirty="0" smtClean="0">
                <a:solidFill>
                  <a:schemeClr val="tx1">
                    <a:lumMod val="50000"/>
                  </a:schemeClr>
                </a:solidFill>
              </a:rPr>
              <a:t>The coaching staff must be notified </a:t>
            </a:r>
            <a:r>
              <a:rPr lang="en-US" sz="2000" b="1" dirty="0" smtClean="0">
                <a:solidFill>
                  <a:schemeClr val="accent6">
                    <a:lumMod val="40000"/>
                    <a:lumOff val="60000"/>
                  </a:schemeClr>
                </a:solidFill>
              </a:rPr>
              <a:t>prior to all absences. </a:t>
            </a:r>
          </a:p>
          <a:p>
            <a:pPr lvl="1">
              <a:lnSpc>
                <a:spcPct val="150000"/>
              </a:lnSpc>
            </a:pPr>
            <a:r>
              <a:rPr lang="en-US" sz="2000" dirty="0" smtClean="0">
                <a:solidFill>
                  <a:schemeClr val="tx1">
                    <a:lumMod val="50000"/>
                  </a:schemeClr>
                </a:solidFill>
              </a:rPr>
              <a:t>Coach Thomas’s cell:  651-269-0130</a:t>
            </a:r>
          </a:p>
          <a:p>
            <a:pPr lvl="1"/>
            <a:endParaRPr lang="en-US" dirty="0"/>
          </a:p>
        </p:txBody>
      </p:sp>
    </p:spTree>
    <p:extLst>
      <p:ext uri="{BB962C8B-B14F-4D97-AF65-F5344CB8AC3E}">
        <p14:creationId xmlns:p14="http://schemas.microsoft.com/office/powerpoint/2010/main" val="1187875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Lettering Policy </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charset="2"/>
              <a:buChar char="v"/>
            </a:pPr>
            <a:r>
              <a:rPr lang="en-US" dirty="0" smtClean="0">
                <a:solidFill>
                  <a:schemeClr val="tx1">
                    <a:lumMod val="50000"/>
                  </a:schemeClr>
                </a:solidFill>
              </a:rPr>
              <a:t>Positive Attitude: you represent CDH at all times. -Demonstrate CDH Values.</a:t>
            </a:r>
          </a:p>
          <a:p>
            <a:pPr>
              <a:buFont typeface="Wingdings" charset="2"/>
              <a:buChar char="v"/>
            </a:pPr>
            <a:r>
              <a:rPr lang="en-US" dirty="0" smtClean="0">
                <a:solidFill>
                  <a:schemeClr val="tx1">
                    <a:lumMod val="50000"/>
                  </a:schemeClr>
                </a:solidFill>
              </a:rPr>
              <a:t>Grades must be at least C or higher at mid-tri 1 in all classes. </a:t>
            </a:r>
          </a:p>
          <a:p>
            <a:pPr>
              <a:buFont typeface="Wingdings" charset="2"/>
              <a:buChar char="v"/>
            </a:pPr>
            <a:r>
              <a:rPr lang="en-US" dirty="0">
                <a:solidFill>
                  <a:schemeClr val="tx1">
                    <a:lumMod val="50000"/>
                  </a:schemeClr>
                </a:solidFill>
              </a:rPr>
              <a:t>P</a:t>
            </a:r>
            <a:r>
              <a:rPr lang="en-US" dirty="0" smtClean="0">
                <a:solidFill>
                  <a:schemeClr val="tx1">
                    <a:lumMod val="50000"/>
                  </a:schemeClr>
                </a:solidFill>
              </a:rPr>
              <a:t>ractice attendance </a:t>
            </a:r>
            <a:r>
              <a:rPr lang="en-US" dirty="0" smtClean="0">
                <a:solidFill>
                  <a:schemeClr val="tx1">
                    <a:lumMod val="50000"/>
                  </a:schemeClr>
                </a:solidFill>
              </a:rPr>
              <a:t>90%</a:t>
            </a:r>
            <a:r>
              <a:rPr lang="en-US" dirty="0" smtClean="0">
                <a:solidFill>
                  <a:schemeClr val="tx1">
                    <a:lumMod val="50000"/>
                  </a:schemeClr>
                </a:solidFill>
              </a:rPr>
              <a:t> </a:t>
            </a:r>
            <a:r>
              <a:rPr lang="en-US" dirty="0" smtClean="0">
                <a:solidFill>
                  <a:schemeClr val="tx1">
                    <a:lumMod val="50000"/>
                  </a:schemeClr>
                </a:solidFill>
              </a:rPr>
              <a:t>– no </a:t>
            </a:r>
            <a:r>
              <a:rPr lang="en-US" dirty="0" smtClean="0">
                <a:solidFill>
                  <a:schemeClr val="tx1">
                    <a:lumMod val="50000"/>
                  </a:schemeClr>
                </a:solidFill>
              </a:rPr>
              <a:t>unexcused</a:t>
            </a:r>
            <a:endParaRPr lang="en-US" dirty="0" smtClean="0">
              <a:solidFill>
                <a:schemeClr val="tx1">
                  <a:lumMod val="50000"/>
                </a:schemeClr>
              </a:solidFill>
            </a:endParaRPr>
          </a:p>
          <a:p>
            <a:pPr>
              <a:buFont typeface="Wingdings" charset="2"/>
              <a:buChar char="v"/>
            </a:pPr>
            <a:r>
              <a:rPr lang="en-US" dirty="0" smtClean="0">
                <a:solidFill>
                  <a:schemeClr val="tx1">
                    <a:lumMod val="50000"/>
                  </a:schemeClr>
                </a:solidFill>
              </a:rPr>
              <a:t>Meet participation </a:t>
            </a:r>
            <a:r>
              <a:rPr lang="en-US" dirty="0" smtClean="0">
                <a:solidFill>
                  <a:schemeClr val="tx1">
                    <a:lumMod val="50000"/>
                  </a:schemeClr>
                </a:solidFill>
              </a:rPr>
              <a:t>90%</a:t>
            </a:r>
            <a:r>
              <a:rPr lang="en-US" dirty="0" smtClean="0">
                <a:solidFill>
                  <a:schemeClr val="tx1">
                    <a:lumMod val="50000"/>
                  </a:schemeClr>
                </a:solidFill>
              </a:rPr>
              <a:t> </a:t>
            </a:r>
            <a:r>
              <a:rPr lang="en-US" dirty="0" smtClean="0">
                <a:solidFill>
                  <a:schemeClr val="tx1">
                    <a:lumMod val="50000"/>
                  </a:schemeClr>
                </a:solidFill>
              </a:rPr>
              <a:t>– no unexcused</a:t>
            </a:r>
          </a:p>
          <a:p>
            <a:pPr>
              <a:buFont typeface="Wingdings" charset="2"/>
              <a:buChar char="v"/>
            </a:pPr>
            <a:r>
              <a:rPr lang="en-US" dirty="0" smtClean="0">
                <a:solidFill>
                  <a:schemeClr val="tx1">
                    <a:lumMod val="50000"/>
                  </a:schemeClr>
                </a:solidFill>
              </a:rPr>
              <a:t>No suspensions from school</a:t>
            </a:r>
          </a:p>
          <a:p>
            <a:pPr>
              <a:buFont typeface="Wingdings" charset="2"/>
              <a:buChar char="v"/>
            </a:pPr>
            <a:r>
              <a:rPr lang="en-US" dirty="0" smtClean="0">
                <a:solidFill>
                  <a:schemeClr val="tx1">
                    <a:lumMod val="50000"/>
                  </a:schemeClr>
                </a:solidFill>
              </a:rPr>
              <a:t>No Chemical Violations</a:t>
            </a:r>
          </a:p>
          <a:p>
            <a:pPr>
              <a:buFont typeface="Wingdings" charset="2"/>
              <a:buChar char="v"/>
            </a:pPr>
            <a:r>
              <a:rPr lang="en-US" dirty="0" smtClean="0">
                <a:solidFill>
                  <a:schemeClr val="tx1">
                    <a:lumMod val="50000"/>
                  </a:schemeClr>
                </a:solidFill>
              </a:rPr>
              <a:t>Coaches </a:t>
            </a:r>
            <a:r>
              <a:rPr lang="en-US" dirty="0" smtClean="0">
                <a:solidFill>
                  <a:schemeClr val="tx1">
                    <a:lumMod val="50000"/>
                  </a:schemeClr>
                </a:solidFill>
              </a:rPr>
              <a:t>discretion</a:t>
            </a:r>
          </a:p>
          <a:p>
            <a:pPr>
              <a:buFont typeface="Wingdings" charset="2"/>
              <a:buChar char="v"/>
            </a:pPr>
            <a:r>
              <a:rPr lang="en-US" dirty="0" smtClean="0">
                <a:solidFill>
                  <a:schemeClr val="tx1">
                    <a:lumMod val="50000"/>
                  </a:schemeClr>
                </a:solidFill>
              </a:rPr>
              <a:t>Section Team will letter if all other lettering criteria is met. </a:t>
            </a:r>
          </a:p>
          <a:p>
            <a:pPr lvl="1">
              <a:buFont typeface="Wingdings" charset="2"/>
              <a:buChar char="v"/>
            </a:pPr>
            <a:r>
              <a:rPr lang="en-US" dirty="0" smtClean="0">
                <a:solidFill>
                  <a:schemeClr val="tx1">
                    <a:lumMod val="50000"/>
                  </a:schemeClr>
                </a:solidFill>
              </a:rPr>
              <a:t>Section Team will be determined by times lettering criteria. </a:t>
            </a:r>
          </a:p>
          <a:p>
            <a:pPr>
              <a:buFont typeface="Wingdings" charset="2"/>
              <a:buChar char="v"/>
            </a:pPr>
            <a:r>
              <a:rPr lang="en-US" dirty="0" smtClean="0">
                <a:solidFill>
                  <a:schemeClr val="tx1">
                    <a:lumMod val="50000"/>
                  </a:schemeClr>
                </a:solidFill>
              </a:rPr>
              <a:t>Swimmers may swim both varsity and </a:t>
            </a:r>
            <a:r>
              <a:rPr lang="en-US" dirty="0" err="1" smtClean="0">
                <a:solidFill>
                  <a:schemeClr val="tx1">
                    <a:lumMod val="50000"/>
                  </a:schemeClr>
                </a:solidFill>
              </a:rPr>
              <a:t>jv</a:t>
            </a:r>
            <a:r>
              <a:rPr lang="en-US" dirty="0" smtClean="0">
                <a:solidFill>
                  <a:schemeClr val="tx1">
                    <a:lumMod val="50000"/>
                  </a:schemeClr>
                </a:solidFill>
              </a:rPr>
              <a:t> events depending on times, team size, meet, and line up. </a:t>
            </a:r>
            <a:endParaRPr lang="en-US" dirty="0" smtClean="0">
              <a:solidFill>
                <a:schemeClr val="tx1">
                  <a:lumMod val="50000"/>
                </a:schemeClr>
              </a:solidFill>
            </a:endParaRPr>
          </a:p>
        </p:txBody>
      </p:sp>
      <p:pic>
        <p:nvPicPr>
          <p:cNvPr id="12290" name="Picture 2" descr="https://cdn4.sportngin.com/attachments/text_block/c3d3-106070087/CDH_Letter_Jacket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857" y="2711930"/>
            <a:ext cx="2149043" cy="1985716"/>
          </a:xfrm>
          <a:prstGeom prst="rect">
            <a:avLst/>
          </a:prstGeom>
          <a:noFill/>
          <a:effectLst>
            <a:outerShdw blurRad="50800" dist="50800" dir="5400000" sx="105000" sy="105000" algn="ctr" rotWithShape="0">
              <a:srgbClr val="000000">
                <a:alpha val="3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378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Custom 2">
      <a:dk1>
        <a:srgbClr val="6D297D"/>
      </a:dk1>
      <a:lt1>
        <a:srgbClr val="FFFFFF"/>
      </a:lt1>
      <a:dk2>
        <a:srgbClr val="6D297D"/>
      </a:dk2>
      <a:lt2>
        <a:srgbClr val="ECB630"/>
      </a:lt2>
      <a:accent1>
        <a:srgbClr val="ECB730"/>
      </a:accent1>
      <a:accent2>
        <a:srgbClr val="6D297D"/>
      </a:accent2>
      <a:accent3>
        <a:srgbClr val="D759F4"/>
      </a:accent3>
      <a:accent4>
        <a:srgbClr val="CDE0E0"/>
      </a:accent4>
      <a:accent5>
        <a:srgbClr val="A3B1B1"/>
      </a:accent5>
      <a:accent6>
        <a:srgbClr val="2D657C"/>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37925</TotalTime>
  <Words>1126</Words>
  <Application>Microsoft Macintosh PowerPoint</Application>
  <PresentationFormat>On-screen Show (4:3)</PresentationFormat>
  <Paragraphs>129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lpstr>
      <vt:lpstr>Cretin-Derham Hall Girls Swimming and Diving 2021</vt:lpstr>
      <vt:lpstr>CDH Girls Swimming and Diving</vt:lpstr>
      <vt:lpstr>Coaching Staff</vt:lpstr>
      <vt:lpstr>Communication</vt:lpstr>
      <vt:lpstr>Coaching Philosophy</vt:lpstr>
      <vt:lpstr>Team Culture</vt:lpstr>
      <vt:lpstr>Team Expectations</vt:lpstr>
      <vt:lpstr>Attendance Policy </vt:lpstr>
      <vt:lpstr>Lettering Policy </vt:lpstr>
      <vt:lpstr>Team Website   http://www.cdhraiders.org </vt:lpstr>
      <vt:lpstr>Team Calendar  </vt:lpstr>
      <vt:lpstr>Team Suits &amp; Gear </vt:lpstr>
      <vt:lpstr>Spirit Wear  </vt:lpstr>
      <vt:lpstr>2020-2021 Leadership Team</vt:lpstr>
      <vt:lpstr>Covid: Please me mindful of change.</vt:lpstr>
      <vt:lpstr>NOTES: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Cretin-Derham Hall</dc:title>
  <dc:creator>Nativity School</dc:creator>
  <cp:lastModifiedBy>Lisa Thomas</cp:lastModifiedBy>
  <cp:revision>58</cp:revision>
  <dcterms:created xsi:type="dcterms:W3CDTF">2020-07-14T19:28:01Z</dcterms:created>
  <dcterms:modified xsi:type="dcterms:W3CDTF">2021-07-27T15:46:42Z</dcterms:modified>
</cp:coreProperties>
</file>