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350" r:id="rId2"/>
    <p:sldId id="351" r:id="rId3"/>
    <p:sldId id="622" r:id="rId4"/>
    <p:sldId id="630" r:id="rId5"/>
    <p:sldId id="621" r:id="rId6"/>
    <p:sldId id="366" r:id="rId7"/>
    <p:sldId id="623" r:id="rId8"/>
    <p:sldId id="625" r:id="rId9"/>
    <p:sldId id="624" r:id="rId10"/>
    <p:sldId id="367" r:id="rId11"/>
    <p:sldId id="635" r:id="rId12"/>
    <p:sldId id="424" r:id="rId13"/>
    <p:sldId id="626" r:id="rId14"/>
    <p:sldId id="632" r:id="rId15"/>
    <p:sldId id="637" r:id="rId16"/>
    <p:sldId id="263" r:id="rId17"/>
    <p:sldId id="628" r:id="rId18"/>
    <p:sldId id="638" r:id="rId19"/>
    <p:sldId id="344" r:id="rId20"/>
    <p:sldId id="420" r:id="rId21"/>
    <p:sldId id="378" r:id="rId22"/>
    <p:sldId id="418" r:id="rId23"/>
    <p:sldId id="422" r:id="rId24"/>
    <p:sldId id="631" r:id="rId25"/>
  </p:sldIdLst>
  <p:sldSz cx="9144000" cy="6858000" type="screen4x3"/>
  <p:notesSz cx="6881813" cy="92964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6600"/>
    <a:srgbClr val="333399"/>
    <a:srgbClr val="CC0066"/>
    <a:srgbClr val="04A0A8"/>
    <a:srgbClr val="6600CC"/>
    <a:srgbClr val="9933FF"/>
    <a:srgbClr val="716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1" autoAdjust="0"/>
    <p:restoredTop sz="92703" autoAdjust="0"/>
  </p:normalViewPr>
  <p:slideViewPr>
    <p:cSldViewPr>
      <p:cViewPr varScale="1">
        <p:scale>
          <a:sx n="74" d="100"/>
          <a:sy n="74" d="100"/>
        </p:scale>
        <p:origin x="10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 Unicode MS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 Unicode MS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 Unicode MS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 Unicode MS" pitchFamily="34" charset="-128"/>
              </a:defRPr>
            </a:lvl1pPr>
          </a:lstStyle>
          <a:p>
            <a:fld id="{D06E76F7-C089-43BD-95DE-F4744548D65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8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 Unicode MS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 Unicode MS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6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 Unicode MS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 Unicode MS" pitchFamily="34" charset="-128"/>
              </a:defRPr>
            </a:lvl1pPr>
          </a:lstStyle>
          <a:p>
            <a:fld id="{B903159F-08C5-443C-94AC-D27146D907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01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Diet/nutrition</a:t>
            </a:r>
            <a:r>
              <a:rPr lang="en-US" baseline="0" dirty="0" smtClean="0"/>
              <a:t> is very important piece to puzzle of performance and is often ignored.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159F-08C5-443C-94AC-D27146D907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4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118B7-B210-4C65-8521-4BC0A3FB42EF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7" y="4416426"/>
            <a:ext cx="5046040" cy="4183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4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above: 90</a:t>
            </a:r>
            <a:r>
              <a:rPr lang="en-US" baseline="0" dirty="0" smtClean="0"/>
              <a:t> grams protein, 450 grams CHO, 2700 kcal.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159F-08C5-443C-94AC-D27146D9078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94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r>
              <a:rPr lang="en-US" baseline="0" dirty="0" smtClean="0"/>
              <a:t> center at USA swimming website under tips and training.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159F-08C5-443C-94AC-D27146D9078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need</a:t>
            </a:r>
            <a:r>
              <a:rPr lang="en-US" baseline="0" dirty="0" smtClean="0"/>
              <a:t> to necessarily need to count calories—might think about athlete who is losing too much weight to think about </a:t>
            </a:r>
            <a:r>
              <a:rPr lang="en-US" baseline="0" smtClean="0"/>
              <a:t>calorie intake.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159F-08C5-443C-94AC-D27146D907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0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159F-08C5-443C-94AC-D27146D907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5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some of these athletes at very high level activity level—eating will be a chore.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159F-08C5-443C-94AC-D27146D907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0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55520-34D2-4305-AA76-A8F13E3971F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887" y="4416426"/>
            <a:ext cx="5046040" cy="4183063"/>
          </a:xfrm>
        </p:spPr>
        <p:txBody>
          <a:bodyPr/>
          <a:lstStyle/>
          <a:p>
            <a:r>
              <a:rPr lang="en-US" dirty="0" smtClean="0"/>
              <a:t>Many low CHO diets—CHO</a:t>
            </a:r>
            <a:r>
              <a:rPr lang="en-US" baseline="0" dirty="0" smtClean="0"/>
              <a:t> very important source of fuel for athletes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9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</a:t>
            </a:r>
            <a:r>
              <a:rPr lang="en-US" baseline="0" dirty="0" smtClean="0"/>
              <a:t> average day of kid in school.  Get up maybe have 1 cup milk or juice, 1 cup milk at lunch then 2 ½ hour swim practice.  If they are not drinking during practice will be dehydrated.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Swimmers are sweating in the pool.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159F-08C5-443C-94AC-D27146D907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2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Sports drinks go</a:t>
            </a:r>
            <a:r>
              <a:rPr lang="en-US" baseline="0" dirty="0" smtClean="0"/>
              <a:t> back to 1965 university of FL researchers developed to replace water and electrolyte loss during intense practices and heat.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159F-08C5-443C-94AC-D27146D9078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9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young women fail to get adequate calcium—vitamin D almost always low in northern climates.  Especially problems in non-milk drinkers or girls who consume too much pop—even diet pop.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159F-08C5-443C-94AC-D27146D907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6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kids with school</a:t>
            </a:r>
            <a:r>
              <a:rPr lang="en-US" baseline="0" dirty="0" smtClean="0"/>
              <a:t> then sporting events need snack or small meal about 4:00/4:30</a:t>
            </a:r>
          </a:p>
          <a:p>
            <a:r>
              <a:rPr lang="en-US" baseline="0" dirty="0" smtClean="0"/>
              <a:t>Pasta meal with about 75-150 grams CHO (tended more on upper end)</a:t>
            </a:r>
          </a:p>
          <a:p>
            <a:r>
              <a:rPr lang="en-US" baseline="0" dirty="0" smtClean="0"/>
              <a:t>2 cups pasta, 1 cup milk, grated cheese, veggies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159F-08C5-443C-94AC-D27146D9078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2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800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800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00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00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00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00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800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01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80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01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801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801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03F236-FC9D-4173-88DF-38C1795F34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1369EC-457D-4746-AC7C-980E9378621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D682C1-DC6E-4A16-823A-021A396977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EBBA5D-CDC4-42FA-B0D3-DE676DA12F7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7EFA2E-F9E1-437D-B126-EC6E44A8219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71882D-9692-428C-9CC8-1C09909CE5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B01E51-62BB-48FF-A24F-3B0E2479A71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A59E3F-1A43-4162-83B6-BBBC9C6F4FD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05A781-C16E-4B36-A311-3BB0DF146B7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C2B7E-3FE5-41E3-AF47-DCB80A91B0C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A5CFC4-5DF2-4CAC-AE34-A15514C9D7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00B92-39B4-4A23-A408-E0B3586A07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A5D2B3-DF22-4BEA-86B0-88990072532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606433-7925-4063-AA81-96385699B21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61B4EE-3420-4DAC-956F-A5F491A2B90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Unicode MS" pitchFamily="34" charset="-128"/>
              </a:defRPr>
            </a:lvl1pPr>
          </a:lstStyle>
          <a:p>
            <a:fld id="{CAC47E8A-F090-4998-8B66-E46E395A2DFE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269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698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69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9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9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9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9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69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69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 Unicode MS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m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aswimming.org/" TargetMode="External"/><Relationship Id="rId5" Type="http://schemas.openxmlformats.org/officeDocument/2006/relationships/hyperlink" Target="http://www.gssi.org/" TargetMode="External"/><Relationship Id="rId4" Type="http://schemas.openxmlformats.org/officeDocument/2006/relationships/hyperlink" Target="http://www.nata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1920875"/>
          </a:xfrm>
        </p:spPr>
        <p:txBody>
          <a:bodyPr/>
          <a:lstStyle/>
          <a:p>
            <a:r>
              <a:rPr lang="en-US" sz="6600" dirty="0" smtClean="0">
                <a:solidFill>
                  <a:schemeClr val="hlink"/>
                </a:solidFill>
                <a:latin typeface="Arial" charset="0"/>
              </a:rPr>
              <a:t> </a:t>
            </a:r>
            <a:br>
              <a:rPr lang="en-US" sz="6600" dirty="0" smtClean="0">
                <a:solidFill>
                  <a:schemeClr val="hlink"/>
                </a:solidFill>
                <a:latin typeface="Arial" charset="0"/>
              </a:rPr>
            </a:br>
            <a:r>
              <a:rPr lang="en-US" sz="54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4800" dirty="0" smtClean="0">
                <a:solidFill>
                  <a:srgbClr val="FFC000"/>
                </a:solidFill>
                <a:latin typeface="Arial" charset="0"/>
              </a:rPr>
              <a:t/>
            </a:r>
            <a:br>
              <a:rPr lang="en-US" sz="4800" dirty="0" smtClean="0">
                <a:solidFill>
                  <a:srgbClr val="FFC000"/>
                </a:solidFill>
                <a:latin typeface="Arial" charset="0"/>
              </a:rPr>
            </a:br>
            <a:endParaRPr lang="en-US" sz="44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981700"/>
            <a:ext cx="6400800" cy="1752600"/>
          </a:xfrm>
        </p:spPr>
        <p:txBody>
          <a:bodyPr/>
          <a:lstStyle/>
          <a:p>
            <a:r>
              <a:rPr lang="en-US" sz="1800" dirty="0">
                <a:latin typeface="Arial" charset="0"/>
              </a:rPr>
              <a:t>Carrie Peterson MS, RD, LD, CSSD</a:t>
            </a:r>
          </a:p>
          <a:p>
            <a:r>
              <a:rPr lang="en-US" sz="1800" dirty="0">
                <a:latin typeface="Arial" charset="0"/>
              </a:rPr>
              <a:t>cmpeters@umn.edu</a:t>
            </a:r>
          </a:p>
        </p:txBody>
      </p:sp>
      <p:pic>
        <p:nvPicPr>
          <p:cNvPr id="5" name="Picture 8" descr="1166831947_triathlon"/>
          <p:cNvPicPr>
            <a:picLocks noChangeAspect="1" noChangeArrowheads="1"/>
          </p:cNvPicPr>
          <p:nvPr/>
        </p:nvPicPr>
        <p:blipFill>
          <a:blip r:embed="rId2" cstate="print">
            <a:lum bright="-12000" contrast="-56000"/>
          </a:blip>
          <a:srcRect/>
          <a:stretch>
            <a:fillRect/>
          </a:stretch>
        </p:blipFill>
        <p:spPr bwMode="auto">
          <a:xfrm>
            <a:off x="0" y="0"/>
            <a:ext cx="9144000" cy="695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" y="1676400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Sports Nutrition</a:t>
            </a:r>
          </a:p>
          <a:p>
            <a:pPr algn="ctr"/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RD Perspective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2500" y="5181600"/>
            <a:ext cx="36572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 </a:t>
            </a:r>
            <a:r>
              <a:rPr lang="en-US" dirty="0" err="1" smtClean="0"/>
              <a:t>Dee</a:t>
            </a:r>
            <a:r>
              <a:rPr lang="en-US" dirty="0" smtClean="0"/>
              <a:t> Francis, MS RD CDE</a:t>
            </a:r>
          </a:p>
          <a:p>
            <a:r>
              <a:rPr lang="en-US" dirty="0" smtClean="0"/>
              <a:t>St Francis Regional Medical Center</a:t>
            </a:r>
          </a:p>
          <a:p>
            <a:r>
              <a:rPr lang="en-US" dirty="0" smtClean="0"/>
              <a:t>(adapted from talk by Carrie Peterson,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consultant)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Carbohydrates = FUEL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3352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300" dirty="0">
                <a:latin typeface="Arial" charset="0"/>
              </a:rPr>
              <a:t>                               </a:t>
            </a:r>
            <a:r>
              <a:rPr lang="en-US" sz="2400" u="sng" dirty="0">
                <a:latin typeface="Arial" charset="0"/>
              </a:rPr>
              <a:t>Carbohydrate Needs: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300" dirty="0">
                <a:latin typeface="Arial" charset="0"/>
              </a:rPr>
              <a:t>30 minutes moderate exercise: 4-6 gm/kg (1.8-2.7 gm/#)</a:t>
            </a:r>
          </a:p>
          <a:p>
            <a:pPr lvl="1">
              <a:lnSpc>
                <a:spcPct val="80000"/>
              </a:lnSpc>
            </a:pPr>
            <a:r>
              <a:rPr lang="en-US" sz="2300" dirty="0">
                <a:latin typeface="Arial" charset="0"/>
              </a:rPr>
              <a:t>1 hour intense training/day: 7gm/kg (3gm/#)</a:t>
            </a:r>
          </a:p>
          <a:p>
            <a:pPr lvl="1">
              <a:lnSpc>
                <a:spcPct val="80000"/>
              </a:lnSpc>
            </a:pPr>
            <a:r>
              <a:rPr lang="en-US" sz="2300" dirty="0">
                <a:latin typeface="Arial" charset="0"/>
              </a:rPr>
              <a:t>1-2 hours intense training/day: 8-9 gm/kg (3.5-4gm/#)</a:t>
            </a:r>
          </a:p>
          <a:p>
            <a:pPr lvl="1">
              <a:lnSpc>
                <a:spcPct val="80000"/>
              </a:lnSpc>
            </a:pPr>
            <a:r>
              <a:rPr lang="en-US" sz="2300" dirty="0">
                <a:latin typeface="Arial" charset="0"/>
              </a:rPr>
              <a:t>2-4 hours intense training/day 9-10gm/kg (4-4.5 </a:t>
            </a:r>
            <a:r>
              <a:rPr lang="en-US" sz="2300" dirty="0" err="1">
                <a:latin typeface="Arial" charset="0"/>
              </a:rPr>
              <a:t>gm</a:t>
            </a:r>
            <a:r>
              <a:rPr lang="en-US" sz="2300" dirty="0" smtClean="0">
                <a:latin typeface="Arial" charset="0"/>
              </a:rPr>
              <a:t>/#)</a:t>
            </a:r>
            <a:endParaRPr lang="en-US" sz="2300" dirty="0">
              <a:latin typeface="Arial" charset="0"/>
            </a:endParaRP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685800" y="5105400"/>
            <a:ext cx="3521075" cy="132397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150-lb Mom who does               </a:t>
            </a:r>
          </a:p>
          <a:p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      Aerobics classes:</a:t>
            </a:r>
          </a:p>
          <a:p>
            <a:endParaRPr lang="en-US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                   300 gm/day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5029200" y="5105400"/>
            <a:ext cx="3505200" cy="1323439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125 </a:t>
            </a:r>
            <a:r>
              <a:rPr lang="en-US" sz="2000" b="1" i="1" dirty="0" err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lb</a:t>
            </a:r>
            <a:r>
              <a:rPr lang="en-US" sz="20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female athlete with intense training:</a:t>
            </a:r>
            <a:endParaRPr lang="en-US" sz="2000" b="1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endParaRPr lang="en-US" sz="2000" b="1" i="1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r>
              <a:rPr lang="en-US" sz="20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               </a:t>
            </a:r>
            <a:r>
              <a:rPr lang="en-US" sz="20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About 500 </a:t>
            </a:r>
            <a:r>
              <a:rPr lang="en-US" sz="20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gm/day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in Exercise</a:t>
            </a:r>
          </a:p>
          <a:p>
            <a:pPr lvl="1"/>
            <a:r>
              <a:rPr lang="en-US" dirty="0" smtClean="0"/>
              <a:t>Muscle growth and repair</a:t>
            </a:r>
          </a:p>
          <a:p>
            <a:pPr lvl="1"/>
            <a:r>
              <a:rPr lang="en-US" dirty="0" smtClean="0"/>
              <a:t>Aids in repair/recovery following muscle damage.</a:t>
            </a:r>
          </a:p>
          <a:p>
            <a:endParaRPr lang="en-US" dirty="0"/>
          </a:p>
          <a:p>
            <a:r>
              <a:rPr lang="en-US" dirty="0" smtClean="0"/>
              <a:t>Not an Energy Source</a:t>
            </a:r>
            <a:endParaRPr lang="en-US" dirty="0"/>
          </a:p>
          <a:p>
            <a:pPr lvl="1"/>
            <a:r>
              <a:rPr lang="en-US" dirty="0" smtClean="0"/>
              <a:t>Supplies 5% of fuel when glycogen stores are high</a:t>
            </a:r>
          </a:p>
          <a:p>
            <a:pPr lvl="1"/>
            <a:r>
              <a:rPr lang="en-US" dirty="0" smtClean="0"/>
              <a:t>Supplies 10% of fuel when glycogen stores are low</a:t>
            </a:r>
          </a:p>
        </p:txBody>
      </p:sp>
    </p:spTree>
    <p:extLst>
      <p:ext uri="{BB962C8B-B14F-4D97-AF65-F5344CB8AC3E}">
        <p14:creationId xmlns:p14="http://schemas.microsoft.com/office/powerpoint/2010/main" val="27460898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How Much Protein?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i="1" u="sng" dirty="0" smtClean="0">
                <a:latin typeface="Arial" pitchFamily="34" charset="0"/>
                <a:cs typeface="Arial" pitchFamily="34" charset="0"/>
              </a:rPr>
              <a:t>Endurance athletes: 1.2-1.4 gm/kg/day</a:t>
            </a:r>
          </a:p>
          <a:p>
            <a:pPr lvl="1"/>
            <a:r>
              <a:rPr lang="en-US" i="1" dirty="0" smtClean="0">
                <a:latin typeface="Arial" pitchFamily="34" charset="0"/>
                <a:cs typeface="Arial" pitchFamily="34" charset="0"/>
              </a:rPr>
              <a:t>(125# female swimmer 68-80 grams/day)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Strength athletes 1.6-1.7 gm/kg/day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precise amount is controversial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Increased need is caused by frequent elevated muscle protein synthesis following workouts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more experienced a resistance trained athlete is, the less protein they appear to need vs a new lifter.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Myths about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is better</a:t>
            </a:r>
          </a:p>
          <a:p>
            <a:pPr lvl="1"/>
            <a:r>
              <a:rPr lang="en-US" dirty="0" smtClean="0"/>
              <a:t>Still need carbs as energy source</a:t>
            </a:r>
          </a:p>
          <a:p>
            <a:pPr lvl="1"/>
            <a:r>
              <a:rPr lang="en-US" dirty="0" smtClean="0"/>
              <a:t>Needs are higher in athletes than general population</a:t>
            </a:r>
          </a:p>
          <a:p>
            <a:pPr lvl="1"/>
            <a:r>
              <a:rPr lang="en-US" dirty="0" smtClean="0"/>
              <a:t>Max amount 2 grams/kg</a:t>
            </a:r>
          </a:p>
          <a:p>
            <a:r>
              <a:rPr lang="en-US" dirty="0" smtClean="0"/>
              <a:t>Supplementation is necessary</a:t>
            </a:r>
          </a:p>
          <a:p>
            <a:pPr lvl="1"/>
            <a:r>
              <a:rPr lang="en-US" dirty="0" smtClean="0"/>
              <a:t>You can get enough from foods.</a:t>
            </a:r>
          </a:p>
          <a:p>
            <a:pPr lvl="1"/>
            <a:r>
              <a:rPr lang="en-US" dirty="0" smtClean="0"/>
              <a:t>Think about supplements in kids who eat little meat/dairy products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097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874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Sources of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cup milk = 8 grams 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oz</a:t>
            </a:r>
            <a:r>
              <a:rPr lang="en-US" dirty="0" smtClean="0"/>
              <a:t> lean meat = 21 grams</a:t>
            </a:r>
          </a:p>
          <a:p>
            <a:r>
              <a:rPr lang="en-US" dirty="0" smtClean="0"/>
              <a:t>Greek yogurt = 15 grams </a:t>
            </a:r>
          </a:p>
          <a:p>
            <a:r>
              <a:rPr lang="en-US" dirty="0" smtClean="0"/>
              <a:t>1 egg = 7 grams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oz</a:t>
            </a:r>
            <a:r>
              <a:rPr lang="en-US" dirty="0" smtClean="0"/>
              <a:t> cheese or ¼ cup cottage cheese = 7 grams</a:t>
            </a:r>
          </a:p>
          <a:p>
            <a:r>
              <a:rPr lang="en-US" dirty="0" smtClean="0"/>
              <a:t>2 T peanut butter = 8 grams</a:t>
            </a:r>
          </a:p>
          <a:p>
            <a:r>
              <a:rPr lang="en-US" dirty="0" smtClean="0"/>
              <a:t>23 almonds = 6 grams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850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 and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95% of muscle cramps are due to dehydration!</a:t>
            </a:r>
          </a:p>
          <a:p>
            <a:r>
              <a:rPr lang="en-US" dirty="0" smtClean="0"/>
              <a:t>Very often cause of poor performance!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514600" cy="184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2362200" cy="162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572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00" y="381000"/>
            <a:ext cx="3276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hlink"/>
                </a:solidFill>
                <a:latin typeface="Arial" charset="0"/>
              </a:rPr>
              <a:t>Hydration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458200" cy="5029200"/>
          </a:xfrm>
        </p:spPr>
        <p:txBody>
          <a:bodyPr/>
          <a:lstStyle/>
          <a:p>
            <a:pPr marL="609600" indent="-609600">
              <a:lnSpc>
                <a:spcPct val="105000"/>
              </a:lnSpc>
              <a:buFont typeface="Wingdings" pitchFamily="2" charset="2"/>
              <a:buAutoNum type="arabicPeriod"/>
            </a:pPr>
            <a:r>
              <a:rPr lang="en-US" sz="2600" i="1" dirty="0">
                <a:solidFill>
                  <a:schemeClr val="hlink"/>
                </a:solidFill>
                <a:latin typeface="Arial Unicode MS" pitchFamily="34" charset="-128"/>
              </a:rPr>
              <a:t>Don’t rely on thirst</a:t>
            </a:r>
          </a:p>
          <a:p>
            <a:pPr marL="990600" lvl="1" indent="-533400">
              <a:lnSpc>
                <a:spcPct val="105000"/>
              </a:lnSpc>
            </a:pPr>
            <a:r>
              <a:rPr lang="en-US" sz="2400" dirty="0">
                <a:latin typeface="Arial Unicode MS" pitchFamily="34" charset="-128"/>
              </a:rPr>
              <a:t>Already 1-2% </a:t>
            </a:r>
            <a:r>
              <a:rPr lang="en-US" sz="2400" dirty="0" smtClean="0">
                <a:latin typeface="Arial Unicode MS" pitchFamily="34" charset="-128"/>
              </a:rPr>
              <a:t>dehydrated</a:t>
            </a:r>
          </a:p>
          <a:p>
            <a:pPr marL="990600" lvl="1" indent="-533400">
              <a:lnSpc>
                <a:spcPct val="105000"/>
              </a:lnSpc>
            </a:pPr>
            <a:r>
              <a:rPr lang="en-US" sz="2400" dirty="0" smtClean="0">
                <a:latin typeface="Arial Unicode MS" pitchFamily="34" charset="-128"/>
              </a:rPr>
              <a:t>1% loss of body weight=decreased performance</a:t>
            </a:r>
          </a:p>
          <a:p>
            <a:pPr marL="990600" lvl="1" indent="-533400">
              <a:lnSpc>
                <a:spcPct val="105000"/>
              </a:lnSpc>
            </a:pPr>
            <a:r>
              <a:rPr lang="en-US" sz="2400" dirty="0" smtClean="0">
                <a:latin typeface="Arial Unicode MS" pitchFamily="34" charset="-128"/>
              </a:rPr>
              <a:t>1 Liter loss = 2.2# body weight </a:t>
            </a:r>
          </a:p>
          <a:p>
            <a:pPr marL="1390650" lvl="2" indent="-533400">
              <a:lnSpc>
                <a:spcPct val="105000"/>
              </a:lnSpc>
            </a:pPr>
            <a:r>
              <a:rPr lang="en-US" sz="2000" dirty="0" smtClean="0">
                <a:latin typeface="Arial Unicode MS" pitchFamily="34" charset="-128"/>
              </a:rPr>
              <a:t>Heart rate increases 8 beats per minute</a:t>
            </a:r>
          </a:p>
          <a:p>
            <a:pPr marL="1390650" lvl="2" indent="-533400">
              <a:lnSpc>
                <a:spcPct val="105000"/>
              </a:lnSpc>
            </a:pPr>
            <a:r>
              <a:rPr lang="en-US" sz="2000" dirty="0" smtClean="0">
                <a:latin typeface="Arial Unicode MS" pitchFamily="34" charset="-128"/>
              </a:rPr>
              <a:t>Cardiac output decreases by 1 Liter per minute </a:t>
            </a:r>
            <a:endParaRPr lang="en-US" sz="1600" dirty="0">
              <a:latin typeface="Arial Unicode MS" pitchFamily="34" charset="-128"/>
            </a:endParaRPr>
          </a:p>
          <a:p>
            <a:pPr marL="609600" indent="-609600">
              <a:lnSpc>
                <a:spcPct val="105000"/>
              </a:lnSpc>
              <a:buFont typeface="Wingdings" pitchFamily="2" charset="2"/>
              <a:buAutoNum type="arabicPeriod"/>
            </a:pPr>
            <a:r>
              <a:rPr lang="en-US" sz="2600" i="1" dirty="0">
                <a:solidFill>
                  <a:schemeClr val="hlink"/>
                </a:solidFill>
                <a:latin typeface="Arial Unicode MS" pitchFamily="34" charset="-128"/>
              </a:rPr>
              <a:t>Drink before, during &amp; after </a:t>
            </a:r>
          </a:p>
          <a:p>
            <a:pPr marL="990600" lvl="1" indent="-533400">
              <a:lnSpc>
                <a:spcPct val="105000"/>
              </a:lnSpc>
            </a:pPr>
            <a:r>
              <a:rPr lang="en-US" sz="2400" dirty="0">
                <a:latin typeface="Arial Unicode MS" pitchFamily="34" charset="-128"/>
              </a:rPr>
              <a:t>2 hrs before 14-24 oz</a:t>
            </a:r>
          </a:p>
          <a:p>
            <a:pPr marL="990600" lvl="1" indent="-533400">
              <a:lnSpc>
                <a:spcPct val="105000"/>
              </a:lnSpc>
              <a:spcBef>
                <a:spcPct val="0"/>
              </a:spcBef>
            </a:pPr>
            <a:r>
              <a:rPr lang="en-US" sz="2400" dirty="0">
                <a:latin typeface="Arial Unicode MS" pitchFamily="34" charset="-128"/>
              </a:rPr>
              <a:t>20-36 oz/hr </a:t>
            </a:r>
            <a:r>
              <a:rPr lang="en-US" sz="2400" dirty="0" smtClean="0">
                <a:latin typeface="Arial Unicode MS" pitchFamily="34" charset="-128"/>
              </a:rPr>
              <a:t> (5-12 </a:t>
            </a:r>
            <a:r>
              <a:rPr lang="en-US" sz="2400" dirty="0">
                <a:latin typeface="Arial Unicode MS" pitchFamily="34" charset="-128"/>
              </a:rPr>
              <a:t>oz / 15 mins</a:t>
            </a:r>
            <a:r>
              <a:rPr lang="en-US" sz="2400" dirty="0" smtClean="0">
                <a:latin typeface="Arial Unicode MS" pitchFamily="34" charset="-128"/>
              </a:rPr>
              <a:t>.)</a:t>
            </a:r>
            <a:endParaRPr lang="en-US" sz="2400" dirty="0">
              <a:latin typeface="Arial Unicode MS" pitchFamily="34" charset="-128"/>
            </a:endParaRPr>
          </a:p>
          <a:p>
            <a:pPr marL="990600" lvl="1" indent="-533400">
              <a:lnSpc>
                <a:spcPct val="105000"/>
              </a:lnSpc>
              <a:spcBef>
                <a:spcPct val="0"/>
              </a:spcBef>
            </a:pPr>
            <a:r>
              <a:rPr lang="en-US" sz="2400" dirty="0" smtClean="0">
                <a:latin typeface="Arial Unicode MS" pitchFamily="34" charset="-128"/>
                <a:sym typeface="Wingdings" pitchFamily="2" charset="2"/>
              </a:rPr>
              <a:t>Drink 24</a:t>
            </a:r>
            <a:r>
              <a:rPr lang="en-US" sz="2400" i="1" dirty="0" smtClean="0">
                <a:latin typeface="Arial Unicode MS" pitchFamily="34" charset="-128"/>
                <a:sym typeface="Wingdings" pitchFamily="2" charset="2"/>
              </a:rPr>
              <a:t>oz</a:t>
            </a:r>
            <a:r>
              <a:rPr lang="en-US" sz="2400" dirty="0" smtClean="0">
                <a:latin typeface="Arial Unicode MS" pitchFamily="34" charset="-128"/>
                <a:sym typeface="Wingdings" pitchFamily="2" charset="2"/>
              </a:rPr>
              <a:t> </a:t>
            </a:r>
            <a:r>
              <a:rPr lang="en-US" sz="2400" dirty="0">
                <a:latin typeface="Arial Unicode MS" pitchFamily="34" charset="-128"/>
                <a:sym typeface="Wingdings" pitchFamily="2" charset="2"/>
              </a:rPr>
              <a:t>/ # </a:t>
            </a:r>
            <a:r>
              <a:rPr lang="en-US" sz="2400" dirty="0" smtClean="0">
                <a:latin typeface="Arial Unicode MS" pitchFamily="34" charset="-128"/>
                <a:sym typeface="Wingdings" pitchFamily="2" charset="2"/>
              </a:rPr>
              <a:t>lost (weigh self before and after)</a:t>
            </a:r>
            <a:endParaRPr lang="en-US" sz="2400" dirty="0">
              <a:latin typeface="Arial Unicode MS" pitchFamily="34" charset="-128"/>
              <a:sym typeface="Wingdings" pitchFamily="2" charset="2"/>
            </a:endParaRPr>
          </a:p>
          <a:p>
            <a:pPr marL="609600" indent="-609600">
              <a:lnSpc>
                <a:spcPct val="105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z="2600" i="1" dirty="0">
                <a:solidFill>
                  <a:schemeClr val="hlink"/>
                </a:solidFill>
                <a:latin typeface="Arial Unicode MS" pitchFamily="34" charset="-128"/>
                <a:sym typeface="Wingdings" pitchFamily="2" charset="2"/>
              </a:rPr>
              <a:t>Water is fine for &lt;1 hr; sport drinks &gt; 1 </a:t>
            </a:r>
            <a:r>
              <a:rPr lang="en-US" sz="2600" i="1" dirty="0" err="1" smtClean="0">
                <a:solidFill>
                  <a:schemeClr val="hlink"/>
                </a:solidFill>
                <a:latin typeface="Arial Unicode MS" pitchFamily="34" charset="-128"/>
                <a:sym typeface="Wingdings" pitchFamily="2" charset="2"/>
              </a:rPr>
              <a:t>hr</a:t>
            </a:r>
            <a:endParaRPr lang="en-US" sz="2400" dirty="0">
              <a:latin typeface="Arial Unicode MS" pitchFamily="34" charset="-128"/>
            </a:endParaRPr>
          </a:p>
          <a:p>
            <a:pPr marL="990600" lvl="1" indent="-533400">
              <a:lnSpc>
                <a:spcPct val="105000"/>
              </a:lnSpc>
            </a:pPr>
            <a:endParaRPr lang="en-US" i="1" dirty="0">
              <a:latin typeface="Arial Unicode MS" pitchFamily="34" charset="-128"/>
            </a:endParaRPr>
          </a:p>
          <a:p>
            <a:pPr marL="990600" lvl="1" indent="-533400">
              <a:lnSpc>
                <a:spcPct val="105000"/>
              </a:lnSpc>
            </a:pPr>
            <a:endParaRPr lang="en-US" dirty="0"/>
          </a:p>
          <a:p>
            <a:pPr marL="990600" lvl="1" indent="-533400">
              <a:lnSpc>
                <a:spcPct val="105000"/>
              </a:lnSpc>
              <a:spcBef>
                <a:spcPct val="0"/>
              </a:spcBef>
            </a:pPr>
            <a:endParaRPr lang="en-US" i="1" dirty="0"/>
          </a:p>
        </p:txBody>
      </p:sp>
      <p:pic>
        <p:nvPicPr>
          <p:cNvPr id="5" name="Picture 6" descr="sip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457200"/>
            <a:ext cx="1816276" cy="211016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Drinks?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the 3H rule-hard, hot, hour</a:t>
            </a:r>
          </a:p>
          <a:p>
            <a:r>
              <a:rPr lang="en-US" dirty="0" smtClean="0"/>
              <a:t>Replaces fluids better-athletes drink more because they taste better.</a:t>
            </a:r>
          </a:p>
          <a:p>
            <a:r>
              <a:rPr lang="en-US" dirty="0" smtClean="0"/>
              <a:t>Provides carbohydrate source </a:t>
            </a:r>
          </a:p>
          <a:p>
            <a:r>
              <a:rPr lang="en-US" dirty="0" smtClean="0"/>
              <a:t>Provides electrolytes to replace losses and drive thirst.</a:t>
            </a:r>
          </a:p>
          <a:p>
            <a:r>
              <a:rPr lang="en-US" dirty="0" smtClean="0"/>
              <a:t>Combination of CHO/electrolytes is absorbed faster than water alone.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14382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81000"/>
            <a:ext cx="1524000" cy="13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496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Athletes at greatest risk:</a:t>
            </a:r>
          </a:p>
          <a:p>
            <a:pPr lvl="1"/>
            <a:r>
              <a:rPr lang="en-US" dirty="0" smtClean="0"/>
              <a:t>Energy restrictors</a:t>
            </a:r>
          </a:p>
          <a:p>
            <a:pPr lvl="1"/>
            <a:r>
              <a:rPr lang="en-US" dirty="0" smtClean="0"/>
              <a:t>Those who eat foods with low nutrient density</a:t>
            </a:r>
          </a:p>
          <a:p>
            <a:r>
              <a:rPr lang="en-US" dirty="0" smtClean="0"/>
              <a:t>Calcium, Vitamin D and Iron</a:t>
            </a:r>
          </a:p>
          <a:p>
            <a:r>
              <a:rPr lang="en-US" dirty="0" smtClean="0"/>
              <a:t>Athletes who train in northern latitudes or who train indoors may benefit from Vitamin D supplement </a:t>
            </a:r>
          </a:p>
          <a:p>
            <a:r>
              <a:rPr lang="en-US" dirty="0" smtClean="0"/>
              <a:t>Omega 3 FA-some anti-inflammatory affects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53908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hlink"/>
                </a:solidFill>
                <a:latin typeface="Arial" charset="0"/>
              </a:rPr>
              <a:t>Carbohydrate Guidelines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229600" cy="4525963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400" i="1" dirty="0">
                <a:solidFill>
                  <a:schemeClr val="hlink"/>
                </a:solidFill>
                <a:latin typeface="Arial" charset="0"/>
              </a:rPr>
              <a:t>Pre-event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 1-2 g/kg 1-2 hrs prior </a:t>
            </a:r>
            <a:r>
              <a:rPr lang="en-US" sz="2400" i="1" dirty="0">
                <a:latin typeface="Arial" charset="0"/>
                <a:sym typeface="Wingdings" pitchFamily="2" charset="2"/>
              </a:rPr>
              <a:t>or </a:t>
            </a:r>
            <a:r>
              <a:rPr lang="en-US" sz="2400" dirty="0">
                <a:latin typeface="Arial" charset="0"/>
                <a:sym typeface="Wingdings" pitchFamily="2" charset="2"/>
              </a:rPr>
              <a:t>                                        		    4-5 g/kg 3-4 hrs prior</a:t>
            </a:r>
          </a:p>
          <a:p>
            <a:pPr>
              <a:lnSpc>
                <a:spcPct val="105000"/>
              </a:lnSpc>
            </a:pPr>
            <a:endParaRPr lang="en-US" sz="2400" i="1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105000"/>
              </a:lnSpc>
            </a:pPr>
            <a:endParaRPr lang="en-US" sz="2400" dirty="0">
              <a:latin typeface="Arial" charset="0"/>
            </a:endParaRPr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533400" y="33528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886200"/>
            <a:ext cx="1676400" cy="209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3374" y="3665937"/>
            <a:ext cx="35198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cups pasta with sauce = 75 grams</a:t>
            </a:r>
          </a:p>
          <a:p>
            <a:r>
              <a:rPr lang="en-US" dirty="0" smtClean="0"/>
              <a:t>1 cups milk = 12 grams</a:t>
            </a:r>
          </a:p>
          <a:p>
            <a:r>
              <a:rPr lang="en-US" dirty="0" smtClean="0"/>
              <a:t>Grated Cheese </a:t>
            </a:r>
          </a:p>
          <a:p>
            <a:endParaRPr lang="en-US" dirty="0"/>
          </a:p>
          <a:p>
            <a:r>
              <a:rPr lang="en-US" dirty="0" smtClean="0"/>
              <a:t>12 inch sub = 90 grams </a:t>
            </a:r>
          </a:p>
          <a:p>
            <a:r>
              <a:rPr lang="en-US" dirty="0" smtClean="0"/>
              <a:t>Chocolate milk = 30 grams 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Completing the Puzzle</a:t>
            </a:r>
          </a:p>
        </p:txBody>
      </p:sp>
      <p:sp>
        <p:nvSpPr>
          <p:cNvPr id="130051" name="AutoShape 3"/>
          <p:cNvSpPr>
            <a:spLocks noChangeArrowheads="1"/>
          </p:cNvSpPr>
          <p:nvPr/>
        </p:nvSpPr>
        <p:spPr bwMode="auto">
          <a:xfrm rot="16200000">
            <a:off x="4724400" y="3200400"/>
            <a:ext cx="2133600" cy="3352800"/>
          </a:xfrm>
          <a:prstGeom prst="flowChartManualInpu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 rot="5400000">
            <a:off x="1981200" y="990600"/>
            <a:ext cx="2209800" cy="3429000"/>
          </a:xfrm>
          <a:prstGeom prst="flowChartManualInpu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auto">
          <a:xfrm rot="5400000">
            <a:off x="2019300" y="3162300"/>
            <a:ext cx="2133600" cy="3429000"/>
          </a:xfrm>
          <a:prstGeom prst="flowChartManualInpu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auto">
          <a:xfrm rot="16200000">
            <a:off x="4686300" y="1028700"/>
            <a:ext cx="2209800" cy="3352800"/>
          </a:xfrm>
          <a:prstGeom prst="flowChartManualInpu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3962400" y="2819400"/>
            <a:ext cx="914400" cy="16002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2057400" y="1828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1828800" y="2209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Training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3429000" y="3505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Supplementation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4648200" y="4495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Diet/Nutrition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581150" y="44196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Medical Treatment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4610100" y="2195513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Rest/Recovery</a:t>
            </a:r>
          </a:p>
        </p:txBody>
      </p:sp>
      <p:sp>
        <p:nvSpPr>
          <p:cNvPr id="130062" name="Oval 14"/>
          <p:cNvSpPr>
            <a:spLocks noChangeArrowheads="1"/>
          </p:cNvSpPr>
          <p:nvPr/>
        </p:nvSpPr>
        <p:spPr bwMode="auto">
          <a:xfrm>
            <a:off x="4648200" y="4191000"/>
            <a:ext cx="2286000" cy="11430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hlink"/>
                </a:solidFill>
                <a:latin typeface="Arial" charset="0"/>
              </a:rPr>
              <a:t>Carbohydrate Guidelines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229600" cy="4525963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400" i="1" dirty="0">
                <a:solidFill>
                  <a:srgbClr val="716970"/>
                </a:solidFill>
                <a:latin typeface="Arial" charset="0"/>
              </a:rPr>
              <a:t>Pre-event</a:t>
            </a:r>
            <a:r>
              <a:rPr lang="en-US" sz="2400" dirty="0">
                <a:solidFill>
                  <a:srgbClr val="71697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716970"/>
                </a:solidFill>
                <a:latin typeface="Arial" charset="0"/>
                <a:sym typeface="Wingdings" pitchFamily="2" charset="2"/>
              </a:rPr>
              <a:t> 1-2 g/kg 1-2 hrs prior </a:t>
            </a:r>
            <a:r>
              <a:rPr lang="en-US" sz="2400" i="1" dirty="0">
                <a:solidFill>
                  <a:srgbClr val="716970"/>
                </a:solidFill>
                <a:latin typeface="Arial" charset="0"/>
                <a:sym typeface="Wingdings" pitchFamily="2" charset="2"/>
              </a:rPr>
              <a:t>or </a:t>
            </a:r>
            <a:r>
              <a:rPr lang="en-US" sz="2400" dirty="0">
                <a:solidFill>
                  <a:srgbClr val="716970"/>
                </a:solidFill>
                <a:latin typeface="Arial" charset="0"/>
                <a:sym typeface="Wingdings" pitchFamily="2" charset="2"/>
              </a:rPr>
              <a:t>                                        		    4-5 g/kg 3-4 hrs prior</a:t>
            </a:r>
          </a:p>
          <a:p>
            <a:pPr>
              <a:lnSpc>
                <a:spcPct val="105000"/>
              </a:lnSpc>
            </a:pPr>
            <a:endParaRPr lang="en-US" sz="2400" i="1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105000"/>
              </a:lnSpc>
            </a:pPr>
            <a:r>
              <a:rPr lang="en-US" sz="2400" i="1" dirty="0">
                <a:solidFill>
                  <a:schemeClr val="hlink"/>
                </a:solidFill>
                <a:latin typeface="Arial" charset="0"/>
              </a:rPr>
              <a:t>During </a:t>
            </a:r>
            <a:r>
              <a:rPr lang="en-US" sz="2400" dirty="0">
                <a:latin typeface="Arial" charset="0"/>
                <a:sym typeface="Wingdings" pitchFamily="2" charset="2"/>
              </a:rPr>
              <a:t></a:t>
            </a:r>
            <a:r>
              <a:rPr lang="en-US" sz="2400" i="1" dirty="0">
                <a:latin typeface="Arial" charset="0"/>
              </a:rPr>
              <a:t>30-60 g/hr</a:t>
            </a:r>
            <a:r>
              <a:rPr lang="en-US" sz="2400" dirty="0">
                <a:latin typeface="Arial" charset="0"/>
              </a:rPr>
              <a:t> or .5-1.0 g/kg/hr</a:t>
            </a:r>
          </a:p>
          <a:p>
            <a:pPr lvl="2">
              <a:lnSpc>
                <a:spcPct val="105000"/>
              </a:lnSpc>
            </a:pPr>
            <a:r>
              <a:rPr lang="en-US" dirty="0" smtClean="0">
                <a:latin typeface="Arial" charset="0"/>
              </a:rPr>
              <a:t>Max CHO that can be oxidized during exercise from a single CHO source (eg: glucose) is 1g/min or 60g/hour (transporter becomes saturated)</a:t>
            </a:r>
          </a:p>
          <a:p>
            <a:pPr lvl="2">
              <a:lnSpc>
                <a:spcPct val="105000"/>
              </a:lnSpc>
            </a:pPr>
            <a:r>
              <a:rPr lang="en-US" dirty="0" smtClean="0">
                <a:latin typeface="Arial" charset="0"/>
              </a:rPr>
              <a:t>Research 1.8-2.4 g CHO from a MIXTURE of CHO can increase CHO oxidation to 100g/hour</a:t>
            </a:r>
          </a:p>
          <a:p>
            <a:pPr lvl="2">
              <a:lnSpc>
                <a:spcPct val="105000"/>
              </a:lnSpc>
            </a:pPr>
            <a:r>
              <a:rPr lang="en-US" dirty="0" smtClean="0">
                <a:latin typeface="Arial" charset="0"/>
              </a:rPr>
              <a:t>1 </a:t>
            </a:r>
            <a:r>
              <a:rPr lang="en-US" dirty="0">
                <a:latin typeface="Arial" charset="0"/>
              </a:rPr>
              <a:t>g/min later in exercise 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latin typeface="Arial" charset="0"/>
              </a:rPr>
              <a:t> Sports drink! </a:t>
            </a:r>
          </a:p>
          <a:p>
            <a:pPr lvl="1">
              <a:lnSpc>
                <a:spcPct val="105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105000"/>
              </a:lnSpc>
            </a:pPr>
            <a:endParaRPr lang="en-US" sz="2400" dirty="0">
              <a:latin typeface="Arial" charset="0"/>
            </a:endParaRPr>
          </a:p>
        </p:txBody>
      </p:sp>
      <p:sp>
        <p:nvSpPr>
          <p:cNvPr id="249861" name="Line 5"/>
          <p:cNvSpPr>
            <a:spLocks noChangeShapeType="1"/>
          </p:cNvSpPr>
          <p:nvPr/>
        </p:nvSpPr>
        <p:spPr bwMode="auto">
          <a:xfrm>
            <a:off x="457200" y="31242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6897" r="6897"/>
          <a:stretch>
            <a:fillRect/>
          </a:stretch>
        </p:blipFill>
        <p:spPr bwMode="auto">
          <a:xfrm>
            <a:off x="4905375" y="834886"/>
            <a:ext cx="3590925" cy="26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3167"/>
            <a:ext cx="4371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sz="40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Refueling after Exercise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057400"/>
            <a:ext cx="47244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Consume post-exercise snack (within 30 min)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1.0-1.5 g CHO/kg</a:t>
            </a: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</a:pPr>
            <a:endParaRPr lang="en-US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Meal within 2 hours after training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(low fat)</a:t>
            </a: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</a:pPr>
            <a:endParaRPr lang="en-US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After 2 hours enzymes that pack away glycogen are decreased.  </a:t>
            </a: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</a:pPr>
            <a:endParaRPr lang="en-US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70000"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Hydration: 16-20 </a:t>
            </a:r>
            <a:r>
              <a:rPr lang="en-US" sz="24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oz</a:t>
            </a: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water or sports drink for every # lost.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125# Swimmer example</a:t>
            </a:r>
            <a:endParaRPr lang="en-US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229600" cy="4525963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</a:pPr>
            <a:r>
              <a:rPr lang="en-US" sz="1800" dirty="0" smtClean="0">
                <a:latin typeface="Arial" charset="0"/>
              </a:rPr>
              <a:t>Breakfast:  				pm snack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1.5 cup cereal with 1 banana		Granola bar or </a:t>
            </a:r>
            <a:r>
              <a:rPr lang="en-US" sz="1800" dirty="0" err="1" smtClean="0">
                <a:latin typeface="Arial" charset="0"/>
              </a:rPr>
              <a:t>Clif</a:t>
            </a:r>
            <a:r>
              <a:rPr lang="en-US" sz="1800" dirty="0" smtClean="0">
                <a:latin typeface="Arial" charset="0"/>
              </a:rPr>
              <a:t> Bar 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1 cup skim milk				(plus fruit if needed)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1 cup juice  			Dinner:  									3 </a:t>
            </a:r>
            <a:r>
              <a:rPr lang="en-US" sz="1800" dirty="0" err="1" smtClean="0">
                <a:latin typeface="Arial" charset="0"/>
              </a:rPr>
              <a:t>oz</a:t>
            </a:r>
            <a:r>
              <a:rPr lang="en-US" sz="1800" dirty="0" smtClean="0">
                <a:latin typeface="Arial" charset="0"/>
              </a:rPr>
              <a:t> lean meat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 smtClean="0">
                <a:latin typeface="Arial" charset="0"/>
              </a:rPr>
              <a:t>Lunch:						1.5 cups rice or potatoes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latin typeface="Arial" charset="0"/>
              </a:rPr>
              <a:t>	1</a:t>
            </a:r>
            <a:r>
              <a:rPr lang="en-US" sz="1800" dirty="0" smtClean="0">
                <a:latin typeface="Arial" charset="0"/>
              </a:rPr>
              <a:t> peanut butter sandwich			1 fruit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¼ cup almonds				1 cup green beans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latin typeface="Arial" charset="0"/>
              </a:rPr>
              <a:t>	1</a:t>
            </a:r>
            <a:r>
              <a:rPr lang="en-US" sz="1800" dirty="0" smtClean="0">
                <a:latin typeface="Arial" charset="0"/>
              </a:rPr>
              <a:t> servings chips				Protein Shake if needed 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1 apple						(or 2 cups milk)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2 Carrots				Snack: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Choc chip cookies???			Cheese and crackers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1800" dirty="0" smtClean="0">
                <a:latin typeface="Arial" charset="0"/>
              </a:rPr>
              <a:t>						</a:t>
            </a: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					</a:t>
            </a:r>
            <a:r>
              <a:rPr lang="en-US" sz="1800" dirty="0">
                <a:latin typeface="Arial" charset="0"/>
              </a:rPr>
              <a:t>	</a:t>
            </a:r>
            <a:r>
              <a:rPr lang="en-US" sz="1800" dirty="0" smtClean="0">
                <a:latin typeface="Arial" charset="0"/>
              </a:rPr>
              <a:t>							</a:t>
            </a:r>
          </a:p>
          <a:p>
            <a:pPr marL="0" indent="0">
              <a:lnSpc>
                <a:spcPct val="105000"/>
              </a:lnSpc>
              <a:buNone/>
            </a:pPr>
            <a:endParaRPr lang="en-US" sz="2400" dirty="0" smtClean="0">
              <a:latin typeface="Arial" charset="0"/>
            </a:endParaRPr>
          </a:p>
          <a:p>
            <a:pPr marL="0" indent="0">
              <a:lnSpc>
                <a:spcPct val="105000"/>
              </a:lnSpc>
              <a:buNone/>
            </a:pPr>
            <a:endParaRPr lang="en-US" sz="2400" dirty="0">
              <a:latin typeface="Arial" charset="0"/>
            </a:endParaRPr>
          </a:p>
          <a:p>
            <a:pPr>
              <a:lnSpc>
                <a:spcPct val="105000"/>
              </a:lnSpc>
            </a:pPr>
            <a:endParaRPr lang="en-US" sz="2400" dirty="0"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2" t="17001" r="50874" b="-9000"/>
          <a:stretch/>
        </p:blipFill>
        <p:spPr bwMode="auto">
          <a:xfrm>
            <a:off x="2667000" y="4572000"/>
            <a:ext cx="2926080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hlink"/>
                </a:solidFill>
                <a:latin typeface="Arial" charset="0"/>
              </a:rPr>
              <a:t>HELPFUL </a:t>
            </a:r>
            <a:r>
              <a:rPr lang="en-US" i="1" dirty="0">
                <a:solidFill>
                  <a:schemeClr val="hlink"/>
                </a:solidFill>
                <a:latin typeface="Arial" charset="0"/>
              </a:rPr>
              <a:t>RESOURCES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hlinkClick r:id="rId3"/>
              </a:rPr>
              <a:t>WWW.ACSM.ORG</a:t>
            </a:r>
            <a:r>
              <a:rPr lang="en-US" sz="3600" dirty="0" smtClean="0">
                <a:latin typeface="Arial" charset="0"/>
              </a:rPr>
              <a:t>   </a:t>
            </a:r>
            <a:endParaRPr lang="en-US" sz="3600" dirty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AMERICAN COLLEGE OF SPORTS MEDICINE</a:t>
            </a:r>
            <a:endParaRPr lang="en-US" dirty="0">
              <a:latin typeface="Arial" charset="0"/>
            </a:endParaRPr>
          </a:p>
          <a:p>
            <a:r>
              <a:rPr lang="en-US" sz="3600" dirty="0">
                <a:latin typeface="Arial" charset="0"/>
                <a:hlinkClick r:id="rId4"/>
              </a:rPr>
              <a:t>WWW.NATA.ORG</a:t>
            </a:r>
            <a:endParaRPr lang="en-US" sz="3600" dirty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NATIONAL ATHELTIC TRAINERS’ ASSOCIATION</a:t>
            </a:r>
          </a:p>
          <a:p>
            <a:r>
              <a:rPr lang="en-US" sz="3600" dirty="0" smtClean="0">
                <a:latin typeface="Arial" charset="0"/>
                <a:hlinkClick r:id="rId5"/>
              </a:rPr>
              <a:t>WWW.GSSI.ORG</a:t>
            </a:r>
            <a:endParaRPr lang="en-US" sz="3600" dirty="0" smtClean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GATORADE SPORTS SCIENCE INSTITUTE</a:t>
            </a:r>
          </a:p>
          <a:p>
            <a:r>
              <a:rPr lang="en-US" sz="3600" u="sng" dirty="0">
                <a:solidFill>
                  <a:srgbClr val="FFC000"/>
                </a:solidFill>
                <a:latin typeface="Arial" charset="0"/>
                <a:hlinkClick r:id="rId6"/>
              </a:rPr>
              <a:t>http://</a:t>
            </a:r>
            <a:r>
              <a:rPr lang="en-US" sz="3600" u="sng" dirty="0" smtClean="0">
                <a:solidFill>
                  <a:srgbClr val="FFC000"/>
                </a:solidFill>
                <a:latin typeface="Arial" charset="0"/>
                <a:hlinkClick r:id="rId6"/>
              </a:rPr>
              <a:t>www.usaswimming.org</a:t>
            </a:r>
            <a:endParaRPr lang="en-US" sz="1600" u="sng" dirty="0">
              <a:solidFill>
                <a:srgbClr val="FFC000"/>
              </a:solidFill>
              <a:latin typeface="Arial" charset="0"/>
            </a:endParaRPr>
          </a:p>
          <a:p>
            <a:pPr lvl="1"/>
            <a:endParaRPr lang="en-US" sz="2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nutrition is important for athletic performance.  </a:t>
            </a:r>
            <a:r>
              <a:rPr lang="en-US" smtClean="0"/>
              <a:t>It </a:t>
            </a:r>
            <a:r>
              <a:rPr lang="en-US" dirty="0" smtClean="0"/>
              <a:t>is often ignored.  </a:t>
            </a:r>
          </a:p>
          <a:p>
            <a:r>
              <a:rPr lang="en-US" dirty="0" smtClean="0"/>
              <a:t>Think about protein supplements for those athletes who are not big meat/dairy eaters </a:t>
            </a:r>
          </a:p>
          <a:p>
            <a:r>
              <a:rPr lang="en-US" dirty="0" smtClean="0"/>
              <a:t>Eating probably will be a chore for swimmers</a:t>
            </a:r>
          </a:p>
          <a:p>
            <a:r>
              <a:rPr lang="en-US" dirty="0" smtClean="0"/>
              <a:t>Dehydration is often cause of poor performance</a:t>
            </a:r>
          </a:p>
          <a:p>
            <a:r>
              <a:rPr lang="en-US" dirty="0" smtClean="0"/>
              <a:t>Calcium is important in young athletes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64474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</a:t>
            </a:r>
            <a:r>
              <a:rPr lang="en-US" smtClean="0"/>
              <a:t>Sports Nutrition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Sustain Training</a:t>
            </a:r>
          </a:p>
          <a:p>
            <a:endParaRPr lang="en-US" dirty="0"/>
          </a:p>
          <a:p>
            <a:r>
              <a:rPr lang="en-US" dirty="0" smtClean="0"/>
              <a:t>2.  Promote Recovery</a:t>
            </a:r>
          </a:p>
          <a:p>
            <a:endParaRPr lang="en-US" dirty="0"/>
          </a:p>
          <a:p>
            <a:r>
              <a:rPr lang="en-US" dirty="0" smtClean="0"/>
              <a:t>3.  Provide Hydration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Appropriate foods and fluid choices can enhance adaptations to training.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11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 Needs 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year old volleyball player (about 125#) </a:t>
            </a:r>
          </a:p>
          <a:p>
            <a:pPr lvl="1"/>
            <a:r>
              <a:rPr lang="en-US" dirty="0" smtClean="0"/>
              <a:t>2280-2520 kcal/day</a:t>
            </a:r>
          </a:p>
          <a:p>
            <a:endParaRPr lang="en-US" dirty="0"/>
          </a:p>
          <a:p>
            <a:r>
              <a:rPr lang="en-US" dirty="0" smtClean="0"/>
              <a:t>15 year old swimmer or runner (about 125#)</a:t>
            </a:r>
          </a:p>
          <a:p>
            <a:pPr lvl="1"/>
            <a:r>
              <a:rPr lang="en-US" dirty="0" smtClean="0"/>
              <a:t>2725-3400 kcal/day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493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Lohman Equation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Specific for Athletic Populations</a:t>
            </a:r>
          </a:p>
          <a:p>
            <a:pPr>
              <a:buNone/>
            </a:pPr>
            <a:endParaRPr lang="en-US" sz="28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 (9 x wt in kg)  +  (11.7 x ht in cm) – 857  =  RMR</a:t>
            </a:r>
          </a:p>
          <a:p>
            <a:pPr lvl="1"/>
            <a:r>
              <a:rPr lang="en-US" sz="2500" dirty="0" smtClean="0">
                <a:latin typeface="Arial" pitchFamily="34" charset="0"/>
                <a:cs typeface="Arial" pitchFamily="34" charset="0"/>
              </a:rPr>
              <a:t>Weight in # divided by 2.2=kg</a:t>
            </a:r>
          </a:p>
          <a:p>
            <a:pPr lvl="1"/>
            <a:r>
              <a:rPr lang="en-US" sz="2500" dirty="0" smtClean="0">
                <a:latin typeface="Arial" pitchFamily="34" charset="0"/>
                <a:cs typeface="Arial" pitchFamily="34" charset="0"/>
              </a:rPr>
              <a:t>Height inches x 2.54 = cm</a:t>
            </a:r>
          </a:p>
          <a:p>
            <a:pPr lvl="1"/>
            <a:r>
              <a:rPr lang="en-US" sz="2500" dirty="0" smtClean="0">
                <a:latin typeface="Arial" pitchFamily="34" charset="0"/>
                <a:cs typeface="Arial" pitchFamily="34" charset="0"/>
              </a:rPr>
              <a:t>(9 x 57) + (11.7 x 178) – 857 = 1738 x 1.6 – 2.0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Then,  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RMR x activity level factor 1.6-2.0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chemeClr val="hlink"/>
                </a:solidFill>
                <a:latin typeface="Arial" charset="0"/>
              </a:rPr>
              <a:t>Calorie Needs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38100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u="sng" dirty="0">
                <a:solidFill>
                  <a:srgbClr val="FFCC66"/>
                </a:solidFill>
              </a:rPr>
              <a:t>    </a:t>
            </a:r>
            <a:r>
              <a:rPr lang="en-US" sz="2100" b="1" u="sng" dirty="0">
                <a:solidFill>
                  <a:srgbClr val="FFCC66"/>
                </a:solidFill>
                <a:latin typeface="Arial" charset="0"/>
              </a:rPr>
              <a:t>Calories/#                          120#                    160#                 240#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 b="1" u="sng" dirty="0">
              <a:solidFill>
                <a:srgbClr val="FFCC6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u="sng" dirty="0">
                <a:solidFill>
                  <a:srgbClr val="FFCC66"/>
                </a:solidFill>
                <a:latin typeface="Arial" charset="0"/>
              </a:rPr>
              <a:t>LOW</a:t>
            </a:r>
            <a:r>
              <a:rPr lang="en-US" sz="2100" b="1" u="sng" dirty="0">
                <a:latin typeface="Arial" charset="0"/>
              </a:rPr>
              <a:t> </a:t>
            </a:r>
            <a:r>
              <a:rPr lang="en-US" sz="2100" b="1" dirty="0">
                <a:latin typeface="Arial" charset="0"/>
              </a:rPr>
              <a:t>- </a:t>
            </a:r>
            <a:r>
              <a:rPr lang="en-US" sz="2100" dirty="0">
                <a:latin typeface="Arial" charset="0"/>
              </a:rPr>
              <a:t>sedentary </a:t>
            </a:r>
            <a:r>
              <a:rPr lang="en-US" sz="2100" b="1" dirty="0">
                <a:latin typeface="Arial" charset="0"/>
              </a:rPr>
              <a:t>               1560- 1800        2080-2400       3120-3600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u="sng" dirty="0">
                <a:solidFill>
                  <a:srgbClr val="FFCC66"/>
                </a:solidFill>
                <a:latin typeface="Arial" charset="0"/>
              </a:rPr>
              <a:t>ACTVE</a:t>
            </a:r>
            <a:r>
              <a:rPr lang="en-US" sz="2100" b="1" u="sng" dirty="0">
                <a:latin typeface="Arial" charset="0"/>
              </a:rPr>
              <a:t> </a:t>
            </a:r>
            <a:r>
              <a:rPr lang="en-US" sz="2100" dirty="0">
                <a:latin typeface="Arial" charset="0"/>
              </a:rPr>
              <a:t>(30-60min)</a:t>
            </a:r>
            <a:r>
              <a:rPr lang="en-US" sz="2100" b="1" dirty="0">
                <a:latin typeface="Arial" charset="0"/>
              </a:rPr>
              <a:t>             1920-2160         </a:t>
            </a:r>
            <a:r>
              <a:rPr lang="en-US" sz="2100" b="1" dirty="0" smtClean="0">
                <a:latin typeface="Arial" charset="0"/>
              </a:rPr>
              <a:t>2560-2880       </a:t>
            </a:r>
            <a:r>
              <a:rPr lang="en-US" sz="2100" b="1" dirty="0">
                <a:latin typeface="Arial" charset="0"/>
              </a:rPr>
              <a:t>3840-4320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u="sng" dirty="0">
                <a:solidFill>
                  <a:srgbClr val="FFCC66"/>
                </a:solidFill>
                <a:latin typeface="Arial" charset="0"/>
              </a:rPr>
              <a:t>MODERATE</a:t>
            </a:r>
            <a:r>
              <a:rPr lang="en-US" sz="2100" b="1" dirty="0">
                <a:solidFill>
                  <a:srgbClr val="FFCC66"/>
                </a:solidFill>
                <a:latin typeface="Arial" charset="0"/>
              </a:rPr>
              <a:t>  </a:t>
            </a:r>
            <a:r>
              <a:rPr lang="en-US" sz="2100" dirty="0">
                <a:latin typeface="Arial" charset="0"/>
              </a:rPr>
              <a:t>(1-1.5hr)</a:t>
            </a:r>
            <a:r>
              <a:rPr lang="en-US" sz="2100" b="1" dirty="0">
                <a:latin typeface="Arial" charset="0"/>
              </a:rPr>
              <a:t>       2280-2520         3040-3360       4560-5040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u="sng" dirty="0">
                <a:solidFill>
                  <a:srgbClr val="FFCC66"/>
                </a:solidFill>
                <a:latin typeface="Arial" charset="0"/>
              </a:rPr>
              <a:t>HIGH</a:t>
            </a:r>
            <a:r>
              <a:rPr lang="en-US" sz="2100" b="1" dirty="0">
                <a:latin typeface="Arial" charset="0"/>
              </a:rPr>
              <a:t> </a:t>
            </a:r>
            <a:r>
              <a:rPr lang="en-US" sz="2100" dirty="0">
                <a:latin typeface="Arial" charset="0"/>
              </a:rPr>
              <a:t>(1.5-2hr)</a:t>
            </a:r>
            <a:r>
              <a:rPr lang="en-US" sz="2100" b="1" dirty="0">
                <a:latin typeface="Arial" charset="0"/>
              </a:rPr>
              <a:t>                   2640-2880         3520-3840        5280-5760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u="sng" dirty="0">
                <a:solidFill>
                  <a:srgbClr val="FFCC66"/>
                </a:solidFill>
                <a:latin typeface="Arial" charset="0"/>
              </a:rPr>
              <a:t>VERY HIGH</a:t>
            </a:r>
            <a:r>
              <a:rPr lang="en-US" sz="2100" b="1" dirty="0">
                <a:latin typeface="Arial" charset="0"/>
              </a:rPr>
              <a:t> </a:t>
            </a:r>
            <a:r>
              <a:rPr lang="en-US" sz="2100" dirty="0">
                <a:latin typeface="Arial" charset="0"/>
              </a:rPr>
              <a:t>(2-3hr)</a:t>
            </a:r>
            <a:r>
              <a:rPr lang="en-US" sz="2100" b="1" dirty="0">
                <a:latin typeface="Arial" charset="0"/>
              </a:rPr>
              <a:t>           3000-3600        4000-4800          6000-7200</a:t>
            </a:r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381000" y="26670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381000" y="33528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381000" y="39624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>
            <a:off x="381000" y="46482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critical for athletes to consume sufficient calories on a daily basis to supply the energy for daily training and competition.</a:t>
            </a:r>
          </a:p>
          <a:p>
            <a:endParaRPr lang="en-US" dirty="0"/>
          </a:p>
          <a:p>
            <a:r>
              <a:rPr lang="en-US" dirty="0" smtClean="0"/>
              <a:t>The difference between endurance athletes and others is in the quantity of food consumed, not the macronutrient composition. 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762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8847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Fuel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 is predominate energy source for training.</a:t>
            </a:r>
          </a:p>
          <a:p>
            <a:r>
              <a:rPr lang="en-US" dirty="0" smtClean="0"/>
              <a:t>Stored as glycogen in muscles, it is the fuel used to supply energy for short, intense bursts of power.</a:t>
            </a:r>
          </a:p>
          <a:p>
            <a:r>
              <a:rPr lang="en-US" dirty="0" smtClean="0"/>
              <a:t>The harder and longer you work, the more glycogen your muscles require.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2047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1139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Inadequate Carbs…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lack of energy</a:t>
            </a:r>
          </a:p>
          <a:p>
            <a:r>
              <a:rPr lang="en-US" dirty="0" smtClean="0"/>
              <a:t>Muscle fatigue and breakdown</a:t>
            </a:r>
          </a:p>
          <a:p>
            <a:r>
              <a:rPr lang="en-US" dirty="0" smtClean="0"/>
              <a:t>Confused thinking and lack of concentration.</a:t>
            </a:r>
          </a:p>
          <a:p>
            <a:r>
              <a:rPr lang="en-US" dirty="0" smtClean="0"/>
              <a:t>Inability to work at a higher intensity for a longer period of time.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1600200" cy="179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1771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&amp;#x0D;&amp;#x0A; &amp;#x0D;&amp;#x0A;&amp;quot;&quot;/&gt;&lt;property id=&quot;20307&quot; value=&quot;350&quot;/&gt;&lt;/object&gt;&lt;object type=&quot;3&quot; unique_id=&quot;10005&quot;&gt;&lt;property id=&quot;20148&quot; value=&quot;5&quot;/&gt;&lt;property id=&quot;20300&quot; value=&quot;Slide 7 - &amp;quot;Completing the Puzzle&amp;quot;&quot;/&gt;&lt;property id=&quot;20307&quot; value=&quot;351&quot;/&gt;&lt;/object&gt;&lt;object type=&quot;3&quot; unique_id=&quot;10006&quot;&gt;&lt;property id=&quot;20148&quot; value=&quot;5&quot;/&gt;&lt;property id=&quot;20300&quot; value=&quot;Slide 2 - &amp;quot;Define “Endurance Athlete”…&amp;quot;&quot;/&gt;&lt;property id=&quot;20307&quot; value=&quot;564&quot;/&gt;&lt;/object&gt;&lt;object type=&quot;3&quot; unique_id=&quot;10007&quot;&gt;&lt;property id=&quot;20148&quot; value=&quot;5&quot;/&gt;&lt;property id=&quot;20300&quot; value=&quot;Slide 3 - &amp;quot;Adventure Athlete &amp;amp;Triathlete&amp;quot;&quot;/&gt;&lt;property id=&quot;20307&quot; value=&quot;581&quot;/&gt;&lt;/object&gt;&lt;object type=&quot;3&quot; unique_id=&quot;10008&quot;&gt;&lt;property id=&quot;20148&quot; value=&quot;5&quot;/&gt;&lt;property id=&quot;20300&quot; value=&quot;Slide 16&quot;/&gt;&lt;property id=&quot;20307&quot; value=&quot;582&quot;/&gt;&lt;/object&gt;&lt;object type=&quot;3&quot; unique_id=&quot;10009&quot;&gt;&lt;property id=&quot;20148&quot; value=&quot;5&quot;/&gt;&lt;property id=&quot;20300&quot; value=&quot;Slide 18 - &amp;quot; Inadequate Carbs….&amp;quot;&quot;/&gt;&lt;property id=&quot;20307&quot; value=&quot;583&quot;/&gt;&lt;/object&gt;&lt;object type=&quot;3&quot; unique_id=&quot;10011&quot;&gt;&lt;property id=&quot;20148&quot; value=&quot;5&quot;/&gt;&lt;property id=&quot;20300&quot; value=&quot;Slide 82 - &amp;quot;Carbohydrate Rules&amp;quot;&quot;/&gt;&lt;property id=&quot;20307&quot; value=&quot;586&quot;/&gt;&lt;/object&gt;&lt;object type=&quot;3&quot; unique_id=&quot;10012&quot;&gt;&lt;property id=&quot;20148&quot; value=&quot;5&quot;/&gt;&lt;property id=&quot;20300&quot; value=&quot;Slide 20 - &amp;quot;Carbohydrate Goals&amp;quot;&quot;/&gt;&lt;property id=&quot;20307&quot; value=&quot;584&quot;/&gt;&lt;/object&gt;&lt;object type=&quot;3&quot; unique_id=&quot;10013&quot;&gt;&lt;property id=&quot;20148&quot; value=&quot;5&quot;/&gt;&lt;property id=&quot;20300&quot; value=&quot;Slide 58&quot;/&gt;&lt;property id=&quot;20307&quot; value=&quot;587&quot;/&gt;&lt;/object&gt;&lt;object type=&quot;3&quot; unique_id=&quot;10014&quot;&gt;&lt;property id=&quot;20148&quot; value=&quot;5&quot;/&gt;&lt;property id=&quot;20300&quot; value=&quot;Slide 63 - &amp;quot;Muscle Glycogen Synthesis&amp;#x0D;&amp;#x0A;    After Exercise&amp;quot;&quot;/&gt;&lt;property id=&quot;20307&quot; value=&quot;588&quot;/&gt;&lt;/object&gt;&lt;object type=&quot;3&quot; unique_id=&quot;10015&quot;&gt;&lt;property id=&quot;20148&quot; value=&quot;5&quot;/&gt;&lt;property id=&quot;20300&quot; value=&quot;Slide 10 - &amp;quot;What Influences&amp;#x0D;&amp;#x0A;Athletic Performance?&amp;quot;&quot;/&gt;&lt;property id=&quot;20307&quot; value=&quot;352&quot;/&gt;&lt;/object&gt;&lt;object type=&quot;3&quot; unique_id=&quot;10016&quot;&gt;&lt;property id=&quot;20148&quot; value=&quot;5&quot;/&gt;&lt;property id=&quot;20300&quot; value=&quot;Slide 9 - &amp;quot;Goals of Sports Nutrition&amp;#x0D;&amp;#x0A;for Endurance &amp;quot;&quot;/&gt;&lt;property id=&quot;20307&quot; value=&quot;353&quot;/&gt;&lt;/object&gt;&lt;object type=&quot;3&quot; unique_id=&quot;10017&quot;&gt;&lt;property id=&quot;20148&quot; value=&quot;5&quot;/&gt;&lt;property id=&quot;20300&quot; value=&quot;Slide 83 - &amp;quot;Endurance Nutrition Means…&amp;quot;&quot;/&gt;&lt;property id=&quot;20307&quot; value=&quot;363&quot;/&gt;&lt;/object&gt;&lt;object type=&quot;3&quot; unique_id=&quot;10019&quot;&gt;&lt;property id=&quot;20148&quot; value=&quot;5&quot;/&gt;&lt;property id=&quot;20300&quot; value=&quot;Slide 11 - &amp;quot;Calorie Needs Vary&amp;quot;&quot;/&gt;&lt;property id=&quot;20307&quot; value=&quot;364&quot;/&gt;&lt;/object&gt;&lt;object type=&quot;3&quot; unique_id=&quot;10020&quot;&gt;&lt;property id=&quot;20148&quot; value=&quot;5&quot;/&gt;&lt;property id=&quot;20300&quot; value=&quot;Slide 14 - &amp;quot;Calorie Needs&amp;quot;&quot;/&gt;&lt;property id=&quot;20307&quot; value=&quot;366&quot;/&gt;&lt;/object&gt;&lt;object type=&quot;3&quot; unique_id=&quot;10021&quot;&gt;&lt;property id=&quot;20148&quot; value=&quot;5&quot;/&gt;&lt;property id=&quot;20300&quot; value=&quot;Slide 12 - &amp;quot;Calorie Needs&amp;quot;&quot;/&gt;&lt;property id=&quot;20307&quot; value=&quot;565&quot;/&gt;&lt;/object&gt;&lt;object type=&quot;3&quot; unique_id=&quot;10023&quot;&gt;&lt;property id=&quot;20148&quot; value=&quot;5&quot;/&gt;&lt;property id=&quot;20300&quot; value=&quot;Slide 26 - &amp;quot;To Build Muscle…&amp;quot;&quot;/&gt;&lt;property id=&quot;20307&quot; value=&quot;433&quot;/&gt;&lt;/object&gt;&lt;object type=&quot;3&quot; unique_id=&quot;10024&quot;&gt;&lt;property id=&quot;20148&quot; value=&quot;5&quot;/&gt;&lt;property id=&quot;20300&quot; value=&quot;Slide 19 - &amp;quot;Carbohydrates Fuel Muscle &amp;#x0D;&amp;#x0A;&amp;quot;&quot;/&gt;&lt;property id=&quot;20307&quot; value=&quot;368&quot;/&gt;&lt;/object&gt;&lt;object type=&quot;3&quot; unique_id=&quot;10025&quot;&gt;&lt;property id=&quot;20148&quot; value=&quot;5&quot;/&gt;&lt;property id=&quot;20300&quot; value=&quot;Slide 22 - &amp;quot;Carbohydrates = FUEL&amp;quot;&quot;/&gt;&lt;property id=&quot;20307&quot; value=&quot;367&quot;/&gt;&lt;/object&gt;&lt;object type=&quot;3&quot; unique_id=&quot;10026&quot;&gt;&lt;property id=&quot;20148&quot; value=&quot;5&quot;/&gt;&lt;property id=&quot;20300&quot; value=&quot;Slide 21&quot;/&gt;&lt;property id=&quot;20307&quot; value=&quot;566&quot;/&gt;&lt;/object&gt;&lt;object type=&quot;3&quot; unique_id=&quot;10028&quot;&gt;&lt;property id=&quot;20148&quot; value=&quot;5&quot;/&gt;&lt;property id=&quot;20300&quot; value=&quot;Slide 25 - &amp;quot;Protein&amp;quot;&quot;/&gt;&lt;property id=&quot;20307&quot; value=&quot;400&quot;/&gt;&lt;/object&gt;&lt;object type=&quot;3&quot; unique_id=&quot;10030&quot;&gt;&lt;property id=&quot;20148&quot; value=&quot;5&quot;/&gt;&lt;property id=&quot;20300&quot; value=&quot;Slide 27 - &amp;quot;How Much Protein?&amp;quot;&quot;/&gt;&lt;property id=&quot;20307&quot; value=&quot;423&quot;/&gt;&lt;/object&gt;&lt;object type=&quot;3&quot; unique_id=&quot;10031&quot;&gt;&lt;property id=&quot;20148&quot; value=&quot;5&quot;/&gt;&lt;property id=&quot;20300&quot; value=&quot;Slide 28 - &amp;quot;Biggest Myths about PRO?&amp;quot;&quot;/&gt;&lt;property id=&quot;20307&quot; value=&quot;428&quot;/&gt;&lt;/object&gt;&lt;object type=&quot;3&quot; unique_id=&quot;10032&quot;&gt;&lt;property id=&quot;20148&quot; value=&quot;5&quot;/&gt;&lt;property id=&quot;20300&quot; value=&quot;Slide 29 - &amp;quot;How Much Protein?&amp;quot;&quot;/&gt;&lt;property id=&quot;20307&quot; value=&quot;424&quot;/&gt;&lt;/object&gt;&lt;object type=&quot;3&quot; unique_id=&quot;10033&quot;&gt;&lt;property id=&quot;20148&quot; value=&quot;5&quot;/&gt;&lt;property id=&quot;20300&quot; value=&quot;Slide 30 - &amp;quot;How Much Protein?&amp;quot;&quot;/&gt;&lt;property id=&quot;20307&quot; value=&quot;568&quot;/&gt;&lt;/object&gt;&lt;object type=&quot;3&quot; unique_id=&quot;10038&quot;&gt;&lt;property id=&quot;20148&quot; value=&quot;5&quot;/&gt;&lt;property id=&quot;20300&quot; value=&quot;Slide 32&quot;/&gt;&lt;property id=&quot;20307&quot; value=&quot;570&quot;/&gt;&lt;/object&gt;&lt;object type=&quot;3&quot; unique_id=&quot;10039&quot;&gt;&lt;property id=&quot;20148&quot; value=&quot;5&quot;/&gt;&lt;property id=&quot;20300&quot; value=&quot;Slide 33&quot;/&gt;&lt;property id=&quot;20307&quot; value=&quot;571&quot;/&gt;&lt;/object&gt;&lt;object type=&quot;3&quot; unique_id=&quot;10040&quot;&gt;&lt;property id=&quot;20148&quot; value=&quot;5&quot;/&gt;&lt;property id=&quot;20300&quot; value=&quot;Slide 34 - &amp;quot;The “No Meat Athlete”&amp;quot;&quot;/&gt;&lt;property id=&quot;20307&quot; value=&quot;572&quot;/&gt;&lt;/object&gt;&lt;object type=&quot;3&quot; unique_id=&quot;10041&quot;&gt;&lt;property id=&quot;20148&quot; value=&quot;5&quot;/&gt;&lt;property id=&quot;20300&quot; value=&quot;Slide 35 - &amp;quot;Vitamins &amp;amp;  Minerals&amp;quot;&quot;/&gt;&lt;property id=&quot;20307&quot; value=&quot;429&quot;/&gt;&lt;/object&gt;&lt;object type=&quot;3&quot; unique_id=&quot;10042&quot;&gt;&lt;property id=&quot;20148&quot; value=&quot;5&quot;/&gt;&lt;property id=&quot;20300&quot; value=&quot;Slide 36 - &amp;quot;Daily Menu&amp;quot;&quot;/&gt;&lt;property id=&quot;20307&quot; value=&quot;431&quot;/&gt;&lt;/object&gt;&lt;object type=&quot;3&quot; unique_id=&quot;10043&quot;&gt;&lt;property id=&quot;20148&quot; value=&quot;5&quot;/&gt;&lt;property id=&quot;20300&quot; value=&quot;Slide 31 - &amp;quot;Type of Protein&amp;quot;&quot;/&gt;&lt;property id=&quot;20307&quot; value=&quot;427&quot;/&gt;&lt;/object&gt;&lt;object type=&quot;3&quot; unique_id=&quot;10044&quot;&gt;&lt;property id=&quot;20148&quot; value=&quot;5&quot;/&gt;&lt;property id=&quot;20300&quot; value=&quot;Slide 37 - &amp;quot;Vegetarian Athletes&amp;quot;&quot;/&gt;&lt;property id=&quot;20307&quot; value=&quot;401&quot;/&gt;&lt;/object&gt;&lt;object type=&quot;3&quot; unique_id=&quot;10045&quot;&gt;&lt;property id=&quot;20148&quot; value=&quot;5&quot;/&gt;&lt;property id=&quot;20300&quot; value=&quot;Slide 38 - &amp;quot;Fat&amp;quot;&quot;/&gt;&lt;property id=&quot;20307&quot; value=&quot;410&quot;/&gt;&lt;/object&gt;&lt;object type=&quot;3&quot; unique_id=&quot;10049&quot;&gt;&lt;property id=&quot;20148&quot; value=&quot;5&quot;/&gt;&lt;property id=&quot;20300&quot; value=&quot;Slide 24 - &amp;quot;Minnesota Challenge&amp;quot;&quot;/&gt;&lt;property id=&quot;20307&quot; value=&quot;504&quot;/&gt;&lt;/object&gt;&lt;object type=&quot;3&quot; unique_id=&quot;10050&quot;&gt;&lt;property id=&quot;20148&quot; value=&quot;5&quot;/&gt;&lt;property id=&quot;20300&quot; value=&quot;Slide 42 - &amp;quot;Minnesota Challenge&amp;quot;&quot;/&gt;&lt;property id=&quot;20307&quot; value=&quot;505&quot;/&gt;&lt;/object&gt;&lt;object type=&quot;3&quot; unique_id=&quot;10053&quot;&gt;&lt;property id=&quot;20148&quot; value=&quot;5&quot;/&gt;&lt;property id=&quot;20300&quot; value=&quot;Slide 44 - &amp;quot;     Hydration&amp;quot;&quot;/&gt;&lt;property id=&quot;20307&quot; value=&quot;525&quot;/&gt;&lt;/object&gt;&lt;object type=&quot;3&quot; unique_id=&quot;10054&quot;&gt;&lt;property id=&quot;20148&quot; value=&quot;5&quot;/&gt;&lt;property id=&quot;20300&quot; value=&quot;Slide 46 - &amp;quot;&amp;#x0D;&amp;#x0A;Dehydration&amp;#x0D;&amp;#x0A;&amp;quot;&quot;/&gt;&lt;property id=&quot;20307&quot; value=&quot;589&quot;/&gt;&lt;/object&gt;&lt;object type=&quot;3&quot; unique_id=&quot;10059&quot;&gt;&lt;property id=&quot;20148&quot; value=&quot;5&quot;/&gt;&lt;property id=&quot;20300&quot; value=&quot;Slide 68 - &amp;quot;Full Ironman&amp;#x0D;&amp;#x0A; Nutrition &amp;amp; Hydration Plan&amp;quot;&quot;/&gt;&lt;property id=&quot;20307&quot; value=&quot;594&quot;/&gt;&lt;/object&gt;&lt;object type=&quot;3&quot; unique_id=&quot;10060&quot;&gt;&lt;property id=&quot;20148&quot; value=&quot;5&quot;/&gt;&lt;property id=&quot;20300&quot; value=&quot;Slide 69 - &amp;quot;Full Ironman Length Nutrition/Hydration Plan&amp;quot;&quot;/&gt;&lt;property id=&quot;20307&quot; value=&quot;595&quot;/&gt;&lt;/object&gt;&lt;object type=&quot;3&quot; unique_id=&quot;10061&quot;&gt;&lt;property id=&quot;20148&quot; value=&quot;5&quot;/&gt;&lt;property id=&quot;20300&quot; value=&quot;Slide 70&quot;/&gt;&lt;property id=&quot;20307&quot; value=&quot;596&quot;/&gt;&lt;/object&gt;&lt;object type=&quot;3&quot; unique_id=&quot;10062&quot;&gt;&lt;property id=&quot;20148&quot; value=&quot;5&quot;/&gt;&lt;property id=&quot;20300&quot; value=&quot;Slide 71&quot;/&gt;&lt;property id=&quot;20307&quot; value=&quot;597&quot;/&gt;&lt;/object&gt;&lt;object type=&quot;3&quot; unique_id=&quot;10063&quot;&gt;&lt;property id=&quot;20148&quot; value=&quot;5&quot;/&gt;&lt;property id=&quot;20300&quot; value=&quot;Slide 72&quot;/&gt;&lt;property id=&quot;20307&quot; value=&quot;598&quot;/&gt;&lt;/object&gt;&lt;object type=&quot;3&quot; unique_id=&quot;10066&quot;&gt;&lt;property id=&quot;20148&quot; value=&quot;5&quot;/&gt;&lt;property id=&quot;20300&quot; value=&quot;Slide 45 - &amp;quot;Impaired Performance!&amp;quot;&quot;/&gt;&lt;property id=&quot;20307&quot; value=&quot;357&quot;/&gt;&lt;/object&gt;&lt;object type=&quot;3&quot; unique_id=&quot;10068&quot;&gt;&lt;property id=&quot;20148&quot; value=&quot;5&quot;/&gt;&lt;property id=&quot;20300&quot; value=&quot;Slide 50 - &amp;quot;Hydration&amp;quot;&quot;/&gt;&lt;property id=&quot;20307&quot; value=&quot;263&quot;/&gt;&lt;/object&gt;&lt;object type=&quot;3&quot; unique_id=&quot;10069&quot;&gt;&lt;property id=&quot;20148&quot; value=&quot;5&quot;/&gt;&lt;property id=&quot;20300&quot; value=&quot;Slide 49 - &amp;quot;Why Sport Drinks?&amp;quot;&quot;/&gt;&lt;property id=&quot;20307&quot; value=&quot;298&quot;/&gt;&lt;/object&gt;&lt;object type=&quot;3&quot; unique_id=&quot;10070&quot;&gt;&lt;property id=&quot;20148&quot; value=&quot;5&quot;/&gt;&lt;property id=&quot;20300&quot; value=&quot;Slide 51 - &amp;quot;Minnesota Challenge&amp;quot;&quot;/&gt;&lt;property id=&quot;20307&quot; value=&quot;502&quot;/&gt;&lt;/object&gt;&lt;object type=&quot;3&quot; unique_id=&quot;10071&quot;&gt;&lt;property id=&quot;20148&quot; value=&quot;5&quot;/&gt;&lt;property id=&quot;20300&quot; value=&quot;Slide 53 - &amp;quot;Food for &amp;#x0D;&amp;#x0A;Pre-Exercise &amp;amp; Recovery&amp;quot;&quot;/&gt;&lt;property id=&quot;20307&quot; value=&quot;417&quot;/&gt;&lt;/object&gt;&lt;object type=&quot;3&quot; unique_id=&quot;10072&quot;&gt;&lt;property id=&quot;20148&quot; value=&quot;5&quot;/&gt;&lt;property id=&quot;20300&quot; value=&quot;Slide 54 - &amp;quot;Pre-Exercise Fuel&amp;quot;&quot;/&gt;&lt;property id=&quot;20307&quot; value=&quot;373&quot;/&gt;&lt;/object&gt;&lt;object type=&quot;3&quot; unique_id=&quot;10073&quot;&gt;&lt;property id=&quot;20148&quot; value=&quot;5&quot;/&gt;&lt;property id=&quot;20300&quot; value=&quot;Slide 55 - &amp;quot;Pre-Exercise Fuel&amp;quot;&quot;/&gt;&lt;property id=&quot;20307&quot; value=&quot;374&quot;/&gt;&lt;/object&gt;&lt;object type=&quot;3&quot; unique_id=&quot;10074&quot;&gt;&lt;property id=&quot;20148&quot; value=&quot;5&quot;/&gt;&lt;property id=&quot;20300&quot; value=&quot;Slide 56 - &amp;quot;Carbohydrate Guidelines&amp;quot;&quot;/&gt;&lt;property id=&quot;20307&quot; value=&quot;344&quot;/&gt;&lt;/object&gt;&lt;object type=&quot;3&quot; unique_id=&quot;10075&quot;&gt;&lt;property id=&quot;20148&quot; value=&quot;5&quot;/&gt;&lt;property id=&quot;20300&quot; value=&quot;Slide 57 - &amp;quot;Carbohydrate Guidelines&amp;quot;&quot;/&gt;&lt;property id=&quot;20307&quot; value=&quot;420&quot;/&gt;&lt;/object&gt;&lt;object type=&quot;3&quot; unique_id=&quot;10076&quot;&gt;&lt;property id=&quot;20148&quot; value=&quot;5&quot;/&gt;&lt;property id=&quot;20300&quot; value=&quot;Slide 60 - &amp;quot;Recovery&amp;quot;&quot;/&gt;&lt;property id=&quot;20307&quot; value=&quot;375&quot;/&gt;&lt;/object&gt;&lt;object type=&quot;3&quot; unique_id=&quot;10077&quot;&gt;&lt;property id=&quot;20148&quot; value=&quot;5&quot;/&gt;&lt;property id=&quot;20300&quot; value=&quot;Slide 61 - &amp;quot;Refueling after Exercise&amp;quot;&quot;/&gt;&lt;property id=&quot;20307&quot; value=&quot;378&quot;/&gt;&lt;/object&gt;&lt;object type=&quot;3&quot; unique_id=&quot;10078&quot;&gt;&lt;property id=&quot;20148&quot; value=&quot;5&quot;/&gt;&lt;property id=&quot;20300&quot; value=&quot;Slide 62 - &amp;quot;Carbohydrate Guidelines&amp;quot;&quot;/&gt;&lt;property id=&quot;20307&quot; value=&quot;418&quot;/&gt;&lt;/object&gt;&lt;object type=&quot;3&quot; unique_id=&quot;10079&quot;&gt;&lt;property id=&quot;20148&quot; value=&quot;5&quot;/&gt;&lt;property id=&quot;20300&quot; value=&quot;Slide 65 - &amp;quot;Minnesota Challenge&amp;quot;&quot;/&gt;&lt;property id=&quot;20307&quot; value=&quot;501&quot;/&gt;&lt;/object&gt;&lt;object type=&quot;3&quot; unique_id=&quot;10116&quot;&gt;&lt;property id=&quot;20148&quot; value=&quot;5&quot;/&gt;&lt;property id=&quot;20300&quot; value=&quot;Slide 75 - &amp;quot;HELPFUL RESOURCES&amp;quot;&quot;/&gt;&lt;property id=&quot;20307&quot; value=&quot;422&quot;/&gt;&lt;/object&gt;&lt;object type=&quot;3&quot; unique_id=&quot;10117&quot;&gt;&lt;property id=&quot;20148&quot; value=&quot;5&quot;/&gt;&lt;property id=&quot;20300&quot; value=&quot;Slide 76&quot;/&gt;&lt;property id=&quot;20307&quot; value=&quot;576&quot;/&gt;&lt;/object&gt;&lt;object type=&quot;3&quot; unique_id=&quot;10119&quot;&gt;&lt;property id=&quot;20148&quot; value=&quot;5&quot;/&gt;&lt;property id=&quot;20300&quot; value=&quot;Slide 77&quot;/&gt;&lt;property id=&quot;20307&quot; value=&quot;575&quot;/&gt;&lt;/object&gt;&lt;object type=&quot;3&quot; unique_id=&quot;10122&quot;&gt;&lt;property id=&quot;20148&quot; value=&quot;5&quot;/&gt;&lt;property id=&quot;20300&quot; value=&quot;Slide 73 - &amp;quot;In Conclusion&amp;quot;&quot;/&gt;&lt;property id=&quot;20307&quot; value=&quot;599&quot;/&gt;&lt;/object&gt;&lt;object type=&quot;3&quot; unique_id=&quot;10123&quot;&gt;&lt;property id=&quot;20148&quot; value=&quot;5&quot;/&gt;&lt;property id=&quot;20300&quot; value=&quot;Slide 74 - &amp;quot;All Foods (truly do) Fit….&amp;quot;&quot;/&gt;&lt;property id=&quot;20307&quot; value=&quot;600&quot;/&gt;&lt;/object&gt;&lt;object type=&quot;3&quot; unique_id=&quot;10856&quot;&gt;&lt;property id=&quot;20148&quot; value=&quot;5&quot;/&gt;&lt;property id=&quot;20300&quot; value=&quot;Slide 4 - &amp;quot;10K, ½ &amp;amp; Full Marathon&amp;quot;&quot;/&gt;&lt;property id=&quot;20307&quot; value=&quot;601&quot;/&gt;&lt;/object&gt;&lt;object type=&quot;3&quot; unique_id=&quot;10857&quot;&gt;&lt;property id=&quot;20148&quot; value=&quot;5&quot;/&gt;&lt;property id=&quot;20300&quot; value=&quot;Slide 6 - &amp;quot;Backpacker, Climber &amp;amp; Cyclist&amp;quot;&quot;/&gt;&lt;property id=&quot;20307&quot; value=&quot;602&quot;/&gt;&lt;/object&gt;&lt;object type=&quot;3&quot; unique_id=&quot;10858&quot;&gt;&lt;property id=&quot;20148&quot; value=&quot;5&quot;/&gt;&lt;property id=&quot;20300&quot; value=&quot;Slide 59 - &amp;quot;Adrian Peterson&amp;quot;&quot;/&gt;&lt;property id=&quot;20307&quot; value=&quot;603&quot;/&gt;&lt;/object&gt;&lt;object type=&quot;3&quot; unique_id=&quot;11359&quot;&gt;&lt;property id=&quot;20148&quot; value=&quot;5&quot;/&gt;&lt;property id=&quot;20300&quot; value=&quot;Slide 5 - &amp;quot;Hockey, Volleyball &amp;amp; Soccer&amp;quot;&quot;/&gt;&lt;property id=&quot;20307&quot; value=&quot;604&quot;/&gt;&lt;/object&gt;&lt;object type=&quot;3&quot; unique_id=&quot;11360&quot;&gt;&lt;property id=&quot;20148&quot; value=&quot;5&quot;/&gt;&lt;property id=&quot;20300&quot; value=&quot;Slide 17 - &amp;quot;Carbohydrate&amp;quot;&quot;/&gt;&lt;property id=&quot;20307&quot; value=&quot;605&quot;/&gt;&lt;/object&gt;&lt;object type=&quot;3&quot; unique_id=&quot;13553&quot;&gt;&lt;property id=&quot;20148&quot; value=&quot;5&quot;/&gt;&lt;property id=&quot;20300&quot; value=&quot;Slide 78&quot;/&gt;&lt;property id=&quot;20307&quot; value=&quot;606&quot;/&gt;&lt;/object&gt;&lt;object type=&quot;3&quot; unique_id=&quot;14118&quot;&gt;&lt;property id=&quot;20148&quot; value=&quot;5&quot;/&gt;&lt;property id=&quot;20300&quot; value=&quot;Slide 79&quot;/&gt;&lt;property id=&quot;20307&quot; value=&quot;607&quot;/&gt;&lt;/object&gt;&lt;object type=&quot;3&quot; unique_id=&quot;14120&quot;&gt;&lt;property id=&quot;20148&quot; value=&quot;5&quot;/&gt;&lt;property id=&quot;20300&quot; value=&quot;Slide 80&quot;/&gt;&lt;property id=&quot;20307&quot; value=&quot;609&quot;/&gt;&lt;/object&gt;&lt;object type=&quot;3&quot; unique_id=&quot;14121&quot;&gt;&lt;property id=&quot;20148&quot; value=&quot;5&quot;/&gt;&lt;property id=&quot;20300&quot; value=&quot;Slide 81&quot;/&gt;&lt;property id=&quot;20307&quot; value=&quot;610&quot;/&gt;&lt;/object&gt;&lt;object type=&quot;3&quot; unique_id=&quot;14801&quot;&gt;&lt;property id=&quot;20148&quot; value=&quot;5&quot;/&gt;&lt;property id=&quot;20300&quot; value=&quot;Slide 64 - &amp;quot;Minnesota Challenge&amp;quot;&quot;/&gt;&lt;property id=&quot;20307&quot; value=&quot;611&quot;/&gt;&lt;/object&gt;&lt;object type=&quot;3&quot; unique_id=&quot;15087&quot;&gt;&lt;property id=&quot;20148&quot; value=&quot;5&quot;/&gt;&lt;property id=&quot;20300&quot; value=&quot;Slide 52 - &amp;quot;Minnesota Challenge&amp;quot;&quot;/&gt;&lt;property id=&quot;20307&quot; value=&quot;612&quot;/&gt;&lt;/object&gt;&lt;object type=&quot;3&quot; unique_id=&quot;15668&quot;&gt;&lt;property id=&quot;20148&quot; value=&quot;5&quot;/&gt;&lt;property id=&quot;20300&quot; value=&quot;Slide 23 - &amp;quot;Minnesota Challenge&amp;quot;&quot;/&gt;&lt;property id=&quot;20307&quot; value=&quot;614&quot;/&gt;&lt;/object&gt;&lt;object type=&quot;3&quot; unique_id=&quot;15963&quot;&gt;&lt;property id=&quot;20148&quot; value=&quot;5&quot;/&gt;&lt;property id=&quot;20300&quot; value=&quot;Slide 43 - &amp;quot;Minnesota Challenge&amp;quot;&quot;/&gt;&lt;property id=&quot;20307&quot; value=&quot;615&quot;/&gt;&lt;/object&gt;&lt;object type=&quot;3&quot; unique_id=&quot;16855&quot;&gt;&lt;property id=&quot;20148&quot; value=&quot;5&quot;/&gt;&lt;property id=&quot;20300&quot; value=&quot;Slide 8 - &amp;quot;Says Who?&amp;quot;&quot;/&gt;&lt;property id=&quot;20307&quot; value=&quot;616&quot;/&gt;&lt;/object&gt;&lt;object type=&quot;3&quot; unique_id=&quot;17357&quot;&gt;&lt;property id=&quot;20148&quot; value=&quot;5&quot;/&gt;&lt;property id=&quot;20300&quot; value=&quot;Slide 39 - &amp;quot;Vitamins &amp;amp; Minerals&amp;quot;&quot;/&gt;&lt;property id=&quot;20307&quot; value=&quot;618&quot;/&gt;&lt;/object&gt;&lt;object type=&quot;3&quot; unique_id=&quot;17358&quot;&gt;&lt;property id=&quot;20148&quot; value=&quot;5&quot;/&gt;&lt;property id=&quot;20300&quot; value=&quot;Slide 41 - &amp;quot;Vitamins and Minerals&amp;quot;&quot;/&gt;&lt;property id=&quot;20307&quot; value=&quot;619&quot;/&gt;&lt;/object&gt;&lt;object type=&quot;3&quot; unique_id=&quot;17668&quot;&gt;&lt;property id=&quot;20148&quot; value=&quot;5&quot;/&gt;&lt;property id=&quot;20300&quot; value=&quot;Slide 40 - &amp;quot;Minnesota Challenge&amp;quot;&quot;/&gt;&lt;property id=&quot;20307&quot; value=&quot;620&quot;/&gt;&lt;/object&gt;&lt;object type=&quot;3&quot; unique_id=&quot;17972&quot;&gt;&lt;property id=&quot;20148&quot; value=&quot;5&quot;/&gt;&lt;property id=&quot;20300&quot; value=&quot;Slide 15 - &amp;quot;Lohman Equation&amp;quot;&quot;/&gt;&lt;property id=&quot;20307&quot; value=&quot;621&quot;/&gt;&lt;/object&gt;&lt;object type=&quot;3&quot; unique_id=&quot;18483&quot;&gt;&lt;property id=&quot;20148&quot; value=&quot;5&quot;/&gt;&lt;property id=&quot;20300&quot; value=&quot;Slide 47 - &amp;quot;What to Drink?&amp;quot;&quot;/&gt;&lt;property id=&quot;20307&quot; value=&quot;622&quot;/&gt;&lt;/object&gt;&lt;object type=&quot;3&quot; unique_id=&quot;19175&quot;&gt;&lt;property id=&quot;20148&quot; value=&quot;5&quot;/&gt;&lt;property id=&quot;20300&quot; value=&quot;Slide 48 - &amp;quot;Sports Drinks Over Water &amp;#x0D;&amp;#x0A;Using 3 – H Rule:&amp;#x0D;&amp;#x0A;&amp;quot;&quot;/&gt;&lt;property id=&quot;20307&quot; value=&quot;623&quot;/&gt;&lt;/object&gt;&lt;object type=&quot;3&quot; unique_id=&quot;19746&quot;&gt;&lt;property id=&quot;20148&quot; value=&quot;5&quot;/&gt;&lt;property id=&quot;20300&quot; value=&quot;Slide 66 - &amp;quot;Minnesota Challenge&amp;quot;&quot;/&gt;&lt;property id=&quot;20307&quot; value=&quot;625&quot;/&gt;&lt;/object&gt;&lt;object type=&quot;3&quot; unique_id=&quot;19747&quot;&gt;&lt;property id=&quot;20148&quot; value=&quot;5&quot;/&gt;&lt;property id=&quot;20300&quot; value=&quot;Slide 67 - &amp;quot;Putting it all Together…&amp;quot;&quot;/&gt;&lt;property id=&quot;20307&quot; value=&quot;624&quot;/&gt;&lt;/object&gt;&lt;object type=&quot;3&quot; unique_id=&quot;19843&quot;&gt;&lt;property id=&quot;20148&quot; value=&quot;5&quot;/&gt;&lt;property id=&quot;20300&quot; value=&quot;Slide 13 - &amp;quot;Calorie Needs&amp;quot;&quot;/&gt;&lt;property id=&quot;20307&quot; value=&quot;626&quot;/&gt;&lt;/object&gt;&lt;/object&gt;&lt;/object&gt;&lt;/database&gt;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5275</TotalTime>
  <Words>1212</Words>
  <Application>Microsoft Office PowerPoint</Application>
  <PresentationFormat>On-screen Show (4:3)</PresentationFormat>
  <Paragraphs>220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 Unicode MS</vt:lpstr>
      <vt:lpstr>Arial</vt:lpstr>
      <vt:lpstr>Garamond</vt:lpstr>
      <vt:lpstr>Wingdings</vt:lpstr>
      <vt:lpstr>Stream</vt:lpstr>
      <vt:lpstr>    </vt:lpstr>
      <vt:lpstr>Completing the Puzzle</vt:lpstr>
      <vt:lpstr>Goals of Sports Nutrition</vt:lpstr>
      <vt:lpstr>Calorie Needs Vary</vt:lpstr>
      <vt:lpstr>Lohman Equation</vt:lpstr>
      <vt:lpstr>Calorie Needs</vt:lpstr>
      <vt:lpstr>Calories</vt:lpstr>
      <vt:lpstr>Carbohydrate Fuel Muscle</vt:lpstr>
      <vt:lpstr>Inadequate Carbs…</vt:lpstr>
      <vt:lpstr>Carbohydrates = FUEL</vt:lpstr>
      <vt:lpstr>Protein</vt:lpstr>
      <vt:lpstr>How Much Protein?</vt:lpstr>
      <vt:lpstr>Biggest Myths about Protein</vt:lpstr>
      <vt:lpstr>Food Sources of Protein</vt:lpstr>
      <vt:lpstr>Hydration and Importance</vt:lpstr>
      <vt:lpstr>Hydration</vt:lpstr>
      <vt:lpstr>Sports Drinks?</vt:lpstr>
      <vt:lpstr>What about Vitamins</vt:lpstr>
      <vt:lpstr>Carbohydrate Guidelines</vt:lpstr>
      <vt:lpstr>Carbohydrate Guidelines</vt:lpstr>
      <vt:lpstr>PowerPoint Presentation</vt:lpstr>
      <vt:lpstr>125# Swimmer example</vt:lpstr>
      <vt:lpstr>HELPFUL RESOURCES</vt:lpstr>
      <vt:lpstr>Take Away Messages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Nutrition for the Adolescent Athlete</dc:title>
  <dc:creator>BarbAmyOlson</dc:creator>
  <cp:lastModifiedBy>swimanddive</cp:lastModifiedBy>
  <cp:revision>321</cp:revision>
  <cp:lastPrinted>2013-08-13T15:00:30Z</cp:lastPrinted>
  <dcterms:created xsi:type="dcterms:W3CDTF">2005-03-22T23:43:21Z</dcterms:created>
  <dcterms:modified xsi:type="dcterms:W3CDTF">2013-08-15T03:26:37Z</dcterms:modified>
</cp:coreProperties>
</file>