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89" r:id="rId3"/>
    <p:sldId id="298" r:id="rId4"/>
    <p:sldId id="310" r:id="rId5"/>
    <p:sldId id="292" r:id="rId6"/>
    <p:sldId id="297" r:id="rId7"/>
    <p:sldId id="274" r:id="rId8"/>
    <p:sldId id="291" r:id="rId9"/>
    <p:sldId id="300" r:id="rId10"/>
    <p:sldId id="305" r:id="rId11"/>
    <p:sldId id="288" r:id="rId12"/>
    <p:sldId id="299" r:id="rId13"/>
    <p:sldId id="287" r:id="rId14"/>
    <p:sldId id="304" r:id="rId15"/>
    <p:sldId id="286" r:id="rId16"/>
    <p:sldId id="313" r:id="rId17"/>
    <p:sldId id="285" r:id="rId18"/>
    <p:sldId id="307" r:id="rId19"/>
    <p:sldId id="312" r:id="rId20"/>
    <p:sldId id="302"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9" autoAdjust="0"/>
    <p:restoredTop sz="70623" autoAdjust="0"/>
  </p:normalViewPr>
  <p:slideViewPr>
    <p:cSldViewPr snapToGrid="0">
      <p:cViewPr varScale="1">
        <p:scale>
          <a:sx n="77" d="100"/>
          <a:sy n="77" d="100"/>
        </p:scale>
        <p:origin x="16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website’s All Aboard page </a:t>
            </a:r>
          </a:p>
          <a:p>
            <a:pPr marL="171450" indent="-171450">
              <a:buFont typeface="Arial" panose="020B0604020202020204" pitchFamily="34" charset="0"/>
              <a:buChar char="•"/>
            </a:pPr>
            <a:r>
              <a:rPr lang="en-US" dirty="0"/>
              <a:t>Just like last month, if you have a question, please type it in the Chat. </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a:t>
            </a:r>
          </a:p>
          <a:p>
            <a:pPr marL="628650" lvl="1" indent="-171450">
              <a:buFont typeface="Arial" panose="020B0604020202020204" pitchFamily="34" charset="0"/>
              <a:buChar char="•"/>
            </a:pPr>
            <a:r>
              <a:rPr lang="en-US" dirty="0"/>
              <a:t>A few little things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Regattas, Regattas, Regattas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Regattas are cash only</a:t>
            </a:r>
          </a:p>
          <a:p>
            <a:r>
              <a:rPr lang="en-US" dirty="0"/>
              <a:t>We’re calling the shuttle from South County to Lot C the parking lot bus</a:t>
            </a:r>
          </a:p>
          <a:p>
            <a:r>
              <a:rPr lang="en-US" dirty="0"/>
              <a:t>We’re calling the shuttle from Lot C to the grandstand the Grandstand Van</a:t>
            </a:r>
          </a:p>
          <a:p>
            <a:r>
              <a:rPr lang="en-US" dirty="0"/>
              <a:t>Both run from 1 </a:t>
            </a:r>
            <a:r>
              <a:rPr lang="en-US" dirty="0" err="1"/>
              <a:t>hr</a:t>
            </a:r>
            <a:r>
              <a:rPr lang="en-US" dirty="0"/>
              <a:t> before to 1 </a:t>
            </a:r>
            <a:r>
              <a:rPr lang="en-US" dirty="0" err="1"/>
              <a:t>hr</a:t>
            </a:r>
            <a:r>
              <a:rPr lang="en-US" dirty="0"/>
              <a:t> after the races</a:t>
            </a:r>
          </a:p>
          <a:p>
            <a:r>
              <a:rPr lang="en-US" dirty="0"/>
              <a:t>It takes about the same amount of time whether we’re using South County or the Kiss &amp; Ride lot for parking</a:t>
            </a:r>
          </a:p>
          <a:p>
            <a:r>
              <a:rPr lang="en-US" dirty="0"/>
              <a:t>Parking lot bus holds about 30 people</a:t>
            </a:r>
          </a:p>
          <a:p>
            <a:r>
              <a:rPr lang="en-US" dirty="0"/>
              <a:t>Grandstand van a van that holds about 15 people </a:t>
            </a:r>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95288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t>Definitely bring all these things, but don’t pack for the beach. There’s really no room for a lot of stuff on either shuttle, and not a lot of room at the grandstand. </a:t>
            </a:r>
          </a:p>
          <a:p>
            <a:pPr marL="171450" indent="-171450">
              <a:buFont typeface="Arial" panose="020B0604020202020204" pitchFamily="34" charset="0"/>
              <a:buChar char="•"/>
            </a:pPr>
            <a:r>
              <a:rPr lang="en-US" dirty="0"/>
              <a:t>We recommend only bringing the essentials listed for your first regatta, to give you a sense of what you want to bring with you from then on. </a:t>
            </a:r>
          </a:p>
          <a:p>
            <a:pPr marL="171450" indent="-171450">
              <a:buFont typeface="Arial" panose="020B0604020202020204" pitchFamily="34" charset="0"/>
              <a:buChar char="•"/>
            </a:pPr>
            <a:r>
              <a:rPr lang="en-US" dirty="0"/>
              <a:t>The line for the grandstand van can be prohibitive, and you could end up getting there faster if you walked – it only holds 15 people and moves slow. </a:t>
            </a:r>
          </a:p>
          <a:p>
            <a:pPr marL="171450" indent="-171450">
              <a:buFont typeface="Arial" panose="020B0604020202020204" pitchFamily="34" charset="0"/>
              <a:buChar char="•"/>
            </a:pPr>
            <a:r>
              <a:rPr lang="en-US" dirty="0"/>
              <a:t>You still have a little hike even if you take the van – it doesn’t drop you off exactly at the grandstand area – and there’s a hill </a:t>
            </a:r>
          </a:p>
          <a:p>
            <a:pPr marL="171450" indent="-171450">
              <a:buFont typeface="Arial" panose="020B0604020202020204" pitchFamily="34" charset="0"/>
              <a:buChar char="•"/>
            </a:pPr>
            <a:r>
              <a:rPr lang="en-US" dirty="0"/>
              <a:t>Once you get there, come find us. We’re in the top left corner. </a:t>
            </a:r>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357088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you’ve dropped off the passengers, parked the car, and made your way to the Langley section of the grandstand. It’s time for the races! How do you figure out what’s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heat sheets are available to all, and we highly recommend downloading and printing the heat sheet and highlighting the Langley races.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Doublecheck the heat sheet Saturday morning, just to make sure there haven’t been any changes. It happens.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74230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Reading them is pretty easy, except for one column</a:t>
            </a:r>
          </a:p>
          <a:p>
            <a:pPr marL="171450" indent="-171450">
              <a:buFont typeface="Arial" panose="020B0604020202020204" pitchFamily="34" charset="0"/>
              <a:buChar char="•"/>
            </a:pPr>
            <a:r>
              <a:rPr lang="en-US" dirty="0"/>
              <a:t>The 1 tells you which race it is – the first one of the day</a:t>
            </a:r>
          </a:p>
          <a:p>
            <a:pPr marL="171450" indent="-171450">
              <a:buFont typeface="Arial" panose="020B0604020202020204" pitchFamily="34" charset="0"/>
              <a:buChar char="•"/>
            </a:pPr>
            <a:r>
              <a:rPr lang="en-US" dirty="0"/>
              <a:t>Time says what time it’s scheduled to start</a:t>
            </a:r>
          </a:p>
          <a:p>
            <a:pPr marL="171450" indent="-171450">
              <a:buFont typeface="Arial" panose="020B0604020202020204" pitchFamily="34" charset="0"/>
              <a:buChar char="•"/>
            </a:pPr>
            <a:r>
              <a:rPr lang="en-US" dirty="0"/>
              <a:t>Race is a foreign language we’re about to learn</a:t>
            </a:r>
          </a:p>
          <a:p>
            <a:pPr marL="171450" indent="-171450">
              <a:buFont typeface="Arial" panose="020B0604020202020204" pitchFamily="34" charset="0"/>
              <a:buChar char="•"/>
            </a:pPr>
            <a:r>
              <a:rPr lang="en-US" dirty="0"/>
              <a:t>Lanes are assigned starting with Lanes 3 and 4 and work out on either side from there. That’s why there’s nobody in Lane 1 in the Race 1 and no one in Lane 1 or 6 in Race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13</a:t>
            </a:fld>
            <a:endParaRPr lang="en-US"/>
          </a:p>
        </p:txBody>
      </p:sp>
    </p:spTree>
    <p:extLst>
      <p:ext uri="{BB962C8B-B14F-4D97-AF65-F5344CB8AC3E}">
        <p14:creationId xmlns:p14="http://schemas.microsoft.com/office/powerpoint/2010/main" val="336842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let’s go a little deeper into the mystery part of the race category – the Race column’s first row</a:t>
            </a:r>
          </a:p>
          <a:p>
            <a:pPr marL="171450" indent="-171450">
              <a:buFont typeface="Arial" panose="020B0604020202020204" pitchFamily="34" charset="0"/>
              <a:buChar char="•"/>
            </a:pPr>
            <a:r>
              <a:rPr lang="en-US" dirty="0"/>
              <a:t>Forget the standard athletics categories of freshman, JV, and Varsity – rowing doesn’t use those</a:t>
            </a:r>
          </a:p>
          <a:p>
            <a:pPr marL="171450" indent="-171450">
              <a:buFont typeface="Arial" panose="020B0604020202020204" pitchFamily="34" charset="0"/>
              <a:buChar char="•"/>
            </a:pPr>
            <a:r>
              <a:rPr lang="en-US" dirty="0"/>
              <a:t>The first character is gender</a:t>
            </a:r>
          </a:p>
          <a:p>
            <a:pPr marL="171450" indent="-171450">
              <a:buFont typeface="Arial" panose="020B0604020202020204" pitchFamily="34" charset="0"/>
              <a:buChar char="•"/>
            </a:pPr>
            <a:r>
              <a:rPr lang="en-US" dirty="0"/>
              <a:t>The second character tells you what category, or rank within a category, the boat is. </a:t>
            </a:r>
          </a:p>
          <a:p>
            <a:pPr marL="171450" indent="-171450">
              <a:buFont typeface="Arial" panose="020B0604020202020204" pitchFamily="34" charset="0"/>
              <a:buChar char="•"/>
            </a:pPr>
            <a:r>
              <a:rPr lang="en-US" dirty="0"/>
              <a:t>If the boat is Varsity, it will just have the number</a:t>
            </a:r>
          </a:p>
          <a:p>
            <a:pPr marL="171450" indent="-171450">
              <a:buFont typeface="Arial" panose="020B0604020202020204" pitchFamily="34" charset="0"/>
              <a:buChar char="•"/>
            </a:pPr>
            <a:r>
              <a:rPr lang="en-US" dirty="0"/>
              <a:t>1 means the first boat of that category for that school. It’s the fastest boat for the school in that category. </a:t>
            </a:r>
          </a:p>
          <a:p>
            <a:pPr marL="171450" indent="-171450">
              <a:buFont typeface="Arial" panose="020B0604020202020204" pitchFamily="34" charset="0"/>
              <a:buChar char="•"/>
            </a:pPr>
            <a:r>
              <a:rPr lang="en-US" dirty="0"/>
              <a:t>2 means it’s the 2</a:t>
            </a:r>
            <a:r>
              <a:rPr lang="en-US" baseline="30000" dirty="0"/>
              <a:t>nd</a:t>
            </a:r>
            <a:r>
              <a:rPr lang="en-US" dirty="0"/>
              <a:t> fastest boat, and so on. </a:t>
            </a:r>
          </a:p>
          <a:p>
            <a:pPr marL="171450" indent="-171450">
              <a:buFont typeface="Arial" panose="020B0604020202020204" pitchFamily="34" charset="0"/>
              <a:buChar char="•"/>
            </a:pPr>
            <a:r>
              <a:rPr lang="en-US" dirty="0"/>
              <a:t>The third character tells you how many rowers (not counting the coxswain) are in the boat; essentially, the number of oars</a:t>
            </a:r>
          </a:p>
          <a:p>
            <a:pPr marL="171450" indent="-171450">
              <a:buFont typeface="Arial" panose="020B0604020202020204" pitchFamily="34" charset="0"/>
              <a:buChar char="•"/>
            </a:pPr>
            <a:r>
              <a:rPr lang="en-US" dirty="0"/>
              <a:t>We will have multiple boats in the same category, because of our size. </a:t>
            </a:r>
          </a:p>
          <a:p>
            <a:pPr marL="171450" indent="-171450">
              <a:buFont typeface="Arial" panose="020B0604020202020204" pitchFamily="34" charset="0"/>
              <a:buChar char="•"/>
            </a:pPr>
            <a:r>
              <a:rPr lang="en-US" dirty="0"/>
              <a:t>The categories mean the kids compete against other boats of similar experience and skill, to give everyone the best chance of winning. No one wants a bunch of novices going up against an 8 full of Seniors who’ve all been rowing for 4 years.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14</a:t>
            </a:fld>
            <a:endParaRPr lang="en-US"/>
          </a:p>
        </p:txBody>
      </p:sp>
    </p:spTree>
    <p:extLst>
      <p:ext uri="{BB962C8B-B14F-4D97-AF65-F5344CB8AC3E}">
        <p14:creationId xmlns:p14="http://schemas.microsoft.com/office/powerpoint/2010/main" val="262581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row under Race tells you if there are heats. </a:t>
            </a:r>
          </a:p>
          <a:p>
            <a:pPr marL="171450" indent="-171450">
              <a:buFont typeface="Arial" panose="020B0604020202020204" pitchFamily="34" charset="0"/>
              <a:buChar char="•"/>
            </a:pPr>
            <a:r>
              <a:rPr lang="en-US" dirty="0"/>
              <a:t>There are 6 lanes in the course</a:t>
            </a:r>
          </a:p>
          <a:p>
            <a:pPr marL="171450" indent="-171450">
              <a:buFont typeface="Arial" panose="020B0604020202020204" pitchFamily="34" charset="0"/>
              <a:buChar char="•"/>
            </a:pPr>
            <a:r>
              <a:rPr lang="en-US" dirty="0"/>
              <a:t>If there are 7 boats in a category, VASRA may assign the area outside Lane 6 as a lane to have all the boats row at once, like the shoulder on 66 is a travel lane at rush hour</a:t>
            </a:r>
          </a:p>
          <a:p>
            <a:pPr marL="171450" indent="-171450">
              <a:buFont typeface="Arial" panose="020B0604020202020204" pitchFamily="34" charset="0"/>
              <a:buChar char="•"/>
            </a:pPr>
            <a:r>
              <a:rPr lang="en-US" dirty="0"/>
              <a:t>If there are more than 7 boats in a category, they will do heats – as many as necessary to have all the boats racing</a:t>
            </a:r>
          </a:p>
          <a:p>
            <a:pPr marL="171450" indent="-171450">
              <a:buFont typeface="Arial" panose="020B0604020202020204" pitchFamily="34" charset="0"/>
              <a:buChar char="•"/>
            </a:pPr>
            <a:r>
              <a:rPr lang="en-US" dirty="0"/>
              <a:t>The last row tells you which boats from each heat will compete in a final to see who wins</a:t>
            </a:r>
          </a:p>
          <a:p>
            <a:pPr marL="171450" indent="-171450">
              <a:buFont typeface="Arial" panose="020B0604020202020204" pitchFamily="34" charset="0"/>
              <a:buChar char="•"/>
            </a:pPr>
            <a:r>
              <a:rPr lang="en-US" dirty="0"/>
              <a:t>Don’t worry too much about any of this. You’ll get it after the first regatta, and there will be someone in the grandstands who can help you</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15</a:t>
            </a:fld>
            <a:endParaRPr lang="en-US"/>
          </a:p>
        </p:txBody>
      </p:sp>
    </p:spTree>
    <p:extLst>
      <p:ext uri="{BB962C8B-B14F-4D97-AF65-F5344CB8AC3E}">
        <p14:creationId xmlns:p14="http://schemas.microsoft.com/office/powerpoint/2010/main" val="410619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are the grandstands and how does the race go? </a:t>
            </a:r>
          </a:p>
          <a:p>
            <a:endParaRPr lang="en-US" dirty="0"/>
          </a:p>
          <a:p>
            <a:r>
              <a:rPr lang="en-US" dirty="0"/>
              <a:t>The dotted lines are the trails to the grandstand</a:t>
            </a:r>
          </a:p>
          <a:p>
            <a:r>
              <a:rPr lang="en-US" dirty="0"/>
              <a:t>The star is the grandstand</a:t>
            </a:r>
          </a:p>
          <a:p>
            <a:r>
              <a:rPr lang="en-US" dirty="0"/>
              <a:t>The yellow line is the kids rowing from the dock to the start – at the medium green line</a:t>
            </a:r>
          </a:p>
          <a:p>
            <a:r>
              <a:rPr lang="en-US" dirty="0"/>
              <a:t>The light green is the racecourse. Lane 7 would be on the grandstand side of that top line</a:t>
            </a:r>
          </a:p>
          <a:p>
            <a:r>
              <a:rPr lang="en-US" dirty="0"/>
              <a:t>The white arrows is the direction they race</a:t>
            </a:r>
          </a:p>
          <a:p>
            <a:r>
              <a:rPr lang="en-US" dirty="0"/>
              <a:t>The red line is the finish line.</a:t>
            </a:r>
          </a:p>
        </p:txBody>
      </p:sp>
      <p:sp>
        <p:nvSpPr>
          <p:cNvPr id="4" name="Slide Number Placeholder 3"/>
          <p:cNvSpPr>
            <a:spLocks noGrp="1"/>
          </p:cNvSpPr>
          <p:nvPr>
            <p:ph type="sldNum" sz="quarter" idx="5"/>
          </p:nvPr>
        </p:nvSpPr>
        <p:spPr/>
        <p:txBody>
          <a:bodyPr/>
          <a:lstStyle/>
          <a:p>
            <a:fld id="{01E819EC-E201-490F-81DA-9F9EDD514313}" type="slidenum">
              <a:rPr lang="en-US" smtClean="0"/>
              <a:t>16</a:t>
            </a:fld>
            <a:endParaRPr lang="en-US"/>
          </a:p>
        </p:txBody>
      </p:sp>
    </p:spTree>
    <p:extLst>
      <p:ext uri="{BB962C8B-B14F-4D97-AF65-F5344CB8AC3E}">
        <p14:creationId xmlns:p14="http://schemas.microsoft.com/office/powerpoint/2010/main" val="244076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get to park in Lot D (who say’s good deeds aren’t rewarded?)</a:t>
            </a:r>
          </a:p>
          <a:p>
            <a:pPr marL="171450" indent="-171450">
              <a:buFont typeface="Arial" panose="020B0604020202020204" pitchFamily="34" charset="0"/>
              <a:buChar char="•"/>
            </a:pPr>
            <a:r>
              <a:rPr lang="en-US" dirty="0"/>
              <a:t>You have to sign in for your position ONE hour before your shift starts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don’t sign in, we get fined, even if you did the shift</a:t>
            </a:r>
          </a:p>
          <a:p>
            <a:pPr marL="171450" indent="-171450">
              <a:buFont typeface="Arial" panose="020B0604020202020204" pitchFamily="34" charset="0"/>
              <a:buChar char="•"/>
            </a:pPr>
            <a:r>
              <a:rPr lang="en-US" dirty="0"/>
              <a:t>If your shift starts before 7 am, just show up at the start time</a:t>
            </a:r>
          </a:p>
          <a:p>
            <a:pPr marL="171450" indent="-171450">
              <a:buFont typeface="Arial" panose="020B0604020202020204" pitchFamily="34" charset="0"/>
              <a:buChar char="•"/>
            </a:pPr>
            <a:r>
              <a:rPr lang="en-US" dirty="0"/>
              <a:t>If you are working the grandstand concession, you can sign in there instead of at the volunteer tent, but still 1 hour early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17</a:t>
            </a:fld>
            <a:endParaRPr lang="en-US"/>
          </a:p>
        </p:txBody>
      </p:sp>
    </p:spTree>
    <p:extLst>
      <p:ext uri="{BB962C8B-B14F-4D97-AF65-F5344CB8AC3E}">
        <p14:creationId xmlns:p14="http://schemas.microsoft.com/office/powerpoint/2010/main" val="240343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Polar Bear is the first of the season, reserved for non-freshmen rowers.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Novice rowers may participate, as long as they aren’t freshman, but it’s unusual.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this, it’s the least-attended of the regattas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127 kids on the roster. 48 are new to rowing this season – that’s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take full advantage of Polar Bear’s low attendance to do a dry run for regattas and how they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Gather up your kids and your carpools and come down to Sandy Run. Don’t drop them and head to Starbucks – stay for the regatta.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way, everyone learns how it works and what to do – and not to do – when it doesn’t really matter in terms of your child’s race.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on a fun day next Saturday, and we hope to see you at the Grandstand!!!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 to come to the Regatta kickoff dinner on Saturday. Low key, informal, and it’s the only place you can get every single question you have about regattas answered by the kids and parents who’ve done this before, all while enjoying a lovely potluck dinner. Don’t forget to sign up for the potluck!</a:t>
            </a:r>
          </a:p>
        </p:txBody>
      </p:sp>
      <p:sp>
        <p:nvSpPr>
          <p:cNvPr id="4" name="Slide Number Placeholder 3"/>
          <p:cNvSpPr>
            <a:spLocks noGrp="1"/>
          </p:cNvSpPr>
          <p:nvPr>
            <p:ph type="sldNum" sz="quarter" idx="5"/>
          </p:nvPr>
        </p:nvSpPr>
        <p:spPr/>
        <p:txBody>
          <a:bodyPr/>
          <a:lstStyle/>
          <a:p>
            <a:fld id="{01E819EC-E201-490F-81DA-9F9EDD514313}" type="slidenum">
              <a:rPr lang="en-US" smtClean="0"/>
              <a:t>18</a:t>
            </a:fld>
            <a:endParaRPr lang="en-US"/>
          </a:p>
        </p:txBody>
      </p:sp>
    </p:spTree>
    <p:extLst>
      <p:ext uri="{BB962C8B-B14F-4D97-AF65-F5344CB8AC3E}">
        <p14:creationId xmlns:p14="http://schemas.microsoft.com/office/powerpoint/2010/main" val="347758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19</a:t>
            </a:fld>
            <a:endParaRPr lang="en-US"/>
          </a:p>
        </p:txBody>
      </p:sp>
    </p:spTree>
    <p:extLst>
      <p:ext uri="{BB962C8B-B14F-4D97-AF65-F5344CB8AC3E}">
        <p14:creationId xmlns:p14="http://schemas.microsoft.com/office/powerpoint/2010/main" val="236796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GroupMe</a:t>
            </a:r>
          </a:p>
          <a:p>
            <a:pPr marL="171450" indent="-171450">
              <a:buFont typeface="Arial" panose="020B0604020202020204" pitchFamily="34" charset="0"/>
              <a:buChar char="•"/>
            </a:pPr>
            <a:r>
              <a:rPr lang="en-US" dirty="0"/>
              <a:t>Coach Kevin posts boat lineups and times on Fridays, so make sure you’ve joined. </a:t>
            </a:r>
          </a:p>
          <a:p>
            <a:pPr marL="171450" indent="-171450">
              <a:buFont typeface="Arial" panose="020B0604020202020204" pitchFamily="34" charset="0"/>
              <a:buChar char="•"/>
            </a:pPr>
            <a:r>
              <a:rPr lang="en-US" dirty="0"/>
              <a:t>Don’t forget to post #stay. Don’t forget the hashtag. For some reason known only to GroupMe, this is important.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US Rowing</a:t>
            </a:r>
          </a:p>
          <a:p>
            <a:pPr marL="171450" indent="-171450">
              <a:buFont typeface="Arial" panose="020B0604020202020204" pitchFamily="34" charset="0"/>
              <a:buChar char="•"/>
            </a:pPr>
            <a:r>
              <a:rPr lang="en-US" dirty="0"/>
              <a:t>Your child has to be a current member to race and they have to be affiliated with us. </a:t>
            </a:r>
          </a:p>
          <a:p>
            <a:pPr marL="171450" indent="-171450">
              <a:buFont typeface="Arial" panose="020B0604020202020204" pitchFamily="34" charset="0"/>
              <a:buChar char="•"/>
            </a:pPr>
            <a:r>
              <a:rPr lang="en-US" dirty="0"/>
              <a:t>Make sure you identify Langley Booster Club as your club and enter our club code.</a:t>
            </a:r>
          </a:p>
          <a:p>
            <a:pPr marL="171450" indent="-171450">
              <a:buFont typeface="Arial" panose="020B0604020202020204" pitchFamily="34" charset="0"/>
              <a:buChar char="•"/>
            </a:pPr>
            <a:r>
              <a:rPr lang="en-US" dirty="0"/>
              <a:t>The club code is case-sensitive, so use all caps</a:t>
            </a:r>
          </a:p>
          <a:p>
            <a:pPr marL="171450" indent="-171450">
              <a:buFont typeface="Arial" panose="020B0604020202020204" pitchFamily="34" charset="0"/>
              <a:buChar char="•"/>
            </a:pPr>
            <a:r>
              <a:rPr lang="en-US" dirty="0"/>
              <a:t>If you’re not sure, go to </a:t>
            </a:r>
            <a:r>
              <a:rPr lang="en-US" dirty="0" err="1"/>
              <a:t>USRowing</a:t>
            </a:r>
            <a:r>
              <a:rPr lang="en-US" dirty="0"/>
              <a:t> and check your membership profile – you should see us listed</a:t>
            </a:r>
          </a:p>
          <a:p>
            <a:pPr marL="171450" indent="-171450">
              <a:buFont typeface="Arial" panose="020B0604020202020204" pitchFamily="34" charset="0"/>
              <a:buChar char="•"/>
            </a:pPr>
            <a:endParaRPr lang="en-US" dirty="0"/>
          </a:p>
          <a:p>
            <a:pPr marL="0" indent="0">
              <a:buFontTx/>
              <a:buNone/>
            </a:pPr>
            <a:r>
              <a:rPr lang="en-US" dirty="0"/>
              <a:t>VASRA Google Group</a:t>
            </a:r>
          </a:p>
          <a:p>
            <a:pPr marL="171450" indent="-171450">
              <a:buFont typeface="Arial" panose="020B0604020202020204" pitchFamily="34" charset="0"/>
              <a:buChar char="•"/>
            </a:pPr>
            <a:r>
              <a:rPr lang="en-US" dirty="0"/>
              <a:t>No longer using Twitter to post race results</a:t>
            </a:r>
          </a:p>
          <a:p>
            <a:pPr marL="171450" indent="-171450">
              <a:buFont typeface="Arial" panose="020B0604020202020204" pitchFamily="34" charset="0"/>
              <a:buChar char="•"/>
            </a:pPr>
            <a:r>
              <a:rPr lang="en-US" dirty="0"/>
              <a:t>You will need to ask to join the Google Group</a:t>
            </a:r>
          </a:p>
          <a:p>
            <a:pPr marL="171450" indent="-171450">
              <a:buFont typeface="Arial" panose="020B0604020202020204" pitchFamily="34" charset="0"/>
              <a:buChar char="•"/>
            </a:pPr>
            <a:r>
              <a:rPr lang="en-US" dirty="0"/>
              <a:t>Instructions are on the Stay Informed page of the website</a:t>
            </a:r>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378080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20</a:t>
            </a:fld>
            <a:endParaRPr lang="en-US"/>
          </a:p>
        </p:txBody>
      </p:sp>
    </p:spTree>
    <p:extLst>
      <p:ext uri="{BB962C8B-B14F-4D97-AF65-F5344CB8AC3E}">
        <p14:creationId xmlns:p14="http://schemas.microsoft.com/office/powerpoint/2010/main" val="98991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21</a:t>
            </a:fld>
            <a:endParaRPr lang="en-US"/>
          </a:p>
        </p:txBody>
      </p:sp>
    </p:spTree>
    <p:extLst>
      <p:ext uri="{BB962C8B-B14F-4D97-AF65-F5344CB8AC3E}">
        <p14:creationId xmlns:p14="http://schemas.microsoft.com/office/powerpoint/2010/main" val="259906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need to be there 2 hours early, already in uniform.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Everyone in the boat must be dressed exactly alike, so if one person forgets their tech shirt on a cold day, the other 4 or 8 must take theirs off as well, so they will all be cold!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They’ll meet with their coaches, warm up, and hang out at the team tent until time to row. We provide healthy snacks and drinks at the tent. </a:t>
            </a: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198750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 before the race, they row down to the starting line and get in 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they win the race, they go back to the dock, put the boat away and go back to the 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coach will let them know when they can leave – some want them to stay to cheer on the team, others don’t.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will take you about an hour to pick them up – you have to go back to South County to get the car and then back to Lot 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Alternately, meet them at Lot C and go together to South County, but that takes up room in the bus, making the lines long</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52445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you have something soft to sit on – the grandstand is concrete</a:t>
            </a:r>
          </a:p>
          <a:p>
            <a:pPr marL="171450" indent="-171450">
              <a:buFont typeface="Arial" panose="020B0604020202020204" pitchFamily="34" charset="0"/>
              <a:buChar char="•"/>
            </a:pPr>
            <a:r>
              <a:rPr lang="en-US" dirty="0"/>
              <a:t>Once you drop everyone off, go to South County to park</a:t>
            </a:r>
          </a:p>
          <a:p>
            <a:pPr marL="171450" indent="-171450">
              <a:buFont typeface="Arial" panose="020B0604020202020204" pitchFamily="34" charset="0"/>
              <a:buChar char="•"/>
            </a:pPr>
            <a:r>
              <a:rPr lang="en-US" dirty="0"/>
              <a:t>Bring CASH – the parking lot bus is $15 round trip per person, the grandstand van is $5 each way, and everything is CASH ONLY, including the concession stand</a:t>
            </a:r>
          </a:p>
          <a:p>
            <a:pPr marL="171450" indent="-171450">
              <a:buFont typeface="Arial" panose="020B0604020202020204" pitchFamily="34" charset="0"/>
              <a:buChar char="•"/>
            </a:pPr>
            <a:r>
              <a:rPr lang="en-US" dirty="0"/>
              <a:t>Wear shoes you can hike in. Even from the grandstand van, there’s a bit of a hike to the grandstands themselves. Pretty sandals, flip-flops and heels are simply not practical, and you will regret it</a:t>
            </a:r>
          </a:p>
          <a:p>
            <a:pPr marL="171450" indent="-171450">
              <a:buFont typeface="Arial" panose="020B0604020202020204" pitchFamily="34" charset="0"/>
              <a:buChar char="•"/>
            </a:pPr>
            <a:r>
              <a:rPr lang="en-US" dirty="0"/>
              <a:t>NO PETS. </a:t>
            </a:r>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38585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 get to the grandstand, come sit with us. We’re in the upper left corner as you reach the grandstand. </a:t>
            </a:r>
          </a:p>
          <a:p>
            <a:pPr marL="171450" indent="-171450">
              <a:buFont typeface="Arial" panose="020B0604020202020204" pitchFamily="34" charset="0"/>
              <a:buChar char="•"/>
            </a:pPr>
            <a:r>
              <a:rPr lang="en-US" dirty="0"/>
              <a:t>Do not forget the binoculars – it’s much more exciting when you can see them clearly and pick out where the Langley boat is. Also, the start line is pretty far away. </a:t>
            </a: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37832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kids KNOW what time they race, earlier than you will. The coaches will tell them, usually before VASRA releases the heat sheets. They know which boat they’re in and what time they’ll race. </a:t>
            </a:r>
          </a:p>
          <a:p>
            <a:pPr marL="171450" indent="-171450">
              <a:buFont typeface="Arial" panose="020B0604020202020204" pitchFamily="34" charset="0"/>
              <a:buChar char="•"/>
            </a:pPr>
            <a:r>
              <a:rPr lang="en-US" dirty="0"/>
              <a:t>If they say they don’t know on Friday, make them look it up on the chat. It’s there. </a:t>
            </a:r>
          </a:p>
          <a:p>
            <a:pPr marL="171450" indent="-171450">
              <a:buFont typeface="Arial" panose="020B0604020202020204" pitchFamily="34" charset="0"/>
              <a:buChar char="•"/>
            </a:pPr>
            <a:r>
              <a:rPr lang="en-US" dirty="0"/>
              <a:t>Coach Kevin will post the lineups and times on Friday or Saturday</a:t>
            </a:r>
          </a:p>
          <a:p>
            <a:pPr marL="171450" indent="-171450">
              <a:buFont typeface="Arial" panose="020B0604020202020204" pitchFamily="34" charset="0"/>
              <a:buChar char="•"/>
            </a:pPr>
            <a:r>
              <a:rPr lang="en-US" dirty="0"/>
              <a:t>Most of our boats will be in the morning. Get there early to avoid the worst of the traffic and shuttle bus lines. </a:t>
            </a:r>
          </a:p>
          <a:p>
            <a:pPr marL="171450" indent="-171450">
              <a:buFont typeface="Arial" panose="020B0604020202020204" pitchFamily="34" charset="0"/>
              <a:buChar char="•"/>
            </a:pPr>
            <a:r>
              <a:rPr lang="en-US" dirty="0"/>
              <a:t>We’ve found that it’s best to just accept that you’re going to be at the park most of the day. </a:t>
            </a:r>
          </a:p>
          <a:p>
            <a:pPr marL="171450" indent="-171450">
              <a:buFont typeface="Arial" panose="020B0604020202020204" pitchFamily="34" charset="0"/>
              <a:buChar char="•"/>
            </a:pPr>
            <a:r>
              <a:rPr lang="en-US" dirty="0"/>
              <a:t>Not counting wait time for the bus, it’s 45 minutes from the parking lot to the grandstand. If you drop the kids off at 7 or 8, you should be at the grandstand in about an hour, which has you there for the first race!</a:t>
            </a:r>
          </a:p>
          <a:p>
            <a:pPr marL="171450" indent="-171450">
              <a:buFont typeface="Arial" panose="020B0604020202020204" pitchFamily="34" charset="0"/>
              <a:buChar char="•"/>
            </a:pPr>
            <a:r>
              <a:rPr lang="en-US" dirty="0"/>
              <a:t>There are 4 races where we cannot park at South County, so we will be parking at the Lake Ridge Kiss &amp; Ride</a:t>
            </a:r>
          </a:p>
          <a:p>
            <a:pPr marL="171450" indent="-171450">
              <a:buFont typeface="Arial" panose="020B0604020202020204" pitchFamily="34" charset="0"/>
              <a:buChar char="•"/>
            </a:pPr>
            <a:r>
              <a:rPr lang="en-US" dirty="0"/>
              <a:t>There are dates and maps in the Survival Guide we’re handing out on Saturday and on the website</a:t>
            </a:r>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Park access is strictly limited on regatta days. </a:t>
            </a:r>
          </a:p>
          <a:p>
            <a:pPr marL="171450" indent="-171450">
              <a:buFont typeface="Arial" panose="020B0604020202020204" pitchFamily="34" charset="0"/>
              <a:buChar char="•"/>
            </a:pPr>
            <a:r>
              <a:rPr lang="en-US" dirty="0"/>
              <a:t>Only volunteers can park at Sandy Run, and only in the furthest parking lots.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Unless you are volunteering for VASRA, you cannot be past the </a:t>
            </a:r>
            <a:r>
              <a:rPr lang="en-US" dirty="0" err="1"/>
              <a:t>dropoff</a:t>
            </a:r>
            <a:r>
              <a:rPr lang="en-US" dirty="0"/>
              <a:t> point. No spectators in the red area. You cannot visit your kid before or after the race. </a:t>
            </a:r>
          </a:p>
          <a:p>
            <a:pPr marL="171450" indent="-171450">
              <a:buFont typeface="Arial" panose="020B0604020202020204" pitchFamily="34" charset="0"/>
              <a:buChar char="•"/>
            </a:pPr>
            <a:r>
              <a:rPr lang="en-US" dirty="0"/>
              <a:t>These maps will be available at the Regatta Kickoff Event Saturday night. They’ll also be on the website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133987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pretty much everything happens in Lot C </a:t>
            </a:r>
          </a:p>
          <a:p>
            <a:r>
              <a:rPr lang="en-US" dirty="0"/>
              <a:t>Both shuttle stops, </a:t>
            </a:r>
            <a:r>
              <a:rPr lang="en-US" dirty="0" err="1"/>
              <a:t>dropoff</a:t>
            </a:r>
            <a:r>
              <a:rPr lang="en-US" dirty="0"/>
              <a:t> point, and access to the grandstand trail are in Lot C</a:t>
            </a:r>
          </a:p>
          <a:p>
            <a:r>
              <a:rPr lang="en-US" dirty="0"/>
              <a:t>Drop off everyone but the driver here, then only the driver has to take the parking lot bus – shorter lines for everyone</a:t>
            </a:r>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114713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3/10/2023</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3/10/2023</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13840" y="262863"/>
            <a:ext cx="8601560" cy="5371968"/>
          </a:xfrm>
          <a:prstGeom prst="rect">
            <a:avLst/>
          </a:prstGeom>
        </p:spPr>
        <p:txBody>
          <a:bodyPr vert="horz" lIns="91440" tIns="45720" rIns="91440" bIns="45720" rtlCol="0" anchor="ctr">
            <a:noAutofit/>
          </a:bodyPr>
          <a:lstStyle/>
          <a:p>
            <a:pPr marL="0" marR="0">
              <a:spcBef>
                <a:spcPts val="0"/>
              </a:spcBef>
              <a:spcAft>
                <a:spcPts val="0"/>
              </a:spcAft>
            </a:pPr>
            <a:r>
              <a:rPr lang="en-US" sz="2000" b="1" dirty="0">
                <a:solidFill>
                  <a:srgbClr val="000000"/>
                </a:solidFill>
                <a:effectLst/>
                <a:ea typeface="Calibri" panose="020F0502020204030204" pitchFamily="34" charset="0"/>
                <a:cs typeface="Times New Roman" panose="02020603050405020304" pitchFamily="18" charset="0"/>
              </a:rPr>
              <a:t>Shuttles</a:t>
            </a:r>
            <a:endParaRPr lang="en-US" sz="2000" dirty="0">
              <a:effectLst/>
              <a:ea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There are two shuttles, one to take you back and forth from the parking at South County to Lot C, one to take you back and forth from Lot C to the Grandstand area. To avoid confusion, we will call them the parking lot bus and the grandstand van. Both shuttles run continuously from 1 hour before the races begin to 1 hour after the races end.</a:t>
            </a:r>
            <a:endParaRPr lang="en-US" dirty="0">
              <a:effectLst/>
              <a:ea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 </a:t>
            </a:r>
            <a:endParaRPr lang="en-US"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Parking lot bus – </a:t>
            </a:r>
            <a:endParaRPr lang="en-US" dirty="0">
              <a:effectLs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71550" algn="l"/>
              </a:tabLst>
            </a:pPr>
            <a:r>
              <a:rPr lang="en-US" dirty="0">
                <a:solidFill>
                  <a:srgbClr val="000000"/>
                </a:solidFill>
                <a:effectLst/>
                <a:ea typeface="Calibri" panose="020F0502020204030204" pitchFamily="34" charset="0"/>
                <a:cs typeface="Times New Roman" panose="02020603050405020304" pitchFamily="18" charset="0"/>
              </a:rPr>
              <a:t>Allow at least 25 minutes to get to the park</a:t>
            </a:r>
            <a:endParaRPr lang="en-US" dirty="0">
              <a:effectLst/>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tabLst>
                <a:tab pos="1143000" algn="l"/>
              </a:tabLst>
            </a:pPr>
            <a:r>
              <a:rPr lang="en-US" dirty="0">
                <a:solidFill>
                  <a:srgbClr val="000000"/>
                </a:solidFill>
                <a:effectLst/>
                <a:ea typeface="Calibri" panose="020F0502020204030204" pitchFamily="34" charset="0"/>
                <a:cs typeface="Times New Roman" panose="02020603050405020304" pitchFamily="18" charset="0"/>
              </a:rPr>
              <a:t>Takes about 5 minutes to load and unload</a:t>
            </a:r>
            <a:endParaRPr lang="en-US" dirty="0">
              <a:effectLst/>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tabLst>
                <a:tab pos="1143000" algn="l"/>
              </a:tabLst>
            </a:pPr>
            <a:r>
              <a:rPr lang="en-US" dirty="0">
                <a:solidFill>
                  <a:srgbClr val="000000"/>
                </a:solidFill>
                <a:effectLst/>
                <a:ea typeface="Calibri" panose="020F0502020204030204" pitchFamily="34" charset="0"/>
                <a:cs typeface="Times New Roman" panose="02020603050405020304" pitchFamily="18" charset="0"/>
              </a:rPr>
              <a:t>Takes about 15 minutes to travel from SCHS to Lot C</a:t>
            </a:r>
            <a:endParaRPr lang="en-US" dirty="0">
              <a:effectLst/>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tabLst>
                <a:tab pos="1143000" algn="l"/>
              </a:tabLst>
            </a:pPr>
            <a:r>
              <a:rPr lang="en-US" dirty="0">
                <a:solidFill>
                  <a:srgbClr val="000000"/>
                </a:solidFill>
                <a:effectLst/>
                <a:ea typeface="Calibri" panose="020F0502020204030204" pitchFamily="34" charset="0"/>
                <a:cs typeface="Times New Roman" panose="02020603050405020304" pitchFamily="18" charset="0"/>
              </a:rPr>
              <a:t>Takes about 5 minutes to load and unload</a:t>
            </a:r>
            <a:endParaRPr lang="en-US" dirty="0">
              <a:effectLs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71550" algn="l"/>
              </a:tabLst>
            </a:pPr>
            <a:r>
              <a:rPr lang="en-US" dirty="0">
                <a:solidFill>
                  <a:srgbClr val="000000"/>
                </a:solidFill>
                <a:effectLst/>
                <a:ea typeface="Calibri" panose="020F0502020204030204" pitchFamily="34" charset="0"/>
                <a:cs typeface="Times New Roman" panose="02020603050405020304" pitchFamily="18" charset="0"/>
              </a:rPr>
              <a:t>The wait gets longer as the day goes on. We highly recommend going immediately to the parking lot after you drop off your passengers. </a:t>
            </a:r>
            <a:endParaRPr lang="en-US" dirty="0">
              <a:effectLs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71550" algn="l"/>
              </a:tabLst>
            </a:pPr>
            <a:r>
              <a:rPr lang="en-US" dirty="0">
                <a:solidFill>
                  <a:srgbClr val="000000"/>
                </a:solidFill>
                <a:effectLst/>
                <a:ea typeface="Calibri" panose="020F0502020204030204" pitchFamily="34" charset="0"/>
                <a:cs typeface="Times New Roman" panose="02020603050405020304" pitchFamily="18" charset="0"/>
              </a:rPr>
              <a:t>$15 fee per person, payable at SCHS, covers one round trip – CASH ONLY</a:t>
            </a:r>
          </a:p>
          <a:p>
            <a:pPr marR="0" lvl="1">
              <a:spcBef>
                <a:spcPts val="0"/>
              </a:spcBef>
              <a:spcAft>
                <a:spcPts val="0"/>
              </a:spcAft>
              <a:tabLst>
                <a:tab pos="971550" algn="l"/>
              </a:tabLst>
            </a:pPr>
            <a:endParaRPr lang="en-US"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Grandstand van – </a:t>
            </a:r>
            <a:endParaRPr lang="en-US" dirty="0">
              <a:effectLs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ea typeface="Calibri" panose="020F0502020204030204" pitchFamily="34" charset="0"/>
                <a:cs typeface="Times New Roman" panose="02020603050405020304" pitchFamily="18" charset="0"/>
              </a:rPr>
              <a:t>Allow at least 10 minutes for the van to load, travel, and unload</a:t>
            </a:r>
            <a:endParaRPr lang="en-US" dirty="0">
              <a:effectLs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ea typeface="Calibri" panose="020F0502020204030204" pitchFamily="34" charset="0"/>
                <a:cs typeface="Times New Roman" panose="02020603050405020304" pitchFamily="18" charset="0"/>
              </a:rPr>
              <a:t>The vans are smaller vans, like the rental car shuttles at the airport, carrying about 15 people at a time. </a:t>
            </a:r>
            <a:endParaRPr lang="en-US" dirty="0">
              <a:effectLst/>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76149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9169830" cy="2453557"/>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13" name="TextBox 12">
            <a:extLst>
              <a:ext uri="{FF2B5EF4-FFF2-40B4-BE49-F238E27FC236}">
                <a16:creationId xmlns:a16="http://schemas.microsoft.com/office/drawing/2014/main" id="{F47CA68B-3A1B-4AA0-AC84-C3D7A1CF3BA6}"/>
              </a:ext>
            </a:extLst>
          </p:cNvPr>
          <p:cNvSpPr txBox="1"/>
          <p:nvPr/>
        </p:nvSpPr>
        <p:spPr>
          <a:xfrm>
            <a:off x="165970" y="139484"/>
            <a:ext cx="6093912" cy="892552"/>
          </a:xfrm>
          <a:prstGeom prst="rect">
            <a:avLst/>
          </a:prstGeom>
          <a:noFill/>
        </p:spPr>
        <p:txBody>
          <a:bodyPr wrap="square">
            <a:spAutoFit/>
          </a:bodyPr>
          <a:lstStyle/>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At the Grandstand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to bring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33CEBCE-6C09-4D06-BA80-116E3034E65A}"/>
              </a:ext>
            </a:extLst>
          </p:cNvPr>
          <p:cNvSpPr txBox="1"/>
          <p:nvPr/>
        </p:nvSpPr>
        <p:spPr>
          <a:xfrm>
            <a:off x="278969" y="1032036"/>
            <a:ext cx="4528415" cy="1561005"/>
          </a:xfrm>
          <a:prstGeom prst="rect">
            <a:avLst/>
          </a:prstGeom>
          <a:noFill/>
        </p:spPr>
        <p:txBody>
          <a:bodyPr wrap="square" numCol="1">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Sunscreen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Blanket for the early regattas (optional)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Water bottle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Jacket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Binoculars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2A1125E-E2BC-4084-B324-5041797136C0}"/>
              </a:ext>
            </a:extLst>
          </p:cNvPr>
          <p:cNvSpPr txBox="1"/>
          <p:nvPr/>
        </p:nvSpPr>
        <p:spPr>
          <a:xfrm>
            <a:off x="4807384" y="1032036"/>
            <a:ext cx="4641416" cy="1561005"/>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Hand sanitizer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Snacks (concessions sometimes run out)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Padded seat or collapsible chair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Small bills for concessions and shuttles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CA21A5C-5520-4862-B8C8-AE190F51AA89}"/>
              </a:ext>
            </a:extLst>
          </p:cNvPr>
          <p:cNvSpPr txBox="1"/>
          <p:nvPr/>
        </p:nvSpPr>
        <p:spPr>
          <a:xfrm>
            <a:off x="164537" y="2682401"/>
            <a:ext cx="8865296" cy="3702873"/>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How to get there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From the South County parking lot bus drop-off in Lot C, you can walk to the grandstand, or you can board the grandstand shuttle van, which will drive you </a:t>
            </a:r>
            <a:r>
              <a:rPr lang="en-US" i="1" dirty="0">
                <a:effectLst/>
                <a:latin typeface="Calibri" panose="020F0502020204030204" pitchFamily="34" charset="0"/>
                <a:ea typeface="Calibri" panose="020F0502020204030204" pitchFamily="34" charset="0"/>
                <a:cs typeface="Times New Roman" panose="02020603050405020304" pitchFamily="18" charset="0"/>
              </a:rPr>
              <a:t>nearly</a:t>
            </a:r>
            <a:r>
              <a:rPr lang="en-US" dirty="0">
                <a:effectLst/>
                <a:latin typeface="Calibri" panose="020F0502020204030204" pitchFamily="34" charset="0"/>
                <a:ea typeface="Calibri" panose="020F0502020204030204" pitchFamily="34" charset="0"/>
                <a:cs typeface="Times New Roman" panose="02020603050405020304" pitchFamily="18" charset="0"/>
              </a:rPr>
              <a:t> to the grandstands.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If you are walking, head to the Pedestrian Trail at the back of the lot. Once on the trail you will walk a few hundred yards to a “T” intersection. Take a left to the grandstand and follow the crowd. The path is well-marked and relatively smooth, but is hilly, unpaved, and a 15–20-minute walk. Wear footwear appropriate for hiking.</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grandstand van costs $5 one way and is CASH ONLY. It drops you off at the top of a hill a few hundred yards from the grandstand. </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Where to sit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sit in the shaded area at the top left corner of the grandstand.</a:t>
            </a:r>
          </a:p>
          <a:p>
            <a:pPr marR="0" lvl="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2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39412" y="87584"/>
            <a:ext cx="9432249" cy="1587675"/>
          </a:xfrm>
          <a:prstGeom prst="rect">
            <a:avLst/>
          </a:prstGeom>
        </p:spPr>
        <p:txBody>
          <a:bodyPr vert="horz" lIns="91440" tIns="45720" rIns="91440" bIns="45720" rtlCol="0" anchor="ctr">
            <a:no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Races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coaches provide VASRA which boats will be racing on Wednesdays. VASRA takes that information and creates the race schedule, called a “heat sheet.” The students are notified either Thursday or Friday whether they’re racing and what boat they are in. The heat sheets are posted on the VASRA website home page Thursday evening or Friday morning.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6" name="Picture 5" descr="Table&#10;&#10;Description automatically generated">
            <a:extLst>
              <a:ext uri="{FF2B5EF4-FFF2-40B4-BE49-F238E27FC236}">
                <a16:creationId xmlns:a16="http://schemas.microsoft.com/office/drawing/2014/main" id="{739F927E-72A8-4B4C-B9B8-9ABE616D3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12" y="1675259"/>
            <a:ext cx="7778972" cy="5182741"/>
          </a:xfrm>
          <a:prstGeom prst="rect">
            <a:avLst/>
          </a:prstGeom>
        </p:spPr>
      </p:pic>
    </p:spTree>
    <p:extLst>
      <p:ext uri="{BB962C8B-B14F-4D97-AF65-F5344CB8AC3E}">
        <p14:creationId xmlns:p14="http://schemas.microsoft.com/office/powerpoint/2010/main" val="201602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11" name="TextBox 10">
            <a:extLst>
              <a:ext uri="{FF2B5EF4-FFF2-40B4-BE49-F238E27FC236}">
                <a16:creationId xmlns:a16="http://schemas.microsoft.com/office/drawing/2014/main" id="{37BE3B79-EEC7-4361-A9ED-3C02D1BDAF65}"/>
              </a:ext>
            </a:extLst>
          </p:cNvPr>
          <p:cNvSpPr txBox="1"/>
          <p:nvPr/>
        </p:nvSpPr>
        <p:spPr>
          <a:xfrm>
            <a:off x="150312" y="253184"/>
            <a:ext cx="8990556" cy="2893100"/>
          </a:xfrm>
          <a:prstGeom prst="rect">
            <a:avLst/>
          </a:prstGeom>
          <a:noFill/>
        </p:spPr>
        <p:txBody>
          <a:bodyPr wrap="square">
            <a:spAutoFit/>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read the heat sheets </a:t>
            </a: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The heat sheets are self-explanatory, except for the hieroglyphics under the Race column. </a:t>
            </a:r>
            <a:endParaRPr lang="en-US" dirty="0">
              <a:effectLst/>
              <a:ea typeface="Times New Roman" panose="02020603050405020304" pitchFamily="18" charset="0"/>
            </a:endParaRPr>
          </a:p>
          <a:p>
            <a:pPr marL="0" marR="0">
              <a:spcBef>
                <a:spcPts val="0"/>
              </a:spcBef>
              <a:spcAft>
                <a:spcPts val="0"/>
              </a:spcAft>
            </a:pPr>
            <a:r>
              <a:rPr lang="en-US" dirty="0">
                <a:effectLst/>
                <a:ea typeface="Calibri" panose="020F0502020204030204" pitchFamily="34" charset="0"/>
                <a:cs typeface="Times New Roman" panose="02020603050405020304" pitchFamily="18" charset="0"/>
              </a:rPr>
              <a:t> </a:t>
            </a:r>
            <a:endParaRPr lang="en-US" dirty="0">
              <a:effectLst/>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The first column, which has no header, tells you which race it is</a:t>
            </a:r>
          </a:p>
          <a:p>
            <a:pPr marL="285750" marR="0" lvl="0" indent="-285750">
              <a:spcBef>
                <a:spcPts val="0"/>
              </a:spcBef>
              <a:spcAft>
                <a:spcPts val="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The second column, Time, tells you what time the race is scheduled to start</a:t>
            </a:r>
          </a:p>
          <a:p>
            <a:pPr marL="285750" marR="0" lvl="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The third column, race, </a:t>
            </a:r>
            <a:r>
              <a:rPr lang="en-US" dirty="0">
                <a:effectLst/>
                <a:ea typeface="Times New Roman" panose="02020603050405020304" pitchFamily="18" charset="0"/>
                <a:cs typeface="Times New Roman" panose="02020603050405020304" pitchFamily="18" charset="0"/>
              </a:rPr>
              <a:t>will be described on the next slide</a:t>
            </a:r>
          </a:p>
          <a:p>
            <a:pPr marL="285750" marR="0" lvl="0" indent="-285750">
              <a:spcBef>
                <a:spcPts val="0"/>
              </a:spcBef>
              <a:spcAft>
                <a:spcPts val="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The remainder of the heat sheet tells you which schools are racing and which lane they’re in</a:t>
            </a:r>
            <a:endParaRPr lang="en-US" dirty="0">
              <a:effectLst/>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dirty="0">
              <a:effectLs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dirty="0">
              <a:effectLst/>
              <a:ea typeface="Calibri" panose="020F0502020204030204" pitchFamily="34" charset="0"/>
              <a:cs typeface="Times New Roman" panose="02020603050405020304" pitchFamily="18" charset="0"/>
            </a:endParaRPr>
          </a:p>
        </p:txBody>
      </p:sp>
      <p:pic>
        <p:nvPicPr>
          <p:cNvPr id="5" name="Picture 4" descr="Table&#10;&#10;Description automatically generated">
            <a:extLst>
              <a:ext uri="{FF2B5EF4-FFF2-40B4-BE49-F238E27FC236}">
                <a16:creationId xmlns:a16="http://schemas.microsoft.com/office/drawing/2014/main" id="{4CE35816-056C-48A9-AED1-4E32DCA08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9" y="3423283"/>
            <a:ext cx="8847502" cy="3322868"/>
          </a:xfrm>
          <a:prstGeom prst="rect">
            <a:avLst/>
          </a:prstGeom>
        </p:spPr>
      </p:pic>
    </p:spTree>
    <p:extLst>
      <p:ext uri="{BB962C8B-B14F-4D97-AF65-F5344CB8AC3E}">
        <p14:creationId xmlns:p14="http://schemas.microsoft.com/office/powerpoint/2010/main" val="211434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9" name="TextBox 8">
            <a:extLst>
              <a:ext uri="{FF2B5EF4-FFF2-40B4-BE49-F238E27FC236}">
                <a16:creationId xmlns:a16="http://schemas.microsoft.com/office/drawing/2014/main" id="{E774FCC1-CB7C-479D-9FEF-66FDC7C2E243}"/>
              </a:ext>
            </a:extLst>
          </p:cNvPr>
          <p:cNvSpPr txBox="1"/>
          <p:nvPr/>
        </p:nvSpPr>
        <p:spPr>
          <a:xfrm>
            <a:off x="247593" y="86525"/>
            <a:ext cx="9841286" cy="2893100"/>
          </a:xfrm>
          <a:prstGeom prst="rect">
            <a:avLst/>
          </a:prstGeom>
          <a:noFill/>
        </p:spPr>
        <p:txBody>
          <a:bodyPr wrap="square">
            <a:spAutoFit/>
          </a:bodyPr>
          <a:lstStyle/>
          <a:p>
            <a:r>
              <a:rPr lang="en-US" sz="2000" b="1" dirty="0"/>
              <a:t>Race Column</a:t>
            </a:r>
          </a:p>
          <a:p>
            <a:r>
              <a:rPr lang="en-US" dirty="0">
                <a:solidFill>
                  <a:srgbClr val="000000"/>
                </a:solidFill>
                <a:effectLst/>
                <a:ea typeface="Calibri" panose="020F0502020204030204" pitchFamily="34" charset="0"/>
                <a:cs typeface="Times New Roman" panose="02020603050405020304" pitchFamily="18" charset="0"/>
              </a:rPr>
              <a:t>The format is Gender-Ranking-Number of Rowers, </a:t>
            </a:r>
          </a:p>
          <a:p>
            <a:pPr marL="285750" indent="-285750">
              <a:buSzPct val="100000"/>
              <a:buFont typeface="Arial" panose="020B0604020202020204" pitchFamily="34" charset="0"/>
              <a:buChar char="•"/>
            </a:pPr>
            <a:r>
              <a:rPr lang="en-US" dirty="0">
                <a:solidFill>
                  <a:srgbClr val="000000"/>
                </a:solidFill>
                <a:effectLst/>
                <a:ea typeface="Calibri" panose="020F0502020204030204" pitchFamily="34" charset="0"/>
                <a:cs typeface="Times New Roman" panose="02020603050405020304" pitchFamily="18" charset="0"/>
              </a:rPr>
              <a:t>The first character tells you if it’s a Men’s or Women’s boat</a:t>
            </a:r>
          </a:p>
          <a:p>
            <a:pPr marL="285750" indent="-285750">
              <a:buSzPct val="100000"/>
              <a:buFont typeface="Arial" panose="020B0604020202020204" pitchFamily="34" charset="0"/>
              <a:buChar char="•"/>
            </a:pPr>
            <a:r>
              <a:rPr lang="en-US" dirty="0">
                <a:solidFill>
                  <a:srgbClr val="000000"/>
                </a:solidFill>
                <a:effectLst/>
                <a:ea typeface="Calibri" panose="020F0502020204030204" pitchFamily="34" charset="0"/>
                <a:cs typeface="Times New Roman" panose="02020603050405020304" pitchFamily="18" charset="0"/>
              </a:rPr>
              <a:t>The second character tells you the boat’s rank, or category. A number there means it’s a Varsity boat. You will also see other rankings in that space: </a:t>
            </a:r>
            <a:endParaRPr lang="en-US" dirty="0">
              <a:effectLst/>
              <a:ea typeface="Times New Roman" panose="02020603050405020304" pitchFamily="18" charset="0"/>
            </a:endParaRPr>
          </a:p>
          <a:p>
            <a:pPr marL="742950" lvl="1" indent="-285750">
              <a:buSzPct val="100000"/>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V. Varsity. No age limit. Identified by the boat’s ranking in terms of speed</a:t>
            </a:r>
          </a:p>
          <a:p>
            <a:pPr marL="742950" lvl="3" indent="-285750" fontAlgn="base">
              <a:buSzPct val="100000"/>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JR.  Nobody in the boat can be a Senior or older than 17.</a:t>
            </a:r>
          </a:p>
          <a:p>
            <a:pPr marL="742950" lvl="3" indent="-285750" fontAlgn="base">
              <a:buSzPct val="100000"/>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N.  Novice.  All the rowers must be in their first year of rowing, but do not have to be freshmen.</a:t>
            </a:r>
          </a:p>
          <a:p>
            <a:pPr marL="742950" lvl="3" indent="-285750" fontAlgn="base">
              <a:buSzPct val="100000"/>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FR.  Freshman.  All rowers in the boat must be in the 9th grade.</a:t>
            </a:r>
          </a:p>
          <a:p>
            <a:pPr marL="285750" marR="0" lvl="2" indent="-285750" fontAlgn="base">
              <a:spcBef>
                <a:spcPts val="0"/>
              </a:spcBef>
              <a:spcAft>
                <a:spcPts val="0"/>
              </a:spcAft>
              <a:buSzPct val="100000"/>
              <a:buFont typeface="Arial" panose="020B0604020202020204" pitchFamily="34" charset="0"/>
              <a:buChar char="•"/>
            </a:pPr>
            <a:r>
              <a:rPr lang="en-US" dirty="0">
                <a:ea typeface="Calibri" panose="020F0502020204030204" pitchFamily="34" charset="0"/>
                <a:cs typeface="Times New Roman" panose="02020603050405020304" pitchFamily="18" charset="0"/>
              </a:rPr>
              <a:t>The third character tells you how many rowers (not counting coxes) are in the boat</a:t>
            </a:r>
            <a:endParaRPr lang="en-US" dirty="0">
              <a:effectLst/>
              <a:ea typeface="Calibri" panose="020F0502020204030204" pitchFamily="34" charset="0"/>
              <a:cs typeface="Times New Roman" panose="02020603050405020304" pitchFamily="18" charset="0"/>
            </a:endParaRPr>
          </a:p>
        </p:txBody>
      </p:sp>
      <p:pic>
        <p:nvPicPr>
          <p:cNvPr id="13" name="Picture 12" descr="Table&#10;&#10;Description automatically generated">
            <a:extLst>
              <a:ext uri="{FF2B5EF4-FFF2-40B4-BE49-F238E27FC236}">
                <a16:creationId xmlns:a16="http://schemas.microsoft.com/office/drawing/2014/main" id="{FB9DEB4F-647D-4320-A60F-E72A63B68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95130"/>
            <a:ext cx="8915400" cy="3348368"/>
          </a:xfrm>
          <a:prstGeom prst="rect">
            <a:avLst/>
          </a:prstGeom>
        </p:spPr>
      </p:pic>
    </p:spTree>
    <p:extLst>
      <p:ext uri="{BB962C8B-B14F-4D97-AF65-F5344CB8AC3E}">
        <p14:creationId xmlns:p14="http://schemas.microsoft.com/office/powerpoint/2010/main" val="208066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51696347-2169-47F2-8A5E-90CEEE4F4B8B}"/>
              </a:ext>
            </a:extLst>
          </p:cNvPr>
          <p:cNvSpPr txBox="1"/>
          <p:nvPr/>
        </p:nvSpPr>
        <p:spPr>
          <a:xfrm>
            <a:off x="530792" y="302950"/>
            <a:ext cx="9219045" cy="2236959"/>
          </a:xfrm>
          <a:prstGeom prst="rect">
            <a:avLst/>
          </a:prstGeom>
          <a:noFill/>
        </p:spPr>
        <p:txBody>
          <a:bodyPr wrap="square">
            <a:spAutoFit/>
          </a:bodyPr>
          <a:lstStyle/>
          <a:p>
            <a:pPr marL="342900" marR="0" lvl="0" indent="-342900" fontAlgn="base">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row under Race tells you what heat this is. There are 6 lanes in the course, but the outside lane can be used as Lane 7. If more than 7 boats are entered in any one category (men’s 4 sweeps, for instance), there will be two heats.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and last row under Race tells you what happens in the heat. If there are only 2 heats, the top 3 boats in each heat will race in the final. If there are 3 heats, the top 2 boats in each heat will advance to the final.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Table&#10;&#10;Description automatically generated">
            <a:extLst>
              <a:ext uri="{FF2B5EF4-FFF2-40B4-BE49-F238E27FC236}">
                <a16:creationId xmlns:a16="http://schemas.microsoft.com/office/drawing/2014/main" id="{80F62855-BEED-435D-88A6-00E4B67CE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32291"/>
            <a:ext cx="8915400" cy="3348368"/>
          </a:xfrm>
          <a:prstGeom prst="rect">
            <a:avLst/>
          </a:prstGeom>
        </p:spPr>
      </p:pic>
    </p:spTree>
    <p:extLst>
      <p:ext uri="{BB962C8B-B14F-4D97-AF65-F5344CB8AC3E}">
        <p14:creationId xmlns:p14="http://schemas.microsoft.com/office/powerpoint/2010/main" val="412993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8" name="Picture 7" descr="Map">
            <a:extLst>
              <a:ext uri="{FF2B5EF4-FFF2-40B4-BE49-F238E27FC236}">
                <a16:creationId xmlns:a16="http://schemas.microsoft.com/office/drawing/2014/main" id="{1833C94B-18EB-A078-4562-7422AA99C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02" y="953729"/>
            <a:ext cx="8680537" cy="5340597"/>
          </a:xfrm>
          <a:prstGeom prst="rect">
            <a:avLst/>
          </a:prstGeom>
        </p:spPr>
      </p:pic>
      <p:sp>
        <p:nvSpPr>
          <p:cNvPr id="9" name="TextBox 8">
            <a:extLst>
              <a:ext uri="{FF2B5EF4-FFF2-40B4-BE49-F238E27FC236}">
                <a16:creationId xmlns:a16="http://schemas.microsoft.com/office/drawing/2014/main" id="{FFA17967-6EE4-E477-222D-F1F094EB3894}"/>
              </a:ext>
            </a:extLst>
          </p:cNvPr>
          <p:cNvSpPr txBox="1"/>
          <p:nvPr/>
        </p:nvSpPr>
        <p:spPr>
          <a:xfrm>
            <a:off x="538619" y="237995"/>
            <a:ext cx="8104340" cy="523220"/>
          </a:xfrm>
          <a:prstGeom prst="rect">
            <a:avLst/>
          </a:prstGeom>
          <a:noFill/>
        </p:spPr>
        <p:txBody>
          <a:bodyPr wrap="square" rtlCol="0">
            <a:spAutoFit/>
          </a:bodyPr>
          <a:lstStyle/>
          <a:p>
            <a:pPr algn="ctr"/>
            <a:r>
              <a:rPr lang="en-US" sz="2800" b="1" dirty="0">
                <a:solidFill>
                  <a:schemeClr val="accent6">
                    <a:lumMod val="75000"/>
                  </a:schemeClr>
                </a:solidFill>
              </a:rPr>
              <a:t>Racecourse</a:t>
            </a:r>
          </a:p>
        </p:txBody>
      </p:sp>
    </p:spTree>
    <p:extLst>
      <p:ext uri="{BB962C8B-B14F-4D97-AF65-F5344CB8AC3E}">
        <p14:creationId xmlns:p14="http://schemas.microsoft.com/office/powerpoint/2010/main" val="208305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11" name="TextBox 10">
            <a:extLst>
              <a:ext uri="{FF2B5EF4-FFF2-40B4-BE49-F238E27FC236}">
                <a16:creationId xmlns:a16="http://schemas.microsoft.com/office/drawing/2014/main" id="{485873FE-2266-49C7-994E-B73BA8FB4B7A}"/>
              </a:ext>
            </a:extLst>
          </p:cNvPr>
          <p:cNvSpPr txBox="1"/>
          <p:nvPr/>
        </p:nvSpPr>
        <p:spPr>
          <a:xfrm>
            <a:off x="5390939" y="344474"/>
            <a:ext cx="3561513" cy="630281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get to park in Lot D rather than go to South County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MUST</a:t>
            </a:r>
            <a:r>
              <a:rPr lang="en-US" sz="1800" dirty="0">
                <a:effectLst/>
                <a:latin typeface="Calibri" panose="020F0502020204030204" pitchFamily="34" charset="0"/>
                <a:ea typeface="Calibri" panose="020F0502020204030204" pitchFamily="34" charset="0"/>
                <a:cs typeface="Times New Roman" panose="02020603050405020304" pitchFamily="18" charset="0"/>
              </a:rPr>
              <a:t> sign in at the volunteer signup tent in the boathouse area ONE HOUR in advance of your shift, unless it’s before 7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volunteering at the grandstand concession stand, you can sign in there instead, but still ONE HOUR in advance of your shift, unless it’s before 7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Failure to sign in, even if you work your shift, will be counted as not fulfilling our obligation, and Langley Crew will be fined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Children are not allowed to accompany you to any assignment, due to insurance requirements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BBDDAD61-8EF1-4924-B80C-235D867B4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27416" y="1300419"/>
            <a:ext cx="5009362" cy="5217467"/>
          </a:xfrm>
          <a:prstGeom prst="rect">
            <a:avLst/>
          </a:prstGeom>
        </p:spPr>
      </p:pic>
      <p:sp>
        <p:nvSpPr>
          <p:cNvPr id="5" name="TextBox 4">
            <a:extLst>
              <a:ext uri="{FF2B5EF4-FFF2-40B4-BE49-F238E27FC236}">
                <a16:creationId xmlns:a16="http://schemas.microsoft.com/office/drawing/2014/main" id="{15FF1005-ACA3-48DE-8117-A1F2421FE58C}"/>
              </a:ext>
            </a:extLst>
          </p:cNvPr>
          <p:cNvSpPr txBox="1"/>
          <p:nvPr/>
        </p:nvSpPr>
        <p:spPr>
          <a:xfrm>
            <a:off x="687232" y="309397"/>
            <a:ext cx="4829648" cy="830997"/>
          </a:xfrm>
          <a:prstGeom prst="rect">
            <a:avLst/>
          </a:prstGeom>
          <a:noFill/>
        </p:spPr>
        <p:txBody>
          <a:bodyPr wrap="square" rtlCol="0">
            <a:spAutoFit/>
          </a:bodyPr>
          <a:lstStyle/>
          <a:p>
            <a:r>
              <a:rPr lang="en-US" sz="2800" b="1" dirty="0"/>
              <a:t>Volunteering</a:t>
            </a:r>
          </a:p>
          <a:p>
            <a:r>
              <a:rPr lang="en-US" dirty="0">
                <a:effectLst/>
                <a:latin typeface="Calibri" panose="020F0502020204030204" pitchFamily="34" charset="0"/>
                <a:ea typeface="Calibri" panose="020F0502020204030204" pitchFamily="34" charset="0"/>
                <a:cs typeface="Times New Roman" panose="02020603050405020304" pitchFamily="18" charset="0"/>
              </a:rPr>
              <a:t>If you are volunteering at the regatta: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44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1026" name="Picture 2" descr="Polar Bear photos, facts, and map">
            <a:extLst>
              <a:ext uri="{FF2B5EF4-FFF2-40B4-BE49-F238E27FC236}">
                <a16:creationId xmlns:a16="http://schemas.microsoft.com/office/drawing/2014/main" id="{68E004B1-6CD5-4500-98A1-816F89925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190" y="201073"/>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63949F-D921-451B-8DBE-63C38F5167C3}"/>
              </a:ext>
            </a:extLst>
          </p:cNvPr>
          <p:cNvSpPr txBox="1"/>
          <p:nvPr/>
        </p:nvSpPr>
        <p:spPr>
          <a:xfrm>
            <a:off x="274320" y="315539"/>
            <a:ext cx="3947160" cy="584775"/>
          </a:xfrm>
          <a:prstGeom prst="rect">
            <a:avLst/>
          </a:prstGeom>
          <a:noFill/>
        </p:spPr>
        <p:txBody>
          <a:bodyPr wrap="square" rtlCol="0">
            <a:spAutoFit/>
          </a:bodyPr>
          <a:lstStyle/>
          <a:p>
            <a:r>
              <a:rPr lang="en-US" sz="3200" b="1" dirty="0">
                <a:latin typeface="Britannic Bold" panose="020B0903060703020204" pitchFamily="34" charset="0"/>
              </a:rPr>
              <a:t>Polar Bear Regatta</a:t>
            </a:r>
          </a:p>
        </p:txBody>
      </p:sp>
      <p:sp>
        <p:nvSpPr>
          <p:cNvPr id="3" name="TextBox 2">
            <a:extLst>
              <a:ext uri="{FF2B5EF4-FFF2-40B4-BE49-F238E27FC236}">
                <a16:creationId xmlns:a16="http://schemas.microsoft.com/office/drawing/2014/main" id="{A5A7173F-5907-458C-8E17-063C2C9EF3B0}"/>
              </a:ext>
            </a:extLst>
          </p:cNvPr>
          <p:cNvSpPr txBox="1"/>
          <p:nvPr/>
        </p:nvSpPr>
        <p:spPr>
          <a:xfrm>
            <a:off x="554355" y="881585"/>
            <a:ext cx="5820823" cy="646331"/>
          </a:xfrm>
          <a:prstGeom prst="rect">
            <a:avLst/>
          </a:prstGeom>
          <a:noFill/>
        </p:spPr>
        <p:txBody>
          <a:bodyPr wrap="square" rtlCol="0">
            <a:spAutoFit/>
          </a:bodyPr>
          <a:lstStyle/>
          <a:p>
            <a:pPr marL="285750" indent="-285750">
              <a:buFont typeface="Arial" panose="020B0604020202020204" pitchFamily="34" charset="0"/>
              <a:buChar char="•"/>
            </a:pPr>
            <a:r>
              <a:rPr lang="en-US" dirty="0"/>
              <a:t>March 18, races start at 9 am</a:t>
            </a:r>
          </a:p>
          <a:p>
            <a:pPr marL="285750" indent="-285750">
              <a:buFont typeface="Arial" panose="020B0604020202020204" pitchFamily="34" charset="0"/>
              <a:buChar char="•"/>
            </a:pPr>
            <a:r>
              <a:rPr lang="en-US" dirty="0"/>
              <a:t>We will likely race 6 boats - 3 Men’s 8s and 3 Women’s 8s</a:t>
            </a:r>
          </a:p>
        </p:txBody>
      </p:sp>
      <p:sp>
        <p:nvSpPr>
          <p:cNvPr id="6" name="TextBox 5">
            <a:extLst>
              <a:ext uri="{FF2B5EF4-FFF2-40B4-BE49-F238E27FC236}">
                <a16:creationId xmlns:a16="http://schemas.microsoft.com/office/drawing/2014/main" id="{ED124576-C067-4E52-BEE8-D8D9B08B62D4}"/>
              </a:ext>
            </a:extLst>
          </p:cNvPr>
          <p:cNvSpPr txBox="1"/>
          <p:nvPr/>
        </p:nvSpPr>
        <p:spPr>
          <a:xfrm>
            <a:off x="258223" y="1779687"/>
            <a:ext cx="8823147" cy="4524315"/>
          </a:xfrm>
          <a:prstGeom prst="rect">
            <a:avLst/>
          </a:prstGeom>
          <a:noFill/>
        </p:spPr>
        <p:txBody>
          <a:bodyPr wrap="square" rtlCol="0">
            <a:spAutoFit/>
          </a:bodyPr>
          <a:lstStyle/>
          <a:p>
            <a:r>
              <a:rPr lang="en-US" dirty="0"/>
              <a:t>Many of our parents have never been to a regatta before –</a:t>
            </a:r>
          </a:p>
          <a:p>
            <a:endParaRPr lang="en-US" dirty="0"/>
          </a:p>
          <a:p>
            <a:r>
              <a:rPr lang="en-US" dirty="0"/>
              <a:t>The Polar Bear’s historically low attendance gives us a unique opportunity for a “dry run” on how to navigate a regatta!</a:t>
            </a:r>
          </a:p>
          <a:p>
            <a:endParaRPr lang="en-US" dirty="0"/>
          </a:p>
          <a:p>
            <a:r>
              <a:rPr lang="en-US" dirty="0"/>
              <a:t>The coaches would like all rowers – rowing in the race or not – to attend the regatta. This way, new rowers learn the details of the regattas (including making the inevitable first-timer mistakes) when it doesn’t impact race results. They will learn what’s expected on regatta days, and how the logistics work for them. Team members will meet at the boathouse, and non-racers will likely have an erg workout to do in the morning. </a:t>
            </a:r>
          </a:p>
          <a:p>
            <a:endParaRPr lang="en-US" dirty="0"/>
          </a:p>
          <a:p>
            <a:r>
              <a:rPr lang="en-US" dirty="0"/>
              <a:t>Parents will meet at the grandstand. You’ll have a chance to try out these logistics we just went over, when being late doesn’t impact your athlete being able to race or you being able to see it. It will also reduce your stress and anxiety level the next week, when your child </a:t>
            </a:r>
            <a:r>
              <a:rPr lang="en-US" i="1" dirty="0"/>
              <a:t>is</a:t>
            </a:r>
            <a:r>
              <a:rPr lang="en-US" dirty="0"/>
              <a:t> rowing. </a:t>
            </a:r>
          </a:p>
          <a:p>
            <a:endParaRPr lang="en-US" dirty="0"/>
          </a:p>
        </p:txBody>
      </p:sp>
    </p:spTree>
    <p:extLst>
      <p:ext uri="{BB962C8B-B14F-4D97-AF65-F5344CB8AC3E}">
        <p14:creationId xmlns:p14="http://schemas.microsoft.com/office/powerpoint/2010/main" val="68807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11" name="TextBox 10">
            <a:extLst>
              <a:ext uri="{FF2B5EF4-FFF2-40B4-BE49-F238E27FC236}">
                <a16:creationId xmlns:a16="http://schemas.microsoft.com/office/drawing/2014/main" id="{485873FE-2266-49C7-994E-B73BA8FB4B7A}"/>
              </a:ext>
            </a:extLst>
          </p:cNvPr>
          <p:cNvSpPr txBox="1"/>
          <p:nvPr/>
        </p:nvSpPr>
        <p:spPr>
          <a:xfrm>
            <a:off x="622137" y="2828834"/>
            <a:ext cx="8215086" cy="1200329"/>
          </a:xfrm>
          <a:prstGeom prst="rect">
            <a:avLst/>
          </a:prstGeom>
          <a:noFill/>
        </p:spPr>
        <p:txBody>
          <a:bodyPr wrap="square">
            <a:spAutoFit/>
          </a:bodyPr>
          <a:lstStyle/>
          <a:p>
            <a:pPr marL="0" marR="0" algn="ctr">
              <a:spcBef>
                <a:spcPts val="0"/>
              </a:spcBef>
              <a:spcAft>
                <a:spcPts val="0"/>
              </a:spcAft>
            </a:pPr>
            <a:r>
              <a:rPr lang="en-US" sz="7200" b="1" i="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7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25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77C60808-907E-4073-8757-D69FAD1349A2}"/>
              </a:ext>
            </a:extLst>
          </p:cNvPr>
          <p:cNvSpPr txBox="1"/>
          <p:nvPr/>
        </p:nvSpPr>
        <p:spPr>
          <a:xfrm>
            <a:off x="278970" y="948828"/>
            <a:ext cx="8865030" cy="5078313"/>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GroupMe Chats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Join the Parents GroupMe chat if you haven’t already. </a:t>
            </a:r>
            <a:r>
              <a:rPr lang="en-US" b="0" i="0" dirty="0">
                <a:effectLst/>
              </a:rPr>
              <a:t>Links are on the website, on the Stay Informed page</a:t>
            </a:r>
            <a:endParaRPr lang="en-US" b="0" i="0" dirty="0">
              <a:solidFill>
                <a:srgbClr val="666666"/>
              </a:solidFill>
              <a:effectLst/>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join, post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#stay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keep the platform from dropping you after each post. Don’t forget the hashtag!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tabLst>
                <a:tab pos="2971800" algn="ctr"/>
              </a:tabLst>
            </a:pPr>
            <a:r>
              <a:rPr lang="en-US" sz="2400" b="1" dirty="0" err="1">
                <a:latin typeface="Calibri" panose="020F0502020204030204" pitchFamily="34" charset="0"/>
                <a:cs typeface="Times New Roman" panose="02020603050405020304" pitchFamily="18" charset="0"/>
              </a:rPr>
              <a:t>USRowing</a:t>
            </a:r>
            <a:r>
              <a:rPr lang="en-US" sz="2400" b="1" dirty="0">
                <a:latin typeface="Calibri" panose="020F0502020204030204" pitchFamily="34" charset="0"/>
                <a:cs typeface="Times New Roman" panose="02020603050405020304" pitchFamily="18" charset="0"/>
              </a:rPr>
              <a:t> </a:t>
            </a:r>
          </a:p>
          <a:p>
            <a:pPr>
              <a:tabLst>
                <a:tab pos="2971800" algn="ctr"/>
              </a:tabLst>
            </a:pPr>
            <a:r>
              <a:rPr lang="en-US" dirty="0">
                <a:latin typeface="Calibri" panose="020F0502020204030204" pitchFamily="34" charset="0"/>
                <a:cs typeface="Times New Roman" panose="02020603050405020304" pitchFamily="18" charset="0"/>
              </a:rPr>
              <a:t>Don’t forget to join </a:t>
            </a:r>
            <a:r>
              <a:rPr lang="en-US" dirty="0" err="1">
                <a:latin typeface="Calibri" panose="020F0502020204030204" pitchFamily="34" charset="0"/>
                <a:cs typeface="Times New Roman" panose="02020603050405020304" pitchFamily="18" charset="0"/>
              </a:rPr>
              <a:t>USRowing</a:t>
            </a:r>
            <a:r>
              <a:rPr lang="en-US" dirty="0">
                <a:latin typeface="Calibri" panose="020F0502020204030204" pitchFamily="34" charset="0"/>
                <a:cs typeface="Times New Roman" panose="02020603050405020304" pitchFamily="18" charset="0"/>
              </a:rPr>
              <a:t>! Your child must be a member before they can race. When registering, identify your club as Langley Crew Booster Club and enter our club code: BH9VS (case-sensitive – use all caps). This identifies your athlete as a member of Langley Crew and able to race for us. If you’ve already registered, check the membership and add us if necessary!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tabLst>
                <a:tab pos="2971800" algn="ctr"/>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VASRA Google Group</a:t>
            </a:r>
          </a:p>
          <a:p>
            <a:pPr>
              <a:tabLst>
                <a:tab pos="2971800" algn="ctr"/>
              </a:tabLst>
            </a:pPr>
            <a:r>
              <a:rPr lang="en-US" dirty="0">
                <a:effectLst/>
                <a:latin typeface="Calibri" panose="020F0502020204030204" pitchFamily="34" charset="0"/>
                <a:ea typeface="Calibri" panose="020F0502020204030204" pitchFamily="34" charset="0"/>
                <a:cs typeface="Times New Roman" panose="02020603050405020304" pitchFamily="18" charset="0"/>
              </a:rPr>
              <a:t>Join VASRA’s Google group to get regatta results. Links and info are on the website, on the Stay Informed page</a:t>
            </a:r>
          </a:p>
        </p:txBody>
      </p:sp>
      <p:sp>
        <p:nvSpPr>
          <p:cNvPr id="2" name="Rectangle 3">
            <a:extLst>
              <a:ext uri="{FF2B5EF4-FFF2-40B4-BE49-F238E27FC236}">
                <a16:creationId xmlns:a16="http://schemas.microsoft.com/office/drawing/2014/main" id="{59EB4970-5AB2-D318-AB9E-070778D3E3A9}"/>
              </a:ext>
            </a:extLst>
          </p:cNvPr>
          <p:cNvSpPr>
            <a:spLocks noChangeArrowheads="1"/>
          </p:cNvSpPr>
          <p:nvPr/>
        </p:nvSpPr>
        <p:spPr bwMode="auto">
          <a:xfrm>
            <a:off x="278970" y="344101"/>
            <a:ext cx="90736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A Few Little Things First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748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6199" y="785439"/>
            <a:ext cx="8938722" cy="5287119"/>
          </a:xfrm>
          <a:prstGeom prst="rect">
            <a:avLst/>
          </a:prstGeom>
        </p:spPr>
        <p:txBody>
          <a:bodyPr vert="horz" lIns="91440" tIns="45720" rIns="91440" bIns="45720" rtlCol="0" anchor="ctr">
            <a:noAutofit/>
          </a:bodyPr>
          <a:lstStyle/>
          <a:p>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marR="0">
              <a:lnSpc>
                <a:spcPts val="15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830486A9-C10D-1DA9-12EA-A4A3A55A726A}"/>
              </a:ext>
            </a:extLst>
          </p:cNvPr>
          <p:cNvSpPr txBox="1"/>
          <p:nvPr/>
        </p:nvSpPr>
        <p:spPr>
          <a:xfrm>
            <a:off x="446033" y="347914"/>
            <a:ext cx="8299846" cy="6093976"/>
          </a:xfrm>
          <a:prstGeom prst="rect">
            <a:avLst/>
          </a:prstGeom>
          <a:noFill/>
        </p:spPr>
        <p:txBody>
          <a:bodyPr wrap="square">
            <a:spAutoFit/>
          </a:bodyPr>
          <a:lstStyle/>
          <a:p>
            <a:pPr marL="0" marR="0">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Volunteering: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How do they know you're a VASRA volunteer so they’ll know you can park at Sandy Run?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You’ll tell them at the checkpoint.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Is there a meet up/check in point for VASRA volunteers?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Yes, there is a volunteer headquarters. The tent is set up by the VASRA HQ buildings, just a little further down towards the water from the boathouses. They are the last group of buildings, on the right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Where do you sign up for a shift for the VASRA volunteering?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You can sign up in the Signup Genius. If you log in to your account and go to signups you’ve been invited to, you’ll see one called “Off to the Races.” It’s pretty full right now but keep checking – people always need to drop or switch as things come up during the season.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USRowing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For </a:t>
            </a:r>
            <a:r>
              <a:rPr lang="en-US"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USRowing</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which membership should I select? Basic or Championship membership?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Select Basic.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37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A1C117D0-5B68-AD6D-BBC6-34FBBFBB379D}"/>
              </a:ext>
            </a:extLst>
          </p:cNvPr>
          <p:cNvSpPr txBox="1"/>
          <p:nvPr/>
        </p:nvSpPr>
        <p:spPr>
          <a:xfrm>
            <a:off x="275573" y="431310"/>
            <a:ext cx="8865295" cy="4339650"/>
          </a:xfrm>
          <a:prstGeom prst="rect">
            <a:avLst/>
          </a:prstGeom>
          <a:noFill/>
        </p:spPr>
        <p:txBody>
          <a:bodyPr wrap="square">
            <a:spAutoFit/>
          </a:bodyPr>
          <a:lstStyle/>
          <a:p>
            <a:pPr marL="0" marR="0">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Shuttle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I remember that there was a shuttle drop off for handicap/elderly folks closer to the grandstands? Will the same shuttle go down there?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This is a different shuttle, one that’s run by the park. It’s called a Gator. If you have someone with mobility issues, you need to get in touch with the Sandy Run park office to arrange transportation. They’re happy to do it, but it’s helpful if you arrange it ahead of Saturday. Check with the Fairfax County Park Authority for contact info for Sandy Run.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Does the roundtrip price includes the parking lot shuttle and grandstand van?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No. The parking lot shuttle is $15 round trip – from the parking lot to Lot C and back – and is paid in full when boarding at the parking lot. You do not pay when boarding at Lot C to go back to the parking lot. The Grandstand Van is $5 one way, and is paid at each leg. The total for one person to take both shuttles from parking lot to grandstand and back is $25, payable in three “installments.”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18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32469" y="625945"/>
            <a:ext cx="8952452" cy="3283208"/>
          </a:xfrm>
          <a:prstGeom prst="rect">
            <a:avLst/>
          </a:prstGeom>
        </p:spPr>
        <p:txBody>
          <a:bodyPr vert="horz" lIns="91440" tIns="45720" rIns="91440" bIns="45720" rtlCol="0" anchor="ctr">
            <a:noAutofit/>
          </a:bodyPr>
          <a:lstStyle/>
          <a:p>
            <a:pPr marL="0" marR="0">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Child’s Experience of the Regatta</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should arrive at the park 2 hours before their race time. They should already be wearing their uniform. They should have sunscreen, a water bottle, their tech shirt, and a jacket. Many of the kids also bring a blanket or throw for the early regattas, when it’s a bit chilly in the mornings.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you drop them off, they will walk down to our hospitality tent by the boathouse and check in with the captains and coaches. They will hang out there until time to get ready to race, meet with their boatmates and coach, go over the race plan, and warm up on the ergs.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A group of people rowing a boat&#10;&#10;Description automatically generated">
            <a:extLst>
              <a:ext uri="{FF2B5EF4-FFF2-40B4-BE49-F238E27FC236}">
                <a16:creationId xmlns:a16="http://schemas.microsoft.com/office/drawing/2014/main" id="{BA5CD176-5D58-4369-A612-1D94BD4E6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0520"/>
            <a:ext cx="12192000" cy="2675908"/>
          </a:xfrm>
          <a:prstGeom prst="rect">
            <a:avLst/>
          </a:prstGeom>
        </p:spPr>
      </p:pic>
    </p:spTree>
    <p:extLst>
      <p:ext uri="{BB962C8B-B14F-4D97-AF65-F5344CB8AC3E}">
        <p14:creationId xmlns:p14="http://schemas.microsoft.com/office/powerpoint/2010/main" val="47250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0" y="2948847"/>
            <a:ext cx="8952452" cy="3839410"/>
          </a:xfrm>
          <a:prstGeom prst="rect">
            <a:avLst/>
          </a:prstGeom>
        </p:spPr>
        <p:txBody>
          <a:bodyPr vert="horz" lIns="91440" tIns="45720" rIns="91440" bIns="45720" rtlCol="0" anchor="ctr">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About 30 minutes before their race starts, they will launch their boat and row down the outside of the course to the starting point. Once there, they will position the boat in their assigned lane and wait for the starter to signal “Go.” They will row their hearts out for the next 1500 meters, approximately 6 minutes, to the finish line.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the race is completed, they will row back to the recovery dock, pull the boat out of the water, and go back to the team tent. They will cool down, grab a snack, and meet again with the coach. Whether they are expected to stay for the rest of the day to support their teammates or can leave after their race depends on their coach. Once they have the “all clear” to leave, they should text you to come pick them up, with the understanding that it will take you about 45 minutes to an hour to get from the grandstand to the parking lot, get the car, then get to the pickup point in Lot C. </a:t>
            </a: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A group of people rowing a boat&#10;&#10;Description automatically generated">
            <a:extLst>
              <a:ext uri="{FF2B5EF4-FFF2-40B4-BE49-F238E27FC236}">
                <a16:creationId xmlns:a16="http://schemas.microsoft.com/office/drawing/2014/main" id="{D5323B10-C0C7-4956-9E90-885365053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742"/>
            <a:ext cx="9254442" cy="2798904"/>
          </a:xfrm>
          <a:prstGeom prst="rect">
            <a:avLst/>
          </a:prstGeom>
        </p:spPr>
      </p:pic>
    </p:spTree>
    <p:extLst>
      <p:ext uri="{BB962C8B-B14F-4D97-AF65-F5344CB8AC3E}">
        <p14:creationId xmlns:p14="http://schemas.microsoft.com/office/powerpoint/2010/main" val="327724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224213" y="467661"/>
            <a:ext cx="8426054" cy="5816977"/>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Experience of the Regatta</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you leave home, you will make sure your student has sunscreen, a water bottle, their tech shirt and a jacket, and is wearing their uniform. Pack for yourself a printout of the heat sheet, sunscreen, a water bottle, binoculars, hand sanitizer, a hat, a padded seat or collapsible chair, small bills for concessions, snacks in case the concession stand runs out, and maybe a blanket for the early regattas. </a:t>
            </a:r>
          </a:p>
          <a:p>
            <a:pPr marL="0" marR="0">
              <a:spcBef>
                <a:spcPts val="0"/>
              </a:spcBef>
              <a:spcAft>
                <a:spcPts val="0"/>
              </a:spcAft>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will be wearing comfortable walking shoes and be dressed in layers. </a:t>
            </a:r>
          </a:p>
          <a:p>
            <a:pPr marL="0" marR="0">
              <a:spcBef>
                <a:spcPts val="0"/>
              </a:spcBef>
              <a:spcAft>
                <a:spcPts val="0"/>
              </a:spcAft>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will not bring the family pet.  Regattas are not pet-friendly.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will drop off your athlete and any other passengers (with all the belongings) at Lot C about 2 hours before your child’s scheduled race. Your student will walk down to the boathouse while your passengers schlump your belongings to the grandstand.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will drive to South County High School to park. You will then get in line for the parking lot bus ($15 cash, roundtrip). The bus will drop you off at Lot C, where you will either hike to the grandstand or get in line for the grandstand van ($5 one way, cash).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0014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025823C6-EF3F-4F0A-80CB-A0368824427D}"/>
              </a:ext>
            </a:extLst>
          </p:cNvPr>
          <p:cNvSpPr txBox="1"/>
          <p:nvPr/>
        </p:nvSpPr>
        <p:spPr>
          <a:xfrm>
            <a:off x="0" y="230393"/>
            <a:ext cx="9254442" cy="2591543"/>
          </a:xfrm>
          <a:prstGeom prst="rect">
            <a:avLst/>
          </a:prstGeom>
          <a:noFill/>
        </p:spPr>
        <p:txBody>
          <a:bodyPr wrap="square">
            <a:spAutoFit/>
          </a:bodyPr>
          <a:lstStyle/>
          <a:p>
            <a:pPr marL="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the grandstand area, you will find a concession stand, bathrooms (not </a:t>
            </a:r>
            <a:r>
              <a:rPr lang="en-US"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portapotties</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the grandstand itself. The Langley parents sit in the upper left corner as you reach the grandstand. We try to be in the shade, and all sit together.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You’ll track when Langley boats are racing, and in which lane, using your heat sheet, and cheer them on. With your binoculars, you’ll be able to see them from about halfway down the racecourse, and the finish line is right in front of us.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group of people sitting under a tent&#10;&#10;Description automatically generated with medium confidence">
            <a:extLst>
              <a:ext uri="{FF2B5EF4-FFF2-40B4-BE49-F238E27FC236}">
                <a16:creationId xmlns:a16="http://schemas.microsoft.com/office/drawing/2014/main" id="{2589E9DF-FE4F-4ED0-A011-0A046F883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 y="2547463"/>
            <a:ext cx="6461760" cy="4310536"/>
          </a:xfrm>
          <a:prstGeom prst="rect">
            <a:avLst/>
          </a:prstGeom>
        </p:spPr>
      </p:pic>
      <p:sp>
        <p:nvSpPr>
          <p:cNvPr id="11" name="TextBox 10">
            <a:extLst>
              <a:ext uri="{FF2B5EF4-FFF2-40B4-BE49-F238E27FC236}">
                <a16:creationId xmlns:a16="http://schemas.microsoft.com/office/drawing/2014/main" id="{C902E074-D6E8-4D2D-AA0D-5A577DFDA417}"/>
              </a:ext>
            </a:extLst>
          </p:cNvPr>
          <p:cNvSpPr txBox="1"/>
          <p:nvPr/>
        </p:nvSpPr>
        <p:spPr>
          <a:xfrm>
            <a:off x="6601319" y="2790925"/>
            <a:ext cx="2618253" cy="3416320"/>
          </a:xfrm>
          <a:prstGeom prst="rect">
            <a:avLst/>
          </a:prstGeom>
          <a:noFill/>
        </p:spPr>
        <p:txBody>
          <a:bodyPr wrap="square">
            <a:spAutoFit/>
          </a:bodyPr>
          <a:lstStyle/>
          <a:p>
            <a:pPr marL="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the regatta is over, you’ll make your way back to your car, come back and pick up your passengers, and go home. Your kids will be still keyed up after the race, but by the time they get home they will be tired and hungry. Don’t be surprised if there’s a nap soon after.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720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198686"/>
          </a:xfrm>
          <a:prstGeom prst="rect">
            <a:avLst/>
          </a:prstGeom>
        </p:spPr>
        <p:txBody>
          <a:bodyPr vert="horz" lIns="91440" tIns="45720" rIns="91440" bIns="45720" rtlCol="0" anchor="ctr">
            <a:no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Yes, But What Do I Actually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DO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Getting There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your student needs to be there: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need to check in at the boathouse two hours before their scheduled race</a:t>
            </a: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coaches will tell them on Thursday or Friday what time they need to be there on Saturday. </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 YOUR KIDS ON FRIDAY WHAT TIME. They know. Make them tell you. If they don’t remember, make them check. It’s in their group chat.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long it will take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get to the grandstand depends on how long the wait for a parking shuttle bus takes. Allow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least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45 minutes to go from the South County parking lot to the grandstand: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minutes to load the bus at SCHS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minutes to travel from SCHS to Lot 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minutes to unload the bus at Lot 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15-20 minutes to walk from Lot C to the grandstand or 10 minutes to ride the grandstand van</a:t>
            </a: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30431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C3CA11FB-D3D0-45A3-A06B-8D9E036A2831}"/>
              </a:ext>
            </a:extLst>
          </p:cNvPr>
          <p:cNvSpPr txBox="1"/>
          <p:nvPr/>
        </p:nvSpPr>
        <p:spPr>
          <a:xfrm>
            <a:off x="278969" y="142921"/>
            <a:ext cx="9809911" cy="2031325"/>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Parking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Unless you are volunteering for VASRA, you can’t park at Sandy Run on regatta days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your child and passengers are dropped off, go to South County HS to park, then take the parking shuttle bus to Lot C.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VASRA strongly recommends dropping all passengers off at Lot C before going on to South County, as this will reduce the number of people waiting for the parking lot bus, thereby reducing wait times for the bus.</a:t>
            </a:r>
            <a:endParaRPr lang="en-US" sz="1800" dirty="0">
              <a:effectLst/>
              <a:latin typeface="Times New Roman" panose="02020603050405020304" pitchFamily="18" charset="0"/>
              <a:ea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9508BB46-2FAD-4232-97A9-D6F026815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593657" y="658915"/>
            <a:ext cx="4683752" cy="7714414"/>
          </a:xfrm>
          <a:prstGeom prst="rect">
            <a:avLst/>
          </a:prstGeom>
        </p:spPr>
      </p:pic>
    </p:spTree>
    <p:extLst>
      <p:ext uri="{BB962C8B-B14F-4D97-AF65-F5344CB8AC3E}">
        <p14:creationId xmlns:p14="http://schemas.microsoft.com/office/powerpoint/2010/main" val="401138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1983" y="0"/>
            <a:ext cx="9843503" cy="1768981"/>
          </a:xfrm>
          <a:prstGeom prst="rect">
            <a:avLst/>
          </a:prstGeom>
        </p:spPr>
        <p:txBody>
          <a:bodyPr vert="horz" lIns="91440" tIns="45720" rIns="91440" bIns="45720" rtlCol="0" anchor="ctr">
            <a:noAutofit/>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Dropoff</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should drop off your student at the Lot C drop-off point about 10 minutes before they need to check in, to give them time to walk down to the boathouse.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should also drop off any other passengers, and anything you’re bringing with you, at Lot C, with only one person going on to the parking lot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7" name="Picture 6" descr="Diagram&#10;&#10;Description automatically generated">
            <a:extLst>
              <a:ext uri="{FF2B5EF4-FFF2-40B4-BE49-F238E27FC236}">
                <a16:creationId xmlns:a16="http://schemas.microsoft.com/office/drawing/2014/main" id="{A288401C-F31E-4929-B446-761B49E6A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691" y="1670455"/>
            <a:ext cx="6644604" cy="5187545"/>
          </a:xfrm>
          <a:prstGeom prst="rect">
            <a:avLst/>
          </a:prstGeom>
        </p:spPr>
      </p:pic>
    </p:spTree>
    <p:extLst>
      <p:ext uri="{BB962C8B-B14F-4D97-AF65-F5344CB8AC3E}">
        <p14:creationId xmlns:p14="http://schemas.microsoft.com/office/powerpoint/2010/main" val="1517757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31842</TotalTime>
  <Words>4847</Words>
  <Application>Microsoft Office PowerPoint</Application>
  <PresentationFormat>Widescreen</PresentationFormat>
  <Paragraphs>301</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Britannic Bold</vt:lpstr>
      <vt:lpstr>Calibri</vt:lpstr>
      <vt:lpstr>Calibri Light</vt:lpstr>
      <vt:lpstr>Courier New</vt:lpstr>
      <vt:lpstr>Lucida Sans Typewriter</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74</cp:revision>
  <cp:lastPrinted>2022-01-21T00:34:53Z</cp:lastPrinted>
  <dcterms:created xsi:type="dcterms:W3CDTF">2021-08-25T17:30:07Z</dcterms:created>
  <dcterms:modified xsi:type="dcterms:W3CDTF">2023-03-10T18:10:00Z</dcterms:modified>
</cp:coreProperties>
</file>