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90" r:id="rId3"/>
    <p:sldId id="289" r:id="rId4"/>
    <p:sldId id="298" r:id="rId5"/>
    <p:sldId id="310" r:id="rId6"/>
    <p:sldId id="292" r:id="rId7"/>
    <p:sldId id="297" r:id="rId8"/>
    <p:sldId id="274" r:id="rId9"/>
    <p:sldId id="302" r:id="rId10"/>
    <p:sldId id="312" r:id="rId11"/>
    <p:sldId id="308" r:id="rId12"/>
    <p:sldId id="31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19" autoAdjust="0"/>
    <p:restoredTop sz="70623" autoAdjust="0"/>
  </p:normalViewPr>
  <p:slideViewPr>
    <p:cSldViewPr snapToGrid="0">
      <p:cViewPr varScale="1">
        <p:scale>
          <a:sx n="55" d="100"/>
          <a:sy n="55"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32DFD2-9416-4045-8556-476D3F8F92F1}" type="datetimeFigureOut">
              <a:rPr lang="en-US" smtClean="0"/>
              <a:t>4/14/2022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819EC-E201-490F-81DA-9F9EDD514313}" type="slidenum">
              <a:rPr lang="en-US" smtClean="0"/>
              <a:t>‹#›</a:t>
            </a:fld>
            <a:endParaRPr lang="en-US"/>
          </a:p>
        </p:txBody>
      </p:sp>
    </p:spTree>
    <p:extLst>
      <p:ext uri="{BB962C8B-B14F-4D97-AF65-F5344CB8AC3E}">
        <p14:creationId xmlns:p14="http://schemas.microsoft.com/office/powerpoint/2010/main" val="28842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Thank you for taking time out of your evening to join us</a:t>
            </a:r>
          </a:p>
          <a:p>
            <a:pPr marL="171450" indent="-171450">
              <a:buFont typeface="Arial" panose="020B0604020202020204" pitchFamily="34" charset="0"/>
              <a:buChar char="•"/>
            </a:pPr>
            <a:r>
              <a:rPr lang="en-US" dirty="0"/>
              <a:t>We won’t be recording this evening, but we will post the slide deck, including the Q&amp;A on the website’s All Aboard page </a:t>
            </a:r>
          </a:p>
          <a:p>
            <a:pPr marL="171450" indent="-171450">
              <a:buFont typeface="Arial" panose="020B0604020202020204" pitchFamily="34" charset="0"/>
              <a:buChar char="•"/>
            </a:pPr>
            <a:r>
              <a:rPr lang="en-US" dirty="0"/>
              <a:t>As a side note, we’ve added a Website Directory, with links to subpages, to make it easier to find the information you’re looking for</a:t>
            </a:r>
          </a:p>
          <a:p>
            <a:pPr marL="171450" indent="-171450">
              <a:buFont typeface="Arial" panose="020B0604020202020204" pitchFamily="34" charset="0"/>
              <a:buChar char="•"/>
            </a:pPr>
            <a:r>
              <a:rPr lang="en-US" dirty="0"/>
              <a:t>Just like last month, if you have a question, please type it in the Chat. </a:t>
            </a:r>
          </a:p>
          <a:p>
            <a:pPr marL="171450" indent="-171450">
              <a:buFont typeface="Arial" panose="020B0604020202020204" pitchFamily="34" charset="0"/>
              <a:buChar char="•"/>
            </a:pPr>
            <a:r>
              <a:rPr lang="en-US" dirty="0"/>
              <a:t>All the questions are being noted and we’ll add them to the slide deck before we post it on the website. </a:t>
            </a:r>
          </a:p>
          <a:p>
            <a:pPr marL="171450" indent="-171450">
              <a:buFont typeface="Arial" panose="020B0604020202020204" pitchFamily="34" charset="0"/>
              <a:buChar char="•"/>
            </a:pPr>
            <a:r>
              <a:rPr lang="en-US" dirty="0"/>
              <a:t>Please mute yourself during the presentation, but feel free to unmute once we go to Q&amp;A</a:t>
            </a:r>
          </a:p>
          <a:p>
            <a:pPr marL="171450" indent="-171450">
              <a:buFont typeface="Arial" panose="020B0604020202020204" pitchFamily="34" charset="0"/>
              <a:buChar char="•"/>
            </a:pPr>
            <a:r>
              <a:rPr lang="en-US" dirty="0"/>
              <a:t>This evening, we’ll be talking about:</a:t>
            </a:r>
          </a:p>
          <a:p>
            <a:pPr marL="628650" lvl="1" indent="-171450">
              <a:buFont typeface="Arial" panose="020B0604020202020204" pitchFamily="34" charset="0"/>
              <a:buChar char="•"/>
            </a:pPr>
            <a:r>
              <a:rPr lang="en-US" dirty="0"/>
              <a:t>Away trips</a:t>
            </a:r>
          </a:p>
          <a:p>
            <a:pPr marL="628650" lvl="1" indent="-171450">
              <a:buFont typeface="Arial" panose="020B0604020202020204" pitchFamily="34" charset="0"/>
              <a:buChar char="•"/>
            </a:pPr>
            <a:r>
              <a:rPr lang="en-US" dirty="0"/>
              <a:t>Setting up for next year</a:t>
            </a:r>
          </a:p>
          <a:p>
            <a:pPr marL="457200" lvl="1" indent="0">
              <a:buFont typeface="Arial" panose="020B0604020202020204" pitchFamily="34" charset="0"/>
              <a:buNone/>
            </a:pP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1</a:t>
            </a:fld>
            <a:endParaRPr lang="en-US"/>
          </a:p>
        </p:txBody>
      </p:sp>
    </p:spTree>
    <p:extLst>
      <p:ext uri="{BB962C8B-B14F-4D97-AF65-F5344CB8AC3E}">
        <p14:creationId xmlns:p14="http://schemas.microsoft.com/office/powerpoint/2010/main" val="1969299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10</a:t>
            </a:fld>
            <a:endParaRPr lang="en-US"/>
          </a:p>
        </p:txBody>
      </p:sp>
    </p:spTree>
    <p:extLst>
      <p:ext uri="{BB962C8B-B14F-4D97-AF65-F5344CB8AC3E}">
        <p14:creationId xmlns:p14="http://schemas.microsoft.com/office/powerpoint/2010/main" val="2367965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11</a:t>
            </a:fld>
            <a:endParaRPr lang="en-US"/>
          </a:p>
        </p:txBody>
      </p:sp>
    </p:spTree>
    <p:extLst>
      <p:ext uri="{BB962C8B-B14F-4D97-AF65-F5344CB8AC3E}">
        <p14:creationId xmlns:p14="http://schemas.microsoft.com/office/powerpoint/2010/main" val="2599060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12</a:t>
            </a:fld>
            <a:endParaRPr lang="en-US"/>
          </a:p>
        </p:txBody>
      </p:sp>
    </p:spTree>
    <p:extLst>
      <p:ext uri="{BB962C8B-B14F-4D97-AF65-F5344CB8AC3E}">
        <p14:creationId xmlns:p14="http://schemas.microsoft.com/office/powerpoint/2010/main" val="2354749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Manny Flicks</a:t>
            </a:r>
          </a:p>
          <a:p>
            <a:pPr marL="628650" lvl="1" indent="-171450">
              <a:buFont typeface="Arial" panose="020B0604020202020204" pitchFamily="34" charset="0"/>
              <a:buChar char="•"/>
            </a:pPr>
            <a:r>
              <a:rPr lang="en-US" dirty="0"/>
              <a:t>For the Manny Flicks event, we will bring the large tent and providing snacks for the kids, like at the Occoquan regattas. We hope to have a final decision on alternates tomorrow or Saturday</a:t>
            </a:r>
          </a:p>
          <a:p>
            <a:pPr marL="628650" lvl="1" indent="-171450">
              <a:buFont typeface="Arial" panose="020B0604020202020204" pitchFamily="34" charset="0"/>
              <a:buChar char="•"/>
            </a:pPr>
            <a:r>
              <a:rPr lang="en-US" dirty="0"/>
              <a:t>I’ll be sending out detailed information this weekend for those who are going up. Putting that together is my chore for tomorrow. </a:t>
            </a:r>
          </a:p>
          <a:p>
            <a:pPr marL="171450" indent="-171450">
              <a:buFont typeface="Arial" panose="020B0604020202020204" pitchFamily="34" charset="0"/>
              <a:buChar char="•"/>
            </a:pPr>
            <a:r>
              <a:rPr lang="en-US" dirty="0" err="1"/>
              <a:t>Stotes</a:t>
            </a:r>
            <a:endParaRPr lang="en-US" dirty="0"/>
          </a:p>
          <a:p>
            <a:pPr marL="628650" lvl="1" indent="-171450">
              <a:buFont typeface="Arial" panose="020B0604020202020204" pitchFamily="34" charset="0"/>
              <a:buChar char="•"/>
            </a:pPr>
            <a:r>
              <a:rPr lang="en-US" dirty="0"/>
              <a:t>We do not know yet which boats are going to </a:t>
            </a:r>
            <a:r>
              <a:rPr lang="en-US" dirty="0" err="1"/>
              <a:t>Stotesbury</a:t>
            </a:r>
            <a:r>
              <a:rPr lang="en-US" dirty="0"/>
              <a:t> and won’t until a little later. Manny Flicks is at the same place as </a:t>
            </a:r>
            <a:r>
              <a:rPr lang="en-US" dirty="0" err="1"/>
              <a:t>Stotes</a:t>
            </a:r>
            <a:r>
              <a:rPr lang="en-US" dirty="0"/>
              <a:t>, so we’re looking at it as a dry run. </a:t>
            </a:r>
          </a:p>
          <a:p>
            <a:pPr marL="628650" lvl="1" indent="-171450">
              <a:buFont typeface="Arial" panose="020B0604020202020204" pitchFamily="34" charset="0"/>
              <a:buChar char="•"/>
            </a:pPr>
            <a:r>
              <a:rPr lang="en-US" dirty="0"/>
              <a:t>We need a chaperone for every 6 students, so we will need parents to volunteer for that. </a:t>
            </a:r>
          </a:p>
          <a:p>
            <a:pPr marL="171450" indent="-171450">
              <a:buFont typeface="Arial" panose="020B0604020202020204" pitchFamily="34" charset="0"/>
              <a:buChar char="•"/>
            </a:pPr>
            <a:r>
              <a:rPr lang="en-US" dirty="0"/>
              <a:t>Nationals</a:t>
            </a:r>
          </a:p>
          <a:p>
            <a:pPr marL="628650" lvl="1" indent="-171450">
              <a:buFont typeface="Arial" panose="020B0604020202020204" pitchFamily="34" charset="0"/>
              <a:buChar char="•"/>
            </a:pPr>
            <a:r>
              <a:rPr lang="en-US" dirty="0"/>
              <a:t>Memorial Day weekend in Camden</a:t>
            </a:r>
          </a:p>
          <a:p>
            <a:pPr marL="628650" lvl="1" indent="-171450">
              <a:buFont typeface="Arial" panose="020B0604020202020204" pitchFamily="34" charset="0"/>
              <a:buChar char="•"/>
            </a:pPr>
            <a:r>
              <a:rPr lang="en-US" dirty="0"/>
              <a:t>Only the boats that win States will go</a:t>
            </a:r>
          </a:p>
          <a:p>
            <a:pPr marL="628650" lvl="1" indent="-171450">
              <a:buFont typeface="Arial" panose="020B0604020202020204" pitchFamily="34" charset="0"/>
              <a:buChar char="•"/>
            </a:pPr>
            <a:r>
              <a:rPr lang="en-US" dirty="0"/>
              <a:t>We won’t know until 5/7 or 5/14 who goes</a:t>
            </a:r>
          </a:p>
          <a:p>
            <a:pPr marL="628650" lvl="1" indent="-171450">
              <a:buFont typeface="Arial" panose="020B0604020202020204" pitchFamily="34" charset="0"/>
              <a:buChar char="•"/>
            </a:pPr>
            <a:r>
              <a:rPr lang="en-US" dirty="0"/>
              <a:t>Providing tent or snacks depends on how many boats go</a:t>
            </a:r>
          </a:p>
        </p:txBody>
      </p:sp>
      <p:sp>
        <p:nvSpPr>
          <p:cNvPr id="4" name="Slide Number Placeholder 3"/>
          <p:cNvSpPr>
            <a:spLocks noGrp="1"/>
          </p:cNvSpPr>
          <p:nvPr>
            <p:ph type="sldNum" sz="quarter" idx="5"/>
          </p:nvPr>
        </p:nvSpPr>
        <p:spPr/>
        <p:txBody>
          <a:bodyPr/>
          <a:lstStyle/>
          <a:p>
            <a:fld id="{01E819EC-E201-490F-81DA-9F9EDD514313}" type="slidenum">
              <a:rPr lang="en-US" smtClean="0"/>
              <a:t>2</a:t>
            </a:fld>
            <a:endParaRPr lang="en-US"/>
          </a:p>
        </p:txBody>
      </p:sp>
    </p:spTree>
    <p:extLst>
      <p:ext uri="{BB962C8B-B14F-4D97-AF65-F5344CB8AC3E}">
        <p14:creationId xmlns:p14="http://schemas.microsoft.com/office/powerpoint/2010/main" val="704611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 seems way too early to talk about next season, but we’re already halfway through the regattas. We have the first weekend of States in 3 weeks, and </a:t>
            </a:r>
            <a:r>
              <a:rPr lang="en-US" dirty="0" err="1"/>
              <a:t>Stotesbury</a:t>
            </a:r>
            <a:r>
              <a:rPr lang="en-US" dirty="0"/>
              <a:t> the weekend after that. The season will be over for most of our rowers on May 21. </a:t>
            </a:r>
          </a:p>
          <a:p>
            <a:pPr marL="171450" indent="-171450">
              <a:buFont typeface="Arial" panose="020B0604020202020204" pitchFamily="34" charset="0"/>
              <a:buChar char="•"/>
            </a:pPr>
            <a:r>
              <a:rPr lang="en-US" dirty="0"/>
              <a:t>We have 2 Board members graduating out. A lot of our other Board members are juniors, so we’ve got a big turnover coming and we need to prepare.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have 38 Board positions; all but 7 are held by parents of juniors and seniors</a:t>
            </a:r>
          </a:p>
          <a:p>
            <a:pPr marL="171450" indent="-171450">
              <a:buFont typeface="Arial" panose="020B0604020202020204" pitchFamily="34" charset="0"/>
              <a:buChar char="•"/>
            </a:pPr>
            <a:r>
              <a:rPr lang="en-US" dirty="0"/>
              <a:t>We need people to sign up to be Board members for next year, so that we can start training you for these positions before the parents of juniors graduate out. </a:t>
            </a:r>
          </a:p>
          <a:p>
            <a:pPr marL="171450" indent="-171450">
              <a:buFont typeface="Arial" panose="020B0604020202020204" pitchFamily="34" charset="0"/>
              <a:buChar char="•"/>
            </a:pPr>
            <a:r>
              <a:rPr lang="en-US" dirty="0"/>
              <a:t>Let’s take a quick look at each position’s duties and time demands</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3</a:t>
            </a:fld>
            <a:endParaRPr lang="en-US"/>
          </a:p>
        </p:txBody>
      </p:sp>
    </p:spTree>
    <p:extLst>
      <p:ext uri="{BB962C8B-B14F-4D97-AF65-F5344CB8AC3E}">
        <p14:creationId xmlns:p14="http://schemas.microsoft.com/office/powerpoint/2010/main" val="3780807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 We have one person agreeing to be a President-Elect for next year, learning the position while doing another Board role. Ideally, we would like to have a second President-Elect for next year as well. The President position is not as scary, or as busy, as it has been this year. Between COVID and last year’s graduations, wee had several Board members new to both crew and the Board this year, so Tine and I took on portions of those roles. Now that those people have some experience, we  will be transitioning that extra stuff back for next year, so the President position will be less demanding next year. Thank God. I’m old and tired.  </a:t>
            </a:r>
          </a:p>
          <a:p>
            <a:endParaRPr lang="en-US" dirty="0"/>
          </a:p>
          <a:p>
            <a:r>
              <a:rPr lang="en-US" dirty="0"/>
              <a:t>Coach Liaison is year-round, but only sporadically busy. The most hectic time is the beginning of the year, when coaches’ contracts are renewed. </a:t>
            </a:r>
          </a:p>
          <a:p>
            <a:endParaRPr lang="en-US" dirty="0"/>
          </a:p>
          <a:p>
            <a:r>
              <a:rPr lang="en-US" dirty="0"/>
              <a:t>Recruiting is time-consuming in short bursts – the fall is busy with Freshman and New Student Orientations in August, and getting things ready for Learn to Row. In the spring, you have Club Day for LHS students, at Langley, and the Activities Fair for 8</a:t>
            </a:r>
            <a:r>
              <a:rPr lang="en-US" baseline="30000" dirty="0"/>
              <a:t>th</a:t>
            </a:r>
            <a:r>
              <a:rPr lang="en-US" dirty="0"/>
              <a:t> graders in March. </a:t>
            </a:r>
          </a:p>
        </p:txBody>
      </p:sp>
      <p:sp>
        <p:nvSpPr>
          <p:cNvPr id="4" name="Slide Number Placeholder 3"/>
          <p:cNvSpPr>
            <a:spLocks noGrp="1"/>
          </p:cNvSpPr>
          <p:nvPr>
            <p:ph type="sldNum" sz="quarter" idx="5"/>
          </p:nvPr>
        </p:nvSpPr>
        <p:spPr/>
        <p:txBody>
          <a:bodyPr/>
          <a:lstStyle/>
          <a:p>
            <a:fld id="{01E819EC-E201-490F-81DA-9F9EDD514313}" type="slidenum">
              <a:rPr lang="en-US" smtClean="0"/>
              <a:t>4</a:t>
            </a:fld>
            <a:endParaRPr lang="en-US"/>
          </a:p>
        </p:txBody>
      </p:sp>
    </p:spTree>
    <p:extLst>
      <p:ext uri="{BB962C8B-B14F-4D97-AF65-F5344CB8AC3E}">
        <p14:creationId xmlns:p14="http://schemas.microsoft.com/office/powerpoint/2010/main" val="1987500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Treasurer is pretty self-explanatory – pay bills, watch the budget, tell us what we can spend. It’s not all that time-consuming if you have experience. Busy in the fall, setting the budget, sporadic time demands throughout the year. </a:t>
            </a:r>
          </a:p>
          <a:p>
            <a:endParaRPr lang="en-US" dirty="0"/>
          </a:p>
          <a:p>
            <a:r>
              <a:rPr lang="en-US" dirty="0"/>
              <a:t>Secretary is also pretty standard.  Monthly demands for the Board meetings, and sporadic requirements throughout the year</a:t>
            </a:r>
          </a:p>
          <a:p>
            <a:endParaRPr lang="en-US" dirty="0"/>
          </a:p>
          <a:p>
            <a:r>
              <a:rPr lang="en-US" dirty="0"/>
              <a:t>Membership Chairpersons are pretty busy in October through February, when crew registration is open. Weekly, you will need to make sure that those who have registered have dotted all the Is and crossed all the Ts. It’s mostly an exercise in managing a tracking spreadsheet and downloading information from </a:t>
            </a:r>
            <a:r>
              <a:rPr lang="en-US" dirty="0" err="1"/>
              <a:t>SportsEngine</a:t>
            </a:r>
            <a:r>
              <a:rPr lang="en-US" dirty="0"/>
              <a:t> and from Beth Longo, and answering registration questions from Treasurers, Presidents, Bus Coordinators and Volunteer Coordinators. It does not take vast computer skill, just willingness to learn how to manipulate </a:t>
            </a:r>
            <a:r>
              <a:rPr lang="en-US" dirty="0" err="1"/>
              <a:t>SportsEngine</a:t>
            </a:r>
            <a:endParaRPr lang="en-US" dirty="0"/>
          </a:p>
          <a:p>
            <a:endParaRPr lang="en-US" dirty="0"/>
          </a:p>
          <a:p>
            <a:r>
              <a:rPr lang="en-US" dirty="0"/>
              <a:t>Ways and Means is fundraising. It is busy sporadically, particularly from early December until early February, prepping for Tag Day. </a:t>
            </a:r>
          </a:p>
        </p:txBody>
      </p:sp>
      <p:sp>
        <p:nvSpPr>
          <p:cNvPr id="4" name="Slide Number Placeholder 3"/>
          <p:cNvSpPr>
            <a:spLocks noGrp="1"/>
          </p:cNvSpPr>
          <p:nvPr>
            <p:ph type="sldNum" sz="quarter" idx="5"/>
          </p:nvPr>
        </p:nvSpPr>
        <p:spPr/>
        <p:txBody>
          <a:bodyPr/>
          <a:lstStyle/>
          <a:p>
            <a:fld id="{01E819EC-E201-490F-81DA-9F9EDD514313}" type="slidenum">
              <a:rPr lang="en-US" smtClean="0"/>
              <a:t>5</a:t>
            </a:fld>
            <a:endParaRPr lang="en-US"/>
          </a:p>
        </p:txBody>
      </p:sp>
    </p:spTree>
    <p:extLst>
      <p:ext uri="{BB962C8B-B14F-4D97-AF65-F5344CB8AC3E}">
        <p14:creationId xmlns:p14="http://schemas.microsoft.com/office/powerpoint/2010/main" val="524454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Equipment Chairs is year-round, and busy once practices start. Winterizing equipment after Learn to Row, keeping ergs working during winter training, keeping boats and launches on the water during spring and fall. Many of the coaches are also handy in this way, so it’s not all on you. It is one of the more time-consuming, but essential. Ideally, at least one of the chairs will be handy at tinkering and at least one will be good at organization and record-keeping.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Volunteer Coordinator is busy all season, but none of the tasks take very long, no more than an hour. You could assume a couple of hours a week, at the most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Communications is busy during the season and requires some basic computer skill and some writing ability. It’s also helpful to have social media management knowledge. Ideally, we’d have two people for this, to backstop each other.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Events Coordinator is pretty self-explanatory. It’s pretty time-consuming, as they are involved in everything we do as a group. That’s why this group is pretty big. Right now, we have 4 coordinators, and they rotate who’s prime for events. That way, it’s not overwhelming for any one person. Each event is time-consuming if you’re the point, but less so if you’re backup. </a:t>
            </a:r>
          </a:p>
        </p:txBody>
      </p:sp>
      <p:sp>
        <p:nvSpPr>
          <p:cNvPr id="4" name="Slide Number Placeholder 3"/>
          <p:cNvSpPr>
            <a:spLocks noGrp="1"/>
          </p:cNvSpPr>
          <p:nvPr>
            <p:ph type="sldNum" sz="quarter" idx="5"/>
          </p:nvPr>
        </p:nvSpPr>
        <p:spPr/>
        <p:txBody>
          <a:bodyPr/>
          <a:lstStyle/>
          <a:p>
            <a:fld id="{01E819EC-E201-490F-81DA-9F9EDD514313}" type="slidenum">
              <a:rPr lang="en-US" smtClean="0"/>
              <a:t>6</a:t>
            </a:fld>
            <a:endParaRPr lang="en-US"/>
          </a:p>
        </p:txBody>
      </p:sp>
    </p:spTree>
    <p:extLst>
      <p:ext uri="{BB962C8B-B14F-4D97-AF65-F5344CB8AC3E}">
        <p14:creationId xmlns:p14="http://schemas.microsoft.com/office/powerpoint/2010/main" val="385851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 Coordinator is very important and, with the current chaperone certification process, really needs to be two people. Certification monitoring is essentially getting info from Membership and passing it on to Langley, who is certified and who is not. Bus company liaison is busy at the beginning of the year, setting up the contract with the bus company, then quiet until February. At that point, there is activity every day, but for a few minutes, to make sure that the buses run smoothly. </a:t>
            </a:r>
          </a:p>
          <a:p>
            <a:endParaRPr lang="en-US" dirty="0"/>
          </a:p>
          <a:p>
            <a:r>
              <a:rPr lang="en-US" dirty="0"/>
              <a:t>Website coordinators need basic computer knowledge. If I can do it, you can. If you’ve ever used HTML, XML, or WML, you can do this. Busy sporadically, rarely takes longer than 30 minutes to make updates. </a:t>
            </a:r>
          </a:p>
          <a:p>
            <a:endParaRPr lang="en-US" dirty="0"/>
          </a:p>
          <a:p>
            <a:r>
              <a:rPr lang="en-US" dirty="0"/>
              <a:t>VASRA Contact attends VASRA meetings once a month and LCBC meetings once a month. During regatta season, you will monitor the volunteers working our assignment, usually the grandstand van</a:t>
            </a:r>
          </a:p>
          <a:p>
            <a:endParaRPr lang="en-US" dirty="0"/>
          </a:p>
          <a:p>
            <a:r>
              <a:rPr lang="en-US" dirty="0"/>
              <a:t>Apparel is very busy when ordering uniforms, and sporadically in spring and fall to open the stores for crew swag. It’s pretty time-consuming during these periods, with a lot of email discussion with vendors and monitoring distribution of merchandise. </a:t>
            </a:r>
          </a:p>
        </p:txBody>
      </p:sp>
      <p:sp>
        <p:nvSpPr>
          <p:cNvPr id="4" name="Slide Number Placeholder 3"/>
          <p:cNvSpPr>
            <a:spLocks noGrp="1"/>
          </p:cNvSpPr>
          <p:nvPr>
            <p:ph type="sldNum" sz="quarter" idx="5"/>
          </p:nvPr>
        </p:nvSpPr>
        <p:spPr/>
        <p:txBody>
          <a:bodyPr/>
          <a:lstStyle/>
          <a:p>
            <a:fld id="{01E819EC-E201-490F-81DA-9F9EDD514313}" type="slidenum">
              <a:rPr lang="en-US" smtClean="0"/>
              <a:t>7</a:t>
            </a:fld>
            <a:endParaRPr lang="en-US"/>
          </a:p>
        </p:txBody>
      </p:sp>
    </p:spTree>
    <p:extLst>
      <p:ext uri="{BB962C8B-B14F-4D97-AF65-F5344CB8AC3E}">
        <p14:creationId xmlns:p14="http://schemas.microsoft.com/office/powerpoint/2010/main" val="3783259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Launch Operations is busy sporadically. A few weekends in the fall, a few in the spring, and possibly some time during regatta season</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Videographer is busy during the regattas and practices, sporadically. Regattas are all day, of course, but random videos of practices at your discretion. If you’re at all inclined, turning the raw video into presentation videos for recruiting events and dinners would be ideal. Doesn’t have to be Oscar-worthy. If I can figure out how to post to YouTube, you can too.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Photographer – same thing as videographer, with photos. </a:t>
            </a:r>
          </a:p>
        </p:txBody>
      </p:sp>
      <p:sp>
        <p:nvSpPr>
          <p:cNvPr id="4" name="Slide Number Placeholder 3"/>
          <p:cNvSpPr>
            <a:spLocks noGrp="1"/>
          </p:cNvSpPr>
          <p:nvPr>
            <p:ph type="sldNum" sz="quarter" idx="5"/>
          </p:nvPr>
        </p:nvSpPr>
        <p:spPr/>
        <p:txBody>
          <a:bodyPr/>
          <a:lstStyle/>
          <a:p>
            <a:fld id="{01E819EC-E201-490F-81DA-9F9EDD514313}" type="slidenum">
              <a:rPr lang="en-US" smtClean="0"/>
              <a:t>8</a:t>
            </a:fld>
            <a:endParaRPr lang="en-US"/>
          </a:p>
        </p:txBody>
      </p:sp>
    </p:spTree>
    <p:extLst>
      <p:ext uri="{BB962C8B-B14F-4D97-AF65-F5344CB8AC3E}">
        <p14:creationId xmlns:p14="http://schemas.microsoft.com/office/powerpoint/2010/main" val="2954033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9</a:t>
            </a:fld>
            <a:endParaRPr lang="en-US"/>
          </a:p>
        </p:txBody>
      </p:sp>
    </p:spTree>
    <p:extLst>
      <p:ext uri="{BB962C8B-B14F-4D97-AF65-F5344CB8AC3E}">
        <p14:creationId xmlns:p14="http://schemas.microsoft.com/office/powerpoint/2010/main" val="989918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97449-C03D-421D-8004-F38183AF6F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C04BC6-40A6-4CAC-96E6-1D7B5F379B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652A5F-14F0-4FB6-A6F3-49CE5B397A6A}"/>
              </a:ext>
            </a:extLst>
          </p:cNvPr>
          <p:cNvSpPr>
            <a:spLocks noGrp="1"/>
          </p:cNvSpPr>
          <p:nvPr>
            <p:ph type="dt" sz="half" idx="10"/>
          </p:nvPr>
        </p:nvSpPr>
        <p:spPr/>
        <p:txBody>
          <a:bodyPr/>
          <a:lstStyle/>
          <a:p>
            <a:fld id="{30642E25-58A8-4446-9DD3-685F55E25EC4}" type="datetimeFigureOut">
              <a:rPr lang="en-US" smtClean="0"/>
              <a:t>4/14/2022</a:t>
            </a:fld>
            <a:endParaRPr lang="en-US"/>
          </a:p>
        </p:txBody>
      </p:sp>
      <p:sp>
        <p:nvSpPr>
          <p:cNvPr id="5" name="Footer Placeholder 4">
            <a:extLst>
              <a:ext uri="{FF2B5EF4-FFF2-40B4-BE49-F238E27FC236}">
                <a16:creationId xmlns:a16="http://schemas.microsoft.com/office/drawing/2014/main" id="{DF2DE92A-AD6C-4F5C-9580-92C1801487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06C649-890A-4476-BEFD-955204F3ACD0}"/>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3503962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E7EAB-84AE-4DE5-8C0C-40F73F27DA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3B7176-C200-4CA2-B795-994BEC3672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05B97A-C4A3-4D7B-AAE4-3C8617F22790}"/>
              </a:ext>
            </a:extLst>
          </p:cNvPr>
          <p:cNvSpPr>
            <a:spLocks noGrp="1"/>
          </p:cNvSpPr>
          <p:nvPr>
            <p:ph type="dt" sz="half" idx="10"/>
          </p:nvPr>
        </p:nvSpPr>
        <p:spPr/>
        <p:txBody>
          <a:bodyPr/>
          <a:lstStyle/>
          <a:p>
            <a:fld id="{30642E25-58A8-4446-9DD3-685F55E25EC4}" type="datetimeFigureOut">
              <a:rPr lang="en-US" smtClean="0"/>
              <a:t>4/14/2022</a:t>
            </a:fld>
            <a:endParaRPr lang="en-US"/>
          </a:p>
        </p:txBody>
      </p:sp>
      <p:sp>
        <p:nvSpPr>
          <p:cNvPr id="5" name="Footer Placeholder 4">
            <a:extLst>
              <a:ext uri="{FF2B5EF4-FFF2-40B4-BE49-F238E27FC236}">
                <a16:creationId xmlns:a16="http://schemas.microsoft.com/office/drawing/2014/main" id="{7345C41B-5121-4363-A66E-DBBA607E2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7D3CD9-FE19-4A3E-8D2C-451E6F971E50}"/>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1215568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3F330-F0FE-4B70-84B5-A3C34759FD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A8123E-09F4-49BE-A91D-0953DEE570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24CBCC-2E06-48BB-B882-957991D96D81}"/>
              </a:ext>
            </a:extLst>
          </p:cNvPr>
          <p:cNvSpPr>
            <a:spLocks noGrp="1"/>
          </p:cNvSpPr>
          <p:nvPr>
            <p:ph type="dt" sz="half" idx="10"/>
          </p:nvPr>
        </p:nvSpPr>
        <p:spPr/>
        <p:txBody>
          <a:bodyPr/>
          <a:lstStyle/>
          <a:p>
            <a:fld id="{30642E25-58A8-4446-9DD3-685F55E25EC4}" type="datetimeFigureOut">
              <a:rPr lang="en-US" smtClean="0"/>
              <a:t>4/14/2022</a:t>
            </a:fld>
            <a:endParaRPr lang="en-US"/>
          </a:p>
        </p:txBody>
      </p:sp>
      <p:sp>
        <p:nvSpPr>
          <p:cNvPr id="5" name="Footer Placeholder 4">
            <a:extLst>
              <a:ext uri="{FF2B5EF4-FFF2-40B4-BE49-F238E27FC236}">
                <a16:creationId xmlns:a16="http://schemas.microsoft.com/office/drawing/2014/main" id="{BB77B16E-6476-4D30-B28F-A135473786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78C0AC-8667-4819-BA3C-B52A69030C50}"/>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1004408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1AE61-BED8-41EC-A243-F5B411B70D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EE236-7E6C-4E11-B908-18C04192CB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0A284C-F2F4-41EA-9169-2FBCF78C493F}"/>
              </a:ext>
            </a:extLst>
          </p:cNvPr>
          <p:cNvSpPr>
            <a:spLocks noGrp="1"/>
          </p:cNvSpPr>
          <p:nvPr>
            <p:ph type="dt" sz="half" idx="10"/>
          </p:nvPr>
        </p:nvSpPr>
        <p:spPr/>
        <p:txBody>
          <a:bodyPr/>
          <a:lstStyle/>
          <a:p>
            <a:fld id="{30642E25-58A8-4446-9DD3-685F55E25EC4}" type="datetimeFigureOut">
              <a:rPr lang="en-US" smtClean="0"/>
              <a:t>4/14/2022</a:t>
            </a:fld>
            <a:endParaRPr lang="en-US"/>
          </a:p>
        </p:txBody>
      </p:sp>
      <p:sp>
        <p:nvSpPr>
          <p:cNvPr id="5" name="Footer Placeholder 4">
            <a:extLst>
              <a:ext uri="{FF2B5EF4-FFF2-40B4-BE49-F238E27FC236}">
                <a16:creationId xmlns:a16="http://schemas.microsoft.com/office/drawing/2014/main" id="{98C6E1EB-E9C0-4E34-BC2F-FB3270D43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401F0-11E7-43D8-824A-37BD54EBC14D}"/>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508155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F7841-A437-4AE2-B29C-546CCAF8CF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0B4DC8-4C93-4F42-9FC8-BCC588DF17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7D661E-42CB-4B14-A4BE-C6DA6E067FA6}"/>
              </a:ext>
            </a:extLst>
          </p:cNvPr>
          <p:cNvSpPr>
            <a:spLocks noGrp="1"/>
          </p:cNvSpPr>
          <p:nvPr>
            <p:ph type="dt" sz="half" idx="10"/>
          </p:nvPr>
        </p:nvSpPr>
        <p:spPr/>
        <p:txBody>
          <a:bodyPr/>
          <a:lstStyle/>
          <a:p>
            <a:fld id="{30642E25-58A8-4446-9DD3-685F55E25EC4}" type="datetimeFigureOut">
              <a:rPr lang="en-US" smtClean="0"/>
              <a:t>4/14/2022</a:t>
            </a:fld>
            <a:endParaRPr lang="en-US"/>
          </a:p>
        </p:txBody>
      </p:sp>
      <p:sp>
        <p:nvSpPr>
          <p:cNvPr id="5" name="Footer Placeholder 4">
            <a:extLst>
              <a:ext uri="{FF2B5EF4-FFF2-40B4-BE49-F238E27FC236}">
                <a16:creationId xmlns:a16="http://schemas.microsoft.com/office/drawing/2014/main" id="{E3A94474-D288-48B5-BA40-F71E977A51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277FC2-7664-4B85-9D99-AC6A48D6008F}"/>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1312710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4E85-3590-4621-8FE9-F6CD2962FC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DF7AEC-8ED4-42C3-A0DB-996C429771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7C12D9-1319-41AA-8665-7C82B98A4B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5F66BC-2794-4E53-9B41-6F1CDE550CE7}"/>
              </a:ext>
            </a:extLst>
          </p:cNvPr>
          <p:cNvSpPr>
            <a:spLocks noGrp="1"/>
          </p:cNvSpPr>
          <p:nvPr>
            <p:ph type="dt" sz="half" idx="10"/>
          </p:nvPr>
        </p:nvSpPr>
        <p:spPr/>
        <p:txBody>
          <a:bodyPr/>
          <a:lstStyle/>
          <a:p>
            <a:fld id="{30642E25-58A8-4446-9DD3-685F55E25EC4}" type="datetimeFigureOut">
              <a:rPr lang="en-US" smtClean="0"/>
              <a:t>4/14/2022</a:t>
            </a:fld>
            <a:endParaRPr lang="en-US"/>
          </a:p>
        </p:txBody>
      </p:sp>
      <p:sp>
        <p:nvSpPr>
          <p:cNvPr id="6" name="Footer Placeholder 5">
            <a:extLst>
              <a:ext uri="{FF2B5EF4-FFF2-40B4-BE49-F238E27FC236}">
                <a16:creationId xmlns:a16="http://schemas.microsoft.com/office/drawing/2014/main" id="{5997D8CE-F74C-4D4B-AD7C-E166852718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813E4-2EC5-4D46-A9DF-DA92DA17D15D}"/>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3295638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4BBE3-E077-490C-AE60-01AE685C18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A5F613-B69F-42D3-925A-48E7A9DB54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C2AE13-FE71-4A02-97A4-C6A914C890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DDF458-8766-43CB-91F0-464B214C35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2D1430-BB97-4BEE-A727-37B0F81039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B82DA8-1D63-465E-8AE4-08CB2F18B7F0}"/>
              </a:ext>
            </a:extLst>
          </p:cNvPr>
          <p:cNvSpPr>
            <a:spLocks noGrp="1"/>
          </p:cNvSpPr>
          <p:nvPr>
            <p:ph type="dt" sz="half" idx="10"/>
          </p:nvPr>
        </p:nvSpPr>
        <p:spPr/>
        <p:txBody>
          <a:bodyPr/>
          <a:lstStyle/>
          <a:p>
            <a:fld id="{30642E25-58A8-4446-9DD3-685F55E25EC4}" type="datetimeFigureOut">
              <a:rPr lang="en-US" smtClean="0"/>
              <a:t>4/14/2022</a:t>
            </a:fld>
            <a:endParaRPr lang="en-US"/>
          </a:p>
        </p:txBody>
      </p:sp>
      <p:sp>
        <p:nvSpPr>
          <p:cNvPr id="8" name="Footer Placeholder 7">
            <a:extLst>
              <a:ext uri="{FF2B5EF4-FFF2-40B4-BE49-F238E27FC236}">
                <a16:creationId xmlns:a16="http://schemas.microsoft.com/office/drawing/2014/main" id="{DB797299-395E-4021-9254-B9A6B49438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653421-8CC3-4ACC-8015-5F6973F6FBC4}"/>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2937314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10D9-847D-48F1-95A6-F577C7A99D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F495ED-B7A7-453A-BB03-265CF23B2270}"/>
              </a:ext>
            </a:extLst>
          </p:cNvPr>
          <p:cNvSpPr>
            <a:spLocks noGrp="1"/>
          </p:cNvSpPr>
          <p:nvPr>
            <p:ph type="dt" sz="half" idx="10"/>
          </p:nvPr>
        </p:nvSpPr>
        <p:spPr/>
        <p:txBody>
          <a:bodyPr/>
          <a:lstStyle/>
          <a:p>
            <a:fld id="{30642E25-58A8-4446-9DD3-685F55E25EC4}" type="datetimeFigureOut">
              <a:rPr lang="en-US" smtClean="0"/>
              <a:t>4/14/2022</a:t>
            </a:fld>
            <a:endParaRPr lang="en-US"/>
          </a:p>
        </p:txBody>
      </p:sp>
      <p:sp>
        <p:nvSpPr>
          <p:cNvPr id="4" name="Footer Placeholder 3">
            <a:extLst>
              <a:ext uri="{FF2B5EF4-FFF2-40B4-BE49-F238E27FC236}">
                <a16:creationId xmlns:a16="http://schemas.microsoft.com/office/drawing/2014/main" id="{DA3F2473-11FF-4E0B-A50F-CA8615BF3B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6032D5-C814-4D10-A293-580D9250910C}"/>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1249991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36D919-2B5A-41E8-9527-F2CF44006F61}"/>
              </a:ext>
            </a:extLst>
          </p:cNvPr>
          <p:cNvSpPr>
            <a:spLocks noGrp="1"/>
          </p:cNvSpPr>
          <p:nvPr>
            <p:ph type="dt" sz="half" idx="10"/>
          </p:nvPr>
        </p:nvSpPr>
        <p:spPr/>
        <p:txBody>
          <a:bodyPr/>
          <a:lstStyle/>
          <a:p>
            <a:fld id="{30642E25-58A8-4446-9DD3-685F55E25EC4}" type="datetimeFigureOut">
              <a:rPr lang="en-US" smtClean="0"/>
              <a:t>4/14/2022</a:t>
            </a:fld>
            <a:endParaRPr lang="en-US"/>
          </a:p>
        </p:txBody>
      </p:sp>
      <p:sp>
        <p:nvSpPr>
          <p:cNvPr id="3" name="Footer Placeholder 2">
            <a:extLst>
              <a:ext uri="{FF2B5EF4-FFF2-40B4-BE49-F238E27FC236}">
                <a16:creationId xmlns:a16="http://schemas.microsoft.com/office/drawing/2014/main" id="{1A94F148-F02E-4AEC-9709-8B44B5AF72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FEE4A8-943A-4114-B669-770A2656D433}"/>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3657564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0DCA8-733F-4C62-892E-68FC6D7BEF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5B9B50-DA57-4BB2-966A-F7EA7CDF00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266E22-7A3B-45AD-AE70-13F7E9DFF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33AFC6-C04E-4F87-845B-949DAB8A23EB}"/>
              </a:ext>
            </a:extLst>
          </p:cNvPr>
          <p:cNvSpPr>
            <a:spLocks noGrp="1"/>
          </p:cNvSpPr>
          <p:nvPr>
            <p:ph type="dt" sz="half" idx="10"/>
          </p:nvPr>
        </p:nvSpPr>
        <p:spPr/>
        <p:txBody>
          <a:bodyPr/>
          <a:lstStyle/>
          <a:p>
            <a:fld id="{30642E25-58A8-4446-9DD3-685F55E25EC4}" type="datetimeFigureOut">
              <a:rPr lang="en-US" smtClean="0"/>
              <a:t>4/14/2022</a:t>
            </a:fld>
            <a:endParaRPr lang="en-US"/>
          </a:p>
        </p:txBody>
      </p:sp>
      <p:sp>
        <p:nvSpPr>
          <p:cNvPr id="6" name="Footer Placeholder 5">
            <a:extLst>
              <a:ext uri="{FF2B5EF4-FFF2-40B4-BE49-F238E27FC236}">
                <a16:creationId xmlns:a16="http://schemas.microsoft.com/office/drawing/2014/main" id="{AC7457AD-690D-4A64-AEE2-E8F6C9C2B3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FAE38C-22AF-48D6-AC7E-1A8A3FF0E8FC}"/>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2625176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1CB47-9411-43AC-B4E3-541FFDCD13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CCCBC3-5EDD-4F34-8DE4-72E0908D46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BB81C4-02B6-40DC-8FF4-C7FB6F3030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3FDCBA-D760-4C8F-B8E1-3FEA77EE76C9}"/>
              </a:ext>
            </a:extLst>
          </p:cNvPr>
          <p:cNvSpPr>
            <a:spLocks noGrp="1"/>
          </p:cNvSpPr>
          <p:nvPr>
            <p:ph type="dt" sz="half" idx="10"/>
          </p:nvPr>
        </p:nvSpPr>
        <p:spPr/>
        <p:txBody>
          <a:bodyPr/>
          <a:lstStyle/>
          <a:p>
            <a:fld id="{30642E25-58A8-4446-9DD3-685F55E25EC4}" type="datetimeFigureOut">
              <a:rPr lang="en-US" smtClean="0"/>
              <a:t>4/14/2022</a:t>
            </a:fld>
            <a:endParaRPr lang="en-US"/>
          </a:p>
        </p:txBody>
      </p:sp>
      <p:sp>
        <p:nvSpPr>
          <p:cNvPr id="6" name="Footer Placeholder 5">
            <a:extLst>
              <a:ext uri="{FF2B5EF4-FFF2-40B4-BE49-F238E27FC236}">
                <a16:creationId xmlns:a16="http://schemas.microsoft.com/office/drawing/2014/main" id="{40CF6217-10EF-46CE-9550-9D6A213953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55F46B-05C6-48FF-877A-B4861BFE0395}"/>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657815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236B89-7D28-4B60-B9D3-9944101492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7242E4-5BA7-4DF8-9806-4279BD6231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15EE46-D6B1-4CB5-9DF1-DEBAE84598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42E25-58A8-4446-9DD3-685F55E25EC4}" type="datetimeFigureOut">
              <a:rPr lang="en-US" smtClean="0"/>
              <a:t>4/14/2022</a:t>
            </a:fld>
            <a:endParaRPr lang="en-US"/>
          </a:p>
        </p:txBody>
      </p:sp>
      <p:sp>
        <p:nvSpPr>
          <p:cNvPr id="5" name="Footer Placeholder 4">
            <a:extLst>
              <a:ext uri="{FF2B5EF4-FFF2-40B4-BE49-F238E27FC236}">
                <a16:creationId xmlns:a16="http://schemas.microsoft.com/office/drawing/2014/main" id="{A26FEA08-C9E7-4F35-97C9-58420305E3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F357B2-9BAA-4906-AC48-25DC00B2ED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884D1-0AD1-442C-979F-E07FECDB77FD}" type="slidenum">
              <a:rPr lang="en-US" smtClean="0"/>
              <a:t>‹#›</a:t>
            </a:fld>
            <a:endParaRPr lang="en-US"/>
          </a:p>
        </p:txBody>
      </p:sp>
    </p:spTree>
    <p:extLst>
      <p:ext uri="{BB962C8B-B14F-4D97-AF65-F5344CB8AC3E}">
        <p14:creationId xmlns:p14="http://schemas.microsoft.com/office/powerpoint/2010/main" val="3742783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langleyrowing@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4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ECFB45ED-9A3D-474A-8D14-4E77095FDC96}"/>
              </a:ext>
            </a:extLst>
          </p:cNvPr>
          <p:cNvGrpSpPr/>
          <p:nvPr/>
        </p:nvGrpSpPr>
        <p:grpSpPr>
          <a:xfrm>
            <a:off x="643467" y="1389142"/>
            <a:ext cx="10905066" cy="4079716"/>
            <a:chOff x="607366" y="3418889"/>
            <a:chExt cx="7348742" cy="2749254"/>
          </a:xfrm>
        </p:grpSpPr>
        <p:sp>
          <p:nvSpPr>
            <p:cNvPr id="20" name="Right Triangle 19">
              <a:extLst>
                <a:ext uri="{FF2B5EF4-FFF2-40B4-BE49-F238E27FC236}">
                  <a16:creationId xmlns:a16="http://schemas.microsoft.com/office/drawing/2014/main" id="{7696C89B-79D7-46A6-AEE6-4EB6EF38E7B8}"/>
                </a:ext>
              </a:extLst>
            </p:cNvPr>
            <p:cNvSpPr/>
            <p:nvPr/>
          </p:nvSpPr>
          <p:spPr>
            <a:xfrm>
              <a:off x="613611" y="3429001"/>
              <a:ext cx="7342497" cy="2739142"/>
            </a:xfrm>
            <a:prstGeom prst="rtTriangle">
              <a:avLst/>
            </a:prstGeom>
            <a:solidFill>
              <a:schemeClr val="accent4">
                <a:lumMod val="60000"/>
                <a:lumOff val="4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a:extLst>
                <a:ext uri="{FF2B5EF4-FFF2-40B4-BE49-F238E27FC236}">
                  <a16:creationId xmlns:a16="http://schemas.microsoft.com/office/drawing/2014/main" id="{F5CF6C13-7A33-4959-AF49-332EF5A46FDD}"/>
                </a:ext>
              </a:extLst>
            </p:cNvPr>
            <p:cNvSpPr/>
            <p:nvPr/>
          </p:nvSpPr>
          <p:spPr>
            <a:xfrm rot="10800000">
              <a:off x="613611" y="3421067"/>
              <a:ext cx="7342497" cy="2747075"/>
            </a:xfrm>
            <a:prstGeom prst="r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A00611A-3425-4958-A20F-AF21129D2AB4}"/>
                </a:ext>
              </a:extLst>
            </p:cNvPr>
            <p:cNvSpPr/>
            <p:nvPr/>
          </p:nvSpPr>
          <p:spPr>
            <a:xfrm>
              <a:off x="607366" y="3418889"/>
              <a:ext cx="5554776" cy="274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89AF564-8F8E-4865-86B4-8C24487CD5BD}"/>
                </a:ext>
              </a:extLst>
            </p:cNvPr>
            <p:cNvSpPr/>
            <p:nvPr/>
          </p:nvSpPr>
          <p:spPr>
            <a:xfrm>
              <a:off x="6175722" y="3421065"/>
              <a:ext cx="1766806" cy="274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DE7538F-7BFC-40FB-95F4-D55F0EE84132}"/>
                </a:ext>
              </a:extLst>
            </p:cNvPr>
            <p:cNvSpPr txBox="1"/>
            <p:nvPr/>
          </p:nvSpPr>
          <p:spPr>
            <a:xfrm>
              <a:off x="6181965" y="3508166"/>
              <a:ext cx="1766807" cy="2646878"/>
            </a:xfrm>
            <a:prstGeom prst="rect">
              <a:avLst/>
            </a:prstGeom>
            <a:noFill/>
          </p:spPr>
          <p:txBody>
            <a:bodyPr wrap="square" rtlCol="0">
              <a:normAutofit lnSpcReduction="10000"/>
            </a:bodyPr>
            <a:lstStyle/>
            <a:p>
              <a:pPr>
                <a:lnSpc>
                  <a:spcPct val="90000"/>
                </a:lnSpc>
                <a:spcAft>
                  <a:spcPts val="600"/>
                </a:spcAft>
              </a:pPr>
              <a:r>
                <a:rPr lang="en-US" sz="2800" b="1" dirty="0">
                  <a:solidFill>
                    <a:schemeClr val="bg1">
                      <a:lumMod val="95000"/>
                    </a:schemeClr>
                  </a:solidFill>
                  <a:latin typeface="Lucida Sans Typewriter" panose="020B0509030504030204" pitchFamily="49" charset="0"/>
                </a:rPr>
                <a:t>ADMIT ONE</a:t>
              </a:r>
            </a:p>
            <a:p>
              <a:pPr>
                <a:lnSpc>
                  <a:spcPct val="90000"/>
                </a:lnSpc>
                <a:spcAft>
                  <a:spcPts val="600"/>
                </a:spcAft>
              </a:pPr>
              <a:endParaRPr lang="en-US" sz="2800" dirty="0">
                <a:solidFill>
                  <a:schemeClr val="bg1">
                    <a:lumMod val="95000"/>
                  </a:schemeClr>
                </a:solidFill>
                <a:latin typeface="Lucida Sans Typewriter" panose="020B0509030504030204" pitchFamily="49" charset="0"/>
              </a:endParaRPr>
            </a:p>
            <a:p>
              <a:pPr>
                <a:lnSpc>
                  <a:spcPct val="90000"/>
                </a:lnSpc>
                <a:spcAft>
                  <a:spcPts val="600"/>
                </a:spcAft>
              </a:pPr>
              <a:r>
                <a:rPr lang="en-US" sz="2800" b="1" dirty="0">
                  <a:solidFill>
                    <a:schemeClr val="bg1">
                      <a:lumMod val="95000"/>
                    </a:schemeClr>
                  </a:solidFill>
                  <a:latin typeface="Lucida Sans Typewriter" panose="020B0509030504030204" pitchFamily="49" charset="0"/>
                </a:rPr>
                <a:t>All Aboard</a:t>
              </a:r>
            </a:p>
            <a:p>
              <a:pPr>
                <a:lnSpc>
                  <a:spcPct val="90000"/>
                </a:lnSpc>
                <a:spcAft>
                  <a:spcPts val="600"/>
                </a:spcAft>
              </a:pPr>
              <a:endParaRPr lang="en-US" sz="2800" dirty="0">
                <a:solidFill>
                  <a:schemeClr val="bg1">
                    <a:lumMod val="95000"/>
                  </a:schemeClr>
                </a:solidFill>
                <a:latin typeface="Lucida Sans Typewriter" panose="020B0509030504030204" pitchFamily="49" charset="0"/>
              </a:endParaRPr>
            </a:p>
            <a:p>
              <a:pPr>
                <a:lnSpc>
                  <a:spcPct val="90000"/>
                </a:lnSpc>
                <a:spcAft>
                  <a:spcPts val="600"/>
                </a:spcAft>
              </a:pPr>
              <a:r>
                <a:rPr lang="en-US" sz="2800" dirty="0">
                  <a:solidFill>
                    <a:schemeClr val="bg1">
                      <a:lumMod val="95000"/>
                    </a:schemeClr>
                  </a:solidFill>
                  <a:latin typeface="Lucida Sans Typewriter" panose="020B0509030504030204" pitchFamily="49" charset="0"/>
                </a:rPr>
                <a:t>2</a:t>
              </a:r>
              <a:r>
                <a:rPr lang="en-US" sz="2800" baseline="30000" dirty="0">
                  <a:solidFill>
                    <a:schemeClr val="bg1">
                      <a:lumMod val="95000"/>
                    </a:schemeClr>
                  </a:solidFill>
                  <a:latin typeface="Lucida Sans Typewriter" panose="020B0509030504030204" pitchFamily="49" charset="0"/>
                </a:rPr>
                <a:t>nd</a:t>
              </a:r>
              <a:r>
                <a:rPr lang="en-US" sz="2800" dirty="0">
                  <a:solidFill>
                    <a:schemeClr val="bg1">
                      <a:lumMod val="95000"/>
                    </a:schemeClr>
                  </a:solidFill>
                  <a:latin typeface="Lucida Sans Typewriter" panose="020B0509030504030204" pitchFamily="49" charset="0"/>
                </a:rPr>
                <a:t> Thursday each month</a:t>
              </a:r>
            </a:p>
            <a:p>
              <a:pPr>
                <a:lnSpc>
                  <a:spcPct val="90000"/>
                </a:lnSpc>
                <a:spcAft>
                  <a:spcPts val="600"/>
                </a:spcAft>
              </a:pPr>
              <a:endParaRPr lang="en-US" sz="2800" dirty="0">
                <a:solidFill>
                  <a:schemeClr val="bg1">
                    <a:lumMod val="95000"/>
                  </a:schemeClr>
                </a:solidFill>
                <a:latin typeface="Lucida Sans Typewriter" panose="020B0509030504030204" pitchFamily="49" charset="0"/>
              </a:endParaRPr>
            </a:p>
            <a:p>
              <a:pPr>
                <a:lnSpc>
                  <a:spcPct val="90000"/>
                </a:lnSpc>
                <a:spcAft>
                  <a:spcPts val="600"/>
                </a:spcAft>
              </a:pPr>
              <a:r>
                <a:rPr lang="en-US" sz="2800" dirty="0">
                  <a:solidFill>
                    <a:schemeClr val="bg1">
                      <a:lumMod val="95000"/>
                    </a:schemeClr>
                  </a:solidFill>
                  <a:latin typeface="Lucida Sans Typewriter" panose="020B0509030504030204" pitchFamily="49" charset="0"/>
                </a:rPr>
                <a:t>7:30-8:30 pm </a:t>
              </a:r>
            </a:p>
            <a:p>
              <a:pPr>
                <a:lnSpc>
                  <a:spcPct val="90000"/>
                </a:lnSpc>
                <a:spcAft>
                  <a:spcPts val="600"/>
                </a:spcAft>
              </a:pPr>
              <a:endParaRPr lang="en-US" sz="2800" dirty="0"/>
            </a:p>
          </p:txBody>
        </p:sp>
        <p:pic>
          <p:nvPicPr>
            <p:cNvPr id="27" name="Picture 26" descr="Shape&#10;&#10;Description automatically generated with medium confidence">
              <a:extLst>
                <a:ext uri="{FF2B5EF4-FFF2-40B4-BE49-F238E27FC236}">
                  <a16:creationId xmlns:a16="http://schemas.microsoft.com/office/drawing/2014/main" id="{798B2DF0-9037-4136-ACAE-2CBAAA1B62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609" y="5673755"/>
              <a:ext cx="2252792" cy="481289"/>
            </a:xfrm>
            <a:prstGeom prst="rect">
              <a:avLst/>
            </a:prstGeom>
          </p:spPr>
        </p:pic>
        <p:sp>
          <p:nvSpPr>
            <p:cNvPr id="28" name="TextBox 27">
              <a:extLst>
                <a:ext uri="{FF2B5EF4-FFF2-40B4-BE49-F238E27FC236}">
                  <a16:creationId xmlns:a16="http://schemas.microsoft.com/office/drawing/2014/main" id="{6A72D61D-34A9-4A98-A6FD-C1902283D329}"/>
                </a:ext>
              </a:extLst>
            </p:cNvPr>
            <p:cNvSpPr txBox="1"/>
            <p:nvPr/>
          </p:nvSpPr>
          <p:spPr>
            <a:xfrm>
              <a:off x="2109860" y="3440575"/>
              <a:ext cx="3249545" cy="646331"/>
            </a:xfrm>
            <a:prstGeom prst="rect">
              <a:avLst/>
            </a:prstGeom>
            <a:noFill/>
          </p:spPr>
          <p:txBody>
            <a:bodyPr wrap="square" rtlCol="0">
              <a:normAutofit/>
            </a:bodyPr>
            <a:lstStyle/>
            <a:p>
              <a:pPr>
                <a:lnSpc>
                  <a:spcPct val="90000"/>
                </a:lnSpc>
                <a:spcAft>
                  <a:spcPts val="600"/>
                </a:spcAft>
              </a:pPr>
              <a:r>
                <a:rPr lang="en-US" sz="2400" b="1" i="1">
                  <a:solidFill>
                    <a:schemeClr val="bg1">
                      <a:lumMod val="95000"/>
                    </a:schemeClr>
                  </a:solidFill>
                  <a:latin typeface="Lucida Sans Typewriter" panose="020B0509030504030204" pitchFamily="49" charset="0"/>
                </a:rPr>
                <a:t>All Aboard: </a:t>
              </a:r>
              <a:r>
                <a:rPr lang="en-US" sz="2400">
                  <a:solidFill>
                    <a:schemeClr val="bg1">
                      <a:lumMod val="95000"/>
                    </a:schemeClr>
                  </a:solidFill>
                  <a:latin typeface="Lucida Sans Typewriter" panose="020B0509030504030204" pitchFamily="49" charset="0"/>
                </a:rPr>
                <a:t>A Parent’s </a:t>
              </a:r>
            </a:p>
            <a:p>
              <a:pPr>
                <a:lnSpc>
                  <a:spcPct val="90000"/>
                </a:lnSpc>
                <a:spcAft>
                  <a:spcPts val="600"/>
                </a:spcAft>
              </a:pPr>
              <a:r>
                <a:rPr lang="en-US" sz="2400">
                  <a:solidFill>
                    <a:schemeClr val="bg1">
                      <a:lumMod val="95000"/>
                    </a:schemeClr>
                  </a:solidFill>
                  <a:latin typeface="Lucida Sans Typewriter" panose="020B0509030504030204" pitchFamily="49" charset="0"/>
                </a:rPr>
                <a:t>Introduction to Crew</a:t>
              </a:r>
            </a:p>
          </p:txBody>
        </p:sp>
        <p:sp>
          <p:nvSpPr>
            <p:cNvPr id="29" name="TextBox 28">
              <a:extLst>
                <a:ext uri="{FF2B5EF4-FFF2-40B4-BE49-F238E27FC236}">
                  <a16:creationId xmlns:a16="http://schemas.microsoft.com/office/drawing/2014/main" id="{0760C955-060C-4A47-871D-8421087BC738}"/>
                </a:ext>
              </a:extLst>
            </p:cNvPr>
            <p:cNvSpPr txBox="1"/>
            <p:nvPr/>
          </p:nvSpPr>
          <p:spPr>
            <a:xfrm>
              <a:off x="4717600" y="4446498"/>
              <a:ext cx="1073971" cy="923330"/>
            </a:xfrm>
            <a:prstGeom prst="rect">
              <a:avLst/>
            </a:prstGeom>
            <a:noFill/>
          </p:spPr>
          <p:txBody>
            <a:bodyPr wrap="square" rtlCol="0">
              <a:normAutofit/>
            </a:bodyPr>
            <a:lstStyle/>
            <a:p>
              <a:pPr>
                <a:lnSpc>
                  <a:spcPct val="90000"/>
                </a:lnSpc>
                <a:spcAft>
                  <a:spcPts val="600"/>
                </a:spcAft>
              </a:pPr>
              <a:r>
                <a:rPr lang="en-US" sz="2800">
                  <a:solidFill>
                    <a:schemeClr val="bg1">
                      <a:lumMod val="95000"/>
                    </a:schemeClr>
                  </a:solidFill>
                  <a:latin typeface="Lucida Sans Typewriter" panose="020B0509030504030204" pitchFamily="49" charset="0"/>
                </a:rPr>
                <a:t>SEAT CLASS: </a:t>
              </a:r>
              <a:r>
                <a:rPr lang="en-US" sz="2800">
                  <a:latin typeface="Lucida Sans Typewriter" panose="020B0509030504030204" pitchFamily="49" charset="0"/>
                </a:rPr>
                <a:t>Parent</a:t>
              </a:r>
            </a:p>
          </p:txBody>
        </p:sp>
        <p:sp>
          <p:nvSpPr>
            <p:cNvPr id="30" name="TextBox 29">
              <a:extLst>
                <a:ext uri="{FF2B5EF4-FFF2-40B4-BE49-F238E27FC236}">
                  <a16:creationId xmlns:a16="http://schemas.microsoft.com/office/drawing/2014/main" id="{F1C04500-ACB1-4A78-9171-72B90E32AD0E}"/>
                </a:ext>
              </a:extLst>
            </p:cNvPr>
            <p:cNvSpPr txBox="1"/>
            <p:nvPr/>
          </p:nvSpPr>
          <p:spPr>
            <a:xfrm>
              <a:off x="2604687" y="4504773"/>
              <a:ext cx="1796471" cy="1075789"/>
            </a:xfrm>
            <a:prstGeom prst="rect">
              <a:avLst/>
            </a:prstGeom>
            <a:noFill/>
          </p:spPr>
          <p:txBody>
            <a:bodyPr wrap="square" rtlCol="0">
              <a:normAutofit lnSpcReduction="10000"/>
            </a:bodyPr>
            <a:lstStyle/>
            <a:p>
              <a:pPr>
                <a:lnSpc>
                  <a:spcPct val="90000"/>
                </a:lnSpc>
                <a:spcAft>
                  <a:spcPts val="600"/>
                </a:spcAft>
              </a:pPr>
              <a:r>
                <a:rPr lang="en-US" sz="2800" dirty="0">
                  <a:latin typeface="Lucida Sans Typewriter" panose="020B0509030504030204" pitchFamily="49" charset="0"/>
                </a:rPr>
                <a:t>SEAT ASSIGNMENT: </a:t>
              </a:r>
            </a:p>
            <a:p>
              <a:pPr>
                <a:lnSpc>
                  <a:spcPct val="90000"/>
                </a:lnSpc>
                <a:spcAft>
                  <a:spcPts val="600"/>
                </a:spcAft>
              </a:pPr>
              <a:r>
                <a:rPr lang="en-US" sz="2800" b="0" i="0" dirty="0">
                  <a:solidFill>
                    <a:srgbClr val="70757A"/>
                  </a:solidFill>
                  <a:effectLst/>
                  <a:latin typeface="Roboto" panose="02000000000000000000" pitchFamily="2" charset="0"/>
                </a:rPr>
                <a:t>meet.google.com/</a:t>
              </a:r>
              <a:r>
                <a:rPr lang="en-US" sz="2800" b="0" i="0" dirty="0" err="1">
                  <a:solidFill>
                    <a:srgbClr val="70757A"/>
                  </a:solidFill>
                  <a:effectLst/>
                  <a:latin typeface="Roboto" panose="02000000000000000000" pitchFamily="2" charset="0"/>
                </a:rPr>
                <a:t>yix-nfqb-hib</a:t>
              </a:r>
              <a:endParaRPr lang="en-US" sz="2800" dirty="0">
                <a:latin typeface="Lucida Sans Typewriter" panose="020B0509030504030204" pitchFamily="49" charset="0"/>
              </a:endParaRPr>
            </a:p>
          </p:txBody>
        </p:sp>
        <p:sp>
          <p:nvSpPr>
            <p:cNvPr id="31" name="TextBox 30">
              <a:extLst>
                <a:ext uri="{FF2B5EF4-FFF2-40B4-BE49-F238E27FC236}">
                  <a16:creationId xmlns:a16="http://schemas.microsoft.com/office/drawing/2014/main" id="{4E7AF703-4CB3-4F73-85C3-6A2AFCAFBC2D}"/>
                </a:ext>
              </a:extLst>
            </p:cNvPr>
            <p:cNvSpPr txBox="1"/>
            <p:nvPr/>
          </p:nvSpPr>
          <p:spPr>
            <a:xfrm>
              <a:off x="3183789" y="5764995"/>
              <a:ext cx="2929179" cy="307777"/>
            </a:xfrm>
            <a:prstGeom prst="rect">
              <a:avLst/>
            </a:prstGeom>
            <a:noFill/>
          </p:spPr>
          <p:txBody>
            <a:bodyPr wrap="square" rtlCol="0">
              <a:normAutofit/>
            </a:bodyPr>
            <a:lstStyle/>
            <a:p>
              <a:pPr>
                <a:lnSpc>
                  <a:spcPct val="90000"/>
                </a:lnSpc>
                <a:spcAft>
                  <a:spcPts val="600"/>
                </a:spcAft>
              </a:pPr>
              <a:r>
                <a:rPr lang="en-US" sz="2000">
                  <a:latin typeface="Lucida Sans Typewriter" panose="020B0509030504030204" pitchFamily="49" charset="0"/>
                </a:rPr>
                <a:t>Langley Crew Booster Club</a:t>
              </a:r>
            </a:p>
          </p:txBody>
        </p:sp>
        <p:sp>
          <p:nvSpPr>
            <p:cNvPr id="32" name="TextBox 31">
              <a:extLst>
                <a:ext uri="{FF2B5EF4-FFF2-40B4-BE49-F238E27FC236}">
                  <a16:creationId xmlns:a16="http://schemas.microsoft.com/office/drawing/2014/main" id="{AA3BDD9B-8A46-4779-BCB9-11B85C8FAD4D}"/>
                </a:ext>
              </a:extLst>
            </p:cNvPr>
            <p:cNvSpPr txBox="1"/>
            <p:nvPr/>
          </p:nvSpPr>
          <p:spPr>
            <a:xfrm>
              <a:off x="659974" y="4512708"/>
              <a:ext cx="1781978" cy="923330"/>
            </a:xfrm>
            <a:prstGeom prst="rect">
              <a:avLst/>
            </a:prstGeom>
            <a:noFill/>
          </p:spPr>
          <p:txBody>
            <a:bodyPr wrap="square" rtlCol="0">
              <a:normAutofit/>
            </a:bodyPr>
            <a:lstStyle/>
            <a:p>
              <a:pPr>
                <a:lnSpc>
                  <a:spcPct val="90000"/>
                </a:lnSpc>
                <a:spcAft>
                  <a:spcPts val="600"/>
                </a:spcAft>
              </a:pPr>
              <a:r>
                <a:rPr lang="en-US" sz="2800">
                  <a:latin typeface="Lucida Sans Typewriter" panose="020B0509030504030204" pitchFamily="49" charset="0"/>
                </a:rPr>
                <a:t>DEPARTURE:</a:t>
              </a:r>
            </a:p>
            <a:p>
              <a:pPr>
                <a:lnSpc>
                  <a:spcPct val="90000"/>
                </a:lnSpc>
                <a:spcAft>
                  <a:spcPts val="600"/>
                </a:spcAft>
              </a:pPr>
              <a:r>
                <a:rPr lang="en-US" sz="2800">
                  <a:latin typeface="Lucida Sans Typewriter" panose="020B0509030504030204" pitchFamily="49" charset="0"/>
                </a:rPr>
                <a:t>2</a:t>
              </a:r>
              <a:r>
                <a:rPr lang="en-US" sz="2800" baseline="30000">
                  <a:latin typeface="Lucida Sans Typewriter" panose="020B0509030504030204" pitchFamily="49" charset="0"/>
                </a:rPr>
                <a:t>nd</a:t>
              </a:r>
              <a:r>
                <a:rPr lang="en-US" sz="2800">
                  <a:latin typeface="Lucida Sans Typewriter" panose="020B0509030504030204" pitchFamily="49" charset="0"/>
                </a:rPr>
                <a:t> Thursday each month</a:t>
              </a:r>
            </a:p>
          </p:txBody>
        </p:sp>
      </p:grpSp>
    </p:spTree>
    <p:extLst>
      <p:ext uri="{BB962C8B-B14F-4D97-AF65-F5344CB8AC3E}">
        <p14:creationId xmlns:p14="http://schemas.microsoft.com/office/powerpoint/2010/main" val="245211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11" name="TextBox 10">
            <a:extLst>
              <a:ext uri="{FF2B5EF4-FFF2-40B4-BE49-F238E27FC236}">
                <a16:creationId xmlns:a16="http://schemas.microsoft.com/office/drawing/2014/main" id="{485873FE-2266-49C7-994E-B73BA8FB4B7A}"/>
              </a:ext>
            </a:extLst>
          </p:cNvPr>
          <p:cNvSpPr txBox="1"/>
          <p:nvPr/>
        </p:nvSpPr>
        <p:spPr>
          <a:xfrm>
            <a:off x="622137" y="2828834"/>
            <a:ext cx="8215086" cy="1200329"/>
          </a:xfrm>
          <a:prstGeom prst="rect">
            <a:avLst/>
          </a:prstGeom>
          <a:noFill/>
        </p:spPr>
        <p:txBody>
          <a:bodyPr wrap="square">
            <a:spAutoFit/>
          </a:bodyPr>
          <a:lstStyle/>
          <a:p>
            <a:pPr marL="0" marR="0" algn="ctr">
              <a:spcBef>
                <a:spcPts val="0"/>
              </a:spcBef>
              <a:spcAft>
                <a:spcPts val="0"/>
              </a:spcAft>
            </a:pPr>
            <a:r>
              <a:rPr lang="en-US" sz="7200" b="1" i="1" dirty="0">
                <a:effectLst/>
                <a:latin typeface="Calibri" panose="020F0502020204030204" pitchFamily="34" charset="0"/>
                <a:ea typeface="Calibri" panose="020F0502020204030204" pitchFamily="34" charset="0"/>
                <a:cs typeface="Times New Roman" panose="02020603050405020304" pitchFamily="18" charset="0"/>
              </a:rPr>
              <a:t>QUESTIONS???</a:t>
            </a:r>
            <a:endParaRPr lang="en-US" sz="72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2252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6" name="TextBox 5">
            <a:extLst>
              <a:ext uri="{FF2B5EF4-FFF2-40B4-BE49-F238E27FC236}">
                <a16:creationId xmlns:a16="http://schemas.microsoft.com/office/drawing/2014/main" id="{2C2230B1-E9B1-4C51-A997-39EC240F140D}"/>
              </a:ext>
            </a:extLst>
          </p:cNvPr>
          <p:cNvSpPr txBox="1"/>
          <p:nvPr/>
        </p:nvSpPr>
        <p:spPr>
          <a:xfrm>
            <a:off x="420981" y="1043730"/>
            <a:ext cx="8494419" cy="4770537"/>
          </a:xfrm>
          <a:prstGeom prst="rect">
            <a:avLst/>
          </a:prstGeom>
          <a:noFill/>
        </p:spPr>
        <p:txBody>
          <a:bodyPr wrap="square">
            <a:spAutoFit/>
          </a:bodyPr>
          <a:lstStyle/>
          <a:p>
            <a:pPr marL="0" marR="0">
              <a:spcBef>
                <a:spcPts val="0"/>
              </a:spcBef>
              <a:spcAft>
                <a:spcPts val="0"/>
              </a:spcAft>
            </a:pPr>
            <a:r>
              <a:rPr lang="en-US" sz="1800" b="1" dirty="0">
                <a:solidFill>
                  <a:srgbClr val="202124"/>
                </a:solidFill>
                <a:effectLst/>
                <a:latin typeface="Roboto" panose="02000000000000000000" pitchFamily="2" charset="0"/>
                <a:ea typeface="Times New Roman" panose="02020603050405020304" pitchFamily="18" charset="0"/>
                <a:cs typeface="Times New Roman" panose="02020603050405020304" pitchFamily="18" charset="0"/>
              </a:rPr>
              <a:t>Q: How do we find out who is going to which competitions? Did coaches post the lists on Langley Crew web page?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202124"/>
                </a:solidFill>
                <a:effectLst/>
                <a:latin typeface="Roboto" panose="02000000000000000000" pitchFamily="2" charset="0"/>
                <a:ea typeface="Times New Roman" panose="02020603050405020304" pitchFamily="18" charset="0"/>
                <a:cs typeface="Times New Roman" panose="02020603050405020304" pitchFamily="18" charset="0"/>
              </a:rPr>
              <a:t>A: We will notify you via email. For the April 24 regatta in Philly, we sent out three emails to parents on Monday, April 11 – one stating their child is going to Philly, one stating their child is an alternate and may go to Philly, and one stating their child would be staying to compete on Saturday. Students going to the </a:t>
            </a:r>
            <a:r>
              <a:rPr lang="en-US" sz="1800" dirty="0" err="1">
                <a:solidFill>
                  <a:srgbClr val="202124"/>
                </a:solidFill>
                <a:effectLst/>
                <a:latin typeface="Roboto" panose="02000000000000000000" pitchFamily="2" charset="0"/>
                <a:ea typeface="Times New Roman" panose="02020603050405020304" pitchFamily="18" charset="0"/>
                <a:cs typeface="Times New Roman" panose="02020603050405020304" pitchFamily="18" charset="0"/>
              </a:rPr>
              <a:t>Stotesbury</a:t>
            </a:r>
            <a:r>
              <a:rPr lang="en-US" sz="1800" dirty="0">
                <a:solidFill>
                  <a:srgbClr val="202124"/>
                </a:solidFill>
                <a:effectLst/>
                <a:latin typeface="Roboto" panose="02000000000000000000" pitchFamily="2" charset="0"/>
                <a:ea typeface="Times New Roman" panose="02020603050405020304" pitchFamily="18" charset="0"/>
                <a:cs typeface="Times New Roman" panose="02020603050405020304" pitchFamily="18" charset="0"/>
              </a:rPr>
              <a:t> regatta in late May will be notified the same way – we’ll send you an email with information.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solidFill>
                  <a:srgbClr val="202124"/>
                </a:solidFill>
                <a:effectLst/>
                <a:latin typeface="Roboto" panose="02000000000000000000" pitchFamily="2" charset="0"/>
                <a:ea typeface="Times New Roman" panose="02020603050405020304" pitchFamily="18" charset="0"/>
                <a:cs typeface="Times New Roman" panose="02020603050405020304" pitchFamily="18" charset="0"/>
              </a:rPr>
              <a:t>Q: If they are going to Philly on Sunday do they have to be at the races on Saturday the day before? Trying to plan when we are leaving.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202124"/>
                </a:solidFill>
                <a:effectLst/>
                <a:latin typeface="Roboto" panose="02000000000000000000" pitchFamily="2" charset="0"/>
                <a:ea typeface="Times New Roman" panose="02020603050405020304" pitchFamily="18" charset="0"/>
                <a:cs typeface="Times New Roman" panose="02020603050405020304" pitchFamily="18" charset="0"/>
              </a:rPr>
              <a:t>A: No, if they are going to Philly on April 24, they don’t have to attend the April 23 regatta. They can attend as spectators if they want, of course, but they don’t have to be there for team support.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6183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6" name="TextBox 5">
            <a:extLst>
              <a:ext uri="{FF2B5EF4-FFF2-40B4-BE49-F238E27FC236}">
                <a16:creationId xmlns:a16="http://schemas.microsoft.com/office/drawing/2014/main" id="{2C2230B1-E9B1-4C51-A997-39EC240F140D}"/>
              </a:ext>
            </a:extLst>
          </p:cNvPr>
          <p:cNvSpPr txBox="1"/>
          <p:nvPr/>
        </p:nvSpPr>
        <p:spPr>
          <a:xfrm>
            <a:off x="251460" y="1087628"/>
            <a:ext cx="8494419" cy="3970318"/>
          </a:xfrm>
          <a:prstGeom prst="rect">
            <a:avLst/>
          </a:prstGeom>
          <a:noFill/>
        </p:spPr>
        <p:txBody>
          <a:bodyPr wrap="square">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solidFill>
                  <a:srgbClr val="202124"/>
                </a:solidFill>
                <a:effectLst/>
                <a:latin typeface="Roboto" panose="02000000000000000000" pitchFamily="2" charset="0"/>
                <a:ea typeface="Times New Roman" panose="02020603050405020304" pitchFamily="18" charset="0"/>
                <a:cs typeface="Times New Roman" panose="02020603050405020304" pitchFamily="18" charset="0"/>
              </a:rPr>
              <a:t>Q: Do the kids know who's going to Philly?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202124"/>
                </a:solidFill>
                <a:effectLst/>
                <a:latin typeface="Roboto" panose="02000000000000000000" pitchFamily="2" charset="0"/>
                <a:ea typeface="Times New Roman" panose="02020603050405020304" pitchFamily="18" charset="0"/>
                <a:cs typeface="Times New Roman" panose="02020603050405020304" pitchFamily="18" charset="0"/>
              </a:rPr>
              <a:t>A: Yes, they were notified on Monday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solidFill>
                  <a:srgbClr val="202124"/>
                </a:solidFill>
                <a:effectLst/>
                <a:latin typeface="Roboto" panose="02000000000000000000" pitchFamily="2" charset="0"/>
                <a:ea typeface="Calibri" panose="020F0502020204030204" pitchFamily="34" charset="0"/>
                <a:cs typeface="Times New Roman" panose="02020603050405020304" pitchFamily="18" charset="0"/>
              </a:rPr>
              <a:t>Q: Do you have hotel/parking recommendations for Philly regattas?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202124"/>
                </a:solidFill>
                <a:effectLst/>
                <a:latin typeface="Roboto" panose="02000000000000000000" pitchFamily="2" charset="0"/>
                <a:ea typeface="Calibri" panose="020F0502020204030204" pitchFamily="34" charset="0"/>
                <a:cs typeface="Times New Roman" panose="02020603050405020304" pitchFamily="18" charset="0"/>
              </a:rPr>
              <a:t>A: We’re working on an information packet with parking information, but if you are looking at hotels, the regatta site is very close to the Philadelphia Art Museum, where the Rocky statue is. Search based on that landmark. New Jersey is a viable option, as well.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202124"/>
                </a:solidFill>
                <a:effectLst/>
                <a:latin typeface="Roboto" panose="02000000000000000000" pitchFamily="2"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202124"/>
                </a:solidFill>
                <a:effectLst/>
                <a:latin typeface="Roboto" panose="02000000000000000000" pitchFamily="2" charset="0"/>
                <a:ea typeface="Calibri" panose="020F0502020204030204" pitchFamily="34" charset="0"/>
                <a:cs typeface="Times New Roman" panose="02020603050405020304" pitchFamily="18" charset="0"/>
              </a:rPr>
              <a:t>Parent Comment:</a:t>
            </a:r>
            <a:r>
              <a:rPr lang="en-US" sz="1800" dirty="0">
                <a:solidFill>
                  <a:srgbClr val="202124"/>
                </a:solidFill>
                <a:effectLst/>
                <a:latin typeface="Roboto" panose="02000000000000000000" pitchFamily="2" charset="0"/>
                <a:ea typeface="Calibri" panose="020F0502020204030204" pitchFamily="34" charset="0"/>
                <a:cs typeface="Times New Roman" panose="02020603050405020304" pitchFamily="18" charset="0"/>
              </a:rPr>
              <a:t> Quite a few of us have booked the Hilton Philadelphia City Avenue which was a good price. Some are extremely pricey - book soon!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9887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139484"/>
            <a:ext cx="8601560" cy="6718515"/>
          </a:xfrm>
          <a:prstGeom prst="rect">
            <a:avLst/>
          </a:prstGeom>
        </p:spPr>
        <p:txBody>
          <a:bodyPr vert="horz" lIns="91440" tIns="45720" rIns="91440" bIns="45720" rtlCol="0" anchor="ctr">
            <a:noAutofit/>
          </a:bodyPr>
          <a:lstStyle/>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8" name="Rectangle 3">
            <a:extLst>
              <a:ext uri="{FF2B5EF4-FFF2-40B4-BE49-F238E27FC236}">
                <a16:creationId xmlns:a16="http://schemas.microsoft.com/office/drawing/2014/main" id="{5FDEFE11-6E1A-4024-A0CB-26BA93E121B2}"/>
              </a:ext>
            </a:extLst>
          </p:cNvPr>
          <p:cNvSpPr>
            <a:spLocks noChangeArrowheads="1"/>
          </p:cNvSpPr>
          <p:nvPr/>
        </p:nvSpPr>
        <p:spPr bwMode="auto">
          <a:xfrm>
            <a:off x="145952" y="-2709"/>
            <a:ext cx="8504315" cy="686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Away Trips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rPr>
              <a:t>Manny Flicks – Philly 4/24</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latin typeface="Arial" panose="020B0604020202020204" pitchFamily="34" charset="0"/>
              </a:rPr>
              <a:t>Men’s and Women’s 1</a:t>
            </a:r>
            <a:r>
              <a:rPr lang="en-US" altLang="en-US" baseline="30000" dirty="0">
                <a:latin typeface="Arial" panose="020B0604020202020204" pitchFamily="34" charset="0"/>
              </a:rPr>
              <a:t>st</a:t>
            </a:r>
            <a:r>
              <a:rPr lang="en-US" altLang="en-US" dirty="0">
                <a:latin typeface="Arial" panose="020B0604020202020204" pitchFamily="34" charset="0"/>
              </a:rPr>
              <a:t> and 2</a:t>
            </a:r>
            <a:r>
              <a:rPr lang="en-US" altLang="en-US" baseline="30000" dirty="0">
                <a:latin typeface="Arial" panose="020B0604020202020204" pitchFamily="34" charset="0"/>
              </a:rPr>
              <a:t>nd</a:t>
            </a:r>
            <a:r>
              <a:rPr lang="en-US" altLang="en-US" dirty="0">
                <a:latin typeface="Arial" panose="020B0604020202020204" pitchFamily="34" charset="0"/>
              </a:rPr>
              <a:t> Varsity and Freshmen will be going up for the day</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latin typeface="Arial" panose="020B0604020202020204" pitchFamily="34" charset="0"/>
              </a:rPr>
              <a:t>Men will compete in the morning and women in the afternoon. LCBC is not providing transportation, meals, etc. The rest of the team will compete in Occoquan on 4/23.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chemeClr val="tx1"/>
                </a:solidFill>
                <a:effectLst/>
                <a:latin typeface="Arial" panose="020B0604020202020204" pitchFamily="34" charset="0"/>
              </a:rPr>
              <a:t>Stotesbury</a:t>
            </a:r>
            <a:r>
              <a:rPr kumimoji="0" lang="en-US" altLang="en-US" sz="1800" b="1" i="0" u="none" strike="noStrike" cap="none" normalizeH="0" baseline="0" dirty="0">
                <a:ln>
                  <a:noFill/>
                </a:ln>
                <a:solidFill>
                  <a:schemeClr val="tx1"/>
                </a:solidFill>
                <a:effectLst/>
                <a:latin typeface="Arial" panose="020B0604020202020204" pitchFamily="34" charset="0"/>
              </a:rPr>
              <a:t> Cup Regatta – Philly 5/19-21</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latin typeface="Arial" panose="020B0604020202020204" pitchFamily="34" charset="0"/>
              </a:rPr>
              <a:t>We leave after school on Thursday, May 19. On Friday, the kids will compete in time trials to try to advance to the next round. Semifinals are on Saturday morning, with finals on Saturday afternoon. After the finals, we come back home, so we’ll be back late Saturday.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latin typeface="Arial" panose="020B0604020202020204" pitchFamily="34" charset="0"/>
              </a:rPr>
              <a:t>For those going, we have booked a block of rooms, made catering arrangements for our meals, and have booked transportation for the coaches, athletes, and chaperones. This is not included in the registration fees – parents will need to pay to participate.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b="1" dirty="0">
                <a:latin typeface="Arial" panose="020B0604020202020204" pitchFamily="34" charset="0"/>
              </a:rPr>
              <a:t>National Championship – Camden, NJ 5/28</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latin typeface="Arial" panose="020B0604020202020204" pitchFamily="34" charset="0"/>
              </a:rPr>
              <a:t>Nationals is only for those boats that won a state championship. Because fewer boats go, we don’t book rooms, meals or transportation – we really don’t have any idea how many kids are going until too late to do any of those things.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01764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139484"/>
            <a:ext cx="8601560" cy="6718515"/>
          </a:xfrm>
          <a:prstGeom prst="rect">
            <a:avLst/>
          </a:prstGeom>
        </p:spPr>
        <p:txBody>
          <a:bodyPr vert="horz" lIns="91440" tIns="45720" rIns="91440" bIns="45720" rtlCol="0" anchor="ctr">
            <a:noAutofit/>
          </a:bodyPr>
          <a:lstStyle/>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8" name="TextBox 7">
            <a:extLst>
              <a:ext uri="{FF2B5EF4-FFF2-40B4-BE49-F238E27FC236}">
                <a16:creationId xmlns:a16="http://schemas.microsoft.com/office/drawing/2014/main" id="{77C60808-907E-4073-8757-D69FAD1349A2}"/>
              </a:ext>
            </a:extLst>
          </p:cNvPr>
          <p:cNvSpPr txBox="1"/>
          <p:nvPr/>
        </p:nvSpPr>
        <p:spPr>
          <a:xfrm>
            <a:off x="219891" y="267087"/>
            <a:ext cx="6211389" cy="492443"/>
          </a:xfrm>
          <a:prstGeom prst="rect">
            <a:avLst/>
          </a:prstGeom>
          <a:noFill/>
        </p:spPr>
        <p:txBody>
          <a:bodyPr wrap="square">
            <a:spAutoFit/>
          </a:bodyPr>
          <a:lstStyle/>
          <a:p>
            <a:pPr marL="0" marR="0">
              <a:spcBef>
                <a:spcPts val="0"/>
              </a:spcBef>
              <a:spcAft>
                <a:spcPts val="0"/>
              </a:spcAft>
            </a:pPr>
            <a:r>
              <a:rPr lang="en-US" sz="2600" b="1" dirty="0">
                <a:effectLst/>
                <a:latin typeface="Calibri" panose="020F0502020204030204" pitchFamily="34" charset="0"/>
                <a:ea typeface="Calibri" panose="020F0502020204030204" pitchFamily="34" charset="0"/>
                <a:cs typeface="Times New Roman" panose="02020603050405020304" pitchFamily="18" charset="0"/>
              </a:rPr>
              <a:t>Planning for Next Year – Board Members</a:t>
            </a:r>
          </a:p>
        </p:txBody>
      </p:sp>
      <p:sp>
        <p:nvSpPr>
          <p:cNvPr id="2" name="TextBox 1">
            <a:extLst>
              <a:ext uri="{FF2B5EF4-FFF2-40B4-BE49-F238E27FC236}">
                <a16:creationId xmlns:a16="http://schemas.microsoft.com/office/drawing/2014/main" id="{995BE2E6-A6EC-425C-81A7-1B3A60B557FC}"/>
              </a:ext>
            </a:extLst>
          </p:cNvPr>
          <p:cNvSpPr txBox="1"/>
          <p:nvPr/>
        </p:nvSpPr>
        <p:spPr>
          <a:xfrm>
            <a:off x="1076875" y="1139164"/>
            <a:ext cx="8407830" cy="5539978"/>
          </a:xfrm>
          <a:prstGeom prst="rect">
            <a:avLst/>
          </a:prstGeom>
          <a:noFill/>
        </p:spPr>
        <p:txBody>
          <a:bodyPr wrap="square" rtlCol="0">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Board Positions Graduating Out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Treasurer (1 of 2)</a:t>
            </a:r>
          </a:p>
          <a:p>
            <a:pPr marL="0" marR="0">
              <a:spcBef>
                <a:spcPts val="0"/>
              </a:spcBef>
              <a:spcAft>
                <a:spcPts val="0"/>
              </a:spcAft>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Photographer (1 of 1)</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Board </a:t>
            </a:r>
            <a:r>
              <a:rPr lang="en-US" sz="2400" b="1" dirty="0">
                <a:latin typeface="Calibri" panose="020F0502020204030204" pitchFamily="34" charset="0"/>
                <a:ea typeface="Calibri" panose="020F0502020204030204" pitchFamily="34" charset="0"/>
                <a:cs typeface="Times New Roman" panose="02020603050405020304" pitchFamily="18" charset="0"/>
              </a:rPr>
              <a:t>Positions of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Rising Seniors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President (2 of 2)</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Coach Liaison (1 of 1)</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Secretary (2 of 2)</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Equipment (2 of 2)</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Volunteer Coordinator (1 of 1)</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Website (2 of 2)</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Membership Administrator (1 of 1)</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VASRA LOC (1 of 1)</a:t>
            </a:r>
          </a:p>
          <a:p>
            <a:pPr marL="0" marR="0">
              <a:spcBef>
                <a:spcPts val="0"/>
              </a:spcBef>
              <a:spcAft>
                <a:spcPts val="0"/>
              </a:spcAft>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Apparel (2 of 2)</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Launch Operations (3 of 3)</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Ways and Means (1 of 2)</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Recruitment (1 of 2)</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Events (2 of 4)</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7489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2" name="TextBox 1">
            <a:extLst>
              <a:ext uri="{FF2B5EF4-FFF2-40B4-BE49-F238E27FC236}">
                <a16:creationId xmlns:a16="http://schemas.microsoft.com/office/drawing/2014/main" id="{DFE0A915-A455-4465-91F1-14CF008B890D}"/>
              </a:ext>
            </a:extLst>
          </p:cNvPr>
          <p:cNvSpPr txBox="1"/>
          <p:nvPr/>
        </p:nvSpPr>
        <p:spPr>
          <a:xfrm>
            <a:off x="226719" y="609600"/>
            <a:ext cx="8725733" cy="5781070"/>
          </a:xfrm>
          <a:prstGeom prst="rect">
            <a:avLst/>
          </a:prstGeom>
          <a:noFill/>
        </p:spPr>
        <p:txBody>
          <a:bodyPr wrap="square" rtlCol="0">
            <a:spAutoFit/>
          </a:bodyPr>
          <a:lstStyle/>
          <a:p>
            <a:pPr marL="228600" marR="0">
              <a:lnSpc>
                <a:spcPts val="1800"/>
              </a:lnSpc>
              <a:spcBef>
                <a:spcPts val="0"/>
              </a:spcBef>
              <a:spcAft>
                <a:spcPts val="450"/>
              </a:spcAft>
            </a:pPr>
            <a:endParaRPr lang="en-US" sz="3200" b="1" dirty="0">
              <a:solidFill>
                <a:srgbClr val="333333"/>
              </a:solidFill>
              <a:effectLst/>
              <a:ea typeface="Times New Roman" panose="02020603050405020304" pitchFamily="18" charset="0"/>
              <a:cs typeface="Times New Roman" panose="02020603050405020304" pitchFamily="18" charset="0"/>
            </a:endParaRPr>
          </a:p>
          <a:p>
            <a:pPr marL="228600" marR="0">
              <a:lnSpc>
                <a:spcPts val="1800"/>
              </a:lnSpc>
              <a:spcBef>
                <a:spcPts val="0"/>
              </a:spcBef>
              <a:spcAft>
                <a:spcPts val="450"/>
              </a:spcAft>
            </a:pPr>
            <a:r>
              <a:rPr lang="en-US" sz="3200" b="1" dirty="0">
                <a:solidFill>
                  <a:srgbClr val="333333"/>
                </a:solidFill>
                <a:effectLst/>
                <a:ea typeface="Times New Roman" panose="02020603050405020304" pitchFamily="18" charset="0"/>
                <a:cs typeface="Times New Roman" panose="02020603050405020304" pitchFamily="18" charset="0"/>
              </a:rPr>
              <a:t>Board Jobs: </a:t>
            </a:r>
          </a:p>
          <a:p>
            <a:pPr marL="228600" marR="0">
              <a:lnSpc>
                <a:spcPts val="1800"/>
              </a:lnSpc>
              <a:spcBef>
                <a:spcPts val="0"/>
              </a:spcBef>
              <a:spcAft>
                <a:spcPts val="450"/>
              </a:spcAft>
            </a:pPr>
            <a:endParaRPr lang="en-US" sz="2400" b="1" dirty="0">
              <a:solidFill>
                <a:srgbClr val="333333"/>
              </a:solidFill>
              <a:ea typeface="Times New Roman" panose="02020603050405020304" pitchFamily="18" charset="0"/>
              <a:cs typeface="Times New Roman" panose="02020603050405020304" pitchFamily="18" charset="0"/>
            </a:endParaRPr>
          </a:p>
          <a:p>
            <a:pPr marL="228600" marR="0">
              <a:lnSpc>
                <a:spcPts val="1800"/>
              </a:lnSpc>
              <a:spcBef>
                <a:spcPts val="0"/>
              </a:spcBef>
              <a:spcAft>
                <a:spcPts val="450"/>
              </a:spcAft>
            </a:pPr>
            <a:r>
              <a:rPr lang="en-US" sz="2400" b="1" dirty="0">
                <a:solidFill>
                  <a:srgbClr val="333333"/>
                </a:solidFill>
                <a:effectLst/>
                <a:ea typeface="Times New Roman" panose="02020603050405020304" pitchFamily="18" charset="0"/>
                <a:cs typeface="Times New Roman" panose="02020603050405020304" pitchFamily="18" charset="0"/>
              </a:rPr>
              <a:t>President</a:t>
            </a:r>
            <a:endParaRPr lang="en-US" sz="2400" b="1" dirty="0">
              <a:effectLst/>
              <a:ea typeface="Calibri" panose="020F0502020204030204" pitchFamily="34" charset="0"/>
              <a:cs typeface="Times New Roman" panose="02020603050405020304" pitchFamily="18" charset="0"/>
            </a:endParaRPr>
          </a:p>
          <a:p>
            <a:pPr marL="742950" marR="0" lvl="1" indent="-285750">
              <a:lnSpc>
                <a:spcPts val="1800"/>
              </a:lnSpc>
              <a:spcBef>
                <a:spcPts val="0"/>
              </a:spcBef>
              <a:spcAft>
                <a:spcPts val="450"/>
              </a:spcAft>
              <a:buSzPts val="1000"/>
              <a:buFont typeface="Symbol" panose="05050102010706020507" pitchFamily="18" charset="2"/>
              <a:buChar char=""/>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Oversees activities of each committee</a:t>
            </a:r>
            <a:endParaRPr lang="en-US" dirty="0">
              <a:solidFill>
                <a:srgbClr val="333333"/>
              </a:solidFill>
              <a:effectLst/>
              <a:ea typeface="Calibri" panose="020F0502020204030204" pitchFamily="34" charset="0"/>
              <a:cs typeface="Times New Roman" panose="02020603050405020304" pitchFamily="18" charset="0"/>
            </a:endParaRPr>
          </a:p>
          <a:p>
            <a:pPr marL="742950" marR="0" lvl="1" indent="-285750">
              <a:lnSpc>
                <a:spcPts val="1800"/>
              </a:lnSpc>
              <a:spcBef>
                <a:spcPts val="0"/>
              </a:spcBef>
              <a:spcAft>
                <a:spcPts val="450"/>
              </a:spcAft>
              <a:buSzPts val="1000"/>
              <a:buFont typeface="Symbol" panose="05050102010706020507" pitchFamily="18" charset="2"/>
              <a:buChar char=""/>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Liaison between school and Booster Club</a:t>
            </a:r>
          </a:p>
          <a:p>
            <a:pPr marL="742950" marR="0" lvl="1" indent="-285750">
              <a:lnSpc>
                <a:spcPts val="1800"/>
              </a:lnSpc>
              <a:spcBef>
                <a:spcPts val="0"/>
              </a:spcBef>
              <a:spcAft>
                <a:spcPts val="450"/>
              </a:spcAft>
              <a:buSzPts val="1000"/>
              <a:buFont typeface="Symbol" panose="05050102010706020507" pitchFamily="18" charset="2"/>
              <a:buChar char=""/>
              <a:tabLst>
                <a:tab pos="914400" algn="l"/>
              </a:tabLst>
            </a:pPr>
            <a:r>
              <a:rPr lang="en-US" dirty="0">
                <a:solidFill>
                  <a:srgbClr val="333333"/>
                </a:solidFill>
                <a:ea typeface="Calibri" panose="020F0502020204030204" pitchFamily="34" charset="0"/>
                <a:cs typeface="Times New Roman" panose="02020603050405020304" pitchFamily="18" charset="0"/>
              </a:rPr>
              <a:t>Monitor emails</a:t>
            </a:r>
          </a:p>
          <a:p>
            <a:pPr marR="0" lvl="1">
              <a:lnSpc>
                <a:spcPts val="1800"/>
              </a:lnSpc>
              <a:spcBef>
                <a:spcPts val="0"/>
              </a:spcBef>
              <a:spcAft>
                <a:spcPts val="450"/>
              </a:spcAft>
              <a:buSzPts val="1000"/>
              <a:tabLst>
                <a:tab pos="914400" algn="l"/>
              </a:tabLst>
            </a:pPr>
            <a:endParaRPr lang="en-US" dirty="0">
              <a:solidFill>
                <a:srgbClr val="333333"/>
              </a:solidFill>
              <a:effectLst/>
              <a:ea typeface="Calibri" panose="020F0502020204030204" pitchFamily="34" charset="0"/>
              <a:cs typeface="Times New Roman" panose="02020603050405020304" pitchFamily="18" charset="0"/>
            </a:endParaRPr>
          </a:p>
          <a:p>
            <a:pPr marL="228600" marR="0">
              <a:lnSpc>
                <a:spcPts val="1800"/>
              </a:lnSpc>
              <a:spcBef>
                <a:spcPts val="0"/>
              </a:spcBef>
              <a:spcAft>
                <a:spcPts val="450"/>
              </a:spcAft>
            </a:pPr>
            <a:r>
              <a:rPr lang="en-US" sz="2400" b="1" dirty="0">
                <a:solidFill>
                  <a:srgbClr val="333333"/>
                </a:solidFill>
                <a:effectLst/>
                <a:ea typeface="Times New Roman" panose="02020603050405020304" pitchFamily="18" charset="0"/>
                <a:cs typeface="Times New Roman" panose="02020603050405020304" pitchFamily="18" charset="0"/>
              </a:rPr>
              <a:t>Training/Logistics/Coach Liaison </a:t>
            </a:r>
            <a:endParaRPr lang="en-US" sz="2400" dirty="0">
              <a:effectLst/>
              <a:ea typeface="Calibri" panose="020F0502020204030204" pitchFamily="34" charset="0"/>
              <a:cs typeface="Times New Roman" panose="02020603050405020304" pitchFamily="18" charset="0"/>
            </a:endParaRPr>
          </a:p>
          <a:p>
            <a:pPr marL="742950" marR="0" lvl="1" indent="-285750">
              <a:lnSpc>
                <a:spcPts val="1800"/>
              </a:lnSpc>
              <a:spcBef>
                <a:spcPts val="0"/>
              </a:spcBef>
              <a:spcAft>
                <a:spcPts val="450"/>
              </a:spcAft>
              <a:buSzPts val="1000"/>
              <a:buFont typeface="Symbol" panose="05050102010706020507" pitchFamily="18" charset="2"/>
              <a:buChar char=""/>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Reviews, renews and signs coaching contracts</a:t>
            </a:r>
            <a:endParaRPr lang="en-US" dirty="0">
              <a:solidFill>
                <a:srgbClr val="333333"/>
              </a:solidFill>
              <a:effectLst/>
              <a:ea typeface="Calibri" panose="020F0502020204030204" pitchFamily="34" charset="0"/>
              <a:cs typeface="Times New Roman" panose="02020603050405020304" pitchFamily="18" charset="0"/>
            </a:endParaRPr>
          </a:p>
          <a:p>
            <a:pPr marL="742950" marR="0" lvl="1" indent="-285750">
              <a:lnSpc>
                <a:spcPts val="1800"/>
              </a:lnSpc>
              <a:spcBef>
                <a:spcPts val="0"/>
              </a:spcBef>
              <a:spcAft>
                <a:spcPts val="450"/>
              </a:spcAft>
              <a:buSzPts val="1000"/>
              <a:buFont typeface="Symbol" panose="05050102010706020507" pitchFamily="18" charset="2"/>
              <a:buChar char=""/>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Liaison between parents and coaches </a:t>
            </a:r>
            <a:endParaRPr lang="en-US" dirty="0">
              <a:solidFill>
                <a:srgbClr val="333333"/>
              </a:solidFill>
              <a:effectLst/>
              <a:ea typeface="Calibri" panose="020F0502020204030204" pitchFamily="34" charset="0"/>
              <a:cs typeface="Times New Roman" panose="02020603050405020304" pitchFamily="18" charset="0"/>
            </a:endParaRPr>
          </a:p>
          <a:p>
            <a:pPr marL="228600" marR="0">
              <a:lnSpc>
                <a:spcPts val="1800"/>
              </a:lnSpc>
              <a:spcBef>
                <a:spcPts val="0"/>
              </a:spcBef>
              <a:spcAft>
                <a:spcPts val="450"/>
              </a:spcAft>
            </a:pPr>
            <a:endParaRPr lang="en-US" b="1" dirty="0">
              <a:solidFill>
                <a:srgbClr val="333333"/>
              </a:solidFill>
              <a:effectLst/>
              <a:ea typeface="Times New Roman" panose="02020603050405020304" pitchFamily="18" charset="0"/>
              <a:cs typeface="Times New Roman" panose="02020603050405020304" pitchFamily="18" charset="0"/>
            </a:endParaRPr>
          </a:p>
          <a:p>
            <a:pPr marL="3429000" lvl="7">
              <a:lnSpc>
                <a:spcPts val="1800"/>
              </a:lnSpc>
              <a:spcAft>
                <a:spcPts val="450"/>
              </a:spcAft>
            </a:pPr>
            <a:r>
              <a:rPr lang="en-US" sz="2400" b="1" dirty="0">
                <a:solidFill>
                  <a:srgbClr val="333333"/>
                </a:solidFill>
                <a:effectLst/>
                <a:ea typeface="Times New Roman" panose="02020603050405020304" pitchFamily="18" charset="0"/>
                <a:cs typeface="Times New Roman" panose="02020603050405020304" pitchFamily="18" charset="0"/>
              </a:rPr>
              <a:t>Recruitment</a:t>
            </a:r>
            <a:endParaRPr lang="en-US" sz="2400" b="1" dirty="0">
              <a:effectLst/>
              <a:ea typeface="Calibri" panose="020F0502020204030204" pitchFamily="34" charset="0"/>
              <a:cs typeface="Times New Roman" panose="02020603050405020304" pitchFamily="18" charset="0"/>
            </a:endParaRPr>
          </a:p>
          <a:p>
            <a:pPr marL="3943350" lvl="8" indent="-285750">
              <a:lnSpc>
                <a:spcPts val="1800"/>
              </a:lnSpc>
              <a:spcAft>
                <a:spcPts val="450"/>
              </a:spcAft>
              <a:buSzPts val="1000"/>
              <a:buFont typeface="Symbol" panose="05050102010706020507" pitchFamily="18" charset="2"/>
              <a:buChar char=""/>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Promote Langley Crew to 8th graders and Langley students</a:t>
            </a:r>
            <a:endParaRPr lang="en-US" dirty="0">
              <a:solidFill>
                <a:srgbClr val="333333"/>
              </a:solidFill>
              <a:effectLst/>
              <a:ea typeface="Calibri" panose="020F0502020204030204" pitchFamily="34" charset="0"/>
              <a:cs typeface="Times New Roman" panose="02020603050405020304" pitchFamily="18" charset="0"/>
            </a:endParaRPr>
          </a:p>
          <a:p>
            <a:pPr marL="3943350" lvl="8" indent="-285750">
              <a:lnSpc>
                <a:spcPts val="1800"/>
              </a:lnSpc>
              <a:spcAft>
                <a:spcPts val="450"/>
              </a:spcAft>
              <a:buSzPts val="1000"/>
              <a:buFont typeface="Symbol" panose="05050102010706020507" pitchFamily="18" charset="2"/>
              <a:buChar char=""/>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Supervise Learn to Row preparations, including swim tests</a:t>
            </a:r>
            <a:endParaRPr lang="en-US" dirty="0">
              <a:solidFill>
                <a:srgbClr val="333333"/>
              </a:solidFill>
              <a:effectLst/>
              <a:ea typeface="Calibri" panose="020F0502020204030204" pitchFamily="34" charset="0"/>
              <a:cs typeface="Times New Roman" panose="02020603050405020304" pitchFamily="18" charset="0"/>
            </a:endParaRPr>
          </a:p>
          <a:p>
            <a:pPr marL="3943350" lvl="8" indent="-285750">
              <a:lnSpc>
                <a:spcPts val="1800"/>
              </a:lnSpc>
              <a:spcAft>
                <a:spcPts val="450"/>
              </a:spcAft>
              <a:buSzPts val="1000"/>
              <a:buFont typeface="Symbol" panose="05050102010706020507" pitchFamily="18" charset="2"/>
              <a:buChar char=""/>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Supervise Club Day, Orientation and other events for new Langley students</a:t>
            </a:r>
            <a:endParaRPr lang="en-US" dirty="0">
              <a:solidFill>
                <a:srgbClr val="333333"/>
              </a:solidFill>
              <a:effectLst/>
              <a:ea typeface="Calibri" panose="020F0502020204030204" pitchFamily="34" charset="0"/>
              <a:cs typeface="Times New Roman" panose="02020603050405020304" pitchFamily="18" charset="0"/>
            </a:endParaRPr>
          </a:p>
          <a:p>
            <a:endParaRPr lang="en-US" dirty="0"/>
          </a:p>
        </p:txBody>
      </p:sp>
      <p:pic>
        <p:nvPicPr>
          <p:cNvPr id="3" name="Picture 2">
            <a:extLst>
              <a:ext uri="{FF2B5EF4-FFF2-40B4-BE49-F238E27FC236}">
                <a16:creationId xmlns:a16="http://schemas.microsoft.com/office/drawing/2014/main" id="{1C22F2FD-5FEC-49EB-A889-3E64831806C7}"/>
              </a:ext>
            </a:extLst>
          </p:cNvPr>
          <p:cNvPicPr>
            <a:picLocks noChangeAspect="1"/>
          </p:cNvPicPr>
          <p:nvPr/>
        </p:nvPicPr>
        <p:blipFill>
          <a:blip r:embed="rId4"/>
          <a:stretch>
            <a:fillRect/>
          </a:stretch>
        </p:blipFill>
        <p:spPr>
          <a:xfrm>
            <a:off x="5489685" y="1005840"/>
            <a:ext cx="3102429" cy="1737360"/>
          </a:xfrm>
          <a:prstGeom prst="rect">
            <a:avLst/>
          </a:prstGeom>
        </p:spPr>
      </p:pic>
      <p:pic>
        <p:nvPicPr>
          <p:cNvPr id="5" name="Picture 4">
            <a:extLst>
              <a:ext uri="{FF2B5EF4-FFF2-40B4-BE49-F238E27FC236}">
                <a16:creationId xmlns:a16="http://schemas.microsoft.com/office/drawing/2014/main" id="{F716E255-584E-49FC-82F0-C2E63830F355}"/>
              </a:ext>
            </a:extLst>
          </p:cNvPr>
          <p:cNvPicPr>
            <a:picLocks noChangeAspect="1"/>
          </p:cNvPicPr>
          <p:nvPr/>
        </p:nvPicPr>
        <p:blipFill>
          <a:blip r:embed="rId5"/>
          <a:stretch>
            <a:fillRect/>
          </a:stretch>
        </p:blipFill>
        <p:spPr>
          <a:xfrm>
            <a:off x="1152056" y="4056698"/>
            <a:ext cx="2279336" cy="2628274"/>
          </a:xfrm>
          <a:prstGeom prst="rect">
            <a:avLst/>
          </a:prstGeom>
        </p:spPr>
      </p:pic>
    </p:spTree>
    <p:extLst>
      <p:ext uri="{BB962C8B-B14F-4D97-AF65-F5344CB8AC3E}">
        <p14:creationId xmlns:p14="http://schemas.microsoft.com/office/powerpoint/2010/main" val="472505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0" y="396240"/>
            <a:ext cx="8386732" cy="6065520"/>
          </a:xfrm>
          <a:prstGeom prst="rect">
            <a:avLst/>
          </a:prstGeom>
        </p:spPr>
        <p:txBody>
          <a:bodyPr vert="horz" lIns="91440" tIns="45720" rIns="91440" bIns="45720" rtlCol="0" anchor="ctr">
            <a:noAutofit/>
          </a:bodyPr>
          <a:lstStyle/>
          <a:p>
            <a:pPr marL="228600" marR="0">
              <a:lnSpc>
                <a:spcPts val="1800"/>
              </a:lnSpc>
              <a:spcBef>
                <a:spcPts val="0"/>
              </a:spcBef>
              <a:spcAft>
                <a:spcPts val="450"/>
              </a:spcAft>
            </a:pPr>
            <a:r>
              <a:rPr lang="en-US" sz="2400" b="1" dirty="0">
                <a:solidFill>
                  <a:srgbClr val="333333"/>
                </a:solidFill>
                <a:effectLst/>
                <a:ea typeface="Times New Roman" panose="02020603050405020304" pitchFamily="18" charset="0"/>
                <a:cs typeface="Times New Roman" panose="02020603050405020304" pitchFamily="18" charset="0"/>
              </a:rPr>
              <a:t>Treasurer</a:t>
            </a:r>
            <a:endParaRPr lang="en-US" sz="2400" b="1" dirty="0">
              <a:effectLst/>
              <a:ea typeface="Calibri" panose="020F0502020204030204" pitchFamily="34" charset="0"/>
              <a:cs typeface="Times New Roman" panose="02020603050405020304" pitchFamily="18" charset="0"/>
            </a:endParaRPr>
          </a:p>
          <a:p>
            <a:pPr marL="742950" marR="0" lvl="1" indent="-285750">
              <a:lnSpc>
                <a:spcPts val="1800"/>
              </a:lnSpc>
              <a:spcBef>
                <a:spcPts val="0"/>
              </a:spcBef>
              <a:spcAft>
                <a:spcPts val="450"/>
              </a:spcAft>
              <a:buSzPts val="1000"/>
              <a:buFont typeface="Symbol" panose="05050102010706020507" pitchFamily="18" charset="2"/>
              <a:buChar char=""/>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Monitor club finances</a:t>
            </a:r>
            <a:endParaRPr lang="en-US" dirty="0">
              <a:solidFill>
                <a:srgbClr val="333333"/>
              </a:solidFill>
              <a:effectLst/>
              <a:ea typeface="Calibri" panose="020F0502020204030204" pitchFamily="34" charset="0"/>
              <a:cs typeface="Times New Roman" panose="02020603050405020304" pitchFamily="18" charset="0"/>
            </a:endParaRPr>
          </a:p>
          <a:p>
            <a:pPr marL="742950" marR="0" lvl="1" indent="-285750">
              <a:lnSpc>
                <a:spcPts val="1800"/>
              </a:lnSpc>
              <a:spcBef>
                <a:spcPts val="0"/>
              </a:spcBef>
              <a:spcAft>
                <a:spcPts val="450"/>
              </a:spcAft>
              <a:buSzPts val="1000"/>
              <a:buFont typeface="Symbol" panose="05050102010706020507" pitchFamily="18" charset="2"/>
              <a:buChar char=""/>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Develop club budget and performance against the budget</a:t>
            </a:r>
          </a:p>
          <a:p>
            <a:pPr marL="742950" marR="0" lvl="1" indent="-285750">
              <a:lnSpc>
                <a:spcPts val="1800"/>
              </a:lnSpc>
              <a:spcBef>
                <a:spcPts val="0"/>
              </a:spcBef>
              <a:spcAft>
                <a:spcPts val="450"/>
              </a:spcAft>
              <a:buSzPts val="1000"/>
              <a:buFont typeface="Symbol" panose="05050102010706020507" pitchFamily="18" charset="2"/>
              <a:buChar char=""/>
              <a:tabLst>
                <a:tab pos="914400" algn="l"/>
              </a:tabLst>
            </a:pPr>
            <a:r>
              <a:rPr lang="en-US" dirty="0">
                <a:solidFill>
                  <a:srgbClr val="333333"/>
                </a:solidFill>
                <a:ea typeface="Calibri" panose="020F0502020204030204" pitchFamily="34" charset="0"/>
                <a:cs typeface="Times New Roman" panose="02020603050405020304" pitchFamily="18" charset="0"/>
              </a:rPr>
              <a:t>Pay bills</a:t>
            </a:r>
            <a:endParaRPr lang="en-US" dirty="0">
              <a:solidFill>
                <a:srgbClr val="333333"/>
              </a:solidFill>
              <a:effectLst/>
              <a:ea typeface="Calibri" panose="020F0502020204030204" pitchFamily="34" charset="0"/>
              <a:cs typeface="Times New Roman" panose="02020603050405020304" pitchFamily="18" charset="0"/>
            </a:endParaRPr>
          </a:p>
          <a:p>
            <a:pPr marL="228600" marR="0">
              <a:lnSpc>
                <a:spcPts val="1800"/>
              </a:lnSpc>
              <a:spcBef>
                <a:spcPts val="0"/>
              </a:spcBef>
              <a:spcAft>
                <a:spcPts val="450"/>
              </a:spcAft>
            </a:pPr>
            <a:endParaRPr lang="en-US" dirty="0">
              <a:solidFill>
                <a:srgbClr val="333333"/>
              </a:solidFill>
              <a:effectLst/>
              <a:ea typeface="Times New Roman" panose="02020603050405020304" pitchFamily="18" charset="0"/>
              <a:cs typeface="Times New Roman" panose="02020603050405020304" pitchFamily="18" charset="0"/>
            </a:endParaRPr>
          </a:p>
          <a:p>
            <a:pPr marL="228600" marR="0">
              <a:lnSpc>
                <a:spcPts val="1800"/>
              </a:lnSpc>
              <a:spcBef>
                <a:spcPts val="0"/>
              </a:spcBef>
              <a:spcAft>
                <a:spcPts val="450"/>
              </a:spcAft>
            </a:pPr>
            <a:endParaRPr lang="en-US" dirty="0">
              <a:solidFill>
                <a:srgbClr val="333333"/>
              </a:solidFill>
              <a:effectLst/>
              <a:ea typeface="Times New Roman" panose="02020603050405020304" pitchFamily="18" charset="0"/>
              <a:cs typeface="Times New Roman" panose="02020603050405020304" pitchFamily="18" charset="0"/>
            </a:endParaRPr>
          </a:p>
          <a:p>
            <a:pPr marL="228600" marR="0">
              <a:lnSpc>
                <a:spcPts val="1800"/>
              </a:lnSpc>
              <a:spcBef>
                <a:spcPts val="0"/>
              </a:spcBef>
              <a:spcAft>
                <a:spcPts val="450"/>
              </a:spcAft>
            </a:pPr>
            <a:r>
              <a:rPr lang="en-US" sz="2400" b="1" dirty="0">
                <a:solidFill>
                  <a:srgbClr val="333333"/>
                </a:solidFill>
                <a:effectLst/>
                <a:ea typeface="Times New Roman" panose="02020603050405020304" pitchFamily="18" charset="0"/>
                <a:cs typeface="Times New Roman" panose="02020603050405020304" pitchFamily="18" charset="0"/>
              </a:rPr>
              <a:t>Secretary</a:t>
            </a:r>
            <a:endParaRPr lang="en-US" sz="2400" b="1" dirty="0">
              <a:effectLst/>
              <a:ea typeface="Calibri" panose="020F0502020204030204" pitchFamily="34" charset="0"/>
              <a:cs typeface="Times New Roman" panose="02020603050405020304" pitchFamily="18" charset="0"/>
            </a:endParaRPr>
          </a:p>
          <a:p>
            <a:pPr marL="742950" marR="0" lvl="1" indent="-285750">
              <a:lnSpc>
                <a:spcPts val="1800"/>
              </a:lnSpc>
              <a:spcBef>
                <a:spcPts val="0"/>
              </a:spcBef>
              <a:spcAft>
                <a:spcPts val="450"/>
              </a:spcAft>
              <a:buSzPts val="1000"/>
              <a:buFont typeface="Symbol" panose="05050102010706020507" pitchFamily="18" charset="2"/>
              <a:buChar char=""/>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Board meetings – take minutes, schedule meetings, book meeting venues</a:t>
            </a:r>
            <a:endParaRPr lang="en-US" dirty="0">
              <a:solidFill>
                <a:srgbClr val="333333"/>
              </a:solidFill>
              <a:effectLst/>
              <a:ea typeface="Calibri" panose="020F0502020204030204" pitchFamily="34" charset="0"/>
              <a:cs typeface="Times New Roman" panose="02020603050405020304" pitchFamily="18" charset="0"/>
            </a:endParaRPr>
          </a:p>
          <a:p>
            <a:pPr marL="742950" marR="0" lvl="1" indent="-285750">
              <a:lnSpc>
                <a:spcPts val="1800"/>
              </a:lnSpc>
              <a:spcBef>
                <a:spcPts val="0"/>
              </a:spcBef>
              <a:spcAft>
                <a:spcPts val="450"/>
              </a:spcAft>
              <a:buSzPts val="1000"/>
              <a:buFont typeface="Symbol" panose="05050102010706020507" pitchFamily="18" charset="2"/>
              <a:buChar char=""/>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Monitor insurance renewals and payments</a:t>
            </a:r>
            <a:endParaRPr lang="en-US" dirty="0">
              <a:solidFill>
                <a:srgbClr val="333333"/>
              </a:solidFill>
              <a:effectLst/>
              <a:ea typeface="Calibri" panose="020F0502020204030204" pitchFamily="34" charset="0"/>
              <a:cs typeface="Times New Roman" panose="02020603050405020304" pitchFamily="18" charset="0"/>
            </a:endParaRPr>
          </a:p>
          <a:p>
            <a:pPr marL="742950" marR="0" lvl="1" indent="-285750">
              <a:lnSpc>
                <a:spcPts val="1800"/>
              </a:lnSpc>
              <a:spcBef>
                <a:spcPts val="0"/>
              </a:spcBef>
              <a:spcAft>
                <a:spcPts val="450"/>
              </a:spcAft>
              <a:buSzPts val="1000"/>
              <a:buFont typeface="Symbol" panose="05050102010706020507" pitchFamily="18" charset="2"/>
              <a:buChar char=""/>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Complete and track paperwork necessary for out-of-town trips</a:t>
            </a:r>
            <a:endParaRPr lang="en-US" dirty="0">
              <a:solidFill>
                <a:srgbClr val="333333"/>
              </a:solidFill>
              <a:effectLst/>
              <a:ea typeface="Calibri" panose="020F0502020204030204" pitchFamily="34" charset="0"/>
              <a:cs typeface="Times New Roman" panose="02020603050405020304" pitchFamily="18" charset="0"/>
            </a:endParaRPr>
          </a:p>
          <a:p>
            <a:pPr marL="228600" marR="0">
              <a:lnSpc>
                <a:spcPts val="1800"/>
              </a:lnSpc>
              <a:spcBef>
                <a:spcPts val="0"/>
              </a:spcBef>
              <a:spcAft>
                <a:spcPts val="450"/>
              </a:spcAft>
            </a:pPr>
            <a:endParaRPr lang="en-US" dirty="0">
              <a:solidFill>
                <a:srgbClr val="333333"/>
              </a:solidFill>
              <a:effectLst/>
              <a:ea typeface="Times New Roman" panose="02020603050405020304" pitchFamily="18" charset="0"/>
              <a:cs typeface="Times New Roman" panose="02020603050405020304" pitchFamily="18" charset="0"/>
            </a:endParaRPr>
          </a:p>
          <a:p>
            <a:pPr marL="228600" marR="0">
              <a:lnSpc>
                <a:spcPts val="1800"/>
              </a:lnSpc>
              <a:spcBef>
                <a:spcPts val="0"/>
              </a:spcBef>
              <a:spcAft>
                <a:spcPts val="450"/>
              </a:spcAft>
            </a:pPr>
            <a:endParaRPr lang="en-US" dirty="0">
              <a:solidFill>
                <a:srgbClr val="333333"/>
              </a:solidFill>
              <a:effectLst/>
              <a:ea typeface="Times New Roman" panose="02020603050405020304" pitchFamily="18" charset="0"/>
              <a:cs typeface="Times New Roman" panose="02020603050405020304" pitchFamily="18" charset="0"/>
            </a:endParaRPr>
          </a:p>
          <a:p>
            <a:pPr marL="228600">
              <a:lnSpc>
                <a:spcPts val="1800"/>
              </a:lnSpc>
              <a:spcAft>
                <a:spcPts val="450"/>
              </a:spcAft>
            </a:pPr>
            <a:r>
              <a:rPr lang="en-US" sz="2400" b="1" dirty="0">
                <a:solidFill>
                  <a:srgbClr val="333333"/>
                </a:solidFill>
                <a:cs typeface="Times New Roman" panose="02020603050405020304" pitchFamily="18" charset="0"/>
              </a:rPr>
              <a:t>Membership</a:t>
            </a:r>
          </a:p>
          <a:p>
            <a:pPr marL="742950" marR="0" lvl="1" indent="-285750">
              <a:lnSpc>
                <a:spcPts val="1800"/>
              </a:lnSpc>
              <a:spcBef>
                <a:spcPts val="0"/>
              </a:spcBef>
              <a:spcAft>
                <a:spcPts val="450"/>
              </a:spcAft>
              <a:buSzPts val="1000"/>
              <a:buFont typeface="Symbol" panose="05050102010706020507" pitchFamily="18" charset="2"/>
              <a:buChar char=""/>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Create and monitor Sports Engine registrations</a:t>
            </a:r>
            <a:endParaRPr lang="en-US" dirty="0">
              <a:solidFill>
                <a:srgbClr val="333333"/>
              </a:solidFill>
              <a:effectLst/>
              <a:ea typeface="Calibri" panose="020F0502020204030204" pitchFamily="34" charset="0"/>
              <a:cs typeface="Times New Roman" panose="02020603050405020304" pitchFamily="18" charset="0"/>
            </a:endParaRPr>
          </a:p>
          <a:p>
            <a:pPr marL="742950" marR="0" lvl="1" indent="-285750">
              <a:lnSpc>
                <a:spcPts val="1800"/>
              </a:lnSpc>
              <a:spcBef>
                <a:spcPts val="0"/>
              </a:spcBef>
              <a:spcAft>
                <a:spcPts val="450"/>
              </a:spcAft>
              <a:buSzPts val="1000"/>
              <a:buFont typeface="Symbol" panose="05050102010706020507" pitchFamily="18" charset="2"/>
              <a:buChar char=""/>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Liaise with LHS Athletics Office and parents to ensure each team member meets registration requirements  </a:t>
            </a:r>
            <a:endParaRPr lang="en-US" dirty="0">
              <a:solidFill>
                <a:srgbClr val="333333"/>
              </a:solidFill>
              <a:effectLst/>
              <a:ea typeface="Calibri" panose="020F0502020204030204" pitchFamily="34" charset="0"/>
              <a:cs typeface="Times New Roman" panose="02020603050405020304" pitchFamily="18" charset="0"/>
            </a:endParaRPr>
          </a:p>
          <a:p>
            <a:pPr marL="228600" marR="0">
              <a:lnSpc>
                <a:spcPts val="1800"/>
              </a:lnSpc>
              <a:spcBef>
                <a:spcPts val="0"/>
              </a:spcBef>
              <a:spcAft>
                <a:spcPts val="450"/>
              </a:spcAft>
            </a:pPr>
            <a:endParaRPr lang="en-US" sz="2400" b="1" dirty="0">
              <a:solidFill>
                <a:srgbClr val="333333"/>
              </a:solidFill>
              <a:cs typeface="Times New Roman" panose="02020603050405020304" pitchFamily="18" charset="0"/>
            </a:endParaRPr>
          </a:p>
          <a:p>
            <a:pPr marL="228600" marR="0">
              <a:lnSpc>
                <a:spcPts val="1800"/>
              </a:lnSpc>
              <a:spcBef>
                <a:spcPts val="0"/>
              </a:spcBef>
              <a:spcAft>
                <a:spcPts val="450"/>
              </a:spcAft>
            </a:pPr>
            <a:endParaRPr lang="en-US" sz="2400" b="1" dirty="0">
              <a:solidFill>
                <a:srgbClr val="333333"/>
              </a:solidFill>
              <a:cs typeface="Times New Roman" panose="02020603050405020304" pitchFamily="18" charset="0"/>
            </a:endParaRPr>
          </a:p>
          <a:p>
            <a:pPr marL="228600" marR="0">
              <a:lnSpc>
                <a:spcPts val="1800"/>
              </a:lnSpc>
              <a:spcBef>
                <a:spcPts val="0"/>
              </a:spcBef>
              <a:spcAft>
                <a:spcPts val="450"/>
              </a:spcAft>
            </a:pPr>
            <a:r>
              <a:rPr lang="en-US" sz="2400" b="1" dirty="0">
                <a:solidFill>
                  <a:srgbClr val="333333"/>
                </a:solidFill>
                <a:cs typeface="Times New Roman" panose="02020603050405020304" pitchFamily="18" charset="0"/>
              </a:rPr>
              <a:t>Ways and Means</a:t>
            </a:r>
          </a:p>
          <a:p>
            <a:pPr marL="742950" marR="0" lvl="1" indent="-285750">
              <a:lnSpc>
                <a:spcPts val="1800"/>
              </a:lnSpc>
              <a:spcBef>
                <a:spcPts val="0"/>
              </a:spcBef>
              <a:spcAft>
                <a:spcPts val="450"/>
              </a:spcAft>
              <a:buSzPts val="1000"/>
              <a:buFont typeface="Symbol" panose="05050102010706020507" pitchFamily="18" charset="2"/>
              <a:buChar char=""/>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Organize and supervise Tag Day</a:t>
            </a:r>
            <a:endParaRPr lang="en-US" dirty="0">
              <a:solidFill>
                <a:srgbClr val="333333"/>
              </a:solidFill>
              <a:effectLst/>
              <a:ea typeface="Calibri" panose="020F0502020204030204" pitchFamily="34" charset="0"/>
              <a:cs typeface="Times New Roman" panose="02020603050405020304" pitchFamily="18" charset="0"/>
            </a:endParaRPr>
          </a:p>
          <a:p>
            <a:pPr marL="742950" marR="0" lvl="1" indent="-285750">
              <a:lnSpc>
                <a:spcPts val="1800"/>
              </a:lnSpc>
              <a:spcBef>
                <a:spcPts val="0"/>
              </a:spcBef>
              <a:spcAft>
                <a:spcPts val="450"/>
              </a:spcAft>
              <a:buSzPts val="1000"/>
              <a:buFont typeface="Symbol" panose="05050102010706020507" pitchFamily="18" charset="2"/>
              <a:buChar char=""/>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Seek and evaluate other means of fundraising</a:t>
            </a:r>
            <a:endParaRPr lang="en-US" dirty="0">
              <a:solidFill>
                <a:srgbClr val="333333"/>
              </a:solidFill>
              <a:effectLst/>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pic>
        <p:nvPicPr>
          <p:cNvPr id="2" name="Picture 1">
            <a:extLst>
              <a:ext uri="{FF2B5EF4-FFF2-40B4-BE49-F238E27FC236}">
                <a16:creationId xmlns:a16="http://schemas.microsoft.com/office/drawing/2014/main" id="{A2195486-25D8-4EDF-B1CA-DA1FDE69DF67}"/>
              </a:ext>
            </a:extLst>
          </p:cNvPr>
          <p:cNvPicPr>
            <a:picLocks noChangeAspect="1"/>
          </p:cNvPicPr>
          <p:nvPr/>
        </p:nvPicPr>
        <p:blipFill>
          <a:blip r:embed="rId4"/>
          <a:stretch>
            <a:fillRect/>
          </a:stretch>
        </p:blipFill>
        <p:spPr>
          <a:xfrm>
            <a:off x="9184118" y="4876988"/>
            <a:ext cx="2726211" cy="1929646"/>
          </a:xfrm>
          <a:prstGeom prst="rect">
            <a:avLst/>
          </a:prstGeom>
        </p:spPr>
      </p:pic>
      <p:pic>
        <p:nvPicPr>
          <p:cNvPr id="3" name="Picture 2">
            <a:extLst>
              <a:ext uri="{FF2B5EF4-FFF2-40B4-BE49-F238E27FC236}">
                <a16:creationId xmlns:a16="http://schemas.microsoft.com/office/drawing/2014/main" id="{4EA5C27D-58EF-489C-98ED-44A749376E82}"/>
              </a:ext>
            </a:extLst>
          </p:cNvPr>
          <p:cNvPicPr>
            <a:picLocks noChangeAspect="1"/>
          </p:cNvPicPr>
          <p:nvPr/>
        </p:nvPicPr>
        <p:blipFill>
          <a:blip r:embed="rId5"/>
          <a:stretch>
            <a:fillRect/>
          </a:stretch>
        </p:blipFill>
        <p:spPr>
          <a:xfrm>
            <a:off x="7000749" y="-33638"/>
            <a:ext cx="2352675" cy="2392551"/>
          </a:xfrm>
          <a:prstGeom prst="rect">
            <a:avLst/>
          </a:prstGeom>
        </p:spPr>
      </p:pic>
    </p:spTree>
    <p:extLst>
      <p:ext uri="{BB962C8B-B14F-4D97-AF65-F5344CB8AC3E}">
        <p14:creationId xmlns:p14="http://schemas.microsoft.com/office/powerpoint/2010/main" val="3277241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139484"/>
            <a:ext cx="8601560" cy="6718515"/>
          </a:xfrm>
          <a:prstGeom prst="rect">
            <a:avLst/>
          </a:prstGeom>
        </p:spPr>
        <p:txBody>
          <a:bodyPr vert="horz" lIns="91440" tIns="45720" rIns="91440" bIns="45720" rtlCol="0" anchor="ctr">
            <a:noAutofit/>
          </a:bodyPr>
          <a:lstStyle/>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7" name="TextBox 6">
            <a:extLst>
              <a:ext uri="{FF2B5EF4-FFF2-40B4-BE49-F238E27FC236}">
                <a16:creationId xmlns:a16="http://schemas.microsoft.com/office/drawing/2014/main" id="{6B6ED95B-7B47-424C-8659-D211985A2E4F}"/>
              </a:ext>
            </a:extLst>
          </p:cNvPr>
          <p:cNvSpPr txBox="1"/>
          <p:nvPr/>
        </p:nvSpPr>
        <p:spPr>
          <a:xfrm>
            <a:off x="224213" y="467661"/>
            <a:ext cx="8426054" cy="5802229"/>
          </a:xfrm>
          <a:prstGeom prst="rect">
            <a:avLst/>
          </a:prstGeom>
          <a:noFill/>
        </p:spPr>
        <p:txBody>
          <a:bodyPr wrap="square">
            <a:spAutoFit/>
          </a:bodyPr>
          <a:lstStyle/>
          <a:p>
            <a:pPr marL="228600" marR="0">
              <a:lnSpc>
                <a:spcPts val="1800"/>
              </a:lnSpc>
              <a:spcBef>
                <a:spcPts val="0"/>
              </a:spcBef>
              <a:spcAft>
                <a:spcPts val="450"/>
              </a:spcAft>
            </a:pPr>
            <a:r>
              <a:rPr lang="en-US" sz="2400" b="1" dirty="0">
                <a:solidFill>
                  <a:srgbClr val="333333"/>
                </a:solidFill>
                <a:effectLst/>
                <a:ea typeface="Times New Roman" panose="02020603050405020304" pitchFamily="18" charset="0"/>
                <a:cs typeface="Times New Roman" panose="02020603050405020304" pitchFamily="18" charset="0"/>
              </a:rPr>
              <a:t>Equipment</a:t>
            </a:r>
            <a:endParaRPr lang="en-US" sz="2800" b="1" dirty="0">
              <a:effectLst/>
              <a:ea typeface="Calibri" panose="020F0502020204030204" pitchFamily="34" charset="0"/>
              <a:cs typeface="Times New Roman" panose="02020603050405020304" pitchFamily="18" charset="0"/>
            </a:endParaRPr>
          </a:p>
          <a:p>
            <a:pPr marL="742950" marR="0" lvl="1" indent="-285750">
              <a:lnSpc>
                <a:spcPts val="1800"/>
              </a:lnSpc>
              <a:spcBef>
                <a:spcPts val="0"/>
              </a:spcBef>
              <a:spcAft>
                <a:spcPts val="450"/>
              </a:spcAft>
              <a:buSzPts val="1000"/>
              <a:buFont typeface="Symbol" panose="05050102010706020507" pitchFamily="18" charset="2"/>
              <a:buChar char=""/>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Maintain inventory of all Langley Crew equipment, at the boathouse and the shed</a:t>
            </a:r>
            <a:endParaRPr lang="en-US" sz="2000" dirty="0">
              <a:solidFill>
                <a:srgbClr val="333333"/>
              </a:solidFill>
              <a:effectLst/>
              <a:ea typeface="Calibri" panose="020F0502020204030204" pitchFamily="34" charset="0"/>
              <a:cs typeface="Times New Roman" panose="02020603050405020304" pitchFamily="18" charset="0"/>
            </a:endParaRPr>
          </a:p>
          <a:p>
            <a:pPr marL="742950" marR="0" lvl="1" indent="-285750">
              <a:lnSpc>
                <a:spcPts val="1800"/>
              </a:lnSpc>
              <a:spcBef>
                <a:spcPts val="0"/>
              </a:spcBef>
              <a:spcAft>
                <a:spcPts val="450"/>
              </a:spcAft>
              <a:buSzPts val="1000"/>
              <a:buFont typeface="Symbol" panose="05050102010706020507" pitchFamily="18" charset="2"/>
              <a:buChar char=""/>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Maintain inventory of replacement parts for all equipment</a:t>
            </a:r>
            <a:endParaRPr lang="en-US" sz="2000" dirty="0">
              <a:solidFill>
                <a:srgbClr val="333333"/>
              </a:solidFill>
              <a:effectLst/>
              <a:ea typeface="Calibri" panose="020F0502020204030204" pitchFamily="34" charset="0"/>
              <a:cs typeface="Times New Roman" panose="02020603050405020304" pitchFamily="18" charset="0"/>
            </a:endParaRPr>
          </a:p>
          <a:p>
            <a:pPr marL="742950" marR="0" lvl="1" indent="-285750">
              <a:lnSpc>
                <a:spcPts val="1800"/>
              </a:lnSpc>
              <a:spcBef>
                <a:spcPts val="0"/>
              </a:spcBef>
              <a:spcAft>
                <a:spcPts val="450"/>
              </a:spcAft>
              <a:buSzPts val="1000"/>
              <a:buFont typeface="Symbol" panose="05050102010706020507" pitchFamily="18" charset="2"/>
              <a:buChar char=""/>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Perform maintenance on all equipment where possible, outsource when necessary</a:t>
            </a:r>
            <a:endParaRPr lang="en-US" sz="2000" dirty="0">
              <a:solidFill>
                <a:srgbClr val="333333"/>
              </a:solidFill>
              <a:effectLst/>
              <a:ea typeface="Calibri" panose="020F0502020204030204" pitchFamily="34" charset="0"/>
              <a:cs typeface="Times New Roman" panose="02020603050405020304" pitchFamily="18" charset="0"/>
            </a:endParaRPr>
          </a:p>
          <a:p>
            <a:pPr marL="228600" marR="0">
              <a:lnSpc>
                <a:spcPts val="1800"/>
              </a:lnSpc>
              <a:spcBef>
                <a:spcPts val="0"/>
              </a:spcBef>
              <a:spcAft>
                <a:spcPts val="450"/>
              </a:spcAft>
            </a:pPr>
            <a:endParaRPr lang="en-US" dirty="0">
              <a:solidFill>
                <a:srgbClr val="333333"/>
              </a:solidFill>
              <a:effectLst/>
              <a:ea typeface="Times New Roman" panose="02020603050405020304" pitchFamily="18" charset="0"/>
              <a:cs typeface="Times New Roman" panose="02020603050405020304" pitchFamily="18" charset="0"/>
            </a:endParaRPr>
          </a:p>
          <a:p>
            <a:pPr marL="228600">
              <a:lnSpc>
                <a:spcPts val="1800"/>
              </a:lnSpc>
              <a:spcAft>
                <a:spcPts val="450"/>
              </a:spcAft>
            </a:pPr>
            <a:r>
              <a:rPr lang="en-US" sz="2400" b="1" dirty="0">
                <a:solidFill>
                  <a:srgbClr val="333333"/>
                </a:solidFill>
                <a:cs typeface="Times New Roman" panose="02020603050405020304" pitchFamily="18" charset="0"/>
              </a:rPr>
              <a:t>Volunteer Coordinator</a:t>
            </a:r>
          </a:p>
          <a:p>
            <a:pPr marL="742950" marR="0" lvl="1" indent="-285750">
              <a:lnSpc>
                <a:spcPts val="1800"/>
              </a:lnSpc>
              <a:spcBef>
                <a:spcPts val="0"/>
              </a:spcBef>
              <a:spcAft>
                <a:spcPts val="450"/>
              </a:spcAft>
              <a:buSzPts val="1000"/>
              <a:buFont typeface="Symbol" panose="05050102010706020507" pitchFamily="18" charset="2"/>
              <a:buChar char=""/>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Create and monitor Signup Geniuses for activities as requested</a:t>
            </a:r>
            <a:endParaRPr lang="en-US" sz="2000" dirty="0">
              <a:solidFill>
                <a:srgbClr val="333333"/>
              </a:solidFill>
              <a:effectLst/>
              <a:ea typeface="Calibri" panose="020F0502020204030204" pitchFamily="34" charset="0"/>
              <a:cs typeface="Times New Roman" panose="02020603050405020304" pitchFamily="18" charset="0"/>
            </a:endParaRPr>
          </a:p>
          <a:p>
            <a:pPr marL="742950" marR="0" lvl="1" indent="-285750">
              <a:lnSpc>
                <a:spcPts val="1800"/>
              </a:lnSpc>
              <a:spcBef>
                <a:spcPts val="0"/>
              </a:spcBef>
              <a:spcAft>
                <a:spcPts val="450"/>
              </a:spcAft>
              <a:buSzPts val="1000"/>
              <a:buFont typeface="Symbol" panose="05050102010706020507" pitchFamily="18" charset="2"/>
              <a:buChar char=""/>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Notify requestor of signup status</a:t>
            </a:r>
            <a:endParaRPr lang="en-US" sz="2000" dirty="0">
              <a:solidFill>
                <a:srgbClr val="333333"/>
              </a:solidFill>
              <a:effectLst/>
              <a:ea typeface="Calibri" panose="020F0502020204030204" pitchFamily="34" charset="0"/>
              <a:cs typeface="Times New Roman" panose="02020603050405020304" pitchFamily="18" charset="0"/>
            </a:endParaRPr>
          </a:p>
          <a:p>
            <a:pPr marL="742950" marR="0" lvl="1" indent="-285750">
              <a:lnSpc>
                <a:spcPts val="1800"/>
              </a:lnSpc>
              <a:spcBef>
                <a:spcPts val="0"/>
              </a:spcBef>
              <a:spcAft>
                <a:spcPts val="450"/>
              </a:spcAft>
              <a:buSzPts val="1000"/>
              <a:buFont typeface="Symbol" panose="05050102010706020507" pitchFamily="18" charset="2"/>
              <a:buChar char=""/>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Monitor family volunteer status</a:t>
            </a:r>
            <a:endParaRPr lang="en-US" sz="2000" dirty="0">
              <a:solidFill>
                <a:srgbClr val="333333"/>
              </a:solidFill>
              <a:effectLst/>
              <a:ea typeface="Calibri" panose="020F0502020204030204" pitchFamily="34" charset="0"/>
              <a:cs typeface="Times New Roman" panose="02020603050405020304" pitchFamily="18" charset="0"/>
            </a:endParaRPr>
          </a:p>
          <a:p>
            <a:pPr marL="228600" marR="0">
              <a:lnSpc>
                <a:spcPts val="1800"/>
              </a:lnSpc>
              <a:spcBef>
                <a:spcPts val="0"/>
              </a:spcBef>
              <a:spcAft>
                <a:spcPts val="450"/>
              </a:spcAft>
            </a:pPr>
            <a:endParaRPr lang="en-US" dirty="0">
              <a:solidFill>
                <a:srgbClr val="333333"/>
              </a:solidFill>
              <a:effectLst/>
              <a:ea typeface="Times New Roman" panose="02020603050405020304" pitchFamily="18" charset="0"/>
              <a:cs typeface="Times New Roman" panose="02020603050405020304" pitchFamily="18" charset="0"/>
            </a:endParaRPr>
          </a:p>
          <a:p>
            <a:pPr marL="228600" marR="0">
              <a:lnSpc>
                <a:spcPts val="1800"/>
              </a:lnSpc>
              <a:spcBef>
                <a:spcPts val="0"/>
              </a:spcBef>
              <a:spcAft>
                <a:spcPts val="450"/>
              </a:spcAft>
            </a:pPr>
            <a:r>
              <a:rPr lang="en-US" sz="2400" b="1" dirty="0">
                <a:solidFill>
                  <a:srgbClr val="333333"/>
                </a:solidFill>
                <a:cs typeface="Times New Roman" panose="02020603050405020304" pitchFamily="18" charset="0"/>
              </a:rPr>
              <a:t>Communications</a:t>
            </a:r>
          </a:p>
          <a:p>
            <a:pPr marL="742950" marR="0" lvl="1" indent="-285750">
              <a:lnSpc>
                <a:spcPts val="1800"/>
              </a:lnSpc>
              <a:spcBef>
                <a:spcPts val="0"/>
              </a:spcBef>
              <a:spcAft>
                <a:spcPts val="450"/>
              </a:spcAft>
              <a:buSzPts val="1000"/>
              <a:buFont typeface="Symbol" panose="05050102010706020507" pitchFamily="18" charset="2"/>
              <a:buChar char=""/>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Create and send newsletters</a:t>
            </a:r>
            <a:endParaRPr lang="en-US" sz="2000" dirty="0">
              <a:solidFill>
                <a:srgbClr val="333333"/>
              </a:solidFill>
              <a:effectLst/>
              <a:ea typeface="Calibri" panose="020F0502020204030204" pitchFamily="34" charset="0"/>
              <a:cs typeface="Times New Roman" panose="02020603050405020304" pitchFamily="18" charset="0"/>
            </a:endParaRPr>
          </a:p>
          <a:p>
            <a:pPr marL="742950" marR="0" lvl="1" indent="-285750">
              <a:lnSpc>
                <a:spcPts val="1800"/>
              </a:lnSpc>
              <a:spcBef>
                <a:spcPts val="0"/>
              </a:spcBef>
              <a:spcAft>
                <a:spcPts val="450"/>
              </a:spcAft>
              <a:buSzPts val="1000"/>
              <a:buFont typeface="Symbol" panose="05050102010706020507" pitchFamily="18" charset="2"/>
              <a:buChar char=""/>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Manage social media sites</a:t>
            </a:r>
            <a:endParaRPr lang="en-US" sz="2000" dirty="0">
              <a:solidFill>
                <a:srgbClr val="333333"/>
              </a:solidFill>
              <a:effectLst/>
              <a:ea typeface="Calibri" panose="020F0502020204030204" pitchFamily="34" charset="0"/>
              <a:cs typeface="Times New Roman" panose="02020603050405020304" pitchFamily="18" charset="0"/>
            </a:endParaRPr>
          </a:p>
          <a:p>
            <a:pPr marL="742950" marR="0" lvl="1" indent="-285750">
              <a:lnSpc>
                <a:spcPts val="1800"/>
              </a:lnSpc>
              <a:spcBef>
                <a:spcPts val="0"/>
              </a:spcBef>
              <a:spcAft>
                <a:spcPts val="450"/>
              </a:spcAft>
              <a:buSzPts val="1000"/>
              <a:buFont typeface="Symbol" panose="05050102010706020507" pitchFamily="18" charset="2"/>
              <a:buChar char=""/>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Manage distribution lists</a:t>
            </a:r>
            <a:endParaRPr lang="en-US" sz="2000" dirty="0">
              <a:solidFill>
                <a:srgbClr val="333333"/>
              </a:solidFill>
              <a:effectLst/>
              <a:ea typeface="Calibri" panose="020F0502020204030204" pitchFamily="34" charset="0"/>
              <a:cs typeface="Times New Roman" panose="02020603050405020304" pitchFamily="18" charset="0"/>
            </a:endParaRPr>
          </a:p>
          <a:p>
            <a:pPr marL="228600" marR="0">
              <a:lnSpc>
                <a:spcPts val="1800"/>
              </a:lnSpc>
              <a:spcBef>
                <a:spcPts val="0"/>
              </a:spcBef>
              <a:spcAft>
                <a:spcPts val="450"/>
              </a:spcAft>
            </a:pPr>
            <a:endParaRPr lang="en-US" dirty="0">
              <a:solidFill>
                <a:srgbClr val="333333"/>
              </a:solidFill>
              <a:effectLst/>
              <a:ea typeface="Times New Roman" panose="02020603050405020304" pitchFamily="18" charset="0"/>
              <a:cs typeface="Times New Roman" panose="02020603050405020304" pitchFamily="18" charset="0"/>
            </a:endParaRPr>
          </a:p>
          <a:p>
            <a:pPr marL="228600">
              <a:lnSpc>
                <a:spcPts val="1800"/>
              </a:lnSpc>
              <a:spcAft>
                <a:spcPts val="450"/>
              </a:spcAft>
            </a:pPr>
            <a:r>
              <a:rPr lang="en-US" sz="2400" b="1" dirty="0">
                <a:solidFill>
                  <a:srgbClr val="333333"/>
                </a:solidFill>
                <a:cs typeface="Times New Roman" panose="02020603050405020304" pitchFamily="18" charset="0"/>
              </a:rPr>
              <a:t>Events</a:t>
            </a:r>
          </a:p>
          <a:p>
            <a:pPr marL="742950" marR="0" lvl="1" indent="-285750">
              <a:lnSpc>
                <a:spcPts val="1800"/>
              </a:lnSpc>
              <a:spcBef>
                <a:spcPts val="0"/>
              </a:spcBef>
              <a:spcAft>
                <a:spcPts val="450"/>
              </a:spcAft>
              <a:buSzPts val="1000"/>
              <a:buFont typeface="Symbol" panose="05050102010706020507" pitchFamily="18" charset="2"/>
              <a:buChar char=""/>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Event planning for team dinners and meetings</a:t>
            </a:r>
            <a:endParaRPr lang="en-US" sz="2000" dirty="0">
              <a:solidFill>
                <a:srgbClr val="333333"/>
              </a:solidFill>
              <a:effectLst/>
              <a:ea typeface="Calibri" panose="020F0502020204030204" pitchFamily="34" charset="0"/>
              <a:cs typeface="Times New Roman" panose="02020603050405020304" pitchFamily="18" charset="0"/>
            </a:endParaRPr>
          </a:p>
          <a:p>
            <a:pPr marL="742950" marR="0" lvl="1" indent="-285750">
              <a:lnSpc>
                <a:spcPts val="1800"/>
              </a:lnSpc>
              <a:spcBef>
                <a:spcPts val="0"/>
              </a:spcBef>
              <a:spcAft>
                <a:spcPts val="450"/>
              </a:spcAft>
              <a:buSzPts val="1000"/>
              <a:buFont typeface="Symbol" panose="05050102010706020507" pitchFamily="18" charset="2"/>
              <a:buChar char=""/>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Food tent setup and supply for regattas</a:t>
            </a:r>
            <a:endParaRPr lang="en-US" sz="1100" dirty="0">
              <a:solidFill>
                <a:srgbClr val="333333"/>
              </a:solidFill>
              <a:effectLst/>
              <a:ea typeface="Calibri" panose="020F0502020204030204" pitchFamily="34" charset="0"/>
              <a:cs typeface="Times New Roman" panose="02020603050405020304" pitchFamily="18" charset="0"/>
            </a:endParaRPr>
          </a:p>
        </p:txBody>
      </p:sp>
      <p:pic>
        <p:nvPicPr>
          <p:cNvPr id="3" name="Picture 2" descr="A group of people serving themselves food&#10;&#10;Description automatically generated with medium confidence">
            <a:extLst>
              <a:ext uri="{FF2B5EF4-FFF2-40B4-BE49-F238E27FC236}">
                <a16:creationId xmlns:a16="http://schemas.microsoft.com/office/drawing/2014/main" id="{16E62F61-A616-4FB4-8B3D-E8BB652F80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744" y="4470040"/>
            <a:ext cx="3459536" cy="2300591"/>
          </a:xfrm>
          <a:prstGeom prst="rect">
            <a:avLst/>
          </a:prstGeom>
        </p:spPr>
      </p:pic>
      <p:pic>
        <p:nvPicPr>
          <p:cNvPr id="6" name="Picture 5">
            <a:extLst>
              <a:ext uri="{FF2B5EF4-FFF2-40B4-BE49-F238E27FC236}">
                <a16:creationId xmlns:a16="http://schemas.microsoft.com/office/drawing/2014/main" id="{EB5F786E-13E6-492D-AFBC-898E4A6104F7}"/>
              </a:ext>
            </a:extLst>
          </p:cNvPr>
          <p:cNvPicPr>
            <a:picLocks noChangeAspect="1"/>
          </p:cNvPicPr>
          <p:nvPr/>
        </p:nvPicPr>
        <p:blipFill>
          <a:blip r:embed="rId5"/>
          <a:stretch>
            <a:fillRect/>
          </a:stretch>
        </p:blipFill>
        <p:spPr>
          <a:xfrm>
            <a:off x="8420100" y="210347"/>
            <a:ext cx="3771900" cy="1647825"/>
          </a:xfrm>
          <a:prstGeom prst="rect">
            <a:avLst/>
          </a:prstGeom>
        </p:spPr>
      </p:pic>
    </p:spTree>
    <p:extLst>
      <p:ext uri="{BB962C8B-B14F-4D97-AF65-F5344CB8AC3E}">
        <p14:creationId xmlns:p14="http://schemas.microsoft.com/office/powerpoint/2010/main" val="3000140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139484"/>
            <a:ext cx="8601560" cy="6718515"/>
          </a:xfrm>
          <a:prstGeom prst="rect">
            <a:avLst/>
          </a:prstGeom>
        </p:spPr>
        <p:txBody>
          <a:bodyPr vert="horz" lIns="91440" tIns="45720" rIns="91440" bIns="45720" rtlCol="0" anchor="ctr">
            <a:noAutofit/>
          </a:bodyPr>
          <a:lstStyle/>
          <a:p>
            <a:pPr marL="0" marR="0" algn="ctr">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8" name="TextBox 7">
            <a:extLst>
              <a:ext uri="{FF2B5EF4-FFF2-40B4-BE49-F238E27FC236}">
                <a16:creationId xmlns:a16="http://schemas.microsoft.com/office/drawing/2014/main" id="{025823C6-EF3F-4F0A-80CB-A0368824427D}"/>
              </a:ext>
            </a:extLst>
          </p:cNvPr>
          <p:cNvSpPr txBox="1"/>
          <p:nvPr/>
        </p:nvSpPr>
        <p:spPr>
          <a:xfrm>
            <a:off x="0" y="230393"/>
            <a:ext cx="6295827" cy="6520375"/>
          </a:xfrm>
          <a:prstGeom prst="rect">
            <a:avLst/>
          </a:prstGeom>
          <a:noFill/>
        </p:spPr>
        <p:txBody>
          <a:bodyPr wrap="square">
            <a:spAutoFit/>
          </a:bodyPr>
          <a:lstStyle/>
          <a:p>
            <a:pPr marL="228600" marR="0">
              <a:lnSpc>
                <a:spcPts val="1800"/>
              </a:lnSpc>
              <a:spcBef>
                <a:spcPts val="0"/>
              </a:spcBef>
              <a:spcAft>
                <a:spcPts val="450"/>
              </a:spcAft>
            </a:pPr>
            <a:endParaRPr lang="en-US" sz="2400" b="1" dirty="0">
              <a:solidFill>
                <a:srgbClr val="333333"/>
              </a:solidFill>
              <a:cs typeface="Times New Roman" panose="02020603050405020304" pitchFamily="18" charset="0"/>
            </a:endParaRPr>
          </a:p>
          <a:p>
            <a:pPr marL="228600" marR="0">
              <a:lnSpc>
                <a:spcPts val="1800"/>
              </a:lnSpc>
              <a:spcBef>
                <a:spcPts val="0"/>
              </a:spcBef>
              <a:spcAft>
                <a:spcPts val="450"/>
              </a:spcAft>
            </a:pPr>
            <a:r>
              <a:rPr lang="en-US" sz="2400" b="1" dirty="0">
                <a:solidFill>
                  <a:srgbClr val="333333"/>
                </a:solidFill>
                <a:cs typeface="Times New Roman" panose="02020603050405020304" pitchFamily="18" charset="0"/>
              </a:rPr>
              <a:t>Bus Transportation</a:t>
            </a:r>
          </a:p>
          <a:p>
            <a:pPr marL="742950" marR="0" lvl="1" indent="-285750">
              <a:lnSpc>
                <a:spcPts val="1800"/>
              </a:lnSpc>
              <a:spcBef>
                <a:spcPts val="0"/>
              </a:spcBef>
              <a:spcAft>
                <a:spcPts val="450"/>
              </a:spcAft>
              <a:buSzPts val="1000"/>
              <a:buFont typeface="Symbol" panose="05050102010706020507" pitchFamily="18" charset="2"/>
              <a:buChar char=""/>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Initiate and track chaperone certification applications</a:t>
            </a:r>
            <a:endParaRPr lang="en-US" dirty="0">
              <a:solidFill>
                <a:srgbClr val="333333"/>
              </a:solidFill>
              <a:effectLst/>
              <a:ea typeface="Calibri" panose="020F0502020204030204" pitchFamily="34" charset="0"/>
              <a:cs typeface="Times New Roman" panose="02020603050405020304" pitchFamily="18" charset="0"/>
            </a:endParaRPr>
          </a:p>
          <a:p>
            <a:pPr marL="742950" marR="0" lvl="1" indent="-285750">
              <a:lnSpc>
                <a:spcPts val="1800"/>
              </a:lnSpc>
              <a:spcBef>
                <a:spcPts val="0"/>
              </a:spcBef>
              <a:spcAft>
                <a:spcPts val="450"/>
              </a:spcAft>
              <a:buSzPts val="1000"/>
              <a:buFont typeface="Symbol" panose="05050102010706020507" pitchFamily="18" charset="2"/>
              <a:buChar char=""/>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Liaise with bus company</a:t>
            </a:r>
            <a:endParaRPr lang="en-US" dirty="0">
              <a:solidFill>
                <a:srgbClr val="333333"/>
              </a:solidFill>
              <a:effectLst/>
              <a:ea typeface="Calibri" panose="020F0502020204030204" pitchFamily="34" charset="0"/>
              <a:cs typeface="Times New Roman" panose="02020603050405020304" pitchFamily="18" charset="0"/>
            </a:endParaRPr>
          </a:p>
          <a:p>
            <a:pPr marL="228600" marR="0">
              <a:lnSpc>
                <a:spcPts val="1800"/>
              </a:lnSpc>
              <a:spcBef>
                <a:spcPts val="0"/>
              </a:spcBef>
              <a:spcAft>
                <a:spcPts val="450"/>
              </a:spcAft>
            </a:pPr>
            <a:endParaRPr lang="en-US" dirty="0">
              <a:solidFill>
                <a:srgbClr val="333333"/>
              </a:solidFill>
              <a:effectLst/>
              <a:ea typeface="Times New Roman" panose="02020603050405020304" pitchFamily="18" charset="0"/>
              <a:cs typeface="Times New Roman" panose="02020603050405020304" pitchFamily="18" charset="0"/>
            </a:endParaRPr>
          </a:p>
          <a:p>
            <a:pPr marL="228600" marR="0">
              <a:lnSpc>
                <a:spcPts val="1800"/>
              </a:lnSpc>
              <a:spcBef>
                <a:spcPts val="0"/>
              </a:spcBef>
              <a:spcAft>
                <a:spcPts val="450"/>
              </a:spcAft>
            </a:pPr>
            <a:r>
              <a:rPr lang="en-US" sz="2400" b="1" dirty="0">
                <a:solidFill>
                  <a:srgbClr val="333333"/>
                </a:solidFill>
                <a:effectLst/>
                <a:ea typeface="Times New Roman" panose="02020603050405020304" pitchFamily="18" charset="0"/>
                <a:cs typeface="Times New Roman" panose="02020603050405020304" pitchFamily="18" charset="0"/>
              </a:rPr>
              <a:t>Website</a:t>
            </a:r>
            <a:endParaRPr lang="en-US" sz="2400" b="1" dirty="0">
              <a:effectLst/>
              <a:ea typeface="Calibri" panose="020F0502020204030204" pitchFamily="34" charset="0"/>
              <a:cs typeface="Times New Roman" panose="02020603050405020304" pitchFamily="18" charset="0"/>
            </a:endParaRPr>
          </a:p>
          <a:p>
            <a:pPr marL="742950" marR="0" lvl="1" indent="-285750">
              <a:lnSpc>
                <a:spcPts val="1800"/>
              </a:lnSpc>
              <a:spcBef>
                <a:spcPts val="0"/>
              </a:spcBef>
              <a:spcAft>
                <a:spcPts val="450"/>
              </a:spcAft>
              <a:buSzPts val="1000"/>
              <a:buFont typeface="Symbol" panose="05050102010706020507" pitchFamily="18" charset="2"/>
              <a:buChar char=""/>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Update website information</a:t>
            </a:r>
            <a:endParaRPr lang="en-US" dirty="0">
              <a:solidFill>
                <a:srgbClr val="333333"/>
              </a:solidFill>
              <a:effectLst/>
              <a:ea typeface="Calibri" panose="020F0502020204030204" pitchFamily="34" charset="0"/>
              <a:cs typeface="Times New Roman" panose="02020603050405020304" pitchFamily="18" charset="0"/>
            </a:endParaRPr>
          </a:p>
          <a:p>
            <a:pPr marL="742950" marR="0" lvl="1" indent="-285750">
              <a:lnSpc>
                <a:spcPts val="1800"/>
              </a:lnSpc>
              <a:spcBef>
                <a:spcPts val="0"/>
              </a:spcBef>
              <a:spcAft>
                <a:spcPts val="450"/>
              </a:spcAft>
              <a:buSzPts val="1000"/>
              <a:buFont typeface="Symbol" panose="05050102010706020507" pitchFamily="18" charset="2"/>
              <a:buChar char=""/>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Create new content as needed</a:t>
            </a:r>
            <a:endParaRPr lang="en-US" dirty="0">
              <a:solidFill>
                <a:srgbClr val="333333"/>
              </a:solidFill>
              <a:effectLst/>
              <a:ea typeface="Calibri" panose="020F0502020204030204" pitchFamily="34" charset="0"/>
              <a:cs typeface="Times New Roman" panose="02020603050405020304" pitchFamily="18" charset="0"/>
            </a:endParaRPr>
          </a:p>
          <a:p>
            <a:pPr marL="228600">
              <a:lnSpc>
                <a:spcPts val="1800"/>
              </a:lnSpc>
              <a:spcAft>
                <a:spcPts val="450"/>
              </a:spcAft>
            </a:pPr>
            <a:endParaRPr lang="en-US" sz="2400" b="1" dirty="0">
              <a:solidFill>
                <a:srgbClr val="333333"/>
              </a:solidFill>
              <a:cs typeface="Times New Roman" panose="02020603050405020304" pitchFamily="18" charset="0"/>
            </a:endParaRPr>
          </a:p>
          <a:p>
            <a:pPr marL="228600">
              <a:lnSpc>
                <a:spcPts val="1800"/>
              </a:lnSpc>
              <a:spcAft>
                <a:spcPts val="450"/>
              </a:spcAft>
            </a:pPr>
            <a:endParaRPr lang="en-US" sz="2400" b="1" dirty="0">
              <a:solidFill>
                <a:srgbClr val="333333"/>
              </a:solidFill>
              <a:cs typeface="Times New Roman" panose="02020603050405020304" pitchFamily="18" charset="0"/>
            </a:endParaRPr>
          </a:p>
          <a:p>
            <a:pPr marL="228600">
              <a:lnSpc>
                <a:spcPts val="1800"/>
              </a:lnSpc>
              <a:spcAft>
                <a:spcPts val="450"/>
              </a:spcAft>
            </a:pPr>
            <a:r>
              <a:rPr lang="en-US" sz="2400" b="1" dirty="0">
                <a:solidFill>
                  <a:srgbClr val="333333"/>
                </a:solidFill>
                <a:cs typeface="Times New Roman" panose="02020603050405020304" pitchFamily="18" charset="0"/>
              </a:rPr>
              <a:t>Membership Administrator</a:t>
            </a:r>
          </a:p>
          <a:p>
            <a:pPr marL="742950" marR="0" lvl="1" indent="-285750">
              <a:lnSpc>
                <a:spcPts val="1800"/>
              </a:lnSpc>
              <a:spcBef>
                <a:spcPts val="0"/>
              </a:spcBef>
              <a:spcAft>
                <a:spcPts val="450"/>
              </a:spcAft>
              <a:buSzPts val="1000"/>
              <a:buFont typeface="Symbol" panose="05050102010706020507" pitchFamily="18" charset="2"/>
              <a:buChar char=""/>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Create new </a:t>
            </a:r>
            <a:r>
              <a:rPr lang="en-US" dirty="0" err="1">
                <a:solidFill>
                  <a:srgbClr val="333333"/>
                </a:solidFill>
                <a:effectLst/>
                <a:ea typeface="Times New Roman" panose="02020603050405020304" pitchFamily="18" charset="0"/>
                <a:cs typeface="Times New Roman" panose="02020603050405020304" pitchFamily="18" charset="0"/>
              </a:rPr>
              <a:t>SportsEngine</a:t>
            </a:r>
            <a:r>
              <a:rPr lang="en-US" dirty="0">
                <a:solidFill>
                  <a:srgbClr val="333333"/>
                </a:solidFill>
                <a:effectLst/>
                <a:ea typeface="Times New Roman" panose="02020603050405020304" pitchFamily="18" charset="0"/>
                <a:cs typeface="Times New Roman" panose="02020603050405020304" pitchFamily="18" charset="0"/>
              </a:rPr>
              <a:t> registration forms</a:t>
            </a:r>
            <a:endParaRPr lang="en-US" dirty="0">
              <a:solidFill>
                <a:srgbClr val="333333"/>
              </a:solidFill>
              <a:effectLst/>
              <a:ea typeface="Calibri" panose="020F0502020204030204" pitchFamily="34" charset="0"/>
              <a:cs typeface="Times New Roman" panose="02020603050405020304" pitchFamily="18" charset="0"/>
            </a:endParaRPr>
          </a:p>
          <a:p>
            <a:pPr marL="228600" marR="0">
              <a:lnSpc>
                <a:spcPts val="1800"/>
              </a:lnSpc>
              <a:spcBef>
                <a:spcPts val="0"/>
              </a:spcBef>
              <a:spcAft>
                <a:spcPts val="450"/>
              </a:spcAft>
            </a:pPr>
            <a:endParaRPr lang="en-US" dirty="0">
              <a:solidFill>
                <a:srgbClr val="333333"/>
              </a:solidFill>
              <a:effectLst/>
              <a:ea typeface="Times New Roman" panose="02020603050405020304" pitchFamily="18" charset="0"/>
              <a:cs typeface="Times New Roman" panose="02020603050405020304" pitchFamily="18" charset="0"/>
            </a:endParaRPr>
          </a:p>
          <a:p>
            <a:pPr marL="228600">
              <a:lnSpc>
                <a:spcPts val="1800"/>
              </a:lnSpc>
              <a:spcAft>
                <a:spcPts val="450"/>
              </a:spcAft>
            </a:pPr>
            <a:endParaRPr lang="en-US" sz="2400" b="1" dirty="0">
              <a:solidFill>
                <a:srgbClr val="333333"/>
              </a:solidFill>
              <a:cs typeface="Times New Roman" panose="02020603050405020304" pitchFamily="18" charset="0"/>
            </a:endParaRPr>
          </a:p>
          <a:p>
            <a:pPr marL="228600">
              <a:lnSpc>
                <a:spcPts val="1800"/>
              </a:lnSpc>
              <a:spcAft>
                <a:spcPts val="450"/>
              </a:spcAft>
            </a:pPr>
            <a:r>
              <a:rPr lang="en-US" sz="2400" b="1" dirty="0">
                <a:solidFill>
                  <a:srgbClr val="333333"/>
                </a:solidFill>
                <a:cs typeface="Times New Roman" panose="02020603050405020304" pitchFamily="18" charset="0"/>
              </a:rPr>
              <a:t>VASRA Contact</a:t>
            </a:r>
          </a:p>
          <a:p>
            <a:pPr marL="742950" marR="0" lvl="1" indent="-285750">
              <a:lnSpc>
                <a:spcPts val="1800"/>
              </a:lnSpc>
              <a:spcBef>
                <a:spcPts val="0"/>
              </a:spcBef>
              <a:spcAft>
                <a:spcPts val="450"/>
              </a:spcAft>
              <a:buSzPts val="1000"/>
              <a:buFont typeface="Symbol" panose="05050102010706020507" pitchFamily="18" charset="2"/>
              <a:buChar char=""/>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Liaison between Booster Club and VASRA</a:t>
            </a:r>
            <a:endParaRPr lang="en-US" dirty="0">
              <a:solidFill>
                <a:srgbClr val="333333"/>
              </a:solidFill>
              <a:effectLst/>
              <a:ea typeface="Calibri" panose="020F0502020204030204" pitchFamily="34" charset="0"/>
              <a:cs typeface="Times New Roman" panose="02020603050405020304" pitchFamily="18" charset="0"/>
            </a:endParaRPr>
          </a:p>
          <a:p>
            <a:pPr marL="742950" marR="0" lvl="1" indent="-285750">
              <a:lnSpc>
                <a:spcPts val="1800"/>
              </a:lnSpc>
              <a:spcBef>
                <a:spcPts val="0"/>
              </a:spcBef>
              <a:spcAft>
                <a:spcPts val="450"/>
              </a:spcAft>
              <a:buSzPts val="1000"/>
              <a:buFont typeface="Symbol" panose="05050102010706020507" pitchFamily="18" charset="2"/>
              <a:buChar char=""/>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Monitor shuttle van helpers during regattas</a:t>
            </a:r>
            <a:endParaRPr lang="en-US" dirty="0">
              <a:solidFill>
                <a:srgbClr val="333333"/>
              </a:solidFill>
              <a:effectLst/>
              <a:ea typeface="Calibri" panose="020F0502020204030204" pitchFamily="34" charset="0"/>
              <a:cs typeface="Times New Roman" panose="02020603050405020304" pitchFamily="18" charset="0"/>
            </a:endParaRPr>
          </a:p>
          <a:p>
            <a:pPr marL="228600">
              <a:lnSpc>
                <a:spcPts val="1800"/>
              </a:lnSpc>
              <a:spcAft>
                <a:spcPts val="45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solidFill>
                <a:srgbClr val="333333"/>
              </a:solidFill>
              <a:cs typeface="Times New Roman" panose="02020603050405020304" pitchFamily="18" charset="0"/>
            </a:endParaRPr>
          </a:p>
          <a:p>
            <a:pPr marL="228600">
              <a:lnSpc>
                <a:spcPts val="1800"/>
              </a:lnSpc>
              <a:spcAft>
                <a:spcPts val="450"/>
              </a:spcAft>
            </a:pPr>
            <a:endParaRPr lang="en-US" sz="2400" b="1" dirty="0">
              <a:solidFill>
                <a:srgbClr val="333333"/>
              </a:solidFill>
              <a:cs typeface="Times New Roman" panose="02020603050405020304" pitchFamily="18" charset="0"/>
            </a:endParaRPr>
          </a:p>
          <a:p>
            <a:pPr marL="228600">
              <a:lnSpc>
                <a:spcPts val="1800"/>
              </a:lnSpc>
              <a:spcAft>
                <a:spcPts val="450"/>
              </a:spcAft>
            </a:pPr>
            <a:r>
              <a:rPr lang="en-US" sz="2400" b="1" dirty="0">
                <a:solidFill>
                  <a:srgbClr val="333333"/>
                </a:solidFill>
                <a:cs typeface="Times New Roman" panose="02020603050405020304" pitchFamily="18" charset="0"/>
              </a:rPr>
              <a:t>Apparel</a:t>
            </a:r>
          </a:p>
          <a:p>
            <a:pPr marL="685800" lvl="2" indent="-285750">
              <a:lnSpc>
                <a:spcPts val="1800"/>
              </a:lnSpc>
              <a:spcAft>
                <a:spcPts val="450"/>
              </a:spcAft>
              <a:buSzPts val="1000"/>
              <a:buFont typeface="Symbol" panose="05050102010706020507" pitchFamily="18" charset="2"/>
              <a:buChar char=""/>
              <a:tabLst>
                <a:tab pos="914400" algn="l"/>
              </a:tabLst>
            </a:pPr>
            <a:r>
              <a:rPr lang="en-US" dirty="0">
                <a:solidFill>
                  <a:srgbClr val="333333"/>
                </a:solidFill>
                <a:cs typeface="Times New Roman" panose="02020603050405020304" pitchFamily="18" charset="0"/>
              </a:rPr>
              <a:t>Develop, order and sell crew team merchandise</a:t>
            </a:r>
          </a:p>
          <a:p>
            <a:pPr marL="685800" lvl="2" indent="-285750">
              <a:lnSpc>
                <a:spcPts val="1800"/>
              </a:lnSpc>
              <a:spcAft>
                <a:spcPts val="450"/>
              </a:spcAft>
              <a:buSzPts val="1000"/>
              <a:buFont typeface="Symbol" panose="05050102010706020507" pitchFamily="18" charset="2"/>
              <a:buChar char=""/>
              <a:tabLst>
                <a:tab pos="914400" algn="l"/>
              </a:tabLst>
            </a:pPr>
            <a:r>
              <a:rPr lang="en-US" dirty="0">
                <a:solidFill>
                  <a:srgbClr val="333333"/>
                </a:solidFill>
                <a:cs typeface="Times New Roman" panose="02020603050405020304" pitchFamily="18" charset="0"/>
              </a:rPr>
              <a:t>Order new uniforms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AutoShape 2">
            <a:extLst>
              <a:ext uri="{FF2B5EF4-FFF2-40B4-BE49-F238E27FC236}">
                <a16:creationId xmlns:a16="http://schemas.microsoft.com/office/drawing/2014/main" id="{44F97F86-4E25-4B74-97A6-0080C45625C4}"/>
              </a:ext>
            </a:extLst>
          </p:cNvPr>
          <p:cNvSpPr>
            <a:spLocks noChangeAspect="1" noChangeArrowheads="1"/>
          </p:cNvSpPr>
          <p:nvPr/>
        </p:nvSpPr>
        <p:spPr bwMode="auto">
          <a:xfrm>
            <a:off x="5943600" y="3276600"/>
            <a:ext cx="2294358" cy="229435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a:extLst>
              <a:ext uri="{FF2B5EF4-FFF2-40B4-BE49-F238E27FC236}">
                <a16:creationId xmlns:a16="http://schemas.microsoft.com/office/drawing/2014/main" id="{27171999-886A-4338-9CE1-18B85C5C3AF4}"/>
              </a:ext>
            </a:extLst>
          </p:cNvPr>
          <p:cNvPicPr>
            <a:picLocks noChangeAspect="1"/>
          </p:cNvPicPr>
          <p:nvPr/>
        </p:nvPicPr>
        <p:blipFill>
          <a:blip r:embed="rId4"/>
          <a:stretch>
            <a:fillRect/>
          </a:stretch>
        </p:blipFill>
        <p:spPr>
          <a:xfrm rot="1047236">
            <a:off x="6295828" y="4797129"/>
            <a:ext cx="1148630" cy="1830478"/>
          </a:xfrm>
          <a:prstGeom prst="rect">
            <a:avLst/>
          </a:prstGeom>
        </p:spPr>
      </p:pic>
      <p:sp>
        <p:nvSpPr>
          <p:cNvPr id="15" name="AutoShape 4">
            <a:extLst>
              <a:ext uri="{FF2B5EF4-FFF2-40B4-BE49-F238E27FC236}">
                <a16:creationId xmlns:a16="http://schemas.microsoft.com/office/drawing/2014/main" id="{CB38AF3B-262F-479B-94FD-9538D215B7A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17" descr="A picture containing person, person, outdoor, posing&#10;&#10;Description automatically generated">
            <a:extLst>
              <a:ext uri="{FF2B5EF4-FFF2-40B4-BE49-F238E27FC236}">
                <a16:creationId xmlns:a16="http://schemas.microsoft.com/office/drawing/2014/main" id="{9C02FBDB-8FC2-4894-AE22-2946B24638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296081">
            <a:off x="8214361" y="4797129"/>
            <a:ext cx="984842" cy="1797832"/>
          </a:xfrm>
          <a:prstGeom prst="rect">
            <a:avLst/>
          </a:prstGeom>
        </p:spPr>
      </p:pic>
      <p:pic>
        <p:nvPicPr>
          <p:cNvPr id="1032" name="Picture 8" descr="Partridge Family' star David Cassidy: His life in pictures">
            <a:extLst>
              <a:ext uri="{FF2B5EF4-FFF2-40B4-BE49-F238E27FC236}">
                <a16:creationId xmlns:a16="http://schemas.microsoft.com/office/drawing/2014/main" id="{71A7168B-57EE-49AB-8C6A-AF27035814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6563" y="488839"/>
            <a:ext cx="2978837" cy="372354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EE0DEFF5-CCFB-4EC0-BAC1-03ACFDB2F96A}"/>
              </a:ext>
            </a:extLst>
          </p:cNvPr>
          <p:cNvPicPr>
            <a:picLocks noChangeAspect="1"/>
          </p:cNvPicPr>
          <p:nvPr/>
        </p:nvPicPr>
        <p:blipFill>
          <a:blip r:embed="rId7"/>
          <a:stretch>
            <a:fillRect/>
          </a:stretch>
        </p:blipFill>
        <p:spPr>
          <a:xfrm>
            <a:off x="9714968" y="4815841"/>
            <a:ext cx="2013536" cy="1244928"/>
          </a:xfrm>
          <a:prstGeom prst="rect">
            <a:avLst/>
          </a:prstGeom>
        </p:spPr>
      </p:pic>
    </p:spTree>
    <p:extLst>
      <p:ext uri="{BB962C8B-B14F-4D97-AF65-F5344CB8AC3E}">
        <p14:creationId xmlns:p14="http://schemas.microsoft.com/office/powerpoint/2010/main" val="2037203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139485"/>
            <a:ext cx="8601560" cy="6198686"/>
          </a:xfrm>
          <a:prstGeom prst="rect">
            <a:avLst/>
          </a:prstGeom>
        </p:spPr>
        <p:txBody>
          <a:bodyPr vert="horz" lIns="91440" tIns="45720" rIns="91440" bIns="45720" rtlCol="0" anchor="ctr">
            <a:noAutofit/>
          </a:bodyPr>
          <a:lstStyle/>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7" name="TextBox 6">
            <a:extLst>
              <a:ext uri="{FF2B5EF4-FFF2-40B4-BE49-F238E27FC236}">
                <a16:creationId xmlns:a16="http://schemas.microsoft.com/office/drawing/2014/main" id="{FC722722-0F04-4EE0-AD66-4BCB0C705D68}"/>
              </a:ext>
            </a:extLst>
          </p:cNvPr>
          <p:cNvSpPr txBox="1"/>
          <p:nvPr/>
        </p:nvSpPr>
        <p:spPr>
          <a:xfrm>
            <a:off x="360642" y="748082"/>
            <a:ext cx="7612380" cy="4981492"/>
          </a:xfrm>
          <a:prstGeom prst="rect">
            <a:avLst/>
          </a:prstGeom>
          <a:noFill/>
        </p:spPr>
        <p:txBody>
          <a:bodyPr wrap="square">
            <a:spAutoFit/>
          </a:bodyPr>
          <a:lstStyle/>
          <a:p>
            <a:pPr marL="228600" marR="0">
              <a:lnSpc>
                <a:spcPts val="1800"/>
              </a:lnSpc>
              <a:spcBef>
                <a:spcPts val="0"/>
              </a:spcBef>
              <a:spcAft>
                <a:spcPts val="450"/>
              </a:spcAft>
            </a:pPr>
            <a:r>
              <a:rPr lang="en-US" sz="2400" b="1" dirty="0">
                <a:solidFill>
                  <a:srgbClr val="333333"/>
                </a:solidFill>
                <a:effectLst/>
                <a:ea typeface="Times New Roman" panose="02020603050405020304" pitchFamily="18" charset="0"/>
                <a:cs typeface="Times New Roman" panose="02020603050405020304" pitchFamily="18" charset="0"/>
              </a:rPr>
              <a:t>Launch Driver Operations</a:t>
            </a:r>
            <a:endParaRPr lang="en-US" sz="2400" b="1" dirty="0">
              <a:effectLst/>
              <a:ea typeface="Calibri" panose="020F0502020204030204" pitchFamily="34" charset="0"/>
              <a:cs typeface="Times New Roman" panose="02020603050405020304" pitchFamily="18" charset="0"/>
            </a:endParaRPr>
          </a:p>
          <a:p>
            <a:pPr marL="742950" marR="0" lvl="1" indent="-285750">
              <a:lnSpc>
                <a:spcPts val="1800"/>
              </a:lnSpc>
              <a:spcBef>
                <a:spcPts val="0"/>
              </a:spcBef>
              <a:spcAft>
                <a:spcPts val="450"/>
              </a:spcAft>
              <a:buSzPts val="1000"/>
              <a:buFont typeface="Symbol" panose="05050102010706020507" pitchFamily="18" charset="2"/>
              <a:buChar char=""/>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Train new drivers</a:t>
            </a:r>
            <a:endParaRPr lang="en-US" dirty="0">
              <a:solidFill>
                <a:srgbClr val="333333"/>
              </a:solidFill>
              <a:effectLst/>
              <a:ea typeface="Calibri" panose="020F0502020204030204" pitchFamily="34" charset="0"/>
              <a:cs typeface="Times New Roman" panose="02020603050405020304" pitchFamily="18" charset="0"/>
            </a:endParaRPr>
          </a:p>
          <a:p>
            <a:pPr marL="742950" marR="0" lvl="1" indent="-285750">
              <a:lnSpc>
                <a:spcPts val="1800"/>
              </a:lnSpc>
              <a:spcBef>
                <a:spcPts val="0"/>
              </a:spcBef>
              <a:spcAft>
                <a:spcPts val="450"/>
              </a:spcAft>
              <a:buSzPts val="1000"/>
              <a:buFont typeface="Symbol" panose="05050102010706020507" pitchFamily="18" charset="2"/>
              <a:buChar char=""/>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Ensure team has enough drivers to fill VASRA obligations</a:t>
            </a:r>
          </a:p>
          <a:p>
            <a:pPr marL="742950" marR="0" lvl="1" indent="-285750">
              <a:lnSpc>
                <a:spcPts val="1800"/>
              </a:lnSpc>
              <a:spcBef>
                <a:spcPts val="0"/>
              </a:spcBef>
              <a:spcAft>
                <a:spcPts val="450"/>
              </a:spcAft>
              <a:buSzPts val="1000"/>
              <a:buFont typeface="Symbol" panose="05050102010706020507" pitchFamily="18" charset="2"/>
              <a:buChar char=""/>
              <a:tabLst>
                <a:tab pos="914400" algn="l"/>
              </a:tabLst>
            </a:pPr>
            <a:r>
              <a:rPr lang="en-US" dirty="0">
                <a:solidFill>
                  <a:srgbClr val="333333"/>
                </a:solidFill>
                <a:ea typeface="Calibri" panose="020F0502020204030204" pitchFamily="34" charset="0"/>
                <a:cs typeface="Times New Roman" panose="02020603050405020304" pitchFamily="18" charset="0"/>
              </a:rPr>
              <a:t>Work with equipment manager to ensure launches are in working order</a:t>
            </a:r>
            <a:endParaRPr lang="en-US" dirty="0">
              <a:solidFill>
                <a:srgbClr val="333333"/>
              </a:solidFill>
              <a:effectLst/>
              <a:ea typeface="Calibri" panose="020F0502020204030204" pitchFamily="34" charset="0"/>
              <a:cs typeface="Times New Roman" panose="02020603050405020304" pitchFamily="18" charset="0"/>
            </a:endParaRPr>
          </a:p>
          <a:p>
            <a:pPr marL="228600" marR="0">
              <a:lnSpc>
                <a:spcPts val="1800"/>
              </a:lnSpc>
              <a:spcBef>
                <a:spcPts val="0"/>
              </a:spcBef>
              <a:spcAft>
                <a:spcPts val="450"/>
              </a:spcAft>
            </a:pPr>
            <a:endParaRPr lang="en-US" dirty="0">
              <a:solidFill>
                <a:srgbClr val="333333"/>
              </a:solidFill>
              <a:effectLst/>
              <a:ea typeface="Times New Roman" panose="02020603050405020304" pitchFamily="18" charset="0"/>
              <a:cs typeface="Times New Roman" panose="02020603050405020304" pitchFamily="18" charset="0"/>
            </a:endParaRPr>
          </a:p>
          <a:p>
            <a:pPr marL="228600" marR="0">
              <a:lnSpc>
                <a:spcPts val="1800"/>
              </a:lnSpc>
              <a:spcBef>
                <a:spcPts val="0"/>
              </a:spcBef>
              <a:spcAft>
                <a:spcPts val="450"/>
              </a:spcAft>
            </a:pPr>
            <a:endParaRPr lang="en-US" dirty="0">
              <a:solidFill>
                <a:srgbClr val="333333"/>
              </a:solidFill>
              <a:effectLst/>
              <a:ea typeface="Times New Roman" panose="02020603050405020304" pitchFamily="18" charset="0"/>
              <a:cs typeface="Times New Roman" panose="02020603050405020304" pitchFamily="18" charset="0"/>
            </a:endParaRPr>
          </a:p>
          <a:p>
            <a:pPr marL="228600">
              <a:lnSpc>
                <a:spcPts val="1800"/>
              </a:lnSpc>
              <a:spcAft>
                <a:spcPts val="450"/>
              </a:spcAft>
            </a:pPr>
            <a:r>
              <a:rPr lang="en-US" sz="2400" b="1" dirty="0">
                <a:solidFill>
                  <a:srgbClr val="333333"/>
                </a:solidFill>
                <a:cs typeface="Times New Roman" panose="02020603050405020304" pitchFamily="18" charset="0"/>
              </a:rPr>
              <a:t>Videographer</a:t>
            </a:r>
          </a:p>
          <a:p>
            <a:pPr marL="742950" marR="0" lvl="1" indent="-285750">
              <a:lnSpc>
                <a:spcPts val="1800"/>
              </a:lnSpc>
              <a:spcBef>
                <a:spcPts val="0"/>
              </a:spcBef>
              <a:spcAft>
                <a:spcPts val="450"/>
              </a:spcAft>
              <a:buSzPts val="1000"/>
              <a:buFont typeface="Symbol" panose="05050102010706020507" pitchFamily="18" charset="2"/>
              <a:buChar char=""/>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Take video of team events, such as Ergathon, and practices</a:t>
            </a:r>
            <a:endParaRPr lang="en-US" dirty="0">
              <a:solidFill>
                <a:srgbClr val="333333"/>
              </a:solidFill>
              <a:effectLst/>
              <a:ea typeface="Calibri" panose="020F0502020204030204" pitchFamily="34" charset="0"/>
              <a:cs typeface="Times New Roman" panose="02020603050405020304" pitchFamily="18" charset="0"/>
            </a:endParaRPr>
          </a:p>
          <a:p>
            <a:pPr marL="742950" marR="0" lvl="1" indent="-285750">
              <a:lnSpc>
                <a:spcPts val="1800"/>
              </a:lnSpc>
              <a:spcBef>
                <a:spcPts val="0"/>
              </a:spcBef>
              <a:spcAft>
                <a:spcPts val="450"/>
              </a:spcAft>
              <a:buSzPts val="1000"/>
              <a:buFont typeface="Symbol" panose="05050102010706020507" pitchFamily="18" charset="2"/>
              <a:buChar char=""/>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Take video of regatta races</a:t>
            </a:r>
            <a:endParaRPr lang="en-US" dirty="0">
              <a:solidFill>
                <a:srgbClr val="333333"/>
              </a:solidFill>
              <a:effectLst/>
              <a:ea typeface="Calibri" panose="020F0502020204030204" pitchFamily="34" charset="0"/>
              <a:cs typeface="Times New Roman" panose="02020603050405020304" pitchFamily="18" charset="0"/>
            </a:endParaRPr>
          </a:p>
          <a:p>
            <a:pPr marL="742950" marR="0" lvl="1" indent="-285750">
              <a:lnSpc>
                <a:spcPts val="1800"/>
              </a:lnSpc>
              <a:spcBef>
                <a:spcPts val="0"/>
              </a:spcBef>
              <a:spcAft>
                <a:spcPts val="450"/>
              </a:spcAft>
              <a:buSzPts val="1000"/>
              <a:buFont typeface="Symbol" panose="05050102010706020507" pitchFamily="18" charset="2"/>
              <a:buChar char=""/>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Maintain team YouTube channel, adding video as completed</a:t>
            </a:r>
            <a:endParaRPr lang="en-US" dirty="0">
              <a:solidFill>
                <a:srgbClr val="333333"/>
              </a:solidFill>
              <a:effectLst/>
              <a:ea typeface="Calibri" panose="020F0502020204030204" pitchFamily="34" charset="0"/>
              <a:cs typeface="Times New Roman" panose="02020603050405020304" pitchFamily="18" charset="0"/>
            </a:endParaRPr>
          </a:p>
          <a:p>
            <a:pPr marL="742950" marR="0" lvl="1" indent="-285750">
              <a:lnSpc>
                <a:spcPts val="1800"/>
              </a:lnSpc>
              <a:spcBef>
                <a:spcPts val="0"/>
              </a:spcBef>
              <a:spcAft>
                <a:spcPts val="450"/>
              </a:spcAft>
              <a:buSzPts val="1000"/>
              <a:buFont typeface="Symbol" panose="05050102010706020507" pitchFamily="18" charset="2"/>
              <a:buChar char=""/>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Support Events and Recruitment team with videos of team for various events</a:t>
            </a:r>
            <a:endParaRPr lang="en-US" dirty="0">
              <a:solidFill>
                <a:srgbClr val="333333"/>
              </a:solidFill>
              <a:effectLst/>
              <a:ea typeface="Calibri" panose="020F0502020204030204" pitchFamily="34" charset="0"/>
              <a:cs typeface="Times New Roman" panose="02020603050405020304" pitchFamily="18" charset="0"/>
            </a:endParaRPr>
          </a:p>
          <a:p>
            <a:pPr marL="228600" marR="0">
              <a:lnSpc>
                <a:spcPts val="1800"/>
              </a:lnSpc>
              <a:spcBef>
                <a:spcPts val="0"/>
              </a:spcBef>
              <a:spcAft>
                <a:spcPts val="450"/>
              </a:spcAft>
            </a:pPr>
            <a:endParaRPr lang="en-US" sz="2400" b="1" dirty="0">
              <a:solidFill>
                <a:srgbClr val="333333"/>
              </a:solidFill>
              <a:cs typeface="Times New Roman" panose="02020603050405020304" pitchFamily="18" charset="0"/>
            </a:endParaRPr>
          </a:p>
          <a:p>
            <a:pPr marL="228600" marR="0">
              <a:lnSpc>
                <a:spcPts val="1800"/>
              </a:lnSpc>
              <a:spcBef>
                <a:spcPts val="0"/>
              </a:spcBef>
              <a:spcAft>
                <a:spcPts val="450"/>
              </a:spcAft>
            </a:pPr>
            <a:endParaRPr lang="en-US" sz="2400" b="1" dirty="0">
              <a:solidFill>
                <a:srgbClr val="333333"/>
              </a:solidFill>
              <a:cs typeface="Times New Roman" panose="02020603050405020304" pitchFamily="18" charset="0"/>
            </a:endParaRPr>
          </a:p>
          <a:p>
            <a:pPr marL="228600" marR="0">
              <a:lnSpc>
                <a:spcPts val="1800"/>
              </a:lnSpc>
              <a:spcBef>
                <a:spcPts val="0"/>
              </a:spcBef>
              <a:spcAft>
                <a:spcPts val="450"/>
              </a:spcAft>
            </a:pPr>
            <a:r>
              <a:rPr lang="en-US" sz="2400" b="1" dirty="0">
                <a:solidFill>
                  <a:srgbClr val="333333"/>
                </a:solidFill>
                <a:cs typeface="Times New Roman" panose="02020603050405020304" pitchFamily="18" charset="0"/>
              </a:rPr>
              <a:t>Photographer</a:t>
            </a:r>
          </a:p>
          <a:p>
            <a:pPr marL="742950" marR="0" lvl="1" indent="-285750">
              <a:lnSpc>
                <a:spcPts val="1800"/>
              </a:lnSpc>
              <a:spcBef>
                <a:spcPts val="0"/>
              </a:spcBef>
              <a:spcAft>
                <a:spcPts val="450"/>
              </a:spcAft>
              <a:buSzPts val="1000"/>
              <a:buFont typeface="Symbol" panose="05050102010706020507" pitchFamily="18" charset="2"/>
              <a:buChar char=""/>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Take photos of team and volunteers at practices, regattas, and events</a:t>
            </a:r>
            <a:endParaRPr lang="en-US" dirty="0">
              <a:solidFill>
                <a:srgbClr val="333333"/>
              </a:solidFill>
              <a:effectLst/>
              <a:ea typeface="Calibri" panose="020F0502020204030204" pitchFamily="34" charset="0"/>
              <a:cs typeface="Times New Roman" panose="02020603050405020304" pitchFamily="18" charset="0"/>
            </a:endParaRPr>
          </a:p>
          <a:p>
            <a:pPr marL="742950" marR="0" lvl="1" indent="-285750">
              <a:lnSpc>
                <a:spcPts val="1800"/>
              </a:lnSpc>
              <a:spcBef>
                <a:spcPts val="0"/>
              </a:spcBef>
              <a:spcAft>
                <a:spcPts val="450"/>
              </a:spcAft>
              <a:buSzPts val="1000"/>
              <a:buFont typeface="Symbol" panose="05050102010706020507" pitchFamily="18" charset="2"/>
              <a:buChar char=""/>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Organize photos and post on team Flickr account</a:t>
            </a:r>
            <a:endParaRPr lang="en-US" dirty="0">
              <a:solidFill>
                <a:srgbClr val="333333"/>
              </a:solidFill>
              <a:effectLs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98103201-76C8-4013-B59B-7141D9A8FD2D}"/>
              </a:ext>
            </a:extLst>
          </p:cNvPr>
          <p:cNvPicPr>
            <a:picLocks noChangeAspect="1"/>
          </p:cNvPicPr>
          <p:nvPr/>
        </p:nvPicPr>
        <p:blipFill>
          <a:blip r:embed="rId4"/>
          <a:stretch>
            <a:fillRect/>
          </a:stretch>
        </p:blipFill>
        <p:spPr>
          <a:xfrm>
            <a:off x="8322607" y="213929"/>
            <a:ext cx="3287084" cy="1850017"/>
          </a:xfrm>
          <a:prstGeom prst="rect">
            <a:avLst/>
          </a:prstGeom>
        </p:spPr>
      </p:pic>
      <p:pic>
        <p:nvPicPr>
          <p:cNvPr id="3" name="Picture 2">
            <a:extLst>
              <a:ext uri="{FF2B5EF4-FFF2-40B4-BE49-F238E27FC236}">
                <a16:creationId xmlns:a16="http://schemas.microsoft.com/office/drawing/2014/main" id="{680FE127-4995-4ED8-9AD0-660C26CFE994}"/>
              </a:ext>
            </a:extLst>
          </p:cNvPr>
          <p:cNvPicPr>
            <a:picLocks noChangeAspect="1"/>
          </p:cNvPicPr>
          <p:nvPr/>
        </p:nvPicPr>
        <p:blipFill>
          <a:blip r:embed="rId5"/>
          <a:stretch>
            <a:fillRect/>
          </a:stretch>
        </p:blipFill>
        <p:spPr>
          <a:xfrm>
            <a:off x="9518753" y="5152849"/>
            <a:ext cx="2619375" cy="1743075"/>
          </a:xfrm>
          <a:prstGeom prst="rect">
            <a:avLst/>
          </a:prstGeom>
        </p:spPr>
      </p:pic>
      <p:pic>
        <p:nvPicPr>
          <p:cNvPr id="6" name="Picture 5">
            <a:extLst>
              <a:ext uri="{FF2B5EF4-FFF2-40B4-BE49-F238E27FC236}">
                <a16:creationId xmlns:a16="http://schemas.microsoft.com/office/drawing/2014/main" id="{C51B1039-DA78-4ED4-BAED-41C3C1914D1C}"/>
              </a:ext>
            </a:extLst>
          </p:cNvPr>
          <p:cNvPicPr>
            <a:picLocks noChangeAspect="1"/>
          </p:cNvPicPr>
          <p:nvPr/>
        </p:nvPicPr>
        <p:blipFill>
          <a:blip r:embed="rId6"/>
          <a:stretch>
            <a:fillRect/>
          </a:stretch>
        </p:blipFill>
        <p:spPr>
          <a:xfrm>
            <a:off x="7208645" y="2291735"/>
            <a:ext cx="1760734" cy="3476354"/>
          </a:xfrm>
          <a:prstGeom prst="rect">
            <a:avLst/>
          </a:prstGeom>
        </p:spPr>
      </p:pic>
    </p:spTree>
    <p:extLst>
      <p:ext uri="{BB962C8B-B14F-4D97-AF65-F5344CB8AC3E}">
        <p14:creationId xmlns:p14="http://schemas.microsoft.com/office/powerpoint/2010/main" val="3304319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146199" y="785439"/>
            <a:ext cx="8938722" cy="5287119"/>
          </a:xfrm>
          <a:prstGeom prst="rect">
            <a:avLst/>
          </a:prstGeom>
        </p:spPr>
        <p:txBody>
          <a:bodyPr vert="horz" lIns="91440" tIns="45720" rIns="91440" bIns="45720" rtlCol="0" anchor="ctr">
            <a:noAutofit/>
          </a:bodyPr>
          <a:lstStyle/>
          <a:p>
            <a:endParaRPr lang="en-US" sz="2400" b="1" dirty="0">
              <a:latin typeface="Calibri" panose="020F0502020204030204" pitchFamily="34" charset="0"/>
              <a:ea typeface="Calibri" panose="020F0502020204030204" pitchFamily="34" charset="0"/>
              <a:cs typeface="Calibri" panose="020F0502020204030204" pitchFamily="34" charset="0"/>
            </a:endParaRPr>
          </a:p>
          <a:p>
            <a:pPr marL="0" marR="0">
              <a:lnSpc>
                <a:spcPts val="15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7" name="TextBox 6">
            <a:extLst>
              <a:ext uri="{FF2B5EF4-FFF2-40B4-BE49-F238E27FC236}">
                <a16:creationId xmlns:a16="http://schemas.microsoft.com/office/drawing/2014/main" id="{2AD52A45-6117-46B1-ABC6-0FC4F5253326}"/>
              </a:ext>
            </a:extLst>
          </p:cNvPr>
          <p:cNvSpPr txBox="1"/>
          <p:nvPr/>
        </p:nvSpPr>
        <p:spPr>
          <a:xfrm>
            <a:off x="527661" y="640645"/>
            <a:ext cx="7854339" cy="4801314"/>
          </a:xfrm>
          <a:prstGeom prst="rect">
            <a:avLst/>
          </a:prstGeom>
          <a:noFill/>
        </p:spPr>
        <p:txBody>
          <a:bodyPr wrap="square">
            <a:spAutoFit/>
          </a:bodyPr>
          <a:lstStyle/>
          <a:p>
            <a:pPr marL="0" marR="0">
              <a:spcBef>
                <a:spcPts val="0"/>
              </a:spcBef>
              <a:spcAft>
                <a:spcPts val="0"/>
              </a:spcAft>
            </a:pPr>
            <a:r>
              <a:rPr lang="en-US" sz="3600" b="1" dirty="0">
                <a:latin typeface="Calibri" panose="020F0502020204030204" pitchFamily="34" charset="0"/>
                <a:ea typeface="Calibri" panose="020F0502020204030204" pitchFamily="34" charset="0"/>
                <a:cs typeface="Times New Roman" panose="02020603050405020304" pitchFamily="18" charset="0"/>
              </a:rPr>
              <a:t>FEEDBACK</a:t>
            </a:r>
          </a:p>
          <a:p>
            <a:pPr marL="0" marR="0">
              <a:spcBef>
                <a:spcPts val="0"/>
              </a:spcBef>
              <a:spcAft>
                <a:spcPts val="0"/>
              </a:spcAft>
            </a:pP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This is the first year we’ve done All Aboard and would really like your feedback. </a:t>
            </a:r>
          </a:p>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Have you ever downloaded the slides? </a:t>
            </a:r>
          </a:p>
          <a:p>
            <a:pPr marL="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Have you heard other people mention it? </a:t>
            </a:r>
          </a:p>
          <a:p>
            <a:pPr marL="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What is the general feeling about it – waste of time or helpful? </a:t>
            </a:r>
          </a:p>
          <a:p>
            <a:pPr marL="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How would you change it? </a:t>
            </a:r>
          </a:p>
          <a:p>
            <a:pPr marL="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What can we do to get people more engaged with it? </a:t>
            </a:r>
          </a:p>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What else could you tell us about your experience with All Aboard?</a:t>
            </a:r>
          </a:p>
          <a:p>
            <a:pPr marL="0"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Please email any comments, constructive criticism, suggestions, </a:t>
            </a:r>
            <a:r>
              <a:rPr lang="en-US" dirty="0" err="1">
                <a:effectLst/>
                <a:latin typeface="Calibri" panose="020F0502020204030204" pitchFamily="34" charset="0"/>
                <a:ea typeface="Calibri" panose="020F0502020204030204" pitchFamily="34" charset="0"/>
                <a:cs typeface="Times New Roman" panose="02020603050405020304" pitchFamily="18" charset="0"/>
              </a:rPr>
              <a:t>etc</a:t>
            </a:r>
            <a:r>
              <a:rPr lang="en-US" dirty="0">
                <a:effectLst/>
                <a:latin typeface="Calibri" panose="020F0502020204030204" pitchFamily="34" charset="0"/>
                <a:ea typeface="Calibri" panose="020F0502020204030204" pitchFamily="34" charset="0"/>
                <a:cs typeface="Times New Roman" panose="02020603050405020304" pitchFamily="18" charset="0"/>
              </a:rPr>
              <a:t> to </a:t>
            </a:r>
            <a:r>
              <a:rPr lang="en-US" dirty="0">
                <a:effectLst/>
                <a:latin typeface="Calibri" panose="020F0502020204030204" pitchFamily="34" charset="0"/>
                <a:ea typeface="Calibri" panose="020F0502020204030204" pitchFamily="34" charset="0"/>
                <a:cs typeface="Times New Roman" panose="02020603050405020304" pitchFamily="18" charset="0"/>
                <a:hlinkClick r:id="rId4"/>
              </a:rPr>
              <a:t>langleyrowing@gmail.com</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THANKS!!</a:t>
            </a:r>
          </a:p>
          <a:p>
            <a:pPr marL="0" marR="0">
              <a:spcBef>
                <a:spcPts val="0"/>
              </a:spcBef>
              <a:spcAft>
                <a:spcPts val="0"/>
              </a:spcAft>
            </a:pP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0374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32274</TotalTime>
  <Words>2561</Words>
  <Application>Microsoft Office PowerPoint</Application>
  <PresentationFormat>Widescreen</PresentationFormat>
  <Paragraphs>243</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Lucida Sans Typewriter</vt:lpstr>
      <vt:lpstr>Roboto</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Davenport</dc:creator>
  <cp:lastModifiedBy>Suzanne Davenport</cp:lastModifiedBy>
  <cp:revision>81</cp:revision>
  <cp:lastPrinted>2022-01-21T00:34:53Z</cp:lastPrinted>
  <dcterms:created xsi:type="dcterms:W3CDTF">2021-08-25T17:30:07Z</dcterms:created>
  <dcterms:modified xsi:type="dcterms:W3CDTF">2022-04-15T20:20:12Z</dcterms:modified>
</cp:coreProperties>
</file>