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53"/>
  </p:notesMasterIdLst>
  <p:sldIdLst>
    <p:sldId id="297" r:id="rId2"/>
    <p:sldId id="257" r:id="rId3"/>
    <p:sldId id="258" r:id="rId4"/>
    <p:sldId id="259" r:id="rId5"/>
    <p:sldId id="310" r:id="rId6"/>
    <p:sldId id="261" r:id="rId7"/>
    <p:sldId id="262" r:id="rId8"/>
    <p:sldId id="263" r:id="rId9"/>
    <p:sldId id="304" r:id="rId10"/>
    <p:sldId id="264" r:id="rId11"/>
    <p:sldId id="266" r:id="rId12"/>
    <p:sldId id="267" r:id="rId13"/>
    <p:sldId id="303" r:id="rId14"/>
    <p:sldId id="301" r:id="rId15"/>
    <p:sldId id="311" r:id="rId16"/>
    <p:sldId id="312" r:id="rId17"/>
    <p:sldId id="313" r:id="rId18"/>
    <p:sldId id="314" r:id="rId19"/>
    <p:sldId id="270" r:id="rId20"/>
    <p:sldId id="272" r:id="rId21"/>
    <p:sldId id="271" r:id="rId22"/>
    <p:sldId id="273" r:id="rId23"/>
    <p:sldId id="274" r:id="rId24"/>
    <p:sldId id="316" r:id="rId25"/>
    <p:sldId id="299" r:id="rId26"/>
    <p:sldId id="276" r:id="rId27"/>
    <p:sldId id="277" r:id="rId28"/>
    <p:sldId id="278" r:id="rId29"/>
    <p:sldId id="280" r:id="rId30"/>
    <p:sldId id="281" r:id="rId31"/>
    <p:sldId id="282" r:id="rId32"/>
    <p:sldId id="283" r:id="rId33"/>
    <p:sldId id="300" r:id="rId34"/>
    <p:sldId id="284" r:id="rId35"/>
    <p:sldId id="285" r:id="rId36"/>
    <p:sldId id="286" r:id="rId37"/>
    <p:sldId id="287" r:id="rId38"/>
    <p:sldId id="288" r:id="rId39"/>
    <p:sldId id="289" r:id="rId40"/>
    <p:sldId id="309" r:id="rId41"/>
    <p:sldId id="290" r:id="rId42"/>
    <p:sldId id="317" r:id="rId43"/>
    <p:sldId id="318" r:id="rId44"/>
    <p:sldId id="293" r:id="rId45"/>
    <p:sldId id="294" r:id="rId46"/>
    <p:sldId id="308" r:id="rId47"/>
    <p:sldId id="295" r:id="rId48"/>
    <p:sldId id="306" r:id="rId49"/>
    <p:sldId id="307" r:id="rId50"/>
    <p:sldId id="305" r:id="rId51"/>
    <p:sldId id="315" r:id="rId52"/>
  </p:sldIdLst>
  <p:sldSz cx="9144000" cy="5143500" type="screen16x9"/>
  <p:notesSz cx="7023100" cy="93091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ECD05127-99FB-423E-A4EE-78E9BCC78605}">
  <a:tblStyle styleId="{ECD05127-99FB-423E-A4EE-78E9BCC78605}"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8411" autoAdjust="0"/>
    <p:restoredTop sz="94660"/>
  </p:normalViewPr>
  <p:slideViewPr>
    <p:cSldViewPr snapToGrid="0">
      <p:cViewPr varScale="1">
        <p:scale>
          <a:sx n="106" d="100"/>
          <a:sy n="106" d="100"/>
        </p:scale>
        <p:origin x="-1032" y="-86"/>
      </p:cViewPr>
      <p:guideLst>
        <p:guide orient="horz" pos="1620"/>
        <p:guide pos="2880"/>
      </p:guideLst>
    </p:cSldViewPr>
  </p:slideViewPr>
  <p:notesTextViewPr>
    <p:cViewPr>
      <p:scale>
        <a:sx n="100" d="100"/>
        <a:sy n="100" d="100"/>
      </p:scale>
      <p:origin x="0" y="0"/>
    </p:cViewPr>
  </p:notesTextViewPr>
  <p:notesViewPr>
    <p:cSldViewPr snapToGrid="0">
      <p:cViewPr varScale="1">
        <p:scale>
          <a:sx n="67" d="100"/>
          <a:sy n="67" d="100"/>
        </p:scale>
        <p:origin x="-3058" y="-82"/>
      </p:cViewPr>
      <p:guideLst>
        <p:guide orient="horz" pos="2932"/>
        <p:guide pos="2212"/>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4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2300" y="4421800"/>
            <a:ext cx="5618475" cy="4189075"/>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2: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4" name="Google Shape;164;p12: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3: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 name="Google Shape;171;p13: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5: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6" name="Google Shape;186;p15: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7: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1" name="Google Shape;201;p17: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6: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p16: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8: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9" name="Google Shape;209;p18: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9: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7" name="Google Shape;217;p19: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9: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7" name="Google Shape;217;p19: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21: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21: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2: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8" name="Google Shape;248;p22: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3: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0" name="Google Shape;260;p23: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5: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5" name="Google Shape;275;p25: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6: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6" name="Google Shape;286;p26: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7: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4" name="Google Shape;294;p27: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8: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6" name="Google Shape;306;p28: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9: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8" name="Google Shape;318;p29: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30: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6" name="Google Shape;326;p30: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31: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3" name="Google Shape;333;p31: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32: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0" name="Google Shape;350;p32: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p4: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33: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7" name="Google Shape;357;p33: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34: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4" name="Google Shape;364;p34: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34: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4" name="Google Shape;364;p34: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35: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1" name="Google Shape;371;p35: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36: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1" name="Google Shape;381;p36: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36: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1" name="Google Shape;381;p36: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38: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p38: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39: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4" name="Google Shape;404;p39: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39: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4" name="Google Shape;404;p39: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40: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1" name="Google Shape;411;p40: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6: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41: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8" name="Google Shape;418;p41: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7: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p7: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8: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p8: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8: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p8: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9: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9: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1:notes"/>
          <p:cNvSpPr txBox="1">
            <a:spLocks noGrp="1"/>
          </p:cNvSpPr>
          <p:nvPr>
            <p:ph type="body" idx="1"/>
          </p:nvPr>
        </p:nvSpPr>
        <p:spPr>
          <a:xfrm>
            <a:off x="702300" y="4421800"/>
            <a:ext cx="5618475" cy="4189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6" name="Google Shape;156;p11: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457201" y="205979"/>
            <a:ext cx="7374367" cy="857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 name="Google Shape;14;p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7" name="Google Shape;143;p21" descr="C:\Users\WACLG01\Desktop\IMG_7305.JPG"/>
          <p:cNvPicPr preferRelativeResize="0">
            <a:picLocks/>
          </p:cNvPicPr>
          <p:nvPr userDrawn="1"/>
        </p:nvPicPr>
        <p:blipFill>
          <a:blip r:embed="rId2"/>
          <a:stretch>
            <a:fillRect/>
          </a:stretch>
        </p:blipFill>
        <p:spPr>
          <a:xfrm>
            <a:off x="7903286" y="132121"/>
            <a:ext cx="1059873" cy="79016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874764" y="-1217414"/>
            <a:ext cx="3394472"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5463778" y="1371600"/>
            <a:ext cx="4388644"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272779" y="-609599"/>
            <a:ext cx="4388644"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0" name="Google Shape;20;p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26" name="Google Shape;26;p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2" name="Google Shape;32;p5"/>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3" name="Google Shape;33;p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9" name="Google Shape;39;p6"/>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0" name="Google Shape;40;p6"/>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1" name="Google Shape;41;p6"/>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2" name="Google Shape;42;p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hyperlink" Target="https://youtu.be/aCVfL5JVxzA" TargetMode="External"/><Relationship Id="rId2" Type="http://schemas.openxmlformats.org/officeDocument/2006/relationships/hyperlink" Target="https://youtu.be/pATHwhJs8aY" TargetMode="External"/><Relationship Id="rId1" Type="http://schemas.openxmlformats.org/officeDocument/2006/relationships/slideLayout" Target="../slideLayouts/slideLayout1.xml"/><Relationship Id="rId4" Type="http://schemas.openxmlformats.org/officeDocument/2006/relationships/hyperlink" Target="https://youtu.be/AinFzuBU23Y"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mailto:scorekeeper@cypressyouthbaseball.org"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252538" y="11964"/>
            <a:ext cx="6638925" cy="5131537"/>
            <a:chOff x="1252537" y="15951"/>
            <a:chExt cx="6638925" cy="6842049"/>
          </a:xfrm>
        </p:grpSpPr>
        <p:pic>
          <p:nvPicPr>
            <p:cNvPr id="7" name="Google Shape;86;p13"/>
            <p:cNvPicPr preferRelativeResize="0">
              <a:picLocks noChangeAspect="1"/>
            </p:cNvPicPr>
            <p:nvPr/>
          </p:nvPicPr>
          <p:blipFill rotWithShape="1">
            <a:blip r:embed="rId2">
              <a:alphaModFix/>
            </a:blip>
            <a:srcRect/>
            <a:stretch/>
          </p:blipFill>
          <p:spPr>
            <a:xfrm>
              <a:off x="1252537" y="15951"/>
              <a:ext cx="6638925" cy="6842049"/>
            </a:xfrm>
            <a:prstGeom prst="rect">
              <a:avLst/>
            </a:prstGeom>
            <a:noFill/>
            <a:ln>
              <a:noFill/>
            </a:ln>
          </p:spPr>
        </p:pic>
        <p:sp>
          <p:nvSpPr>
            <p:cNvPr id="8" name="Google Shape;87;p13"/>
            <p:cNvSpPr txBox="1"/>
            <p:nvPr/>
          </p:nvSpPr>
          <p:spPr>
            <a:xfrm>
              <a:off x="1981200" y="3429000"/>
              <a:ext cx="5181600"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i="0" u="none" strike="noStrike" cap="none" dirty="0" smtClean="0">
                  <a:solidFill>
                    <a:schemeClr val="tx1"/>
                  </a:solidFill>
                  <a:latin typeface="Calibri"/>
                  <a:ea typeface="Calibri"/>
                  <a:cs typeface="Calibri"/>
                  <a:sym typeface="Calibri"/>
                </a:rPr>
                <a:t>Scorekeeping</a:t>
              </a:r>
            </a:p>
            <a:p>
              <a:pPr marL="0" marR="0" lvl="0" indent="0" algn="ctr" rtl="0">
                <a:spcBef>
                  <a:spcPts val="0"/>
                </a:spcBef>
                <a:spcAft>
                  <a:spcPts val="0"/>
                </a:spcAft>
                <a:buNone/>
              </a:pPr>
              <a:r>
                <a:rPr lang="en-US" sz="5400" b="1" dirty="0" smtClean="0">
                  <a:solidFill>
                    <a:schemeClr val="tx1"/>
                  </a:solidFill>
                  <a:latin typeface="Calibri"/>
                  <a:cs typeface="Calibri"/>
                  <a:sym typeface="Calibri"/>
                </a:rPr>
                <a:t>Training</a:t>
              </a:r>
              <a:endParaRPr>
                <a:solidFill>
                  <a:schemeClr val="tx1"/>
                </a:solidFill>
              </a:endParaRPr>
            </a:p>
          </p:txBody>
        </p:sp>
        <p:pic>
          <p:nvPicPr>
            <p:cNvPr id="9" name="Google Shape;88;p13" descr="C:\Users\WACLG01\Desktop\IMG_7305.JPG"/>
            <p:cNvPicPr preferRelativeResize="0"/>
            <p:nvPr/>
          </p:nvPicPr>
          <p:blipFill>
            <a:blip r:embed="rId3"/>
            <a:stretch>
              <a:fillRect/>
            </a:stretch>
          </p:blipFill>
          <p:spPr>
            <a:xfrm>
              <a:off x="3473207" y="584353"/>
              <a:ext cx="2197585" cy="2358872"/>
            </a:xfrm>
            <a:prstGeom prst="rect">
              <a:avLst/>
            </a:prstGeom>
            <a:solidFill>
              <a:schemeClr val="tx1"/>
            </a:solidFill>
            <a:ln>
              <a:noFill/>
            </a:ln>
          </p:spPr>
        </p:pic>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dirty="0"/>
              <a:t>Sample Score Book </a:t>
            </a:r>
            <a:r>
              <a:rPr lang="en-US" dirty="0" smtClean="0"/>
              <a:t>Lineup </a:t>
            </a:r>
            <a:endParaRPr/>
          </a:p>
        </p:txBody>
      </p:sp>
      <p:sp>
        <p:nvSpPr>
          <p:cNvPr id="145" name="Google Shape;145;p21"/>
          <p:cNvSpPr txBox="1"/>
          <p:nvPr/>
        </p:nvSpPr>
        <p:spPr>
          <a:xfrm>
            <a:off x="4724400" y="971551"/>
            <a:ext cx="3962400" cy="362307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200"/>
              <a:buFont typeface="Arial"/>
              <a:buNone/>
            </a:pPr>
            <a:r>
              <a:rPr lang="en-US" sz="3200" b="0" i="0" u="none" strike="noStrike" cap="none" dirty="0">
                <a:solidFill>
                  <a:schemeClr val="dk1"/>
                </a:solidFill>
                <a:latin typeface="Calibri"/>
                <a:ea typeface="Calibri"/>
                <a:cs typeface="Calibri"/>
                <a:sym typeface="Calibri"/>
              </a:rPr>
              <a:t>This is a scorebook </a:t>
            </a:r>
            <a:r>
              <a:rPr lang="en-US" sz="3200" b="0" i="0" u="none" strike="noStrike" cap="none" dirty="0" smtClean="0">
                <a:solidFill>
                  <a:schemeClr val="dk1"/>
                </a:solidFill>
                <a:latin typeface="Calibri"/>
                <a:ea typeface="Calibri"/>
                <a:cs typeface="Calibri"/>
                <a:sym typeface="Calibri"/>
              </a:rPr>
              <a:t>lineup from </a:t>
            </a:r>
            <a:r>
              <a:rPr lang="en-US" sz="3200" b="0" i="0" u="none" strike="noStrike" cap="none" dirty="0">
                <a:solidFill>
                  <a:schemeClr val="dk1"/>
                </a:solidFill>
                <a:latin typeface="Calibri"/>
                <a:ea typeface="Calibri"/>
                <a:cs typeface="Calibri"/>
                <a:sym typeface="Calibri"/>
              </a:rPr>
              <a:t>an actual game </a:t>
            </a:r>
            <a:r>
              <a:rPr lang="en-US" sz="3200" b="0" i="0" u="none" strike="noStrike" cap="none" dirty="0" smtClean="0">
                <a:solidFill>
                  <a:schemeClr val="dk1"/>
                </a:solidFill>
                <a:latin typeface="Calibri"/>
                <a:ea typeface="Calibri"/>
                <a:cs typeface="Calibri"/>
                <a:sym typeface="Calibri"/>
              </a:rPr>
              <a:t>in the past.</a:t>
            </a:r>
            <a:endParaRPr/>
          </a:p>
          <a:p>
            <a:pPr marL="0" marR="0" lvl="0" indent="0" algn="l" rtl="0">
              <a:spcBef>
                <a:spcPts val="64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p:txBody>
      </p:sp>
      <p:pic>
        <p:nvPicPr>
          <p:cNvPr id="73729" name="Picture 1"/>
          <p:cNvPicPr>
            <a:picLocks noChangeAspect="1" noChangeArrowheads="1"/>
          </p:cNvPicPr>
          <p:nvPr/>
        </p:nvPicPr>
        <p:blipFill>
          <a:blip r:embed="rId3"/>
          <a:srcRect/>
          <a:stretch>
            <a:fillRect/>
          </a:stretch>
        </p:blipFill>
        <p:spPr bwMode="auto">
          <a:xfrm>
            <a:off x="1745725" y="1152000"/>
            <a:ext cx="1744383" cy="38071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en-US" sz="3959" dirty="0"/>
              <a:t>Positions </a:t>
            </a:r>
            <a:br>
              <a:rPr lang="en-US" sz="3959" dirty="0"/>
            </a:br>
            <a:r>
              <a:rPr lang="en-US" sz="2430" dirty="0"/>
              <a:t>Pinto</a:t>
            </a:r>
            <a:r>
              <a:rPr lang="en-US" sz="2430" dirty="0" smtClean="0"/>
              <a:t>, Mustang, Bronco</a:t>
            </a:r>
            <a:endParaRPr/>
          </a:p>
        </p:txBody>
      </p:sp>
      <p:sp>
        <p:nvSpPr>
          <p:cNvPr id="160" name="Google Shape;160;p23"/>
          <p:cNvSpPr txBox="1"/>
          <p:nvPr/>
        </p:nvSpPr>
        <p:spPr>
          <a:xfrm>
            <a:off x="5615492" y="1202167"/>
            <a:ext cx="2995108" cy="267992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dirty="0">
                <a:solidFill>
                  <a:schemeClr val="dk1"/>
                </a:solidFill>
                <a:latin typeface="+mn-lt"/>
                <a:ea typeface="Calibri"/>
                <a:cs typeface="Calibri" pitchFamily="34" charset="0"/>
                <a:sym typeface="Calibri"/>
              </a:rPr>
              <a:t>#1 Pitcher</a:t>
            </a:r>
            <a:endParaRPr sz="2000">
              <a:latin typeface="+mn-lt"/>
              <a:cs typeface="Calibri" pitchFamily="34" charset="0"/>
            </a:endParaRPr>
          </a:p>
          <a:p>
            <a:pPr marL="0" marR="0" lvl="0" indent="0" algn="l" rtl="0">
              <a:spcBef>
                <a:spcPts val="0"/>
              </a:spcBef>
              <a:spcAft>
                <a:spcPts val="0"/>
              </a:spcAft>
              <a:buNone/>
            </a:pPr>
            <a:r>
              <a:rPr lang="en-US" sz="2000" dirty="0">
                <a:solidFill>
                  <a:schemeClr val="dk1"/>
                </a:solidFill>
                <a:latin typeface="+mn-lt"/>
                <a:ea typeface="Calibri"/>
                <a:cs typeface="Calibri" pitchFamily="34" charset="0"/>
                <a:sym typeface="Calibri"/>
              </a:rPr>
              <a:t>#2 Catcher</a:t>
            </a:r>
            <a:endParaRPr sz="2000">
              <a:latin typeface="+mn-lt"/>
              <a:cs typeface="Calibri" pitchFamily="34" charset="0"/>
            </a:endParaRPr>
          </a:p>
          <a:p>
            <a:pPr marL="0" marR="0" lvl="0" indent="0" algn="l" rtl="0">
              <a:spcBef>
                <a:spcPts val="0"/>
              </a:spcBef>
              <a:spcAft>
                <a:spcPts val="0"/>
              </a:spcAft>
              <a:buNone/>
            </a:pPr>
            <a:r>
              <a:rPr lang="en-US" sz="2000" dirty="0">
                <a:solidFill>
                  <a:schemeClr val="dk1"/>
                </a:solidFill>
                <a:latin typeface="+mn-lt"/>
                <a:ea typeface="Calibri"/>
                <a:cs typeface="Calibri" pitchFamily="34" charset="0"/>
                <a:sym typeface="Calibri"/>
              </a:rPr>
              <a:t>#3 First Baseman</a:t>
            </a:r>
            <a:endParaRPr sz="2000">
              <a:latin typeface="+mn-lt"/>
              <a:cs typeface="Calibri" pitchFamily="34" charset="0"/>
            </a:endParaRPr>
          </a:p>
          <a:p>
            <a:pPr marL="0" marR="0" lvl="0" indent="0" algn="l" rtl="0">
              <a:spcBef>
                <a:spcPts val="0"/>
              </a:spcBef>
              <a:spcAft>
                <a:spcPts val="0"/>
              </a:spcAft>
              <a:buNone/>
            </a:pPr>
            <a:r>
              <a:rPr lang="en-US" sz="2000" dirty="0">
                <a:solidFill>
                  <a:schemeClr val="dk1"/>
                </a:solidFill>
                <a:latin typeface="+mn-lt"/>
                <a:ea typeface="Calibri"/>
                <a:cs typeface="Calibri" pitchFamily="34" charset="0"/>
                <a:sym typeface="Calibri"/>
              </a:rPr>
              <a:t>#4 Second Baseman</a:t>
            </a:r>
            <a:endParaRPr sz="2000">
              <a:latin typeface="+mn-lt"/>
              <a:cs typeface="Calibri" pitchFamily="34" charset="0"/>
            </a:endParaRPr>
          </a:p>
          <a:p>
            <a:pPr marL="0" marR="0" lvl="0" indent="0" algn="l" rtl="0">
              <a:spcBef>
                <a:spcPts val="0"/>
              </a:spcBef>
              <a:spcAft>
                <a:spcPts val="0"/>
              </a:spcAft>
              <a:buNone/>
            </a:pPr>
            <a:r>
              <a:rPr lang="en-US" sz="2000" dirty="0">
                <a:solidFill>
                  <a:schemeClr val="dk1"/>
                </a:solidFill>
                <a:latin typeface="+mn-lt"/>
                <a:ea typeface="Calibri"/>
                <a:cs typeface="Calibri" pitchFamily="34" charset="0"/>
                <a:sym typeface="Calibri"/>
              </a:rPr>
              <a:t>#5 Third Baseman</a:t>
            </a:r>
            <a:endParaRPr sz="2000">
              <a:latin typeface="+mn-lt"/>
              <a:cs typeface="Calibri" pitchFamily="34" charset="0"/>
            </a:endParaRPr>
          </a:p>
          <a:p>
            <a:pPr marL="0" marR="0" lvl="0" indent="0" algn="l" rtl="0">
              <a:spcBef>
                <a:spcPts val="0"/>
              </a:spcBef>
              <a:spcAft>
                <a:spcPts val="0"/>
              </a:spcAft>
              <a:buNone/>
            </a:pPr>
            <a:r>
              <a:rPr lang="en-US" sz="2000" dirty="0">
                <a:solidFill>
                  <a:schemeClr val="dk1"/>
                </a:solidFill>
                <a:latin typeface="+mn-lt"/>
                <a:ea typeface="Calibri"/>
                <a:cs typeface="Calibri" pitchFamily="34" charset="0"/>
                <a:sym typeface="Calibri"/>
              </a:rPr>
              <a:t>#6 Shortstop</a:t>
            </a:r>
            <a:endParaRPr sz="2000">
              <a:latin typeface="+mn-lt"/>
              <a:cs typeface="Calibri" pitchFamily="34" charset="0"/>
            </a:endParaRPr>
          </a:p>
          <a:p>
            <a:pPr marL="0" marR="0" lvl="0" indent="0" algn="l" rtl="0">
              <a:spcBef>
                <a:spcPts val="0"/>
              </a:spcBef>
              <a:spcAft>
                <a:spcPts val="0"/>
              </a:spcAft>
              <a:buNone/>
            </a:pPr>
            <a:r>
              <a:rPr lang="en-US" sz="2000" dirty="0">
                <a:solidFill>
                  <a:schemeClr val="dk1"/>
                </a:solidFill>
                <a:latin typeface="+mn-lt"/>
                <a:ea typeface="Calibri"/>
                <a:cs typeface="Calibri" pitchFamily="34" charset="0"/>
                <a:sym typeface="Calibri"/>
              </a:rPr>
              <a:t>#7 Left Field</a:t>
            </a:r>
            <a:endParaRPr sz="2000">
              <a:latin typeface="+mn-lt"/>
              <a:cs typeface="Calibri" pitchFamily="34" charset="0"/>
            </a:endParaRPr>
          </a:p>
          <a:p>
            <a:pPr marL="0" marR="0" lvl="0" indent="0" algn="l" rtl="0">
              <a:spcBef>
                <a:spcPts val="0"/>
              </a:spcBef>
              <a:spcAft>
                <a:spcPts val="0"/>
              </a:spcAft>
              <a:buNone/>
            </a:pPr>
            <a:r>
              <a:rPr lang="en-US" sz="2000" dirty="0">
                <a:solidFill>
                  <a:schemeClr val="dk1"/>
                </a:solidFill>
                <a:latin typeface="+mn-lt"/>
                <a:ea typeface="Calibri"/>
                <a:cs typeface="Calibri" pitchFamily="34" charset="0"/>
                <a:sym typeface="Calibri"/>
              </a:rPr>
              <a:t>#8 Center Field</a:t>
            </a:r>
            <a:endParaRPr sz="2000">
              <a:latin typeface="+mn-lt"/>
              <a:cs typeface="Calibri" pitchFamily="34" charset="0"/>
            </a:endParaRPr>
          </a:p>
          <a:p>
            <a:pPr marL="0" marR="0" lvl="0" indent="0" algn="l" rtl="0">
              <a:spcBef>
                <a:spcPts val="0"/>
              </a:spcBef>
              <a:spcAft>
                <a:spcPts val="0"/>
              </a:spcAft>
              <a:buNone/>
            </a:pPr>
            <a:r>
              <a:rPr lang="en-US" sz="2000" dirty="0">
                <a:solidFill>
                  <a:schemeClr val="dk1"/>
                </a:solidFill>
                <a:latin typeface="+mn-lt"/>
                <a:ea typeface="Calibri"/>
                <a:cs typeface="Calibri" pitchFamily="34" charset="0"/>
                <a:sym typeface="Calibri"/>
              </a:rPr>
              <a:t>#9 Right Field</a:t>
            </a:r>
            <a:endParaRPr sz="2000">
              <a:latin typeface="+mn-lt"/>
              <a:cs typeface="Calibri" pitchFamily="34" charset="0"/>
            </a:endParaRPr>
          </a:p>
        </p:txBody>
      </p:sp>
      <p:pic>
        <p:nvPicPr>
          <p:cNvPr id="7" name="Picture 2">
            <a:extLst>
              <a:ext uri="{FF2B5EF4-FFF2-40B4-BE49-F238E27FC236}">
                <a16:creationId xmlns="" xmlns:a16="http://schemas.microsoft.com/office/drawing/2014/main" id="{87985A68-C9B0-4762-8C62-EDE6D2394240}"/>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17043" y="1228724"/>
            <a:ext cx="4607525" cy="3743325"/>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dirty="0"/>
              <a:t>Game Day Set up</a:t>
            </a:r>
            <a:endParaRPr/>
          </a:p>
        </p:txBody>
      </p:sp>
      <p:sp>
        <p:nvSpPr>
          <p:cNvPr id="167" name="Google Shape;167;p24"/>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200"/>
              <a:buNone/>
            </a:pPr>
            <a:r>
              <a:rPr lang="en-US" dirty="0"/>
              <a:t>Both the Home and Visiting Teams are responsible for maintaining the official score book, score board, </a:t>
            </a:r>
            <a:r>
              <a:rPr lang="en-US" dirty="0" smtClean="0"/>
              <a:t>Game </a:t>
            </a:r>
            <a:r>
              <a:rPr lang="en-US" dirty="0"/>
              <a:t>Day Pitch Log and </a:t>
            </a:r>
            <a:r>
              <a:rPr lang="en-US" dirty="0" smtClean="0"/>
              <a:t>completing </a:t>
            </a:r>
            <a:r>
              <a:rPr lang="en-US" dirty="0"/>
              <a:t>the </a:t>
            </a:r>
            <a:r>
              <a:rPr lang="en-US" dirty="0" smtClean="0"/>
              <a:t>Pitcher </a:t>
            </a:r>
            <a:r>
              <a:rPr lang="en-US" dirty="0"/>
              <a:t>Eligibility Tracking </a:t>
            </a:r>
            <a:r>
              <a:rPr lang="en-US" dirty="0" smtClean="0"/>
              <a:t>Form </a:t>
            </a:r>
            <a:r>
              <a:rPr lang="en-US" dirty="0"/>
              <a:t>for a Scheduled Game</a:t>
            </a:r>
            <a:r>
              <a:rPr lang="en-US"/>
              <a:t>. </a:t>
            </a:r>
            <a:endParaRPr lang="en-US"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dirty="0"/>
              <a:t>Score Keeping Box Contents</a:t>
            </a:r>
            <a:endParaRPr/>
          </a:p>
        </p:txBody>
      </p:sp>
      <p:sp>
        <p:nvSpPr>
          <p:cNvPr id="176" name="Google Shape;176;p25"/>
          <p:cNvSpPr txBox="1"/>
          <p:nvPr/>
        </p:nvSpPr>
        <p:spPr>
          <a:xfrm>
            <a:off x="672354" y="1143000"/>
            <a:ext cx="7617619" cy="3771900"/>
          </a:xfrm>
          <a:prstGeom prst="rect">
            <a:avLst/>
          </a:prstGeom>
          <a:noFill/>
          <a:ln>
            <a:noFill/>
          </a:ln>
        </p:spPr>
        <p:txBody>
          <a:bodyPr spcFirstLastPara="1" wrap="square" lIns="91425" tIns="45700" rIns="91425" bIns="45700" anchor="t" anchorCtr="0">
            <a:normAutofit fontScale="85000" lnSpcReduction="20000"/>
          </a:bodyPr>
          <a:lstStyle/>
          <a:p>
            <a:pPr marL="0" marR="0" lvl="0" indent="0" algn="l" rtl="0">
              <a:spcBef>
                <a:spcPts val="0"/>
              </a:spcBef>
              <a:spcAft>
                <a:spcPts val="0"/>
              </a:spcAft>
              <a:buNone/>
            </a:pPr>
            <a:r>
              <a:rPr lang="en-US" sz="2000" dirty="0">
                <a:solidFill>
                  <a:schemeClr val="dk1"/>
                </a:solidFill>
                <a:latin typeface="Calibri"/>
                <a:ea typeface="Calibri"/>
                <a:cs typeface="Calibri"/>
                <a:sym typeface="Calibri"/>
              </a:rPr>
              <a:t>All scorekeeping supplies are stored in the score keeping totes. These totes can be located in the CYB shed, behind the Pinto field at Oak Knoll park</a:t>
            </a:r>
            <a:r>
              <a:rPr lang="en-US" sz="2000" dirty="0" smtClean="0">
                <a:solidFill>
                  <a:schemeClr val="dk1"/>
                </a:solidFill>
                <a:latin typeface="Calibri"/>
                <a:ea typeface="Calibri"/>
                <a:cs typeface="Calibri"/>
                <a:sym typeface="Calibri"/>
              </a:rPr>
              <a:t>. </a:t>
            </a:r>
            <a:r>
              <a:rPr lang="en-US" sz="2000" b="1" dirty="0" smtClean="0">
                <a:solidFill>
                  <a:schemeClr val="dk1"/>
                </a:solidFill>
                <a:latin typeface="Calibri"/>
                <a:ea typeface="Calibri"/>
                <a:cs typeface="Calibri"/>
                <a:sym typeface="Calibri"/>
              </a:rPr>
              <a:t>CYB </a:t>
            </a:r>
            <a:r>
              <a:rPr lang="en-US" sz="2000" b="1" dirty="0">
                <a:solidFill>
                  <a:schemeClr val="dk1"/>
                </a:solidFill>
                <a:latin typeface="Calibri"/>
                <a:ea typeface="Calibri"/>
                <a:cs typeface="Calibri"/>
                <a:sym typeface="Calibri"/>
              </a:rPr>
              <a:t>Head Score Keeper and Team Managers have a key to the CYB shed</a:t>
            </a:r>
            <a:r>
              <a:rPr lang="en-US" sz="2000" b="1" dirty="0" smtClean="0">
                <a:solidFill>
                  <a:schemeClr val="dk1"/>
                </a:solidFill>
                <a:latin typeface="Calibri"/>
                <a:ea typeface="Calibri"/>
                <a:cs typeface="Calibri"/>
                <a:sym typeface="Calibri"/>
              </a:rPr>
              <a:t>.</a:t>
            </a:r>
          </a:p>
          <a:p>
            <a:pPr marL="0" marR="0" lvl="0" indent="0" algn="l" rtl="0">
              <a:spcBef>
                <a:spcPts val="0"/>
              </a:spcBef>
              <a:spcAft>
                <a:spcPts val="0"/>
              </a:spcAft>
              <a:buNone/>
            </a:pPr>
            <a:endParaRPr lang="en-US" sz="2000" b="1" dirty="0" smtClean="0">
              <a:solidFill>
                <a:schemeClr val="dk1"/>
              </a:solidFill>
              <a:latin typeface="Calibri"/>
              <a:ea typeface="Calibri"/>
              <a:cs typeface="Calibri"/>
              <a:sym typeface="Calibri"/>
            </a:endParaRPr>
          </a:p>
          <a:p>
            <a:pPr marL="342900" lvl="0" indent="-342900">
              <a:lnSpc>
                <a:spcPct val="80000"/>
              </a:lnSpc>
              <a:buClr>
                <a:schemeClr val="dk1"/>
              </a:buClr>
              <a:buSzPts val="1760"/>
              <a:buChar char="•"/>
            </a:pPr>
            <a:r>
              <a:rPr lang="en-US" sz="2000" dirty="0" smtClean="0">
                <a:latin typeface="Calibri" pitchFamily="34" charset="0"/>
                <a:cs typeface="Calibri" pitchFamily="34" charset="0"/>
              </a:rPr>
              <a:t>COVID 19 Safety Guidance</a:t>
            </a:r>
          </a:p>
          <a:p>
            <a:pPr marL="342900" lvl="0" indent="-342900">
              <a:lnSpc>
                <a:spcPct val="80000"/>
              </a:lnSpc>
              <a:buClr>
                <a:schemeClr val="dk1"/>
              </a:buClr>
              <a:buSzPts val="1760"/>
              <a:buChar char="•"/>
            </a:pPr>
            <a:r>
              <a:rPr lang="en-US" sz="2000" dirty="0" smtClean="0">
                <a:latin typeface="Calibri" pitchFamily="34" charset="0"/>
                <a:cs typeface="Calibri" pitchFamily="34" charset="0"/>
              </a:rPr>
              <a:t>Official Score Book </a:t>
            </a:r>
          </a:p>
          <a:p>
            <a:pPr marL="342900" lvl="0" indent="-342900">
              <a:lnSpc>
                <a:spcPct val="80000"/>
              </a:lnSpc>
              <a:spcBef>
                <a:spcPts val="352"/>
              </a:spcBef>
              <a:buClr>
                <a:schemeClr val="dk1"/>
              </a:buClr>
              <a:buSzPts val="1760"/>
              <a:buChar char="•"/>
            </a:pPr>
            <a:r>
              <a:rPr lang="en-US" sz="2000" dirty="0" smtClean="0">
                <a:latin typeface="Calibri" pitchFamily="34" charset="0"/>
                <a:cs typeface="Calibri" pitchFamily="34" charset="0"/>
              </a:rPr>
              <a:t>Official Pitcher Eligibility Tracking forms</a:t>
            </a:r>
          </a:p>
          <a:p>
            <a:pPr marL="342900" indent="-342900">
              <a:lnSpc>
                <a:spcPct val="80000"/>
              </a:lnSpc>
              <a:spcBef>
                <a:spcPts val="352"/>
              </a:spcBef>
              <a:buClr>
                <a:schemeClr val="dk1"/>
              </a:buClr>
              <a:buSzPts val="1760"/>
              <a:buFont typeface="Arial"/>
              <a:buChar char="•"/>
            </a:pPr>
            <a:r>
              <a:rPr lang="en-US" sz="2000" dirty="0" smtClean="0">
                <a:latin typeface="Calibri" pitchFamily="34" charset="0"/>
                <a:cs typeface="Calibri" pitchFamily="34" charset="0"/>
              </a:rPr>
              <a:t>Game Day Pitch Logs</a:t>
            </a:r>
          </a:p>
          <a:p>
            <a:pPr marL="342900" lvl="0" indent="-342900">
              <a:lnSpc>
                <a:spcPct val="80000"/>
              </a:lnSpc>
              <a:spcBef>
                <a:spcPts val="352"/>
              </a:spcBef>
              <a:buClr>
                <a:schemeClr val="dk1"/>
              </a:buClr>
              <a:buSzPts val="1760"/>
              <a:buChar char="•"/>
            </a:pPr>
            <a:r>
              <a:rPr lang="en-US" sz="2000" dirty="0" smtClean="0">
                <a:latin typeface="Calibri" pitchFamily="34" charset="0"/>
                <a:cs typeface="Calibri" pitchFamily="34" charset="0"/>
              </a:rPr>
              <a:t>Pencil box with regular and red pencils, pens, .etc  </a:t>
            </a:r>
          </a:p>
          <a:p>
            <a:pPr marL="342900" lvl="0" indent="-342900">
              <a:lnSpc>
                <a:spcPct val="80000"/>
              </a:lnSpc>
              <a:spcBef>
                <a:spcPts val="352"/>
              </a:spcBef>
              <a:buClr>
                <a:schemeClr val="dk1"/>
              </a:buClr>
              <a:buSzPts val="1760"/>
              <a:buChar char="•"/>
            </a:pPr>
            <a:r>
              <a:rPr lang="en-US" sz="2000" dirty="0" smtClean="0">
                <a:latin typeface="Calibri" pitchFamily="34" charset="0"/>
                <a:cs typeface="Calibri" pitchFamily="34" charset="0"/>
              </a:rPr>
              <a:t>Remote for Score Board</a:t>
            </a:r>
          </a:p>
          <a:p>
            <a:pPr marL="342900" lvl="0" indent="-342900">
              <a:lnSpc>
                <a:spcPct val="80000"/>
              </a:lnSpc>
              <a:spcBef>
                <a:spcPts val="352"/>
              </a:spcBef>
              <a:buClr>
                <a:schemeClr val="dk1"/>
              </a:buClr>
              <a:buSzPts val="1760"/>
              <a:buChar char="•"/>
            </a:pPr>
            <a:r>
              <a:rPr lang="en-US" sz="2000" dirty="0" smtClean="0">
                <a:latin typeface="Calibri" pitchFamily="34" charset="0"/>
                <a:cs typeface="Calibri" pitchFamily="34" charset="0"/>
              </a:rPr>
              <a:t>Folder with Local League Rules, Scorekeeping Guide, Training Presentation</a:t>
            </a:r>
          </a:p>
          <a:p>
            <a:pPr marL="342900" indent="-342900">
              <a:lnSpc>
                <a:spcPct val="80000"/>
              </a:lnSpc>
              <a:spcBef>
                <a:spcPts val="352"/>
              </a:spcBef>
              <a:buClr>
                <a:schemeClr val="dk1"/>
              </a:buClr>
              <a:buSzPts val="1760"/>
              <a:buFont typeface="Arial"/>
              <a:buChar char="•"/>
            </a:pPr>
            <a:r>
              <a:rPr lang="en-US" sz="2000" dirty="0" smtClean="0">
                <a:latin typeface="Calibri" pitchFamily="34" charset="0"/>
                <a:cs typeface="Calibri" pitchFamily="34" charset="0"/>
              </a:rPr>
              <a:t>4-Dial Umpire Indicator</a:t>
            </a:r>
          </a:p>
          <a:p>
            <a:pPr marL="342900" lvl="0" indent="-342900">
              <a:lnSpc>
                <a:spcPct val="80000"/>
              </a:lnSpc>
              <a:spcBef>
                <a:spcPts val="352"/>
              </a:spcBef>
              <a:buClr>
                <a:schemeClr val="dk1"/>
              </a:buClr>
              <a:buSzPts val="1760"/>
              <a:buChar char="•"/>
            </a:pPr>
            <a:r>
              <a:rPr lang="en-US" sz="2000" dirty="0" smtClean="0">
                <a:latin typeface="Calibri" pitchFamily="34" charset="0"/>
                <a:cs typeface="Calibri" pitchFamily="34" charset="0"/>
              </a:rPr>
              <a:t>Extra Line up Cards ( Just in case a team does not have one )</a:t>
            </a:r>
          </a:p>
          <a:p>
            <a:pPr marL="342900" lvl="0" indent="-342900">
              <a:lnSpc>
                <a:spcPct val="80000"/>
              </a:lnSpc>
              <a:spcBef>
                <a:spcPts val="352"/>
              </a:spcBef>
              <a:buClr>
                <a:schemeClr val="dk1"/>
              </a:buClr>
              <a:buSzPts val="1760"/>
              <a:buChar char="•"/>
            </a:pPr>
            <a:r>
              <a:rPr lang="en-US" sz="2000" dirty="0" smtClean="0">
                <a:latin typeface="Calibri" pitchFamily="34" charset="0"/>
                <a:cs typeface="Calibri" pitchFamily="34" charset="0"/>
              </a:rPr>
              <a:t>Disinfectant wipes and Hand Sanitizer</a:t>
            </a:r>
          </a:p>
          <a:p>
            <a:pPr marL="342900" lvl="0" indent="-342900">
              <a:lnSpc>
                <a:spcPct val="80000"/>
              </a:lnSpc>
              <a:spcBef>
                <a:spcPts val="352"/>
              </a:spcBef>
              <a:buClr>
                <a:schemeClr val="dk1"/>
              </a:buClr>
              <a:buSzPts val="1760"/>
              <a:buChar char="•"/>
            </a:pPr>
            <a:r>
              <a:rPr lang="en-US" sz="2000" dirty="0" smtClean="0">
                <a:solidFill>
                  <a:schemeClr val="dk1"/>
                </a:solidFill>
                <a:latin typeface="Calibri" pitchFamily="34" charset="0"/>
                <a:ea typeface="Calibri"/>
                <a:cs typeface="Calibri" pitchFamily="34" charset="0"/>
                <a:sym typeface="Calibri"/>
              </a:rPr>
              <a:t>First Aid Kit</a:t>
            </a:r>
          </a:p>
          <a:p>
            <a:pPr marL="342900" lvl="0" indent="-342900">
              <a:lnSpc>
                <a:spcPct val="80000"/>
              </a:lnSpc>
              <a:spcBef>
                <a:spcPts val="352"/>
              </a:spcBef>
              <a:buClr>
                <a:schemeClr val="dk1"/>
              </a:buClr>
              <a:buSzPts val="1760"/>
              <a:buChar char="•"/>
            </a:pPr>
            <a:r>
              <a:rPr lang="en-US" sz="2000" dirty="0" smtClean="0">
                <a:solidFill>
                  <a:schemeClr val="dk1"/>
                </a:solidFill>
                <a:latin typeface="Calibri" pitchFamily="34" charset="0"/>
                <a:ea typeface="Calibri"/>
                <a:cs typeface="Calibri" pitchFamily="34" charset="0"/>
                <a:sym typeface="Calibri"/>
              </a:rPr>
              <a:t>Extra Batteries</a:t>
            </a:r>
          </a:p>
          <a:p>
            <a:pPr marL="342900" lvl="0" indent="-342900">
              <a:lnSpc>
                <a:spcPct val="80000"/>
              </a:lnSpc>
              <a:spcBef>
                <a:spcPts val="352"/>
              </a:spcBef>
              <a:buClr>
                <a:schemeClr val="dk1"/>
              </a:buClr>
              <a:buSzPts val="1760"/>
              <a:buChar char="•"/>
            </a:pPr>
            <a:r>
              <a:rPr lang="en-US" sz="2000" dirty="0" smtClean="0">
                <a:solidFill>
                  <a:schemeClr val="dk1"/>
                </a:solidFill>
                <a:latin typeface="Calibri" pitchFamily="34" charset="0"/>
                <a:ea typeface="Calibri"/>
                <a:cs typeface="Calibri" pitchFamily="34" charset="0"/>
                <a:sym typeface="Calibri"/>
              </a:rPr>
              <a:t>COVID 19 Banners</a:t>
            </a:r>
            <a:endParaRPr sz="1800">
              <a:solidFill>
                <a:schemeClr val="dk1"/>
              </a:solidFill>
              <a:latin typeface="Calibri" pitchFamily="34" charset="0"/>
              <a:ea typeface="Calibri"/>
              <a:cs typeface="Calibri" pitchFamily="34" charset="0"/>
              <a:sym typeface="Calibri"/>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COVID-19 Safety</a:t>
            </a:r>
            <a:endParaRPr lang="en-US" dirty="0"/>
          </a:p>
        </p:txBody>
      </p:sp>
      <p:sp>
        <p:nvSpPr>
          <p:cNvPr id="5" name="Text Placeholder 4"/>
          <p:cNvSpPr>
            <a:spLocks noGrp="1"/>
          </p:cNvSpPr>
          <p:nvPr>
            <p:ph type="body" idx="1"/>
          </p:nvPr>
        </p:nvSpPr>
        <p:spPr/>
        <p:txBody>
          <a:bodyPr>
            <a:normAutofit fontScale="92500" lnSpcReduction="20000"/>
          </a:bodyPr>
          <a:lstStyle/>
          <a:p>
            <a:pPr marL="342900">
              <a:lnSpc>
                <a:spcPct val="90000"/>
              </a:lnSpc>
              <a:spcBef>
                <a:spcPts val="0"/>
              </a:spcBef>
              <a:buSzPts val="3200"/>
            </a:pPr>
            <a:r>
              <a:rPr lang="en-US" dirty="0" smtClean="0"/>
              <a:t>Limit 2 persons in Score Booth sitting at least 3 feet away (marked via tape)</a:t>
            </a:r>
          </a:p>
          <a:p>
            <a:pPr marL="342900">
              <a:lnSpc>
                <a:spcPct val="90000"/>
              </a:lnSpc>
              <a:spcBef>
                <a:spcPts val="0"/>
              </a:spcBef>
              <a:buSzPts val="3200"/>
            </a:pPr>
            <a:r>
              <a:rPr lang="en-US" dirty="0" smtClean="0"/>
              <a:t>Please wipe writing utensils with alcohol wipes after game usage</a:t>
            </a:r>
          </a:p>
          <a:p>
            <a:pPr marL="800100" lvl="1">
              <a:lnSpc>
                <a:spcPct val="90000"/>
              </a:lnSpc>
              <a:spcBef>
                <a:spcPts val="0"/>
              </a:spcBef>
              <a:buSzPts val="3200"/>
            </a:pPr>
            <a:r>
              <a:rPr lang="en-US" dirty="0" smtClean="0"/>
              <a:t>You can bring your own writing utensils (pen and pencil)</a:t>
            </a:r>
          </a:p>
          <a:p>
            <a:pPr marL="342900">
              <a:lnSpc>
                <a:spcPct val="90000"/>
              </a:lnSpc>
              <a:spcBef>
                <a:spcPts val="0"/>
              </a:spcBef>
              <a:buSzPts val="3200"/>
            </a:pPr>
            <a:r>
              <a:rPr lang="en-US" dirty="0" smtClean="0"/>
              <a:t>Score keepers use hand sanitizer before and during the game</a:t>
            </a:r>
          </a:p>
          <a:p>
            <a:pPr marL="342900">
              <a:lnSpc>
                <a:spcPct val="90000"/>
              </a:lnSpc>
              <a:spcBef>
                <a:spcPts val="0"/>
              </a:spcBef>
              <a:buSzPts val="3200"/>
            </a:pPr>
            <a:r>
              <a:rPr lang="en-US" dirty="0" smtClean="0"/>
              <a:t>Scorekeepers wear masks</a:t>
            </a:r>
          </a:p>
          <a:p>
            <a:pPr marL="342900">
              <a:lnSpc>
                <a:spcPct val="90000"/>
              </a:lnSpc>
              <a:spcBef>
                <a:spcPts val="0"/>
              </a:spcBef>
              <a:buSzPts val="3200"/>
            </a:pPr>
            <a:r>
              <a:rPr lang="en-US" dirty="0" smtClean="0"/>
              <a:t>No eating is allowed in the score booth</a:t>
            </a:r>
          </a:p>
          <a:p>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COVID 19 Banners</a:t>
            </a:r>
            <a:endParaRPr lang="en-US" dirty="0"/>
          </a:p>
        </p:txBody>
      </p:sp>
      <p:sp>
        <p:nvSpPr>
          <p:cNvPr id="3" name="Text Placeholder 2"/>
          <p:cNvSpPr>
            <a:spLocks noGrp="1"/>
          </p:cNvSpPr>
          <p:nvPr>
            <p:ph type="body" idx="1"/>
          </p:nvPr>
        </p:nvSpPr>
        <p:spPr/>
        <p:txBody>
          <a:bodyPr/>
          <a:lstStyle/>
          <a:p>
            <a:r>
              <a:rPr lang="en-US" dirty="0" smtClean="0"/>
              <a:t>Clip to Fence</a:t>
            </a:r>
          </a:p>
          <a:p>
            <a:r>
              <a:rPr lang="en-US" dirty="0" smtClean="0"/>
              <a:t>Place Banners at locations in following slides. </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COVID 19 Banner - Pinto</a:t>
            </a:r>
            <a:endParaRPr lang="en-US" dirty="0"/>
          </a:p>
        </p:txBody>
      </p:sp>
      <p:sp>
        <p:nvSpPr>
          <p:cNvPr id="5" name="Text Placeholder 4"/>
          <p:cNvSpPr>
            <a:spLocks noGrp="1"/>
          </p:cNvSpPr>
          <p:nvPr>
            <p:ph type="body" idx="1"/>
          </p:nvPr>
        </p:nvSpPr>
        <p:spPr/>
        <p:txBody>
          <a:bodyPr/>
          <a:lstStyle/>
          <a:p>
            <a:r>
              <a:rPr lang="en-US" dirty="0" smtClean="0"/>
              <a:t>1</a:t>
            </a:r>
            <a:r>
              <a:rPr lang="en-US" baseline="30000" dirty="0" smtClean="0"/>
              <a:t>st</a:t>
            </a:r>
            <a:r>
              <a:rPr lang="en-US" dirty="0" smtClean="0"/>
              <a:t> Base side of Score Booth</a:t>
            </a:r>
            <a:endParaRPr lang="en-US" dirty="0"/>
          </a:p>
        </p:txBody>
      </p:sp>
      <p:pic>
        <p:nvPicPr>
          <p:cNvPr id="4" name="Picture 3" descr="IMG_3141.jpeg"/>
          <p:cNvPicPr>
            <a:picLocks noChangeAspect="1"/>
          </p:cNvPicPr>
          <p:nvPr/>
        </p:nvPicPr>
        <p:blipFill>
          <a:blip r:embed="rId2"/>
          <a:stretch>
            <a:fillRect/>
          </a:stretch>
        </p:blipFill>
        <p:spPr>
          <a:xfrm>
            <a:off x="1662113" y="1727002"/>
            <a:ext cx="5819775" cy="3273623"/>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COVID 19 Banner - Bronco</a:t>
            </a:r>
            <a:endParaRPr lang="en-US" dirty="0"/>
          </a:p>
        </p:txBody>
      </p:sp>
      <p:sp>
        <p:nvSpPr>
          <p:cNvPr id="5" name="Text Placeholder 4"/>
          <p:cNvSpPr>
            <a:spLocks noGrp="1"/>
          </p:cNvSpPr>
          <p:nvPr>
            <p:ph type="body" idx="1"/>
          </p:nvPr>
        </p:nvSpPr>
        <p:spPr/>
        <p:txBody>
          <a:bodyPr/>
          <a:lstStyle/>
          <a:p>
            <a:r>
              <a:rPr lang="en-US" dirty="0" smtClean="0"/>
              <a:t>3rd Base side of Score Booth</a:t>
            </a:r>
            <a:endParaRPr lang="en-US" dirty="0"/>
          </a:p>
        </p:txBody>
      </p:sp>
      <p:pic>
        <p:nvPicPr>
          <p:cNvPr id="4" name="Picture 3" descr="IMG_3141.jpeg"/>
          <p:cNvPicPr>
            <a:picLocks noChangeAspect="1"/>
          </p:cNvPicPr>
          <p:nvPr/>
        </p:nvPicPr>
        <p:blipFill>
          <a:blip r:embed="rId2"/>
          <a:stretch>
            <a:fillRect/>
          </a:stretch>
        </p:blipFill>
        <p:spPr>
          <a:xfrm>
            <a:off x="1662112" y="1727002"/>
            <a:ext cx="5819774" cy="3273623"/>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COVID 19 Banner - Mustang</a:t>
            </a:r>
            <a:endParaRPr lang="en-US" dirty="0"/>
          </a:p>
        </p:txBody>
      </p:sp>
      <p:sp>
        <p:nvSpPr>
          <p:cNvPr id="5" name="Text Placeholder 4"/>
          <p:cNvSpPr>
            <a:spLocks noGrp="1"/>
          </p:cNvSpPr>
          <p:nvPr>
            <p:ph type="body" idx="1"/>
          </p:nvPr>
        </p:nvSpPr>
        <p:spPr/>
        <p:txBody>
          <a:bodyPr/>
          <a:lstStyle/>
          <a:p>
            <a:r>
              <a:rPr lang="en-US" dirty="0" smtClean="0"/>
              <a:t>3rd Base side of Score Booth</a:t>
            </a:r>
            <a:endParaRPr lang="en-US" dirty="0"/>
          </a:p>
        </p:txBody>
      </p:sp>
      <p:pic>
        <p:nvPicPr>
          <p:cNvPr id="4" name="Picture 3" descr="IMG_3141.jpeg"/>
          <p:cNvPicPr>
            <a:picLocks noChangeAspect="1"/>
          </p:cNvPicPr>
          <p:nvPr/>
        </p:nvPicPr>
        <p:blipFill>
          <a:blip r:embed="rId2"/>
          <a:stretch>
            <a:fillRect/>
          </a:stretch>
        </p:blipFill>
        <p:spPr>
          <a:xfrm>
            <a:off x="1662112" y="1727001"/>
            <a:ext cx="5819774" cy="3273623"/>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en-US" sz="3959" dirty="0" smtClean="0"/>
              <a:t>Setting Up</a:t>
            </a:r>
            <a:endParaRPr/>
          </a:p>
        </p:txBody>
      </p:sp>
      <p:sp>
        <p:nvSpPr>
          <p:cNvPr id="189" name="Google Shape;189;p27"/>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Clr>
                <a:schemeClr val="dk1"/>
              </a:buClr>
              <a:buSzPts val="2720"/>
              <a:buChar char="•"/>
            </a:pPr>
            <a:r>
              <a:rPr lang="en-US" sz="2720" dirty="0"/>
              <a:t>Arrive at the game site at </a:t>
            </a:r>
            <a:r>
              <a:rPr lang="en-US" sz="2720" dirty="0" smtClean="0"/>
              <a:t>least 45 minutes </a:t>
            </a:r>
            <a:r>
              <a:rPr lang="en-US" sz="2720" dirty="0"/>
              <a:t>prior to the game </a:t>
            </a:r>
            <a:r>
              <a:rPr lang="en-US" sz="2720" dirty="0" smtClean="0"/>
              <a:t>time.</a:t>
            </a:r>
            <a:endParaRPr/>
          </a:p>
          <a:p>
            <a:pPr marL="342900" lvl="0" indent="-342900" algn="l" rtl="0">
              <a:lnSpc>
                <a:spcPct val="80000"/>
              </a:lnSpc>
              <a:spcBef>
                <a:spcPts val="544"/>
              </a:spcBef>
              <a:spcAft>
                <a:spcPts val="0"/>
              </a:spcAft>
              <a:buClr>
                <a:schemeClr val="dk1"/>
              </a:buClr>
              <a:buSzPts val="2720"/>
              <a:buChar char="•"/>
            </a:pPr>
            <a:r>
              <a:rPr lang="en-US" sz="2720" dirty="0"/>
              <a:t>Home team is responsible for obtaining the score keepers tote and the chairs marked for your division from the CYP Shed. If your game is not the First Game of the day, </a:t>
            </a:r>
            <a:r>
              <a:rPr lang="en-US" sz="2720" dirty="0" smtClean="0"/>
              <a:t>the </a:t>
            </a:r>
            <a:r>
              <a:rPr lang="en-US" sz="2720" dirty="0"/>
              <a:t>tote should be in the score booth. </a:t>
            </a:r>
            <a:endParaRPr/>
          </a:p>
          <a:p>
            <a:pPr marL="342900" lvl="0" indent="-342900" algn="l" rtl="0">
              <a:lnSpc>
                <a:spcPct val="80000"/>
              </a:lnSpc>
              <a:spcBef>
                <a:spcPts val="544"/>
              </a:spcBef>
              <a:spcAft>
                <a:spcPts val="0"/>
              </a:spcAft>
              <a:buClr>
                <a:schemeClr val="dk1"/>
              </a:buClr>
              <a:buSzPts val="2720"/>
              <a:buChar char="•"/>
            </a:pPr>
            <a:r>
              <a:rPr lang="en-US" sz="2720" dirty="0"/>
              <a:t>Obtain </a:t>
            </a:r>
            <a:r>
              <a:rPr lang="en-US" sz="2720" dirty="0" smtClean="0"/>
              <a:t>Lineup Cards  and Pitcher Eligibility Tracking Form from </a:t>
            </a:r>
            <a:r>
              <a:rPr lang="en-US" sz="2720" dirty="0"/>
              <a:t>each team at least 15 minutes prior to the </a:t>
            </a:r>
            <a:r>
              <a:rPr lang="en-US" sz="2720" dirty="0" smtClean="0"/>
              <a:t>game start time.</a:t>
            </a:r>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dirty="0"/>
              <a:t>About Official Scorers</a:t>
            </a:r>
            <a:endParaRPr/>
          </a:p>
        </p:txBody>
      </p:sp>
      <p:sp>
        <p:nvSpPr>
          <p:cNvPr id="94" name="Google Shape;94;p14"/>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Font typeface="Arial" pitchFamily="34" charset="0"/>
              <a:buChar char="•"/>
            </a:pPr>
            <a:r>
              <a:rPr lang="en-US" dirty="0"/>
              <a:t>Keep our pitchers safe from overuse </a:t>
            </a:r>
            <a:r>
              <a:rPr lang="en-US" dirty="0" smtClean="0"/>
              <a:t>injuries</a:t>
            </a:r>
            <a:endParaRPr/>
          </a:p>
          <a:p>
            <a:pPr marL="342900" lvl="0" indent="-342900" algn="l" rtl="0">
              <a:spcBef>
                <a:spcPts val="640"/>
              </a:spcBef>
              <a:spcAft>
                <a:spcPts val="0"/>
              </a:spcAft>
              <a:buClr>
                <a:schemeClr val="dk1"/>
              </a:buClr>
              <a:buSzPts val="3200"/>
              <a:buFont typeface="Arial" pitchFamily="34" charset="0"/>
              <a:buChar char="•"/>
            </a:pPr>
            <a:r>
              <a:rPr lang="en-US" dirty="0"/>
              <a:t>Record the progress of the game including balls, strikes, runs, outs, etc. as called by the </a:t>
            </a:r>
            <a:r>
              <a:rPr lang="en-US" dirty="0" smtClean="0"/>
              <a:t>umpires</a:t>
            </a:r>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9"/>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dirty="0" smtClean="0"/>
              <a:t>Scorebook Core Component – Score Blocks</a:t>
            </a:r>
            <a:endParaRPr/>
          </a:p>
        </p:txBody>
      </p:sp>
      <p:sp>
        <p:nvSpPr>
          <p:cNvPr id="204" name="Google Shape;204;p29"/>
          <p:cNvSpPr txBox="1">
            <a:spLocks noGrp="1"/>
          </p:cNvSpPr>
          <p:nvPr>
            <p:ph type="body" idx="1"/>
          </p:nvPr>
        </p:nvSpPr>
        <p:spPr>
          <a:xfrm>
            <a:off x="457200" y="1200151"/>
            <a:ext cx="5181600" cy="3394472"/>
          </a:xfrm>
          <a:prstGeom prst="rect">
            <a:avLst/>
          </a:prstGeom>
          <a:noFill/>
          <a:ln>
            <a:noFill/>
          </a:ln>
        </p:spPr>
        <p:txBody>
          <a:bodyPr spcFirstLastPara="1" wrap="square" lIns="91425" tIns="45700" rIns="91425" bIns="45700" anchor="t" anchorCtr="0">
            <a:noAutofit/>
          </a:bodyPr>
          <a:lstStyle/>
          <a:p>
            <a:pPr marL="342900">
              <a:spcBef>
                <a:spcPts val="0"/>
              </a:spcBef>
              <a:buSzPts val="2400"/>
            </a:pPr>
            <a:r>
              <a:rPr lang="en-US" sz="2400" dirty="0"/>
              <a:t>The score blocks, located in the pages of the official scorebook will help us track the </a:t>
            </a:r>
            <a:r>
              <a:rPr lang="en-US" sz="2400" dirty="0" smtClean="0"/>
              <a:t>following:</a:t>
            </a:r>
          </a:p>
          <a:p>
            <a:pPr marL="800100" lvl="1">
              <a:spcBef>
                <a:spcPts val="0"/>
              </a:spcBef>
              <a:buSzPts val="2400"/>
            </a:pPr>
            <a:r>
              <a:rPr lang="en-US" sz="2400" dirty="0" smtClean="0"/>
              <a:t>Balls </a:t>
            </a:r>
            <a:r>
              <a:rPr lang="en-US" sz="2400" dirty="0"/>
              <a:t>and </a:t>
            </a:r>
            <a:r>
              <a:rPr lang="en-US" sz="2400" dirty="0" smtClean="0"/>
              <a:t>Strikes</a:t>
            </a:r>
          </a:p>
          <a:p>
            <a:pPr marL="800100" lvl="1">
              <a:spcBef>
                <a:spcPts val="0"/>
              </a:spcBef>
              <a:buSzPts val="2400"/>
            </a:pPr>
            <a:r>
              <a:rPr lang="en-US" sz="2400" dirty="0" smtClean="0"/>
              <a:t>How </a:t>
            </a:r>
            <a:r>
              <a:rPr lang="en-US" sz="2400" dirty="0"/>
              <a:t>a batter reached </a:t>
            </a:r>
            <a:r>
              <a:rPr lang="en-US" sz="2400" dirty="0" smtClean="0"/>
              <a:t>bases</a:t>
            </a:r>
          </a:p>
          <a:p>
            <a:pPr marL="800100" lvl="1">
              <a:spcBef>
                <a:spcPts val="0"/>
              </a:spcBef>
              <a:buSzPts val="2400"/>
            </a:pPr>
            <a:r>
              <a:rPr lang="en-US" sz="2400" dirty="0" smtClean="0"/>
              <a:t>A </a:t>
            </a:r>
            <a:r>
              <a:rPr lang="en-US" sz="2400" dirty="0"/>
              <a:t>base runner’s progress around the </a:t>
            </a:r>
            <a:r>
              <a:rPr lang="en-US" sz="2400" dirty="0" smtClean="0"/>
              <a:t>bases</a:t>
            </a:r>
          </a:p>
          <a:p>
            <a:pPr marL="800100" lvl="1">
              <a:spcBef>
                <a:spcPts val="0"/>
              </a:spcBef>
              <a:buSzPts val="2400"/>
            </a:pPr>
            <a:r>
              <a:rPr lang="en-US" sz="2400" dirty="0" smtClean="0"/>
              <a:t>How </a:t>
            </a:r>
            <a:r>
              <a:rPr lang="en-US" sz="2400" dirty="0"/>
              <a:t>an out was made </a:t>
            </a:r>
            <a:endParaRPr/>
          </a:p>
        </p:txBody>
      </p:sp>
      <p:pic>
        <p:nvPicPr>
          <p:cNvPr id="206" name="Google Shape;206;p29"/>
          <p:cNvPicPr preferRelativeResize="0"/>
          <p:nvPr/>
        </p:nvPicPr>
        <p:blipFill rotWithShape="1">
          <a:blip r:embed="rId3">
            <a:alphaModFix/>
          </a:blip>
          <a:srcRect/>
          <a:stretch/>
        </p:blipFill>
        <p:spPr>
          <a:xfrm>
            <a:off x="5674381" y="1617009"/>
            <a:ext cx="3200399" cy="2057400"/>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dirty="0"/>
              <a:t>How to Record Pitches	</a:t>
            </a:r>
            <a:endParaRPr/>
          </a:p>
        </p:txBody>
      </p:sp>
      <p:pic>
        <p:nvPicPr>
          <p:cNvPr id="197" name="Google Shape;197;p28"/>
          <p:cNvPicPr preferRelativeResize="0">
            <a:picLocks noChangeAspect="1"/>
          </p:cNvPicPr>
          <p:nvPr/>
        </p:nvPicPr>
        <p:blipFill rotWithShape="1">
          <a:blip r:embed="rId3">
            <a:alphaModFix/>
          </a:blip>
          <a:stretch/>
        </p:blipFill>
        <p:spPr>
          <a:xfrm>
            <a:off x="2010121" y="1057275"/>
            <a:ext cx="5123758" cy="3842819"/>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0"/>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dirty="0"/>
              <a:t>Tracking Pitches </a:t>
            </a:r>
            <a:endParaRPr/>
          </a:p>
        </p:txBody>
      </p:sp>
      <p:sp>
        <p:nvSpPr>
          <p:cNvPr id="212" name="Google Shape;212;p30"/>
          <p:cNvSpPr txBox="1">
            <a:spLocks noGrp="1"/>
          </p:cNvSpPr>
          <p:nvPr>
            <p:ph type="body" idx="1"/>
          </p:nvPr>
        </p:nvSpPr>
        <p:spPr>
          <a:xfrm>
            <a:off x="457200" y="1200151"/>
            <a:ext cx="4876800" cy="3394472"/>
          </a:xfrm>
          <a:prstGeom prst="rect">
            <a:avLst/>
          </a:prstGeom>
          <a:noFill/>
          <a:ln>
            <a:noFill/>
          </a:ln>
        </p:spPr>
        <p:txBody>
          <a:bodyPr spcFirstLastPara="1" wrap="square" lIns="91425" tIns="45700" rIns="91425" bIns="45700" anchor="t" anchorCtr="0">
            <a:noAutofit/>
          </a:bodyPr>
          <a:lstStyle/>
          <a:p>
            <a:pPr marL="342900">
              <a:lnSpc>
                <a:spcPct val="90000"/>
              </a:lnSpc>
              <a:spcBef>
                <a:spcPts val="0"/>
              </a:spcBef>
            </a:pPr>
            <a:r>
              <a:rPr lang="en-US" sz="1800" b="1" dirty="0"/>
              <a:t>Slash out one square within the score block for each pitch thrown.</a:t>
            </a:r>
            <a:endParaRPr/>
          </a:p>
          <a:p>
            <a:pPr marL="342900">
              <a:lnSpc>
                <a:spcPct val="90000"/>
              </a:lnSpc>
            </a:pPr>
            <a:r>
              <a:rPr lang="en-US" sz="1800" dirty="0"/>
              <a:t>If a ball is thrown, then slash out one of the three squares located in the top right hand corner of the score block beginning with the top most square</a:t>
            </a:r>
            <a:endParaRPr/>
          </a:p>
          <a:p>
            <a:pPr marL="342900">
              <a:lnSpc>
                <a:spcPct val="90000"/>
              </a:lnSpc>
            </a:pPr>
            <a:r>
              <a:rPr lang="en-US" sz="1800" dirty="0"/>
              <a:t>If a strike is thrown, then slash out one of the two squares located in the bottom right hand scorner of the score block beginning with the top most square</a:t>
            </a:r>
            <a:endParaRPr/>
          </a:p>
          <a:p>
            <a:pPr marL="342900">
              <a:lnSpc>
                <a:spcPct val="90000"/>
              </a:lnSpc>
            </a:pPr>
            <a:r>
              <a:rPr lang="en-US" sz="1800" dirty="0"/>
              <a:t>Note: If a batter already has two strikes and continues to foul off pitches you must track each additional pitch by placing  a dot next to the square designated for strikes. </a:t>
            </a:r>
            <a:endParaRPr/>
          </a:p>
        </p:txBody>
      </p:sp>
      <p:pic>
        <p:nvPicPr>
          <p:cNvPr id="213" name="Google Shape;213;p30"/>
          <p:cNvPicPr preferRelativeResize="0"/>
          <p:nvPr/>
        </p:nvPicPr>
        <p:blipFill rotWithShape="1">
          <a:blip r:embed="rId3">
            <a:alphaModFix/>
          </a:blip>
          <a:srcRect/>
          <a:stretch/>
        </p:blipFill>
        <p:spPr>
          <a:xfrm>
            <a:off x="5791200" y="1657350"/>
            <a:ext cx="2681287" cy="1742838"/>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1"/>
          <p:cNvSpPr txBox="1">
            <a:spLocks noGrp="1"/>
          </p:cNvSpPr>
          <p:nvPr>
            <p:ph type="title"/>
          </p:nvPr>
        </p:nvSpPr>
        <p:spPr>
          <a:xfrm>
            <a:off x="457200" y="-114300"/>
            <a:ext cx="82296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dirty="0"/>
              <a:t>Pitching Change </a:t>
            </a:r>
            <a:endParaRPr/>
          </a:p>
        </p:txBody>
      </p:sp>
      <p:sp>
        <p:nvSpPr>
          <p:cNvPr id="220" name="Google Shape;220;p31"/>
          <p:cNvSpPr txBox="1">
            <a:spLocks noGrp="1"/>
          </p:cNvSpPr>
          <p:nvPr>
            <p:ph type="body" idx="1"/>
          </p:nvPr>
        </p:nvSpPr>
        <p:spPr>
          <a:xfrm>
            <a:off x="381000" y="628650"/>
            <a:ext cx="5562600" cy="4229100"/>
          </a:xfrm>
          <a:prstGeom prst="rect">
            <a:avLst/>
          </a:prstGeom>
          <a:noFill/>
          <a:ln>
            <a:noFill/>
          </a:ln>
        </p:spPr>
        <p:txBody>
          <a:bodyPr spcFirstLastPara="1" wrap="square" lIns="91425" tIns="45700" rIns="91425" bIns="45700" anchor="t" anchorCtr="0">
            <a:noAutofit/>
          </a:bodyPr>
          <a:lstStyle/>
          <a:p>
            <a:pPr marL="342900">
              <a:spcBef>
                <a:spcPts val="0"/>
              </a:spcBef>
              <a:buSzPts val="1600"/>
            </a:pPr>
            <a:r>
              <a:rPr lang="en-US" sz="1800" b="1" dirty="0"/>
              <a:t>After a batter has completed their at bat:</a:t>
            </a:r>
            <a:endParaRPr sz="1800"/>
          </a:p>
          <a:p>
            <a:pPr marL="800100" lvl="1">
              <a:spcBef>
                <a:spcPts val="320"/>
              </a:spcBef>
              <a:buSzPts val="1600"/>
            </a:pPr>
            <a:r>
              <a:rPr lang="en-US" sz="1600" dirty="0"/>
              <a:t>Draw a line under the score block for the last batter faced by the old pitcher.</a:t>
            </a:r>
            <a:endParaRPr sz="1600"/>
          </a:p>
          <a:p>
            <a:pPr marL="800100" lvl="1">
              <a:spcBef>
                <a:spcPts val="320"/>
              </a:spcBef>
              <a:buSzPts val="1600"/>
            </a:pPr>
            <a:r>
              <a:rPr lang="en-US" sz="1600" dirty="0"/>
              <a:t>Record this inning’s pitch count, for the old pitcher, in the blank space located at the end of the inning column.</a:t>
            </a:r>
            <a:endParaRPr sz="1600"/>
          </a:p>
          <a:p>
            <a:pPr marL="800100" lvl="1">
              <a:spcBef>
                <a:spcPts val="320"/>
              </a:spcBef>
              <a:buSzPts val="1600"/>
            </a:pPr>
            <a:r>
              <a:rPr lang="en-US" sz="1600" dirty="0"/>
              <a:t>Enter the new pitcher’s number in the blank space directly above the score blocks for the inning they will start pitching in. </a:t>
            </a:r>
            <a:endParaRPr sz="1600"/>
          </a:p>
        </p:txBody>
      </p:sp>
      <p:pic>
        <p:nvPicPr>
          <p:cNvPr id="221" name="Google Shape;221;p31"/>
          <p:cNvPicPr preferRelativeResize="0"/>
          <p:nvPr/>
        </p:nvPicPr>
        <p:blipFill rotWithShape="1">
          <a:blip r:embed="rId3">
            <a:alphaModFix/>
          </a:blip>
          <a:srcRect/>
          <a:stretch/>
        </p:blipFill>
        <p:spPr>
          <a:xfrm>
            <a:off x="6477001" y="1211593"/>
            <a:ext cx="2271283" cy="2971800"/>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1"/>
          <p:cNvSpPr txBox="1">
            <a:spLocks noGrp="1"/>
          </p:cNvSpPr>
          <p:nvPr>
            <p:ph type="title"/>
          </p:nvPr>
        </p:nvSpPr>
        <p:spPr>
          <a:xfrm>
            <a:off x="457200" y="-114300"/>
            <a:ext cx="82296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dirty="0"/>
              <a:t>Pitching Change </a:t>
            </a:r>
            <a:endParaRPr/>
          </a:p>
        </p:txBody>
      </p:sp>
      <p:sp>
        <p:nvSpPr>
          <p:cNvPr id="220" name="Google Shape;220;p31"/>
          <p:cNvSpPr txBox="1">
            <a:spLocks noGrp="1"/>
          </p:cNvSpPr>
          <p:nvPr>
            <p:ph type="body" idx="1"/>
          </p:nvPr>
        </p:nvSpPr>
        <p:spPr>
          <a:xfrm>
            <a:off x="381000" y="628650"/>
            <a:ext cx="5562600" cy="4229100"/>
          </a:xfrm>
          <a:prstGeom prst="rect">
            <a:avLst/>
          </a:prstGeom>
          <a:noFill/>
          <a:ln>
            <a:noFill/>
          </a:ln>
        </p:spPr>
        <p:txBody>
          <a:bodyPr spcFirstLastPara="1" wrap="square" lIns="91425" tIns="45700" rIns="91425" bIns="45700" anchor="t" anchorCtr="0">
            <a:noAutofit/>
          </a:bodyPr>
          <a:lstStyle/>
          <a:p>
            <a:pPr marL="342900" lvl="0" indent="-342900" algn="l" rtl="0">
              <a:spcBef>
                <a:spcPts val="320"/>
              </a:spcBef>
              <a:spcAft>
                <a:spcPts val="0"/>
              </a:spcAft>
              <a:buClr>
                <a:schemeClr val="dk1"/>
              </a:buClr>
              <a:buSzPts val="1600"/>
              <a:buChar char="•"/>
            </a:pPr>
            <a:r>
              <a:rPr lang="en-US" sz="1800" b="1" dirty="0" smtClean="0"/>
              <a:t>In </a:t>
            </a:r>
            <a:r>
              <a:rPr lang="en-US" sz="1800" b="1" dirty="0"/>
              <a:t>the middle of an at Bat:</a:t>
            </a:r>
            <a:endParaRPr sz="1800"/>
          </a:p>
          <a:p>
            <a:pPr marL="800100" lvl="1">
              <a:spcBef>
                <a:spcPts val="320"/>
              </a:spcBef>
              <a:buSzPts val="1600"/>
            </a:pPr>
            <a:r>
              <a:rPr lang="en-US" sz="1600" dirty="0"/>
              <a:t>Draw a line, ¾ of the way, under the score block for the last complete batter faced by the old pitcher.</a:t>
            </a:r>
            <a:endParaRPr sz="1600"/>
          </a:p>
          <a:p>
            <a:pPr marL="800100" lvl="1">
              <a:spcBef>
                <a:spcPts val="320"/>
              </a:spcBef>
              <a:buSzPts val="1600"/>
            </a:pPr>
            <a:r>
              <a:rPr lang="en-US" sz="1600" dirty="0"/>
              <a:t>Draw a line under the square for the last ball thrown by the old pitcher.</a:t>
            </a:r>
            <a:endParaRPr sz="1600"/>
          </a:p>
          <a:p>
            <a:pPr marL="800100" lvl="1">
              <a:spcBef>
                <a:spcPts val="320"/>
              </a:spcBef>
              <a:buSzPts val="1600"/>
            </a:pPr>
            <a:r>
              <a:rPr lang="en-US" sz="1600" dirty="0"/>
              <a:t>Draw a line under the square for the last strike thrown by the old pitcher.</a:t>
            </a:r>
            <a:endParaRPr sz="1600"/>
          </a:p>
          <a:p>
            <a:pPr marL="800100" lvl="1">
              <a:spcBef>
                <a:spcPts val="320"/>
              </a:spcBef>
              <a:buSzPts val="1600"/>
            </a:pPr>
            <a:r>
              <a:rPr lang="en-US" sz="1600" dirty="0"/>
              <a:t>Record this inning’s pitch count, for the old pitcher, in the open space located at the bottom of the inning column.</a:t>
            </a:r>
            <a:endParaRPr sz="1600"/>
          </a:p>
          <a:p>
            <a:pPr marL="800100" lvl="1">
              <a:spcBef>
                <a:spcPts val="320"/>
              </a:spcBef>
              <a:buSzPts val="1600"/>
            </a:pPr>
            <a:r>
              <a:rPr lang="en-US" sz="1600" dirty="0"/>
              <a:t>Enter the new pitcher’s number in the blank space directly above the score blocks for the inning they will start pitching in</a:t>
            </a:r>
            <a:r>
              <a:rPr lang="en-US" sz="1600" dirty="0" smtClean="0"/>
              <a:t>.</a:t>
            </a:r>
            <a:endParaRPr sz="1600"/>
          </a:p>
        </p:txBody>
      </p:sp>
      <p:pic>
        <p:nvPicPr>
          <p:cNvPr id="221" name="Google Shape;221;p31"/>
          <p:cNvPicPr preferRelativeResize="0"/>
          <p:nvPr/>
        </p:nvPicPr>
        <p:blipFill rotWithShape="1">
          <a:blip r:embed="rId3">
            <a:alphaModFix/>
          </a:blip>
          <a:srcRect/>
          <a:stretch/>
        </p:blipFill>
        <p:spPr>
          <a:xfrm>
            <a:off x="6477001" y="1211593"/>
            <a:ext cx="2271283" cy="2971800"/>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Record player Reaching Bases</a:t>
            </a:r>
            <a:endParaRPr lang="en-US" dirty="0"/>
          </a:p>
        </p:txBody>
      </p:sp>
      <p:pic>
        <p:nvPicPr>
          <p:cNvPr id="5" name="Google Shape;117;p17"/>
          <p:cNvPicPr preferRelativeResize="0">
            <a:picLocks noChangeAspect="1"/>
          </p:cNvPicPr>
          <p:nvPr/>
        </p:nvPicPr>
        <p:blipFill rotWithShape="1">
          <a:blip r:embed="rId2">
            <a:alphaModFix/>
          </a:blip>
          <a:stretch/>
        </p:blipFill>
        <p:spPr>
          <a:xfrm>
            <a:off x="2209940" y="1296800"/>
            <a:ext cx="4724120" cy="3543090"/>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graphicFrame>
        <p:nvGraphicFramePr>
          <p:cNvPr id="234" name="Google Shape;234;p33"/>
          <p:cNvGraphicFramePr/>
          <p:nvPr/>
        </p:nvGraphicFramePr>
        <p:xfrm>
          <a:off x="76200" y="171451"/>
          <a:ext cx="7772400" cy="4858751"/>
        </p:xfrm>
        <a:graphic>
          <a:graphicData uri="http://schemas.openxmlformats.org/drawingml/2006/table">
            <a:tbl>
              <a:tblPr>
                <a:noFill/>
                <a:tableStyleId>{ECD05127-99FB-423E-A4EE-78E9BCC78605}</a:tableStyleId>
              </a:tblPr>
              <a:tblGrid>
                <a:gridCol w="1392575"/>
                <a:gridCol w="4152725"/>
                <a:gridCol w="2227100"/>
              </a:tblGrid>
              <a:tr h="378525">
                <a:tc>
                  <a:txBody>
                    <a:bodyPr/>
                    <a:lstStyle/>
                    <a:p>
                      <a:pPr marL="0" marR="0" lvl="0" indent="0" algn="ctr" rtl="0">
                        <a:spcBef>
                          <a:spcPts val="0"/>
                        </a:spcBef>
                        <a:spcAft>
                          <a:spcPts val="0"/>
                        </a:spcAft>
                        <a:buNone/>
                      </a:pPr>
                      <a:r>
                        <a:rPr lang="en-US" sz="1100" b="1" u="sng" strike="noStrike" cap="none" dirty="0"/>
                        <a:t>Symbols for Play</a:t>
                      </a:r>
                      <a:endParaRPr sz="1100" b="1" u="none" strike="noStrike" cap="none">
                        <a:latin typeface="Times New Roman"/>
                        <a:ea typeface="Times New Roman"/>
                        <a:cs typeface="Times New Roman"/>
                        <a:sym typeface="Times New Roman"/>
                      </a:endParaRPr>
                    </a:p>
                  </a:txBody>
                  <a:tcPr marL="41900" marR="41900" marT="0" marB="0" anchor="ctr"/>
                </a:tc>
                <a:tc>
                  <a:txBody>
                    <a:bodyPr/>
                    <a:lstStyle/>
                    <a:p>
                      <a:pPr marL="0" marR="0" lvl="0" indent="0" algn="ctr" rtl="0">
                        <a:spcBef>
                          <a:spcPts val="0"/>
                        </a:spcBef>
                        <a:spcAft>
                          <a:spcPts val="0"/>
                        </a:spcAft>
                        <a:buNone/>
                      </a:pPr>
                      <a:r>
                        <a:rPr lang="en-US" sz="1200" b="1" u="sng" strike="noStrike" cap="none" dirty="0"/>
                        <a:t>Description</a:t>
                      </a:r>
                      <a:endParaRPr sz="1200" b="1" u="none" strike="noStrike" cap="none">
                        <a:latin typeface="Times New Roman"/>
                        <a:ea typeface="Times New Roman"/>
                        <a:cs typeface="Times New Roman"/>
                        <a:sym typeface="Times New Roman"/>
                      </a:endParaRPr>
                    </a:p>
                  </a:txBody>
                  <a:tcPr marL="41900" marR="41900" marT="0" marB="0" anchor="ctr"/>
                </a:tc>
                <a:tc>
                  <a:txBody>
                    <a:bodyPr/>
                    <a:lstStyle/>
                    <a:p>
                      <a:pPr marL="0" marR="0" lvl="0" indent="0" algn="ctr" rtl="0">
                        <a:spcBef>
                          <a:spcPts val="0"/>
                        </a:spcBef>
                        <a:spcAft>
                          <a:spcPts val="0"/>
                        </a:spcAft>
                        <a:buNone/>
                      </a:pPr>
                      <a:r>
                        <a:rPr lang="en-US" sz="1200" b="1" u="sng" strike="noStrike" cap="none" dirty="0"/>
                        <a:t>Score Block</a:t>
                      </a:r>
                      <a:endParaRPr sz="1200" b="1" u="none" strike="noStrike" cap="none">
                        <a:latin typeface="Times New Roman"/>
                        <a:ea typeface="Times New Roman"/>
                        <a:cs typeface="Times New Roman"/>
                        <a:sym typeface="Times New Roman"/>
                      </a:endParaRPr>
                    </a:p>
                  </a:txBody>
                  <a:tcPr marL="41900" marR="41900" marT="0" marB="0" anchor="ctr"/>
                </a:tc>
              </a:tr>
              <a:tr h="1120140">
                <a:tc>
                  <a:txBody>
                    <a:bodyPr/>
                    <a:lstStyle/>
                    <a:p>
                      <a:pPr marL="0" marR="0" lvl="0" indent="0" algn="ctr" rtl="0">
                        <a:spcBef>
                          <a:spcPts val="0"/>
                        </a:spcBef>
                        <a:spcAft>
                          <a:spcPts val="0"/>
                        </a:spcAft>
                        <a:buNone/>
                      </a:pPr>
                      <a:r>
                        <a:rPr lang="en-US" sz="1500" b="1" u="none" strike="noStrike" cap="none" dirty="0"/>
                        <a:t>1B</a:t>
                      </a:r>
                      <a:endParaRPr sz="1500" b="1" u="none" strike="noStrike" cap="none">
                        <a:latin typeface="Times New Roman"/>
                        <a:ea typeface="Times New Roman"/>
                        <a:cs typeface="Times New Roman"/>
                        <a:sym typeface="Times New Roman"/>
                      </a:endParaRPr>
                    </a:p>
                  </a:txBody>
                  <a:tcPr marL="41900" marR="41900" marT="0" marB="0" anchor="ctr"/>
                </a:tc>
                <a:tc>
                  <a:txBody>
                    <a:bodyPr/>
                    <a:lstStyle/>
                    <a:p>
                      <a:pPr marL="0" marR="0" lvl="0" indent="0" algn="l" rtl="0">
                        <a:spcBef>
                          <a:spcPts val="0"/>
                        </a:spcBef>
                        <a:spcAft>
                          <a:spcPts val="0"/>
                        </a:spcAft>
                        <a:buNone/>
                      </a:pPr>
                      <a:r>
                        <a:rPr lang="en-US" sz="1100" u="none" strike="noStrike" cap="none" dirty="0"/>
                        <a:t>A single (1B) is awarded to the batter if they hit a fair ball that advances them to first base safely and advancing is not the result of a fielder’s choice or an error.</a:t>
                      </a:r>
                      <a:endParaRPr sz="1100"/>
                    </a:p>
                    <a:p>
                      <a:pPr marL="0" marR="0" lvl="0" indent="0" algn="l" rtl="0">
                        <a:spcBef>
                          <a:spcPts val="0"/>
                        </a:spcBef>
                        <a:spcAft>
                          <a:spcPts val="0"/>
                        </a:spcAft>
                        <a:buNone/>
                      </a:pPr>
                      <a:r>
                        <a:rPr lang="en-US" sz="1100" u="none" strike="noStrike" cap="none" dirty="0"/>
                        <a:t> </a:t>
                      </a:r>
                      <a:endParaRPr sz="1100"/>
                    </a:p>
                    <a:p>
                      <a:pPr marL="0" marR="0" lvl="0" indent="0" algn="l" rtl="0">
                        <a:spcBef>
                          <a:spcPts val="0"/>
                        </a:spcBef>
                        <a:spcAft>
                          <a:spcPts val="0"/>
                        </a:spcAft>
                        <a:buNone/>
                      </a:pPr>
                      <a:r>
                        <a:rPr lang="en-US" sz="1100" u="none" strike="noStrike" cap="none" dirty="0"/>
                        <a:t>A single is recorded by slashing through the 1B symbol on the left side of the score block.</a:t>
                      </a:r>
                      <a:endParaRPr sz="1100" u="none" strike="noStrike" cap="none">
                        <a:latin typeface="Times New Roman"/>
                        <a:ea typeface="Times New Roman"/>
                        <a:cs typeface="Times New Roman"/>
                        <a:sym typeface="Times New Roman"/>
                      </a:endParaRPr>
                    </a:p>
                  </a:txBody>
                  <a:tcPr marL="41900" marR="41900" marT="0" marB="0"/>
                </a:tc>
                <a:tc>
                  <a:txBody>
                    <a:bodyPr/>
                    <a:lstStyle/>
                    <a:p>
                      <a:pPr marL="0" marR="0" lvl="0" indent="0" algn="ctr" rtl="0">
                        <a:spcBef>
                          <a:spcPts val="0"/>
                        </a:spcBef>
                        <a:spcAft>
                          <a:spcPts val="0"/>
                        </a:spcAft>
                        <a:buNone/>
                      </a:pPr>
                      <a:endParaRPr sz="800" u="none" strike="noStrike" cap="none">
                        <a:latin typeface="Calibri"/>
                        <a:ea typeface="Calibri"/>
                        <a:cs typeface="Calibri"/>
                        <a:sym typeface="Calibri"/>
                      </a:endParaRPr>
                    </a:p>
                  </a:txBody>
                  <a:tcPr marL="41900" marR="41900" marT="0" marB="0" anchor="ctr"/>
                </a:tc>
              </a:tr>
              <a:tr h="1120140">
                <a:tc>
                  <a:txBody>
                    <a:bodyPr/>
                    <a:lstStyle/>
                    <a:p>
                      <a:pPr marL="0" marR="0" lvl="0" indent="0" algn="ctr" rtl="0">
                        <a:spcBef>
                          <a:spcPts val="0"/>
                        </a:spcBef>
                        <a:spcAft>
                          <a:spcPts val="0"/>
                        </a:spcAft>
                        <a:buNone/>
                      </a:pPr>
                      <a:r>
                        <a:rPr lang="en-US" sz="1500" b="1" u="none" strike="noStrike" cap="none" dirty="0"/>
                        <a:t>2B</a:t>
                      </a:r>
                      <a:endParaRPr sz="1500" b="1" u="none" strike="noStrike" cap="none">
                        <a:latin typeface="Times New Roman"/>
                        <a:ea typeface="Times New Roman"/>
                        <a:cs typeface="Times New Roman"/>
                        <a:sym typeface="Times New Roman"/>
                      </a:endParaRPr>
                    </a:p>
                  </a:txBody>
                  <a:tcPr marL="41900" marR="41900" marT="0" marB="0" anchor="ctr"/>
                </a:tc>
                <a:tc>
                  <a:txBody>
                    <a:bodyPr/>
                    <a:lstStyle/>
                    <a:p>
                      <a:pPr marL="0" marR="0" lvl="0" indent="0" algn="l" rtl="0">
                        <a:spcBef>
                          <a:spcPts val="0"/>
                        </a:spcBef>
                        <a:spcAft>
                          <a:spcPts val="0"/>
                        </a:spcAft>
                        <a:buNone/>
                      </a:pPr>
                      <a:r>
                        <a:rPr lang="en-US" sz="1100" u="none" strike="noStrike" cap="none" dirty="0"/>
                        <a:t>A double (2B) is awarded to the batter if they hit a fair ball that advances them to second base safely and advancing is not the result of a fielder’s choice or an error.</a:t>
                      </a:r>
                      <a:endParaRPr sz="1100"/>
                    </a:p>
                    <a:p>
                      <a:pPr marL="0" marR="0" lvl="0" indent="0" algn="l" rtl="0">
                        <a:spcBef>
                          <a:spcPts val="0"/>
                        </a:spcBef>
                        <a:spcAft>
                          <a:spcPts val="0"/>
                        </a:spcAft>
                        <a:buNone/>
                      </a:pPr>
                      <a:r>
                        <a:rPr lang="en-US" sz="1100" u="none" strike="noStrike" cap="none" dirty="0"/>
                        <a:t> </a:t>
                      </a:r>
                      <a:endParaRPr sz="1100"/>
                    </a:p>
                    <a:p>
                      <a:pPr marL="0" marR="0" lvl="0" indent="0" algn="l" rtl="0">
                        <a:spcBef>
                          <a:spcPts val="0"/>
                        </a:spcBef>
                        <a:spcAft>
                          <a:spcPts val="0"/>
                        </a:spcAft>
                        <a:buNone/>
                      </a:pPr>
                      <a:r>
                        <a:rPr lang="en-US" sz="1100" u="none" strike="noStrike" cap="none" dirty="0"/>
                        <a:t>A double is recorded by slashing through the 2B symbol on the left side of the score block.</a:t>
                      </a:r>
                      <a:endParaRPr sz="1100" u="none" strike="noStrike" cap="none">
                        <a:latin typeface="Times New Roman"/>
                        <a:ea typeface="Times New Roman"/>
                        <a:cs typeface="Times New Roman"/>
                        <a:sym typeface="Times New Roman"/>
                      </a:endParaRPr>
                    </a:p>
                  </a:txBody>
                  <a:tcPr marL="41900" marR="41900" marT="0" marB="0"/>
                </a:tc>
                <a:tc>
                  <a:txBody>
                    <a:bodyPr/>
                    <a:lstStyle/>
                    <a:p>
                      <a:pPr marL="0" marR="0" lvl="0" indent="0" algn="ctr" rtl="0">
                        <a:spcBef>
                          <a:spcPts val="0"/>
                        </a:spcBef>
                        <a:spcAft>
                          <a:spcPts val="0"/>
                        </a:spcAft>
                        <a:buNone/>
                      </a:pPr>
                      <a:endParaRPr sz="800" u="none" strike="noStrike" cap="none">
                        <a:latin typeface="Calibri"/>
                        <a:ea typeface="Calibri"/>
                        <a:cs typeface="Calibri"/>
                        <a:sym typeface="Calibri"/>
                      </a:endParaRPr>
                    </a:p>
                  </a:txBody>
                  <a:tcPr marL="41900" marR="41900" marT="0" marB="0" anchor="ctr"/>
                </a:tc>
              </a:tr>
              <a:tr h="1120140">
                <a:tc>
                  <a:txBody>
                    <a:bodyPr/>
                    <a:lstStyle/>
                    <a:p>
                      <a:pPr marL="0" marR="0" lvl="0" indent="0" algn="ctr" rtl="0">
                        <a:spcBef>
                          <a:spcPts val="0"/>
                        </a:spcBef>
                        <a:spcAft>
                          <a:spcPts val="0"/>
                        </a:spcAft>
                        <a:buNone/>
                      </a:pPr>
                      <a:r>
                        <a:rPr lang="en-US" sz="1500" b="1" u="none" strike="noStrike" cap="none" dirty="0"/>
                        <a:t>3B</a:t>
                      </a:r>
                      <a:endParaRPr sz="1500" b="1" u="none" strike="noStrike" cap="none">
                        <a:latin typeface="Times New Roman"/>
                        <a:ea typeface="Times New Roman"/>
                        <a:cs typeface="Times New Roman"/>
                        <a:sym typeface="Times New Roman"/>
                      </a:endParaRPr>
                    </a:p>
                  </a:txBody>
                  <a:tcPr marL="41900" marR="41900" marT="0" marB="0" anchor="ctr"/>
                </a:tc>
                <a:tc>
                  <a:txBody>
                    <a:bodyPr/>
                    <a:lstStyle/>
                    <a:p>
                      <a:pPr marL="0" marR="0" lvl="0" indent="0" algn="l" rtl="0">
                        <a:spcBef>
                          <a:spcPts val="0"/>
                        </a:spcBef>
                        <a:spcAft>
                          <a:spcPts val="0"/>
                        </a:spcAft>
                        <a:buNone/>
                      </a:pPr>
                      <a:r>
                        <a:rPr lang="en-US" sz="1100" u="none" strike="noStrike" cap="none" dirty="0"/>
                        <a:t>A triple (3B) is awarded to the batter if they hit a fair ball that advances them to third base safely and advancing is not the result of a fielder’s choice or an error.</a:t>
                      </a:r>
                      <a:endParaRPr sz="1100"/>
                    </a:p>
                    <a:p>
                      <a:pPr marL="0" marR="0" lvl="0" indent="0" algn="l" rtl="0">
                        <a:spcBef>
                          <a:spcPts val="0"/>
                        </a:spcBef>
                        <a:spcAft>
                          <a:spcPts val="0"/>
                        </a:spcAft>
                        <a:buNone/>
                      </a:pPr>
                      <a:r>
                        <a:rPr lang="en-US" sz="1100" u="none" strike="noStrike" cap="none" dirty="0"/>
                        <a:t> </a:t>
                      </a:r>
                      <a:endParaRPr sz="1100"/>
                    </a:p>
                    <a:p>
                      <a:pPr marL="0" marR="0" lvl="0" indent="0" algn="l" rtl="0">
                        <a:spcBef>
                          <a:spcPts val="0"/>
                        </a:spcBef>
                        <a:spcAft>
                          <a:spcPts val="0"/>
                        </a:spcAft>
                        <a:buNone/>
                      </a:pPr>
                      <a:r>
                        <a:rPr lang="en-US" sz="1100" u="none" strike="noStrike" cap="none" dirty="0"/>
                        <a:t>A triple is recorded by slashing through the 3B symbol on the left side of the score block.</a:t>
                      </a:r>
                      <a:endParaRPr sz="1100" u="none" strike="noStrike" cap="none">
                        <a:latin typeface="Times New Roman"/>
                        <a:ea typeface="Times New Roman"/>
                        <a:cs typeface="Times New Roman"/>
                        <a:sym typeface="Times New Roman"/>
                      </a:endParaRPr>
                    </a:p>
                  </a:txBody>
                  <a:tcPr marL="41900" marR="41900" marT="0" marB="0"/>
                </a:tc>
                <a:tc>
                  <a:txBody>
                    <a:bodyPr/>
                    <a:lstStyle/>
                    <a:p>
                      <a:pPr marL="0" marR="0" lvl="0" indent="0" algn="ctr" rtl="0">
                        <a:spcBef>
                          <a:spcPts val="0"/>
                        </a:spcBef>
                        <a:spcAft>
                          <a:spcPts val="0"/>
                        </a:spcAft>
                        <a:buNone/>
                      </a:pPr>
                      <a:endParaRPr sz="800" u="none" strike="noStrike" cap="none">
                        <a:latin typeface="Calibri"/>
                        <a:ea typeface="Calibri"/>
                        <a:cs typeface="Calibri"/>
                        <a:sym typeface="Calibri"/>
                      </a:endParaRPr>
                    </a:p>
                  </a:txBody>
                  <a:tcPr marL="41900" marR="41900" marT="0" marB="0" anchor="ctr"/>
                </a:tc>
              </a:tr>
              <a:tr h="1119806">
                <a:tc>
                  <a:txBody>
                    <a:bodyPr/>
                    <a:lstStyle/>
                    <a:p>
                      <a:pPr marL="0" marR="0" lvl="0" indent="0" algn="ctr" rtl="0">
                        <a:spcBef>
                          <a:spcPts val="0"/>
                        </a:spcBef>
                        <a:spcAft>
                          <a:spcPts val="0"/>
                        </a:spcAft>
                        <a:buNone/>
                      </a:pPr>
                      <a:r>
                        <a:rPr lang="en-US" sz="1500" b="1" u="none" strike="noStrike" cap="none" dirty="0"/>
                        <a:t>HR</a:t>
                      </a:r>
                      <a:endParaRPr sz="1500" b="1" u="none" strike="noStrike" cap="none">
                        <a:latin typeface="Times New Roman"/>
                        <a:ea typeface="Times New Roman"/>
                        <a:cs typeface="Times New Roman"/>
                        <a:sym typeface="Times New Roman"/>
                      </a:endParaRPr>
                    </a:p>
                  </a:txBody>
                  <a:tcPr marL="41900" marR="41900" marT="0" marB="0" anchor="ctr"/>
                </a:tc>
                <a:tc>
                  <a:txBody>
                    <a:bodyPr/>
                    <a:lstStyle/>
                    <a:p>
                      <a:pPr marL="0" marR="0" lvl="0" indent="0" algn="l" rtl="0">
                        <a:spcBef>
                          <a:spcPts val="0"/>
                        </a:spcBef>
                        <a:spcAft>
                          <a:spcPts val="0"/>
                        </a:spcAft>
                        <a:buNone/>
                      </a:pPr>
                      <a:r>
                        <a:rPr lang="en-US" sz="1100" u="none" strike="noStrike" cap="none" dirty="0"/>
                        <a:t>A home run (HR) is awarded to the batter if they hit a fair ball that advances them home safely and advancing is not the result of a fielder’s choice or an error.</a:t>
                      </a:r>
                      <a:endParaRPr sz="1100"/>
                    </a:p>
                    <a:p>
                      <a:pPr marL="0" marR="0" lvl="0" indent="0" algn="l" rtl="0">
                        <a:spcBef>
                          <a:spcPts val="0"/>
                        </a:spcBef>
                        <a:spcAft>
                          <a:spcPts val="0"/>
                        </a:spcAft>
                        <a:buNone/>
                      </a:pPr>
                      <a:r>
                        <a:rPr lang="en-US" sz="1100" u="none" strike="noStrike" cap="none" dirty="0"/>
                        <a:t> </a:t>
                      </a:r>
                      <a:endParaRPr sz="1100"/>
                    </a:p>
                    <a:p>
                      <a:pPr marL="0" marR="0" lvl="0" indent="0" algn="l" rtl="0">
                        <a:spcBef>
                          <a:spcPts val="0"/>
                        </a:spcBef>
                        <a:spcAft>
                          <a:spcPts val="0"/>
                        </a:spcAft>
                        <a:buNone/>
                      </a:pPr>
                      <a:r>
                        <a:rPr lang="en-US" sz="1100" u="none" strike="noStrike" cap="none" dirty="0"/>
                        <a:t>A home run is recorded by slashing through the HR symbol on the left side of the score block.</a:t>
                      </a:r>
                      <a:endParaRPr sz="1100" u="none" strike="noStrike" cap="none">
                        <a:latin typeface="Times New Roman"/>
                        <a:ea typeface="Times New Roman"/>
                        <a:cs typeface="Times New Roman"/>
                        <a:sym typeface="Times New Roman"/>
                      </a:endParaRPr>
                    </a:p>
                  </a:txBody>
                  <a:tcPr marL="41900" marR="41900" marT="0" marB="0"/>
                </a:tc>
                <a:tc>
                  <a:txBody>
                    <a:bodyPr/>
                    <a:lstStyle/>
                    <a:p>
                      <a:pPr marL="0" marR="0" lvl="0" indent="0" algn="ctr" rtl="0">
                        <a:spcBef>
                          <a:spcPts val="0"/>
                        </a:spcBef>
                        <a:spcAft>
                          <a:spcPts val="0"/>
                        </a:spcAft>
                        <a:buNone/>
                      </a:pPr>
                      <a:endParaRPr sz="800" u="none" strike="noStrike" cap="none">
                        <a:latin typeface="Calibri"/>
                        <a:ea typeface="Calibri"/>
                        <a:cs typeface="Calibri"/>
                        <a:sym typeface="Calibri"/>
                      </a:endParaRPr>
                    </a:p>
                  </a:txBody>
                  <a:tcPr marL="41900" marR="41900" marT="0" marB="0" anchor="ctr"/>
                </a:tc>
              </a:tr>
            </a:tbl>
          </a:graphicData>
        </a:graphic>
      </p:graphicFrame>
      <p:pic>
        <p:nvPicPr>
          <p:cNvPr id="235" name="Google Shape;235;p33"/>
          <p:cNvPicPr preferRelativeResize="0"/>
          <p:nvPr/>
        </p:nvPicPr>
        <p:blipFill rotWithShape="1">
          <a:blip r:embed="rId3">
            <a:alphaModFix/>
          </a:blip>
          <a:srcRect/>
          <a:stretch/>
        </p:blipFill>
        <p:spPr>
          <a:xfrm>
            <a:off x="6096001" y="628650"/>
            <a:ext cx="1380621" cy="998708"/>
          </a:xfrm>
          <a:prstGeom prst="rect">
            <a:avLst/>
          </a:prstGeom>
          <a:noFill/>
          <a:ln>
            <a:noFill/>
          </a:ln>
        </p:spPr>
      </p:pic>
      <p:pic>
        <p:nvPicPr>
          <p:cNvPr id="236" name="Google Shape;236;p33"/>
          <p:cNvPicPr preferRelativeResize="0"/>
          <p:nvPr/>
        </p:nvPicPr>
        <p:blipFill rotWithShape="1">
          <a:blip r:embed="rId4">
            <a:alphaModFix/>
          </a:blip>
          <a:srcRect/>
          <a:stretch/>
        </p:blipFill>
        <p:spPr>
          <a:xfrm>
            <a:off x="6096001" y="1697831"/>
            <a:ext cx="1350499" cy="901874"/>
          </a:xfrm>
          <a:prstGeom prst="rect">
            <a:avLst/>
          </a:prstGeom>
          <a:noFill/>
          <a:ln>
            <a:noFill/>
          </a:ln>
        </p:spPr>
      </p:pic>
      <p:pic>
        <p:nvPicPr>
          <p:cNvPr id="237" name="Google Shape;237;p33"/>
          <p:cNvPicPr preferRelativeResize="0"/>
          <p:nvPr/>
        </p:nvPicPr>
        <p:blipFill rotWithShape="1">
          <a:blip r:embed="rId5">
            <a:alphaModFix/>
          </a:blip>
          <a:srcRect/>
          <a:stretch/>
        </p:blipFill>
        <p:spPr>
          <a:xfrm>
            <a:off x="6019801" y="2857500"/>
            <a:ext cx="1412723" cy="914400"/>
          </a:xfrm>
          <a:prstGeom prst="rect">
            <a:avLst/>
          </a:prstGeom>
          <a:noFill/>
          <a:ln>
            <a:noFill/>
          </a:ln>
        </p:spPr>
      </p:pic>
      <p:pic>
        <p:nvPicPr>
          <p:cNvPr id="238" name="Google Shape;238;p33"/>
          <p:cNvPicPr preferRelativeResize="0"/>
          <p:nvPr/>
        </p:nvPicPr>
        <p:blipFill rotWithShape="1">
          <a:blip r:embed="rId6">
            <a:alphaModFix/>
          </a:blip>
          <a:srcRect/>
          <a:stretch/>
        </p:blipFill>
        <p:spPr>
          <a:xfrm>
            <a:off x="6096001" y="4000500"/>
            <a:ext cx="1390651" cy="914400"/>
          </a:xfrm>
          <a:prstGeom prst="rect">
            <a:avLst/>
          </a:prstGeom>
          <a:noFill/>
          <a:ln>
            <a:noFill/>
          </a:ln>
        </p:spPr>
      </p:pic>
      <p:sp>
        <p:nvSpPr>
          <p:cNvPr id="240" name="Google Shape;240;p33"/>
          <p:cNvSpPr/>
          <p:nvPr/>
        </p:nvSpPr>
        <p:spPr>
          <a:xfrm>
            <a:off x="2625072" y="1526381"/>
            <a:ext cx="9144000" cy="3429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242" name="Google Shape;242;p33"/>
          <p:cNvSpPr/>
          <p:nvPr/>
        </p:nvSpPr>
        <p:spPr>
          <a:xfrm>
            <a:off x="6858000" y="1428750"/>
            <a:ext cx="304800" cy="17312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dirty="0">
                <a:solidFill>
                  <a:schemeClr val="dk1"/>
                </a:solidFill>
                <a:latin typeface="Calibri"/>
                <a:ea typeface="Calibri"/>
                <a:cs typeface="Calibri"/>
                <a:sym typeface="Calibri"/>
              </a:rPr>
              <a:t>1B</a:t>
            </a:r>
            <a:endParaRPr sz="900" b="1">
              <a:solidFill>
                <a:schemeClr val="dk1"/>
              </a:solidFill>
              <a:latin typeface="Times New Roman"/>
              <a:ea typeface="Times New Roman"/>
              <a:cs typeface="Times New Roman"/>
              <a:sym typeface="Times New Roman"/>
            </a:endParaRPr>
          </a:p>
        </p:txBody>
      </p:sp>
      <p:sp>
        <p:nvSpPr>
          <p:cNvPr id="243" name="Google Shape;243;p33"/>
          <p:cNvSpPr/>
          <p:nvPr/>
        </p:nvSpPr>
        <p:spPr>
          <a:xfrm>
            <a:off x="6781800" y="2114550"/>
            <a:ext cx="304800" cy="17312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dirty="0">
                <a:solidFill>
                  <a:schemeClr val="dk1"/>
                </a:solidFill>
                <a:latin typeface="Calibri"/>
                <a:ea typeface="Calibri"/>
                <a:cs typeface="Calibri"/>
                <a:sym typeface="Calibri"/>
              </a:rPr>
              <a:t>2B</a:t>
            </a:r>
            <a:endParaRPr sz="900" b="1">
              <a:solidFill>
                <a:schemeClr val="dk1"/>
              </a:solidFill>
              <a:latin typeface="Times New Roman"/>
              <a:ea typeface="Times New Roman"/>
              <a:cs typeface="Times New Roman"/>
              <a:sym typeface="Times New Roman"/>
            </a:endParaRPr>
          </a:p>
        </p:txBody>
      </p:sp>
      <p:sp>
        <p:nvSpPr>
          <p:cNvPr id="244" name="Google Shape;244;p33"/>
          <p:cNvSpPr/>
          <p:nvPr/>
        </p:nvSpPr>
        <p:spPr>
          <a:xfrm>
            <a:off x="6400800" y="3257550"/>
            <a:ext cx="304800" cy="17312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dirty="0">
                <a:solidFill>
                  <a:schemeClr val="dk1"/>
                </a:solidFill>
                <a:latin typeface="Calibri"/>
                <a:ea typeface="Calibri"/>
                <a:cs typeface="Calibri"/>
                <a:sym typeface="Calibri"/>
              </a:rPr>
              <a:t>3B</a:t>
            </a:r>
            <a:endParaRPr sz="900" b="1">
              <a:solidFill>
                <a:schemeClr val="dk1"/>
              </a:solidFill>
              <a:latin typeface="Times New Roman"/>
              <a:ea typeface="Times New Roman"/>
              <a:cs typeface="Times New Roman"/>
              <a:sym typeface="Times New Roman"/>
            </a:endParaRPr>
          </a:p>
        </p:txBody>
      </p:sp>
      <p:sp>
        <p:nvSpPr>
          <p:cNvPr id="245" name="Google Shape;245;p33"/>
          <p:cNvSpPr/>
          <p:nvPr/>
        </p:nvSpPr>
        <p:spPr>
          <a:xfrm>
            <a:off x="6400800" y="4686300"/>
            <a:ext cx="381000" cy="17312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dirty="0">
                <a:solidFill>
                  <a:schemeClr val="dk1"/>
                </a:solidFill>
                <a:latin typeface="Calibri"/>
                <a:ea typeface="Calibri"/>
                <a:cs typeface="Calibri"/>
                <a:sym typeface="Calibri"/>
              </a:rPr>
              <a:t>HR</a:t>
            </a:r>
            <a:endParaRPr sz="900" b="1">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graphicFrame>
        <p:nvGraphicFramePr>
          <p:cNvPr id="251" name="Google Shape;251;p34"/>
          <p:cNvGraphicFramePr/>
          <p:nvPr/>
        </p:nvGraphicFramePr>
        <p:xfrm>
          <a:off x="76201" y="210862"/>
          <a:ext cx="7772425" cy="4589737"/>
        </p:xfrm>
        <a:graphic>
          <a:graphicData uri="http://schemas.openxmlformats.org/drawingml/2006/table">
            <a:tbl>
              <a:tblPr>
                <a:noFill/>
                <a:tableStyleId>{ECD05127-99FB-423E-A4EE-78E9BCC78605}</a:tableStyleId>
              </a:tblPr>
              <a:tblGrid>
                <a:gridCol w="1371600"/>
                <a:gridCol w="4462700"/>
                <a:gridCol w="1938125"/>
              </a:tblGrid>
              <a:tr h="323194">
                <a:tc>
                  <a:txBody>
                    <a:bodyPr/>
                    <a:lstStyle/>
                    <a:p>
                      <a:pPr marL="0" marR="0" lvl="0" indent="0" algn="ctr" rtl="0">
                        <a:spcBef>
                          <a:spcPts val="0"/>
                        </a:spcBef>
                        <a:spcAft>
                          <a:spcPts val="0"/>
                        </a:spcAft>
                        <a:buNone/>
                      </a:pPr>
                      <a:r>
                        <a:rPr lang="en-US" sz="1100" b="1" u="sng" strike="noStrike" cap="none" dirty="0"/>
                        <a:t>Symbols for Play</a:t>
                      </a:r>
                      <a:endParaRPr sz="1100" b="1" u="sng" strike="noStrike" cap="none">
                        <a:latin typeface="Times New Roman"/>
                        <a:ea typeface="Times New Roman"/>
                        <a:cs typeface="Times New Roman"/>
                        <a:sym typeface="Times New Roman"/>
                      </a:endParaRPr>
                    </a:p>
                  </a:txBody>
                  <a:tcPr marL="43350" marR="43350" marT="0" marB="0" anchor="ctr"/>
                </a:tc>
                <a:tc>
                  <a:txBody>
                    <a:bodyPr/>
                    <a:lstStyle/>
                    <a:p>
                      <a:pPr marL="0" marR="0" lvl="0" indent="0" algn="ctr" rtl="0">
                        <a:spcBef>
                          <a:spcPts val="0"/>
                        </a:spcBef>
                        <a:spcAft>
                          <a:spcPts val="0"/>
                        </a:spcAft>
                        <a:buNone/>
                      </a:pPr>
                      <a:r>
                        <a:rPr lang="en-US" sz="1500" b="1" u="none" strike="noStrike" cap="none" dirty="0"/>
                        <a:t>Description</a:t>
                      </a:r>
                      <a:endParaRPr sz="1500" b="1" u="none" strike="noStrike" cap="none">
                        <a:latin typeface="Times New Roman"/>
                        <a:ea typeface="Times New Roman"/>
                        <a:cs typeface="Times New Roman"/>
                        <a:sym typeface="Times New Roman"/>
                      </a:endParaRPr>
                    </a:p>
                  </a:txBody>
                  <a:tcPr marL="43350" marR="43350" marT="0" marB="0" anchor="ctr"/>
                </a:tc>
                <a:tc>
                  <a:txBody>
                    <a:bodyPr/>
                    <a:lstStyle/>
                    <a:p>
                      <a:pPr marL="0" marR="0" lvl="0" indent="0" algn="ctr" rtl="0">
                        <a:spcBef>
                          <a:spcPts val="0"/>
                        </a:spcBef>
                        <a:spcAft>
                          <a:spcPts val="0"/>
                        </a:spcAft>
                        <a:buNone/>
                      </a:pPr>
                      <a:r>
                        <a:rPr lang="en-US" sz="1500" b="1" u="none" strike="noStrike" cap="none" dirty="0"/>
                        <a:t>Score Block</a:t>
                      </a:r>
                      <a:endParaRPr sz="1500" b="1" u="none" strike="noStrike" cap="none">
                        <a:latin typeface="Times New Roman"/>
                        <a:ea typeface="Times New Roman"/>
                        <a:cs typeface="Times New Roman"/>
                        <a:sym typeface="Times New Roman"/>
                      </a:endParaRPr>
                    </a:p>
                  </a:txBody>
                  <a:tcPr marL="43350" marR="43350" marT="0" marB="0" anchor="ctr"/>
                </a:tc>
              </a:tr>
              <a:tr h="1048406">
                <a:tc>
                  <a:txBody>
                    <a:bodyPr/>
                    <a:lstStyle/>
                    <a:p>
                      <a:pPr marL="0" marR="0" lvl="0" indent="0" algn="ctr" rtl="0">
                        <a:spcBef>
                          <a:spcPts val="0"/>
                        </a:spcBef>
                        <a:spcAft>
                          <a:spcPts val="0"/>
                        </a:spcAft>
                        <a:buNone/>
                      </a:pPr>
                      <a:r>
                        <a:rPr lang="en-US" sz="1500" b="1" u="none" strike="noStrike" cap="none" dirty="0"/>
                        <a:t>BB</a:t>
                      </a:r>
                      <a:endParaRPr sz="1500" b="1" u="none" strike="noStrike" cap="none">
                        <a:latin typeface="Times New Roman"/>
                        <a:ea typeface="Times New Roman"/>
                        <a:cs typeface="Times New Roman"/>
                        <a:sym typeface="Times New Roman"/>
                      </a:endParaRPr>
                    </a:p>
                  </a:txBody>
                  <a:tcPr marL="43350" marR="43350" marT="0" marB="0" anchor="ctr"/>
                </a:tc>
                <a:tc>
                  <a:txBody>
                    <a:bodyPr/>
                    <a:lstStyle/>
                    <a:p>
                      <a:pPr marL="0" marR="0" lvl="0" indent="0" algn="l" rtl="0">
                        <a:spcBef>
                          <a:spcPts val="0"/>
                        </a:spcBef>
                        <a:spcAft>
                          <a:spcPts val="0"/>
                        </a:spcAft>
                        <a:buNone/>
                      </a:pPr>
                      <a:r>
                        <a:rPr lang="en-US" sz="1100" u="none" strike="noStrike" cap="none" dirty="0">
                          <a:latin typeface="Calibri" pitchFamily="34" charset="0"/>
                          <a:cs typeface="Calibri" pitchFamily="34" charset="0"/>
                        </a:rPr>
                        <a:t>A base on balls (BB) is credited to a batter when a batter receives four pitches that the umpire calls balls.</a:t>
                      </a:r>
                      <a:endParaRPr sz="1100">
                        <a:latin typeface="Calibri" pitchFamily="34" charset="0"/>
                        <a:cs typeface="Calibri" pitchFamily="34" charset="0"/>
                      </a:endParaRPr>
                    </a:p>
                    <a:p>
                      <a:pPr marL="0" marR="0" lvl="0" indent="0" algn="l" rtl="0">
                        <a:spcBef>
                          <a:spcPts val="0"/>
                        </a:spcBef>
                        <a:spcAft>
                          <a:spcPts val="0"/>
                        </a:spcAft>
                        <a:buNone/>
                      </a:pPr>
                      <a:r>
                        <a:rPr lang="en-US" sz="1100" u="none" strike="noStrike" cap="none" dirty="0">
                          <a:latin typeface="Calibri" pitchFamily="34" charset="0"/>
                          <a:cs typeface="Calibri" pitchFamily="34" charset="0"/>
                        </a:rPr>
                        <a:t> </a:t>
                      </a:r>
                      <a:endParaRPr sz="1100">
                        <a:latin typeface="Calibri" pitchFamily="34" charset="0"/>
                        <a:cs typeface="Calibri" pitchFamily="34" charset="0"/>
                      </a:endParaRPr>
                    </a:p>
                    <a:p>
                      <a:pPr marL="0" marR="0" lvl="0" indent="0" algn="l" rtl="0">
                        <a:spcBef>
                          <a:spcPts val="0"/>
                        </a:spcBef>
                        <a:spcAft>
                          <a:spcPts val="0"/>
                        </a:spcAft>
                        <a:buNone/>
                      </a:pPr>
                      <a:r>
                        <a:rPr lang="en-US" sz="1100" u="none" strike="noStrike" cap="none" dirty="0">
                          <a:latin typeface="Calibri" pitchFamily="34" charset="0"/>
                          <a:cs typeface="Calibri" pitchFamily="34" charset="0"/>
                        </a:rPr>
                        <a:t>A base on balls is recorded by slashing through the BB symbol on the left side of the score block.</a:t>
                      </a:r>
                      <a:endParaRPr sz="1100" u="none" strike="noStrike" cap="none">
                        <a:latin typeface="Calibri" pitchFamily="34" charset="0"/>
                        <a:ea typeface="Times New Roman"/>
                        <a:cs typeface="Calibri" pitchFamily="34" charset="0"/>
                        <a:sym typeface="Times New Roman"/>
                      </a:endParaRPr>
                    </a:p>
                  </a:txBody>
                  <a:tcPr marL="43350" marR="43350" marT="0" marB="0"/>
                </a:tc>
                <a:tc>
                  <a:txBody>
                    <a:bodyPr/>
                    <a:lstStyle/>
                    <a:p>
                      <a:pPr marL="0" marR="0" lvl="0" indent="0" algn="ctr" rtl="0">
                        <a:spcBef>
                          <a:spcPts val="0"/>
                        </a:spcBef>
                        <a:spcAft>
                          <a:spcPts val="0"/>
                        </a:spcAft>
                        <a:buNone/>
                      </a:pPr>
                      <a:endParaRPr sz="800" u="none" strike="noStrike" cap="none">
                        <a:latin typeface="Calibri"/>
                        <a:ea typeface="Calibri"/>
                        <a:cs typeface="Calibri"/>
                        <a:sym typeface="Calibri"/>
                      </a:endParaRPr>
                    </a:p>
                  </a:txBody>
                  <a:tcPr marL="43350" marR="43350" marT="0" marB="0" anchor="ctr"/>
                </a:tc>
              </a:tr>
              <a:tr h="1278975">
                <a:tc>
                  <a:txBody>
                    <a:bodyPr/>
                    <a:lstStyle/>
                    <a:p>
                      <a:pPr marL="0" marR="0" lvl="0" indent="0" algn="ctr" rtl="0">
                        <a:spcBef>
                          <a:spcPts val="0"/>
                        </a:spcBef>
                        <a:spcAft>
                          <a:spcPts val="0"/>
                        </a:spcAft>
                        <a:buNone/>
                      </a:pPr>
                      <a:r>
                        <a:rPr lang="en-US" sz="1500" b="1" u="none" strike="noStrike" cap="none" dirty="0"/>
                        <a:t>E</a:t>
                      </a:r>
                      <a:endParaRPr sz="1500" b="1" u="none" strike="noStrike" cap="none">
                        <a:latin typeface="Times New Roman"/>
                        <a:ea typeface="Times New Roman"/>
                        <a:cs typeface="Times New Roman"/>
                        <a:sym typeface="Times New Roman"/>
                      </a:endParaRPr>
                    </a:p>
                  </a:txBody>
                  <a:tcPr marL="43350" marR="43350" marT="0" marB="0" anchor="ctr"/>
                </a:tc>
                <a:tc>
                  <a:txBody>
                    <a:bodyPr/>
                    <a:lstStyle/>
                    <a:p>
                      <a:pPr marL="0" marR="0" lvl="0" indent="0" algn="l" rtl="0">
                        <a:spcBef>
                          <a:spcPts val="0"/>
                        </a:spcBef>
                        <a:spcAft>
                          <a:spcPts val="0"/>
                        </a:spcAft>
                        <a:buNone/>
                      </a:pPr>
                      <a:r>
                        <a:rPr lang="en-US" sz="1100" u="none" strike="noStrike" cap="none" dirty="0">
                          <a:latin typeface="Calibri" pitchFamily="34" charset="0"/>
                          <a:cs typeface="Calibri" pitchFamily="34" charset="0"/>
                        </a:rPr>
                        <a:t>An error (E) is the act of a fielder misplaying a ball in a manner that allows a batter or runner to reach base when such an advance would have been prevented given ordinary effort by the fielder.</a:t>
                      </a:r>
                      <a:endParaRPr sz="1100">
                        <a:latin typeface="Calibri" pitchFamily="34" charset="0"/>
                        <a:cs typeface="Calibri" pitchFamily="34" charset="0"/>
                      </a:endParaRPr>
                    </a:p>
                    <a:p>
                      <a:pPr marL="0" marR="0" lvl="0" indent="0" algn="l" rtl="0">
                        <a:spcBef>
                          <a:spcPts val="0"/>
                        </a:spcBef>
                        <a:spcAft>
                          <a:spcPts val="0"/>
                        </a:spcAft>
                        <a:buNone/>
                      </a:pPr>
                      <a:r>
                        <a:rPr lang="en-US" sz="1100" u="none" strike="noStrike" cap="none" dirty="0">
                          <a:latin typeface="Calibri" pitchFamily="34" charset="0"/>
                          <a:cs typeface="Calibri" pitchFamily="34" charset="0"/>
                        </a:rPr>
                        <a:t>An error is recorded by writing “E”, followed by the position number of the fielder who made the error, directly above the dotted diamond in the score block.</a:t>
                      </a:r>
                      <a:endParaRPr sz="1100" u="none" strike="noStrike" cap="none">
                        <a:latin typeface="Calibri" pitchFamily="34" charset="0"/>
                        <a:ea typeface="Times New Roman"/>
                        <a:cs typeface="Calibri" pitchFamily="34" charset="0"/>
                        <a:sym typeface="Times New Roman"/>
                      </a:endParaRPr>
                    </a:p>
                  </a:txBody>
                  <a:tcPr marL="43350" marR="43350" marT="0" marB="0"/>
                </a:tc>
                <a:tc>
                  <a:txBody>
                    <a:bodyPr/>
                    <a:lstStyle/>
                    <a:p>
                      <a:pPr marL="0" marR="0" lvl="0" indent="0" algn="ctr" rtl="0">
                        <a:spcBef>
                          <a:spcPts val="0"/>
                        </a:spcBef>
                        <a:spcAft>
                          <a:spcPts val="0"/>
                        </a:spcAft>
                        <a:buNone/>
                      </a:pPr>
                      <a:endParaRPr sz="800" u="none" strike="noStrike" cap="none">
                        <a:latin typeface="Calibri"/>
                        <a:ea typeface="Calibri"/>
                        <a:cs typeface="Calibri"/>
                        <a:sym typeface="Calibri"/>
                      </a:endParaRPr>
                    </a:p>
                  </a:txBody>
                  <a:tcPr marL="43350" marR="43350" marT="0" marB="0" anchor="ctr"/>
                </a:tc>
              </a:tr>
              <a:tr h="969581">
                <a:tc>
                  <a:txBody>
                    <a:bodyPr/>
                    <a:lstStyle/>
                    <a:p>
                      <a:pPr marL="0" marR="0" lvl="0" indent="0" algn="ctr" rtl="0">
                        <a:spcBef>
                          <a:spcPts val="0"/>
                        </a:spcBef>
                        <a:spcAft>
                          <a:spcPts val="0"/>
                        </a:spcAft>
                        <a:buNone/>
                      </a:pPr>
                      <a:r>
                        <a:rPr lang="en-US" sz="1500" b="1" u="none" strike="noStrike" cap="none" dirty="0"/>
                        <a:t>FC</a:t>
                      </a:r>
                      <a:endParaRPr sz="1500" b="1" u="none" strike="noStrike" cap="none">
                        <a:latin typeface="Times New Roman"/>
                        <a:ea typeface="Times New Roman"/>
                        <a:cs typeface="Times New Roman"/>
                        <a:sym typeface="Times New Roman"/>
                      </a:endParaRPr>
                    </a:p>
                  </a:txBody>
                  <a:tcPr marL="43350" marR="43350" marT="0" marB="0" anchor="ctr"/>
                </a:tc>
                <a:tc>
                  <a:txBody>
                    <a:bodyPr/>
                    <a:lstStyle/>
                    <a:p>
                      <a:pPr marL="0" marR="0" lvl="0" indent="0" algn="l" rtl="0">
                        <a:spcBef>
                          <a:spcPts val="0"/>
                        </a:spcBef>
                        <a:spcAft>
                          <a:spcPts val="0"/>
                        </a:spcAft>
                        <a:buNone/>
                      </a:pPr>
                      <a:r>
                        <a:rPr lang="en-US" sz="1100" u="none" strike="noStrike" cap="none" dirty="0">
                          <a:latin typeface="Calibri" pitchFamily="34" charset="0"/>
                          <a:cs typeface="Calibri" pitchFamily="34" charset="0"/>
                        </a:rPr>
                        <a:t>A fielder's choice (FC) is when the batter reaches base due to the defense's attempt to put out another runner</a:t>
                      </a:r>
                      <a:r>
                        <a:rPr lang="en-US" sz="1100" u="none" strike="noStrike" cap="none" dirty="0" smtClean="0">
                          <a:latin typeface="Calibri" pitchFamily="34" charset="0"/>
                          <a:cs typeface="Calibri" pitchFamily="34" charset="0"/>
                        </a:rPr>
                        <a:t>.</a:t>
                      </a:r>
                      <a:r>
                        <a:rPr sz="1100" smtClean="0">
                          <a:latin typeface="Calibri" pitchFamily="34" charset="0"/>
                          <a:cs typeface="Calibri" pitchFamily="34" charset="0"/>
                        </a:rPr>
                        <a:t> </a:t>
                      </a:r>
                      <a:r>
                        <a:rPr lang="en-US" sz="1100" u="none" strike="noStrike" cap="none" dirty="0">
                          <a:latin typeface="Calibri" pitchFamily="34" charset="0"/>
                          <a:cs typeface="Calibri" pitchFamily="34" charset="0"/>
                        </a:rPr>
                        <a:t> </a:t>
                      </a:r>
                      <a:endParaRPr sz="1100">
                        <a:latin typeface="Calibri" pitchFamily="34" charset="0"/>
                        <a:cs typeface="Calibri" pitchFamily="34" charset="0"/>
                      </a:endParaRPr>
                    </a:p>
                    <a:p>
                      <a:pPr marL="0" marR="0" lvl="0" indent="0" algn="l" rtl="0">
                        <a:spcBef>
                          <a:spcPts val="0"/>
                        </a:spcBef>
                        <a:spcAft>
                          <a:spcPts val="0"/>
                        </a:spcAft>
                        <a:buNone/>
                      </a:pPr>
                      <a:r>
                        <a:rPr lang="en-US" sz="1100" u="none" strike="noStrike" cap="none" dirty="0">
                          <a:latin typeface="Calibri" pitchFamily="34" charset="0"/>
                          <a:cs typeface="Calibri" pitchFamily="34" charset="0"/>
                        </a:rPr>
                        <a:t>Fielder’s choice is recorded by writing “FC” directly above the dotted diamond in the score block.</a:t>
                      </a:r>
                      <a:endParaRPr sz="1100" u="none" strike="noStrike" cap="none">
                        <a:latin typeface="Calibri" pitchFamily="34" charset="0"/>
                        <a:ea typeface="Times New Roman"/>
                        <a:cs typeface="Calibri" pitchFamily="34" charset="0"/>
                        <a:sym typeface="Times New Roman"/>
                      </a:endParaRPr>
                    </a:p>
                  </a:txBody>
                  <a:tcPr marL="43350" marR="43350" marT="0" marB="0"/>
                </a:tc>
                <a:tc>
                  <a:txBody>
                    <a:bodyPr/>
                    <a:lstStyle/>
                    <a:p>
                      <a:pPr marL="0" marR="0" lvl="0" indent="0" algn="ctr" rtl="0">
                        <a:spcBef>
                          <a:spcPts val="0"/>
                        </a:spcBef>
                        <a:spcAft>
                          <a:spcPts val="0"/>
                        </a:spcAft>
                        <a:buNone/>
                      </a:pPr>
                      <a:endParaRPr sz="800" u="none" strike="noStrike" cap="none">
                        <a:latin typeface="Calibri"/>
                        <a:ea typeface="Calibri"/>
                        <a:cs typeface="Calibri"/>
                        <a:sym typeface="Calibri"/>
                      </a:endParaRPr>
                    </a:p>
                  </a:txBody>
                  <a:tcPr marL="43350" marR="43350" marT="0" marB="0" anchor="ctr"/>
                </a:tc>
              </a:tr>
              <a:tr h="969581">
                <a:tc>
                  <a:txBody>
                    <a:bodyPr/>
                    <a:lstStyle/>
                    <a:p>
                      <a:pPr marL="0" marR="0" lvl="0" indent="0" algn="ctr" rtl="0">
                        <a:spcBef>
                          <a:spcPts val="0"/>
                        </a:spcBef>
                        <a:spcAft>
                          <a:spcPts val="0"/>
                        </a:spcAft>
                        <a:buNone/>
                      </a:pPr>
                      <a:r>
                        <a:rPr lang="en-US" sz="1500" b="1" u="none" strike="noStrike" cap="none" dirty="0"/>
                        <a:t>HBP</a:t>
                      </a:r>
                      <a:endParaRPr sz="1500" b="1" u="none" strike="noStrike" cap="none">
                        <a:latin typeface="Times New Roman"/>
                        <a:ea typeface="Times New Roman"/>
                        <a:cs typeface="Times New Roman"/>
                        <a:sym typeface="Times New Roman"/>
                      </a:endParaRPr>
                    </a:p>
                  </a:txBody>
                  <a:tcPr marL="43350" marR="43350" marT="0" marB="0" anchor="ctr"/>
                </a:tc>
                <a:tc>
                  <a:txBody>
                    <a:bodyPr/>
                    <a:lstStyle/>
                    <a:p>
                      <a:pPr marL="0" marR="0" lvl="0" indent="0" algn="l" rtl="0">
                        <a:spcBef>
                          <a:spcPts val="0"/>
                        </a:spcBef>
                        <a:spcAft>
                          <a:spcPts val="0"/>
                        </a:spcAft>
                        <a:buNone/>
                      </a:pPr>
                      <a:r>
                        <a:rPr lang="en-US" sz="1100" u="none" strike="noStrike" cap="none" dirty="0">
                          <a:latin typeface="Calibri" pitchFamily="34" charset="0"/>
                          <a:cs typeface="Calibri" pitchFamily="34" charset="0"/>
                        </a:rPr>
                        <a:t>Hit by pitch (HBP) is a batter or his equipment (other than his bat) being hit in some part of his body by a pitch.</a:t>
                      </a:r>
                      <a:endParaRPr sz="1100">
                        <a:latin typeface="Calibri" pitchFamily="34" charset="0"/>
                        <a:cs typeface="Calibri" pitchFamily="34" charset="0"/>
                      </a:endParaRPr>
                    </a:p>
                    <a:p>
                      <a:pPr marL="0" marR="0" lvl="0" indent="0" algn="l" rtl="0">
                        <a:spcBef>
                          <a:spcPts val="0"/>
                        </a:spcBef>
                        <a:spcAft>
                          <a:spcPts val="0"/>
                        </a:spcAft>
                        <a:buNone/>
                      </a:pPr>
                      <a:r>
                        <a:rPr lang="en-US" sz="1100" u="none" strike="noStrike" cap="none" dirty="0">
                          <a:latin typeface="Calibri" pitchFamily="34" charset="0"/>
                          <a:cs typeface="Calibri" pitchFamily="34" charset="0"/>
                        </a:rPr>
                        <a:t> </a:t>
                      </a:r>
                      <a:r>
                        <a:rPr lang="en-US" sz="1100" u="none" strike="noStrike" cap="none" dirty="0" smtClean="0">
                          <a:latin typeface="Calibri" pitchFamily="34" charset="0"/>
                          <a:cs typeface="Calibri" pitchFamily="34" charset="0"/>
                        </a:rPr>
                        <a:t>A </a:t>
                      </a:r>
                      <a:r>
                        <a:rPr lang="en-US" sz="1100" u="none" strike="noStrike" cap="none" dirty="0">
                          <a:latin typeface="Calibri" pitchFamily="34" charset="0"/>
                          <a:cs typeface="Calibri" pitchFamily="34" charset="0"/>
                        </a:rPr>
                        <a:t>hit by pitch is recorded by writing “HBP” directly above the dotted diamond in the score block.</a:t>
                      </a:r>
                      <a:endParaRPr sz="1100" u="none" strike="noStrike" cap="none">
                        <a:latin typeface="Calibri" pitchFamily="34" charset="0"/>
                        <a:ea typeface="Times New Roman"/>
                        <a:cs typeface="Calibri" pitchFamily="34" charset="0"/>
                        <a:sym typeface="Times New Roman"/>
                      </a:endParaRPr>
                    </a:p>
                  </a:txBody>
                  <a:tcPr marL="43350" marR="43350" marT="0" marB="0"/>
                </a:tc>
                <a:tc>
                  <a:txBody>
                    <a:bodyPr/>
                    <a:lstStyle/>
                    <a:p>
                      <a:pPr marL="0" marR="0" lvl="0" indent="0" algn="ctr" rtl="0">
                        <a:spcBef>
                          <a:spcPts val="0"/>
                        </a:spcBef>
                        <a:spcAft>
                          <a:spcPts val="0"/>
                        </a:spcAft>
                        <a:buNone/>
                      </a:pPr>
                      <a:endParaRPr sz="800" u="none" strike="noStrike" cap="none">
                        <a:latin typeface="Calibri"/>
                        <a:ea typeface="Calibri"/>
                        <a:cs typeface="Calibri"/>
                        <a:sym typeface="Calibri"/>
                      </a:endParaRPr>
                    </a:p>
                  </a:txBody>
                  <a:tcPr marL="43350" marR="43350" marT="0" marB="0" anchor="ctr"/>
                </a:tc>
              </a:tr>
            </a:tbl>
          </a:graphicData>
        </a:graphic>
      </p:graphicFrame>
      <p:pic>
        <p:nvPicPr>
          <p:cNvPr id="252" name="Google Shape;252;p34"/>
          <p:cNvPicPr preferRelativeResize="0"/>
          <p:nvPr/>
        </p:nvPicPr>
        <p:blipFill rotWithShape="1">
          <a:blip r:embed="rId3">
            <a:alphaModFix/>
          </a:blip>
          <a:srcRect/>
          <a:stretch/>
        </p:blipFill>
        <p:spPr>
          <a:xfrm>
            <a:off x="6172200" y="610912"/>
            <a:ext cx="1403746" cy="923012"/>
          </a:xfrm>
          <a:prstGeom prst="rect">
            <a:avLst/>
          </a:prstGeom>
          <a:noFill/>
          <a:ln>
            <a:noFill/>
          </a:ln>
        </p:spPr>
      </p:pic>
      <p:pic>
        <p:nvPicPr>
          <p:cNvPr id="253" name="Google Shape;253;p34"/>
          <p:cNvPicPr preferRelativeResize="0"/>
          <p:nvPr/>
        </p:nvPicPr>
        <p:blipFill rotWithShape="1">
          <a:blip r:embed="rId4">
            <a:alphaModFix/>
          </a:blip>
          <a:srcRect/>
          <a:stretch/>
        </p:blipFill>
        <p:spPr>
          <a:xfrm>
            <a:off x="6172200" y="1696763"/>
            <a:ext cx="1388012" cy="914400"/>
          </a:xfrm>
          <a:prstGeom prst="rect">
            <a:avLst/>
          </a:prstGeom>
          <a:noFill/>
          <a:ln>
            <a:noFill/>
          </a:ln>
        </p:spPr>
      </p:pic>
      <p:pic>
        <p:nvPicPr>
          <p:cNvPr id="254" name="Google Shape;254;p34"/>
          <p:cNvPicPr preferRelativeResize="0"/>
          <p:nvPr/>
        </p:nvPicPr>
        <p:blipFill rotWithShape="1">
          <a:blip r:embed="rId5">
            <a:alphaModFix/>
          </a:blip>
          <a:srcRect/>
          <a:stretch/>
        </p:blipFill>
        <p:spPr>
          <a:xfrm>
            <a:off x="6172200" y="2839763"/>
            <a:ext cx="1447800" cy="939113"/>
          </a:xfrm>
          <a:prstGeom prst="rect">
            <a:avLst/>
          </a:prstGeom>
          <a:noFill/>
          <a:ln>
            <a:noFill/>
          </a:ln>
        </p:spPr>
      </p:pic>
      <p:pic>
        <p:nvPicPr>
          <p:cNvPr id="255" name="Google Shape;255;p34"/>
          <p:cNvPicPr preferRelativeResize="0"/>
          <p:nvPr/>
        </p:nvPicPr>
        <p:blipFill rotWithShape="1">
          <a:blip r:embed="rId6">
            <a:alphaModFix/>
          </a:blip>
          <a:srcRect/>
          <a:stretch/>
        </p:blipFill>
        <p:spPr>
          <a:xfrm>
            <a:off x="6172200" y="3868463"/>
            <a:ext cx="1371600" cy="903588"/>
          </a:xfrm>
          <a:prstGeom prst="rect">
            <a:avLst/>
          </a:prstGeom>
          <a:noFill/>
          <a:ln>
            <a:noFill/>
          </a:ln>
        </p:spPr>
      </p:pic>
      <p:sp>
        <p:nvSpPr>
          <p:cNvPr id="257" name="Google Shape;257;p34"/>
          <p:cNvSpPr/>
          <p:nvPr/>
        </p:nvSpPr>
        <p:spPr>
          <a:xfrm>
            <a:off x="6934200" y="1296713"/>
            <a:ext cx="381000" cy="17312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dirty="0">
                <a:solidFill>
                  <a:schemeClr val="dk1"/>
                </a:solidFill>
                <a:latin typeface="Calibri"/>
                <a:ea typeface="Calibri"/>
                <a:cs typeface="Calibri"/>
                <a:sym typeface="Calibri"/>
              </a:rPr>
              <a:t>BB</a:t>
            </a:r>
            <a:endParaRPr sz="900" b="1">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5"/>
          <p:cNvSpPr txBox="1">
            <a:spLocks noGrp="1"/>
          </p:cNvSpPr>
          <p:nvPr>
            <p:ph type="title"/>
          </p:nvPr>
        </p:nvSpPr>
        <p:spPr>
          <a:xfrm>
            <a:off x="457200" y="205978"/>
            <a:ext cx="8229600" cy="65127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en-US" sz="3959" dirty="0"/>
              <a:t>How to Record a Runner’s Advancement</a:t>
            </a:r>
            <a:endParaRPr/>
          </a:p>
        </p:txBody>
      </p:sp>
      <p:pic>
        <p:nvPicPr>
          <p:cNvPr id="5" name="Google Shape;228;p32"/>
          <p:cNvPicPr preferRelativeResize="0">
            <a:picLocks/>
          </p:cNvPicPr>
          <p:nvPr/>
        </p:nvPicPr>
        <p:blipFill rotWithShape="1">
          <a:blip r:embed="rId3">
            <a:alphaModFix/>
          </a:blip>
          <a:srcRect/>
          <a:stretch/>
        </p:blipFill>
        <p:spPr>
          <a:xfrm>
            <a:off x="1204273" y="1914524"/>
            <a:ext cx="6711002" cy="2993232"/>
          </a:xfrm>
          <a:prstGeom prst="rect">
            <a:avLst/>
          </a:prstGeom>
          <a:noFill/>
          <a:ln>
            <a:noFill/>
          </a:ln>
        </p:spPr>
      </p:pic>
      <p:sp>
        <p:nvSpPr>
          <p:cNvPr id="6" name="Google Shape;270;p36"/>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400"/>
              <a:buNone/>
            </a:pPr>
            <a:r>
              <a:rPr lang="en-US" sz="1800" dirty="0"/>
              <a:t>When a Batter reaches base, you will track their progress around the base by drawing a line connecting the dots of the diamond and filling in the diamond when a run scores.</a:t>
            </a:r>
            <a:endParaRPr sz="1800"/>
          </a:p>
          <a:p>
            <a:pPr marL="342900" lvl="0" indent="-139700" algn="l" rtl="0">
              <a:spcBef>
                <a:spcPts val="640"/>
              </a:spcBef>
              <a:spcAft>
                <a:spcPts val="0"/>
              </a:spcAft>
              <a:buClr>
                <a:schemeClr val="dk1"/>
              </a:buClr>
              <a:buSzPts val="3200"/>
              <a:buNone/>
            </a:pPr>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graphicFrame>
        <p:nvGraphicFramePr>
          <p:cNvPr id="278" name="Google Shape;278;p37"/>
          <p:cNvGraphicFramePr/>
          <p:nvPr/>
        </p:nvGraphicFramePr>
        <p:xfrm>
          <a:off x="76200" y="64294"/>
          <a:ext cx="7772400" cy="5027930"/>
        </p:xfrm>
        <a:graphic>
          <a:graphicData uri="http://schemas.openxmlformats.org/drawingml/2006/table">
            <a:tbl>
              <a:tblPr>
                <a:noFill/>
                <a:tableStyleId>{ECD05127-99FB-423E-A4EE-78E9BCC78605}</a:tableStyleId>
              </a:tblPr>
              <a:tblGrid>
                <a:gridCol w="1016464"/>
                <a:gridCol w="5289446"/>
                <a:gridCol w="1466490"/>
              </a:tblGrid>
              <a:tr h="320040">
                <a:tc>
                  <a:txBody>
                    <a:bodyPr/>
                    <a:lstStyle/>
                    <a:p>
                      <a:pPr marL="0" marR="0" lvl="0" indent="0" algn="ctr" rtl="0">
                        <a:spcBef>
                          <a:spcPts val="0"/>
                        </a:spcBef>
                        <a:spcAft>
                          <a:spcPts val="0"/>
                        </a:spcAft>
                        <a:buNone/>
                      </a:pPr>
                      <a:r>
                        <a:rPr lang="en-US" sz="1100" u="sng" strike="noStrike" cap="none" dirty="0"/>
                        <a:t>Symbols for Play</a:t>
                      </a:r>
                      <a:endParaRPr sz="1100" b="1" u="sng" strike="noStrike" cap="none">
                        <a:latin typeface="Times New Roman"/>
                        <a:ea typeface="Times New Roman"/>
                        <a:cs typeface="Times New Roman"/>
                        <a:sym typeface="Times New Roman"/>
                      </a:endParaRPr>
                    </a:p>
                  </a:txBody>
                  <a:tcPr marL="40225" marR="40225" marT="0" marB="0" anchor="ctr"/>
                </a:tc>
                <a:tc>
                  <a:txBody>
                    <a:bodyPr/>
                    <a:lstStyle/>
                    <a:p>
                      <a:pPr marL="0" marR="0" lvl="0" indent="0" algn="ctr" rtl="0">
                        <a:spcBef>
                          <a:spcPts val="0"/>
                        </a:spcBef>
                        <a:spcAft>
                          <a:spcPts val="0"/>
                        </a:spcAft>
                        <a:buNone/>
                      </a:pPr>
                      <a:r>
                        <a:rPr lang="en-US" sz="1500" b="1" u="none" strike="noStrike" cap="none" dirty="0" smtClean="0"/>
                        <a:t>Description</a:t>
                      </a:r>
                      <a:endParaRPr lang="en-US" sz="1500" b="1" u="none" strike="noStrike" cap="none" dirty="0">
                        <a:latin typeface="Times New Roman"/>
                        <a:ea typeface="Times New Roman"/>
                        <a:cs typeface="Times New Roman"/>
                        <a:sym typeface="Times New Roman"/>
                      </a:endParaRPr>
                    </a:p>
                  </a:txBody>
                  <a:tcPr marL="40225" marR="40225" marT="0" marB="0" anchor="ctr"/>
                </a:tc>
                <a:tc>
                  <a:txBody>
                    <a:bodyPr/>
                    <a:lstStyle/>
                    <a:p>
                      <a:pPr marL="0" marR="0" lvl="0" indent="0" algn="ctr" rtl="0">
                        <a:spcBef>
                          <a:spcPts val="0"/>
                        </a:spcBef>
                        <a:spcAft>
                          <a:spcPts val="0"/>
                        </a:spcAft>
                        <a:buNone/>
                      </a:pPr>
                      <a:r>
                        <a:rPr lang="en-US" sz="1500" b="1" u="none" strike="noStrike" cap="none" dirty="0"/>
                        <a:t>Score Block</a:t>
                      </a:r>
                      <a:endParaRPr sz="1500" b="1" u="none" strike="noStrike" cap="none">
                        <a:latin typeface="Times New Roman"/>
                        <a:ea typeface="Times New Roman"/>
                        <a:cs typeface="Times New Roman"/>
                        <a:sym typeface="Times New Roman"/>
                      </a:endParaRPr>
                    </a:p>
                  </a:txBody>
                  <a:tcPr marL="40225" marR="40225" marT="0" marB="0" anchor="ctr"/>
                </a:tc>
              </a:tr>
              <a:tr h="986653">
                <a:tc>
                  <a:txBody>
                    <a:bodyPr/>
                    <a:lstStyle/>
                    <a:p>
                      <a:pPr marL="0" marR="0" lvl="0" indent="0" algn="ctr" rtl="0">
                        <a:spcBef>
                          <a:spcPts val="0"/>
                        </a:spcBef>
                        <a:spcAft>
                          <a:spcPts val="0"/>
                        </a:spcAft>
                        <a:buNone/>
                      </a:pPr>
                      <a:r>
                        <a:rPr lang="en-US" sz="1500" u="none" strike="noStrike" cap="none" dirty="0"/>
                        <a:t>E</a:t>
                      </a:r>
                      <a:endParaRPr sz="1500" u="none" strike="noStrike" cap="none">
                        <a:latin typeface="Times New Roman"/>
                        <a:ea typeface="Times New Roman"/>
                        <a:cs typeface="Times New Roman"/>
                        <a:sym typeface="Times New Roman"/>
                      </a:endParaRPr>
                    </a:p>
                  </a:txBody>
                  <a:tcPr marL="40225" marR="40225" marT="0" marB="0" anchor="ctr"/>
                </a:tc>
                <a:tc>
                  <a:txBody>
                    <a:bodyPr/>
                    <a:lstStyle/>
                    <a:p>
                      <a:pPr marL="0" marR="0" lvl="0" indent="0" algn="l" rtl="0">
                        <a:spcBef>
                          <a:spcPts val="0"/>
                        </a:spcBef>
                        <a:spcAft>
                          <a:spcPts val="0"/>
                        </a:spcAft>
                        <a:buNone/>
                      </a:pPr>
                      <a:r>
                        <a:rPr lang="en-US" sz="1100" u="none" strike="noStrike" cap="none" dirty="0"/>
                        <a:t>An error (E) is the act of a fielder misplaying a ball in a manner that allows a batter or runner to reach base when such an advance would have been prevented given ordinary effort by the fielder</a:t>
                      </a:r>
                      <a:r>
                        <a:rPr lang="en-US" sz="1100" u="none" strike="noStrike" cap="none" dirty="0" smtClean="0"/>
                        <a:t>.</a:t>
                      </a:r>
                      <a:endParaRPr sz="1100"/>
                    </a:p>
                    <a:p>
                      <a:pPr marL="0" marR="0" lvl="0" indent="0" algn="l" rtl="0">
                        <a:spcBef>
                          <a:spcPts val="0"/>
                        </a:spcBef>
                        <a:spcAft>
                          <a:spcPts val="0"/>
                        </a:spcAft>
                        <a:buNone/>
                      </a:pPr>
                      <a:r>
                        <a:rPr lang="en-US" sz="1100" u="none" strike="noStrike" cap="none" dirty="0"/>
                        <a:t>An error is recorded by writing “E”, followed by the position number of the fielder who made the error, on the advancement line from the base the runner started at to the base the runner advanced to.</a:t>
                      </a:r>
                      <a:endParaRPr sz="1100" u="none" strike="noStrike" cap="none">
                        <a:latin typeface="Times New Roman"/>
                        <a:ea typeface="Times New Roman"/>
                        <a:cs typeface="Times New Roman"/>
                        <a:sym typeface="Times New Roman"/>
                      </a:endParaRPr>
                    </a:p>
                  </a:txBody>
                  <a:tcPr marL="40225" marR="40225" marT="0" marB="0"/>
                </a:tc>
                <a:tc>
                  <a:txBody>
                    <a:bodyPr/>
                    <a:lstStyle/>
                    <a:p>
                      <a:pPr marL="0" marR="0" lvl="0" indent="0" algn="ctr" rtl="0">
                        <a:spcBef>
                          <a:spcPts val="0"/>
                        </a:spcBef>
                        <a:spcAft>
                          <a:spcPts val="0"/>
                        </a:spcAft>
                        <a:buNone/>
                      </a:pPr>
                      <a:endParaRPr sz="700" u="none" strike="noStrike" cap="none">
                        <a:latin typeface="Calibri"/>
                        <a:ea typeface="Calibri"/>
                        <a:cs typeface="Calibri"/>
                        <a:sym typeface="Calibri"/>
                      </a:endParaRPr>
                    </a:p>
                  </a:txBody>
                  <a:tcPr marL="40225" marR="40225" marT="0" marB="0" anchor="ctr"/>
                </a:tc>
              </a:tr>
              <a:tr h="1120140">
                <a:tc>
                  <a:txBody>
                    <a:bodyPr/>
                    <a:lstStyle/>
                    <a:p>
                      <a:pPr marL="0" marR="0" lvl="0" indent="0" algn="ctr" rtl="0">
                        <a:spcBef>
                          <a:spcPts val="0"/>
                        </a:spcBef>
                        <a:spcAft>
                          <a:spcPts val="0"/>
                        </a:spcAft>
                        <a:buNone/>
                      </a:pPr>
                      <a:r>
                        <a:rPr lang="en-US" sz="1500" u="none" strike="noStrike" cap="none" dirty="0"/>
                        <a:t>PB</a:t>
                      </a:r>
                      <a:endParaRPr sz="1500" u="none" strike="noStrike" cap="none">
                        <a:latin typeface="Times New Roman"/>
                        <a:ea typeface="Times New Roman"/>
                        <a:cs typeface="Times New Roman"/>
                        <a:sym typeface="Times New Roman"/>
                      </a:endParaRPr>
                    </a:p>
                  </a:txBody>
                  <a:tcPr marL="40225" marR="40225" marT="0" marB="0" anchor="ctr"/>
                </a:tc>
                <a:tc>
                  <a:txBody>
                    <a:bodyPr/>
                    <a:lstStyle/>
                    <a:p>
                      <a:pPr marL="0" marR="0" lvl="0" indent="0" algn="l" rtl="0">
                        <a:spcBef>
                          <a:spcPts val="0"/>
                        </a:spcBef>
                        <a:spcAft>
                          <a:spcPts val="0"/>
                        </a:spcAft>
                        <a:buNone/>
                      </a:pPr>
                      <a:r>
                        <a:rPr lang="en-US" sz="1100" u="none" strike="noStrike" cap="none" dirty="0"/>
                        <a:t>A passed ball (PB) is when the catcher fails to hold or control a pitched ball that, with ordinary effort, should have been maintained under his control.</a:t>
                      </a:r>
                      <a:endParaRPr sz="1100"/>
                    </a:p>
                    <a:p>
                      <a:pPr marL="0" marR="0" lvl="0" indent="0" algn="l" rtl="0">
                        <a:spcBef>
                          <a:spcPts val="0"/>
                        </a:spcBef>
                        <a:spcAft>
                          <a:spcPts val="0"/>
                        </a:spcAft>
                        <a:buNone/>
                      </a:pPr>
                      <a:r>
                        <a:rPr lang="en-US" sz="1100" u="none" strike="noStrike" cap="none" dirty="0" smtClean="0"/>
                        <a:t>When </a:t>
                      </a:r>
                      <a:r>
                        <a:rPr lang="en-US" sz="1100" u="none" strike="noStrike" cap="none" dirty="0"/>
                        <a:t>a runner advances on a passed ball, it should be recorded by writing “PB”, followed by the position number of the catcher, on the advancement line from the base the runner started at to the base the runner advanced to.</a:t>
                      </a:r>
                      <a:endParaRPr sz="1100" u="none" strike="noStrike" cap="none">
                        <a:latin typeface="Times New Roman"/>
                        <a:ea typeface="Times New Roman"/>
                        <a:cs typeface="Times New Roman"/>
                        <a:sym typeface="Times New Roman"/>
                      </a:endParaRPr>
                    </a:p>
                  </a:txBody>
                  <a:tcPr marL="40225" marR="40225" marT="0" marB="0"/>
                </a:tc>
                <a:tc>
                  <a:txBody>
                    <a:bodyPr/>
                    <a:lstStyle/>
                    <a:p>
                      <a:pPr marL="0" marR="0" lvl="0" indent="0" algn="ctr" rtl="0">
                        <a:spcBef>
                          <a:spcPts val="0"/>
                        </a:spcBef>
                        <a:spcAft>
                          <a:spcPts val="0"/>
                        </a:spcAft>
                        <a:buNone/>
                      </a:pPr>
                      <a:endParaRPr sz="700" u="none" strike="noStrike" cap="none">
                        <a:latin typeface="Calibri"/>
                        <a:ea typeface="Calibri"/>
                        <a:cs typeface="Calibri"/>
                        <a:sym typeface="Calibri"/>
                      </a:endParaRPr>
                    </a:p>
                  </a:txBody>
                  <a:tcPr marL="40225" marR="40225" marT="0" marB="0" anchor="ctr"/>
                </a:tc>
              </a:tr>
              <a:tr h="822211">
                <a:tc>
                  <a:txBody>
                    <a:bodyPr/>
                    <a:lstStyle/>
                    <a:p>
                      <a:pPr marL="0" marR="0" lvl="0" indent="0" algn="ctr" rtl="0">
                        <a:spcBef>
                          <a:spcPts val="0"/>
                        </a:spcBef>
                        <a:spcAft>
                          <a:spcPts val="0"/>
                        </a:spcAft>
                        <a:buNone/>
                      </a:pPr>
                      <a:r>
                        <a:rPr lang="en-US" sz="1500" u="none" strike="noStrike" cap="none" dirty="0"/>
                        <a:t>SB</a:t>
                      </a:r>
                      <a:endParaRPr sz="1500" u="none" strike="noStrike" cap="none">
                        <a:latin typeface="Times New Roman"/>
                        <a:ea typeface="Times New Roman"/>
                        <a:cs typeface="Times New Roman"/>
                        <a:sym typeface="Times New Roman"/>
                      </a:endParaRPr>
                    </a:p>
                  </a:txBody>
                  <a:tcPr marL="40225" marR="40225" marT="0" marB="0" anchor="ctr"/>
                </a:tc>
                <a:tc>
                  <a:txBody>
                    <a:bodyPr/>
                    <a:lstStyle/>
                    <a:p>
                      <a:pPr marL="0" marR="0" lvl="0" indent="0" algn="l" rtl="0">
                        <a:spcBef>
                          <a:spcPts val="0"/>
                        </a:spcBef>
                        <a:spcAft>
                          <a:spcPts val="0"/>
                        </a:spcAft>
                        <a:buNone/>
                      </a:pPr>
                      <a:r>
                        <a:rPr lang="en-US" sz="1100" u="none" strike="noStrike" cap="none" dirty="0"/>
                        <a:t>A stolen base (SB) occurs when a runner successfully advances to the next base while the pitcher is delivering the ball to home plate</a:t>
                      </a:r>
                      <a:r>
                        <a:rPr lang="en-US" sz="1100" u="none" strike="noStrike" cap="none" dirty="0" smtClean="0"/>
                        <a:t>.</a:t>
                      </a:r>
                      <a:r>
                        <a:rPr lang="en-US" sz="1100" u="none" strike="noStrike" cap="none" dirty="0"/>
                        <a:t> </a:t>
                      </a:r>
                      <a:endParaRPr sz="1100"/>
                    </a:p>
                    <a:p>
                      <a:pPr marL="0" marR="0" lvl="0" indent="0" algn="l" rtl="0">
                        <a:spcBef>
                          <a:spcPts val="0"/>
                        </a:spcBef>
                        <a:spcAft>
                          <a:spcPts val="0"/>
                        </a:spcAft>
                        <a:buNone/>
                      </a:pPr>
                      <a:r>
                        <a:rPr lang="en-US" sz="1100" u="none" strike="noStrike" cap="none" dirty="0"/>
                        <a:t>A stolen base is recorded by writing “SB” on the advancement line from the base the runner started at to the base the runner advanced to.</a:t>
                      </a:r>
                      <a:endParaRPr sz="1100" u="none" strike="noStrike" cap="none">
                        <a:latin typeface="Times New Roman"/>
                        <a:ea typeface="Times New Roman"/>
                        <a:cs typeface="Times New Roman"/>
                        <a:sym typeface="Times New Roman"/>
                      </a:endParaRPr>
                    </a:p>
                  </a:txBody>
                  <a:tcPr marL="40225" marR="40225" marT="0" marB="0"/>
                </a:tc>
                <a:tc>
                  <a:txBody>
                    <a:bodyPr/>
                    <a:lstStyle/>
                    <a:p>
                      <a:pPr marL="0" marR="0" lvl="0" indent="0" algn="ctr" rtl="0">
                        <a:spcBef>
                          <a:spcPts val="0"/>
                        </a:spcBef>
                        <a:spcAft>
                          <a:spcPts val="0"/>
                        </a:spcAft>
                        <a:buNone/>
                      </a:pPr>
                      <a:endParaRPr sz="700" u="none" strike="noStrike" cap="none">
                        <a:latin typeface="Calibri"/>
                        <a:ea typeface="Calibri"/>
                        <a:cs typeface="Calibri"/>
                        <a:sym typeface="Calibri"/>
                      </a:endParaRPr>
                    </a:p>
                  </a:txBody>
                  <a:tcPr marL="40225" marR="40225" marT="0" marB="0" anchor="ctr"/>
                </a:tc>
              </a:tr>
              <a:tr h="842597">
                <a:tc>
                  <a:txBody>
                    <a:bodyPr/>
                    <a:lstStyle/>
                    <a:p>
                      <a:pPr marL="0" marR="0" lvl="0" indent="0" algn="ctr" rtl="0">
                        <a:spcBef>
                          <a:spcPts val="0"/>
                        </a:spcBef>
                        <a:spcAft>
                          <a:spcPts val="0"/>
                        </a:spcAft>
                        <a:buNone/>
                      </a:pPr>
                      <a:r>
                        <a:rPr lang="en-US" sz="1500" u="none" strike="noStrike" cap="none" dirty="0"/>
                        <a:t>WP</a:t>
                      </a:r>
                      <a:endParaRPr sz="1500" u="none" strike="noStrike" cap="none">
                        <a:latin typeface="Times New Roman"/>
                        <a:ea typeface="Times New Roman"/>
                        <a:cs typeface="Times New Roman"/>
                        <a:sym typeface="Times New Roman"/>
                      </a:endParaRPr>
                    </a:p>
                  </a:txBody>
                  <a:tcPr marL="40225" marR="40225" marT="0" marB="0" anchor="ctr"/>
                </a:tc>
                <a:tc>
                  <a:txBody>
                    <a:bodyPr/>
                    <a:lstStyle/>
                    <a:p>
                      <a:pPr marL="0" marR="0" lvl="0" indent="0" algn="l" rtl="0">
                        <a:spcBef>
                          <a:spcPts val="0"/>
                        </a:spcBef>
                        <a:spcAft>
                          <a:spcPts val="0"/>
                        </a:spcAft>
                        <a:buNone/>
                      </a:pPr>
                      <a:r>
                        <a:rPr lang="en-US" sz="1100" u="none" strike="noStrike" cap="none" dirty="0"/>
                        <a:t>A wild pitch (WP) is scored when a pitch is too high, too short, or too wide of home plate for the catcher to control with ordinary effort.</a:t>
                      </a:r>
                      <a:endParaRPr sz="1100"/>
                    </a:p>
                    <a:p>
                      <a:pPr marL="0" marR="0" lvl="0" indent="0" algn="l" rtl="0">
                        <a:spcBef>
                          <a:spcPts val="0"/>
                        </a:spcBef>
                        <a:spcAft>
                          <a:spcPts val="0"/>
                        </a:spcAft>
                        <a:buNone/>
                      </a:pPr>
                      <a:r>
                        <a:rPr lang="en-US" sz="1100" u="none" strike="noStrike" cap="none" dirty="0"/>
                        <a:t> </a:t>
                      </a:r>
                      <a:r>
                        <a:rPr lang="en-US" sz="1100" u="none" strike="noStrike" cap="none" dirty="0" smtClean="0"/>
                        <a:t>A </a:t>
                      </a:r>
                      <a:r>
                        <a:rPr lang="en-US" sz="1100" u="none" strike="noStrike" cap="none" dirty="0"/>
                        <a:t>wild pitch is recorded by writing “WP” on the advancement line from the base the runner started at to the base the runner advanced to.</a:t>
                      </a:r>
                      <a:endParaRPr sz="1100" u="none" strike="noStrike" cap="none">
                        <a:latin typeface="Times New Roman"/>
                        <a:ea typeface="Times New Roman"/>
                        <a:cs typeface="Times New Roman"/>
                        <a:sym typeface="Times New Roman"/>
                      </a:endParaRPr>
                    </a:p>
                  </a:txBody>
                  <a:tcPr marL="40225" marR="40225" marT="0" marB="0"/>
                </a:tc>
                <a:tc>
                  <a:txBody>
                    <a:bodyPr/>
                    <a:lstStyle/>
                    <a:p>
                      <a:pPr marL="0" marR="0" lvl="0" indent="0" algn="ctr" rtl="0">
                        <a:spcBef>
                          <a:spcPts val="0"/>
                        </a:spcBef>
                        <a:spcAft>
                          <a:spcPts val="0"/>
                        </a:spcAft>
                        <a:buNone/>
                      </a:pPr>
                      <a:endParaRPr sz="700" u="none" strike="noStrike" cap="none">
                        <a:latin typeface="Calibri"/>
                        <a:ea typeface="Calibri"/>
                        <a:cs typeface="Calibri"/>
                        <a:sym typeface="Calibri"/>
                      </a:endParaRPr>
                    </a:p>
                  </a:txBody>
                  <a:tcPr marL="40225" marR="40225" marT="0" marB="0" anchor="ctr"/>
                </a:tc>
              </a:tr>
              <a:tr h="917102">
                <a:tc>
                  <a:txBody>
                    <a:bodyPr/>
                    <a:lstStyle/>
                    <a:p>
                      <a:pPr marL="0" marR="0" lvl="0" indent="0" algn="ctr" rtl="0">
                        <a:spcBef>
                          <a:spcPts val="0"/>
                        </a:spcBef>
                        <a:spcAft>
                          <a:spcPts val="0"/>
                        </a:spcAft>
                        <a:buNone/>
                      </a:pPr>
                      <a:r>
                        <a:rPr lang="en-US" sz="1500" b="0" i="0" u="none" strike="noStrike" cap="none" dirty="0" smtClean="0">
                          <a:solidFill>
                            <a:schemeClr val="dk1"/>
                          </a:solidFill>
                          <a:latin typeface="Calibri"/>
                          <a:ea typeface="Calibri"/>
                          <a:cs typeface="Calibri"/>
                          <a:sym typeface="Times New Roman"/>
                        </a:rPr>
                        <a:t>B</a:t>
                      </a:r>
                      <a:endParaRPr lang="en-US" sz="1500" b="0" i="0" u="none" strike="noStrike" cap="none" dirty="0">
                        <a:solidFill>
                          <a:schemeClr val="dk1"/>
                        </a:solidFill>
                        <a:latin typeface="Calibri"/>
                        <a:ea typeface="Calibri"/>
                        <a:cs typeface="Calibri"/>
                        <a:sym typeface="Times New Roman"/>
                      </a:endParaRPr>
                    </a:p>
                  </a:txBody>
                  <a:tcPr marL="40225" marR="40225" marT="0" marB="0" anchor="ctr"/>
                </a:tc>
                <a:tc>
                  <a:txBody>
                    <a:bodyPr/>
                    <a:lstStyle/>
                    <a:p>
                      <a:pPr marL="0" marR="0" lvl="0" indent="0" algn="l" rtl="0">
                        <a:spcBef>
                          <a:spcPts val="0"/>
                        </a:spcBef>
                        <a:spcAft>
                          <a:spcPts val="0"/>
                        </a:spcAft>
                        <a:buNone/>
                      </a:pPr>
                      <a:r>
                        <a:rPr lang="en-US" sz="1100" b="0" i="0" u="none" strike="noStrike" cap="none" dirty="0" smtClean="0">
                          <a:solidFill>
                            <a:schemeClr val="dk1"/>
                          </a:solidFill>
                          <a:latin typeface="Calibri"/>
                          <a:ea typeface="Calibri"/>
                          <a:cs typeface="Calibri"/>
                          <a:sym typeface="Times New Roman"/>
                        </a:rPr>
                        <a:t>A balk is an illegal pitching action in baseball</a:t>
                      </a:r>
                      <a:r>
                        <a:rPr lang="en-US" sz="1100" b="0" i="0" u="none" strike="noStrike" cap="none" baseline="0" dirty="0" smtClean="0">
                          <a:solidFill>
                            <a:schemeClr val="dk1"/>
                          </a:solidFill>
                          <a:latin typeface="Calibri"/>
                          <a:ea typeface="Calibri"/>
                          <a:cs typeface="Calibri"/>
                          <a:sym typeface="Times New Roman"/>
                        </a:rPr>
                        <a:t> an announced by the umpire. </a:t>
                      </a:r>
                    </a:p>
                    <a:p>
                      <a:pPr marL="0" marR="0" lvl="0" indent="0" algn="l" rtl="0">
                        <a:spcBef>
                          <a:spcPts val="0"/>
                        </a:spcBef>
                        <a:spcAft>
                          <a:spcPts val="0"/>
                        </a:spcAft>
                        <a:buNone/>
                      </a:pPr>
                      <a:r>
                        <a:rPr lang="en-US" sz="1100" b="0" i="0" u="none" strike="noStrike" cap="none" baseline="0" dirty="0" smtClean="0">
                          <a:solidFill>
                            <a:schemeClr val="dk1"/>
                          </a:solidFill>
                          <a:latin typeface="Calibri"/>
                          <a:ea typeface="Calibri"/>
                          <a:cs typeface="Calibri"/>
                          <a:sym typeface="Times New Roman"/>
                        </a:rPr>
                        <a:t>A balk is required by writing “B” on the advancement line from the base the runner started at to the base the runner advanced to.</a:t>
                      </a:r>
                      <a:endParaRPr lang="en-US" sz="1100" b="0" i="0" u="none" strike="noStrike" cap="none" dirty="0">
                        <a:solidFill>
                          <a:schemeClr val="dk1"/>
                        </a:solidFill>
                        <a:latin typeface="Calibri"/>
                        <a:ea typeface="Calibri"/>
                        <a:cs typeface="Calibri"/>
                        <a:sym typeface="Times New Roman"/>
                      </a:endParaRPr>
                    </a:p>
                  </a:txBody>
                  <a:tcPr marL="40225" marR="40225" marT="0" marB="0"/>
                </a:tc>
                <a:tc>
                  <a:txBody>
                    <a:bodyPr/>
                    <a:lstStyle/>
                    <a:p>
                      <a:pPr marL="0" marR="0" lvl="0" indent="0" algn="ctr" rtl="0">
                        <a:spcBef>
                          <a:spcPts val="0"/>
                        </a:spcBef>
                        <a:spcAft>
                          <a:spcPts val="0"/>
                        </a:spcAft>
                        <a:buNone/>
                      </a:pPr>
                      <a:endParaRPr sz="700" u="none" strike="noStrike" cap="none">
                        <a:latin typeface="Calibri"/>
                        <a:ea typeface="Calibri"/>
                        <a:cs typeface="Calibri"/>
                        <a:sym typeface="Calibri"/>
                      </a:endParaRPr>
                    </a:p>
                  </a:txBody>
                  <a:tcPr marL="40225" marR="40225" marT="0" marB="0" anchor="ctr"/>
                </a:tc>
              </a:tr>
            </a:tbl>
          </a:graphicData>
        </a:graphic>
      </p:graphicFrame>
      <p:pic>
        <p:nvPicPr>
          <p:cNvPr id="279" name="Google Shape;279;p37"/>
          <p:cNvPicPr preferRelativeResize="0"/>
          <p:nvPr/>
        </p:nvPicPr>
        <p:blipFill rotWithShape="1">
          <a:blip r:embed="rId3">
            <a:alphaModFix/>
          </a:blip>
          <a:srcRect/>
          <a:stretch/>
        </p:blipFill>
        <p:spPr>
          <a:xfrm>
            <a:off x="6477000" y="464344"/>
            <a:ext cx="1161288" cy="768096"/>
          </a:xfrm>
          <a:prstGeom prst="rect">
            <a:avLst/>
          </a:prstGeom>
          <a:noFill/>
          <a:ln>
            <a:noFill/>
          </a:ln>
        </p:spPr>
      </p:pic>
      <p:pic>
        <p:nvPicPr>
          <p:cNvPr id="280" name="Google Shape;280;p37"/>
          <p:cNvPicPr preferRelativeResize="0"/>
          <p:nvPr/>
        </p:nvPicPr>
        <p:blipFill rotWithShape="1">
          <a:blip r:embed="rId4">
            <a:alphaModFix/>
          </a:blip>
          <a:srcRect/>
          <a:stretch/>
        </p:blipFill>
        <p:spPr>
          <a:xfrm>
            <a:off x="6477000" y="1521619"/>
            <a:ext cx="1161288" cy="768096"/>
          </a:xfrm>
          <a:prstGeom prst="rect">
            <a:avLst/>
          </a:prstGeom>
          <a:noFill/>
          <a:ln>
            <a:noFill/>
          </a:ln>
        </p:spPr>
      </p:pic>
      <p:pic>
        <p:nvPicPr>
          <p:cNvPr id="281" name="Google Shape;281;p37"/>
          <p:cNvPicPr preferRelativeResize="0"/>
          <p:nvPr/>
        </p:nvPicPr>
        <p:blipFill rotWithShape="1">
          <a:blip r:embed="rId5">
            <a:alphaModFix/>
          </a:blip>
          <a:srcRect/>
          <a:stretch/>
        </p:blipFill>
        <p:spPr>
          <a:xfrm>
            <a:off x="6477000" y="2543175"/>
            <a:ext cx="1161288" cy="768096"/>
          </a:xfrm>
          <a:prstGeom prst="rect">
            <a:avLst/>
          </a:prstGeom>
          <a:noFill/>
          <a:ln>
            <a:noFill/>
          </a:ln>
        </p:spPr>
      </p:pic>
      <p:pic>
        <p:nvPicPr>
          <p:cNvPr id="282" name="Google Shape;282;p37"/>
          <p:cNvPicPr preferRelativeResize="0"/>
          <p:nvPr/>
        </p:nvPicPr>
        <p:blipFill rotWithShape="1">
          <a:blip r:embed="rId6">
            <a:alphaModFix/>
          </a:blip>
          <a:srcRect/>
          <a:stretch/>
        </p:blipFill>
        <p:spPr>
          <a:xfrm>
            <a:off x="6496050" y="3364706"/>
            <a:ext cx="1162050" cy="765540"/>
          </a:xfrm>
          <a:prstGeom prst="rect">
            <a:avLst/>
          </a:prstGeom>
          <a:noFill/>
          <a:ln>
            <a:noFill/>
          </a:ln>
        </p:spPr>
      </p:pic>
      <p:pic>
        <p:nvPicPr>
          <p:cNvPr id="8" name="Google Shape;338;p43"/>
          <p:cNvPicPr preferRelativeResize="0"/>
          <p:nvPr/>
        </p:nvPicPr>
        <p:blipFill rotWithShape="1">
          <a:blip r:embed="rId7">
            <a:alphaModFix/>
          </a:blip>
          <a:srcRect/>
          <a:stretch/>
        </p:blipFill>
        <p:spPr>
          <a:xfrm>
            <a:off x="6492240" y="4243388"/>
            <a:ext cx="1161288" cy="768096"/>
          </a:xfrm>
          <a:prstGeom prst="rect">
            <a:avLst/>
          </a:prstGeom>
          <a:noFill/>
          <a:ln>
            <a:noFill/>
          </a:ln>
        </p:spPr>
      </p:pic>
      <p:sp>
        <p:nvSpPr>
          <p:cNvPr id="9" name="Oval 8"/>
          <p:cNvSpPr/>
          <p:nvPr/>
        </p:nvSpPr>
        <p:spPr>
          <a:xfrm>
            <a:off x="6478360" y="4395448"/>
            <a:ext cx="228600" cy="171450"/>
          </a:xfrm>
          <a:prstGeom prst="ellipse">
            <a:avLst/>
          </a:prstGeom>
          <a:solidFill>
            <a:schemeClr val="lt1">
              <a:alpha val="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cxnSp>
        <p:nvCxnSpPr>
          <p:cNvPr id="10" name="Straight Connector 9"/>
          <p:cNvCxnSpPr/>
          <p:nvPr/>
        </p:nvCxnSpPr>
        <p:spPr>
          <a:xfrm rot="5400000">
            <a:off x="7079740" y="4785112"/>
            <a:ext cx="159203" cy="2013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6908291" y="4618425"/>
            <a:ext cx="159203" cy="2013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300000">
            <a:off x="7072257" y="4648360"/>
            <a:ext cx="212270" cy="1510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029451" y="4578152"/>
            <a:ext cx="452977" cy="246221"/>
          </a:xfrm>
          <a:prstGeom prst="rect">
            <a:avLst/>
          </a:prstGeom>
          <a:noFill/>
        </p:spPr>
        <p:txBody>
          <a:bodyPr wrap="square" rtlCol="0">
            <a:spAutoFit/>
          </a:bodyPr>
          <a:lstStyle/>
          <a:p>
            <a:pPr algn="ctr"/>
            <a:r>
              <a:rPr lang="en-US" sz="1000" dirty="0" smtClean="0"/>
              <a:t>SB</a:t>
            </a:r>
            <a:endParaRPr lang="en-US" sz="1000" dirty="0"/>
          </a:p>
        </p:txBody>
      </p:sp>
      <p:sp>
        <p:nvSpPr>
          <p:cNvPr id="14" name="TextBox 13"/>
          <p:cNvSpPr txBox="1"/>
          <p:nvPr/>
        </p:nvSpPr>
        <p:spPr>
          <a:xfrm>
            <a:off x="6759575" y="4575771"/>
            <a:ext cx="348203" cy="246221"/>
          </a:xfrm>
          <a:prstGeom prst="rect">
            <a:avLst/>
          </a:prstGeom>
          <a:noFill/>
        </p:spPr>
        <p:txBody>
          <a:bodyPr wrap="square" rtlCol="0">
            <a:spAutoFit/>
          </a:bodyPr>
          <a:lstStyle/>
          <a:p>
            <a:pPr algn="ctr"/>
            <a:r>
              <a:rPr lang="en-US" sz="1000" dirty="0" smtClean="0"/>
              <a:t>B</a:t>
            </a:r>
            <a:endParaRPr lang="en-US" sz="10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dirty="0"/>
              <a:t>About Official Scorers</a:t>
            </a:r>
            <a:endParaRPr/>
          </a:p>
        </p:txBody>
      </p:sp>
      <p:sp>
        <p:nvSpPr>
          <p:cNvPr id="101" name="Google Shape;101;p15"/>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l" rtl="0">
              <a:spcBef>
                <a:spcPts val="0"/>
              </a:spcBef>
              <a:spcAft>
                <a:spcPts val="0"/>
              </a:spcAft>
              <a:buClr>
                <a:schemeClr val="dk1"/>
              </a:buClr>
              <a:buSzPts val="3200"/>
              <a:buChar char="•"/>
            </a:pPr>
            <a:r>
              <a:rPr lang="en-US" dirty="0"/>
              <a:t>Home Team responsibilities: </a:t>
            </a:r>
            <a:endParaRPr/>
          </a:p>
          <a:p>
            <a:pPr marL="742950" lvl="1" indent="-285750" algn="l" rtl="0">
              <a:spcBef>
                <a:spcPts val="560"/>
              </a:spcBef>
              <a:spcAft>
                <a:spcPts val="0"/>
              </a:spcAft>
              <a:buClr>
                <a:schemeClr val="dk1"/>
              </a:buClr>
              <a:buSzPts val="2800"/>
              <a:buChar char="–"/>
            </a:pPr>
            <a:r>
              <a:rPr lang="en-US" dirty="0"/>
              <a:t>The official </a:t>
            </a:r>
            <a:r>
              <a:rPr lang="en-US" dirty="0" smtClean="0"/>
              <a:t>scorebook for game</a:t>
            </a:r>
            <a:endParaRPr/>
          </a:p>
          <a:p>
            <a:pPr marL="742950" lvl="1" indent="-285750" algn="l" rtl="0">
              <a:spcBef>
                <a:spcPts val="560"/>
              </a:spcBef>
              <a:spcAft>
                <a:spcPts val="0"/>
              </a:spcAft>
              <a:buClr>
                <a:schemeClr val="dk1"/>
              </a:buClr>
              <a:buSzPts val="2800"/>
              <a:buChar char="–"/>
            </a:pPr>
            <a:r>
              <a:rPr lang="en-US" dirty="0"/>
              <a:t>Verifying/signing the pitcher eligibility </a:t>
            </a:r>
            <a:r>
              <a:rPr lang="en-US" dirty="0" smtClean="0"/>
              <a:t>forms</a:t>
            </a:r>
          </a:p>
          <a:p>
            <a:pPr marL="342900" lvl="0" indent="-342900" algn="l" rtl="0">
              <a:spcBef>
                <a:spcPts val="640"/>
              </a:spcBef>
              <a:spcAft>
                <a:spcPts val="0"/>
              </a:spcAft>
              <a:buClr>
                <a:schemeClr val="dk1"/>
              </a:buClr>
              <a:buSzPts val="3200"/>
              <a:buChar char="•"/>
            </a:pPr>
            <a:r>
              <a:rPr lang="en-US" dirty="0" smtClean="0"/>
              <a:t>Visitor </a:t>
            </a:r>
            <a:r>
              <a:rPr lang="en-US" dirty="0"/>
              <a:t>Team responsibilities:</a:t>
            </a:r>
            <a:endParaRPr/>
          </a:p>
          <a:p>
            <a:pPr marL="742950" lvl="1" indent="-285750" algn="l" rtl="0">
              <a:spcBef>
                <a:spcPts val="560"/>
              </a:spcBef>
              <a:spcAft>
                <a:spcPts val="0"/>
              </a:spcAft>
              <a:buClr>
                <a:schemeClr val="dk1"/>
              </a:buClr>
              <a:buSzPts val="2800"/>
              <a:buChar char="–"/>
            </a:pPr>
            <a:r>
              <a:rPr lang="en-US" dirty="0"/>
              <a:t>Tracking pitches in </a:t>
            </a:r>
            <a:r>
              <a:rPr lang="en-US" dirty="0" smtClean="0"/>
              <a:t>Game Day Pitch </a:t>
            </a:r>
            <a:r>
              <a:rPr lang="en-US" dirty="0"/>
              <a:t>log</a:t>
            </a:r>
            <a:endParaRPr/>
          </a:p>
          <a:p>
            <a:pPr marL="742950" lvl="1" indent="-285750" algn="l" rtl="0">
              <a:spcBef>
                <a:spcPts val="560"/>
              </a:spcBef>
              <a:spcAft>
                <a:spcPts val="0"/>
              </a:spcAft>
              <a:buClr>
                <a:schemeClr val="dk1"/>
              </a:buClr>
              <a:buSzPts val="2800"/>
              <a:buChar char="–"/>
            </a:pPr>
            <a:r>
              <a:rPr lang="en-US" dirty="0"/>
              <a:t>Updating the pitcher eligibility form</a:t>
            </a:r>
            <a:endParaRPr/>
          </a:p>
          <a:p>
            <a:pPr marL="742950" lvl="1" indent="-285750">
              <a:spcBef>
                <a:spcPts val="560"/>
              </a:spcBef>
              <a:buSzPts val="2800"/>
            </a:pPr>
            <a:r>
              <a:rPr lang="en-US" dirty="0" smtClean="0"/>
              <a:t>Updating the score board</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dirty="0"/>
              <a:t>How to Record put Outs </a:t>
            </a:r>
            <a:endParaRPr/>
          </a:p>
        </p:txBody>
      </p:sp>
      <p:sp>
        <p:nvSpPr>
          <p:cNvPr id="289" name="Google Shape;289;p38"/>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200"/>
              <a:buNone/>
            </a:pPr>
            <a:r>
              <a:rPr lang="en-US" dirty="0"/>
              <a:t>When an out is made, the player who is put out is marked in the scorebook with the out number circled</a:t>
            </a:r>
            <a:endParaRPr/>
          </a:p>
          <a:p>
            <a:pPr marL="342900" lvl="0" indent="-139700" algn="l" rtl="0">
              <a:spcBef>
                <a:spcPts val="640"/>
              </a:spcBef>
              <a:spcAft>
                <a:spcPts val="0"/>
              </a:spcAft>
              <a:buClr>
                <a:schemeClr val="dk1"/>
              </a:buClr>
              <a:buSzPts val="3200"/>
              <a:buNone/>
            </a:pPr>
            <a:endParaRPr/>
          </a:p>
        </p:txBody>
      </p:sp>
      <p:pic>
        <p:nvPicPr>
          <p:cNvPr id="291" name="Google Shape;291;p38"/>
          <p:cNvPicPr preferRelativeResize="0"/>
          <p:nvPr/>
        </p:nvPicPr>
        <p:blipFill rotWithShape="1">
          <a:blip r:embed="rId3">
            <a:alphaModFix/>
          </a:blip>
          <a:srcRect/>
          <a:stretch/>
        </p:blipFill>
        <p:spPr>
          <a:xfrm>
            <a:off x="3216413" y="2550319"/>
            <a:ext cx="2711175" cy="1758600"/>
          </a:xfrm>
          <a:prstGeom prst="rect">
            <a:avLst/>
          </a:prstGeom>
          <a:noFill/>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graphicFrame>
        <p:nvGraphicFramePr>
          <p:cNvPr id="297" name="Google Shape;297;p39"/>
          <p:cNvGraphicFramePr/>
          <p:nvPr/>
        </p:nvGraphicFramePr>
        <p:xfrm>
          <a:off x="76200" y="97641"/>
          <a:ext cx="7772400" cy="4914024"/>
        </p:xfrm>
        <a:graphic>
          <a:graphicData uri="http://schemas.openxmlformats.org/drawingml/2006/table">
            <a:tbl>
              <a:tblPr>
                <a:noFill/>
                <a:tableStyleId>{ECD05127-99FB-423E-A4EE-78E9BCC78605}</a:tableStyleId>
              </a:tblPr>
              <a:tblGrid>
                <a:gridCol w="1293700"/>
                <a:gridCol w="4830008"/>
                <a:gridCol w="1648692"/>
              </a:tblGrid>
              <a:tr h="411480">
                <a:tc>
                  <a:txBody>
                    <a:bodyPr/>
                    <a:lstStyle/>
                    <a:p>
                      <a:pPr marL="0" marR="0" lvl="0" indent="0" algn="ctr" rtl="0">
                        <a:spcBef>
                          <a:spcPts val="0"/>
                        </a:spcBef>
                        <a:spcAft>
                          <a:spcPts val="0"/>
                        </a:spcAft>
                        <a:buNone/>
                      </a:pPr>
                      <a:r>
                        <a:rPr lang="en-US" sz="1400" u="sng" strike="noStrike" cap="none" dirty="0" smtClean="0"/>
                        <a:t>Symbols for Play</a:t>
                      </a:r>
                      <a:endParaRPr lang="en-US" sz="1400" b="1" u="sng" strike="noStrike" cap="none" dirty="0">
                        <a:latin typeface="Times New Roman"/>
                        <a:ea typeface="Times New Roman"/>
                        <a:cs typeface="Times New Roman"/>
                        <a:sym typeface="Times New Roman"/>
                      </a:endParaRPr>
                    </a:p>
                  </a:txBody>
                  <a:tcPr marL="40875" marR="40875" marT="0" marB="0" anchor="ctr"/>
                </a:tc>
                <a:tc>
                  <a:txBody>
                    <a:bodyPr/>
                    <a:lstStyle/>
                    <a:p>
                      <a:pPr marL="0" marR="0" lvl="0" indent="0" algn="ctr" rtl="0">
                        <a:spcBef>
                          <a:spcPts val="0"/>
                        </a:spcBef>
                        <a:spcAft>
                          <a:spcPts val="0"/>
                        </a:spcAft>
                        <a:buNone/>
                      </a:pPr>
                      <a:r>
                        <a:rPr lang="en-US" sz="1500" u="none" strike="noStrike" cap="none" dirty="0"/>
                        <a:t>Description</a:t>
                      </a:r>
                      <a:endParaRPr sz="1500" b="1" u="none" strike="noStrike" cap="none">
                        <a:latin typeface="Times New Roman"/>
                        <a:ea typeface="Times New Roman"/>
                        <a:cs typeface="Times New Roman"/>
                        <a:sym typeface="Times New Roman"/>
                      </a:endParaRPr>
                    </a:p>
                  </a:txBody>
                  <a:tcPr marL="40875" marR="40875" marT="0" marB="0" anchor="ctr"/>
                </a:tc>
                <a:tc>
                  <a:txBody>
                    <a:bodyPr/>
                    <a:lstStyle/>
                    <a:p>
                      <a:pPr marL="0" marR="0" lvl="0" indent="0" algn="ctr" rtl="0">
                        <a:spcBef>
                          <a:spcPts val="0"/>
                        </a:spcBef>
                        <a:spcAft>
                          <a:spcPts val="0"/>
                        </a:spcAft>
                        <a:buNone/>
                      </a:pPr>
                      <a:r>
                        <a:rPr lang="en-US" sz="1500" u="none" strike="noStrike" cap="none" dirty="0"/>
                        <a:t>Score Block</a:t>
                      </a:r>
                      <a:endParaRPr sz="1500" b="1" u="none" strike="noStrike" cap="none">
                        <a:latin typeface="Times New Roman"/>
                        <a:ea typeface="Times New Roman"/>
                        <a:cs typeface="Times New Roman"/>
                        <a:sym typeface="Times New Roman"/>
                      </a:endParaRPr>
                    </a:p>
                  </a:txBody>
                  <a:tcPr marL="40875" marR="40875" marT="0" marB="0" anchor="ctr"/>
                </a:tc>
              </a:tr>
              <a:tr h="1055624">
                <a:tc>
                  <a:txBody>
                    <a:bodyPr/>
                    <a:lstStyle/>
                    <a:p>
                      <a:pPr marL="0" marR="0" lvl="0" indent="0" algn="ctr" rtl="0">
                        <a:spcBef>
                          <a:spcPts val="0"/>
                        </a:spcBef>
                        <a:spcAft>
                          <a:spcPts val="0"/>
                        </a:spcAft>
                        <a:buNone/>
                      </a:pPr>
                      <a:r>
                        <a:rPr lang="en-US" sz="1400" u="none" strike="noStrike" cap="none" dirty="0"/>
                        <a:t>Groundout</a:t>
                      </a:r>
                      <a:endParaRPr sz="1400" u="none" strike="noStrike" cap="none">
                        <a:latin typeface="Times New Roman"/>
                        <a:ea typeface="Times New Roman"/>
                        <a:cs typeface="Times New Roman"/>
                        <a:sym typeface="Times New Roman"/>
                      </a:endParaRPr>
                    </a:p>
                  </a:txBody>
                  <a:tcPr marL="40875" marR="40875" marT="0" marB="0" anchor="ctr"/>
                </a:tc>
                <a:tc>
                  <a:txBody>
                    <a:bodyPr/>
                    <a:lstStyle/>
                    <a:p>
                      <a:pPr marL="0" marR="0" lvl="0" indent="0" algn="l" rtl="0">
                        <a:spcBef>
                          <a:spcPts val="0"/>
                        </a:spcBef>
                        <a:spcAft>
                          <a:spcPts val="0"/>
                        </a:spcAft>
                        <a:buNone/>
                      </a:pPr>
                      <a:r>
                        <a:rPr lang="en-US" sz="900" u="none" strike="noStrike" cap="none" dirty="0"/>
                        <a:t>A ground out is when a batted ball hits the ground in fair territory and the defense is able to gain possession of the ball and throw to a base before the batter-runner or runner arrives.</a:t>
                      </a:r>
                      <a:endParaRPr sz="1100"/>
                    </a:p>
                    <a:p>
                      <a:pPr marL="0" marR="0" lvl="0" indent="0" algn="l" rtl="0">
                        <a:spcBef>
                          <a:spcPts val="0"/>
                        </a:spcBef>
                        <a:spcAft>
                          <a:spcPts val="0"/>
                        </a:spcAft>
                        <a:buNone/>
                      </a:pPr>
                      <a:r>
                        <a:rPr lang="en-US" sz="900" u="none" strike="noStrike" cap="none" dirty="0"/>
                        <a:t> </a:t>
                      </a:r>
                      <a:endParaRPr sz="1100"/>
                    </a:p>
                    <a:p>
                      <a:pPr marL="0" marR="0" lvl="0" indent="0" algn="l" rtl="0">
                        <a:spcBef>
                          <a:spcPts val="0"/>
                        </a:spcBef>
                        <a:spcAft>
                          <a:spcPts val="0"/>
                        </a:spcAft>
                        <a:buNone/>
                      </a:pPr>
                      <a:r>
                        <a:rPr lang="en-US" sz="900" u="none" strike="noStrike" cap="none" dirty="0"/>
                        <a:t>To score a ground out, record the position number of the player who fielded the ball and the position number of the player who caught the ball for the put out directly above the dotted diamond.</a:t>
                      </a:r>
                      <a:endParaRPr sz="900" u="none" strike="noStrike" cap="none">
                        <a:latin typeface="Times New Roman"/>
                        <a:ea typeface="Times New Roman"/>
                        <a:cs typeface="Times New Roman"/>
                        <a:sym typeface="Times New Roman"/>
                      </a:endParaRPr>
                    </a:p>
                  </a:txBody>
                  <a:tcPr marL="40875" marR="40875" marT="0" marB="0"/>
                </a:tc>
                <a:tc>
                  <a:txBody>
                    <a:bodyPr/>
                    <a:lstStyle/>
                    <a:p>
                      <a:pPr marL="0" marR="0" lvl="0" indent="0" algn="ctr" rtl="0">
                        <a:spcBef>
                          <a:spcPts val="0"/>
                        </a:spcBef>
                        <a:spcAft>
                          <a:spcPts val="0"/>
                        </a:spcAft>
                        <a:buNone/>
                      </a:pPr>
                      <a:endParaRPr sz="700" u="none" strike="noStrike" cap="none">
                        <a:latin typeface="Calibri"/>
                        <a:ea typeface="Calibri"/>
                        <a:cs typeface="Calibri"/>
                        <a:sym typeface="Calibri"/>
                      </a:endParaRPr>
                    </a:p>
                  </a:txBody>
                  <a:tcPr marL="40875" marR="40875" marT="0" marB="0" anchor="ctr"/>
                </a:tc>
              </a:tr>
              <a:tr h="754380">
                <a:tc>
                  <a:txBody>
                    <a:bodyPr/>
                    <a:lstStyle/>
                    <a:p>
                      <a:pPr marL="0" marR="0" lvl="0" indent="0" algn="ctr" rtl="0">
                        <a:spcBef>
                          <a:spcPts val="0"/>
                        </a:spcBef>
                        <a:spcAft>
                          <a:spcPts val="0"/>
                        </a:spcAft>
                        <a:buNone/>
                      </a:pPr>
                      <a:r>
                        <a:rPr lang="en-US" sz="1400" u="none" strike="noStrike" cap="none" dirty="0"/>
                        <a:t>Unassisted play</a:t>
                      </a:r>
                      <a:endParaRPr sz="1400" u="none" strike="noStrike" cap="none">
                        <a:latin typeface="Times New Roman"/>
                        <a:ea typeface="Times New Roman"/>
                        <a:cs typeface="Times New Roman"/>
                        <a:sym typeface="Times New Roman"/>
                      </a:endParaRPr>
                    </a:p>
                  </a:txBody>
                  <a:tcPr marL="40875" marR="40875" marT="0" marB="0" anchor="ctr"/>
                </a:tc>
                <a:tc>
                  <a:txBody>
                    <a:bodyPr/>
                    <a:lstStyle/>
                    <a:p>
                      <a:pPr marL="0" marR="0" lvl="0" indent="0" algn="l" rtl="0">
                        <a:spcBef>
                          <a:spcPts val="0"/>
                        </a:spcBef>
                        <a:spcAft>
                          <a:spcPts val="0"/>
                        </a:spcAft>
                        <a:buNone/>
                      </a:pPr>
                      <a:r>
                        <a:rPr lang="en-US" sz="800" u="none" strike="noStrike" cap="none" dirty="0"/>
                        <a:t>An unassisted play occurs when a defensive player makes the putout by himself without any teammates touching the ball.</a:t>
                      </a:r>
                      <a:endParaRPr sz="1100"/>
                    </a:p>
                    <a:p>
                      <a:pPr marL="0" marR="0" lvl="0" indent="0" algn="l" rtl="0">
                        <a:spcBef>
                          <a:spcPts val="0"/>
                        </a:spcBef>
                        <a:spcAft>
                          <a:spcPts val="0"/>
                        </a:spcAft>
                        <a:buNone/>
                      </a:pPr>
                      <a:r>
                        <a:rPr lang="en-US" sz="800" u="none" strike="noStrike" cap="none" dirty="0"/>
                        <a:t> </a:t>
                      </a:r>
                      <a:endParaRPr sz="1100"/>
                    </a:p>
                    <a:p>
                      <a:pPr marL="0" marR="0" lvl="0" indent="0" algn="l" rtl="0">
                        <a:spcBef>
                          <a:spcPts val="0"/>
                        </a:spcBef>
                        <a:spcAft>
                          <a:spcPts val="0"/>
                        </a:spcAft>
                        <a:buNone/>
                      </a:pPr>
                      <a:r>
                        <a:rPr lang="en-US" sz="800" u="none" strike="noStrike" cap="none" dirty="0"/>
                        <a:t>To score an unassisted play, record the position number of the player who fielded the ball and putout the batter runner or runner, followed by a “U”, outside of the dotted diamond.</a:t>
                      </a:r>
                      <a:endParaRPr sz="800" u="none" strike="noStrike" cap="none">
                        <a:latin typeface="Times New Roman"/>
                        <a:ea typeface="Times New Roman"/>
                        <a:cs typeface="Times New Roman"/>
                        <a:sym typeface="Times New Roman"/>
                      </a:endParaRPr>
                    </a:p>
                  </a:txBody>
                  <a:tcPr marL="40875" marR="40875" marT="0" marB="0"/>
                </a:tc>
                <a:tc>
                  <a:txBody>
                    <a:bodyPr/>
                    <a:lstStyle/>
                    <a:p>
                      <a:pPr marL="0" marR="0" lvl="0" indent="0" algn="ctr" rtl="0">
                        <a:spcBef>
                          <a:spcPts val="0"/>
                        </a:spcBef>
                        <a:spcAft>
                          <a:spcPts val="0"/>
                        </a:spcAft>
                        <a:buNone/>
                      </a:pPr>
                      <a:endParaRPr sz="700" u="none" strike="noStrike" cap="none">
                        <a:latin typeface="Calibri"/>
                        <a:ea typeface="Calibri"/>
                        <a:cs typeface="Calibri"/>
                        <a:sym typeface="Calibri"/>
                      </a:endParaRPr>
                    </a:p>
                  </a:txBody>
                  <a:tcPr marL="40875" marR="40875" marT="0" marB="0" anchor="ctr"/>
                </a:tc>
              </a:tr>
              <a:tr h="744161">
                <a:tc>
                  <a:txBody>
                    <a:bodyPr/>
                    <a:lstStyle/>
                    <a:p>
                      <a:pPr marL="0" marR="0" lvl="0" indent="0" algn="ctr" rtl="0">
                        <a:spcBef>
                          <a:spcPts val="0"/>
                        </a:spcBef>
                        <a:spcAft>
                          <a:spcPts val="0"/>
                        </a:spcAft>
                        <a:buNone/>
                      </a:pPr>
                      <a:r>
                        <a:rPr lang="en-US" sz="1400" u="none" strike="noStrike" cap="none" dirty="0"/>
                        <a:t>Strikeout Swinging</a:t>
                      </a:r>
                      <a:endParaRPr sz="1400" u="none" strike="noStrike" cap="none">
                        <a:latin typeface="Times New Roman"/>
                        <a:ea typeface="Times New Roman"/>
                        <a:cs typeface="Times New Roman"/>
                        <a:sym typeface="Times New Roman"/>
                      </a:endParaRPr>
                    </a:p>
                  </a:txBody>
                  <a:tcPr marL="40875" marR="40875" marT="0" marB="0" anchor="ctr"/>
                </a:tc>
                <a:tc>
                  <a:txBody>
                    <a:bodyPr/>
                    <a:lstStyle/>
                    <a:p>
                      <a:pPr marL="0" marR="0" lvl="0" indent="0" algn="l" rtl="0">
                        <a:spcBef>
                          <a:spcPts val="0"/>
                        </a:spcBef>
                        <a:spcAft>
                          <a:spcPts val="0"/>
                        </a:spcAft>
                        <a:buNone/>
                      </a:pPr>
                      <a:r>
                        <a:rPr lang="en-US" sz="900" u="none" strike="noStrike" cap="none" dirty="0"/>
                        <a:t>A strikeout occurs when a batter receives three strikes during his time at bat.  A regular “K” is used when the batter swings at the third strike.</a:t>
                      </a:r>
                      <a:endParaRPr sz="900" u="none" strike="noStrike" cap="none">
                        <a:latin typeface="Times New Roman"/>
                        <a:ea typeface="Times New Roman"/>
                        <a:cs typeface="Times New Roman"/>
                        <a:sym typeface="Times New Roman"/>
                      </a:endParaRPr>
                    </a:p>
                  </a:txBody>
                  <a:tcPr marL="40875" marR="40875" marT="0" marB="0"/>
                </a:tc>
                <a:tc>
                  <a:txBody>
                    <a:bodyPr/>
                    <a:lstStyle/>
                    <a:p>
                      <a:pPr marL="0" marR="0" lvl="0" indent="0" algn="ctr" rtl="0">
                        <a:spcBef>
                          <a:spcPts val="0"/>
                        </a:spcBef>
                        <a:spcAft>
                          <a:spcPts val="0"/>
                        </a:spcAft>
                        <a:buNone/>
                      </a:pPr>
                      <a:endParaRPr sz="700" u="none" strike="noStrike" cap="none">
                        <a:latin typeface="Calibri"/>
                        <a:ea typeface="Calibri"/>
                        <a:cs typeface="Calibri"/>
                        <a:sym typeface="Calibri"/>
                      </a:endParaRPr>
                    </a:p>
                  </a:txBody>
                  <a:tcPr marL="40875" marR="40875" marT="0" marB="0" anchor="ctr"/>
                </a:tc>
              </a:tr>
              <a:tr h="772914">
                <a:tc>
                  <a:txBody>
                    <a:bodyPr/>
                    <a:lstStyle/>
                    <a:p>
                      <a:pPr marL="0" marR="0" lvl="0" indent="0" algn="ctr" rtl="0">
                        <a:spcBef>
                          <a:spcPts val="0"/>
                        </a:spcBef>
                        <a:spcAft>
                          <a:spcPts val="0"/>
                        </a:spcAft>
                        <a:buNone/>
                      </a:pPr>
                      <a:r>
                        <a:rPr lang="en-US" sz="1400" u="none" strike="noStrike" cap="none" dirty="0"/>
                        <a:t>Strikeout Looking</a:t>
                      </a:r>
                      <a:endParaRPr sz="1400" u="none" strike="noStrike" cap="none">
                        <a:latin typeface="Times New Roman"/>
                        <a:ea typeface="Times New Roman"/>
                        <a:cs typeface="Times New Roman"/>
                        <a:sym typeface="Times New Roman"/>
                      </a:endParaRPr>
                    </a:p>
                  </a:txBody>
                  <a:tcPr marL="40875" marR="40875" marT="0" marB="0" anchor="ctr"/>
                </a:tc>
                <a:tc>
                  <a:txBody>
                    <a:bodyPr/>
                    <a:lstStyle/>
                    <a:p>
                      <a:pPr marL="0" marR="0" lvl="0" indent="0" algn="l" rtl="0">
                        <a:spcBef>
                          <a:spcPts val="0"/>
                        </a:spcBef>
                        <a:spcAft>
                          <a:spcPts val="0"/>
                        </a:spcAft>
                        <a:buNone/>
                      </a:pPr>
                      <a:r>
                        <a:rPr lang="en-US" sz="900" u="none" strike="noStrike" cap="none" dirty="0"/>
                        <a:t>A strikeout occurs when a batter receives three strikes during his time at bat.  A backwards “K” is used when the batter looks at the third strike.</a:t>
                      </a:r>
                      <a:endParaRPr sz="900" u="none" strike="noStrike" cap="none">
                        <a:latin typeface="Times New Roman"/>
                        <a:ea typeface="Times New Roman"/>
                        <a:cs typeface="Times New Roman"/>
                        <a:sym typeface="Times New Roman"/>
                      </a:endParaRPr>
                    </a:p>
                  </a:txBody>
                  <a:tcPr marL="40875" marR="40875" marT="0" marB="0"/>
                </a:tc>
                <a:tc>
                  <a:txBody>
                    <a:bodyPr/>
                    <a:lstStyle/>
                    <a:p>
                      <a:pPr marL="0" marR="0" lvl="0" indent="0" algn="ctr" rtl="0">
                        <a:spcBef>
                          <a:spcPts val="0"/>
                        </a:spcBef>
                        <a:spcAft>
                          <a:spcPts val="0"/>
                        </a:spcAft>
                        <a:buNone/>
                      </a:pPr>
                      <a:endParaRPr sz="700" u="none" strike="noStrike" cap="none">
                        <a:latin typeface="Calibri"/>
                        <a:ea typeface="Calibri"/>
                        <a:cs typeface="Calibri"/>
                        <a:sym typeface="Calibri"/>
                      </a:endParaRPr>
                    </a:p>
                  </a:txBody>
                  <a:tcPr marL="40875" marR="40875" marT="0" marB="0" anchor="ctr"/>
                </a:tc>
              </a:tr>
              <a:tr h="1175465">
                <a:tc>
                  <a:txBody>
                    <a:bodyPr/>
                    <a:lstStyle/>
                    <a:p>
                      <a:pPr marL="0" marR="0" lvl="0" indent="0" algn="ctr" rtl="0">
                        <a:spcBef>
                          <a:spcPts val="0"/>
                        </a:spcBef>
                        <a:spcAft>
                          <a:spcPts val="0"/>
                        </a:spcAft>
                        <a:buNone/>
                      </a:pPr>
                      <a:r>
                        <a:rPr lang="en-US" sz="1400" u="none" strike="noStrike" cap="none" dirty="0"/>
                        <a:t>Pop out</a:t>
                      </a:r>
                      <a:endParaRPr sz="1400" u="none" strike="noStrike" cap="none">
                        <a:latin typeface="Times New Roman"/>
                        <a:ea typeface="Times New Roman"/>
                        <a:cs typeface="Times New Roman"/>
                        <a:sym typeface="Times New Roman"/>
                      </a:endParaRPr>
                    </a:p>
                  </a:txBody>
                  <a:tcPr marL="40875" marR="40875" marT="0" marB="0" anchor="ctr"/>
                </a:tc>
                <a:tc>
                  <a:txBody>
                    <a:bodyPr/>
                    <a:lstStyle/>
                    <a:p>
                      <a:pPr marL="0" marR="0" lvl="0" indent="0" algn="l" rtl="0">
                        <a:spcBef>
                          <a:spcPts val="0"/>
                        </a:spcBef>
                        <a:spcAft>
                          <a:spcPts val="0"/>
                        </a:spcAft>
                        <a:buNone/>
                      </a:pPr>
                      <a:r>
                        <a:rPr lang="en-US" sz="900" u="none" strike="noStrike" cap="none" dirty="0"/>
                        <a:t>A pop-up is a ball that goes very high while not traveling very far.  Pop outs are typically caught in the infield.</a:t>
                      </a:r>
                      <a:endParaRPr sz="1100"/>
                    </a:p>
                    <a:p>
                      <a:pPr marL="0" marR="0" lvl="0" indent="0" algn="l" rtl="0">
                        <a:spcBef>
                          <a:spcPts val="0"/>
                        </a:spcBef>
                        <a:spcAft>
                          <a:spcPts val="0"/>
                        </a:spcAft>
                        <a:buNone/>
                      </a:pPr>
                      <a:r>
                        <a:rPr lang="en-US" sz="900" u="none" strike="noStrike" cap="none" dirty="0"/>
                        <a:t> </a:t>
                      </a:r>
                      <a:endParaRPr sz="1100"/>
                    </a:p>
                    <a:p>
                      <a:pPr marL="0" marR="0" lvl="0" indent="0" algn="l" rtl="0">
                        <a:spcBef>
                          <a:spcPts val="0"/>
                        </a:spcBef>
                        <a:spcAft>
                          <a:spcPts val="0"/>
                        </a:spcAft>
                        <a:buNone/>
                      </a:pPr>
                      <a:r>
                        <a:rPr lang="en-US" sz="900" u="none" strike="noStrike" cap="none" dirty="0"/>
                        <a:t>To score a pop out, record a “P” followed by the position number of the player who caught the pop up, directly above the dotted diamond.</a:t>
                      </a:r>
                      <a:endParaRPr sz="900" u="none" strike="noStrike" cap="none">
                        <a:latin typeface="Times New Roman"/>
                        <a:ea typeface="Times New Roman"/>
                        <a:cs typeface="Times New Roman"/>
                        <a:sym typeface="Times New Roman"/>
                      </a:endParaRPr>
                    </a:p>
                  </a:txBody>
                  <a:tcPr marL="40875" marR="40875" marT="0" marB="0"/>
                </a:tc>
                <a:tc>
                  <a:txBody>
                    <a:bodyPr/>
                    <a:lstStyle/>
                    <a:p>
                      <a:pPr marL="0" marR="0" lvl="0" indent="0" algn="ctr" rtl="0">
                        <a:spcBef>
                          <a:spcPts val="0"/>
                        </a:spcBef>
                        <a:spcAft>
                          <a:spcPts val="0"/>
                        </a:spcAft>
                        <a:buNone/>
                      </a:pPr>
                      <a:endParaRPr sz="700" u="none" strike="noStrike" cap="none">
                        <a:latin typeface="Calibri"/>
                        <a:ea typeface="Calibri"/>
                        <a:cs typeface="Calibri"/>
                        <a:sym typeface="Calibri"/>
                      </a:endParaRPr>
                    </a:p>
                  </a:txBody>
                  <a:tcPr marL="40875" marR="40875" marT="0" marB="0" anchor="ctr"/>
                </a:tc>
              </a:tr>
            </a:tbl>
          </a:graphicData>
        </a:graphic>
      </p:graphicFrame>
      <p:pic>
        <p:nvPicPr>
          <p:cNvPr id="298" name="Google Shape;298;p39"/>
          <p:cNvPicPr preferRelativeResize="0"/>
          <p:nvPr/>
        </p:nvPicPr>
        <p:blipFill rotWithShape="1">
          <a:blip r:embed="rId3">
            <a:alphaModFix/>
          </a:blip>
          <a:srcRect/>
          <a:stretch/>
        </p:blipFill>
        <p:spPr>
          <a:xfrm>
            <a:off x="6400800" y="571500"/>
            <a:ext cx="1162050" cy="753762"/>
          </a:xfrm>
          <a:prstGeom prst="rect">
            <a:avLst/>
          </a:prstGeom>
          <a:noFill/>
          <a:ln>
            <a:noFill/>
          </a:ln>
        </p:spPr>
      </p:pic>
      <p:pic>
        <p:nvPicPr>
          <p:cNvPr id="299" name="Google Shape;299;p39"/>
          <p:cNvPicPr preferRelativeResize="0"/>
          <p:nvPr/>
        </p:nvPicPr>
        <p:blipFill rotWithShape="1">
          <a:blip r:embed="rId4">
            <a:alphaModFix/>
          </a:blip>
          <a:srcRect/>
          <a:stretch/>
        </p:blipFill>
        <p:spPr>
          <a:xfrm>
            <a:off x="6400800" y="1600200"/>
            <a:ext cx="1057276" cy="685801"/>
          </a:xfrm>
          <a:prstGeom prst="rect">
            <a:avLst/>
          </a:prstGeom>
          <a:noFill/>
          <a:ln>
            <a:noFill/>
          </a:ln>
        </p:spPr>
      </p:pic>
      <p:pic>
        <p:nvPicPr>
          <p:cNvPr id="300" name="Google Shape;300;p39"/>
          <p:cNvPicPr preferRelativeResize="0"/>
          <p:nvPr/>
        </p:nvPicPr>
        <p:blipFill rotWithShape="1">
          <a:blip r:embed="rId5">
            <a:alphaModFix/>
          </a:blip>
          <a:srcRect/>
          <a:stretch/>
        </p:blipFill>
        <p:spPr>
          <a:xfrm>
            <a:off x="6400801" y="2343150"/>
            <a:ext cx="1057275" cy="685800"/>
          </a:xfrm>
          <a:prstGeom prst="rect">
            <a:avLst/>
          </a:prstGeom>
          <a:noFill/>
          <a:ln>
            <a:noFill/>
          </a:ln>
        </p:spPr>
      </p:pic>
      <p:pic>
        <p:nvPicPr>
          <p:cNvPr id="301" name="Google Shape;301;p39"/>
          <p:cNvPicPr preferRelativeResize="0"/>
          <p:nvPr/>
        </p:nvPicPr>
        <p:blipFill rotWithShape="1">
          <a:blip r:embed="rId6">
            <a:alphaModFix/>
          </a:blip>
          <a:srcRect/>
          <a:stretch/>
        </p:blipFill>
        <p:spPr>
          <a:xfrm>
            <a:off x="6400800" y="3086100"/>
            <a:ext cx="1073944" cy="696612"/>
          </a:xfrm>
          <a:prstGeom prst="rect">
            <a:avLst/>
          </a:prstGeom>
          <a:noFill/>
          <a:ln>
            <a:noFill/>
          </a:ln>
        </p:spPr>
      </p:pic>
      <p:pic>
        <p:nvPicPr>
          <p:cNvPr id="302" name="Google Shape;302;p39"/>
          <p:cNvPicPr preferRelativeResize="0"/>
          <p:nvPr/>
        </p:nvPicPr>
        <p:blipFill rotWithShape="1">
          <a:blip r:embed="rId7">
            <a:alphaModFix/>
          </a:blip>
          <a:srcRect/>
          <a:stretch/>
        </p:blipFill>
        <p:spPr>
          <a:xfrm>
            <a:off x="6400801" y="3898557"/>
            <a:ext cx="1214437" cy="787743"/>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graphicFrame>
        <p:nvGraphicFramePr>
          <p:cNvPr id="309" name="Google Shape;309;p40"/>
          <p:cNvGraphicFramePr/>
          <p:nvPr/>
        </p:nvGraphicFramePr>
        <p:xfrm>
          <a:off x="152400" y="113378"/>
          <a:ext cx="7696200" cy="4993935"/>
        </p:xfrm>
        <a:graphic>
          <a:graphicData uri="http://schemas.openxmlformats.org/drawingml/2006/table">
            <a:tbl>
              <a:tblPr>
                <a:noFill/>
                <a:tableStyleId>{ECD05127-99FB-423E-A4EE-78E9BCC78605}</a:tableStyleId>
              </a:tblPr>
              <a:tblGrid>
                <a:gridCol w="1281002"/>
                <a:gridCol w="5124030"/>
                <a:gridCol w="1291168"/>
              </a:tblGrid>
              <a:tr h="228600">
                <a:tc>
                  <a:txBody>
                    <a:bodyPr/>
                    <a:lstStyle/>
                    <a:p>
                      <a:pPr marL="0" marR="0" lvl="0" indent="0" algn="ctr" rtl="0">
                        <a:spcBef>
                          <a:spcPts val="0"/>
                        </a:spcBef>
                        <a:spcAft>
                          <a:spcPts val="0"/>
                        </a:spcAft>
                        <a:buNone/>
                      </a:pPr>
                      <a:r>
                        <a:rPr lang="en-US" sz="1500" u="none" strike="noStrike" cap="none" dirty="0"/>
                        <a:t>Put Out</a:t>
                      </a:r>
                      <a:endParaRPr sz="1500" b="1" u="none" strike="noStrike" cap="none">
                        <a:latin typeface="Times New Roman"/>
                        <a:ea typeface="Times New Roman"/>
                        <a:cs typeface="Times New Roman"/>
                        <a:sym typeface="Times New Roman"/>
                      </a:endParaRPr>
                    </a:p>
                  </a:txBody>
                  <a:tcPr marL="34525" marR="34525" marT="0" marB="0" anchor="ctr"/>
                </a:tc>
                <a:tc>
                  <a:txBody>
                    <a:bodyPr/>
                    <a:lstStyle/>
                    <a:p>
                      <a:pPr marL="0" marR="0" lvl="0" indent="0" algn="ctr" rtl="0">
                        <a:spcBef>
                          <a:spcPts val="0"/>
                        </a:spcBef>
                        <a:spcAft>
                          <a:spcPts val="0"/>
                        </a:spcAft>
                        <a:buNone/>
                      </a:pPr>
                      <a:r>
                        <a:rPr lang="en-US" sz="1500" u="none" strike="noStrike" cap="none" dirty="0"/>
                        <a:t>Description</a:t>
                      </a:r>
                      <a:endParaRPr sz="1500" b="1" u="none" strike="noStrike" cap="none">
                        <a:latin typeface="Times New Roman"/>
                        <a:ea typeface="Times New Roman"/>
                        <a:cs typeface="Times New Roman"/>
                        <a:sym typeface="Times New Roman"/>
                      </a:endParaRPr>
                    </a:p>
                  </a:txBody>
                  <a:tcPr marL="34525" marR="34525" marT="0" marB="0" anchor="ctr"/>
                </a:tc>
                <a:tc>
                  <a:txBody>
                    <a:bodyPr/>
                    <a:lstStyle/>
                    <a:p>
                      <a:pPr marL="0" marR="0" lvl="0" indent="0" algn="ctr" rtl="0">
                        <a:spcBef>
                          <a:spcPts val="0"/>
                        </a:spcBef>
                        <a:spcAft>
                          <a:spcPts val="0"/>
                        </a:spcAft>
                        <a:buNone/>
                      </a:pPr>
                      <a:r>
                        <a:rPr lang="en-US" sz="1500" u="none" strike="noStrike" cap="none" dirty="0"/>
                        <a:t>Score Block</a:t>
                      </a:r>
                      <a:endParaRPr sz="1500" b="1" u="none" strike="noStrike" cap="none">
                        <a:latin typeface="Times New Roman"/>
                        <a:ea typeface="Times New Roman"/>
                        <a:cs typeface="Times New Roman"/>
                        <a:sym typeface="Times New Roman"/>
                      </a:endParaRPr>
                    </a:p>
                  </a:txBody>
                  <a:tcPr marL="34525" marR="34525" marT="0" marB="0" anchor="ctr"/>
                </a:tc>
              </a:tr>
              <a:tr h="771356">
                <a:tc>
                  <a:txBody>
                    <a:bodyPr/>
                    <a:lstStyle/>
                    <a:p>
                      <a:pPr marL="0" marR="0" lvl="0" indent="0" algn="ctr" rtl="0">
                        <a:spcBef>
                          <a:spcPts val="0"/>
                        </a:spcBef>
                        <a:spcAft>
                          <a:spcPts val="0"/>
                        </a:spcAft>
                        <a:buNone/>
                      </a:pPr>
                      <a:r>
                        <a:rPr lang="en-US" sz="1100" u="none" strike="noStrike" cap="none" dirty="0"/>
                        <a:t>Fly out</a:t>
                      </a:r>
                      <a:endParaRPr sz="1100" u="none" strike="noStrike" cap="none">
                        <a:latin typeface="Times New Roman"/>
                        <a:ea typeface="Times New Roman"/>
                        <a:cs typeface="Times New Roman"/>
                        <a:sym typeface="Times New Roman"/>
                      </a:endParaRPr>
                    </a:p>
                  </a:txBody>
                  <a:tcPr marL="34525" marR="34525" marT="0" marB="0" anchor="ctr"/>
                </a:tc>
                <a:tc>
                  <a:txBody>
                    <a:bodyPr/>
                    <a:lstStyle/>
                    <a:p>
                      <a:pPr marL="0" marR="0" lvl="0" indent="0" algn="l" rtl="0">
                        <a:spcBef>
                          <a:spcPts val="0"/>
                        </a:spcBef>
                        <a:spcAft>
                          <a:spcPts val="0"/>
                        </a:spcAft>
                        <a:buNone/>
                      </a:pPr>
                      <a:r>
                        <a:rPr lang="en-US" sz="900" u="none" strike="noStrike" cap="none" dirty="0"/>
                        <a:t>A fly ball is a ball that is hit in the air, usually very high. Fly outs are typically caught in the outfield.</a:t>
                      </a:r>
                      <a:endParaRPr sz="1100"/>
                    </a:p>
                    <a:p>
                      <a:pPr marL="0" marR="0" lvl="0" indent="0" algn="l" rtl="0">
                        <a:spcBef>
                          <a:spcPts val="0"/>
                        </a:spcBef>
                        <a:spcAft>
                          <a:spcPts val="0"/>
                        </a:spcAft>
                        <a:buNone/>
                      </a:pPr>
                      <a:r>
                        <a:rPr lang="en-US" sz="900" u="none" strike="noStrike" cap="none" dirty="0"/>
                        <a:t> </a:t>
                      </a:r>
                      <a:endParaRPr sz="1100"/>
                    </a:p>
                    <a:p>
                      <a:pPr marL="0" marR="0" lvl="0" indent="0" algn="l" rtl="0">
                        <a:spcBef>
                          <a:spcPts val="0"/>
                        </a:spcBef>
                        <a:spcAft>
                          <a:spcPts val="0"/>
                        </a:spcAft>
                        <a:buNone/>
                      </a:pPr>
                      <a:r>
                        <a:rPr lang="en-US" sz="900" u="none" strike="noStrike" cap="none" dirty="0"/>
                        <a:t>To score a fly out, record an “F” followed by the position number of the player who caught the fly ball, directly above the dotted diamond.</a:t>
                      </a:r>
                      <a:endParaRPr sz="900" u="none" strike="noStrike" cap="none">
                        <a:latin typeface="Times New Roman"/>
                        <a:ea typeface="Times New Roman"/>
                        <a:cs typeface="Times New Roman"/>
                        <a:sym typeface="Times New Roman"/>
                      </a:endParaRPr>
                    </a:p>
                  </a:txBody>
                  <a:tcPr marL="34525" marR="34525" marT="0" marB="0"/>
                </a:tc>
                <a:tc>
                  <a:txBody>
                    <a:bodyPr/>
                    <a:lstStyle/>
                    <a:p>
                      <a:pPr marL="0" marR="0" lvl="0" indent="0" algn="ctr" rtl="0">
                        <a:spcBef>
                          <a:spcPts val="0"/>
                        </a:spcBef>
                        <a:spcAft>
                          <a:spcPts val="0"/>
                        </a:spcAft>
                        <a:buNone/>
                      </a:pPr>
                      <a:endParaRPr sz="600" u="none" strike="noStrike" cap="none">
                        <a:latin typeface="Calibri"/>
                        <a:ea typeface="Calibri"/>
                        <a:cs typeface="Calibri"/>
                        <a:sym typeface="Calibri"/>
                      </a:endParaRPr>
                    </a:p>
                  </a:txBody>
                  <a:tcPr marL="34525" marR="34525" marT="0" marB="0" anchor="ctr"/>
                </a:tc>
              </a:tr>
              <a:tr h="822960">
                <a:tc>
                  <a:txBody>
                    <a:bodyPr/>
                    <a:lstStyle/>
                    <a:p>
                      <a:pPr marL="0" marR="0" lvl="0" indent="0" algn="ctr" rtl="0">
                        <a:spcBef>
                          <a:spcPts val="0"/>
                        </a:spcBef>
                        <a:spcAft>
                          <a:spcPts val="0"/>
                        </a:spcAft>
                        <a:buNone/>
                      </a:pPr>
                      <a:r>
                        <a:rPr lang="en-US" sz="1100" u="none" strike="noStrike" cap="none" dirty="0"/>
                        <a:t>Line out</a:t>
                      </a:r>
                      <a:endParaRPr sz="1100" u="none" strike="noStrike" cap="none">
                        <a:latin typeface="Times New Roman"/>
                        <a:ea typeface="Times New Roman"/>
                        <a:cs typeface="Times New Roman"/>
                        <a:sym typeface="Times New Roman"/>
                      </a:endParaRPr>
                    </a:p>
                  </a:txBody>
                  <a:tcPr marL="34525" marR="34525" marT="0" marB="0" anchor="ctr"/>
                </a:tc>
                <a:tc>
                  <a:txBody>
                    <a:bodyPr/>
                    <a:lstStyle/>
                    <a:p>
                      <a:pPr marL="0" marR="0" lvl="0" indent="0" algn="l" rtl="0">
                        <a:spcBef>
                          <a:spcPts val="0"/>
                        </a:spcBef>
                        <a:spcAft>
                          <a:spcPts val="0"/>
                        </a:spcAft>
                        <a:buNone/>
                      </a:pPr>
                      <a:r>
                        <a:rPr lang="en-US" sz="900" u="none" strike="noStrike" cap="none" dirty="0"/>
                        <a:t>A line drive is a ball sharply hit and on a level trajectory.</a:t>
                      </a:r>
                      <a:endParaRPr sz="1100"/>
                    </a:p>
                    <a:p>
                      <a:pPr marL="0" marR="0" lvl="0" indent="0" algn="l" rtl="0">
                        <a:spcBef>
                          <a:spcPts val="0"/>
                        </a:spcBef>
                        <a:spcAft>
                          <a:spcPts val="0"/>
                        </a:spcAft>
                        <a:buNone/>
                      </a:pPr>
                      <a:r>
                        <a:rPr lang="en-US" sz="900" u="none" strike="noStrike" cap="none" dirty="0"/>
                        <a:t> </a:t>
                      </a:r>
                      <a:endParaRPr sz="1100"/>
                    </a:p>
                    <a:p>
                      <a:pPr marL="0" marR="0" lvl="0" indent="0" algn="l" rtl="0">
                        <a:spcBef>
                          <a:spcPts val="0"/>
                        </a:spcBef>
                        <a:spcAft>
                          <a:spcPts val="0"/>
                        </a:spcAft>
                        <a:buNone/>
                      </a:pPr>
                      <a:r>
                        <a:rPr lang="en-US" sz="900" u="none" strike="noStrike" cap="none" dirty="0"/>
                        <a:t>To score a line out, record an “L” followed by the position number of the player who caught the line drive, directly above the dotted diamond</a:t>
                      </a:r>
                      <a:r>
                        <a:rPr lang="en-US" sz="900" u="none" strike="noStrike" cap="none" dirty="0" smtClean="0"/>
                        <a:t>.</a:t>
                      </a:r>
                    </a:p>
                    <a:p>
                      <a:pPr marL="0" marR="0" lvl="0" indent="0" algn="l" rtl="0">
                        <a:spcBef>
                          <a:spcPts val="0"/>
                        </a:spcBef>
                        <a:spcAft>
                          <a:spcPts val="0"/>
                        </a:spcAft>
                        <a:buNone/>
                      </a:pPr>
                      <a:endParaRPr lang="en-US" sz="900" u="none" strike="noStrike" cap="none" dirty="0" smtClean="0">
                        <a:latin typeface="Times New Roman"/>
                        <a:ea typeface="Times New Roman"/>
                        <a:cs typeface="Times New Roman"/>
                        <a:sym typeface="Times New Roman"/>
                      </a:endParaRPr>
                    </a:p>
                    <a:p>
                      <a:pPr marL="0" marR="0" lvl="0" indent="0" algn="l" rtl="0">
                        <a:spcBef>
                          <a:spcPts val="0"/>
                        </a:spcBef>
                        <a:spcAft>
                          <a:spcPts val="0"/>
                        </a:spcAft>
                        <a:buNone/>
                      </a:pPr>
                      <a:endParaRPr sz="900" u="none" strike="noStrike" cap="none">
                        <a:latin typeface="Times New Roman"/>
                        <a:ea typeface="Times New Roman"/>
                        <a:cs typeface="Times New Roman"/>
                        <a:sym typeface="Times New Roman"/>
                      </a:endParaRPr>
                    </a:p>
                  </a:txBody>
                  <a:tcPr marL="34525" marR="34525" marT="0" marB="0"/>
                </a:tc>
                <a:tc>
                  <a:txBody>
                    <a:bodyPr/>
                    <a:lstStyle/>
                    <a:p>
                      <a:pPr marL="0" marR="0" lvl="0" indent="0" algn="ctr" rtl="0">
                        <a:spcBef>
                          <a:spcPts val="0"/>
                        </a:spcBef>
                        <a:spcAft>
                          <a:spcPts val="0"/>
                        </a:spcAft>
                        <a:buNone/>
                      </a:pPr>
                      <a:endParaRPr sz="600" u="none" strike="noStrike" cap="none">
                        <a:latin typeface="Calibri"/>
                        <a:ea typeface="Calibri"/>
                        <a:cs typeface="Calibri"/>
                        <a:sym typeface="Calibri"/>
                      </a:endParaRPr>
                    </a:p>
                  </a:txBody>
                  <a:tcPr marL="34525" marR="34525" marT="0" marB="0" anchor="ctr"/>
                </a:tc>
              </a:tr>
              <a:tr h="864056">
                <a:tc>
                  <a:txBody>
                    <a:bodyPr/>
                    <a:lstStyle/>
                    <a:p>
                      <a:pPr marL="0" marR="0" lvl="0" indent="0" algn="ctr" rtl="0">
                        <a:spcBef>
                          <a:spcPts val="0"/>
                        </a:spcBef>
                        <a:spcAft>
                          <a:spcPts val="0"/>
                        </a:spcAft>
                        <a:buNone/>
                      </a:pPr>
                      <a:r>
                        <a:rPr lang="en-US" sz="1100" u="none" strike="noStrike" cap="none" dirty="0"/>
                        <a:t>Sacrifice Bunt</a:t>
                      </a:r>
                      <a:endParaRPr sz="1100" u="none" strike="noStrike" cap="none">
                        <a:latin typeface="Times New Roman"/>
                        <a:ea typeface="Times New Roman"/>
                        <a:cs typeface="Times New Roman"/>
                        <a:sym typeface="Times New Roman"/>
                      </a:endParaRPr>
                    </a:p>
                  </a:txBody>
                  <a:tcPr marL="34525" marR="34525" marT="0" marB="0" anchor="ctr"/>
                </a:tc>
                <a:tc>
                  <a:txBody>
                    <a:bodyPr/>
                    <a:lstStyle/>
                    <a:p>
                      <a:pPr marL="0" marR="0" lvl="0" indent="0" algn="l" rtl="0">
                        <a:spcBef>
                          <a:spcPts val="0"/>
                        </a:spcBef>
                        <a:spcAft>
                          <a:spcPts val="0"/>
                        </a:spcAft>
                        <a:buNone/>
                      </a:pPr>
                      <a:r>
                        <a:rPr lang="en-US" sz="900" u="none" strike="noStrike" cap="none" dirty="0"/>
                        <a:t>A sacrifice bunt is a batter's act of deliberately bunting the ball to allow a runner on base to advance to another base.</a:t>
                      </a:r>
                      <a:endParaRPr sz="1100"/>
                    </a:p>
                    <a:p>
                      <a:pPr marL="0" marR="0" lvl="0" indent="0" algn="l" rtl="0">
                        <a:spcBef>
                          <a:spcPts val="0"/>
                        </a:spcBef>
                        <a:spcAft>
                          <a:spcPts val="0"/>
                        </a:spcAft>
                        <a:buNone/>
                      </a:pPr>
                      <a:r>
                        <a:rPr lang="en-US" sz="900" u="none" strike="noStrike" cap="none" dirty="0"/>
                        <a:t> </a:t>
                      </a:r>
                      <a:endParaRPr sz="1100"/>
                    </a:p>
                    <a:p>
                      <a:pPr marL="0" marR="0" lvl="0" indent="0" algn="l" rtl="0">
                        <a:spcBef>
                          <a:spcPts val="0"/>
                        </a:spcBef>
                        <a:spcAft>
                          <a:spcPts val="0"/>
                        </a:spcAft>
                        <a:buNone/>
                      </a:pPr>
                      <a:r>
                        <a:rPr lang="en-US" sz="900" u="none" strike="noStrike" cap="none" dirty="0"/>
                        <a:t>To score a sacrifice bunt, record “SAC”, directly above the dotted diamond.</a:t>
                      </a:r>
                      <a:endParaRPr sz="900" u="none" strike="noStrike" cap="none">
                        <a:latin typeface="Times New Roman"/>
                        <a:ea typeface="Times New Roman"/>
                        <a:cs typeface="Times New Roman"/>
                        <a:sym typeface="Times New Roman"/>
                      </a:endParaRPr>
                    </a:p>
                  </a:txBody>
                  <a:tcPr marL="34525" marR="34525" marT="0" marB="0"/>
                </a:tc>
                <a:tc>
                  <a:txBody>
                    <a:bodyPr/>
                    <a:lstStyle/>
                    <a:p>
                      <a:pPr marL="0" marR="0" lvl="0" indent="0" algn="ctr" rtl="0">
                        <a:spcBef>
                          <a:spcPts val="0"/>
                        </a:spcBef>
                        <a:spcAft>
                          <a:spcPts val="0"/>
                        </a:spcAft>
                        <a:buNone/>
                      </a:pPr>
                      <a:endParaRPr sz="600" u="none" strike="noStrike" cap="none">
                        <a:latin typeface="Calibri"/>
                        <a:ea typeface="Calibri"/>
                        <a:cs typeface="Calibri"/>
                        <a:sym typeface="Calibri"/>
                      </a:endParaRPr>
                    </a:p>
                  </a:txBody>
                  <a:tcPr marL="34525" marR="34525" marT="0" marB="0" anchor="ctr"/>
                </a:tc>
              </a:tr>
              <a:tr h="892800">
                <a:tc>
                  <a:txBody>
                    <a:bodyPr/>
                    <a:lstStyle/>
                    <a:p>
                      <a:pPr marL="0" marR="0" lvl="0" indent="0" algn="ctr" rtl="0">
                        <a:spcBef>
                          <a:spcPts val="0"/>
                        </a:spcBef>
                        <a:spcAft>
                          <a:spcPts val="0"/>
                        </a:spcAft>
                        <a:buNone/>
                      </a:pPr>
                      <a:r>
                        <a:rPr lang="en-US" sz="1100" u="none" strike="noStrike" cap="none" dirty="0"/>
                        <a:t>Sacrifice Fly</a:t>
                      </a:r>
                      <a:endParaRPr sz="1100" u="none" strike="noStrike" cap="none">
                        <a:latin typeface="Times New Roman"/>
                        <a:ea typeface="Times New Roman"/>
                        <a:cs typeface="Times New Roman"/>
                        <a:sym typeface="Times New Roman"/>
                      </a:endParaRPr>
                    </a:p>
                  </a:txBody>
                  <a:tcPr marL="34525" marR="34525" marT="0" marB="0" anchor="ctr"/>
                </a:tc>
                <a:tc>
                  <a:txBody>
                    <a:bodyPr/>
                    <a:lstStyle/>
                    <a:p>
                      <a:pPr marL="0" marR="0" lvl="0" indent="0" algn="l" rtl="0">
                        <a:spcBef>
                          <a:spcPts val="0"/>
                        </a:spcBef>
                        <a:spcAft>
                          <a:spcPts val="0"/>
                        </a:spcAft>
                        <a:buNone/>
                      </a:pPr>
                      <a:r>
                        <a:rPr lang="en-US" sz="900" u="none" strike="noStrike" cap="none" dirty="0"/>
                        <a:t>A sacrifice fly is a fly ball that satisfies four criteria:</a:t>
                      </a:r>
                      <a:endParaRPr sz="1100"/>
                    </a:p>
                    <a:p>
                      <a:pPr marL="0" marR="0" lvl="0" indent="0" algn="l" rtl="0">
                        <a:spcBef>
                          <a:spcPts val="0"/>
                        </a:spcBef>
                        <a:spcAft>
                          <a:spcPts val="0"/>
                        </a:spcAft>
                        <a:buNone/>
                      </a:pPr>
                      <a:r>
                        <a:rPr lang="en-US" sz="900" u="none" strike="noStrike" cap="none" dirty="0"/>
                        <a:t>There are fewer than two outs, the ball is hit to the outfield, the batter is put out because a fielder catches the ball and a runner who is already on base advances on the play.</a:t>
                      </a:r>
                      <a:endParaRPr sz="1100"/>
                    </a:p>
                    <a:p>
                      <a:pPr marL="0" marR="0" lvl="0" indent="0" algn="l" rtl="0">
                        <a:spcBef>
                          <a:spcPts val="0"/>
                        </a:spcBef>
                        <a:spcAft>
                          <a:spcPts val="0"/>
                        </a:spcAft>
                        <a:buNone/>
                      </a:pPr>
                      <a:r>
                        <a:rPr lang="en-US" sz="900" u="none" strike="noStrike" cap="none" dirty="0"/>
                        <a:t> </a:t>
                      </a:r>
                      <a:endParaRPr sz="1100"/>
                    </a:p>
                    <a:p>
                      <a:pPr marL="0" marR="0" lvl="0" indent="0" algn="l" rtl="0">
                        <a:spcBef>
                          <a:spcPts val="0"/>
                        </a:spcBef>
                        <a:spcAft>
                          <a:spcPts val="0"/>
                        </a:spcAft>
                        <a:buNone/>
                      </a:pPr>
                      <a:r>
                        <a:rPr lang="en-US" sz="900" u="none" strike="noStrike" cap="none" dirty="0"/>
                        <a:t>To score a sacrifice fly, record “SF”, directly above the dotted diamond.</a:t>
                      </a:r>
                      <a:endParaRPr sz="900" u="none" strike="noStrike" cap="none">
                        <a:latin typeface="Times New Roman"/>
                        <a:ea typeface="Times New Roman"/>
                        <a:cs typeface="Times New Roman"/>
                        <a:sym typeface="Times New Roman"/>
                      </a:endParaRPr>
                    </a:p>
                  </a:txBody>
                  <a:tcPr marL="34525" marR="34525" marT="0" marB="0"/>
                </a:tc>
                <a:tc>
                  <a:txBody>
                    <a:bodyPr/>
                    <a:lstStyle/>
                    <a:p>
                      <a:pPr marL="0" marR="0" lvl="0" indent="0" algn="ctr" rtl="0">
                        <a:spcBef>
                          <a:spcPts val="0"/>
                        </a:spcBef>
                        <a:spcAft>
                          <a:spcPts val="0"/>
                        </a:spcAft>
                        <a:buNone/>
                      </a:pPr>
                      <a:endParaRPr sz="600" u="none" strike="noStrike" cap="none">
                        <a:latin typeface="Calibri"/>
                        <a:ea typeface="Calibri"/>
                        <a:cs typeface="Calibri"/>
                        <a:sym typeface="Calibri"/>
                      </a:endParaRPr>
                    </a:p>
                  </a:txBody>
                  <a:tcPr marL="34525" marR="34525" marT="0" marB="0" anchor="ctr"/>
                </a:tc>
              </a:tr>
              <a:tr h="1414163">
                <a:tc>
                  <a:txBody>
                    <a:bodyPr/>
                    <a:lstStyle/>
                    <a:p>
                      <a:pPr marL="0" marR="0" lvl="0" indent="0" algn="ctr" rtl="0">
                        <a:spcBef>
                          <a:spcPts val="0"/>
                        </a:spcBef>
                        <a:spcAft>
                          <a:spcPts val="0"/>
                        </a:spcAft>
                        <a:buNone/>
                      </a:pPr>
                      <a:r>
                        <a:rPr lang="en-US" sz="1100" u="none" strike="noStrike" cap="none" dirty="0"/>
                        <a:t>Infield Fly</a:t>
                      </a:r>
                      <a:endParaRPr sz="1100" u="none" strike="noStrike" cap="none">
                        <a:latin typeface="Times New Roman"/>
                        <a:ea typeface="Times New Roman"/>
                        <a:cs typeface="Times New Roman"/>
                        <a:sym typeface="Times New Roman"/>
                      </a:endParaRPr>
                    </a:p>
                  </a:txBody>
                  <a:tcPr marL="34525" marR="34525" marT="0" marB="0" anchor="ctr"/>
                </a:tc>
                <a:tc>
                  <a:txBody>
                    <a:bodyPr/>
                    <a:lstStyle/>
                    <a:p>
                      <a:pPr marL="0" marR="0" lvl="0" indent="0" algn="l" rtl="0">
                        <a:spcBef>
                          <a:spcPts val="0"/>
                        </a:spcBef>
                        <a:spcAft>
                          <a:spcPts val="0"/>
                        </a:spcAft>
                        <a:buNone/>
                      </a:pPr>
                      <a:r>
                        <a:rPr lang="en-US" sz="900" u="none" strike="noStrike" cap="none" dirty="0"/>
                        <a:t>When there are fewer than two outs, and there are runners at first and second base, or the bases are loaded and a fly ball is in fair play, and in the umpire's judgment it is catchable by an infielder with ordinary effort, the umpire shall call "infield fly", and the batter will be out regardless of whether the ball is actually caught.</a:t>
                      </a:r>
                      <a:endParaRPr sz="1100"/>
                    </a:p>
                    <a:p>
                      <a:pPr marL="0" marR="0" lvl="0" indent="0" algn="l" rtl="0">
                        <a:spcBef>
                          <a:spcPts val="0"/>
                        </a:spcBef>
                        <a:spcAft>
                          <a:spcPts val="0"/>
                        </a:spcAft>
                        <a:buNone/>
                      </a:pPr>
                      <a:r>
                        <a:rPr lang="en-US" sz="900" u="none" strike="noStrike" cap="none" dirty="0"/>
                        <a:t> </a:t>
                      </a:r>
                      <a:endParaRPr sz="1100"/>
                    </a:p>
                    <a:p>
                      <a:pPr marL="0" marR="0" lvl="0" indent="0" algn="l" rtl="0">
                        <a:spcBef>
                          <a:spcPts val="0"/>
                        </a:spcBef>
                        <a:spcAft>
                          <a:spcPts val="0"/>
                        </a:spcAft>
                        <a:buNone/>
                      </a:pPr>
                      <a:r>
                        <a:rPr lang="en-US" sz="900" u="none" strike="noStrike" cap="none" dirty="0"/>
                        <a:t>To score an infield fly, record “IF”, followed by the position number of the player closest to the pop-up, directly above the dotted diamond.</a:t>
                      </a:r>
                      <a:endParaRPr sz="900" u="none" strike="noStrike" cap="none">
                        <a:latin typeface="Times New Roman"/>
                        <a:ea typeface="Times New Roman"/>
                        <a:cs typeface="Times New Roman"/>
                        <a:sym typeface="Times New Roman"/>
                      </a:endParaRPr>
                    </a:p>
                  </a:txBody>
                  <a:tcPr marL="34525" marR="34525" marT="0" marB="0"/>
                </a:tc>
                <a:tc>
                  <a:txBody>
                    <a:bodyPr/>
                    <a:lstStyle/>
                    <a:p>
                      <a:pPr marL="0" marR="0" lvl="0" indent="0" algn="ctr" rtl="0">
                        <a:spcBef>
                          <a:spcPts val="0"/>
                        </a:spcBef>
                        <a:spcAft>
                          <a:spcPts val="0"/>
                        </a:spcAft>
                        <a:buNone/>
                      </a:pPr>
                      <a:endParaRPr sz="600" u="none" strike="noStrike" cap="none">
                        <a:latin typeface="Calibri"/>
                        <a:ea typeface="Calibri"/>
                        <a:cs typeface="Calibri"/>
                        <a:sym typeface="Calibri"/>
                      </a:endParaRPr>
                    </a:p>
                  </a:txBody>
                  <a:tcPr marL="34525" marR="34525" marT="0" marB="0" anchor="ctr"/>
                </a:tc>
              </a:tr>
            </a:tbl>
          </a:graphicData>
        </a:graphic>
      </p:graphicFrame>
      <p:pic>
        <p:nvPicPr>
          <p:cNvPr id="310" name="Google Shape;310;p40"/>
          <p:cNvPicPr preferRelativeResize="0"/>
          <p:nvPr/>
        </p:nvPicPr>
        <p:blipFill rotWithShape="1">
          <a:blip r:embed="rId3">
            <a:alphaModFix/>
          </a:blip>
          <a:srcRect/>
          <a:stretch/>
        </p:blipFill>
        <p:spPr>
          <a:xfrm>
            <a:off x="6629400" y="344445"/>
            <a:ext cx="1143000" cy="741405"/>
          </a:xfrm>
          <a:prstGeom prst="rect">
            <a:avLst/>
          </a:prstGeom>
          <a:noFill/>
          <a:ln>
            <a:noFill/>
          </a:ln>
        </p:spPr>
      </p:pic>
      <p:pic>
        <p:nvPicPr>
          <p:cNvPr id="311" name="Google Shape;311;p40"/>
          <p:cNvPicPr preferRelativeResize="0"/>
          <p:nvPr/>
        </p:nvPicPr>
        <p:blipFill rotWithShape="1">
          <a:blip r:embed="rId4">
            <a:alphaModFix/>
          </a:blip>
          <a:srcRect/>
          <a:stretch/>
        </p:blipFill>
        <p:spPr>
          <a:xfrm>
            <a:off x="6629400" y="1143000"/>
            <a:ext cx="1143000" cy="740664"/>
          </a:xfrm>
          <a:prstGeom prst="rect">
            <a:avLst/>
          </a:prstGeom>
          <a:noFill/>
          <a:ln>
            <a:noFill/>
          </a:ln>
        </p:spPr>
      </p:pic>
      <p:pic>
        <p:nvPicPr>
          <p:cNvPr id="312" name="Google Shape;312;p40"/>
          <p:cNvPicPr preferRelativeResize="0"/>
          <p:nvPr/>
        </p:nvPicPr>
        <p:blipFill rotWithShape="1">
          <a:blip r:embed="rId5">
            <a:alphaModFix/>
          </a:blip>
          <a:srcRect/>
          <a:stretch/>
        </p:blipFill>
        <p:spPr>
          <a:xfrm>
            <a:off x="6629400" y="2002536"/>
            <a:ext cx="1143000" cy="740664"/>
          </a:xfrm>
          <a:prstGeom prst="rect">
            <a:avLst/>
          </a:prstGeom>
          <a:noFill/>
          <a:ln>
            <a:noFill/>
          </a:ln>
        </p:spPr>
      </p:pic>
      <p:pic>
        <p:nvPicPr>
          <p:cNvPr id="313" name="Google Shape;313;p40"/>
          <p:cNvPicPr preferRelativeResize="0"/>
          <p:nvPr/>
        </p:nvPicPr>
        <p:blipFill rotWithShape="1">
          <a:blip r:embed="rId6">
            <a:alphaModFix/>
          </a:blip>
          <a:srcRect/>
          <a:stretch/>
        </p:blipFill>
        <p:spPr>
          <a:xfrm>
            <a:off x="6629400" y="2838964"/>
            <a:ext cx="1143000" cy="740664"/>
          </a:xfrm>
          <a:prstGeom prst="rect">
            <a:avLst/>
          </a:prstGeom>
          <a:noFill/>
          <a:ln>
            <a:noFill/>
          </a:ln>
        </p:spPr>
      </p:pic>
      <p:pic>
        <p:nvPicPr>
          <p:cNvPr id="314" name="Google Shape;314;p40"/>
          <p:cNvPicPr preferRelativeResize="0"/>
          <p:nvPr/>
        </p:nvPicPr>
        <p:blipFill rotWithShape="1">
          <a:blip r:embed="rId7">
            <a:alphaModFix/>
          </a:blip>
          <a:srcRect/>
          <a:stretch/>
        </p:blipFill>
        <p:spPr>
          <a:xfrm>
            <a:off x="6629400" y="3714751"/>
            <a:ext cx="1143000" cy="742950"/>
          </a:xfrm>
          <a:prstGeom prst="rect">
            <a:avLst/>
          </a:prstGeom>
          <a:noFill/>
          <a:ln>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Uncommon Plays</a:t>
            </a:r>
            <a:endParaRPr lang="en-US" dirty="0"/>
          </a:p>
        </p:txBody>
      </p:sp>
      <p:graphicFrame>
        <p:nvGraphicFramePr>
          <p:cNvPr id="4" name="Google Shape;309;p40"/>
          <p:cNvGraphicFramePr/>
          <p:nvPr/>
        </p:nvGraphicFramePr>
        <p:xfrm>
          <a:off x="152401" y="1028700"/>
          <a:ext cx="8763001" cy="4114800"/>
        </p:xfrm>
        <a:graphic>
          <a:graphicData uri="http://schemas.openxmlformats.org/drawingml/2006/table">
            <a:tbl>
              <a:tblPr>
                <a:noFill/>
                <a:tableStyleId>{ECD05127-99FB-423E-A4EE-78E9BCC78605}</a:tableStyleId>
              </a:tblPr>
              <a:tblGrid>
                <a:gridCol w="1458567"/>
                <a:gridCol w="5323233"/>
                <a:gridCol w="1981201"/>
              </a:tblGrid>
              <a:tr h="228600">
                <a:tc>
                  <a:txBody>
                    <a:bodyPr/>
                    <a:lstStyle/>
                    <a:p>
                      <a:pPr marL="0" marR="0" lvl="0" indent="0" algn="ctr" rtl="0">
                        <a:spcBef>
                          <a:spcPts val="0"/>
                        </a:spcBef>
                        <a:spcAft>
                          <a:spcPts val="0"/>
                        </a:spcAft>
                        <a:buNone/>
                      </a:pPr>
                      <a:r>
                        <a:rPr lang="en-US" sz="1500" u="none" strike="noStrike" cap="none" dirty="0" smtClean="0"/>
                        <a:t>Play</a:t>
                      </a:r>
                      <a:endParaRPr sz="1500" b="1" u="none" strike="noStrike" cap="none">
                        <a:latin typeface="Times New Roman"/>
                        <a:ea typeface="Times New Roman"/>
                        <a:cs typeface="Times New Roman"/>
                        <a:sym typeface="Times New Roman"/>
                      </a:endParaRPr>
                    </a:p>
                  </a:txBody>
                  <a:tcPr marL="34525" marR="34525" marT="0" marB="0" anchor="ctr"/>
                </a:tc>
                <a:tc>
                  <a:txBody>
                    <a:bodyPr/>
                    <a:lstStyle/>
                    <a:p>
                      <a:pPr marL="0" marR="0" lvl="0" indent="0" algn="ctr" rtl="0">
                        <a:spcBef>
                          <a:spcPts val="0"/>
                        </a:spcBef>
                        <a:spcAft>
                          <a:spcPts val="0"/>
                        </a:spcAft>
                        <a:buNone/>
                      </a:pPr>
                      <a:r>
                        <a:rPr lang="en-US" sz="1500" u="none" strike="noStrike" cap="none" dirty="0"/>
                        <a:t>Description</a:t>
                      </a:r>
                      <a:endParaRPr sz="1500" b="1" u="none" strike="noStrike" cap="none">
                        <a:latin typeface="Times New Roman"/>
                        <a:ea typeface="Times New Roman"/>
                        <a:cs typeface="Times New Roman"/>
                        <a:sym typeface="Times New Roman"/>
                      </a:endParaRPr>
                    </a:p>
                  </a:txBody>
                  <a:tcPr marL="34525" marR="34525" marT="0" marB="0" anchor="ctr"/>
                </a:tc>
                <a:tc>
                  <a:txBody>
                    <a:bodyPr/>
                    <a:lstStyle/>
                    <a:p>
                      <a:pPr marL="0" marR="0" lvl="0" indent="0" algn="ctr" rtl="0">
                        <a:spcBef>
                          <a:spcPts val="0"/>
                        </a:spcBef>
                        <a:spcAft>
                          <a:spcPts val="0"/>
                        </a:spcAft>
                        <a:buNone/>
                      </a:pPr>
                      <a:r>
                        <a:rPr lang="en-US" sz="1500" u="none" strike="noStrike" cap="none" dirty="0"/>
                        <a:t>Score Block</a:t>
                      </a:r>
                      <a:endParaRPr sz="1500" b="1" u="none" strike="noStrike" cap="none">
                        <a:latin typeface="Times New Roman"/>
                        <a:ea typeface="Times New Roman"/>
                        <a:cs typeface="Times New Roman"/>
                        <a:sym typeface="Times New Roman"/>
                      </a:endParaRPr>
                    </a:p>
                  </a:txBody>
                  <a:tcPr marL="34525" marR="34525" marT="0" marB="0" anchor="ctr"/>
                </a:tc>
              </a:tr>
              <a:tr h="800100">
                <a:tc>
                  <a:txBody>
                    <a:bodyPr/>
                    <a:lstStyle/>
                    <a:p>
                      <a:pPr marL="0" marR="0" lvl="0" indent="0" algn="ctr" rtl="0">
                        <a:spcBef>
                          <a:spcPts val="0"/>
                        </a:spcBef>
                        <a:spcAft>
                          <a:spcPts val="0"/>
                        </a:spcAft>
                        <a:buNone/>
                      </a:pPr>
                      <a:r>
                        <a:rPr lang="en-US" sz="1100" dirty="0" smtClean="0"/>
                        <a:t>Dropped third strike and batter is out (force play) </a:t>
                      </a:r>
                      <a:endParaRPr sz="1100" u="none" strike="noStrike" cap="none">
                        <a:latin typeface="Times New Roman"/>
                        <a:ea typeface="Times New Roman"/>
                        <a:cs typeface="Times New Roman"/>
                        <a:sym typeface="Times New Roman"/>
                      </a:endParaRPr>
                    </a:p>
                  </a:txBody>
                  <a:tcPr marL="34525" marR="34525" marT="0" marB="0" anchor="ctr"/>
                </a:tc>
                <a:tc>
                  <a:txBody>
                    <a:bodyPr/>
                    <a:lstStyle/>
                    <a:p>
                      <a:pPr marL="0" marR="0" lvl="0" indent="0" algn="l" rtl="0">
                        <a:spcBef>
                          <a:spcPts val="0"/>
                        </a:spcBef>
                        <a:spcAft>
                          <a:spcPts val="0"/>
                        </a:spcAft>
                        <a:buNone/>
                      </a:pPr>
                      <a:r>
                        <a:rPr lang="en-US" sz="1100" dirty="0" smtClean="0"/>
                        <a:t>In Mustang</a:t>
                      </a:r>
                      <a:r>
                        <a:rPr lang="en-US" sz="1100" baseline="0" dirty="0" smtClean="0"/>
                        <a:t> &amp; Bronco, the batter may advance to 1</a:t>
                      </a:r>
                      <a:r>
                        <a:rPr lang="en-US" sz="1100" baseline="30000" dirty="0" smtClean="0"/>
                        <a:t>st</a:t>
                      </a:r>
                      <a:r>
                        <a:rPr lang="en-US" sz="1100" baseline="0" dirty="0" smtClean="0"/>
                        <a:t> base if catcher does not catch the ball cleanly. (1</a:t>
                      </a:r>
                      <a:r>
                        <a:rPr lang="en-US" sz="1100" baseline="30000" dirty="0" smtClean="0"/>
                        <a:t>st</a:t>
                      </a:r>
                      <a:r>
                        <a:rPr lang="en-US" sz="1100" baseline="0" dirty="0" smtClean="0"/>
                        <a:t> base cannot be occupied, if so, the batter is out, except when there are 2 outs in the inning)</a:t>
                      </a:r>
                      <a:endParaRPr lang="en-US" sz="1100" dirty="0" smtClean="0"/>
                    </a:p>
                    <a:p>
                      <a:pPr marL="0" marR="0" lvl="0" indent="0" algn="l" rtl="0">
                        <a:spcBef>
                          <a:spcPts val="0"/>
                        </a:spcBef>
                        <a:spcAft>
                          <a:spcPts val="0"/>
                        </a:spcAft>
                        <a:buNone/>
                      </a:pPr>
                      <a:r>
                        <a:rPr lang="en-US" sz="1100" dirty="0" smtClean="0"/>
                        <a:t>Mark appropriate strikeout (looking/swinging) and who touched the ball to make the play</a:t>
                      </a:r>
                      <a:endParaRPr sz="1100" u="none" strike="noStrike" cap="none">
                        <a:latin typeface="Times New Roman"/>
                        <a:ea typeface="Times New Roman"/>
                        <a:cs typeface="Times New Roman"/>
                        <a:sym typeface="Times New Roman"/>
                      </a:endParaRPr>
                    </a:p>
                  </a:txBody>
                  <a:tcPr marL="34525" marR="34525" marT="0" marB="0"/>
                </a:tc>
                <a:tc>
                  <a:txBody>
                    <a:bodyPr/>
                    <a:lstStyle/>
                    <a:p>
                      <a:pPr marL="0" marR="0" lvl="0" indent="0" algn="ctr" rtl="0">
                        <a:spcBef>
                          <a:spcPts val="0"/>
                        </a:spcBef>
                        <a:spcAft>
                          <a:spcPts val="0"/>
                        </a:spcAft>
                        <a:buNone/>
                      </a:pPr>
                      <a:endParaRPr sz="600" u="none" strike="noStrike" cap="none">
                        <a:latin typeface="Calibri"/>
                        <a:ea typeface="Calibri"/>
                        <a:cs typeface="Calibri"/>
                        <a:sym typeface="Calibri"/>
                      </a:endParaRPr>
                    </a:p>
                  </a:txBody>
                  <a:tcPr marL="34525" marR="34525" marT="0" marB="0" anchor="ctr"/>
                </a:tc>
              </a:tr>
              <a:tr h="960120">
                <a:tc>
                  <a:txBody>
                    <a:bodyPr/>
                    <a:lstStyle/>
                    <a:p>
                      <a:pPr marL="0" marR="0" lvl="0" indent="0" algn="ctr" rtl="0">
                        <a:spcBef>
                          <a:spcPts val="0"/>
                        </a:spcBef>
                        <a:spcAft>
                          <a:spcPts val="0"/>
                        </a:spcAft>
                        <a:buNone/>
                      </a:pPr>
                      <a:r>
                        <a:rPr lang="en-US" sz="1100" dirty="0" smtClean="0"/>
                        <a:t>Dropped third strike and batter is safe </a:t>
                      </a:r>
                      <a:endParaRPr sz="1100" u="none" strike="noStrike" cap="none">
                        <a:latin typeface="Times New Roman"/>
                        <a:ea typeface="Times New Roman"/>
                        <a:cs typeface="Times New Roman"/>
                        <a:sym typeface="Times New Roman"/>
                      </a:endParaRPr>
                    </a:p>
                  </a:txBody>
                  <a:tcPr marL="34525" marR="34525" marT="0" marB="0"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dirty="0" smtClean="0"/>
                        <a:t>In Mustang</a:t>
                      </a:r>
                      <a:r>
                        <a:rPr lang="en-US" sz="1100" baseline="0" dirty="0" smtClean="0"/>
                        <a:t> &amp; Bronco, the batter may advance to 1</a:t>
                      </a:r>
                      <a:r>
                        <a:rPr lang="en-US" sz="1100" baseline="30000" dirty="0" smtClean="0"/>
                        <a:t>st</a:t>
                      </a:r>
                      <a:r>
                        <a:rPr lang="en-US" sz="1100" baseline="0" dirty="0" smtClean="0"/>
                        <a:t> base if catcher does not catch the ball cleanly. (1</a:t>
                      </a:r>
                      <a:r>
                        <a:rPr lang="en-US" sz="1100" baseline="30000" dirty="0" smtClean="0"/>
                        <a:t>st</a:t>
                      </a:r>
                      <a:r>
                        <a:rPr lang="en-US" sz="1100" baseline="0" dirty="0" smtClean="0"/>
                        <a:t> base cannot be occupied, if so, batter is out, except when there are 2 outs in the inning)</a:t>
                      </a:r>
                      <a:endParaRPr lang="en-US" sz="1100" dirty="0" smtClean="0"/>
                    </a:p>
                    <a:p>
                      <a:r>
                        <a:rPr lang="en-US" sz="1100" dirty="0" smtClean="0"/>
                        <a:t>Mark appropriate strikeout (looking/swinging) and draw line to 1</a:t>
                      </a:r>
                      <a:r>
                        <a:rPr lang="en-US" sz="1100" baseline="30000" dirty="0" smtClean="0"/>
                        <a:t>st</a:t>
                      </a:r>
                      <a:r>
                        <a:rPr lang="en-US" sz="1100" dirty="0" smtClean="0"/>
                        <a:t> base (or to the base they advanced to).  Mark “E” for either P or C. This is up to scorekeepers discretion</a:t>
                      </a:r>
                      <a:endParaRPr sz="1100" u="none" strike="noStrike" cap="none">
                        <a:latin typeface="Times New Roman"/>
                        <a:ea typeface="Times New Roman"/>
                        <a:cs typeface="Times New Roman"/>
                        <a:sym typeface="Times New Roman"/>
                      </a:endParaRPr>
                    </a:p>
                  </a:txBody>
                  <a:tcPr marL="34525" marR="34525" marT="0" marB="0"/>
                </a:tc>
                <a:tc>
                  <a:txBody>
                    <a:bodyPr/>
                    <a:lstStyle/>
                    <a:p>
                      <a:pPr marL="0" marR="0" lvl="0" indent="0" algn="ctr" rtl="0">
                        <a:spcBef>
                          <a:spcPts val="0"/>
                        </a:spcBef>
                        <a:spcAft>
                          <a:spcPts val="0"/>
                        </a:spcAft>
                        <a:buNone/>
                      </a:pPr>
                      <a:endParaRPr sz="600" u="none" strike="noStrike" cap="none">
                        <a:latin typeface="Calibri"/>
                        <a:ea typeface="Calibri"/>
                        <a:cs typeface="Calibri"/>
                        <a:sym typeface="Calibri"/>
                      </a:endParaRPr>
                    </a:p>
                  </a:txBody>
                  <a:tcPr marL="34525" marR="34525" marT="0" marB="0" anchor="ctr"/>
                </a:tc>
              </a:tr>
              <a:tr h="1120140">
                <a:tc>
                  <a:txBody>
                    <a:bodyPr/>
                    <a:lstStyle/>
                    <a:p>
                      <a:pPr marL="0" marR="0" lvl="0" indent="0" algn="ctr" rtl="0">
                        <a:lnSpc>
                          <a:spcPct val="100000"/>
                        </a:lnSpc>
                        <a:spcBef>
                          <a:spcPts val="0"/>
                        </a:spcBef>
                        <a:spcAft>
                          <a:spcPts val="0"/>
                        </a:spcAft>
                        <a:buClr>
                          <a:srgbClr val="000000"/>
                        </a:buClr>
                        <a:buFont typeface="Arial"/>
                        <a:buNone/>
                      </a:pPr>
                      <a:r>
                        <a:rPr lang="en-US" sz="1100" b="0" i="0" u="none" strike="noStrike" cap="none" dirty="0" smtClean="0">
                          <a:solidFill>
                            <a:schemeClr val="dk1"/>
                          </a:solidFill>
                          <a:latin typeface="Calibri"/>
                          <a:ea typeface="Calibri"/>
                          <a:cs typeface="Calibri"/>
                          <a:sym typeface="Times New Roman"/>
                        </a:rPr>
                        <a:t>Pickoff attempt and runner is out</a:t>
                      </a:r>
                      <a:endParaRPr lang="en-US" sz="1100" b="0" i="0" u="none" strike="noStrike" cap="none" dirty="0">
                        <a:solidFill>
                          <a:schemeClr val="dk1"/>
                        </a:solidFill>
                        <a:latin typeface="Calibri"/>
                        <a:ea typeface="Calibri"/>
                        <a:cs typeface="Calibri"/>
                        <a:sym typeface="Times New Roman"/>
                      </a:endParaRPr>
                    </a:p>
                  </a:txBody>
                  <a:tcPr marL="34525" marR="34525" marT="0" marB="0" anchor="ctr"/>
                </a:tc>
                <a:tc>
                  <a:txBody>
                    <a:bodyPr/>
                    <a:lstStyle/>
                    <a:p>
                      <a:pPr marL="0" marR="0" lvl="0" indent="0" algn="l" rtl="0">
                        <a:lnSpc>
                          <a:spcPct val="100000"/>
                        </a:lnSpc>
                        <a:spcBef>
                          <a:spcPts val="0"/>
                        </a:spcBef>
                        <a:spcAft>
                          <a:spcPts val="0"/>
                        </a:spcAft>
                        <a:buClr>
                          <a:srgbClr val="000000"/>
                        </a:buClr>
                        <a:buFont typeface="Arial"/>
                        <a:buNone/>
                      </a:pPr>
                      <a:r>
                        <a:rPr lang="en-US" sz="1100" b="0" i="0" u="none" strike="noStrike" cap="none" dirty="0" smtClean="0">
                          <a:solidFill>
                            <a:schemeClr val="dk1"/>
                          </a:solidFill>
                          <a:latin typeface="Calibri"/>
                          <a:ea typeface="Calibri"/>
                          <a:cs typeface="Calibri"/>
                          <a:sym typeface="Times New Roman"/>
                        </a:rPr>
                        <a:t>A pitcher (or catcher) can try to pickoff a runner on the bases.  A pickoff is an act by a pitcher (or catcher), throwing a live ball to a fielder so that the fielder can tag out a baserunner who is either leading off or about to begin stealing the next base. </a:t>
                      </a:r>
                    </a:p>
                    <a:p>
                      <a:pPr marL="0" marR="0" lvl="0" indent="0" algn="l" rtl="0">
                        <a:lnSpc>
                          <a:spcPct val="100000"/>
                        </a:lnSpc>
                        <a:spcBef>
                          <a:spcPts val="0"/>
                        </a:spcBef>
                        <a:spcAft>
                          <a:spcPts val="0"/>
                        </a:spcAft>
                        <a:buClr>
                          <a:srgbClr val="000000"/>
                        </a:buClr>
                        <a:buFont typeface="Arial"/>
                        <a:buNone/>
                      </a:pPr>
                      <a:r>
                        <a:rPr lang="en-US" sz="1100" b="0" i="0" u="none" strike="noStrike" cap="none" dirty="0" smtClean="0">
                          <a:solidFill>
                            <a:schemeClr val="dk1"/>
                          </a:solidFill>
                          <a:latin typeface="Calibri"/>
                          <a:ea typeface="Calibri"/>
                          <a:cs typeface="Calibri"/>
                          <a:sym typeface="Times New Roman"/>
                        </a:rPr>
                        <a:t>Mark the runner as not advancing to the next base and identify the thrower of the ball and those who touched the ball to get runner out.</a:t>
                      </a:r>
                    </a:p>
                    <a:p>
                      <a:pPr marL="0" marR="0" lvl="0" indent="0" algn="ctr" rtl="0">
                        <a:lnSpc>
                          <a:spcPct val="100000"/>
                        </a:lnSpc>
                        <a:spcBef>
                          <a:spcPts val="0"/>
                        </a:spcBef>
                        <a:spcAft>
                          <a:spcPts val="0"/>
                        </a:spcAft>
                        <a:buClr>
                          <a:srgbClr val="000000"/>
                        </a:buClr>
                        <a:buFont typeface="Arial"/>
                        <a:buNone/>
                      </a:pPr>
                      <a:endParaRPr lang="en-US" sz="1100" b="0" i="0" u="none" strike="noStrike" cap="none" dirty="0">
                        <a:solidFill>
                          <a:schemeClr val="dk1"/>
                        </a:solidFill>
                        <a:latin typeface="Calibri"/>
                        <a:ea typeface="Calibri"/>
                        <a:cs typeface="Calibri"/>
                        <a:sym typeface="Times New Roman"/>
                      </a:endParaRPr>
                    </a:p>
                  </a:txBody>
                  <a:tcPr marL="34525" marR="34525" marT="0" marB="0"/>
                </a:tc>
                <a:tc>
                  <a:txBody>
                    <a:bodyPr/>
                    <a:lstStyle/>
                    <a:p>
                      <a:pPr marL="0" marR="0" lvl="0" indent="0" algn="ctr" rtl="0">
                        <a:spcBef>
                          <a:spcPts val="0"/>
                        </a:spcBef>
                        <a:spcAft>
                          <a:spcPts val="0"/>
                        </a:spcAft>
                        <a:buNone/>
                      </a:pPr>
                      <a:endParaRPr sz="600" u="none" strike="noStrike" cap="none">
                        <a:latin typeface="Calibri"/>
                        <a:ea typeface="Calibri"/>
                        <a:cs typeface="Calibri"/>
                        <a:sym typeface="Calibri"/>
                      </a:endParaRPr>
                    </a:p>
                  </a:txBody>
                  <a:tcPr marL="34525" marR="34525" marT="0" marB="0" anchor="ctr"/>
                </a:tc>
              </a:tr>
              <a:tr h="96012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100" b="0" i="0" u="none" strike="noStrike" cap="none" dirty="0" smtClean="0">
                          <a:solidFill>
                            <a:schemeClr val="dk1"/>
                          </a:solidFill>
                          <a:latin typeface="Calibri"/>
                          <a:ea typeface="Calibri"/>
                          <a:cs typeface="Calibri"/>
                          <a:sym typeface="Times New Roman"/>
                        </a:rPr>
                        <a:t>Pickoff attempt and runner advances to next base</a:t>
                      </a:r>
                    </a:p>
                    <a:p>
                      <a:pPr marL="0" marR="0" lvl="0" indent="0" algn="ctr" rtl="0">
                        <a:lnSpc>
                          <a:spcPct val="100000"/>
                        </a:lnSpc>
                        <a:spcBef>
                          <a:spcPts val="0"/>
                        </a:spcBef>
                        <a:spcAft>
                          <a:spcPts val="0"/>
                        </a:spcAft>
                        <a:buClr>
                          <a:srgbClr val="000000"/>
                        </a:buClr>
                        <a:buFont typeface="Arial"/>
                        <a:buNone/>
                      </a:pPr>
                      <a:endParaRPr lang="en-US" sz="1100" b="0" i="0" u="none" strike="noStrike" cap="none" dirty="0">
                        <a:solidFill>
                          <a:schemeClr val="dk1"/>
                        </a:solidFill>
                        <a:latin typeface="Calibri"/>
                        <a:ea typeface="Calibri"/>
                        <a:cs typeface="Calibri"/>
                        <a:sym typeface="Times New Roman"/>
                      </a:endParaRPr>
                    </a:p>
                  </a:txBody>
                  <a:tcPr marL="34525" marR="34525" marT="0" marB="0" anchor="ctr"/>
                </a:tc>
                <a:tc>
                  <a:txBody>
                    <a:bodyPr/>
                    <a:lstStyle/>
                    <a:p>
                      <a:pPr marL="0" marR="0" lvl="0" indent="0" algn="l" rtl="0">
                        <a:lnSpc>
                          <a:spcPct val="100000"/>
                        </a:lnSpc>
                        <a:spcBef>
                          <a:spcPts val="0"/>
                        </a:spcBef>
                        <a:spcAft>
                          <a:spcPts val="0"/>
                        </a:spcAft>
                        <a:buClr>
                          <a:srgbClr val="000000"/>
                        </a:buClr>
                        <a:buFont typeface="Arial"/>
                        <a:buNone/>
                      </a:pPr>
                      <a:endParaRPr lang="en-US" sz="1100" b="0" i="0" u="none" strike="noStrike" cap="none" dirty="0" smtClean="0">
                        <a:solidFill>
                          <a:schemeClr val="dk1"/>
                        </a:solidFill>
                        <a:latin typeface="Calibri"/>
                        <a:ea typeface="Calibri"/>
                        <a:cs typeface="Calibri"/>
                        <a:sym typeface="Times New Roman"/>
                      </a:endParaRPr>
                    </a:p>
                    <a:p>
                      <a:pPr marL="0" marR="0" lvl="0" indent="0" algn="l" rtl="0">
                        <a:lnSpc>
                          <a:spcPct val="100000"/>
                        </a:lnSpc>
                        <a:spcBef>
                          <a:spcPts val="0"/>
                        </a:spcBef>
                        <a:spcAft>
                          <a:spcPts val="0"/>
                        </a:spcAft>
                        <a:buClr>
                          <a:srgbClr val="000000"/>
                        </a:buClr>
                        <a:buFont typeface="Arial"/>
                        <a:buNone/>
                      </a:pPr>
                      <a:r>
                        <a:rPr lang="en-US" sz="1100" b="0" i="0" u="none" strike="noStrike" cap="none" dirty="0" smtClean="0">
                          <a:solidFill>
                            <a:schemeClr val="dk1"/>
                          </a:solidFill>
                          <a:latin typeface="Calibri"/>
                          <a:ea typeface="Calibri"/>
                          <a:cs typeface="Calibri"/>
                          <a:sym typeface="Times New Roman"/>
                        </a:rPr>
                        <a:t>When a</a:t>
                      </a:r>
                      <a:r>
                        <a:rPr lang="en-US" sz="1100" b="0" i="0" u="none" strike="noStrike" cap="none" baseline="0" dirty="0" smtClean="0">
                          <a:solidFill>
                            <a:schemeClr val="dk1"/>
                          </a:solidFill>
                          <a:latin typeface="Calibri"/>
                          <a:ea typeface="Calibri"/>
                          <a:cs typeface="Calibri"/>
                          <a:sym typeface="Times New Roman"/>
                        </a:rPr>
                        <a:t> pitcher (or catcher) attempts a pick off attempt and an error allows baserunner to advance a base (or multiple bases)  </a:t>
                      </a:r>
                      <a:endParaRPr lang="en-US" sz="1100" b="0" i="0" u="none" strike="noStrike" cap="none" dirty="0" smtClean="0">
                        <a:solidFill>
                          <a:schemeClr val="dk1"/>
                        </a:solidFill>
                        <a:latin typeface="Calibri"/>
                        <a:ea typeface="Calibri"/>
                        <a:cs typeface="Calibri"/>
                        <a:sym typeface="Times New Roman"/>
                      </a:endParaRPr>
                    </a:p>
                    <a:p>
                      <a:pPr marL="0" marR="0" lvl="0" indent="0" algn="l" rtl="0">
                        <a:lnSpc>
                          <a:spcPct val="100000"/>
                        </a:lnSpc>
                        <a:spcBef>
                          <a:spcPts val="0"/>
                        </a:spcBef>
                        <a:spcAft>
                          <a:spcPts val="0"/>
                        </a:spcAft>
                        <a:buClr>
                          <a:srgbClr val="000000"/>
                        </a:buClr>
                        <a:buFont typeface="Arial"/>
                        <a:buNone/>
                      </a:pPr>
                      <a:r>
                        <a:rPr lang="en-US" sz="1100" b="0" i="0" u="none" strike="noStrike" cap="none" dirty="0" smtClean="0">
                          <a:solidFill>
                            <a:schemeClr val="dk1"/>
                          </a:solidFill>
                          <a:latin typeface="Calibri"/>
                          <a:ea typeface="Calibri"/>
                          <a:cs typeface="Calibri"/>
                          <a:sym typeface="Times New Roman"/>
                        </a:rPr>
                        <a:t>Mark the runner as advancing</a:t>
                      </a:r>
                      <a:r>
                        <a:rPr lang="en-US" sz="1100" b="0" i="0" u="none" strike="noStrike" cap="none" baseline="0" dirty="0" smtClean="0">
                          <a:solidFill>
                            <a:schemeClr val="dk1"/>
                          </a:solidFill>
                          <a:latin typeface="Calibri"/>
                          <a:ea typeface="Calibri"/>
                          <a:cs typeface="Calibri"/>
                          <a:sym typeface="Times New Roman"/>
                        </a:rPr>
                        <a:t> to appropriate base and identify who made the error to allow baserunner to advance </a:t>
                      </a:r>
                      <a:endParaRPr lang="en-US" sz="1100" b="0" i="0" u="none" strike="noStrike" cap="none" dirty="0" smtClean="0">
                        <a:solidFill>
                          <a:schemeClr val="dk1"/>
                        </a:solidFill>
                        <a:latin typeface="Calibri"/>
                        <a:ea typeface="Calibri"/>
                        <a:cs typeface="Calibri"/>
                        <a:sym typeface="Times New Roman"/>
                      </a:endParaRPr>
                    </a:p>
                    <a:p>
                      <a:pPr marL="0" marR="0" lvl="0" indent="0" algn="ctr" rtl="0">
                        <a:lnSpc>
                          <a:spcPct val="100000"/>
                        </a:lnSpc>
                        <a:spcBef>
                          <a:spcPts val="0"/>
                        </a:spcBef>
                        <a:spcAft>
                          <a:spcPts val="0"/>
                        </a:spcAft>
                        <a:buClr>
                          <a:srgbClr val="000000"/>
                        </a:buClr>
                        <a:buFont typeface="Arial"/>
                        <a:buNone/>
                      </a:pPr>
                      <a:endParaRPr lang="en-US" sz="1100" b="0" i="0" u="none" strike="noStrike" cap="none" dirty="0">
                        <a:solidFill>
                          <a:schemeClr val="dk1"/>
                        </a:solidFill>
                        <a:latin typeface="Calibri"/>
                        <a:ea typeface="Calibri"/>
                        <a:cs typeface="Calibri"/>
                        <a:sym typeface="Times New Roman"/>
                      </a:endParaRPr>
                    </a:p>
                  </a:txBody>
                  <a:tcPr marL="34525" marR="34525" marT="0" marB="0"/>
                </a:tc>
                <a:tc>
                  <a:txBody>
                    <a:bodyPr/>
                    <a:lstStyle/>
                    <a:p>
                      <a:pPr marL="0" marR="0" lvl="0" indent="0" algn="ctr" rtl="0">
                        <a:spcBef>
                          <a:spcPts val="0"/>
                        </a:spcBef>
                        <a:spcAft>
                          <a:spcPts val="0"/>
                        </a:spcAft>
                        <a:buNone/>
                      </a:pPr>
                      <a:endParaRPr sz="600" u="none" strike="noStrike" cap="none">
                        <a:latin typeface="Calibri"/>
                        <a:ea typeface="Calibri"/>
                        <a:cs typeface="Calibri"/>
                        <a:sym typeface="Calibri"/>
                      </a:endParaRPr>
                    </a:p>
                  </a:txBody>
                  <a:tcPr marL="34525" marR="34525" marT="0" marB="0" anchor="ctr"/>
                </a:tc>
              </a:tr>
            </a:tbl>
          </a:graphicData>
        </a:graphic>
      </p:graphicFrame>
      <p:pic>
        <p:nvPicPr>
          <p:cNvPr id="12" name="Google Shape;338;p43"/>
          <p:cNvPicPr preferRelativeResize="0"/>
          <p:nvPr/>
        </p:nvPicPr>
        <p:blipFill rotWithShape="1">
          <a:blip r:embed="rId3">
            <a:alphaModFix/>
          </a:blip>
          <a:srcRect/>
          <a:stretch/>
        </p:blipFill>
        <p:spPr>
          <a:xfrm>
            <a:off x="7315200" y="4229100"/>
            <a:ext cx="1143000" cy="740664"/>
          </a:xfrm>
          <a:prstGeom prst="rect">
            <a:avLst/>
          </a:prstGeom>
          <a:noFill/>
          <a:ln>
            <a:noFill/>
          </a:ln>
        </p:spPr>
      </p:pic>
      <p:grpSp>
        <p:nvGrpSpPr>
          <p:cNvPr id="42" name="Group 41"/>
          <p:cNvGrpSpPr/>
          <p:nvPr/>
        </p:nvGrpSpPr>
        <p:grpSpPr>
          <a:xfrm>
            <a:off x="7315200" y="1283454"/>
            <a:ext cx="1143000" cy="740664"/>
            <a:chOff x="7315200" y="1711272"/>
            <a:chExt cx="1143000" cy="987552"/>
          </a:xfrm>
        </p:grpSpPr>
        <p:pic>
          <p:nvPicPr>
            <p:cNvPr id="9" name="Google Shape;338;p43"/>
            <p:cNvPicPr preferRelativeResize="0"/>
            <p:nvPr/>
          </p:nvPicPr>
          <p:blipFill rotWithShape="1">
            <a:blip r:embed="rId3">
              <a:alphaModFix/>
            </a:blip>
            <a:srcRect/>
            <a:stretch/>
          </p:blipFill>
          <p:spPr>
            <a:xfrm>
              <a:off x="7315200" y="1711272"/>
              <a:ext cx="1143000" cy="987552"/>
            </a:xfrm>
            <a:prstGeom prst="rect">
              <a:avLst/>
            </a:prstGeom>
            <a:noFill/>
            <a:ln>
              <a:noFill/>
            </a:ln>
          </p:spPr>
        </p:pic>
        <p:sp>
          <p:nvSpPr>
            <p:cNvPr id="8" name="TextBox 7"/>
            <p:cNvSpPr txBox="1"/>
            <p:nvPr/>
          </p:nvSpPr>
          <p:spPr>
            <a:xfrm>
              <a:off x="7592785" y="1768097"/>
              <a:ext cx="595150" cy="697627"/>
            </a:xfrm>
            <a:prstGeom prst="rect">
              <a:avLst/>
            </a:prstGeom>
            <a:noFill/>
          </p:spPr>
          <p:txBody>
            <a:bodyPr wrap="square" rtlCol="0">
              <a:spAutoFit/>
            </a:bodyPr>
            <a:lstStyle/>
            <a:p>
              <a:pPr algn="ctr"/>
              <a:r>
                <a:rPr lang="en-US" dirty="0" smtClean="0"/>
                <a:t>2-3</a:t>
              </a:r>
            </a:p>
            <a:p>
              <a:pPr algn="ctr"/>
              <a:r>
                <a:rPr lang="en-US" dirty="0" smtClean="0"/>
                <a:t>K</a:t>
              </a:r>
              <a:endParaRPr lang="en-US" dirty="0"/>
            </a:p>
          </p:txBody>
        </p:sp>
        <p:sp>
          <p:nvSpPr>
            <p:cNvPr id="13" name="Oval 12"/>
            <p:cNvSpPr/>
            <p:nvPr/>
          </p:nvSpPr>
          <p:spPr>
            <a:xfrm>
              <a:off x="7543800" y="2394024"/>
              <a:ext cx="228600" cy="228600"/>
            </a:xfrm>
            <a:prstGeom prst="ellipse">
              <a:avLst/>
            </a:prstGeom>
            <a:solidFill>
              <a:schemeClr val="lt1">
                <a:alpha val="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1</a:t>
              </a:r>
              <a:endParaRPr lang="en-US" dirty="0"/>
            </a:p>
          </p:txBody>
        </p:sp>
        <p:cxnSp>
          <p:nvCxnSpPr>
            <p:cNvPr id="15" name="Straight Connector 14"/>
            <p:cNvCxnSpPr/>
            <p:nvPr/>
          </p:nvCxnSpPr>
          <p:spPr>
            <a:xfrm rot="5400000" flipH="1" flipV="1">
              <a:off x="8294914" y="2361368"/>
              <a:ext cx="119743" cy="979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flipH="1" flipV="1">
              <a:off x="8289471" y="2497440"/>
              <a:ext cx="119743" cy="979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flipH="1" flipV="1">
              <a:off x="8300357" y="1784426"/>
              <a:ext cx="119743" cy="979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7315200" y="2162286"/>
            <a:ext cx="1143000" cy="740664"/>
            <a:chOff x="7315200" y="3124200"/>
            <a:chExt cx="1143000" cy="987552"/>
          </a:xfrm>
        </p:grpSpPr>
        <p:pic>
          <p:nvPicPr>
            <p:cNvPr id="10" name="Google Shape;338;p43"/>
            <p:cNvPicPr preferRelativeResize="0"/>
            <p:nvPr/>
          </p:nvPicPr>
          <p:blipFill rotWithShape="1">
            <a:blip r:embed="rId3">
              <a:alphaModFix/>
            </a:blip>
            <a:srcRect/>
            <a:stretch/>
          </p:blipFill>
          <p:spPr>
            <a:xfrm>
              <a:off x="7315200" y="3124200"/>
              <a:ext cx="1143000" cy="987552"/>
            </a:xfrm>
            <a:prstGeom prst="rect">
              <a:avLst/>
            </a:prstGeom>
            <a:noFill/>
            <a:ln>
              <a:noFill/>
            </a:ln>
          </p:spPr>
        </p:pic>
        <p:cxnSp>
          <p:nvCxnSpPr>
            <p:cNvPr id="21" name="Straight Connector 20"/>
            <p:cNvCxnSpPr/>
            <p:nvPr/>
          </p:nvCxnSpPr>
          <p:spPr>
            <a:xfrm rot="5400000" flipH="1" flipV="1">
              <a:off x="8289471" y="3211288"/>
              <a:ext cx="119743" cy="979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flipH="1" flipV="1">
              <a:off x="8289472" y="3761016"/>
              <a:ext cx="119743" cy="979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flipH="1" flipV="1">
              <a:off x="8294914" y="3913417"/>
              <a:ext cx="119743" cy="979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7881258" y="3842656"/>
              <a:ext cx="212270" cy="2013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587344" y="3145972"/>
              <a:ext cx="595150" cy="697627"/>
            </a:xfrm>
            <a:prstGeom prst="rect">
              <a:avLst/>
            </a:prstGeom>
            <a:noFill/>
          </p:spPr>
          <p:txBody>
            <a:bodyPr wrap="square" rtlCol="0">
              <a:spAutoFit/>
            </a:bodyPr>
            <a:lstStyle/>
            <a:p>
              <a:pPr algn="ctr"/>
              <a:r>
                <a:rPr lang="en-US" dirty="0" smtClean="0"/>
                <a:t>K</a:t>
              </a:r>
            </a:p>
            <a:p>
              <a:pPr algn="ctr"/>
              <a:r>
                <a:rPr lang="en-US" dirty="0" smtClean="0"/>
                <a:t>E2</a:t>
              </a:r>
              <a:endParaRPr lang="en-US" dirty="0"/>
            </a:p>
          </p:txBody>
        </p:sp>
      </p:grpSp>
      <p:sp>
        <p:nvSpPr>
          <p:cNvPr id="31" name="Oval 30"/>
          <p:cNvSpPr/>
          <p:nvPr/>
        </p:nvSpPr>
        <p:spPr>
          <a:xfrm>
            <a:off x="7287985" y="4359729"/>
            <a:ext cx="228600" cy="171450"/>
          </a:xfrm>
          <a:prstGeom prst="ellipse">
            <a:avLst/>
          </a:prstGeom>
          <a:solidFill>
            <a:schemeClr val="lt1">
              <a:alpha val="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nvGrpSpPr>
          <p:cNvPr id="44" name="Group 43"/>
          <p:cNvGrpSpPr/>
          <p:nvPr/>
        </p:nvGrpSpPr>
        <p:grpSpPr>
          <a:xfrm>
            <a:off x="7293428" y="3171204"/>
            <a:ext cx="1164772" cy="752911"/>
            <a:chOff x="7293428" y="4479471"/>
            <a:chExt cx="1164772" cy="1003881"/>
          </a:xfrm>
        </p:grpSpPr>
        <p:pic>
          <p:nvPicPr>
            <p:cNvPr id="11" name="Google Shape;338;p43"/>
            <p:cNvPicPr preferRelativeResize="0"/>
            <p:nvPr/>
          </p:nvPicPr>
          <p:blipFill rotWithShape="1">
            <a:blip r:embed="rId3">
              <a:alphaModFix/>
            </a:blip>
            <a:srcRect/>
            <a:stretch/>
          </p:blipFill>
          <p:spPr>
            <a:xfrm>
              <a:off x="7315200" y="4495800"/>
              <a:ext cx="1143000" cy="987552"/>
            </a:xfrm>
            <a:prstGeom prst="rect">
              <a:avLst/>
            </a:prstGeom>
            <a:noFill/>
            <a:ln>
              <a:noFill/>
            </a:ln>
          </p:spPr>
        </p:pic>
        <p:sp>
          <p:nvSpPr>
            <p:cNvPr id="30" name="Oval 29"/>
            <p:cNvSpPr/>
            <p:nvPr/>
          </p:nvSpPr>
          <p:spPr>
            <a:xfrm>
              <a:off x="7293428" y="4479471"/>
              <a:ext cx="228600" cy="228600"/>
            </a:xfrm>
            <a:prstGeom prst="ellipse">
              <a:avLst/>
            </a:prstGeom>
            <a:solidFill>
              <a:schemeClr val="lt1">
                <a:alpha val="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cxnSp>
          <p:nvCxnSpPr>
            <p:cNvPr id="32" name="Straight Connector 31"/>
            <p:cNvCxnSpPr/>
            <p:nvPr/>
          </p:nvCxnSpPr>
          <p:spPr>
            <a:xfrm rot="5400000">
              <a:off x="7881254" y="5208845"/>
              <a:ext cx="212270" cy="2013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V="1">
              <a:off x="8012113" y="5148262"/>
              <a:ext cx="79830" cy="6395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flipV="1">
              <a:off x="7985126" y="5115380"/>
              <a:ext cx="67131" cy="5987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7504025" y="4713927"/>
              <a:ext cx="705478" cy="410369"/>
            </a:xfrm>
            <a:prstGeom prst="rect">
              <a:avLst/>
            </a:prstGeom>
            <a:noFill/>
          </p:spPr>
          <p:txBody>
            <a:bodyPr wrap="square" rtlCol="0">
              <a:spAutoFit/>
            </a:bodyPr>
            <a:lstStyle/>
            <a:p>
              <a:pPr algn="ctr"/>
              <a:r>
                <a:rPr lang="en-US" dirty="0" smtClean="0"/>
                <a:t>1-3-6</a:t>
              </a:r>
              <a:endParaRPr lang="en-US" dirty="0"/>
            </a:p>
          </p:txBody>
        </p:sp>
        <p:sp>
          <p:nvSpPr>
            <p:cNvPr id="41" name="Oval 40"/>
            <p:cNvSpPr/>
            <p:nvPr/>
          </p:nvSpPr>
          <p:spPr>
            <a:xfrm>
              <a:off x="7505281" y="5209233"/>
              <a:ext cx="228600" cy="228600"/>
            </a:xfrm>
            <a:prstGeom prst="ellipse">
              <a:avLst/>
            </a:prstGeom>
            <a:solidFill>
              <a:schemeClr val="lt1">
                <a:alpha val="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2</a:t>
              </a:r>
              <a:endParaRPr lang="en-US" dirty="0"/>
            </a:p>
          </p:txBody>
        </p:sp>
      </p:grpSp>
      <p:cxnSp>
        <p:nvCxnSpPr>
          <p:cNvPr id="45" name="Straight Connector 44"/>
          <p:cNvCxnSpPr/>
          <p:nvPr/>
        </p:nvCxnSpPr>
        <p:spPr>
          <a:xfrm rot="5400000">
            <a:off x="7889366" y="4749394"/>
            <a:ext cx="159203" cy="2013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7717916" y="4582706"/>
            <a:ext cx="159203" cy="20138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300000">
            <a:off x="7881882" y="4612642"/>
            <a:ext cx="212270" cy="1510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7924800" y="4528146"/>
            <a:ext cx="348203" cy="246221"/>
          </a:xfrm>
          <a:prstGeom prst="rect">
            <a:avLst/>
          </a:prstGeom>
          <a:noFill/>
        </p:spPr>
        <p:txBody>
          <a:bodyPr wrap="square" rtlCol="0">
            <a:spAutoFit/>
          </a:bodyPr>
          <a:lstStyle/>
          <a:p>
            <a:pPr algn="ctr"/>
            <a:r>
              <a:rPr lang="en-US" sz="1000" dirty="0" smtClean="0"/>
              <a:t>E1</a:t>
            </a:r>
            <a:endParaRPr lang="en-US" sz="1000" dirty="0"/>
          </a:p>
        </p:txBody>
      </p:sp>
      <p:sp>
        <p:nvSpPr>
          <p:cNvPr id="49" name="TextBox 48"/>
          <p:cNvSpPr txBox="1"/>
          <p:nvPr/>
        </p:nvSpPr>
        <p:spPr>
          <a:xfrm>
            <a:off x="7569200" y="4518621"/>
            <a:ext cx="348203" cy="246221"/>
          </a:xfrm>
          <a:prstGeom prst="rect">
            <a:avLst/>
          </a:prstGeom>
          <a:noFill/>
        </p:spPr>
        <p:txBody>
          <a:bodyPr wrap="square" rtlCol="0">
            <a:spAutoFit/>
          </a:bodyPr>
          <a:lstStyle/>
          <a:p>
            <a:pPr algn="ctr"/>
            <a:r>
              <a:rPr lang="en-US" sz="1000" dirty="0" smtClean="0"/>
              <a:t>E1</a:t>
            </a:r>
            <a:endParaRPr lang="en-US" sz="10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dirty="0" smtClean="0"/>
              <a:t>How to Fill in Score Book</a:t>
            </a:r>
            <a:endParaRPr/>
          </a:p>
        </p:txBody>
      </p:sp>
      <p:sp>
        <p:nvSpPr>
          <p:cNvPr id="322" name="Google Shape;322;p41"/>
          <p:cNvSpPr txBox="1"/>
          <p:nvPr/>
        </p:nvSpPr>
        <p:spPr>
          <a:xfrm>
            <a:off x="4724400" y="971550"/>
            <a:ext cx="3657600" cy="3829050"/>
          </a:xfrm>
          <a:prstGeom prst="rect">
            <a:avLst/>
          </a:prstGeom>
          <a:noFill/>
          <a:ln>
            <a:noFill/>
          </a:ln>
        </p:spPr>
        <p:txBody>
          <a:bodyPr spcFirstLastPara="1" wrap="square" lIns="91425" tIns="45700" rIns="91425" bIns="45700" anchor="t" anchorCtr="0">
            <a:normAutofit fontScale="85000" lnSpcReduction="20000"/>
          </a:bodyPr>
          <a:lstStyle/>
          <a:p>
            <a:pPr marL="0" marR="0" lvl="0" indent="0" algn="l" rtl="0">
              <a:lnSpc>
                <a:spcPct val="80000"/>
              </a:lnSpc>
              <a:spcBef>
                <a:spcPts val="0"/>
              </a:spcBef>
              <a:spcAft>
                <a:spcPts val="0"/>
              </a:spcAft>
              <a:buClr>
                <a:schemeClr val="dk1"/>
              </a:buClr>
              <a:buSzPts val="2240"/>
              <a:buFont typeface="Arial"/>
              <a:buNone/>
            </a:pPr>
            <a:r>
              <a:rPr lang="en-US" sz="2240" dirty="0">
                <a:solidFill>
                  <a:schemeClr val="dk1"/>
                </a:solidFill>
                <a:latin typeface="Calibri"/>
                <a:ea typeface="Calibri"/>
                <a:cs typeface="Calibri"/>
                <a:sym typeface="Calibri"/>
              </a:rPr>
              <a:t>Typically, you should rest your pencil on the block of the current batter.  After a play, you mark the plays starting with the batter’s block and move up the scorebook to mark the players on base.</a:t>
            </a:r>
            <a:endParaRPr/>
          </a:p>
          <a:p>
            <a:pPr marL="0" marR="0" lvl="0" indent="0" algn="l" rtl="0">
              <a:lnSpc>
                <a:spcPct val="80000"/>
              </a:lnSpc>
              <a:spcBef>
                <a:spcPts val="448"/>
              </a:spcBef>
              <a:spcAft>
                <a:spcPts val="0"/>
              </a:spcAft>
              <a:buClr>
                <a:schemeClr val="dk1"/>
              </a:buClr>
              <a:buSzPts val="2240"/>
              <a:buFont typeface="Arial"/>
              <a:buNone/>
            </a:pPr>
            <a:r>
              <a:rPr lang="en-US" sz="2240" dirty="0">
                <a:solidFill>
                  <a:schemeClr val="dk1"/>
                </a:solidFill>
                <a:latin typeface="Calibri"/>
                <a:ea typeface="Calibri"/>
                <a:cs typeface="Calibri"/>
                <a:sym typeface="Calibri"/>
              </a:rPr>
              <a:t>Tips: </a:t>
            </a:r>
            <a:endParaRPr lang="en-US" sz="2240" dirty="0" smtClean="0">
              <a:solidFill>
                <a:schemeClr val="dk1"/>
              </a:solidFill>
              <a:latin typeface="Calibri"/>
              <a:ea typeface="Calibri"/>
              <a:cs typeface="Calibri"/>
              <a:sym typeface="Calibri"/>
            </a:endParaRPr>
          </a:p>
          <a:p>
            <a:pPr marL="457200" marR="0" lvl="0" indent="-457200" algn="l" rtl="0">
              <a:lnSpc>
                <a:spcPct val="80000"/>
              </a:lnSpc>
              <a:spcBef>
                <a:spcPts val="448"/>
              </a:spcBef>
              <a:spcAft>
                <a:spcPts val="0"/>
              </a:spcAft>
              <a:buClr>
                <a:schemeClr val="dk1"/>
              </a:buClr>
              <a:buSzPts val="2240"/>
              <a:buFont typeface="Arial"/>
              <a:buAutoNum type="arabicParenR"/>
            </a:pPr>
            <a:r>
              <a:rPr lang="en-US" sz="2240" dirty="0" smtClean="0">
                <a:solidFill>
                  <a:schemeClr val="dk1"/>
                </a:solidFill>
                <a:latin typeface="Calibri"/>
                <a:ea typeface="Calibri"/>
                <a:cs typeface="Calibri"/>
                <a:sym typeface="Calibri"/>
              </a:rPr>
              <a:t>Watch </a:t>
            </a:r>
            <a:r>
              <a:rPr lang="en-US" sz="2240" dirty="0">
                <a:solidFill>
                  <a:schemeClr val="dk1"/>
                </a:solidFill>
                <a:latin typeface="Calibri"/>
                <a:ea typeface="Calibri"/>
                <a:cs typeface="Calibri"/>
                <a:sym typeface="Calibri"/>
              </a:rPr>
              <a:t>the whole play before you mark the book. </a:t>
            </a:r>
            <a:endParaRPr lang="en-US" sz="2240" dirty="0" smtClean="0">
              <a:solidFill>
                <a:schemeClr val="dk1"/>
              </a:solidFill>
              <a:latin typeface="Calibri"/>
              <a:ea typeface="Calibri"/>
              <a:cs typeface="Calibri"/>
              <a:sym typeface="Calibri"/>
            </a:endParaRPr>
          </a:p>
          <a:p>
            <a:pPr marL="457200" marR="0" lvl="0" indent="-457200" algn="l" rtl="0">
              <a:lnSpc>
                <a:spcPct val="80000"/>
              </a:lnSpc>
              <a:spcBef>
                <a:spcPts val="448"/>
              </a:spcBef>
              <a:spcAft>
                <a:spcPts val="0"/>
              </a:spcAft>
              <a:buClr>
                <a:schemeClr val="dk1"/>
              </a:buClr>
              <a:buSzPts val="2240"/>
              <a:buFont typeface="Arial"/>
              <a:buAutoNum type="arabicParenR"/>
            </a:pPr>
            <a:r>
              <a:rPr lang="en-US" sz="2240" dirty="0" smtClean="0">
                <a:solidFill>
                  <a:schemeClr val="dk1"/>
                </a:solidFill>
                <a:latin typeface="Calibri"/>
                <a:ea typeface="Calibri"/>
                <a:cs typeface="Calibri"/>
                <a:sym typeface="Calibri"/>
              </a:rPr>
              <a:t>Take </a:t>
            </a:r>
            <a:r>
              <a:rPr lang="en-US" sz="2240" dirty="0">
                <a:solidFill>
                  <a:schemeClr val="dk1"/>
                </a:solidFill>
                <a:latin typeface="Calibri"/>
                <a:ea typeface="Calibri"/>
                <a:cs typeface="Calibri"/>
                <a:sym typeface="Calibri"/>
              </a:rPr>
              <a:t>a survey of the field to make sure that who you have on base matches what is actually happening. </a:t>
            </a:r>
            <a:endParaRPr lang="en-US" sz="2240" dirty="0" smtClean="0">
              <a:solidFill>
                <a:schemeClr val="dk1"/>
              </a:solidFill>
              <a:latin typeface="Calibri"/>
              <a:ea typeface="Calibri"/>
              <a:cs typeface="Calibri"/>
              <a:sym typeface="Calibri"/>
            </a:endParaRPr>
          </a:p>
          <a:p>
            <a:pPr marL="457200" marR="0" lvl="0" indent="-457200" algn="l" rtl="0">
              <a:lnSpc>
                <a:spcPct val="80000"/>
              </a:lnSpc>
              <a:spcBef>
                <a:spcPts val="448"/>
              </a:spcBef>
              <a:spcAft>
                <a:spcPts val="0"/>
              </a:spcAft>
              <a:buClr>
                <a:schemeClr val="dk1"/>
              </a:buClr>
              <a:buSzPts val="2240"/>
              <a:buFont typeface="Arial"/>
              <a:buAutoNum type="arabicParenR"/>
            </a:pPr>
            <a:r>
              <a:rPr lang="en-US" sz="2240" dirty="0" smtClean="0">
                <a:solidFill>
                  <a:schemeClr val="dk1"/>
                </a:solidFill>
                <a:latin typeface="Calibri"/>
                <a:ea typeface="Calibri"/>
                <a:cs typeface="Calibri"/>
                <a:sym typeface="Calibri"/>
              </a:rPr>
              <a:t>If possible use red pencil when outs are made</a:t>
            </a:r>
          </a:p>
          <a:p>
            <a:pPr marL="457200" marR="0" lvl="0" indent="-457200" algn="l" rtl="0">
              <a:lnSpc>
                <a:spcPct val="80000"/>
              </a:lnSpc>
              <a:spcBef>
                <a:spcPts val="448"/>
              </a:spcBef>
              <a:spcAft>
                <a:spcPts val="0"/>
              </a:spcAft>
              <a:buClr>
                <a:schemeClr val="dk1"/>
              </a:buClr>
              <a:buSzPts val="2240"/>
              <a:buFont typeface="Arial"/>
              <a:buAutoNum type="arabicParenR"/>
            </a:pPr>
            <a:r>
              <a:rPr lang="en-US" sz="2240" dirty="0" smtClean="0">
                <a:solidFill>
                  <a:schemeClr val="dk1"/>
                </a:solidFill>
                <a:latin typeface="Calibri"/>
                <a:ea typeface="Calibri"/>
                <a:cs typeface="Calibri"/>
                <a:sym typeface="Calibri"/>
              </a:rPr>
              <a:t>Do </a:t>
            </a:r>
            <a:r>
              <a:rPr lang="en-US" sz="2240" dirty="0">
                <a:solidFill>
                  <a:schemeClr val="dk1"/>
                </a:solidFill>
                <a:latin typeface="Calibri"/>
                <a:ea typeface="Calibri"/>
                <a:cs typeface="Calibri"/>
                <a:sym typeface="Calibri"/>
              </a:rPr>
              <a:t>your best…but understand these scorebooks are not going to Cooperstown. </a:t>
            </a:r>
            <a:endParaRPr sz="2240">
              <a:solidFill>
                <a:schemeClr val="dk1"/>
              </a:solidFill>
              <a:latin typeface="Calibri"/>
              <a:ea typeface="Calibri"/>
              <a:cs typeface="Calibri"/>
              <a:sym typeface="Calibri"/>
            </a:endParaRPr>
          </a:p>
        </p:txBody>
      </p:sp>
      <p:pic>
        <p:nvPicPr>
          <p:cNvPr id="323" name="Google Shape;323;p41"/>
          <p:cNvPicPr preferRelativeResize="0"/>
          <p:nvPr/>
        </p:nvPicPr>
        <p:blipFill rotWithShape="1">
          <a:blip r:embed="rId3">
            <a:alphaModFix/>
          </a:blip>
          <a:srcRect/>
          <a:stretch/>
        </p:blipFill>
        <p:spPr>
          <a:xfrm>
            <a:off x="152401" y="864394"/>
            <a:ext cx="4274127" cy="4180819"/>
          </a:xfrm>
          <a:prstGeom prst="rect">
            <a:avLst/>
          </a:prstGeom>
          <a:noFill/>
          <a:ln>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42"/>
          <p:cNvSpPr txBox="1">
            <a:spLocks noGrp="1"/>
          </p:cNvSpPr>
          <p:nvPr>
            <p:ph type="title"/>
          </p:nvPr>
        </p:nvSpPr>
        <p:spPr>
          <a:xfrm>
            <a:off x="876300" y="198835"/>
            <a:ext cx="73914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dirty="0" smtClean="0"/>
              <a:t>Defensive </a:t>
            </a:r>
            <a:r>
              <a:rPr lang="en-US" dirty="0"/>
              <a:t>Changes</a:t>
            </a:r>
            <a:endParaRPr/>
          </a:p>
        </p:txBody>
      </p:sp>
      <p:pic>
        <p:nvPicPr>
          <p:cNvPr id="329" name="Google Shape;329;p42"/>
          <p:cNvPicPr preferRelativeResize="0">
            <a:picLocks noGrp="1" noChangeAspect="1"/>
          </p:cNvPicPr>
          <p:nvPr>
            <p:ph type="body" idx="1"/>
          </p:nvPr>
        </p:nvPicPr>
        <p:blipFill rotWithShape="1">
          <a:blip r:embed="rId3">
            <a:alphaModFix/>
          </a:blip>
          <a:stretch/>
        </p:blipFill>
        <p:spPr>
          <a:xfrm>
            <a:off x="2656582" y="1200150"/>
            <a:ext cx="3830837" cy="3833181"/>
          </a:xfrm>
          <a:prstGeom prst="rect">
            <a:avLst/>
          </a:prstGeom>
          <a:noFill/>
          <a:ln>
            <a:no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3"/>
          <p:cNvSpPr txBox="1">
            <a:spLocks noGrp="1"/>
          </p:cNvSpPr>
          <p:nvPr>
            <p:ph type="title"/>
          </p:nvPr>
        </p:nvSpPr>
        <p:spPr>
          <a:xfrm>
            <a:off x="838200" y="214313"/>
            <a:ext cx="7467600" cy="857250"/>
          </a:xfrm>
          <a:prstGeom prst="rect">
            <a:avLst/>
          </a:prstGeom>
          <a:noFill/>
          <a:ln>
            <a:noFill/>
          </a:ln>
        </p:spPr>
        <p:txBody>
          <a:bodyPr spcFirstLastPara="1" wrap="square" lIns="91425" tIns="45700" rIns="91425" bIns="45700" anchor="ctr" anchorCtr="0">
            <a:noAutofit/>
          </a:bodyPr>
          <a:lstStyle/>
          <a:p>
            <a:pPr lvl="0">
              <a:buSzPts val="2800"/>
            </a:pPr>
            <a:r>
              <a:rPr lang="en-US" dirty="0" smtClean="0"/>
              <a:t>How to Record Defensive Changes</a:t>
            </a:r>
            <a:endParaRPr/>
          </a:p>
        </p:txBody>
      </p:sp>
      <p:sp>
        <p:nvSpPr>
          <p:cNvPr id="336" name="Google Shape;336;p43"/>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400"/>
              <a:buChar char="•"/>
            </a:pPr>
            <a:r>
              <a:rPr lang="en-US" sz="1400" dirty="0"/>
              <a:t>The starting defensive players will have the position number written in the box to the right of their name</a:t>
            </a:r>
            <a:endParaRPr/>
          </a:p>
          <a:p>
            <a:pPr marL="342900" lvl="0" indent="-342900" algn="l" rtl="0">
              <a:spcBef>
                <a:spcPts val="280"/>
              </a:spcBef>
              <a:spcAft>
                <a:spcPts val="0"/>
              </a:spcAft>
              <a:buClr>
                <a:schemeClr val="dk1"/>
              </a:buClr>
              <a:buSzPts val="1400"/>
              <a:buChar char="•"/>
            </a:pPr>
            <a:r>
              <a:rPr lang="en-US" sz="1400" dirty="0"/>
              <a:t>Using the space below each batter, position changes should be noted as shown below. The first number will be the new </a:t>
            </a:r>
            <a:r>
              <a:rPr lang="en-US" sz="1400" dirty="0" smtClean="0"/>
              <a:t>position </a:t>
            </a:r>
            <a:r>
              <a:rPr lang="en-US" sz="1400" dirty="0"/>
              <a:t>and the second number will be the inning the change was made ( position/inning).</a:t>
            </a:r>
            <a:endParaRPr/>
          </a:p>
          <a:p>
            <a:pPr marL="342900" lvl="0" indent="-342900" algn="l" rtl="0">
              <a:spcBef>
                <a:spcPts val="280"/>
              </a:spcBef>
              <a:spcAft>
                <a:spcPts val="0"/>
              </a:spcAft>
              <a:buClr>
                <a:schemeClr val="dk1"/>
              </a:buClr>
              <a:buSzPts val="1400"/>
              <a:buChar char="•"/>
            </a:pPr>
            <a:r>
              <a:rPr lang="en-US" sz="1400" dirty="0"/>
              <a:t>For a player who was not apart of the starting lineup, the </a:t>
            </a:r>
            <a:r>
              <a:rPr lang="en-US" sz="1400" dirty="0" smtClean="0"/>
              <a:t>position </a:t>
            </a:r>
            <a:r>
              <a:rPr lang="en-US" sz="1400" dirty="0"/>
              <a:t>will be noted in the position box the same position changes are noted for starting players.</a:t>
            </a:r>
            <a:endParaRPr/>
          </a:p>
          <a:p>
            <a:pPr marL="342900" lvl="0" indent="-342900" algn="l" rtl="0">
              <a:spcBef>
                <a:spcPts val="280"/>
              </a:spcBef>
              <a:spcAft>
                <a:spcPts val="0"/>
              </a:spcAft>
              <a:buClr>
                <a:schemeClr val="dk1"/>
              </a:buClr>
              <a:buSzPts val="1400"/>
              <a:buChar char="•"/>
            </a:pPr>
            <a:r>
              <a:rPr lang="en-US" sz="1400" dirty="0"/>
              <a:t>Note: All players must have at least the following minimum innings played in the field per game. For the Bronco division a minimum of 3 innings per player and for Mustang/Pinto a minimum of 2 innings per player.</a:t>
            </a:r>
            <a:endParaRPr/>
          </a:p>
          <a:p>
            <a:pPr marL="342900" lvl="0" indent="-254000" algn="l" rtl="0">
              <a:spcBef>
                <a:spcPts val="280"/>
              </a:spcBef>
              <a:spcAft>
                <a:spcPts val="0"/>
              </a:spcAft>
              <a:buClr>
                <a:schemeClr val="dk1"/>
              </a:buClr>
              <a:buSzPts val="1400"/>
              <a:buNone/>
            </a:pPr>
            <a:endParaRPr sz="1400"/>
          </a:p>
          <a:p>
            <a:pPr marL="0" lvl="0" indent="0" algn="l" rtl="0">
              <a:spcBef>
                <a:spcPts val="280"/>
              </a:spcBef>
              <a:spcAft>
                <a:spcPts val="0"/>
              </a:spcAft>
              <a:buClr>
                <a:schemeClr val="dk1"/>
              </a:buClr>
              <a:buSzPts val="1400"/>
              <a:buNone/>
            </a:pPr>
            <a:endParaRPr sz="1400"/>
          </a:p>
        </p:txBody>
      </p:sp>
      <p:graphicFrame>
        <p:nvGraphicFramePr>
          <p:cNvPr id="337" name="Google Shape;337;p43"/>
          <p:cNvGraphicFramePr/>
          <p:nvPr/>
        </p:nvGraphicFramePr>
        <p:xfrm>
          <a:off x="1847851" y="3198019"/>
          <a:ext cx="2111375" cy="1851636"/>
        </p:xfrm>
        <a:graphic>
          <a:graphicData uri="http://schemas.openxmlformats.org/drawingml/2006/table">
            <a:tbl>
              <a:tblPr firstRow="1" firstCol="1" bandRow="1">
                <a:noFill/>
                <a:tableStyleId>{ECD05127-99FB-423E-A4EE-78E9BCC78605}</a:tableStyleId>
              </a:tblPr>
              <a:tblGrid>
                <a:gridCol w="328300"/>
                <a:gridCol w="1383025"/>
                <a:gridCol w="400050"/>
              </a:tblGrid>
              <a:tr h="308606">
                <a:tc>
                  <a:txBody>
                    <a:bodyPr/>
                    <a:lstStyle/>
                    <a:p>
                      <a:pPr marL="0" marR="0" lvl="0" indent="0" algn="ctr" rtl="0">
                        <a:spcBef>
                          <a:spcPts val="0"/>
                        </a:spcBef>
                        <a:spcAft>
                          <a:spcPts val="0"/>
                        </a:spcAft>
                        <a:buNone/>
                      </a:pPr>
                      <a:r>
                        <a:rPr lang="en-US" sz="900" u="none" strike="noStrike" cap="none" dirty="0"/>
                        <a:t>27</a:t>
                      </a:r>
                      <a:endParaRPr sz="900" u="none" strike="noStrike" cap="none">
                        <a:latin typeface="Times New Roman"/>
                        <a:ea typeface="Times New Roman"/>
                        <a:cs typeface="Times New Roman"/>
                        <a:sym typeface="Times New Roman"/>
                      </a:endParaRPr>
                    </a:p>
                  </a:txBody>
                  <a:tcPr marL="68575" marR="68575" marT="0" marB="0" anchor="ctr"/>
                </a:tc>
                <a:tc>
                  <a:txBody>
                    <a:bodyPr/>
                    <a:lstStyle/>
                    <a:p>
                      <a:pPr marL="0" marR="0" lvl="0" indent="0" algn="l" rtl="0">
                        <a:spcBef>
                          <a:spcPts val="0"/>
                        </a:spcBef>
                        <a:spcAft>
                          <a:spcPts val="0"/>
                        </a:spcAft>
                        <a:buNone/>
                      </a:pPr>
                      <a:r>
                        <a:rPr lang="en-US" sz="900" u="none" strike="noStrike" cap="none" dirty="0"/>
                        <a:t>Kemp, M</a:t>
                      </a:r>
                      <a:endParaRPr sz="900" u="none" strike="noStrike" cap="none">
                        <a:latin typeface="Times New Roman"/>
                        <a:ea typeface="Times New Roman"/>
                        <a:cs typeface="Times New Roman"/>
                        <a:sym typeface="Times New Roman"/>
                      </a:endParaRPr>
                    </a:p>
                  </a:txBody>
                  <a:tcPr marL="68575" marR="68575" marT="0" marB="0" anchor="ctr"/>
                </a:tc>
                <a:tc>
                  <a:txBody>
                    <a:bodyPr/>
                    <a:lstStyle/>
                    <a:p>
                      <a:pPr marL="0" marR="0" lvl="0" indent="0" algn="ctr" rtl="0">
                        <a:spcBef>
                          <a:spcPts val="0"/>
                        </a:spcBef>
                        <a:spcAft>
                          <a:spcPts val="0"/>
                        </a:spcAft>
                        <a:buNone/>
                      </a:pPr>
                      <a:r>
                        <a:rPr lang="en-US" sz="900" u="none" strike="noStrike" cap="none" dirty="0"/>
                        <a:t>7</a:t>
                      </a:r>
                      <a:endParaRPr sz="900" u="none" strike="noStrike" cap="none">
                        <a:latin typeface="Times New Roman"/>
                        <a:ea typeface="Times New Roman"/>
                        <a:cs typeface="Times New Roman"/>
                        <a:sym typeface="Times New Roman"/>
                      </a:endParaRPr>
                    </a:p>
                  </a:txBody>
                  <a:tcPr marL="68575" marR="68575" marT="0" marB="0" anchor="ctr"/>
                </a:tc>
              </a:tr>
              <a:tr h="308606">
                <a:tc>
                  <a:txBody>
                    <a:bodyPr/>
                    <a:lstStyle/>
                    <a:p>
                      <a:pPr marL="0" marR="0" lvl="0" indent="0" algn="ctr" rtl="0">
                        <a:spcBef>
                          <a:spcPts val="0"/>
                        </a:spcBef>
                        <a:spcAft>
                          <a:spcPts val="0"/>
                        </a:spcAft>
                        <a:buNone/>
                      </a:pPr>
                      <a:r>
                        <a:rPr lang="en-US" sz="900" u="none" strike="noStrike" cap="none" dirty="0"/>
                        <a:t> </a:t>
                      </a:r>
                      <a:endParaRPr sz="900" u="none" strike="noStrike" cap="none">
                        <a:latin typeface="Times New Roman"/>
                        <a:ea typeface="Times New Roman"/>
                        <a:cs typeface="Times New Roman"/>
                        <a:sym typeface="Times New Roman"/>
                      </a:endParaRPr>
                    </a:p>
                  </a:txBody>
                  <a:tcPr marL="68575" marR="68575" marT="0" marB="0" anchor="ctr"/>
                </a:tc>
                <a:tc>
                  <a:txBody>
                    <a:bodyPr/>
                    <a:lstStyle/>
                    <a:p>
                      <a:pPr marL="0" marR="0" lvl="0" indent="0" algn="l" rtl="0">
                        <a:spcBef>
                          <a:spcPts val="0"/>
                        </a:spcBef>
                        <a:spcAft>
                          <a:spcPts val="0"/>
                        </a:spcAft>
                        <a:buNone/>
                      </a:pPr>
                      <a:r>
                        <a:rPr lang="en-US" sz="900" u="none" strike="noStrike" cap="none" dirty="0"/>
                        <a:t>6/3, 8/5</a:t>
                      </a:r>
                      <a:endParaRPr sz="900" u="none" strike="noStrike" cap="none">
                        <a:latin typeface="Times New Roman"/>
                        <a:ea typeface="Times New Roman"/>
                        <a:cs typeface="Times New Roman"/>
                        <a:sym typeface="Times New Roman"/>
                      </a:endParaRPr>
                    </a:p>
                  </a:txBody>
                  <a:tcPr marL="68575" marR="68575" marT="0" marB="0" anchor="ctr"/>
                </a:tc>
                <a:tc>
                  <a:txBody>
                    <a:bodyPr/>
                    <a:lstStyle/>
                    <a:p>
                      <a:pPr marL="0" marR="0" lvl="0" indent="0" algn="ctr" rtl="0">
                        <a:spcBef>
                          <a:spcPts val="0"/>
                        </a:spcBef>
                        <a:spcAft>
                          <a:spcPts val="0"/>
                        </a:spcAft>
                        <a:buNone/>
                      </a:pPr>
                      <a:r>
                        <a:rPr lang="en-US" sz="900" u="none" strike="noStrike" cap="none" dirty="0"/>
                        <a:t> </a:t>
                      </a:r>
                      <a:endParaRPr sz="900" u="none" strike="noStrike" cap="none">
                        <a:latin typeface="Times New Roman"/>
                        <a:ea typeface="Times New Roman"/>
                        <a:cs typeface="Times New Roman"/>
                        <a:sym typeface="Times New Roman"/>
                      </a:endParaRPr>
                    </a:p>
                  </a:txBody>
                  <a:tcPr marL="68575" marR="68575" marT="0" marB="0" anchor="ctr"/>
                </a:tc>
              </a:tr>
              <a:tr h="308606">
                <a:tc>
                  <a:txBody>
                    <a:bodyPr/>
                    <a:lstStyle/>
                    <a:p>
                      <a:pPr marL="0" marR="0" lvl="0" indent="0" algn="ctr" rtl="0">
                        <a:spcBef>
                          <a:spcPts val="0"/>
                        </a:spcBef>
                        <a:spcAft>
                          <a:spcPts val="0"/>
                        </a:spcAft>
                        <a:buNone/>
                      </a:pPr>
                      <a:r>
                        <a:rPr lang="en-US" sz="900" u="none" strike="noStrike" cap="none" dirty="0"/>
                        <a:t>16</a:t>
                      </a:r>
                      <a:endParaRPr sz="900" u="none" strike="noStrike" cap="none">
                        <a:latin typeface="Times New Roman"/>
                        <a:ea typeface="Times New Roman"/>
                        <a:cs typeface="Times New Roman"/>
                        <a:sym typeface="Times New Roman"/>
                      </a:endParaRPr>
                    </a:p>
                  </a:txBody>
                  <a:tcPr marL="68575" marR="68575" marT="0" marB="0" anchor="ctr"/>
                </a:tc>
                <a:tc>
                  <a:txBody>
                    <a:bodyPr/>
                    <a:lstStyle/>
                    <a:p>
                      <a:pPr marL="0" marR="0" lvl="0" indent="0" algn="l" rtl="0">
                        <a:spcBef>
                          <a:spcPts val="0"/>
                        </a:spcBef>
                        <a:spcAft>
                          <a:spcPts val="0"/>
                        </a:spcAft>
                        <a:buNone/>
                      </a:pPr>
                      <a:r>
                        <a:rPr lang="en-US" sz="900" u="none" strike="noStrike" cap="none" dirty="0"/>
                        <a:t>Ethier, A</a:t>
                      </a:r>
                      <a:endParaRPr sz="900" u="none" strike="noStrike" cap="none">
                        <a:latin typeface="Times New Roman"/>
                        <a:ea typeface="Times New Roman"/>
                        <a:cs typeface="Times New Roman"/>
                        <a:sym typeface="Times New Roman"/>
                      </a:endParaRPr>
                    </a:p>
                  </a:txBody>
                  <a:tcPr marL="68575" marR="68575" marT="0" marB="0" anchor="ctr"/>
                </a:tc>
                <a:tc>
                  <a:txBody>
                    <a:bodyPr/>
                    <a:lstStyle/>
                    <a:p>
                      <a:pPr marL="0" marR="0" lvl="0" indent="0" algn="ctr" rtl="0">
                        <a:spcBef>
                          <a:spcPts val="0"/>
                        </a:spcBef>
                        <a:spcAft>
                          <a:spcPts val="0"/>
                        </a:spcAft>
                        <a:buNone/>
                      </a:pPr>
                      <a:r>
                        <a:rPr lang="en-US" sz="900" u="none" strike="noStrike" cap="none" dirty="0"/>
                        <a:t>9</a:t>
                      </a:r>
                      <a:endParaRPr sz="900" u="none" strike="noStrike" cap="none">
                        <a:latin typeface="Times New Roman"/>
                        <a:ea typeface="Times New Roman"/>
                        <a:cs typeface="Times New Roman"/>
                        <a:sym typeface="Times New Roman"/>
                      </a:endParaRPr>
                    </a:p>
                  </a:txBody>
                  <a:tcPr marL="68575" marR="68575" marT="0" marB="0" anchor="ctr"/>
                </a:tc>
              </a:tr>
              <a:tr h="308606">
                <a:tc>
                  <a:txBody>
                    <a:bodyPr/>
                    <a:lstStyle/>
                    <a:p>
                      <a:pPr marL="0" marR="0" lvl="0" indent="0" algn="ctr" rtl="0">
                        <a:spcBef>
                          <a:spcPts val="0"/>
                        </a:spcBef>
                        <a:spcAft>
                          <a:spcPts val="0"/>
                        </a:spcAft>
                        <a:buNone/>
                      </a:pPr>
                      <a:r>
                        <a:rPr lang="en-US" sz="900" u="none" strike="noStrike" cap="none" dirty="0"/>
                        <a:t> </a:t>
                      </a:r>
                      <a:endParaRPr sz="900" u="none" strike="noStrike" cap="none">
                        <a:latin typeface="Times New Roman"/>
                        <a:ea typeface="Times New Roman"/>
                        <a:cs typeface="Times New Roman"/>
                        <a:sym typeface="Times New Roman"/>
                      </a:endParaRPr>
                    </a:p>
                  </a:txBody>
                  <a:tcPr marL="68575" marR="68575" marT="0" marB="0" anchor="ctr"/>
                </a:tc>
                <a:tc>
                  <a:txBody>
                    <a:bodyPr/>
                    <a:lstStyle/>
                    <a:p>
                      <a:pPr marL="0" marR="0" lvl="0" indent="0" algn="l" rtl="0">
                        <a:spcBef>
                          <a:spcPts val="0"/>
                        </a:spcBef>
                        <a:spcAft>
                          <a:spcPts val="0"/>
                        </a:spcAft>
                        <a:buNone/>
                      </a:pPr>
                      <a:r>
                        <a:rPr lang="en-US" sz="900" u="none" strike="noStrike" cap="none" dirty="0"/>
                        <a:t>5/4</a:t>
                      </a:r>
                      <a:endParaRPr sz="900" u="none" strike="noStrike" cap="none">
                        <a:latin typeface="Times New Roman"/>
                        <a:ea typeface="Times New Roman"/>
                        <a:cs typeface="Times New Roman"/>
                        <a:sym typeface="Times New Roman"/>
                      </a:endParaRPr>
                    </a:p>
                  </a:txBody>
                  <a:tcPr marL="68575" marR="68575" marT="0" marB="0" anchor="ctr"/>
                </a:tc>
                <a:tc>
                  <a:txBody>
                    <a:bodyPr/>
                    <a:lstStyle/>
                    <a:p>
                      <a:pPr marL="0" marR="0" lvl="0" indent="0" algn="ctr" rtl="0">
                        <a:spcBef>
                          <a:spcPts val="0"/>
                        </a:spcBef>
                        <a:spcAft>
                          <a:spcPts val="0"/>
                        </a:spcAft>
                        <a:buNone/>
                      </a:pPr>
                      <a:r>
                        <a:rPr lang="en-US" sz="900" u="none" strike="noStrike" cap="none" dirty="0"/>
                        <a:t> </a:t>
                      </a:r>
                      <a:endParaRPr sz="900" u="none" strike="noStrike" cap="none">
                        <a:latin typeface="Times New Roman"/>
                        <a:ea typeface="Times New Roman"/>
                        <a:cs typeface="Times New Roman"/>
                        <a:sym typeface="Times New Roman"/>
                      </a:endParaRPr>
                    </a:p>
                  </a:txBody>
                  <a:tcPr marL="68575" marR="68575" marT="0" marB="0" anchor="ctr"/>
                </a:tc>
              </a:tr>
              <a:tr h="308606">
                <a:tc>
                  <a:txBody>
                    <a:bodyPr/>
                    <a:lstStyle/>
                    <a:p>
                      <a:pPr marL="0" marR="0" lvl="0" indent="0" algn="ctr" rtl="0">
                        <a:spcBef>
                          <a:spcPts val="0"/>
                        </a:spcBef>
                        <a:spcAft>
                          <a:spcPts val="0"/>
                        </a:spcAft>
                        <a:buNone/>
                      </a:pPr>
                      <a:r>
                        <a:rPr lang="en-US" sz="900" u="none" strike="noStrike" cap="none" dirty="0"/>
                        <a:t>33</a:t>
                      </a:r>
                      <a:endParaRPr sz="900" u="none" strike="noStrike" cap="none">
                        <a:latin typeface="Times New Roman"/>
                        <a:ea typeface="Times New Roman"/>
                        <a:cs typeface="Times New Roman"/>
                        <a:sym typeface="Times New Roman"/>
                      </a:endParaRPr>
                    </a:p>
                  </a:txBody>
                  <a:tcPr marL="68575" marR="68575" marT="0" marB="0" anchor="ctr"/>
                </a:tc>
                <a:tc>
                  <a:txBody>
                    <a:bodyPr/>
                    <a:lstStyle/>
                    <a:p>
                      <a:pPr marL="0" marR="0" lvl="0" indent="0" algn="l" rtl="0">
                        <a:spcBef>
                          <a:spcPts val="0"/>
                        </a:spcBef>
                        <a:spcAft>
                          <a:spcPts val="0"/>
                        </a:spcAft>
                        <a:buNone/>
                      </a:pPr>
                      <a:r>
                        <a:rPr lang="en-US" sz="900" u="none" strike="noStrike" cap="none" dirty="0"/>
                        <a:t>Van Slyke, S</a:t>
                      </a:r>
                      <a:endParaRPr sz="900" u="none" strike="noStrike" cap="none">
                        <a:latin typeface="Times New Roman"/>
                        <a:ea typeface="Times New Roman"/>
                        <a:cs typeface="Times New Roman"/>
                        <a:sym typeface="Times New Roman"/>
                      </a:endParaRPr>
                    </a:p>
                  </a:txBody>
                  <a:tcPr marL="68575" marR="68575" marT="0" marB="0" anchor="ctr"/>
                </a:tc>
                <a:tc>
                  <a:txBody>
                    <a:bodyPr/>
                    <a:lstStyle/>
                    <a:p>
                      <a:pPr marL="0" marR="0" lvl="0" indent="0" algn="ctr" rtl="0">
                        <a:spcBef>
                          <a:spcPts val="0"/>
                        </a:spcBef>
                        <a:spcAft>
                          <a:spcPts val="0"/>
                        </a:spcAft>
                        <a:buNone/>
                      </a:pPr>
                      <a:r>
                        <a:rPr lang="en-US" sz="900" u="none" strike="noStrike" cap="none" dirty="0" smtClean="0"/>
                        <a:t>X</a:t>
                      </a:r>
                      <a:endParaRPr sz="900" u="none" strike="noStrike" cap="none">
                        <a:latin typeface="Times New Roman"/>
                        <a:ea typeface="Times New Roman"/>
                        <a:cs typeface="Times New Roman"/>
                        <a:sym typeface="Times New Roman"/>
                      </a:endParaRPr>
                    </a:p>
                  </a:txBody>
                  <a:tcPr marL="68575" marR="68575" marT="0" marB="0" anchor="ctr"/>
                </a:tc>
              </a:tr>
              <a:tr h="308606">
                <a:tc>
                  <a:txBody>
                    <a:bodyPr/>
                    <a:lstStyle/>
                    <a:p>
                      <a:pPr marL="0" marR="0" lvl="0" indent="0" algn="ctr" rtl="0">
                        <a:spcBef>
                          <a:spcPts val="0"/>
                        </a:spcBef>
                        <a:spcAft>
                          <a:spcPts val="0"/>
                        </a:spcAft>
                        <a:buNone/>
                      </a:pPr>
                      <a:r>
                        <a:rPr lang="en-US" sz="900" u="none" strike="noStrike" cap="none" dirty="0"/>
                        <a:t> </a:t>
                      </a:r>
                      <a:endParaRPr sz="900" u="none" strike="noStrike" cap="none">
                        <a:latin typeface="Times New Roman"/>
                        <a:ea typeface="Times New Roman"/>
                        <a:cs typeface="Times New Roman"/>
                        <a:sym typeface="Times New Roman"/>
                      </a:endParaRPr>
                    </a:p>
                  </a:txBody>
                  <a:tcPr marL="68575" marR="68575" marT="0" marB="0" anchor="ctr"/>
                </a:tc>
                <a:tc>
                  <a:txBody>
                    <a:bodyPr/>
                    <a:lstStyle/>
                    <a:p>
                      <a:pPr marL="0" marR="0" lvl="0" indent="0" algn="l" rtl="0">
                        <a:spcBef>
                          <a:spcPts val="0"/>
                        </a:spcBef>
                        <a:spcAft>
                          <a:spcPts val="0"/>
                        </a:spcAft>
                        <a:buNone/>
                      </a:pPr>
                      <a:r>
                        <a:rPr lang="en-US" sz="900" u="none" strike="noStrike" cap="none" dirty="0"/>
                        <a:t> </a:t>
                      </a:r>
                      <a:r>
                        <a:rPr lang="en-US" sz="900" u="none" strike="noStrike" cap="none" dirty="0" smtClean="0"/>
                        <a:t>2/2</a:t>
                      </a:r>
                      <a:endParaRPr sz="900" u="none" strike="noStrike" cap="none">
                        <a:latin typeface="Times New Roman"/>
                        <a:ea typeface="Times New Roman"/>
                        <a:cs typeface="Times New Roman"/>
                        <a:sym typeface="Times New Roman"/>
                      </a:endParaRPr>
                    </a:p>
                  </a:txBody>
                  <a:tcPr marL="68575" marR="68575" marT="0" marB="0" anchor="ctr"/>
                </a:tc>
                <a:tc>
                  <a:txBody>
                    <a:bodyPr/>
                    <a:lstStyle/>
                    <a:p>
                      <a:pPr marL="0" marR="0" lvl="0" indent="0" algn="ctr" rtl="0">
                        <a:spcBef>
                          <a:spcPts val="0"/>
                        </a:spcBef>
                        <a:spcAft>
                          <a:spcPts val="0"/>
                        </a:spcAft>
                        <a:buNone/>
                      </a:pPr>
                      <a:r>
                        <a:rPr lang="en-US" sz="900" u="none" strike="noStrike" cap="none" dirty="0"/>
                        <a:t> </a:t>
                      </a:r>
                      <a:endParaRPr sz="900" u="none" strike="noStrike" cap="none">
                        <a:latin typeface="Times New Roman"/>
                        <a:ea typeface="Times New Roman"/>
                        <a:cs typeface="Times New Roman"/>
                        <a:sym typeface="Times New Roman"/>
                      </a:endParaRPr>
                    </a:p>
                  </a:txBody>
                  <a:tcPr marL="68575" marR="68575" marT="0" marB="0" anchor="ctr"/>
                </a:tc>
              </a:tr>
            </a:tbl>
          </a:graphicData>
        </a:graphic>
      </p:graphicFrame>
      <p:pic>
        <p:nvPicPr>
          <p:cNvPr id="338" name="Google Shape;338;p43"/>
          <p:cNvPicPr preferRelativeResize="0"/>
          <p:nvPr/>
        </p:nvPicPr>
        <p:blipFill rotWithShape="1">
          <a:blip r:embed="rId3">
            <a:alphaModFix/>
          </a:blip>
          <a:srcRect/>
          <a:stretch/>
        </p:blipFill>
        <p:spPr>
          <a:xfrm>
            <a:off x="3981451" y="3198019"/>
            <a:ext cx="962025" cy="631031"/>
          </a:xfrm>
          <a:prstGeom prst="rect">
            <a:avLst/>
          </a:prstGeom>
          <a:noFill/>
          <a:ln>
            <a:noFill/>
          </a:ln>
        </p:spPr>
      </p:pic>
      <p:pic>
        <p:nvPicPr>
          <p:cNvPr id="339" name="Google Shape;339;p43"/>
          <p:cNvPicPr preferRelativeResize="0"/>
          <p:nvPr/>
        </p:nvPicPr>
        <p:blipFill rotWithShape="1">
          <a:blip r:embed="rId3">
            <a:alphaModFix/>
          </a:blip>
          <a:srcRect/>
          <a:stretch/>
        </p:blipFill>
        <p:spPr>
          <a:xfrm>
            <a:off x="4943476" y="3198019"/>
            <a:ext cx="962025" cy="631031"/>
          </a:xfrm>
          <a:prstGeom prst="rect">
            <a:avLst/>
          </a:prstGeom>
          <a:noFill/>
          <a:ln>
            <a:noFill/>
          </a:ln>
        </p:spPr>
      </p:pic>
      <p:pic>
        <p:nvPicPr>
          <p:cNvPr id="340" name="Google Shape;340;p43"/>
          <p:cNvPicPr preferRelativeResize="0"/>
          <p:nvPr/>
        </p:nvPicPr>
        <p:blipFill rotWithShape="1">
          <a:blip r:embed="rId3">
            <a:alphaModFix/>
          </a:blip>
          <a:srcRect/>
          <a:stretch/>
        </p:blipFill>
        <p:spPr>
          <a:xfrm>
            <a:off x="5905501" y="3198019"/>
            <a:ext cx="962025" cy="631031"/>
          </a:xfrm>
          <a:prstGeom prst="rect">
            <a:avLst/>
          </a:prstGeom>
          <a:noFill/>
          <a:ln>
            <a:noFill/>
          </a:ln>
        </p:spPr>
      </p:pic>
      <p:pic>
        <p:nvPicPr>
          <p:cNvPr id="341" name="Google Shape;341;p43"/>
          <p:cNvPicPr preferRelativeResize="0"/>
          <p:nvPr/>
        </p:nvPicPr>
        <p:blipFill rotWithShape="1">
          <a:blip r:embed="rId3">
            <a:alphaModFix/>
          </a:blip>
          <a:srcRect/>
          <a:stretch/>
        </p:blipFill>
        <p:spPr>
          <a:xfrm>
            <a:off x="3981450" y="3829050"/>
            <a:ext cx="962025" cy="631031"/>
          </a:xfrm>
          <a:prstGeom prst="rect">
            <a:avLst/>
          </a:prstGeom>
          <a:noFill/>
          <a:ln>
            <a:noFill/>
          </a:ln>
        </p:spPr>
      </p:pic>
      <p:pic>
        <p:nvPicPr>
          <p:cNvPr id="342" name="Google Shape;342;p43"/>
          <p:cNvPicPr preferRelativeResize="0"/>
          <p:nvPr/>
        </p:nvPicPr>
        <p:blipFill rotWithShape="1">
          <a:blip r:embed="rId3">
            <a:alphaModFix/>
          </a:blip>
          <a:srcRect/>
          <a:stretch/>
        </p:blipFill>
        <p:spPr>
          <a:xfrm>
            <a:off x="4943476" y="3829049"/>
            <a:ext cx="962025" cy="631031"/>
          </a:xfrm>
          <a:prstGeom prst="rect">
            <a:avLst/>
          </a:prstGeom>
          <a:noFill/>
          <a:ln>
            <a:noFill/>
          </a:ln>
        </p:spPr>
      </p:pic>
      <p:pic>
        <p:nvPicPr>
          <p:cNvPr id="343" name="Google Shape;343;p43"/>
          <p:cNvPicPr preferRelativeResize="0"/>
          <p:nvPr/>
        </p:nvPicPr>
        <p:blipFill rotWithShape="1">
          <a:blip r:embed="rId3">
            <a:alphaModFix/>
          </a:blip>
          <a:srcRect/>
          <a:stretch/>
        </p:blipFill>
        <p:spPr>
          <a:xfrm>
            <a:off x="5905500" y="3829051"/>
            <a:ext cx="962025" cy="631031"/>
          </a:xfrm>
          <a:prstGeom prst="rect">
            <a:avLst/>
          </a:prstGeom>
          <a:noFill/>
          <a:ln>
            <a:noFill/>
          </a:ln>
        </p:spPr>
      </p:pic>
      <p:pic>
        <p:nvPicPr>
          <p:cNvPr id="344" name="Google Shape;344;p43"/>
          <p:cNvPicPr preferRelativeResize="0"/>
          <p:nvPr/>
        </p:nvPicPr>
        <p:blipFill rotWithShape="1">
          <a:blip r:embed="rId3">
            <a:alphaModFix/>
          </a:blip>
          <a:srcRect/>
          <a:stretch/>
        </p:blipFill>
        <p:spPr>
          <a:xfrm>
            <a:off x="3981449" y="4440844"/>
            <a:ext cx="962025" cy="631031"/>
          </a:xfrm>
          <a:prstGeom prst="rect">
            <a:avLst/>
          </a:prstGeom>
          <a:noFill/>
          <a:ln>
            <a:noFill/>
          </a:ln>
        </p:spPr>
      </p:pic>
      <p:pic>
        <p:nvPicPr>
          <p:cNvPr id="345" name="Google Shape;345;p43"/>
          <p:cNvPicPr preferRelativeResize="0"/>
          <p:nvPr/>
        </p:nvPicPr>
        <p:blipFill rotWithShape="1">
          <a:blip r:embed="rId3">
            <a:alphaModFix/>
          </a:blip>
          <a:srcRect/>
          <a:stretch/>
        </p:blipFill>
        <p:spPr>
          <a:xfrm>
            <a:off x="4943476" y="4424432"/>
            <a:ext cx="962025" cy="631031"/>
          </a:xfrm>
          <a:prstGeom prst="rect">
            <a:avLst/>
          </a:prstGeom>
          <a:noFill/>
          <a:ln>
            <a:noFill/>
          </a:ln>
        </p:spPr>
      </p:pic>
      <p:pic>
        <p:nvPicPr>
          <p:cNvPr id="346" name="Google Shape;346;p43"/>
          <p:cNvPicPr preferRelativeResize="0"/>
          <p:nvPr/>
        </p:nvPicPr>
        <p:blipFill rotWithShape="1">
          <a:blip r:embed="rId3">
            <a:alphaModFix/>
          </a:blip>
          <a:srcRect/>
          <a:stretch/>
        </p:blipFill>
        <p:spPr>
          <a:xfrm>
            <a:off x="5901728" y="4424431"/>
            <a:ext cx="962025" cy="631031"/>
          </a:xfrm>
          <a:prstGeom prst="rect">
            <a:avLst/>
          </a:prstGeom>
          <a:noFill/>
          <a:ln>
            <a:no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dirty="0"/>
              <a:t>End of Each Inning</a:t>
            </a:r>
            <a:endParaRPr/>
          </a:p>
        </p:txBody>
      </p:sp>
      <p:sp>
        <p:nvSpPr>
          <p:cNvPr id="353" name="Google Shape;353;p44"/>
          <p:cNvSpPr txBox="1">
            <a:spLocks noGrp="1"/>
          </p:cNvSpPr>
          <p:nvPr>
            <p:ph type="body" idx="1"/>
          </p:nvPr>
        </p:nvSpPr>
        <p:spPr>
          <a:xfrm>
            <a:off x="457200" y="1069909"/>
            <a:ext cx="8229600" cy="3216342"/>
          </a:xfrm>
          <a:prstGeom prst="rect">
            <a:avLst/>
          </a:prstGeom>
          <a:noFill/>
          <a:ln>
            <a:noFill/>
          </a:ln>
        </p:spPr>
        <p:txBody>
          <a:bodyPr spcFirstLastPara="1" wrap="square" lIns="91425" tIns="45700" rIns="91425" bIns="45700" anchor="t" anchorCtr="0">
            <a:noAutofit/>
          </a:bodyPr>
          <a:lstStyle/>
          <a:p>
            <a:pPr marL="342900">
              <a:lnSpc>
                <a:spcPct val="90000"/>
              </a:lnSpc>
              <a:spcBef>
                <a:spcPts val="0"/>
              </a:spcBef>
              <a:buSzPts val="1665"/>
            </a:pPr>
            <a:r>
              <a:rPr lang="en-US" sz="1665" dirty="0" smtClean="0"/>
              <a:t>Scoring</a:t>
            </a:r>
            <a:r>
              <a:rPr lang="en-US" sz="1665" dirty="0"/>
              <a:t> at the end of each </a:t>
            </a:r>
            <a:r>
              <a:rPr lang="en-US" sz="1665" dirty="0" smtClean="0"/>
              <a:t>inning</a:t>
            </a:r>
          </a:p>
          <a:p>
            <a:pPr marL="800100" lvl="1">
              <a:lnSpc>
                <a:spcPct val="90000"/>
              </a:lnSpc>
              <a:spcBef>
                <a:spcPts val="0"/>
              </a:spcBef>
              <a:buSzPts val="1665"/>
            </a:pPr>
            <a:r>
              <a:rPr lang="en-US" sz="1670" dirty="0" smtClean="0"/>
              <a:t>Pitch </a:t>
            </a:r>
            <a:r>
              <a:rPr lang="en-US" sz="1670" dirty="0"/>
              <a:t>Count- Add the total pitches for the current pitcher in the current inning and enter that number in the open space located at the bottom of the inning column. Compare with the person tracking in the Pitching Log. To test on slide 28, there were 18 pitches in the first </a:t>
            </a:r>
            <a:r>
              <a:rPr lang="en-US" sz="1670" dirty="0" smtClean="0"/>
              <a:t>inning.</a:t>
            </a:r>
          </a:p>
          <a:p>
            <a:pPr marL="800100" lvl="1">
              <a:lnSpc>
                <a:spcPct val="90000"/>
              </a:lnSpc>
              <a:spcBef>
                <a:spcPts val="0"/>
              </a:spcBef>
              <a:buSzPts val="1665"/>
            </a:pPr>
            <a:r>
              <a:rPr lang="en-US" sz="1665" dirty="0" smtClean="0"/>
              <a:t>Hits- </a:t>
            </a:r>
            <a:r>
              <a:rPr lang="en-US" sz="1665" dirty="0"/>
              <a:t>Add the total number of hits for the current inning and enter that number in the “Hits” box located at the end of each inning </a:t>
            </a:r>
            <a:r>
              <a:rPr lang="en-US" sz="1665" dirty="0" smtClean="0"/>
              <a:t>column.</a:t>
            </a:r>
          </a:p>
          <a:p>
            <a:pPr marL="800100" lvl="1">
              <a:lnSpc>
                <a:spcPct val="90000"/>
              </a:lnSpc>
              <a:spcBef>
                <a:spcPts val="0"/>
              </a:spcBef>
              <a:buSzPts val="1665"/>
            </a:pPr>
            <a:r>
              <a:rPr lang="en-US" sz="1665" dirty="0" smtClean="0"/>
              <a:t>LOB</a:t>
            </a:r>
            <a:r>
              <a:rPr lang="en-US" sz="1665" dirty="0"/>
              <a:t>: Left on Base- add the total number of runners that were left on base and did not score in the current </a:t>
            </a:r>
            <a:r>
              <a:rPr lang="en-US" sz="1665" dirty="0" smtClean="0"/>
              <a:t>inning </a:t>
            </a:r>
            <a:r>
              <a:rPr lang="en-US" sz="1665" dirty="0"/>
              <a:t>and enter that number in the “LOB” box located at the end of the inning column</a:t>
            </a:r>
            <a:r>
              <a:rPr lang="en-US" sz="1665" dirty="0" smtClean="0"/>
              <a:t>.</a:t>
            </a:r>
          </a:p>
          <a:p>
            <a:pPr marL="800100" lvl="1">
              <a:lnSpc>
                <a:spcPct val="90000"/>
              </a:lnSpc>
              <a:spcBef>
                <a:spcPts val="0"/>
              </a:spcBef>
              <a:buSzPts val="1665"/>
            </a:pPr>
            <a:r>
              <a:rPr lang="en-US" sz="1665" dirty="0" smtClean="0"/>
              <a:t>“</a:t>
            </a:r>
            <a:r>
              <a:rPr lang="en-US" sz="1665" dirty="0"/>
              <a:t>X” out the next batter in the lineup and draw a line to mark out the other boxes.  This will help you start in the right place in the next inning.</a:t>
            </a:r>
            <a:endParaRPr/>
          </a:p>
          <a:p>
            <a:pPr marL="342900" indent="-237172">
              <a:lnSpc>
                <a:spcPct val="90000"/>
              </a:lnSpc>
              <a:spcBef>
                <a:spcPts val="333"/>
              </a:spcBef>
              <a:buSzPts val="1665"/>
            </a:pPr>
            <a:endParaRPr sz="1665"/>
          </a:p>
          <a:p>
            <a:pPr marL="342900">
              <a:lnSpc>
                <a:spcPct val="90000"/>
              </a:lnSpc>
              <a:spcBef>
                <a:spcPts val="0"/>
              </a:spcBef>
              <a:buSzPts val="1665"/>
            </a:pPr>
            <a:r>
              <a:rPr lang="en-US" sz="1665" dirty="0"/>
              <a:t>What if they bat through the lineup?  You keep tracking the action in the next column.  Just go across the top and cross out the inning number and replace it with the current one in subsequent innings.  With so many players on each team, this should be pretty rare</a:t>
            </a:r>
            <a:r>
              <a:rPr lang="en-US" sz="1665" dirty="0" smtClean="0"/>
              <a:t>.</a:t>
            </a:r>
            <a:endParaRPr lang="en-US" sz="1665"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5"/>
          <p:cNvSpPr txBox="1">
            <a:spLocks noGrp="1"/>
          </p:cNvSpPr>
          <p:nvPr>
            <p:ph type="title"/>
          </p:nvPr>
        </p:nvSpPr>
        <p:spPr>
          <a:xfrm>
            <a:off x="838200" y="184547"/>
            <a:ext cx="7467600" cy="608409"/>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en-US" sz="3959" dirty="0" smtClean="0"/>
              <a:t>Pitcher Eligibility and </a:t>
            </a:r>
            <a:br>
              <a:rPr lang="en-US" sz="3959" dirty="0" smtClean="0"/>
            </a:br>
            <a:r>
              <a:rPr lang="en-US" sz="3959" dirty="0" smtClean="0"/>
              <a:t>Pitch Tracking</a:t>
            </a:r>
            <a:endParaRPr/>
          </a:p>
        </p:txBody>
      </p:sp>
      <p:sp>
        <p:nvSpPr>
          <p:cNvPr id="360" name="Google Shape;360;p45"/>
          <p:cNvSpPr txBox="1">
            <a:spLocks noGrp="1"/>
          </p:cNvSpPr>
          <p:nvPr>
            <p:ph type="body" idx="1"/>
          </p:nvPr>
        </p:nvSpPr>
        <p:spPr>
          <a:xfrm>
            <a:off x="457200" y="1028701"/>
            <a:ext cx="8229600" cy="3394472"/>
          </a:xfrm>
          <a:prstGeom prst="rect">
            <a:avLst/>
          </a:prstGeom>
          <a:noFill/>
          <a:ln>
            <a:noFill/>
          </a:ln>
        </p:spPr>
        <p:txBody>
          <a:bodyPr spcFirstLastPara="1" wrap="square" lIns="91425" tIns="45700" rIns="91425" bIns="45700" anchor="t" anchorCtr="0">
            <a:noAutofit/>
          </a:bodyPr>
          <a:lstStyle/>
          <a:p>
            <a:pPr marL="342900">
              <a:lnSpc>
                <a:spcPct val="80000"/>
              </a:lnSpc>
              <a:spcBef>
                <a:spcPts val="0"/>
              </a:spcBef>
              <a:buSzPts val="2480"/>
            </a:pPr>
            <a:r>
              <a:rPr lang="en-US" sz="2480" dirty="0"/>
              <a:t>Pitcher Eligibility (</a:t>
            </a:r>
            <a:r>
              <a:rPr lang="en-US" sz="2480" dirty="0" smtClean="0"/>
              <a:t>changed </a:t>
            </a:r>
            <a:r>
              <a:rPr lang="en-US" sz="2480" dirty="0"/>
              <a:t>in 2018)</a:t>
            </a:r>
            <a:endParaRPr/>
          </a:p>
          <a:p>
            <a:pPr marL="800100" lvl="1">
              <a:lnSpc>
                <a:spcPct val="80000"/>
              </a:lnSpc>
              <a:spcBef>
                <a:spcPts val="496"/>
              </a:spcBef>
              <a:buSzPts val="2480"/>
            </a:pPr>
            <a:r>
              <a:rPr lang="en-US" sz="2080" dirty="0"/>
              <a:t>Pitcher eligibility has a </a:t>
            </a:r>
            <a:r>
              <a:rPr lang="en-US" sz="2080" dirty="0" smtClean="0"/>
              <a:t>resting </a:t>
            </a:r>
            <a:r>
              <a:rPr lang="en-US" sz="2080" dirty="0"/>
              <a:t>schedule based only on pitch </a:t>
            </a:r>
            <a:r>
              <a:rPr lang="en-US" sz="2080" dirty="0" smtClean="0"/>
              <a:t>count</a:t>
            </a:r>
          </a:p>
          <a:p>
            <a:pPr marL="800100" lvl="1">
              <a:lnSpc>
                <a:spcPct val="80000"/>
              </a:lnSpc>
              <a:spcBef>
                <a:spcPts val="496"/>
              </a:spcBef>
              <a:buSzPts val="2480"/>
            </a:pPr>
            <a:r>
              <a:rPr lang="en-US" sz="2080" dirty="0" smtClean="0"/>
              <a:t>The </a:t>
            </a:r>
            <a:r>
              <a:rPr lang="en-US" sz="2080" dirty="0"/>
              <a:t>limits are on the </a:t>
            </a:r>
            <a:r>
              <a:rPr lang="en-US" sz="2080" dirty="0" smtClean="0"/>
              <a:t>Game Day Pitch Log. </a:t>
            </a:r>
          </a:p>
          <a:p>
            <a:pPr marL="800100" lvl="1">
              <a:lnSpc>
                <a:spcPct val="80000"/>
              </a:lnSpc>
              <a:spcBef>
                <a:spcPts val="496"/>
              </a:spcBef>
              <a:buSzPts val="2480"/>
            </a:pPr>
            <a:r>
              <a:rPr lang="en-US" sz="2080" dirty="0" smtClean="0"/>
              <a:t>Accurate </a:t>
            </a:r>
            <a:r>
              <a:rPr lang="en-US" sz="2080" dirty="0"/>
              <a:t>recording is </a:t>
            </a:r>
            <a:r>
              <a:rPr lang="en-US" sz="2080" dirty="0" smtClean="0"/>
              <a:t>important </a:t>
            </a:r>
            <a:r>
              <a:rPr lang="en-US" sz="2080" dirty="0"/>
              <a:t>from a </a:t>
            </a:r>
            <a:r>
              <a:rPr lang="en-US" sz="2080" dirty="0" smtClean="0"/>
              <a:t>safety and competitiveness </a:t>
            </a:r>
            <a:r>
              <a:rPr lang="en-US" sz="2080" dirty="0"/>
              <a:t>standpoint. </a:t>
            </a:r>
            <a:endParaRPr lang="en-US" sz="2080" dirty="0" smtClean="0"/>
          </a:p>
          <a:p>
            <a:pPr marL="342900">
              <a:lnSpc>
                <a:spcPct val="80000"/>
              </a:lnSpc>
              <a:spcBef>
                <a:spcPts val="496"/>
              </a:spcBef>
              <a:buSzPts val="2480"/>
            </a:pPr>
            <a:r>
              <a:rPr lang="en-US" sz="2480" dirty="0" smtClean="0"/>
              <a:t>Game Day Pitch Logs: </a:t>
            </a:r>
            <a:r>
              <a:rPr lang="en-US" sz="2480" dirty="0"/>
              <a:t>blank forms are in the binder in the tote</a:t>
            </a:r>
            <a:r>
              <a:rPr lang="en-US" sz="2480" dirty="0" smtClean="0"/>
              <a:t>.</a:t>
            </a:r>
          </a:p>
          <a:p>
            <a:pPr marL="800100" lvl="1">
              <a:lnSpc>
                <a:spcPct val="80000"/>
              </a:lnSpc>
              <a:spcBef>
                <a:spcPts val="496"/>
              </a:spcBef>
              <a:buSzPts val="2480"/>
            </a:pPr>
            <a:r>
              <a:rPr lang="en-US" sz="2080" dirty="0" smtClean="0"/>
              <a:t>Pitch Log has recommended way of logging pitches </a:t>
            </a:r>
          </a:p>
          <a:p>
            <a:pPr marL="1257300" lvl="2">
              <a:lnSpc>
                <a:spcPct val="80000"/>
              </a:lnSpc>
              <a:spcBef>
                <a:spcPts val="496"/>
              </a:spcBef>
              <a:buSzPts val="2480"/>
            </a:pPr>
            <a:r>
              <a:rPr lang="en-US" sz="2170" dirty="0" smtClean="0"/>
              <a:t>Every pitch gets a slash.  </a:t>
            </a:r>
          </a:p>
          <a:p>
            <a:pPr marL="1257300" lvl="2">
              <a:lnSpc>
                <a:spcPct val="80000"/>
              </a:lnSpc>
              <a:spcBef>
                <a:spcPts val="496"/>
              </a:spcBef>
              <a:buSzPts val="2480"/>
            </a:pPr>
            <a:r>
              <a:rPr lang="en-US" sz="2170" dirty="0" smtClean="0"/>
              <a:t>On the last pitch of that at bat, turn the slash to an X.  </a:t>
            </a:r>
          </a:p>
          <a:p>
            <a:pPr marL="1257300" lvl="2">
              <a:lnSpc>
                <a:spcPct val="80000"/>
              </a:lnSpc>
              <a:spcBef>
                <a:spcPts val="496"/>
              </a:spcBef>
              <a:buSzPts val="2480"/>
            </a:pPr>
            <a:r>
              <a:rPr lang="en-US" sz="2170" dirty="0" smtClean="0"/>
              <a:t>On the last pitch of that inning, make a circle around the X.  This helps you to count by batter and inning.  Especially helps when there are discrepancies.</a:t>
            </a:r>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46"/>
          <p:cNvSpPr txBox="1">
            <a:spLocks noGrp="1"/>
          </p:cNvSpPr>
          <p:nvPr>
            <p:ph type="title"/>
          </p:nvPr>
        </p:nvSpPr>
        <p:spPr>
          <a:xfrm>
            <a:off x="457200" y="205978"/>
            <a:ext cx="8229600" cy="30837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en-US" sz="3959" dirty="0" smtClean="0"/>
              <a:t>Pitcher Eligibility Tracking Form</a:t>
            </a:r>
            <a:endParaRPr/>
          </a:p>
        </p:txBody>
      </p:sp>
      <p:sp>
        <p:nvSpPr>
          <p:cNvPr id="367" name="Google Shape;367;p46"/>
          <p:cNvSpPr txBox="1">
            <a:spLocks noGrp="1"/>
          </p:cNvSpPr>
          <p:nvPr>
            <p:ph type="body" idx="1"/>
          </p:nvPr>
        </p:nvSpPr>
        <p:spPr>
          <a:xfrm>
            <a:off x="457200" y="1028700"/>
            <a:ext cx="8229600" cy="3543300"/>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352"/>
              </a:spcBef>
              <a:spcAft>
                <a:spcPts val="0"/>
              </a:spcAft>
              <a:buClr>
                <a:schemeClr val="dk1"/>
              </a:buClr>
              <a:buSzPts val="1760"/>
              <a:buChar char="•"/>
            </a:pPr>
            <a:r>
              <a:rPr lang="en-US" sz="1760" dirty="0" smtClean="0"/>
              <a:t>A </a:t>
            </a:r>
            <a:r>
              <a:rPr lang="en-US" sz="1760" dirty="0"/>
              <a:t>form has to be completed for EACH Team. They will use the same form game to game.</a:t>
            </a:r>
            <a:endParaRPr sz="1760"/>
          </a:p>
          <a:p>
            <a:pPr marL="342900" lvl="0" indent="-342900" algn="l" rtl="0">
              <a:lnSpc>
                <a:spcPct val="80000"/>
              </a:lnSpc>
              <a:spcBef>
                <a:spcPts val="352"/>
              </a:spcBef>
              <a:spcAft>
                <a:spcPts val="0"/>
              </a:spcAft>
              <a:buClr>
                <a:schemeClr val="dk1"/>
              </a:buClr>
              <a:buSzPts val="1760"/>
              <a:buChar char="•"/>
            </a:pPr>
            <a:r>
              <a:rPr lang="en-US" sz="1760" dirty="0"/>
              <a:t>Complete an entry, on each team’s form for each pitcher that entered the pitching position in the game. Use the game Day Pitch Log for the reference. Best to update at each pitching change.</a:t>
            </a:r>
            <a:endParaRPr/>
          </a:p>
          <a:p>
            <a:pPr marL="342900" lvl="0" indent="-342900" algn="l" rtl="0">
              <a:lnSpc>
                <a:spcPct val="80000"/>
              </a:lnSpc>
              <a:spcBef>
                <a:spcPts val="352"/>
              </a:spcBef>
              <a:spcAft>
                <a:spcPts val="0"/>
              </a:spcAft>
              <a:buClr>
                <a:schemeClr val="dk1"/>
              </a:buClr>
              <a:buSzPts val="1760"/>
              <a:buChar char="•"/>
            </a:pPr>
            <a:r>
              <a:rPr lang="en-US" sz="1760" dirty="0"/>
              <a:t>Enter the next day a pitcher can pitch based on the rest requirements on the pitch log. For instance, if a player pitches 36 pitches and requires two days of rest: count tomorrow and the day after as rest days.  The date after that is when they are eligible to pitch.</a:t>
            </a:r>
            <a:endParaRPr sz="1760"/>
          </a:p>
          <a:p>
            <a:pPr marL="342900" lvl="0" indent="-342900" algn="l" rtl="0">
              <a:lnSpc>
                <a:spcPct val="80000"/>
              </a:lnSpc>
              <a:spcBef>
                <a:spcPts val="352"/>
              </a:spcBef>
              <a:spcAft>
                <a:spcPts val="0"/>
              </a:spcAft>
              <a:buClr>
                <a:schemeClr val="dk1"/>
              </a:buClr>
              <a:buSzPts val="1760"/>
              <a:buChar char="•"/>
            </a:pPr>
            <a:r>
              <a:rPr lang="en-US" sz="1760" dirty="0"/>
              <a:t>Sign your name for each entry. Either score keeper can sign. </a:t>
            </a:r>
            <a:endParaRPr sz="1760"/>
          </a:p>
          <a:p>
            <a:pPr marL="342900" lvl="0" indent="-342900" algn="l" rtl="0">
              <a:lnSpc>
                <a:spcPct val="80000"/>
              </a:lnSpc>
              <a:spcBef>
                <a:spcPts val="352"/>
              </a:spcBef>
              <a:spcAft>
                <a:spcPts val="0"/>
              </a:spcAft>
              <a:buClr>
                <a:schemeClr val="dk1"/>
              </a:buClr>
              <a:buSzPts val="1760"/>
              <a:buChar char="•"/>
            </a:pPr>
            <a:r>
              <a:rPr lang="en-US" sz="1760" dirty="0"/>
              <a:t>Have opposing Managers sign each of the forms</a:t>
            </a:r>
            <a:endParaRPr/>
          </a:p>
          <a:p>
            <a:pPr marL="342900" lvl="0" indent="-342900" algn="l" rtl="0">
              <a:lnSpc>
                <a:spcPct val="80000"/>
              </a:lnSpc>
              <a:spcBef>
                <a:spcPts val="352"/>
              </a:spcBef>
              <a:spcAft>
                <a:spcPts val="0"/>
              </a:spcAft>
              <a:buClr>
                <a:schemeClr val="dk1"/>
              </a:buClr>
              <a:buSzPts val="1760"/>
              <a:buChar char="•"/>
            </a:pPr>
            <a:r>
              <a:rPr lang="en-US" sz="1760" dirty="0" smtClean="0"/>
              <a:t>Note: </a:t>
            </a:r>
            <a:r>
              <a:rPr lang="en-US" sz="1760" dirty="0"/>
              <a:t>The Pitcher eligibility Tracking Form is ONLY Valid when signed by the Official Scorer and both opposing </a:t>
            </a:r>
            <a:r>
              <a:rPr lang="en-US" sz="1760" dirty="0" smtClean="0"/>
              <a:t>managers</a:t>
            </a:r>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dirty="0"/>
              <a:t>Scoring Goals	</a:t>
            </a:r>
            <a:endParaRPr/>
          </a:p>
        </p:txBody>
      </p:sp>
      <p:sp>
        <p:nvSpPr>
          <p:cNvPr id="108" name="Google Shape;108;p16"/>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fontScale="92500" lnSpcReduction="20000"/>
          </a:bodyPr>
          <a:lstStyle/>
          <a:p>
            <a:pPr marL="342900">
              <a:lnSpc>
                <a:spcPct val="90000"/>
              </a:lnSpc>
              <a:spcBef>
                <a:spcPts val="0"/>
              </a:spcBef>
              <a:buSzPts val="3200"/>
            </a:pPr>
            <a:r>
              <a:rPr lang="en-US" dirty="0"/>
              <a:t>Your goal is to accurately record what happens during the </a:t>
            </a:r>
            <a:r>
              <a:rPr lang="en-US" dirty="0" smtClean="0"/>
              <a:t>game.</a:t>
            </a:r>
          </a:p>
          <a:p>
            <a:pPr marL="800100" lvl="1">
              <a:lnSpc>
                <a:spcPct val="90000"/>
              </a:lnSpc>
              <a:spcBef>
                <a:spcPts val="0"/>
              </a:spcBef>
              <a:buSzPts val="3200"/>
            </a:pPr>
            <a:r>
              <a:rPr lang="en-US" dirty="0" smtClean="0"/>
              <a:t>Strive </a:t>
            </a:r>
            <a:r>
              <a:rPr lang="en-US" dirty="0"/>
              <a:t>to be </a:t>
            </a:r>
            <a:r>
              <a:rPr lang="en-US" dirty="0" smtClean="0"/>
              <a:t>Consistent!</a:t>
            </a:r>
            <a:endParaRPr/>
          </a:p>
          <a:p>
            <a:pPr marL="342900">
              <a:lnSpc>
                <a:spcPct val="90000"/>
              </a:lnSpc>
              <a:spcBef>
                <a:spcPts val="640"/>
              </a:spcBef>
              <a:buSzPts val="3200"/>
            </a:pPr>
            <a:r>
              <a:rPr lang="en-US" dirty="0"/>
              <a:t>Follow the proper Score Keeper </a:t>
            </a:r>
            <a:r>
              <a:rPr lang="en-US" dirty="0" smtClean="0"/>
              <a:t>etiquette</a:t>
            </a:r>
          </a:p>
          <a:p>
            <a:pPr marL="800100" lvl="1">
              <a:lnSpc>
                <a:spcPct val="90000"/>
              </a:lnSpc>
              <a:spcBef>
                <a:spcPts val="640"/>
              </a:spcBef>
              <a:buSzPts val="3200"/>
            </a:pPr>
            <a:r>
              <a:rPr lang="en-US" dirty="0" smtClean="0"/>
              <a:t>Remain </a:t>
            </a:r>
            <a:r>
              <a:rPr lang="en-US" dirty="0"/>
              <a:t>objective in the score booth ( No cheering or </a:t>
            </a:r>
            <a:r>
              <a:rPr lang="en-US" dirty="0" smtClean="0"/>
              <a:t>coaching)</a:t>
            </a:r>
          </a:p>
          <a:p>
            <a:pPr marL="800100" lvl="1">
              <a:lnSpc>
                <a:spcPct val="90000"/>
              </a:lnSpc>
              <a:spcBef>
                <a:spcPts val="640"/>
              </a:spcBef>
              <a:buSzPts val="3200"/>
            </a:pPr>
            <a:r>
              <a:rPr lang="en-US" dirty="0" smtClean="0"/>
              <a:t>Keep </a:t>
            </a:r>
            <a:r>
              <a:rPr lang="en-US" dirty="0"/>
              <a:t>distractions to a minimum ( </a:t>
            </a:r>
            <a:r>
              <a:rPr lang="en-US" dirty="0" smtClean="0"/>
              <a:t>cell phones </a:t>
            </a:r>
            <a:r>
              <a:rPr lang="en-US" dirty="0"/>
              <a:t>in vibration mode </a:t>
            </a:r>
            <a:r>
              <a:rPr lang="en-US" dirty="0" smtClean="0"/>
              <a:t>)</a:t>
            </a:r>
          </a:p>
          <a:p>
            <a:pPr marL="800100" lvl="1">
              <a:lnSpc>
                <a:spcPct val="90000"/>
              </a:lnSpc>
              <a:spcBef>
                <a:spcPts val="640"/>
              </a:spcBef>
              <a:buSzPts val="3200"/>
            </a:pPr>
            <a:r>
              <a:rPr lang="en-US" dirty="0" smtClean="0"/>
              <a:t>Only </a:t>
            </a:r>
            <a:r>
              <a:rPr lang="en-US" dirty="0"/>
              <a:t>those persons scoring </a:t>
            </a:r>
            <a:r>
              <a:rPr lang="en-US" dirty="0" smtClean="0"/>
              <a:t>are </a:t>
            </a:r>
            <a:r>
              <a:rPr lang="en-US" dirty="0"/>
              <a:t>allowed in the scoring booth </a:t>
            </a:r>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46"/>
          <p:cNvSpPr txBox="1">
            <a:spLocks noGrp="1"/>
          </p:cNvSpPr>
          <p:nvPr>
            <p:ph type="title"/>
          </p:nvPr>
        </p:nvSpPr>
        <p:spPr>
          <a:xfrm>
            <a:off x="457200" y="205978"/>
            <a:ext cx="8229600" cy="30837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en-US" sz="3959" dirty="0" smtClean="0"/>
              <a:t>Pitcher Eligibility Tracking Form</a:t>
            </a:r>
            <a:endParaRPr/>
          </a:p>
        </p:txBody>
      </p:sp>
      <p:pic>
        <p:nvPicPr>
          <p:cNvPr id="102402" name="Picture 2"/>
          <p:cNvPicPr>
            <a:picLocks noChangeAspect="1" noChangeArrowheads="1"/>
          </p:cNvPicPr>
          <p:nvPr/>
        </p:nvPicPr>
        <p:blipFill>
          <a:blip r:embed="rId3"/>
          <a:srcRect/>
          <a:stretch>
            <a:fillRect/>
          </a:stretch>
        </p:blipFill>
        <p:spPr bwMode="auto">
          <a:xfrm>
            <a:off x="295275" y="957263"/>
            <a:ext cx="8553450" cy="38919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47"/>
          <p:cNvSpPr txBox="1">
            <a:spLocks noGrp="1"/>
          </p:cNvSpPr>
          <p:nvPr>
            <p:ph type="title"/>
          </p:nvPr>
        </p:nvSpPr>
        <p:spPr>
          <a:xfrm>
            <a:off x="457200" y="205978"/>
            <a:ext cx="8229600" cy="30837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en-US" sz="3959" dirty="0" smtClean="0"/>
              <a:t>Game Day Pitch Log</a:t>
            </a:r>
            <a:endParaRPr/>
          </a:p>
        </p:txBody>
      </p:sp>
      <p:pic>
        <p:nvPicPr>
          <p:cNvPr id="375" name="Google Shape;375;p47"/>
          <p:cNvPicPr preferRelativeResize="0"/>
          <p:nvPr/>
        </p:nvPicPr>
        <p:blipFill rotWithShape="1">
          <a:blip r:embed="rId3">
            <a:alphaModFix/>
          </a:blip>
          <a:srcRect/>
          <a:stretch/>
        </p:blipFill>
        <p:spPr>
          <a:xfrm>
            <a:off x="457200" y="1485901"/>
            <a:ext cx="8229600" cy="2124239"/>
          </a:xfrm>
          <a:prstGeom prst="rect">
            <a:avLst/>
          </a:prstGeom>
          <a:noFill/>
          <a:ln>
            <a:noFill/>
          </a:ln>
        </p:spPr>
      </p:pic>
      <p:pic>
        <p:nvPicPr>
          <p:cNvPr id="376" name="Google Shape;376;p47"/>
          <p:cNvPicPr preferRelativeResize="0"/>
          <p:nvPr/>
        </p:nvPicPr>
        <p:blipFill rotWithShape="1">
          <a:blip r:embed="rId4">
            <a:alphaModFix/>
          </a:blip>
          <a:srcRect/>
          <a:stretch/>
        </p:blipFill>
        <p:spPr>
          <a:xfrm>
            <a:off x="2428876" y="3287911"/>
            <a:ext cx="6357459" cy="1741289"/>
          </a:xfrm>
          <a:prstGeom prst="rect">
            <a:avLst/>
          </a:prstGeom>
          <a:noFill/>
          <a:ln>
            <a:noFill/>
          </a:ln>
        </p:spPr>
      </p:pic>
      <p:cxnSp>
        <p:nvCxnSpPr>
          <p:cNvPr id="377" name="Google Shape;377;p47"/>
          <p:cNvCxnSpPr/>
          <p:nvPr/>
        </p:nvCxnSpPr>
        <p:spPr>
          <a:xfrm rot="5400000" flipH="1" flipV="1">
            <a:off x="1895477" y="2588420"/>
            <a:ext cx="1285875" cy="180972"/>
          </a:xfrm>
          <a:prstGeom prst="straightConnector1">
            <a:avLst/>
          </a:prstGeom>
          <a:noFill/>
          <a:ln w="41275" cap="flat" cmpd="sng">
            <a:solidFill>
              <a:schemeClr val="dk1"/>
            </a:solidFill>
            <a:prstDash val="solid"/>
            <a:round/>
            <a:headEnd type="none" w="sm" len="sm"/>
            <a:tailEnd type="none" w="sm" len="sm"/>
          </a:ln>
        </p:spPr>
      </p:cxnSp>
      <p:cxnSp>
        <p:nvCxnSpPr>
          <p:cNvPr id="378" name="Google Shape;378;p47"/>
          <p:cNvCxnSpPr/>
          <p:nvPr/>
        </p:nvCxnSpPr>
        <p:spPr>
          <a:xfrm rot="16200000" flipV="1">
            <a:off x="8080773" y="2601515"/>
            <a:ext cx="1250157" cy="133352"/>
          </a:xfrm>
          <a:prstGeom prst="straightConnector1">
            <a:avLst/>
          </a:prstGeom>
          <a:noFill/>
          <a:ln w="41275" cap="flat" cmpd="sng">
            <a:solidFill>
              <a:schemeClr val="dk1"/>
            </a:solidFill>
            <a:prstDash val="solid"/>
            <a:round/>
            <a:headEnd type="none" w="sm" len="sm"/>
            <a:tailEnd type="none" w="sm" len="sm"/>
          </a:ln>
        </p:spPr>
      </p:cxnSp>
      <p:sp>
        <p:nvSpPr>
          <p:cNvPr id="8" name="Google Shape;367;p46"/>
          <p:cNvSpPr txBox="1">
            <a:spLocks noGrp="1"/>
          </p:cNvSpPr>
          <p:nvPr>
            <p:ph type="body" idx="1"/>
          </p:nvPr>
        </p:nvSpPr>
        <p:spPr>
          <a:xfrm>
            <a:off x="457200" y="1028700"/>
            <a:ext cx="8229600" cy="3543300"/>
          </a:xfrm>
          <a:prstGeom prst="rect">
            <a:avLst/>
          </a:prstGeom>
          <a:noFill/>
          <a:ln>
            <a:noFill/>
          </a:ln>
        </p:spPr>
        <p:txBody>
          <a:bodyPr spcFirstLastPara="1" wrap="square" lIns="91425" tIns="45700" rIns="91425" bIns="45700" anchor="t" anchorCtr="0">
            <a:noAutofit/>
          </a:bodyPr>
          <a:lstStyle/>
          <a:p>
            <a:pPr marL="342900" lvl="0">
              <a:lnSpc>
                <a:spcPct val="80000"/>
              </a:lnSpc>
              <a:spcBef>
                <a:spcPts val="352"/>
              </a:spcBef>
              <a:buSzPts val="1760"/>
            </a:pPr>
            <a:r>
              <a:rPr lang="en-US" sz="1800" dirty="0" smtClean="0"/>
              <a:t>Game Day Pitch Logs will be maintained for pitching eligibility verification. Place the Game Day Pitch Log in the Score Keeping Binder after Each Game.</a:t>
            </a:r>
            <a:endParaRPr lang="en-US" sz="18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48"/>
          <p:cNvSpPr txBox="1">
            <a:spLocks noGrp="1"/>
          </p:cNvSpPr>
          <p:nvPr>
            <p:ph type="title"/>
          </p:nvPr>
        </p:nvSpPr>
        <p:spPr>
          <a:xfrm>
            <a:off x="406800" y="407578"/>
            <a:ext cx="8229600" cy="30837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en-US" sz="3959" dirty="0"/>
              <a:t>Scoreboard – Visiting </a:t>
            </a:r>
            <a:r>
              <a:rPr lang="en-US" sz="3959" dirty="0" smtClean="0"/>
              <a:t>Team</a:t>
            </a:r>
            <a:br>
              <a:rPr lang="en-US" sz="3959" dirty="0" smtClean="0"/>
            </a:br>
            <a:r>
              <a:rPr lang="en-US" sz="3959" dirty="0" smtClean="0"/>
              <a:t>Bronco/Mustang</a:t>
            </a:r>
            <a:endParaRPr/>
          </a:p>
        </p:txBody>
      </p:sp>
      <p:pic>
        <p:nvPicPr>
          <p:cNvPr id="104451" name="Picture 3"/>
          <p:cNvPicPr>
            <a:picLocks noChangeAspect="1" noChangeArrowheads="1"/>
          </p:cNvPicPr>
          <p:nvPr/>
        </p:nvPicPr>
        <p:blipFill>
          <a:blip r:embed="rId3"/>
          <a:srcRect/>
          <a:stretch>
            <a:fillRect/>
          </a:stretch>
        </p:blipFill>
        <p:spPr bwMode="auto">
          <a:xfrm>
            <a:off x="268425" y="1302187"/>
            <a:ext cx="4717402" cy="3841313"/>
          </a:xfrm>
          <a:prstGeom prst="rect">
            <a:avLst/>
          </a:prstGeom>
          <a:noFill/>
          <a:ln w="9525">
            <a:noFill/>
            <a:miter lim="800000"/>
            <a:headEnd/>
            <a:tailEnd/>
          </a:ln>
          <a:effectLst/>
        </p:spPr>
      </p:pic>
      <p:pic>
        <p:nvPicPr>
          <p:cNvPr id="104452" name="Picture 4"/>
          <p:cNvPicPr>
            <a:picLocks noChangeAspect="1" noChangeArrowheads="1"/>
          </p:cNvPicPr>
          <p:nvPr/>
        </p:nvPicPr>
        <p:blipFill>
          <a:blip r:embed="rId4"/>
          <a:srcRect/>
          <a:stretch>
            <a:fillRect/>
          </a:stretch>
        </p:blipFill>
        <p:spPr bwMode="auto">
          <a:xfrm>
            <a:off x="5516700" y="1952025"/>
            <a:ext cx="2819400" cy="23050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48"/>
          <p:cNvSpPr txBox="1">
            <a:spLocks noGrp="1"/>
          </p:cNvSpPr>
          <p:nvPr>
            <p:ph type="title"/>
          </p:nvPr>
        </p:nvSpPr>
        <p:spPr>
          <a:xfrm>
            <a:off x="406800" y="407578"/>
            <a:ext cx="8229600" cy="30837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en-US" sz="3959" dirty="0"/>
              <a:t>Scoreboard – Visiting </a:t>
            </a:r>
            <a:r>
              <a:rPr lang="en-US" sz="3959" dirty="0" smtClean="0"/>
              <a:t>Team</a:t>
            </a:r>
            <a:br>
              <a:rPr lang="en-US" sz="3959" dirty="0" smtClean="0"/>
            </a:br>
            <a:r>
              <a:rPr lang="en-US" sz="3959" dirty="0" smtClean="0"/>
              <a:t>Pinto</a:t>
            </a:r>
            <a:endParaRPr/>
          </a:p>
        </p:txBody>
      </p:sp>
      <p:pic>
        <p:nvPicPr>
          <p:cNvPr id="105474" name="Picture 2"/>
          <p:cNvPicPr>
            <a:picLocks noChangeAspect="1" noChangeArrowheads="1"/>
          </p:cNvPicPr>
          <p:nvPr/>
        </p:nvPicPr>
        <p:blipFill>
          <a:blip r:embed="rId3"/>
          <a:srcRect/>
          <a:stretch>
            <a:fillRect/>
          </a:stretch>
        </p:blipFill>
        <p:spPr bwMode="auto">
          <a:xfrm>
            <a:off x="4734075" y="2016000"/>
            <a:ext cx="4123102" cy="2953763"/>
          </a:xfrm>
          <a:prstGeom prst="rect">
            <a:avLst/>
          </a:prstGeom>
          <a:noFill/>
          <a:ln w="9525">
            <a:noFill/>
            <a:miter lim="800000"/>
            <a:headEnd/>
            <a:tailEnd/>
          </a:ln>
          <a:effectLst/>
        </p:spPr>
      </p:pic>
      <p:pic>
        <p:nvPicPr>
          <p:cNvPr id="105475" name="Picture 3"/>
          <p:cNvPicPr>
            <a:picLocks noChangeAspect="1" noChangeArrowheads="1"/>
          </p:cNvPicPr>
          <p:nvPr/>
        </p:nvPicPr>
        <p:blipFill>
          <a:blip r:embed="rId4"/>
          <a:srcRect/>
          <a:stretch>
            <a:fillRect/>
          </a:stretch>
        </p:blipFill>
        <p:spPr bwMode="auto">
          <a:xfrm>
            <a:off x="172313" y="2224799"/>
            <a:ext cx="4173507" cy="2355525"/>
          </a:xfrm>
          <a:prstGeom prst="rect">
            <a:avLst/>
          </a:prstGeom>
          <a:noFill/>
          <a:ln w="9525">
            <a:noFill/>
            <a:miter lim="800000"/>
            <a:headEnd/>
            <a:tailEnd/>
          </a:ln>
          <a:effectLst/>
        </p:spPr>
      </p:pic>
      <p:cxnSp>
        <p:nvCxnSpPr>
          <p:cNvPr id="10" name="Straight Arrow Connector 9"/>
          <p:cNvCxnSpPr/>
          <p:nvPr/>
        </p:nvCxnSpPr>
        <p:spPr>
          <a:xfrm rot="16200000" flipH="1">
            <a:off x="1638000" y="1710000"/>
            <a:ext cx="806400" cy="52560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07200" y="1202400"/>
            <a:ext cx="1317600" cy="307777"/>
          </a:xfrm>
          <a:prstGeom prst="rect">
            <a:avLst/>
          </a:prstGeom>
          <a:noFill/>
        </p:spPr>
        <p:txBody>
          <a:bodyPr wrap="square" rtlCol="0">
            <a:spAutoFit/>
          </a:bodyPr>
          <a:lstStyle/>
          <a:p>
            <a:r>
              <a:rPr lang="en-US" dirty="0" smtClean="0"/>
              <a:t>On/Off Button</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50"/>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dirty="0"/>
              <a:t>Post Game Check List </a:t>
            </a:r>
            <a:endParaRPr/>
          </a:p>
        </p:txBody>
      </p:sp>
      <p:pic>
        <p:nvPicPr>
          <p:cNvPr id="400" name="Google Shape;400;p50"/>
          <p:cNvPicPr preferRelativeResize="0">
            <a:picLocks noGrp="1"/>
          </p:cNvPicPr>
          <p:nvPr>
            <p:ph type="body" idx="1"/>
          </p:nvPr>
        </p:nvPicPr>
        <p:blipFill rotWithShape="1">
          <a:blip r:embed="rId3">
            <a:alphaModFix/>
          </a:blip>
          <a:srcRect/>
          <a:stretch/>
        </p:blipFill>
        <p:spPr>
          <a:xfrm>
            <a:off x="1082146" y="1257300"/>
            <a:ext cx="6979709" cy="3771900"/>
          </a:xfrm>
          <a:prstGeom prst="rect">
            <a:avLst/>
          </a:prstGeom>
          <a:noFill/>
          <a:ln>
            <a:noFill/>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5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400"/>
              <a:buFont typeface="Calibri"/>
              <a:buNone/>
            </a:pPr>
            <a:r>
              <a:rPr lang="en-US" dirty="0"/>
              <a:t>Post Game </a:t>
            </a:r>
            <a:r>
              <a:rPr lang="en-US" dirty="0" smtClean="0"/>
              <a:t>Checklist – Home </a:t>
            </a:r>
            <a:endParaRPr/>
          </a:p>
        </p:txBody>
      </p:sp>
      <p:sp>
        <p:nvSpPr>
          <p:cNvPr id="407" name="Google Shape;407;p51"/>
          <p:cNvSpPr txBox="1">
            <a:spLocks noGrp="1"/>
          </p:cNvSpPr>
          <p:nvPr>
            <p:ph type="body" idx="1"/>
          </p:nvPr>
        </p:nvSpPr>
        <p:spPr>
          <a:xfrm>
            <a:off x="457200" y="1181100"/>
            <a:ext cx="8229600" cy="3413523"/>
          </a:xfrm>
          <a:prstGeom prst="rect">
            <a:avLst/>
          </a:prstGeom>
          <a:noFill/>
          <a:ln>
            <a:noFill/>
          </a:ln>
        </p:spPr>
        <p:txBody>
          <a:bodyPr spcFirstLastPara="1" wrap="square" lIns="91425" tIns="45700" rIns="91425" bIns="45700" anchor="t" anchorCtr="0">
            <a:normAutofit lnSpcReduction="10000"/>
          </a:bodyPr>
          <a:lstStyle/>
          <a:p>
            <a:pPr marL="342900" lvl="0" indent="-342900" algn="l" rtl="0">
              <a:spcBef>
                <a:spcPts val="0"/>
              </a:spcBef>
              <a:spcAft>
                <a:spcPts val="0"/>
              </a:spcAft>
              <a:buClr>
                <a:schemeClr val="dk1"/>
              </a:buClr>
              <a:buSzPts val="3200"/>
              <a:buChar char="•"/>
            </a:pPr>
            <a:r>
              <a:rPr lang="en-US" dirty="0"/>
              <a:t>At the end of the game, write the final score on the pages of the scoring book in BIG Numbers with the winning team’s name written underneath it.  Circle this Entry</a:t>
            </a:r>
            <a:endParaRPr/>
          </a:p>
          <a:p>
            <a:pPr marL="342900" lvl="0" indent="-342900" algn="l" rtl="0">
              <a:spcBef>
                <a:spcPts val="640"/>
              </a:spcBef>
              <a:spcAft>
                <a:spcPts val="0"/>
              </a:spcAft>
              <a:buClr>
                <a:schemeClr val="dk1"/>
              </a:buClr>
              <a:buSzPts val="3200"/>
              <a:buChar char="•"/>
            </a:pPr>
            <a:r>
              <a:rPr lang="en-US" dirty="0"/>
              <a:t>The </a:t>
            </a:r>
            <a:r>
              <a:rPr lang="en-US" dirty="0" smtClean="0"/>
              <a:t>score book </a:t>
            </a:r>
            <a:r>
              <a:rPr lang="en-US" dirty="0"/>
              <a:t>needs four signatures: home team manager, visitor manager, umpire, and </a:t>
            </a:r>
            <a:r>
              <a:rPr lang="en-US" dirty="0" smtClean="0"/>
              <a:t>official scorekeeper.</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5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400"/>
              <a:buFont typeface="Calibri"/>
              <a:buNone/>
            </a:pPr>
            <a:r>
              <a:rPr lang="en-US" dirty="0"/>
              <a:t>Post Game </a:t>
            </a:r>
            <a:r>
              <a:rPr lang="en-US" dirty="0" smtClean="0"/>
              <a:t>Checklist – Visiting</a:t>
            </a:r>
            <a:endParaRPr/>
          </a:p>
        </p:txBody>
      </p:sp>
      <p:sp>
        <p:nvSpPr>
          <p:cNvPr id="407" name="Google Shape;407;p51"/>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fontScale="70000" lnSpcReduction="20000"/>
          </a:bodyPr>
          <a:lstStyle/>
          <a:p>
            <a:pPr marL="342900" lvl="0" indent="-342900" algn="l" rtl="0">
              <a:spcBef>
                <a:spcPts val="0"/>
              </a:spcBef>
              <a:spcAft>
                <a:spcPts val="0"/>
              </a:spcAft>
              <a:buClr>
                <a:schemeClr val="dk1"/>
              </a:buClr>
              <a:buSzPts val="3200"/>
              <a:buChar char="•"/>
            </a:pPr>
            <a:r>
              <a:rPr lang="en-US" dirty="0" smtClean="0"/>
              <a:t>Fill out the Pitcher Eligibility Tracking Form with using information from Game Day Pitch Log</a:t>
            </a:r>
            <a:endParaRPr/>
          </a:p>
          <a:p>
            <a:pPr marL="342900" lvl="0" indent="-342900" algn="l" rtl="0">
              <a:spcBef>
                <a:spcPts val="640"/>
              </a:spcBef>
              <a:spcAft>
                <a:spcPts val="0"/>
              </a:spcAft>
              <a:buClr>
                <a:schemeClr val="dk1"/>
              </a:buClr>
              <a:buSzPts val="3200"/>
              <a:buChar char="•"/>
            </a:pPr>
            <a:r>
              <a:rPr lang="en-US" dirty="0" smtClean="0"/>
              <a:t>The Pitcher Eligibility Tracking form needs three </a:t>
            </a:r>
            <a:r>
              <a:rPr lang="en-US" dirty="0"/>
              <a:t>signatures: home team manager, visitor manager</a:t>
            </a:r>
            <a:r>
              <a:rPr lang="en-US" dirty="0" smtClean="0"/>
              <a:t>, </a:t>
            </a:r>
            <a:r>
              <a:rPr lang="en-US" dirty="0"/>
              <a:t>and scorekeeper</a:t>
            </a:r>
            <a:r>
              <a:rPr lang="en-US" dirty="0" smtClean="0"/>
              <a:t>.</a:t>
            </a:r>
          </a:p>
          <a:p>
            <a:pPr marL="342900" lvl="0" indent="-342900" algn="l" rtl="0">
              <a:spcBef>
                <a:spcPts val="640"/>
              </a:spcBef>
              <a:spcAft>
                <a:spcPts val="0"/>
              </a:spcAft>
              <a:buClr>
                <a:schemeClr val="dk1"/>
              </a:buClr>
              <a:buSzPts val="3200"/>
              <a:buChar char="•"/>
            </a:pPr>
            <a:r>
              <a:rPr lang="en-US" dirty="0" smtClean="0"/>
              <a:t>NOTE: </a:t>
            </a:r>
          </a:p>
          <a:p>
            <a:pPr marL="800100" lvl="1">
              <a:spcBef>
                <a:spcPts val="640"/>
              </a:spcBef>
              <a:buSzPts val="3200"/>
              <a:buChar char="•"/>
            </a:pPr>
            <a:r>
              <a:rPr lang="en-US" dirty="0" smtClean="0"/>
              <a:t>0 days is next day</a:t>
            </a:r>
          </a:p>
          <a:p>
            <a:pPr marL="800100" lvl="1">
              <a:spcBef>
                <a:spcPts val="640"/>
              </a:spcBef>
              <a:buSzPts val="3200"/>
              <a:buChar char="•"/>
            </a:pPr>
            <a:r>
              <a:rPr lang="en-US" dirty="0" smtClean="0"/>
              <a:t>1 day is day after next</a:t>
            </a:r>
          </a:p>
          <a:p>
            <a:pPr marL="800100" lvl="1">
              <a:spcBef>
                <a:spcPts val="640"/>
              </a:spcBef>
              <a:buSzPts val="3200"/>
              <a:buChar char="•"/>
            </a:pPr>
            <a:r>
              <a:rPr lang="en-US" dirty="0" smtClean="0"/>
              <a:t>2 days is 2 days after next</a:t>
            </a:r>
          </a:p>
          <a:p>
            <a:pPr marL="800100" lvl="1">
              <a:spcBef>
                <a:spcPts val="640"/>
              </a:spcBef>
              <a:buSzPts val="3200"/>
              <a:buChar char="•"/>
            </a:pPr>
            <a:r>
              <a:rPr lang="en-US" dirty="0" smtClean="0"/>
              <a:t>3 days is 3 days after next</a:t>
            </a:r>
          </a:p>
          <a:p>
            <a:pPr marL="800100" lvl="1">
              <a:spcBef>
                <a:spcPts val="640"/>
              </a:spcBef>
              <a:buSzPts val="3200"/>
              <a:buChar char="•"/>
            </a:pPr>
            <a:r>
              <a:rPr lang="en-US" dirty="0" smtClean="0"/>
              <a:t>4 days is 4 days after next</a:t>
            </a:r>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52"/>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dirty="0"/>
              <a:t>Post </a:t>
            </a:r>
            <a:r>
              <a:rPr lang="en-US" dirty="0" smtClean="0"/>
              <a:t>Game (2022)</a:t>
            </a:r>
            <a:endParaRPr/>
          </a:p>
        </p:txBody>
      </p:sp>
      <p:sp>
        <p:nvSpPr>
          <p:cNvPr id="414" name="Google Shape;414;p52"/>
          <p:cNvSpPr txBox="1">
            <a:spLocks noGrp="1"/>
          </p:cNvSpPr>
          <p:nvPr>
            <p:ph type="body" idx="1"/>
          </p:nvPr>
        </p:nvSpPr>
        <p:spPr>
          <a:xfrm>
            <a:off x="457200" y="1200151"/>
            <a:ext cx="8229600" cy="5202794"/>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chemeClr val="dk1"/>
              </a:buClr>
              <a:buSzPts val="1760"/>
              <a:buNone/>
            </a:pPr>
            <a:r>
              <a:rPr lang="en-US" sz="1760" dirty="0"/>
              <a:t>Scoring </a:t>
            </a:r>
            <a:r>
              <a:rPr lang="en-US" sz="1760" dirty="0" smtClean="0"/>
              <a:t>Tote</a:t>
            </a:r>
            <a:endParaRPr/>
          </a:p>
          <a:p>
            <a:pPr marL="342900" lvl="0" indent="-342900" algn="l" rtl="0">
              <a:lnSpc>
                <a:spcPct val="80000"/>
              </a:lnSpc>
              <a:spcBef>
                <a:spcPts val="352"/>
              </a:spcBef>
              <a:spcAft>
                <a:spcPts val="0"/>
              </a:spcAft>
              <a:buClr>
                <a:schemeClr val="dk1"/>
              </a:buClr>
              <a:buSzPts val="1760"/>
              <a:buChar char="•"/>
            </a:pPr>
            <a:r>
              <a:rPr lang="en-US" sz="1760" dirty="0"/>
              <a:t>If you scored the LAST game of the Day, </a:t>
            </a:r>
            <a:r>
              <a:rPr lang="en-US" sz="1760" dirty="0" smtClean="0"/>
              <a:t>please wipe down scoreboard remote, writing utensils, and microphone with disinfectant wipes, and place </a:t>
            </a:r>
            <a:r>
              <a:rPr lang="en-US" sz="1760" dirty="0"/>
              <a:t>all scoring items </a:t>
            </a:r>
            <a:r>
              <a:rPr lang="en-US" sz="1760" dirty="0" smtClean="0"/>
              <a:t>and banners in </a:t>
            </a:r>
            <a:r>
              <a:rPr lang="en-US" sz="1760" dirty="0"/>
              <a:t>the scoring tote and store in the CYB Shed. </a:t>
            </a:r>
            <a:r>
              <a:rPr lang="en-US" sz="1760" dirty="0" smtClean="0"/>
              <a:t>The Visiting team is in charge of returning the scoring tote and chairs to the shed.  Be </a:t>
            </a:r>
            <a:r>
              <a:rPr lang="en-US" sz="1760" dirty="0"/>
              <a:t>sure to lock the scoring </a:t>
            </a:r>
            <a:r>
              <a:rPr lang="en-US" sz="1760" dirty="0" smtClean="0"/>
              <a:t>booth.</a:t>
            </a:r>
            <a:endParaRPr/>
          </a:p>
          <a:p>
            <a:pPr marL="0" lvl="0" indent="0" algn="l" rtl="0">
              <a:lnSpc>
                <a:spcPct val="80000"/>
              </a:lnSpc>
              <a:spcBef>
                <a:spcPts val="352"/>
              </a:spcBef>
              <a:spcAft>
                <a:spcPts val="0"/>
              </a:spcAft>
              <a:buClr>
                <a:schemeClr val="dk1"/>
              </a:buClr>
              <a:buSzPts val="1760"/>
              <a:buNone/>
            </a:pPr>
            <a:r>
              <a:rPr lang="en-US" sz="1760" dirty="0"/>
              <a:t>Game Scores</a:t>
            </a:r>
            <a:endParaRPr/>
          </a:p>
          <a:p>
            <a:pPr marL="342900" lvl="0" indent="-342900" algn="l" rtl="0">
              <a:lnSpc>
                <a:spcPct val="80000"/>
              </a:lnSpc>
              <a:spcBef>
                <a:spcPts val="352"/>
              </a:spcBef>
              <a:spcAft>
                <a:spcPts val="0"/>
              </a:spcAft>
              <a:buClr>
                <a:schemeClr val="dk1"/>
              </a:buClr>
              <a:buSzPts val="1760"/>
              <a:buChar char="•"/>
            </a:pPr>
            <a:r>
              <a:rPr lang="en-US" sz="1760" dirty="0"/>
              <a:t>The </a:t>
            </a:r>
            <a:r>
              <a:rPr lang="en-US" sz="1760" dirty="0" smtClean="0"/>
              <a:t>Home Team is </a:t>
            </a:r>
            <a:r>
              <a:rPr lang="en-US" sz="1760" dirty="0"/>
              <a:t>responsible for reporting game scores within 24 hrs of the completion of the game. </a:t>
            </a:r>
            <a:r>
              <a:rPr lang="en-US" sz="1760" dirty="0" smtClean="0"/>
              <a:t>Home team managers in charge of</a:t>
            </a:r>
          </a:p>
          <a:p>
            <a:pPr marL="342900" lvl="0" indent="-342900" algn="l" rtl="0">
              <a:lnSpc>
                <a:spcPct val="80000"/>
              </a:lnSpc>
              <a:spcBef>
                <a:spcPts val="352"/>
              </a:spcBef>
              <a:spcAft>
                <a:spcPts val="0"/>
              </a:spcAft>
              <a:buClr>
                <a:schemeClr val="dk1"/>
              </a:buClr>
              <a:buSzPts val="1760"/>
              <a:buNone/>
            </a:pPr>
            <a:r>
              <a:rPr lang="en-US" sz="1760" dirty="0" smtClean="0"/>
              <a:t>	notifying Head Scorekeeper</a:t>
            </a:r>
          </a:p>
          <a:p>
            <a:pPr marL="342900" lvl="0" indent="-342900" algn="l" rtl="0">
              <a:lnSpc>
                <a:spcPct val="80000"/>
              </a:lnSpc>
              <a:spcBef>
                <a:spcPts val="352"/>
              </a:spcBef>
              <a:spcAft>
                <a:spcPts val="0"/>
              </a:spcAft>
              <a:buClr>
                <a:schemeClr val="dk1"/>
              </a:buClr>
              <a:buSzPts val="1760"/>
              <a:buNone/>
            </a:pPr>
            <a:endParaRPr lang="en-US" sz="1760" dirty="0" smtClean="0"/>
          </a:p>
          <a:p>
            <a:pPr marL="342900" lvl="0" indent="-342900" algn="l" rtl="0">
              <a:lnSpc>
                <a:spcPct val="80000"/>
              </a:lnSpc>
              <a:spcBef>
                <a:spcPts val="352"/>
              </a:spcBef>
              <a:spcAft>
                <a:spcPts val="0"/>
              </a:spcAft>
              <a:buClr>
                <a:schemeClr val="dk1"/>
              </a:buClr>
              <a:buSzPts val="1760"/>
              <a:buNone/>
            </a:pPr>
            <a:r>
              <a:rPr lang="en-US" sz="2000" dirty="0" smtClean="0"/>
              <a:t>** </a:t>
            </a:r>
            <a:r>
              <a:rPr lang="en-US" sz="2000" dirty="0"/>
              <a:t>If there was an over the fence home run </a:t>
            </a:r>
            <a:r>
              <a:rPr lang="en-US" sz="2000" dirty="0" smtClean="0"/>
              <a:t>please </a:t>
            </a:r>
            <a:r>
              <a:rPr lang="en-US" sz="2000" dirty="0"/>
              <a:t>list </a:t>
            </a:r>
            <a:endParaRPr lang="en-US" sz="2000" dirty="0" smtClean="0"/>
          </a:p>
          <a:p>
            <a:pPr marL="0" lvl="0" indent="0" algn="l" rtl="0">
              <a:lnSpc>
                <a:spcPct val="80000"/>
              </a:lnSpc>
              <a:spcBef>
                <a:spcPts val="352"/>
              </a:spcBef>
              <a:spcAft>
                <a:spcPts val="0"/>
              </a:spcAft>
              <a:buClr>
                <a:schemeClr val="dk1"/>
              </a:buClr>
              <a:buSzPts val="1760"/>
              <a:buNone/>
            </a:pPr>
            <a:r>
              <a:rPr lang="en-US" sz="2000" dirty="0" smtClean="0"/>
              <a:t>the Players Name, Team </a:t>
            </a:r>
            <a:r>
              <a:rPr lang="en-US" sz="2000" dirty="0"/>
              <a:t>N</a:t>
            </a:r>
            <a:r>
              <a:rPr lang="en-US" sz="2000" dirty="0" smtClean="0"/>
              <a:t>ame, Division and picture of</a:t>
            </a:r>
          </a:p>
          <a:p>
            <a:pPr marL="0" lvl="0" indent="0" algn="l" rtl="0">
              <a:lnSpc>
                <a:spcPct val="80000"/>
              </a:lnSpc>
              <a:spcBef>
                <a:spcPts val="352"/>
              </a:spcBef>
              <a:spcAft>
                <a:spcPts val="0"/>
              </a:spcAft>
              <a:buClr>
                <a:schemeClr val="dk1"/>
              </a:buClr>
              <a:buSzPts val="1760"/>
              <a:buNone/>
            </a:pPr>
            <a:r>
              <a:rPr lang="en-US" sz="2000" dirty="0" smtClean="0"/>
              <a:t> </a:t>
            </a:r>
            <a:r>
              <a:rPr lang="en-US" sz="2000" dirty="0"/>
              <a:t>the player for </a:t>
            </a:r>
            <a:r>
              <a:rPr lang="en-US" sz="2000" dirty="0" smtClean="0"/>
              <a:t>the Website</a:t>
            </a:r>
            <a:r>
              <a:rPr lang="en-US" sz="2000" dirty="0"/>
              <a:t>. </a:t>
            </a:r>
            <a:r>
              <a:rPr lang="en-US" sz="2000" dirty="0" smtClean="0"/>
              <a:t>**   EXAMPLE </a:t>
            </a:r>
            <a:r>
              <a:rPr lang="en-US" sz="2000" dirty="0" smtClean="0">
                <a:sym typeface="Wingdings" pitchFamily="2" charset="2"/>
              </a:rPr>
              <a:t></a:t>
            </a:r>
            <a:endParaRPr sz="2000"/>
          </a:p>
        </p:txBody>
      </p:sp>
      <p:pic>
        <p:nvPicPr>
          <p:cNvPr id="1026" name="Picture 2"/>
          <p:cNvPicPr>
            <a:picLocks noChangeAspect="1" noChangeArrowheads="1"/>
          </p:cNvPicPr>
          <p:nvPr/>
        </p:nvPicPr>
        <p:blipFill>
          <a:blip r:embed="rId3"/>
          <a:srcRect/>
          <a:stretch>
            <a:fillRect/>
          </a:stretch>
        </p:blipFill>
        <p:spPr bwMode="auto">
          <a:xfrm>
            <a:off x="6391275" y="3150394"/>
            <a:ext cx="2628900" cy="196453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Additional Resources</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Practice Scoring Sheets</a:t>
            </a:r>
            <a:endParaRPr lang="en-US" dirty="0"/>
          </a:p>
        </p:txBody>
      </p:sp>
      <p:sp>
        <p:nvSpPr>
          <p:cNvPr id="3" name="Text Placeholder 2"/>
          <p:cNvSpPr>
            <a:spLocks noGrp="1"/>
          </p:cNvSpPr>
          <p:nvPr>
            <p:ph type="body" idx="1"/>
          </p:nvPr>
        </p:nvSpPr>
        <p:spPr/>
        <p:txBody>
          <a:bodyPr/>
          <a:lstStyle/>
          <a:p>
            <a:r>
              <a:rPr lang="en-US" dirty="0" smtClean="0"/>
              <a:t>Print out to object to practice with</a:t>
            </a:r>
          </a:p>
          <a:p>
            <a:endParaRPr lang="en-US" dirty="0" smtClean="0"/>
          </a:p>
          <a:p>
            <a:endParaRPr lang="en-US" dirty="0" smtClean="0"/>
          </a:p>
          <a:p>
            <a:r>
              <a:rPr lang="en-US" dirty="0" smtClean="0"/>
              <a:t>Pitch Count Tracking Sheet to practice with</a:t>
            </a:r>
          </a:p>
          <a:p>
            <a:endParaRPr lang="en-US" dirty="0"/>
          </a:p>
        </p:txBody>
      </p:sp>
      <p:graphicFrame>
        <p:nvGraphicFramePr>
          <p:cNvPr id="5" name="Object 4"/>
          <p:cNvGraphicFramePr>
            <a:graphicFrameLocks noChangeAspect="1"/>
          </p:cNvGraphicFramePr>
          <p:nvPr/>
        </p:nvGraphicFramePr>
        <p:xfrm>
          <a:off x="4003050" y="2082488"/>
          <a:ext cx="914400" cy="594122"/>
        </p:xfrm>
        <a:graphic>
          <a:graphicData uri="http://schemas.openxmlformats.org/presentationml/2006/ole">
            <p:oleObj spid="_x0000_s1027" name="Packager Shell Object" showAsIcon="1" r:id="rId3" imgW="914400" imgH="792360" progId="Package">
              <p:embed/>
            </p:oleObj>
          </a:graphicData>
        </a:graphic>
      </p:graphicFrame>
      <p:graphicFrame>
        <p:nvGraphicFramePr>
          <p:cNvPr id="6" name="Object 5"/>
          <p:cNvGraphicFramePr>
            <a:graphicFrameLocks noChangeAspect="1"/>
          </p:cNvGraphicFramePr>
          <p:nvPr/>
        </p:nvGraphicFramePr>
        <p:xfrm>
          <a:off x="4094100" y="3706932"/>
          <a:ext cx="914400" cy="594122"/>
        </p:xfrm>
        <a:graphic>
          <a:graphicData uri="http://schemas.openxmlformats.org/presentationml/2006/ole">
            <p:oleObj spid="_x0000_s1028" name="Acrobat Document" showAsIcon="1" r:id="rId4" imgW="914400" imgH="792360" progId="Acrobat.Document.DC">
              <p:embed/>
            </p:oleObj>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Official Scorekeeping Focus</a:t>
            </a:r>
            <a:endParaRPr lang="en-US" dirty="0"/>
          </a:p>
        </p:txBody>
      </p:sp>
      <p:sp>
        <p:nvSpPr>
          <p:cNvPr id="6" name="Text Placeholder 5"/>
          <p:cNvSpPr>
            <a:spLocks noGrp="1"/>
          </p:cNvSpPr>
          <p:nvPr>
            <p:ph type="body" idx="1"/>
          </p:nvPr>
        </p:nvSpPr>
        <p:spPr/>
        <p:txBody>
          <a:bodyPr/>
          <a:lstStyle/>
          <a:p>
            <a:pPr marL="342900">
              <a:lnSpc>
                <a:spcPct val="90000"/>
              </a:lnSpc>
              <a:spcBef>
                <a:spcPts val="0"/>
              </a:spcBef>
              <a:buSzPts val="3200"/>
            </a:pPr>
            <a:r>
              <a:rPr lang="en-US" dirty="0" smtClean="0"/>
              <a:t>Be a “PRO”</a:t>
            </a:r>
          </a:p>
          <a:p>
            <a:pPr marL="342900">
              <a:lnSpc>
                <a:spcPct val="90000"/>
              </a:lnSpc>
              <a:spcBef>
                <a:spcPts val="0"/>
              </a:spcBef>
              <a:buSzPts val="3200"/>
            </a:pPr>
            <a:r>
              <a:rPr lang="en-US" b="1" dirty="0" smtClean="0"/>
              <a:t>P</a:t>
            </a:r>
            <a:r>
              <a:rPr lang="en-US" dirty="0" smtClean="0"/>
              <a:t>itches</a:t>
            </a:r>
          </a:p>
          <a:p>
            <a:pPr marL="800100" lvl="1">
              <a:lnSpc>
                <a:spcPct val="90000"/>
              </a:lnSpc>
              <a:spcBef>
                <a:spcPts val="0"/>
              </a:spcBef>
              <a:buSzPts val="3200"/>
            </a:pPr>
            <a:r>
              <a:rPr lang="en-US" dirty="0" smtClean="0"/>
              <a:t>Accurately track Balls, Strikes, Foul Balls</a:t>
            </a:r>
          </a:p>
          <a:p>
            <a:pPr marL="342900">
              <a:lnSpc>
                <a:spcPct val="90000"/>
              </a:lnSpc>
              <a:spcBef>
                <a:spcPts val="0"/>
              </a:spcBef>
              <a:buSzPts val="3200"/>
            </a:pPr>
            <a:r>
              <a:rPr lang="en-US" b="1" dirty="0" smtClean="0"/>
              <a:t>R</a:t>
            </a:r>
            <a:r>
              <a:rPr lang="en-US" dirty="0" smtClean="0"/>
              <a:t>uns</a:t>
            </a:r>
          </a:p>
          <a:p>
            <a:pPr marL="800100" lvl="1">
              <a:lnSpc>
                <a:spcPct val="90000"/>
              </a:lnSpc>
              <a:spcBef>
                <a:spcPts val="0"/>
              </a:spcBef>
              <a:buSzPts val="3200"/>
            </a:pPr>
            <a:r>
              <a:rPr lang="en-US" dirty="0" smtClean="0"/>
              <a:t>Follow hitters and runners as they get on base and advance around the bases</a:t>
            </a:r>
          </a:p>
          <a:p>
            <a:pPr marL="342900">
              <a:lnSpc>
                <a:spcPct val="90000"/>
              </a:lnSpc>
              <a:spcBef>
                <a:spcPts val="0"/>
              </a:spcBef>
              <a:buSzPts val="3200"/>
            </a:pPr>
            <a:r>
              <a:rPr lang="en-US" b="1" dirty="0" smtClean="0"/>
              <a:t>O</a:t>
            </a:r>
            <a:r>
              <a:rPr lang="en-US" dirty="0" smtClean="0"/>
              <a:t>uts</a:t>
            </a:r>
          </a:p>
          <a:p>
            <a:pPr marL="800100" lvl="1">
              <a:lnSpc>
                <a:spcPct val="90000"/>
              </a:lnSpc>
              <a:spcBef>
                <a:spcPts val="0"/>
              </a:spcBef>
              <a:buSzPts val="3200"/>
            </a:pPr>
            <a:r>
              <a:rPr lang="en-US" dirty="0" smtClean="0"/>
              <a:t>Keep the Defense aware of how many outs they need to move to next half inning</a:t>
            </a:r>
          </a:p>
          <a:p>
            <a:pPr marL="342900">
              <a:lnSpc>
                <a:spcPct val="90000"/>
              </a:lnSpc>
              <a:spcBef>
                <a:spcPts val="0"/>
              </a:spcBef>
              <a:buSzPts val="3200"/>
            </a:pPr>
            <a:endParaRPr lang="en-US" dirty="0" smtClean="0"/>
          </a:p>
          <a:p>
            <a:pPr>
              <a:buNone/>
            </a:pPr>
            <a:endParaRPr lang="en-US" dirty="0"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Practice Scoring YouTube Links</a:t>
            </a:r>
            <a:endParaRPr lang="en-US" dirty="0"/>
          </a:p>
        </p:txBody>
      </p:sp>
      <p:sp>
        <p:nvSpPr>
          <p:cNvPr id="5" name="Text Placeholder 4"/>
          <p:cNvSpPr>
            <a:spLocks noGrp="1"/>
          </p:cNvSpPr>
          <p:nvPr>
            <p:ph type="body" idx="1"/>
          </p:nvPr>
        </p:nvSpPr>
        <p:spPr/>
        <p:txBody>
          <a:bodyPr/>
          <a:lstStyle/>
          <a:p>
            <a:r>
              <a:rPr lang="en-US" b="1" dirty="0" smtClean="0"/>
              <a:t>2018 Pony League World Series Championship Game</a:t>
            </a:r>
          </a:p>
          <a:p>
            <a:pPr lvl="1"/>
            <a:r>
              <a:rPr lang="en-US" dirty="0" smtClean="0">
                <a:hlinkClick r:id="rId2"/>
              </a:rPr>
              <a:t>https://youtu.be/pATHwhJs8aY</a:t>
            </a:r>
            <a:endParaRPr lang="en-US" dirty="0" smtClean="0"/>
          </a:p>
          <a:p>
            <a:r>
              <a:rPr lang="en-US" b="1" dirty="0" smtClean="0"/>
              <a:t>2018 Pony League World Series GM #16 </a:t>
            </a:r>
          </a:p>
          <a:p>
            <a:pPr lvl="1"/>
            <a:r>
              <a:rPr lang="en-US" dirty="0" smtClean="0">
                <a:hlinkClick r:id="rId3"/>
              </a:rPr>
              <a:t>https://youtu.be/aCVfL5JVxzA</a:t>
            </a:r>
            <a:endParaRPr lang="en-US" dirty="0" smtClean="0"/>
          </a:p>
          <a:p>
            <a:r>
              <a:rPr lang="en-US" b="1" dirty="0" smtClean="0"/>
              <a:t>Little League Baseball 2019</a:t>
            </a:r>
          </a:p>
          <a:p>
            <a:pPr lvl="1"/>
            <a:r>
              <a:rPr lang="en-US" dirty="0" smtClean="0">
                <a:hlinkClick r:id="rId4"/>
              </a:rPr>
              <a:t>https://youtu.be/AinFzuBU23Y</a:t>
            </a:r>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5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dirty="0"/>
              <a:t>Thank you for Coming</a:t>
            </a:r>
            <a:endParaRPr/>
          </a:p>
        </p:txBody>
      </p:sp>
      <p:sp>
        <p:nvSpPr>
          <p:cNvPr id="421" name="Google Shape;421;p53"/>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p>
            <a:pPr marL="342900" lvl="0">
              <a:spcBef>
                <a:spcPts val="0"/>
              </a:spcBef>
              <a:buSzPts val="3200"/>
            </a:pPr>
            <a:r>
              <a:rPr lang="en-US" dirty="0"/>
              <a:t>If you have any </a:t>
            </a:r>
            <a:r>
              <a:rPr lang="en-US" dirty="0" smtClean="0"/>
              <a:t>questions, the best </a:t>
            </a:r>
            <a:r>
              <a:rPr lang="en-US" dirty="0"/>
              <a:t>way to reach </a:t>
            </a:r>
            <a:r>
              <a:rPr lang="en-US" dirty="0" smtClean="0"/>
              <a:t>me </a:t>
            </a:r>
            <a:r>
              <a:rPr lang="en-US" dirty="0"/>
              <a:t>is by </a:t>
            </a:r>
            <a:r>
              <a:rPr lang="en-US" dirty="0" smtClean="0"/>
              <a:t>email: </a:t>
            </a:r>
            <a:r>
              <a:rPr lang="en-US" u="sng" dirty="0" smtClean="0">
                <a:solidFill>
                  <a:schemeClr val="hlink"/>
                </a:solidFill>
                <a:hlinkClick r:id="rId3"/>
              </a:rPr>
              <a:t>scorekeeper@cypressyouthbaseball.org</a:t>
            </a:r>
            <a:endParaRPr/>
          </a:p>
          <a:p>
            <a:pPr marL="342900" lvl="0" indent="-342900" algn="l" rtl="0">
              <a:spcBef>
                <a:spcPts val="640"/>
              </a:spcBef>
              <a:spcAft>
                <a:spcPts val="0"/>
              </a:spcAft>
              <a:buClr>
                <a:schemeClr val="dk1"/>
              </a:buClr>
              <a:buSzPts val="3200"/>
              <a:buChar char="•"/>
            </a:pPr>
            <a:r>
              <a:rPr lang="en-US" dirty="0"/>
              <a:t>Remember we are all Volunteers and Human so please if you have QUESTIONS just ask.</a:t>
            </a:r>
            <a:endParaRPr/>
          </a:p>
          <a:p>
            <a:pPr marL="0" lvl="0" indent="0" algn="l" rtl="0">
              <a:spcBef>
                <a:spcPts val="640"/>
              </a:spcBef>
              <a:spcAft>
                <a:spcPts val="0"/>
              </a:spcAft>
              <a:buClr>
                <a:schemeClr val="dk1"/>
              </a:buClr>
              <a:buSzPts val="3200"/>
              <a:buNone/>
            </a:pPr>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dirty="0"/>
              <a:t>Lineup Cards	</a:t>
            </a:r>
            <a:endParaRPr/>
          </a:p>
        </p:txBody>
      </p:sp>
      <p:sp>
        <p:nvSpPr>
          <p:cNvPr id="123" name="Google Shape;123;p18"/>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p>
            <a:pPr marL="342900" lvl="0">
              <a:spcBef>
                <a:spcPts val="0"/>
              </a:spcBef>
              <a:buSzPts val="3200"/>
            </a:pPr>
            <a:r>
              <a:rPr lang="en-US" dirty="0"/>
              <a:t>The Lineup card </a:t>
            </a:r>
            <a:r>
              <a:rPr lang="en-US" dirty="0" smtClean="0"/>
              <a:t>is used in baseball to </a:t>
            </a:r>
            <a:r>
              <a:rPr lang="en-US" b="1" dirty="0" smtClean="0"/>
              <a:t>record the full lineup of a team</a:t>
            </a:r>
            <a:r>
              <a:rPr lang="en-US" dirty="0" smtClean="0"/>
              <a:t>. In addition to the batting order listed in the lineup card, player’s positions are listed.  </a:t>
            </a:r>
          </a:p>
          <a:p>
            <a:pPr marL="342900" lvl="0">
              <a:spcBef>
                <a:spcPts val="0"/>
              </a:spcBef>
              <a:buSzPts val="3200"/>
            </a:pPr>
            <a:r>
              <a:rPr lang="en-US" dirty="0" smtClean="0"/>
              <a:t>Each team MUST provide a lineup card to:  </a:t>
            </a:r>
          </a:p>
          <a:p>
            <a:pPr marL="800100" lvl="1">
              <a:spcBef>
                <a:spcPts val="0"/>
              </a:spcBef>
              <a:buSzPts val="3200"/>
            </a:pPr>
            <a:r>
              <a:rPr lang="en-US" dirty="0" smtClean="0"/>
              <a:t>Scorekeeper</a:t>
            </a:r>
          </a:p>
          <a:p>
            <a:pPr marL="800100" lvl="1">
              <a:spcBef>
                <a:spcPts val="0"/>
              </a:spcBef>
              <a:buSzPts val="3200"/>
            </a:pPr>
            <a:r>
              <a:rPr lang="en-US" dirty="0" smtClean="0"/>
              <a:t>Umpire</a:t>
            </a:r>
          </a:p>
          <a:p>
            <a:pPr marL="800100" lvl="1">
              <a:spcBef>
                <a:spcPts val="0"/>
              </a:spcBef>
              <a:buSzPts val="3200"/>
            </a:pPr>
            <a:r>
              <a:rPr lang="en-US" dirty="0" smtClean="0"/>
              <a:t>Opposing Manager</a:t>
            </a:r>
            <a:endParaRPr/>
          </a:p>
          <a:p>
            <a:pPr marL="0" lvl="0" indent="0" algn="l" rtl="0">
              <a:spcBef>
                <a:spcPts val="640"/>
              </a:spcBef>
              <a:spcAft>
                <a:spcPts val="0"/>
              </a:spcAft>
              <a:buClr>
                <a:schemeClr val="dk1"/>
              </a:buClr>
              <a:buSzPts val="3200"/>
              <a:buNone/>
            </a:pPr>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9"/>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dirty="0"/>
              <a:t>Line Up </a:t>
            </a:r>
            <a:r>
              <a:rPr lang="en-US" dirty="0" smtClean="0"/>
              <a:t>Card Requirements</a:t>
            </a:r>
            <a:endParaRPr/>
          </a:p>
        </p:txBody>
      </p:sp>
      <p:sp>
        <p:nvSpPr>
          <p:cNvPr id="130" name="Google Shape;130;p19"/>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fontScale="77500" lnSpcReduction="20000"/>
          </a:bodyPr>
          <a:lstStyle/>
          <a:p>
            <a:pPr marL="342900" lvl="0" indent="-342900" algn="l" rtl="0">
              <a:spcBef>
                <a:spcPts val="640"/>
              </a:spcBef>
              <a:spcAft>
                <a:spcPts val="0"/>
              </a:spcAft>
              <a:buClr>
                <a:schemeClr val="dk1"/>
              </a:buClr>
              <a:buSzPts val="3200"/>
              <a:buFont typeface="Arial" pitchFamily="34" charset="0"/>
              <a:buChar char="•"/>
            </a:pPr>
            <a:r>
              <a:rPr lang="en-US" dirty="0" smtClean="0"/>
              <a:t>Team </a:t>
            </a:r>
            <a:r>
              <a:rPr lang="en-US" dirty="0"/>
              <a:t>name and Game Date</a:t>
            </a:r>
            <a:endParaRPr/>
          </a:p>
          <a:p>
            <a:pPr marL="342900" lvl="0" indent="-342900" algn="l" rtl="0">
              <a:spcBef>
                <a:spcPts val="640"/>
              </a:spcBef>
              <a:spcAft>
                <a:spcPts val="0"/>
              </a:spcAft>
              <a:buClr>
                <a:schemeClr val="dk1"/>
              </a:buClr>
              <a:buSzPts val="3200"/>
              <a:buFont typeface="Arial" pitchFamily="34" charset="0"/>
              <a:buChar char="•"/>
            </a:pPr>
            <a:r>
              <a:rPr lang="en-US" dirty="0"/>
              <a:t>Every player, including absent and injured players </a:t>
            </a:r>
            <a:r>
              <a:rPr lang="en-US" dirty="0" smtClean="0"/>
              <a:t>are on the line up card</a:t>
            </a:r>
            <a:endParaRPr/>
          </a:p>
          <a:p>
            <a:pPr marL="342900" lvl="0" indent="-342900" algn="l" rtl="0">
              <a:spcBef>
                <a:spcPts val="640"/>
              </a:spcBef>
              <a:spcAft>
                <a:spcPts val="0"/>
              </a:spcAft>
              <a:buClr>
                <a:schemeClr val="dk1"/>
              </a:buClr>
              <a:buSzPts val="3200"/>
              <a:buFont typeface="Arial" pitchFamily="34" charset="0"/>
              <a:buChar char="•"/>
            </a:pPr>
            <a:r>
              <a:rPr lang="en-US" dirty="0"/>
              <a:t>Player’s complete last name followed by a comma and complete first </a:t>
            </a:r>
            <a:r>
              <a:rPr lang="en-US" dirty="0" smtClean="0"/>
              <a:t>name</a:t>
            </a:r>
          </a:p>
          <a:p>
            <a:pPr marL="800100" lvl="1">
              <a:spcBef>
                <a:spcPts val="640"/>
              </a:spcBef>
              <a:buSzPts val="3200"/>
              <a:buFont typeface="Arial" pitchFamily="34" charset="0"/>
              <a:buChar char="•"/>
            </a:pPr>
            <a:r>
              <a:rPr lang="en-US" dirty="0" smtClean="0"/>
              <a:t>Example: Robinson, Jackie</a:t>
            </a:r>
            <a:endParaRPr/>
          </a:p>
          <a:p>
            <a:pPr marL="342900" lvl="0" indent="-342900" algn="l" rtl="0">
              <a:spcBef>
                <a:spcPts val="640"/>
              </a:spcBef>
              <a:spcAft>
                <a:spcPts val="0"/>
              </a:spcAft>
              <a:buClr>
                <a:schemeClr val="dk1"/>
              </a:buClr>
              <a:buSzPts val="3200"/>
              <a:buFont typeface="Arial" pitchFamily="34" charset="0"/>
              <a:buChar char="•"/>
            </a:pPr>
            <a:r>
              <a:rPr lang="en-US" dirty="0"/>
              <a:t>Players uniform number</a:t>
            </a:r>
            <a:endParaRPr/>
          </a:p>
          <a:p>
            <a:pPr marL="342900" lvl="0" indent="-342900" algn="l" rtl="0">
              <a:spcBef>
                <a:spcPts val="640"/>
              </a:spcBef>
              <a:spcAft>
                <a:spcPts val="0"/>
              </a:spcAft>
              <a:buClr>
                <a:schemeClr val="dk1"/>
              </a:buClr>
              <a:buSzPts val="3200"/>
              <a:buFont typeface="Arial" pitchFamily="34" charset="0"/>
              <a:buChar char="•"/>
            </a:pPr>
            <a:r>
              <a:rPr lang="en-US" dirty="0"/>
              <a:t>Positions for each player listed </a:t>
            </a:r>
            <a:endParaRPr lang="en-US" dirty="0" smtClean="0"/>
          </a:p>
          <a:p>
            <a:pPr marL="800100" lvl="1">
              <a:spcBef>
                <a:spcPts val="640"/>
              </a:spcBef>
              <a:buSzPts val="3200"/>
              <a:buFont typeface="Arial" pitchFamily="34" charset="0"/>
              <a:buChar char="•"/>
            </a:pPr>
            <a:r>
              <a:rPr lang="en-US" dirty="0" smtClean="0"/>
              <a:t>“X” if players are not starting in the field</a:t>
            </a:r>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0"/>
          <p:cNvSpPr txBox="1">
            <a:spLocks noGrp="1"/>
          </p:cNvSpPr>
          <p:nvPr>
            <p:ph type="title"/>
          </p:nvPr>
        </p:nvSpPr>
        <p:spPr>
          <a:xfrm>
            <a:off x="457200" y="205979"/>
            <a:ext cx="740664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dirty="0"/>
              <a:t>Scoring Book Setup Prior to </a:t>
            </a:r>
            <a:r>
              <a:rPr lang="en-US" dirty="0" smtClean="0"/>
              <a:t>game (1 of 2)</a:t>
            </a:r>
            <a:endParaRPr/>
          </a:p>
        </p:txBody>
      </p:sp>
      <p:sp>
        <p:nvSpPr>
          <p:cNvPr id="137" name="Google Shape;137;p20"/>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fontScale="70000" lnSpcReduction="20000"/>
          </a:bodyPr>
          <a:lstStyle/>
          <a:p>
            <a:pPr marL="342900" lvl="0" indent="-241300" algn="l" rtl="0">
              <a:spcBef>
                <a:spcPts val="0"/>
              </a:spcBef>
              <a:spcAft>
                <a:spcPts val="0"/>
              </a:spcAft>
              <a:buClr>
                <a:schemeClr val="dk1"/>
              </a:buClr>
              <a:buSzPts val="1600"/>
              <a:buNone/>
            </a:pPr>
            <a:endParaRPr sz="2400"/>
          </a:p>
          <a:p>
            <a:pPr marL="342900">
              <a:spcBef>
                <a:spcPts val="640"/>
              </a:spcBef>
              <a:buSzPts val="3200"/>
              <a:buFont typeface="Arial" pitchFamily="34" charset="0"/>
              <a:buChar char="•"/>
            </a:pPr>
            <a:r>
              <a:rPr lang="en-US" dirty="0"/>
              <a:t>The Home Team score keeper is responsible for the official book</a:t>
            </a:r>
            <a:r>
              <a:rPr lang="en-US" dirty="0" smtClean="0"/>
              <a:t>.</a:t>
            </a:r>
          </a:p>
          <a:p>
            <a:pPr marL="342900">
              <a:spcBef>
                <a:spcPts val="640"/>
              </a:spcBef>
              <a:buSzPts val="3200"/>
              <a:buFont typeface="Arial" pitchFamily="34" charset="0"/>
              <a:buChar char="•"/>
            </a:pPr>
            <a:r>
              <a:rPr lang="en-US" dirty="0" smtClean="0"/>
              <a:t>Print </a:t>
            </a:r>
            <a:r>
              <a:rPr lang="en-US" dirty="0"/>
              <a:t>your name in the scorer field located in the top left hand corner </a:t>
            </a:r>
            <a:endParaRPr lang="en-US" dirty="0" smtClean="0"/>
          </a:p>
          <a:p>
            <a:pPr marL="342900">
              <a:spcBef>
                <a:spcPts val="640"/>
              </a:spcBef>
              <a:buSzPts val="3200"/>
              <a:buFont typeface="Arial" pitchFamily="34" charset="0"/>
              <a:buChar char="•"/>
            </a:pPr>
            <a:r>
              <a:rPr lang="en-US" dirty="0" smtClean="0"/>
              <a:t>List </a:t>
            </a:r>
            <a:r>
              <a:rPr lang="en-US" dirty="0"/>
              <a:t>VISITORS first and Home team second in the book, as this is the order in which they will bat during the </a:t>
            </a:r>
            <a:r>
              <a:rPr lang="en-US" dirty="0" smtClean="0"/>
              <a:t>game</a:t>
            </a:r>
          </a:p>
          <a:p>
            <a:pPr marL="342900">
              <a:spcBef>
                <a:spcPts val="640"/>
              </a:spcBef>
              <a:buSzPts val="3200"/>
              <a:buFont typeface="Arial" pitchFamily="34" charset="0"/>
              <a:buChar char="•"/>
            </a:pPr>
            <a:r>
              <a:rPr lang="en-US" dirty="0" smtClean="0"/>
              <a:t>Enter </a:t>
            </a:r>
            <a:r>
              <a:rPr lang="en-US" dirty="0"/>
              <a:t>the date and day of the game where </a:t>
            </a:r>
            <a:r>
              <a:rPr lang="en-US" dirty="0" smtClean="0"/>
              <a:t>indicated</a:t>
            </a:r>
          </a:p>
          <a:p>
            <a:pPr marL="342900">
              <a:spcBef>
                <a:spcPts val="640"/>
              </a:spcBef>
              <a:buSzPts val="3200"/>
              <a:buFont typeface="Arial" pitchFamily="34" charset="0"/>
              <a:buChar char="•"/>
            </a:pPr>
            <a:r>
              <a:rPr lang="en-US" dirty="0" smtClean="0"/>
              <a:t>Enter </a:t>
            </a:r>
            <a:r>
              <a:rPr lang="en-US" dirty="0"/>
              <a:t>Players Uniform Number, Last name, First Initial and position number in the score book.  </a:t>
            </a:r>
            <a:r>
              <a:rPr lang="en-US" dirty="0" smtClean="0"/>
              <a:t>(Use the lineup card provided by manager)</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0"/>
          <p:cNvSpPr txBox="1">
            <a:spLocks noGrp="1"/>
          </p:cNvSpPr>
          <p:nvPr>
            <p:ph type="title"/>
          </p:nvPr>
        </p:nvSpPr>
        <p:spPr>
          <a:xfrm>
            <a:off x="457200" y="205979"/>
            <a:ext cx="740664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alibri"/>
              <a:buNone/>
            </a:pPr>
            <a:r>
              <a:rPr lang="en-US" dirty="0"/>
              <a:t>Scoring Book Setup Prior to </a:t>
            </a:r>
            <a:r>
              <a:rPr lang="en-US" dirty="0" smtClean="0"/>
              <a:t>game (2 of 2)</a:t>
            </a:r>
            <a:endParaRPr/>
          </a:p>
        </p:txBody>
      </p:sp>
      <p:sp>
        <p:nvSpPr>
          <p:cNvPr id="137" name="Google Shape;137;p20"/>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lnSpcReduction="10000"/>
          </a:bodyPr>
          <a:lstStyle/>
          <a:p>
            <a:pPr marL="342900" lvl="0" indent="-241300" algn="l" rtl="0">
              <a:spcBef>
                <a:spcPts val="0"/>
              </a:spcBef>
              <a:spcAft>
                <a:spcPts val="0"/>
              </a:spcAft>
              <a:buClr>
                <a:schemeClr val="dk1"/>
              </a:buClr>
              <a:buSzPts val="1600"/>
              <a:buNone/>
            </a:pPr>
            <a:endParaRPr sz="1600"/>
          </a:p>
          <a:p>
            <a:pPr marL="342900">
              <a:lnSpc>
                <a:spcPct val="80000"/>
              </a:lnSpc>
              <a:spcBef>
                <a:spcPts val="640"/>
              </a:spcBef>
              <a:buSzPts val="3200"/>
              <a:buFont typeface="Arial" pitchFamily="34" charset="0"/>
              <a:buChar char="•"/>
            </a:pPr>
            <a:r>
              <a:rPr lang="en-US" sz="2500" dirty="0" smtClean="0"/>
              <a:t>Enter </a:t>
            </a:r>
            <a:r>
              <a:rPr lang="en-US" sz="2500" dirty="0"/>
              <a:t>absent and injured players uniform number, last name, and first initial at the bottom of the lineup in the </a:t>
            </a:r>
            <a:r>
              <a:rPr lang="en-US" sz="2500" dirty="0" smtClean="0"/>
              <a:t>scorebook</a:t>
            </a:r>
          </a:p>
          <a:p>
            <a:pPr marL="342900" lvl="0">
              <a:lnSpc>
                <a:spcPct val="80000"/>
              </a:lnSpc>
              <a:spcBef>
                <a:spcPts val="640"/>
              </a:spcBef>
              <a:buSzPts val="3200"/>
              <a:buFont typeface="Arial" pitchFamily="34" charset="0"/>
              <a:buChar char="•"/>
            </a:pPr>
            <a:r>
              <a:rPr lang="en-US" sz="2500" dirty="0" smtClean="0"/>
              <a:t>Enter </a:t>
            </a:r>
            <a:r>
              <a:rPr lang="en-US" sz="2500" dirty="0"/>
              <a:t>the opposing pitchers last name in the box designated “Pitcher”. Also enter the staring pitchers Number in the blank space directly above the score blocks for inning 1</a:t>
            </a:r>
            <a:r>
              <a:rPr lang="en-US" sz="2500" dirty="0" smtClean="0"/>
              <a:t>.</a:t>
            </a:r>
          </a:p>
          <a:p>
            <a:pPr marL="342900" lvl="0">
              <a:lnSpc>
                <a:spcPct val="80000"/>
              </a:lnSpc>
              <a:spcBef>
                <a:spcPts val="640"/>
              </a:spcBef>
              <a:buSzPts val="3200"/>
              <a:buFont typeface="Arial" pitchFamily="34" charset="0"/>
              <a:buChar char="•"/>
            </a:pPr>
            <a:r>
              <a:rPr lang="en-US" sz="2500" dirty="0" smtClean="0"/>
              <a:t>Note</a:t>
            </a:r>
            <a:r>
              <a:rPr lang="en-US" sz="2500" dirty="0"/>
              <a:t>: The lineup should be recorded, in the official scorebook, </a:t>
            </a:r>
            <a:r>
              <a:rPr lang="en-US" sz="2500" b="1" dirty="0"/>
              <a:t>in INK</a:t>
            </a:r>
            <a:r>
              <a:rPr lang="en-US" sz="2500" dirty="0"/>
              <a:t>.  The rest of the book may be entered in pencil.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13941</TotalTime>
  <Words>3711</Words>
  <PresentationFormat>On-screen Show (16:9)</PresentationFormat>
  <Paragraphs>363</Paragraphs>
  <Slides>51</Slides>
  <Notes>40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51</vt:i4>
      </vt:variant>
    </vt:vector>
  </HeadingPairs>
  <TitlesOfParts>
    <vt:vector size="54" baseType="lpstr">
      <vt:lpstr>Office Theme</vt:lpstr>
      <vt:lpstr>Packager Shell Object</vt:lpstr>
      <vt:lpstr>Acrobat Document</vt:lpstr>
      <vt:lpstr>Slide 1</vt:lpstr>
      <vt:lpstr>About Official Scorers</vt:lpstr>
      <vt:lpstr>About Official Scorers</vt:lpstr>
      <vt:lpstr>Scoring Goals </vt:lpstr>
      <vt:lpstr>Official Scorekeeping Focus</vt:lpstr>
      <vt:lpstr>Lineup Cards </vt:lpstr>
      <vt:lpstr>Line Up Card Requirements</vt:lpstr>
      <vt:lpstr>Scoring Book Setup Prior to game (1 of 2)</vt:lpstr>
      <vt:lpstr>Scoring Book Setup Prior to game (2 of 2)</vt:lpstr>
      <vt:lpstr>Sample Score Book Lineup </vt:lpstr>
      <vt:lpstr>Positions  Pinto, Mustang, Bronco</vt:lpstr>
      <vt:lpstr>Game Day Set up</vt:lpstr>
      <vt:lpstr>Score Keeping Box Contents</vt:lpstr>
      <vt:lpstr>COVID-19 Safety</vt:lpstr>
      <vt:lpstr>COVID 19 Banners</vt:lpstr>
      <vt:lpstr>COVID 19 Banner - Pinto</vt:lpstr>
      <vt:lpstr>COVID 19 Banner - Bronco</vt:lpstr>
      <vt:lpstr>COVID 19 Banner - Mustang</vt:lpstr>
      <vt:lpstr>Setting Up</vt:lpstr>
      <vt:lpstr>Scorebook Core Component – Score Blocks</vt:lpstr>
      <vt:lpstr>How to Record Pitches </vt:lpstr>
      <vt:lpstr>Tracking Pitches </vt:lpstr>
      <vt:lpstr>Pitching Change </vt:lpstr>
      <vt:lpstr>Pitching Change </vt:lpstr>
      <vt:lpstr>How to Record player Reaching Bases</vt:lpstr>
      <vt:lpstr>Slide 26</vt:lpstr>
      <vt:lpstr>Slide 27</vt:lpstr>
      <vt:lpstr>How to Record a Runner’s Advancement</vt:lpstr>
      <vt:lpstr>Slide 29</vt:lpstr>
      <vt:lpstr>How to Record put Outs </vt:lpstr>
      <vt:lpstr>Slide 31</vt:lpstr>
      <vt:lpstr>Slide 32</vt:lpstr>
      <vt:lpstr>Uncommon Plays</vt:lpstr>
      <vt:lpstr>How to Fill in Score Book</vt:lpstr>
      <vt:lpstr>Defensive Changes</vt:lpstr>
      <vt:lpstr>How to Record Defensive Changes</vt:lpstr>
      <vt:lpstr>End of Each Inning</vt:lpstr>
      <vt:lpstr>Pitcher Eligibility and  Pitch Tracking</vt:lpstr>
      <vt:lpstr>Pitcher Eligibility Tracking Form</vt:lpstr>
      <vt:lpstr>Pitcher Eligibility Tracking Form</vt:lpstr>
      <vt:lpstr>Game Day Pitch Log</vt:lpstr>
      <vt:lpstr>Scoreboard – Visiting Team Bronco/Mustang</vt:lpstr>
      <vt:lpstr>Scoreboard – Visiting Team Pinto</vt:lpstr>
      <vt:lpstr>Post Game Check List </vt:lpstr>
      <vt:lpstr>Post Game Checklist – Home </vt:lpstr>
      <vt:lpstr>Post Game Checklist – Visiting</vt:lpstr>
      <vt:lpstr>Post Game (2022)</vt:lpstr>
      <vt:lpstr>Additional Resources</vt:lpstr>
      <vt:lpstr>Practice Scoring Sheets</vt:lpstr>
      <vt:lpstr>Practice Scoring YouTube Links</vt:lpstr>
      <vt:lpstr>Thank you for Coming</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dc:title>
  <cp:lastModifiedBy>ED</cp:lastModifiedBy>
  <cp:revision>535</cp:revision>
  <dcterms:modified xsi:type="dcterms:W3CDTF">2022-02-17T04:27:03Z</dcterms:modified>
</cp:coreProperties>
</file>