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58" r:id="rId6"/>
    <p:sldId id="261" r:id="rId7"/>
    <p:sldId id="273" r:id="rId8"/>
    <p:sldId id="267" r:id="rId9"/>
    <p:sldId id="263" r:id="rId10"/>
    <p:sldId id="262" r:id="rId11"/>
    <p:sldId id="264" r:id="rId12"/>
    <p:sldId id="265" r:id="rId13"/>
    <p:sldId id="270" r:id="rId14"/>
    <p:sldId id="268"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7" d="100"/>
          <a:sy n="97" d="100"/>
        </p:scale>
        <p:origin x="335" y="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push dir="u"/>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staceyeburke.com/blog/legal-marketing-lawyers-five-most-common-questions&amp;ei=hVRSVeyAKoqlyATnwoDIDg&amp;bvm=bv.93112503,d.cGU&amp;psig=AFQjCNGrGWxDCLsZQi0Hya9eImbtmEDmPQ&amp;ust=1431545335338173"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4F7B5-315C-4198-A210-7B0174FE1673}"/>
              </a:ext>
            </a:extLst>
          </p:cNvPr>
          <p:cNvSpPr>
            <a:spLocks noGrp="1"/>
          </p:cNvSpPr>
          <p:nvPr>
            <p:ph type="ctrTitle"/>
          </p:nvPr>
        </p:nvSpPr>
        <p:spPr>
          <a:xfrm>
            <a:off x="825623" y="467411"/>
            <a:ext cx="11366377" cy="2387600"/>
          </a:xfrm>
        </p:spPr>
        <p:txBody>
          <a:bodyPr>
            <a:normAutofit fontScale="90000"/>
          </a:bodyPr>
          <a:lstStyle/>
          <a:p>
            <a:pPr algn="ctr"/>
            <a:r>
              <a:rPr lang="en-US" sz="14000" dirty="0">
                <a:latin typeface="Calibri Light" panose="020F0302020204030204" pitchFamily="34" charset="0"/>
                <a:cs typeface="Calibri Light" panose="020F0302020204030204" pitchFamily="34" charset="0"/>
              </a:rPr>
              <a:t>PAC Meeting</a:t>
            </a:r>
            <a:r>
              <a:rPr lang="en-US" sz="16800" dirty="0">
                <a:latin typeface="Calibri Light" panose="020F0302020204030204" pitchFamily="34" charset="0"/>
                <a:cs typeface="Calibri Light" panose="020F0302020204030204" pitchFamily="34" charset="0"/>
              </a:rPr>
              <a:t/>
            </a:r>
            <a:br>
              <a:rPr lang="en-US" sz="16800"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Tuesday, July 24</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2018</a:t>
            </a:r>
          </a:p>
        </p:txBody>
      </p:sp>
      <p:sp>
        <p:nvSpPr>
          <p:cNvPr id="3" name="Subtitle 2">
            <a:extLst>
              <a:ext uri="{FF2B5EF4-FFF2-40B4-BE49-F238E27FC236}">
                <a16:creationId xmlns:a16="http://schemas.microsoft.com/office/drawing/2014/main" xmlns="" id="{6441FB53-3A01-441E-A13D-2D0A7DCA136B}"/>
              </a:ext>
            </a:extLst>
          </p:cNvPr>
          <p:cNvSpPr>
            <a:spLocks noGrp="1"/>
          </p:cNvSpPr>
          <p:nvPr>
            <p:ph type="subTitle" idx="1"/>
          </p:nvPr>
        </p:nvSpPr>
        <p:spPr>
          <a:xfrm>
            <a:off x="2346938" y="4573679"/>
            <a:ext cx="8791575" cy="1655762"/>
          </a:xfrm>
        </p:spPr>
        <p:txBody>
          <a:bodyPr>
            <a:normAutofit/>
          </a:bodyPr>
          <a:lstStyle/>
          <a:p>
            <a:pPr algn="ctr"/>
            <a:r>
              <a:rPr lang="en-US" sz="4000" dirty="0">
                <a:solidFill>
                  <a:schemeClr val="tx1"/>
                </a:solidFill>
                <a:latin typeface="Calibri Light" panose="020F0302020204030204" pitchFamily="34" charset="0"/>
                <a:cs typeface="Calibri Light" panose="020F0302020204030204" pitchFamily="34" charset="0"/>
              </a:rPr>
              <a:t>2018 </a:t>
            </a:r>
          </a:p>
          <a:p>
            <a:pPr algn="ctr"/>
            <a:r>
              <a:rPr lang="en-US" sz="4000" dirty="0">
                <a:solidFill>
                  <a:schemeClr val="tx1"/>
                </a:solidFill>
                <a:latin typeface="Calibri Light" panose="020F0302020204030204" pitchFamily="34" charset="0"/>
                <a:cs typeface="Calibri Light" panose="020F0302020204030204" pitchFamily="34" charset="0"/>
              </a:rPr>
              <a:t>Lakeville North volleyball</a:t>
            </a:r>
          </a:p>
        </p:txBody>
      </p:sp>
      <p:pic>
        <p:nvPicPr>
          <p:cNvPr id="6" name="Picture 5">
            <a:extLst>
              <a:ext uri="{FF2B5EF4-FFF2-40B4-BE49-F238E27FC236}">
                <a16:creationId xmlns:a16="http://schemas.microsoft.com/office/drawing/2014/main" xmlns="" id="{5CACB1B8-BFF5-4DAC-8A51-1ADED0762634}"/>
              </a:ext>
            </a:extLst>
          </p:cNvPr>
          <p:cNvPicPr>
            <a:picLocks noChangeAspect="1"/>
          </p:cNvPicPr>
          <p:nvPr/>
        </p:nvPicPr>
        <p:blipFill rotWithShape="1">
          <a:blip r:embed="rId2"/>
          <a:srcRect l="2916" t="9124" r="1726" b="28376"/>
          <a:stretch/>
        </p:blipFill>
        <p:spPr>
          <a:xfrm>
            <a:off x="5828837" y="3042177"/>
            <a:ext cx="1827775" cy="1531502"/>
          </a:xfrm>
          <a:prstGeom prst="rect">
            <a:avLst/>
          </a:prstGeom>
        </p:spPr>
      </p:pic>
    </p:spTree>
    <p:extLst>
      <p:ext uri="{BB962C8B-B14F-4D97-AF65-F5344CB8AC3E}">
        <p14:creationId xmlns:p14="http://schemas.microsoft.com/office/powerpoint/2010/main" val="196133958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181B5-2924-4ADD-B773-6561B113AEE8}"/>
              </a:ext>
            </a:extLst>
          </p:cNvPr>
          <p:cNvSpPr>
            <a:spLocks noGrp="1"/>
          </p:cNvSpPr>
          <p:nvPr>
            <p:ph type="title"/>
          </p:nvPr>
        </p:nvSpPr>
        <p:spPr>
          <a:xfrm>
            <a:off x="1143001" y="174382"/>
            <a:ext cx="9905998" cy="1478570"/>
          </a:xfrm>
        </p:spPr>
        <p:txBody>
          <a:bodyPr>
            <a:normAutofit/>
          </a:bodyPr>
          <a:lstStyle/>
          <a:p>
            <a:pPr algn="ctr"/>
            <a:r>
              <a:rPr lang="en-US" sz="5400" dirty="0">
                <a:latin typeface="Calibri Light" panose="020F0302020204030204" pitchFamily="34" charset="0"/>
                <a:cs typeface="Calibri Light" panose="020F0302020204030204" pitchFamily="34" charset="0"/>
              </a:rPr>
              <a:t>“</a:t>
            </a:r>
            <a:r>
              <a:rPr lang="en-US" sz="5400" dirty="0">
                <a:solidFill>
                  <a:srgbClr val="FFFF00"/>
                </a:solidFill>
                <a:latin typeface="Calibri Light" panose="020F0302020204030204" pitchFamily="34" charset="0"/>
                <a:cs typeface="Calibri Light" panose="020F0302020204030204" pitchFamily="34" charset="0"/>
              </a:rPr>
              <a:t>impact placement</a:t>
            </a:r>
            <a:r>
              <a:rPr lang="en-US" sz="5400" dirty="0">
                <a:latin typeface="Calibri Light" panose="020F0302020204030204" pitchFamily="34" charset="0"/>
                <a:cs typeface="Calibri Light" panose="020F0302020204030204" pitchFamily="34" charset="0"/>
              </a:rPr>
              <a:t>”</a:t>
            </a:r>
          </a:p>
        </p:txBody>
      </p:sp>
      <p:sp>
        <p:nvSpPr>
          <p:cNvPr id="3" name="Content Placeholder 2">
            <a:extLst>
              <a:ext uri="{FF2B5EF4-FFF2-40B4-BE49-F238E27FC236}">
                <a16:creationId xmlns:a16="http://schemas.microsoft.com/office/drawing/2014/main" xmlns="" id="{6D6242D8-465D-48E8-9185-A92DA2A47449}"/>
              </a:ext>
            </a:extLst>
          </p:cNvPr>
          <p:cNvSpPr>
            <a:spLocks noGrp="1"/>
          </p:cNvSpPr>
          <p:nvPr>
            <p:ph idx="1"/>
          </p:nvPr>
        </p:nvSpPr>
        <p:spPr>
          <a:xfrm>
            <a:off x="97177" y="1652952"/>
            <a:ext cx="4806543" cy="5102222"/>
          </a:xfrm>
        </p:spPr>
        <p:txBody>
          <a:bodyPr>
            <a:normAutofit fontScale="92500" lnSpcReduction="10000"/>
          </a:bodyPr>
          <a:lstStyle/>
          <a:p>
            <a:pPr marL="0" indent="0">
              <a:buNone/>
            </a:pPr>
            <a:r>
              <a:rPr lang="en-US" sz="1900" b="1" u="sng" dirty="0">
                <a:solidFill>
                  <a:srgbClr val="FFFF00"/>
                </a:solidFill>
                <a:latin typeface="Arial Narrow" panose="020B0606020202030204" pitchFamily="34" charset="0"/>
              </a:rPr>
              <a:t>Team assignment is an accumulation of</a:t>
            </a:r>
            <a:r>
              <a:rPr lang="en-US" sz="1900" dirty="0">
                <a:solidFill>
                  <a:srgbClr val="FFFF00"/>
                </a:solidFill>
                <a:latin typeface="Arial Narrow" panose="020B0606020202030204" pitchFamily="34" charset="0"/>
              </a:rPr>
              <a:t>:</a:t>
            </a:r>
          </a:p>
          <a:p>
            <a:pPr marL="557213" lvl="1" indent="-214313">
              <a:buBlip>
                <a:blip r:embed="rId2"/>
              </a:buBlip>
            </a:pPr>
            <a:r>
              <a:rPr lang="en-US" sz="1600" dirty="0">
                <a:latin typeface="Arial Narrow" panose="020B0606020202030204" pitchFamily="34" charset="0"/>
              </a:rPr>
              <a:t>Individual skill level;</a:t>
            </a:r>
          </a:p>
          <a:p>
            <a:pPr marL="557213" lvl="1" indent="-214313">
              <a:buBlip>
                <a:blip r:embed="rId2"/>
              </a:buBlip>
            </a:pPr>
            <a:r>
              <a:rPr lang="en-US" sz="1600" dirty="0">
                <a:latin typeface="Arial Narrow" panose="020B0606020202030204" pitchFamily="34" charset="0"/>
              </a:rPr>
              <a:t>Team skill level;</a:t>
            </a:r>
          </a:p>
          <a:p>
            <a:pPr marL="557213" lvl="1" indent="-214313">
              <a:buBlip>
                <a:blip r:embed="rId2"/>
              </a:buBlip>
            </a:pPr>
            <a:r>
              <a:rPr lang="en-US" sz="1600" dirty="0">
                <a:latin typeface="Arial Narrow" panose="020B0606020202030204" pitchFamily="34" charset="0"/>
              </a:rPr>
              <a:t>Position-specific based needs;</a:t>
            </a:r>
          </a:p>
          <a:p>
            <a:pPr marL="557213" lvl="1" indent="-214313">
              <a:buBlip>
                <a:blip r:embed="rId2"/>
              </a:buBlip>
            </a:pPr>
            <a:r>
              <a:rPr lang="en-US" sz="1600" dirty="0">
                <a:latin typeface="Arial Narrow" panose="020B0606020202030204" pitchFamily="34" charset="0"/>
              </a:rPr>
              <a:t>Intangible quality contribution:</a:t>
            </a:r>
          </a:p>
          <a:p>
            <a:pPr marL="900113" lvl="2" indent="-214313">
              <a:buBlip>
                <a:blip r:embed="rId2"/>
              </a:buBlip>
            </a:pPr>
            <a:r>
              <a:rPr lang="en-US" sz="1600" dirty="0">
                <a:latin typeface="Arial Narrow" panose="020B0606020202030204" pitchFamily="34" charset="0"/>
              </a:rPr>
              <a:t>Work ethic</a:t>
            </a:r>
          </a:p>
          <a:p>
            <a:pPr marL="900113" lvl="2" indent="-214313">
              <a:buBlip>
                <a:blip r:embed="rId2"/>
              </a:buBlip>
            </a:pPr>
            <a:r>
              <a:rPr lang="en-US" sz="1600" dirty="0">
                <a:latin typeface="Arial Narrow" panose="020B0606020202030204" pitchFamily="34" charset="0"/>
              </a:rPr>
              <a:t>Team mentality</a:t>
            </a:r>
          </a:p>
          <a:p>
            <a:pPr marL="900113" lvl="2" indent="-214313">
              <a:buBlip>
                <a:blip r:embed="rId2"/>
              </a:buBlip>
            </a:pPr>
            <a:r>
              <a:rPr lang="en-US" sz="1600" dirty="0">
                <a:latin typeface="Arial Narrow" panose="020B0606020202030204" pitchFamily="34" charset="0"/>
              </a:rPr>
              <a:t>Leadership qualities</a:t>
            </a:r>
          </a:p>
          <a:p>
            <a:pPr marL="900113" lvl="2" indent="-214313">
              <a:buBlip>
                <a:blip r:embed="rId2"/>
              </a:buBlip>
            </a:pPr>
            <a:r>
              <a:rPr lang="en-US" sz="1600" dirty="0">
                <a:latin typeface="Arial Narrow" panose="020B0606020202030204" pitchFamily="34" charset="0"/>
              </a:rPr>
              <a:t>Commitment-immediate/future</a:t>
            </a:r>
          </a:p>
          <a:p>
            <a:pPr marL="900113" lvl="2" indent="-214313">
              <a:buBlip>
                <a:blip r:embed="rId2"/>
              </a:buBlip>
            </a:pPr>
            <a:r>
              <a:rPr lang="en-US" sz="1600" dirty="0">
                <a:latin typeface="Arial Narrow" panose="020B0606020202030204" pitchFamily="34" charset="0"/>
              </a:rPr>
              <a:t>Coachability</a:t>
            </a:r>
          </a:p>
          <a:p>
            <a:pPr marL="900113" lvl="2" indent="-214313">
              <a:buBlip>
                <a:blip r:embed="rId2"/>
              </a:buBlip>
            </a:pPr>
            <a:r>
              <a:rPr lang="en-US" sz="1600" dirty="0">
                <a:latin typeface="Arial Narrow" panose="020B0606020202030204" pitchFamily="34" charset="0"/>
              </a:rPr>
              <a:t>Receptiveness to change</a:t>
            </a:r>
          </a:p>
          <a:p>
            <a:pPr marL="900113" lvl="2" indent="-214313">
              <a:buBlip>
                <a:blip r:embed="rId2"/>
              </a:buBlip>
            </a:pPr>
            <a:r>
              <a:rPr lang="en-US" sz="1600" dirty="0">
                <a:latin typeface="Arial Narrow" panose="020B0606020202030204" pitchFamily="34" charset="0"/>
              </a:rPr>
              <a:t>Discipline</a:t>
            </a:r>
          </a:p>
          <a:p>
            <a:pPr marL="900113" lvl="2" indent="-214313">
              <a:buBlip>
                <a:blip r:embed="rId2"/>
              </a:buBlip>
            </a:pPr>
            <a:r>
              <a:rPr lang="en-US" sz="1600" dirty="0">
                <a:latin typeface="Arial Narrow" panose="020B0606020202030204" pitchFamily="34" charset="0"/>
              </a:rPr>
              <a:t>Above and beyond;</a:t>
            </a:r>
          </a:p>
          <a:p>
            <a:pPr marL="557213" lvl="1" indent="-214313">
              <a:buBlip>
                <a:blip r:embed="rId2"/>
              </a:buBlip>
            </a:pPr>
            <a:r>
              <a:rPr lang="en-US" sz="1600" dirty="0">
                <a:latin typeface="Arial Narrow" panose="020B0606020202030204" pitchFamily="34" charset="0"/>
              </a:rPr>
              <a:t>Communication;</a:t>
            </a:r>
          </a:p>
          <a:p>
            <a:pPr marL="557213" lvl="1" indent="-214313">
              <a:buBlip>
                <a:blip r:embed="rId2"/>
              </a:buBlip>
            </a:pPr>
            <a:r>
              <a:rPr lang="en-US" sz="1600" dirty="0">
                <a:latin typeface="Arial Narrow" panose="020B0606020202030204" pitchFamily="34" charset="0"/>
              </a:rPr>
              <a:t>Volleyball IQ</a:t>
            </a:r>
          </a:p>
          <a:p>
            <a:pPr marL="0" indent="0">
              <a:buNone/>
            </a:pPr>
            <a:endParaRPr lang="en-US" dirty="0"/>
          </a:p>
        </p:txBody>
      </p:sp>
      <p:sp>
        <p:nvSpPr>
          <p:cNvPr id="4" name="Content Placeholder 2">
            <a:extLst>
              <a:ext uri="{FF2B5EF4-FFF2-40B4-BE49-F238E27FC236}">
                <a16:creationId xmlns:a16="http://schemas.microsoft.com/office/drawing/2014/main" xmlns="" id="{61DC5FA8-C5EA-432B-98AC-97383D00528A}"/>
              </a:ext>
            </a:extLst>
          </p:cNvPr>
          <p:cNvSpPr txBox="1">
            <a:spLocks/>
          </p:cNvSpPr>
          <p:nvPr/>
        </p:nvSpPr>
        <p:spPr>
          <a:xfrm>
            <a:off x="4624251" y="1731330"/>
            <a:ext cx="7567749" cy="520504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latin typeface="Calibri Light" panose="020F0302020204030204" pitchFamily="34" charset="0"/>
                <a:cs typeface="Calibri Light" panose="020F0302020204030204" pitchFamily="34" charset="0"/>
              </a:rPr>
              <a:t>-A unified effort and commitment by the LNHS volleyball coaching staff to 	ensure that every athlete placement creates the highest level of 	success, challenge, team and court time impact.</a:t>
            </a:r>
          </a:p>
          <a:p>
            <a:pPr marL="0" indent="0">
              <a:buFont typeface="Arial" panose="020B0604020202020204" pitchFamily="34" charset="0"/>
              <a:buNone/>
            </a:pPr>
            <a:r>
              <a:rPr lang="en-US" dirty="0">
                <a:latin typeface="Calibri Light" panose="020F0302020204030204" pitchFamily="34" charset="0"/>
                <a:cs typeface="Calibri Light" panose="020F0302020204030204" pitchFamily="34" charset="0"/>
              </a:rPr>
              <a:t>-Impact placement </a:t>
            </a:r>
            <a:r>
              <a:rPr lang="en-US" b="1" dirty="0">
                <a:latin typeface="Calibri Light" panose="020F0302020204030204" pitchFamily="34" charset="0"/>
                <a:cs typeface="Calibri Light" panose="020F0302020204030204" pitchFamily="34" charset="0"/>
              </a:rPr>
              <a:t>does not </a:t>
            </a:r>
            <a:r>
              <a:rPr lang="en-US" dirty="0">
                <a:latin typeface="Calibri Light" panose="020F0302020204030204" pitchFamily="34" charset="0"/>
                <a:cs typeface="Calibri Light" panose="020F0302020204030204" pitchFamily="34" charset="0"/>
              </a:rPr>
              <a:t>grandfather athletes.</a:t>
            </a:r>
          </a:p>
          <a:p>
            <a:pPr marL="0" indent="0">
              <a:buFont typeface="Arial" panose="020B0604020202020204" pitchFamily="34" charset="0"/>
              <a:buNone/>
            </a:pPr>
            <a:r>
              <a:rPr lang="en-US" dirty="0">
                <a:latin typeface="Calibri Light" panose="020F0302020204030204" pitchFamily="34" charset="0"/>
                <a:cs typeface="Calibri Light" panose="020F0302020204030204" pitchFamily="34" charset="0"/>
              </a:rPr>
              <a:t>-Team assignment does not grant a younger athlete higher placement 	when a younger athlete’s skill level is </a:t>
            </a:r>
            <a:r>
              <a:rPr lang="en-US" b="1" dirty="0">
                <a:latin typeface="Calibri Light" panose="020F0302020204030204" pitchFamily="34" charset="0"/>
                <a:cs typeface="Calibri Light" panose="020F0302020204030204" pitchFamily="34" charset="0"/>
              </a:rPr>
              <a:t>equal to or less than </a:t>
            </a:r>
            <a:r>
              <a:rPr lang="en-US" dirty="0">
                <a:latin typeface="Calibri Light" panose="020F0302020204030204" pitchFamily="34" charset="0"/>
                <a:cs typeface="Calibri Light" panose="020F0302020204030204" pitchFamily="34" charset="0"/>
              </a:rPr>
              <a:t>the 	older athlete.</a:t>
            </a:r>
          </a:p>
          <a:p>
            <a:pPr marL="0" indent="0">
              <a:buNone/>
            </a:pPr>
            <a:r>
              <a:rPr lang="en-US" dirty="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Impact placement is </a:t>
            </a:r>
            <a:r>
              <a:rPr lang="en-US" b="1" i="1" u="sng" dirty="0">
                <a:latin typeface="Calibri Light" panose="020F0302020204030204" pitchFamily="34" charset="0"/>
                <a:cs typeface="Calibri Light" panose="020F0302020204030204" pitchFamily="34" charset="0"/>
              </a:rPr>
              <a:t>directly guided by the future vision of the head </a:t>
            </a:r>
            <a:r>
              <a:rPr lang="en-US" b="1" i="1" dirty="0">
                <a:latin typeface="Calibri Light" panose="020F0302020204030204" pitchFamily="34" charset="0"/>
                <a:cs typeface="Calibri Light" panose="020F0302020204030204" pitchFamily="34" charset="0"/>
              </a:rPr>
              <a:t>	</a:t>
            </a:r>
            <a:r>
              <a:rPr lang="en-US" b="1" i="1" u="sng" dirty="0">
                <a:latin typeface="Calibri Light" panose="020F0302020204030204" pitchFamily="34" charset="0"/>
                <a:cs typeface="Calibri Light" panose="020F0302020204030204" pitchFamily="34" charset="0"/>
              </a:rPr>
              <a:t>coach </a:t>
            </a:r>
            <a:r>
              <a:rPr lang="en-US" i="1" dirty="0">
                <a:latin typeface="Calibri Light" panose="020F0302020204030204" pitchFamily="34" charset="0"/>
                <a:cs typeface="Calibri Light" panose="020F0302020204030204" pitchFamily="34" charset="0"/>
              </a:rPr>
              <a:t>to target what present team assignment will support the 	most successful path to the highest level of team assignment in 	the future.</a:t>
            </a:r>
          </a:p>
          <a:p>
            <a:pPr marL="0" indent="0">
              <a:buNone/>
            </a:pPr>
            <a:r>
              <a:rPr lang="en-US" dirty="0">
                <a:latin typeface="Calibri Light" panose="020F0302020204030204" pitchFamily="34" charset="0"/>
                <a:cs typeface="Calibri Light" panose="020F0302020204030204" pitchFamily="34" charset="0"/>
              </a:rPr>
              <a:t>- Impact placement aims to coordinate teams in which the experience 	aids in person growth (mentally and physically) for the season 	to inspire continued personal growth after the fall season 	</a:t>
            </a:r>
            <a:r>
              <a:rPr lang="en-US" sz="1800" dirty="0">
                <a:solidFill>
                  <a:srgbClr val="FFCC66"/>
                </a:solidFill>
                <a:latin typeface="Calibri Light" panose="020F0302020204030204" pitchFamily="34" charset="0"/>
                <a:cs typeface="Calibri Light" panose="020F0302020204030204" pitchFamily="34" charset="0"/>
              </a:rPr>
              <a:t>(requires athletes active participation).</a:t>
            </a:r>
          </a:p>
          <a:p>
            <a:pPr marL="0" indent="0">
              <a:buFont typeface="Arial" panose="020B0604020202020204" pitchFamily="34" charset="0"/>
              <a:buNone/>
            </a:pPr>
            <a:endParaRPr lang="en-US" dirty="0">
              <a:latin typeface="Gabriola" panose="04040605051002020D02" pitchFamily="82" charset="0"/>
            </a:endParaRPr>
          </a:p>
          <a:p>
            <a:pPr marL="0" indent="0">
              <a:buFont typeface="Arial" panose="020B0604020202020204" pitchFamily="34" charset="0"/>
              <a:buNone/>
            </a:pPr>
            <a:endParaRPr lang="en-US" dirty="0">
              <a:latin typeface="Gabriola" panose="04040605051002020D02" pitchFamily="82" charset="0"/>
            </a:endParaRPr>
          </a:p>
        </p:txBody>
      </p:sp>
    </p:spTree>
    <p:extLst>
      <p:ext uri="{BB962C8B-B14F-4D97-AF65-F5344CB8AC3E}">
        <p14:creationId xmlns:p14="http://schemas.microsoft.com/office/powerpoint/2010/main" val="21951345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B6C10-8498-497B-B32E-83514C14A7EF}"/>
              </a:ext>
            </a:extLst>
          </p:cNvPr>
          <p:cNvSpPr>
            <a:spLocks noGrp="1"/>
          </p:cNvSpPr>
          <p:nvPr>
            <p:ph type="title"/>
          </p:nvPr>
        </p:nvSpPr>
        <p:spPr>
          <a:xfrm>
            <a:off x="1141413" y="96003"/>
            <a:ext cx="9905998" cy="1149323"/>
          </a:xfrm>
        </p:spPr>
        <p:txBody>
          <a:bodyPr>
            <a:normAutofit/>
          </a:bodyPr>
          <a:lstStyle/>
          <a:p>
            <a:pPr algn="ctr"/>
            <a:r>
              <a:rPr lang="en-US" sz="5400" dirty="0">
                <a:latin typeface="Calibri Light" panose="020F0302020204030204" pitchFamily="34" charset="0"/>
                <a:cs typeface="Calibri Light" panose="020F0302020204030204" pitchFamily="34" charset="0"/>
              </a:rPr>
              <a:t>Team Assignments</a:t>
            </a:r>
          </a:p>
        </p:txBody>
      </p:sp>
      <p:sp>
        <p:nvSpPr>
          <p:cNvPr id="3" name="Content Placeholder 2">
            <a:extLst>
              <a:ext uri="{FF2B5EF4-FFF2-40B4-BE49-F238E27FC236}">
                <a16:creationId xmlns:a16="http://schemas.microsoft.com/office/drawing/2014/main" xmlns="" id="{F48B8C5B-5D6E-48B3-92BE-57F9515D6EBE}"/>
              </a:ext>
            </a:extLst>
          </p:cNvPr>
          <p:cNvSpPr>
            <a:spLocks noGrp="1"/>
          </p:cNvSpPr>
          <p:nvPr>
            <p:ph idx="1"/>
          </p:nvPr>
        </p:nvSpPr>
        <p:spPr>
          <a:xfrm>
            <a:off x="712515" y="1371391"/>
            <a:ext cx="10763793" cy="5390606"/>
          </a:xfrm>
        </p:spPr>
        <p:txBody>
          <a:bodyPr/>
          <a:lstStyle/>
          <a:p>
            <a:pPr marL="0" indent="0">
              <a:buNone/>
            </a:pPr>
            <a:r>
              <a:rPr lang="en-US" b="1" u="sng" dirty="0">
                <a:solidFill>
                  <a:srgbClr val="FFFF00"/>
                </a:solidFill>
                <a:latin typeface="Calibri Light" panose="020F0302020204030204" pitchFamily="34" charset="0"/>
                <a:cs typeface="Calibri Light" panose="020F0302020204030204" pitchFamily="34" charset="0"/>
              </a:rPr>
              <a:t>Varsity: </a:t>
            </a:r>
            <a:r>
              <a:rPr lang="en-US" b="1" dirty="0">
                <a:solidFill>
                  <a:srgbClr val="FFFF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Participation as a member of the varsity squad is open to all players 7</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 12</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grades. Match time </a:t>
            </a:r>
            <a:r>
              <a:rPr lang="en-US" u="sng" dirty="0">
                <a:latin typeface="Calibri Light" panose="020F0302020204030204" pitchFamily="34" charset="0"/>
                <a:cs typeface="Calibri Light" panose="020F0302020204030204" pitchFamily="34" charset="0"/>
              </a:rPr>
              <a:t>is not guaranteed </a:t>
            </a:r>
            <a:r>
              <a:rPr lang="en-US" dirty="0">
                <a:latin typeface="Calibri Light" panose="020F0302020204030204" pitchFamily="34" charset="0"/>
                <a:cs typeface="Calibri Light" panose="020F0302020204030204" pitchFamily="34" charset="0"/>
              </a:rPr>
              <a:t>at the varsity level. Although match time is not guaranteed, it is the intention of the head coach to identify each players role and allow that impact to present itself throughout the season </a:t>
            </a:r>
            <a:r>
              <a:rPr lang="en-US" sz="1800" dirty="0">
                <a:solidFill>
                  <a:srgbClr val="FFCC66"/>
                </a:solidFill>
                <a:latin typeface="Calibri Light" panose="020F0302020204030204" pitchFamily="34" charset="0"/>
                <a:cs typeface="Calibri Light" panose="020F0302020204030204" pitchFamily="34" charset="0"/>
              </a:rPr>
              <a:t>(under the assumption that attendance, academic, effort, coach-ability and commitment  have been positively exerted consistently throughout the season).</a:t>
            </a:r>
            <a:endParaRPr lang="en-US" sz="1000" dirty="0">
              <a:solidFill>
                <a:srgbClr val="FFCC66"/>
              </a:solidFill>
              <a:latin typeface="Calibri Light" panose="020F0302020204030204" pitchFamily="34" charset="0"/>
              <a:cs typeface="Calibri Light" panose="020F0302020204030204" pitchFamily="34" charset="0"/>
            </a:endParaRPr>
          </a:p>
          <a:p>
            <a:pPr marL="0" indent="0">
              <a:buNone/>
            </a:pPr>
            <a:endParaRPr lang="en-US" sz="1050" dirty="0">
              <a:latin typeface="Calibri Light" panose="020F0302020204030204" pitchFamily="34" charset="0"/>
              <a:cs typeface="Calibri Light" panose="020F0302020204030204" pitchFamily="34" charset="0"/>
            </a:endParaRPr>
          </a:p>
          <a:p>
            <a:pPr marL="0" indent="0">
              <a:buNone/>
            </a:pPr>
            <a:endParaRPr lang="en-US" sz="1050" dirty="0">
              <a:latin typeface="Calibri Light" panose="020F0302020204030204" pitchFamily="34" charset="0"/>
              <a:cs typeface="Calibri Light" panose="020F0302020204030204" pitchFamily="34" charset="0"/>
            </a:endParaRPr>
          </a:p>
          <a:p>
            <a:pPr marL="0" indent="0">
              <a:buNone/>
            </a:pPr>
            <a:r>
              <a:rPr lang="en-US" b="1" u="sng" dirty="0">
                <a:solidFill>
                  <a:srgbClr val="FFFF00"/>
                </a:solidFill>
                <a:latin typeface="Calibri Light" panose="020F0302020204030204" pitchFamily="34" charset="0"/>
                <a:cs typeface="Calibri Light" panose="020F0302020204030204" pitchFamily="34" charset="0"/>
              </a:rPr>
              <a:t>Junior Varsity</a:t>
            </a:r>
            <a:r>
              <a:rPr lang="en-US" dirty="0">
                <a:solidFill>
                  <a:srgbClr val="FFFF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Participation as a member of the JV squad is open to all players 7</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 11</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grades.  Although match time </a:t>
            </a:r>
            <a:r>
              <a:rPr lang="en-US" u="sng" dirty="0">
                <a:latin typeface="Calibri Light" panose="020F0302020204030204" pitchFamily="34" charset="0"/>
                <a:cs typeface="Calibri Light" panose="020F0302020204030204" pitchFamily="34" charset="0"/>
              </a:rPr>
              <a:t>is not guaranteed</a:t>
            </a:r>
            <a:r>
              <a:rPr lang="en-US" dirty="0">
                <a:latin typeface="Calibri Light" panose="020F0302020204030204" pitchFamily="34" charset="0"/>
                <a:cs typeface="Calibri Light" panose="020F0302020204030204" pitchFamily="34" charset="0"/>
              </a:rPr>
              <a:t>, it is the intention of the head coach to identify each players role and allow that impact to present itself in the majority of matches </a:t>
            </a:r>
            <a:r>
              <a:rPr lang="en-US" sz="1800" dirty="0">
                <a:solidFill>
                  <a:srgbClr val="FFCC66"/>
                </a:solidFill>
                <a:latin typeface="Calibri Light" panose="020F0302020204030204" pitchFamily="34" charset="0"/>
                <a:cs typeface="Calibri Light" panose="020F0302020204030204" pitchFamily="34" charset="0"/>
              </a:rPr>
              <a:t>(under the assumption that attendance, academic, effort, coach-ability and commitment  have been consistent).</a:t>
            </a:r>
          </a:p>
          <a:p>
            <a:pPr marL="0" indent="0">
              <a:buNone/>
            </a:pPr>
            <a:endParaRPr lang="en-US" dirty="0"/>
          </a:p>
        </p:txBody>
      </p:sp>
    </p:spTree>
    <p:extLst>
      <p:ext uri="{BB962C8B-B14F-4D97-AF65-F5344CB8AC3E}">
        <p14:creationId xmlns:p14="http://schemas.microsoft.com/office/powerpoint/2010/main" val="16822420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126137-1FD9-4A32-9E22-58BE5A5E95A0}"/>
              </a:ext>
            </a:extLst>
          </p:cNvPr>
          <p:cNvSpPr>
            <a:spLocks noGrp="1"/>
          </p:cNvSpPr>
          <p:nvPr>
            <p:ph idx="1"/>
          </p:nvPr>
        </p:nvSpPr>
        <p:spPr>
          <a:xfrm>
            <a:off x="261257" y="287383"/>
            <a:ext cx="11608525" cy="6339840"/>
          </a:xfrm>
        </p:spPr>
        <p:txBody>
          <a:bodyPr>
            <a:normAutofit lnSpcReduction="10000"/>
          </a:bodyPr>
          <a:lstStyle/>
          <a:p>
            <a:pPr marL="0" indent="0">
              <a:buNone/>
            </a:pPr>
            <a:r>
              <a:rPr lang="en-US" b="1" u="sng" dirty="0">
                <a:solidFill>
                  <a:srgbClr val="FFFF00"/>
                </a:solidFill>
                <a:latin typeface="Calibri Light" panose="020F0302020204030204" pitchFamily="34" charset="0"/>
                <a:cs typeface="Calibri Light" panose="020F0302020204030204" pitchFamily="34" charset="0"/>
              </a:rPr>
              <a:t>10A</a:t>
            </a:r>
            <a:r>
              <a:rPr lang="en-US" dirty="0">
                <a:solidFill>
                  <a:srgbClr val="FFFF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Participation as a member of the 10A squad is open to all 10</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graders; unless numbers or critical positions are not covered.  Although play time may not be evenly distributed, it can be expected that every member of the team will be provided with an opportunity to impact every match </a:t>
            </a:r>
            <a:r>
              <a:rPr lang="en-US" sz="1800" dirty="0">
                <a:solidFill>
                  <a:srgbClr val="FFCC66"/>
                </a:solidFill>
                <a:latin typeface="Calibri Light" panose="020F0302020204030204" pitchFamily="34" charset="0"/>
                <a:cs typeface="Calibri Light" panose="020F0302020204030204" pitchFamily="34" charset="0"/>
              </a:rPr>
              <a:t>(under the assumption that attendance, academic, effort, coach-ability and commitment  have been consistent).</a:t>
            </a: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r>
              <a:rPr lang="en-US" b="1" u="sng" dirty="0">
                <a:solidFill>
                  <a:srgbClr val="FFFF00"/>
                </a:solidFill>
                <a:latin typeface="Calibri Light" panose="020F0302020204030204" pitchFamily="34" charset="0"/>
                <a:cs typeface="Calibri Light" panose="020F0302020204030204" pitchFamily="34" charset="0"/>
              </a:rPr>
              <a:t>9A:</a:t>
            </a:r>
            <a:r>
              <a:rPr lang="en-US" dirty="0">
                <a:solidFill>
                  <a:srgbClr val="FFFF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Participation as a member of the 9A squad is open to all players 7</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 9</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grades.  All members can expect to be provided with an opportunity to impact every match </a:t>
            </a:r>
            <a:r>
              <a:rPr lang="en-US" sz="1800" dirty="0">
                <a:solidFill>
                  <a:srgbClr val="FFCC66"/>
                </a:solidFill>
                <a:latin typeface="Calibri Light" panose="020F0302020204030204" pitchFamily="34" charset="0"/>
                <a:cs typeface="Calibri Light" panose="020F0302020204030204" pitchFamily="34" charset="0"/>
              </a:rPr>
              <a:t>(under the assumption that attendance, academic, effort, coach-ability, and commitment have been consistent).</a:t>
            </a:r>
            <a:endParaRPr lang="en-US" sz="1800" b="1" u="sng" dirty="0">
              <a:solidFill>
                <a:srgbClr val="FFCC66"/>
              </a:solidFill>
              <a:latin typeface="Calibri Light" panose="020F0302020204030204" pitchFamily="34" charset="0"/>
              <a:cs typeface="Calibri Light" panose="020F0302020204030204" pitchFamily="34" charset="0"/>
            </a:endParaRP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endParaRPr lang="en-US" sz="1400" dirty="0">
              <a:latin typeface="Calibri Light" panose="020F0302020204030204" pitchFamily="34" charset="0"/>
              <a:cs typeface="Calibri Light" panose="020F0302020204030204" pitchFamily="34" charset="0"/>
            </a:endParaRPr>
          </a:p>
          <a:p>
            <a:pPr marL="0" indent="0">
              <a:buNone/>
            </a:pPr>
            <a:r>
              <a:rPr lang="en-US" b="1" u="sng" dirty="0">
                <a:solidFill>
                  <a:srgbClr val="FFFF00"/>
                </a:solidFill>
                <a:latin typeface="Calibri Light" panose="020F0302020204030204" pitchFamily="34" charset="0"/>
                <a:cs typeface="Calibri Light" panose="020F0302020204030204" pitchFamily="34" charset="0"/>
              </a:rPr>
              <a:t>9B:</a:t>
            </a:r>
            <a:r>
              <a:rPr lang="en-US" dirty="0">
                <a:solidFill>
                  <a:srgbClr val="FFFF00"/>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Participation as a member of the 9B squad is open to all 9</a:t>
            </a:r>
            <a:r>
              <a:rPr lang="en-US" baseline="30000" dirty="0">
                <a:latin typeface="Calibri Light" panose="020F0302020204030204" pitchFamily="34" charset="0"/>
                <a:cs typeface="Calibri Light" panose="020F0302020204030204" pitchFamily="34" charset="0"/>
              </a:rPr>
              <a:t>th</a:t>
            </a:r>
            <a:r>
              <a:rPr lang="en-US" dirty="0">
                <a:latin typeface="Calibri Light" panose="020F0302020204030204" pitchFamily="34" charset="0"/>
                <a:cs typeface="Calibri Light" panose="020F0302020204030204" pitchFamily="34" charset="0"/>
              </a:rPr>
              <a:t> graders; unless numbers or critical positions are not covered. All members can expect to be provided with an opportunity to impact every match </a:t>
            </a:r>
            <a:r>
              <a:rPr lang="en-US" sz="1800" dirty="0">
                <a:solidFill>
                  <a:srgbClr val="FFCC66"/>
                </a:solidFill>
                <a:latin typeface="Calibri Light" panose="020F0302020204030204" pitchFamily="34" charset="0"/>
                <a:cs typeface="Calibri Light" panose="020F0302020204030204" pitchFamily="34" charset="0"/>
              </a:rPr>
              <a:t>(under the assumption that attendance, academic, effort, coach-ability, and commitment have been consistent).</a:t>
            </a:r>
            <a:endParaRPr lang="en-US" sz="1800" b="1" u="sng" dirty="0">
              <a:solidFill>
                <a:srgbClr val="FFCC66"/>
              </a:solidFill>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2020148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0A153-7CC1-4D71-9C7C-687C4DEE1CBE}"/>
              </a:ext>
            </a:extLst>
          </p:cNvPr>
          <p:cNvSpPr>
            <a:spLocks noGrp="1"/>
          </p:cNvSpPr>
          <p:nvPr>
            <p:ph type="title"/>
          </p:nvPr>
        </p:nvSpPr>
        <p:spPr>
          <a:xfrm>
            <a:off x="209005" y="0"/>
            <a:ext cx="11773989" cy="1478570"/>
          </a:xfrm>
        </p:spPr>
        <p:txBody>
          <a:bodyPr>
            <a:normAutofit/>
          </a:bodyPr>
          <a:lstStyle/>
          <a:p>
            <a:pPr algn="ctr"/>
            <a:r>
              <a:rPr lang="en-US" sz="5400" dirty="0">
                <a:latin typeface="Arial Narrow" panose="020B0606020202030204" pitchFamily="34" charset="0"/>
              </a:rPr>
              <a:t>Tryout truths and LNHSVB realities</a:t>
            </a:r>
          </a:p>
        </p:txBody>
      </p:sp>
      <p:sp>
        <p:nvSpPr>
          <p:cNvPr id="3" name="Content Placeholder 2">
            <a:extLst>
              <a:ext uri="{FF2B5EF4-FFF2-40B4-BE49-F238E27FC236}">
                <a16:creationId xmlns:a16="http://schemas.microsoft.com/office/drawing/2014/main" xmlns="" id="{934FD983-9F33-406F-B2D2-3E8A5D7F5BA7}"/>
              </a:ext>
            </a:extLst>
          </p:cNvPr>
          <p:cNvSpPr>
            <a:spLocks noGrp="1"/>
          </p:cNvSpPr>
          <p:nvPr>
            <p:ph idx="1"/>
          </p:nvPr>
        </p:nvSpPr>
        <p:spPr>
          <a:xfrm>
            <a:off x="827314" y="1282834"/>
            <a:ext cx="10232572" cy="5178925"/>
          </a:xfrm>
        </p:spPr>
        <p:txBody>
          <a:bodyPr>
            <a:normAutofit/>
          </a:bodyPr>
          <a:lstStyle/>
          <a:p>
            <a:pPr marL="457200" indent="-457200">
              <a:buAutoNum type="arabicParenR"/>
            </a:pPr>
            <a:r>
              <a:rPr lang="en-US" sz="2000" dirty="0">
                <a:latin typeface="Arial Narrow" panose="020B0606020202030204" pitchFamily="34" charset="0"/>
              </a:rPr>
              <a:t>We expect that your daughter is ready and willing to give her best </a:t>
            </a:r>
            <a:r>
              <a:rPr lang="en-US" sz="2000" b="1" dirty="0">
                <a:solidFill>
                  <a:srgbClr val="FFFF00"/>
                </a:solidFill>
                <a:latin typeface="Arial Narrow" panose="020B0606020202030204" pitchFamily="34" charset="0"/>
              </a:rPr>
              <a:t>effort</a:t>
            </a:r>
            <a:r>
              <a:rPr lang="en-US" sz="2000" dirty="0">
                <a:latin typeface="Arial Narrow" panose="020B0606020202030204" pitchFamily="34" charset="0"/>
              </a:rPr>
              <a:t>, </a:t>
            </a:r>
            <a:r>
              <a:rPr lang="en-US" sz="2000" b="1" dirty="0">
                <a:solidFill>
                  <a:srgbClr val="FFFF00"/>
                </a:solidFill>
                <a:latin typeface="Arial Narrow" panose="020B0606020202030204" pitchFamily="34" charset="0"/>
              </a:rPr>
              <a:t>attitude</a:t>
            </a:r>
            <a:r>
              <a:rPr lang="en-US" sz="2000" dirty="0">
                <a:latin typeface="Arial Narrow" panose="020B0606020202030204" pitchFamily="34" charset="0"/>
              </a:rPr>
              <a:t> and </a:t>
            </a:r>
            <a:r>
              <a:rPr lang="en-US" sz="2000" b="1" dirty="0">
                <a:solidFill>
                  <a:srgbClr val="FFFF00"/>
                </a:solidFill>
                <a:latin typeface="Arial Narrow" panose="020B0606020202030204" pitchFamily="34" charset="0"/>
              </a:rPr>
              <a:t>commitment</a:t>
            </a:r>
            <a:r>
              <a:rPr lang="en-US" sz="2000" dirty="0">
                <a:latin typeface="Arial Narrow" panose="020B0606020202030204" pitchFamily="34" charset="0"/>
              </a:rPr>
              <a:t>.</a:t>
            </a:r>
          </a:p>
          <a:p>
            <a:pPr marL="457200" indent="-457200">
              <a:buAutoNum type="arabicParenR"/>
            </a:pPr>
            <a:r>
              <a:rPr lang="en-US" sz="2000" dirty="0">
                <a:latin typeface="Arial Narrow" panose="020B0606020202030204" pitchFamily="34" charset="0"/>
              </a:rPr>
              <a:t>We expect that your daughter will experience failure in some form. </a:t>
            </a:r>
          </a:p>
          <a:p>
            <a:pPr marL="457200" indent="-457200">
              <a:buAutoNum type="arabicParenR"/>
            </a:pPr>
            <a:r>
              <a:rPr lang="en-US" sz="2000" dirty="0">
                <a:latin typeface="Arial Narrow" panose="020B0606020202030204" pitchFamily="34" charset="0"/>
              </a:rPr>
              <a:t>You can expect that your daughter will move court to court and is encouraged not to make assumptions.</a:t>
            </a:r>
          </a:p>
          <a:p>
            <a:pPr marL="457200" indent="-457200">
              <a:buAutoNum type="arabicParenR"/>
            </a:pPr>
            <a:r>
              <a:rPr lang="en-US" sz="2000" dirty="0">
                <a:latin typeface="Arial Narrow" panose="020B0606020202030204" pitchFamily="34" charset="0"/>
              </a:rPr>
              <a:t>You can expect your daughter to complete daily physical testing of strength, quickness and stamina.</a:t>
            </a:r>
          </a:p>
          <a:p>
            <a:pPr marL="457200" indent="-457200">
              <a:buAutoNum type="arabicParenR"/>
            </a:pPr>
            <a:r>
              <a:rPr lang="en-US" sz="2000" dirty="0">
                <a:latin typeface="Arial Narrow" panose="020B0606020202030204" pitchFamily="34" charset="0"/>
              </a:rPr>
              <a:t>There is no pre-set number for each team. Team rosters are determined by the principles driving LNHSVB impact placement.</a:t>
            </a:r>
          </a:p>
          <a:p>
            <a:pPr marL="457200" indent="-457200">
              <a:buAutoNum type="arabicParenR"/>
            </a:pPr>
            <a:r>
              <a:rPr lang="en-US" sz="2000" dirty="0">
                <a:latin typeface="Arial Narrow" panose="020B0606020202030204" pitchFamily="34" charset="0"/>
              </a:rPr>
              <a:t>We expect that when your daughters tryout evaluation is distributed, received and read that she take the time to communicate with the coaching staff thereafter if she has questions. </a:t>
            </a:r>
          </a:p>
        </p:txBody>
      </p:sp>
    </p:spTree>
    <p:extLst>
      <p:ext uri="{BB962C8B-B14F-4D97-AF65-F5344CB8AC3E}">
        <p14:creationId xmlns:p14="http://schemas.microsoft.com/office/powerpoint/2010/main" val="2127414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7D3C4-C1FA-4BF0-A82E-693DDA1E8416}"/>
              </a:ext>
            </a:extLst>
          </p:cNvPr>
          <p:cNvSpPr>
            <a:spLocks noGrp="1"/>
          </p:cNvSpPr>
          <p:nvPr>
            <p:ph type="title"/>
          </p:nvPr>
        </p:nvSpPr>
        <p:spPr>
          <a:xfrm>
            <a:off x="-190999" y="-139337"/>
            <a:ext cx="8141924" cy="1478570"/>
          </a:xfrm>
        </p:spPr>
        <p:txBody>
          <a:bodyPr>
            <a:normAutofit/>
          </a:bodyPr>
          <a:lstStyle/>
          <a:p>
            <a:pPr algn="ctr"/>
            <a:r>
              <a:rPr lang="en-US" sz="5400" dirty="0">
                <a:latin typeface="Arial Narrow" panose="020B0606020202030204" pitchFamily="34" charset="0"/>
              </a:rPr>
              <a:t>LNHSVB Booster Board </a:t>
            </a:r>
          </a:p>
        </p:txBody>
      </p:sp>
      <p:pic>
        <p:nvPicPr>
          <p:cNvPr id="5" name="Picture 4" descr="A screenshot of a cell phone&#10;&#10;Description generated with very high confidence">
            <a:extLst>
              <a:ext uri="{FF2B5EF4-FFF2-40B4-BE49-F238E27FC236}">
                <a16:creationId xmlns:a16="http://schemas.microsoft.com/office/drawing/2014/main" xmlns="" id="{5C318E1C-A1B1-4057-8003-0389BA490874}"/>
              </a:ext>
            </a:extLst>
          </p:cNvPr>
          <p:cNvPicPr>
            <a:picLocks noChangeAspect="1"/>
          </p:cNvPicPr>
          <p:nvPr/>
        </p:nvPicPr>
        <p:blipFill>
          <a:blip r:embed="rId2"/>
          <a:stretch>
            <a:fillRect/>
          </a:stretch>
        </p:blipFill>
        <p:spPr>
          <a:xfrm>
            <a:off x="3227672" y="1124250"/>
            <a:ext cx="8720568" cy="5463281"/>
          </a:xfrm>
          <a:prstGeom prst="rect">
            <a:avLst/>
          </a:prstGeom>
        </p:spPr>
      </p:pic>
      <p:sp>
        <p:nvSpPr>
          <p:cNvPr id="6" name="Title 1">
            <a:extLst>
              <a:ext uri="{FF2B5EF4-FFF2-40B4-BE49-F238E27FC236}">
                <a16:creationId xmlns:a16="http://schemas.microsoft.com/office/drawing/2014/main" xmlns="" id="{2595AC19-9824-4739-9CD9-AE7A025079C8}"/>
              </a:ext>
            </a:extLst>
          </p:cNvPr>
          <p:cNvSpPr txBox="1">
            <a:spLocks/>
          </p:cNvSpPr>
          <p:nvPr/>
        </p:nvSpPr>
        <p:spPr>
          <a:xfrm>
            <a:off x="-66712" y="1677880"/>
            <a:ext cx="3418671" cy="3657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2800" i="1" dirty="0">
                <a:latin typeface="Arial Narrow" panose="020B0606020202030204" pitchFamily="34" charset="0"/>
              </a:rPr>
              <a:t>Connect with president </a:t>
            </a:r>
          </a:p>
          <a:p>
            <a:pPr algn="ctr"/>
            <a:r>
              <a:rPr lang="en-US" sz="2800" i="1" dirty="0">
                <a:latin typeface="Arial Narrow" panose="020B0606020202030204" pitchFamily="34" charset="0"/>
              </a:rPr>
              <a:t>Jessica Wolfe </a:t>
            </a:r>
          </a:p>
          <a:p>
            <a:pPr algn="ctr"/>
            <a:r>
              <a:rPr lang="en-US" sz="2800" i="1" dirty="0">
                <a:latin typeface="Arial Narrow" panose="020B0606020202030204" pitchFamily="34" charset="0"/>
              </a:rPr>
              <a:t>for booster club inquiries and information</a:t>
            </a:r>
          </a:p>
          <a:p>
            <a:pPr algn="ctr"/>
            <a:endParaRPr lang="en-US" sz="1200" i="1" dirty="0">
              <a:latin typeface="Arial Narrow" panose="020B0606020202030204" pitchFamily="34" charset="0"/>
            </a:endParaRPr>
          </a:p>
          <a:p>
            <a:pPr algn="ctr"/>
            <a:r>
              <a:rPr lang="en-US" sz="1800" i="1" dirty="0">
                <a:solidFill>
                  <a:srgbClr val="FFFF00"/>
                </a:solidFill>
                <a:latin typeface="Arial Narrow" panose="020B0606020202030204" pitchFamily="34" charset="0"/>
              </a:rPr>
              <a:t>bjwolfes@frontiernet.net</a:t>
            </a:r>
          </a:p>
        </p:txBody>
      </p:sp>
    </p:spTree>
    <p:extLst>
      <p:ext uri="{BB962C8B-B14F-4D97-AF65-F5344CB8AC3E}">
        <p14:creationId xmlns:p14="http://schemas.microsoft.com/office/powerpoint/2010/main" val="187468756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A7EF1-F8F4-412B-A2E8-817F47E2D927}"/>
              </a:ext>
            </a:extLst>
          </p:cNvPr>
          <p:cNvSpPr>
            <a:spLocks noGrp="1"/>
          </p:cNvSpPr>
          <p:nvPr>
            <p:ph type="title"/>
          </p:nvPr>
        </p:nvSpPr>
        <p:spPr>
          <a:xfrm>
            <a:off x="1054327" y="600891"/>
            <a:ext cx="9905998" cy="7123611"/>
          </a:xfrm>
        </p:spPr>
        <p:txBody>
          <a:bodyPr>
            <a:normAutofit fontScale="90000"/>
          </a:bodyPr>
          <a:lstStyle/>
          <a:p>
            <a:pPr marL="0" indent="0" algn="ctr"/>
            <a:r>
              <a:rPr lang="en-US" sz="10700" dirty="0">
                <a:latin typeface="Arial Narrow" panose="020B0606020202030204" pitchFamily="34" charset="0"/>
              </a:rPr>
              <a:t>Questions?</a:t>
            </a:r>
            <a:br>
              <a:rPr lang="en-US" sz="10700" dirty="0">
                <a:latin typeface="Arial Narrow" panose="020B0606020202030204" pitchFamily="34" charset="0"/>
              </a:rPr>
            </a:br>
            <a:r>
              <a:rPr lang="en-US" sz="10700" dirty="0">
                <a:latin typeface="Arial Narrow" panose="020B0606020202030204" pitchFamily="34" charset="0"/>
              </a:rPr>
              <a:t> </a:t>
            </a:r>
            <a:r>
              <a:rPr lang="en-US" sz="8800" dirty="0">
                <a:latin typeface="Arial Narrow" panose="020B0606020202030204" pitchFamily="34" charset="0"/>
              </a:rPr>
              <a:t/>
            </a:r>
            <a:br>
              <a:rPr lang="en-US" sz="8800" dirty="0">
                <a:latin typeface="Arial Narrow" panose="020B0606020202030204" pitchFamily="34" charset="0"/>
              </a:rPr>
            </a:br>
            <a:r>
              <a:rPr lang="en-US" sz="8800" dirty="0">
                <a:latin typeface="Arial Narrow" panose="020B0606020202030204" pitchFamily="34" charset="0"/>
              </a:rPr>
              <a:t/>
            </a:r>
            <a:br>
              <a:rPr lang="en-US" sz="8800" dirty="0">
                <a:latin typeface="Arial Narrow" panose="020B0606020202030204" pitchFamily="34" charset="0"/>
              </a:rPr>
            </a:br>
            <a:r>
              <a:rPr lang="en-US" sz="8800" dirty="0">
                <a:latin typeface="Arial Narrow" panose="020B0606020202030204" pitchFamily="34" charset="0"/>
              </a:rPr>
              <a:t/>
            </a:r>
            <a:br>
              <a:rPr lang="en-US" sz="8800" dirty="0">
                <a:latin typeface="Arial Narrow" panose="020B0606020202030204" pitchFamily="34" charset="0"/>
              </a:rPr>
            </a:br>
            <a:r>
              <a:rPr lang="en-US" sz="10700" dirty="0">
                <a:latin typeface="Arial Narrow" panose="020B0606020202030204" pitchFamily="34" charset="0"/>
              </a:rPr>
              <a:t>Tryouts?</a:t>
            </a:r>
            <a:r>
              <a:rPr lang="en-US" sz="8800" dirty="0">
                <a:latin typeface="Arial Narrow" panose="020B0606020202030204" pitchFamily="34" charset="0"/>
              </a:rPr>
              <a:t/>
            </a:r>
            <a:br>
              <a:rPr lang="en-US" sz="8800" dirty="0">
                <a:latin typeface="Arial Narrow" panose="020B0606020202030204" pitchFamily="34" charset="0"/>
              </a:rPr>
            </a:br>
            <a:endParaRPr lang="en-US" sz="8800" dirty="0">
              <a:latin typeface="Arial Narrow" panose="020B0606020202030204" pitchFamily="34" charset="0"/>
            </a:endParaRPr>
          </a:p>
        </p:txBody>
      </p:sp>
      <p:pic>
        <p:nvPicPr>
          <p:cNvPr id="4" name="Picture 3" descr="A close up of a sign&#10;&#10;Description generated with very high confidence">
            <a:extLst>
              <a:ext uri="{FF2B5EF4-FFF2-40B4-BE49-F238E27FC236}">
                <a16:creationId xmlns:a16="http://schemas.microsoft.com/office/drawing/2014/main" xmlns="" id="{BA26CFAA-4BE3-466C-BEF8-B0571B5C1203}"/>
              </a:ext>
            </a:extLst>
          </p:cNvPr>
          <p:cNvPicPr>
            <a:picLocks noChangeAspect="1"/>
          </p:cNvPicPr>
          <p:nvPr/>
        </p:nvPicPr>
        <p:blipFill>
          <a:blip r:embed="rId2"/>
          <a:stretch>
            <a:fillRect/>
          </a:stretch>
        </p:blipFill>
        <p:spPr>
          <a:xfrm>
            <a:off x="4033122" y="2614940"/>
            <a:ext cx="3822009" cy="1984505"/>
          </a:xfrm>
          <a:prstGeom prst="rect">
            <a:avLst/>
          </a:prstGeom>
        </p:spPr>
      </p:pic>
      <p:pic>
        <p:nvPicPr>
          <p:cNvPr id="5" name="Picture 4" descr="http://c279160.r60.cf1.rackcdn.com/assets/blog_post/meta_og_image/70/question.jpg">
            <a:hlinkClick r:id="rId3"/>
            <a:extLst>
              <a:ext uri="{FF2B5EF4-FFF2-40B4-BE49-F238E27FC236}">
                <a16:creationId xmlns:a16="http://schemas.microsoft.com/office/drawing/2014/main" xmlns="" id="{4B1B0E76-3AE7-4449-97EB-D88B4F7C70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7915" y="241503"/>
            <a:ext cx="1184233" cy="1184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279160.r60.cf1.rackcdn.com/assets/blog_post/meta_og_image/70/question.jpg">
            <a:hlinkClick r:id="rId3"/>
            <a:extLst>
              <a:ext uri="{FF2B5EF4-FFF2-40B4-BE49-F238E27FC236}">
                <a16:creationId xmlns:a16="http://schemas.microsoft.com/office/drawing/2014/main" xmlns="" id="{6B277418-DB7D-4AD6-B4B4-8AFE345E13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7915" y="5432263"/>
            <a:ext cx="1184233" cy="1184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c279160.r60.cf1.rackcdn.com/assets/blog_post/meta_og_image/70/question.jpg">
            <a:hlinkClick r:id="rId3"/>
            <a:extLst>
              <a:ext uri="{FF2B5EF4-FFF2-40B4-BE49-F238E27FC236}">
                <a16:creationId xmlns:a16="http://schemas.microsoft.com/office/drawing/2014/main" xmlns="" id="{DF4E7654-5F01-46FE-ACE7-2B780F2C5B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52" y="5432264"/>
            <a:ext cx="1184233" cy="1184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c279160.r60.cf1.rackcdn.com/assets/blog_post/meta_og_image/70/question.jpg">
            <a:hlinkClick r:id="rId3"/>
            <a:extLst>
              <a:ext uri="{FF2B5EF4-FFF2-40B4-BE49-F238E27FC236}">
                <a16:creationId xmlns:a16="http://schemas.microsoft.com/office/drawing/2014/main" xmlns="" id="{F0ABB2D6-3E96-436A-8A80-47BF50B406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52" y="241503"/>
            <a:ext cx="1184233" cy="118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051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90" name="Picture 2">
            <a:extLst>
              <a:ext uri="{FF2B5EF4-FFF2-40B4-BE49-F238E27FC236}">
                <a16:creationId xmlns:a16="http://schemas.microsoft.com/office/drawing/2014/main" xmlns="" id="{6551C300-1D7A-46C3-9EF6-0EAC9B1E1F5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91" name="Group 148">
            <a:extLst>
              <a:ext uri="{FF2B5EF4-FFF2-40B4-BE49-F238E27FC236}">
                <a16:creationId xmlns:a16="http://schemas.microsoft.com/office/drawing/2014/main" xmlns="" id="{8EC1EDC6-1B42-4FCD-BC53-B1D05BFF2E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053888" cy="6858001"/>
            <a:chOff x="-14288" y="0"/>
            <a:chExt cx="12053888" cy="6858001"/>
          </a:xfrm>
        </p:grpSpPr>
        <p:grpSp>
          <p:nvGrpSpPr>
            <p:cNvPr id="150" name="Group 149">
              <a:extLst>
                <a:ext uri="{FF2B5EF4-FFF2-40B4-BE49-F238E27FC236}">
                  <a16:creationId xmlns:a16="http://schemas.microsoft.com/office/drawing/2014/main" xmlns="" id="{633EFBCB-98A2-4F16-B3BB-BF9EC17846B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2" name="Rectangle 5">
                <a:extLst>
                  <a:ext uri="{FF2B5EF4-FFF2-40B4-BE49-F238E27FC236}">
                    <a16:creationId xmlns:a16="http://schemas.microsoft.com/office/drawing/2014/main" xmlns="" id="{B399E29C-9CF8-4BD1-8750-949BA21268E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3" name="Freeform 6">
                <a:extLst>
                  <a:ext uri="{FF2B5EF4-FFF2-40B4-BE49-F238E27FC236}">
                    <a16:creationId xmlns:a16="http://schemas.microsoft.com/office/drawing/2014/main" xmlns="" id="{CB02DFF7-56DA-42B6-B49A-C8926B841A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7">
                <a:extLst>
                  <a:ext uri="{FF2B5EF4-FFF2-40B4-BE49-F238E27FC236}">
                    <a16:creationId xmlns:a16="http://schemas.microsoft.com/office/drawing/2014/main" xmlns="" id="{07F77B45-21CD-43DB-AD58-24F8145021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8">
                <a:extLst>
                  <a:ext uri="{FF2B5EF4-FFF2-40B4-BE49-F238E27FC236}">
                    <a16:creationId xmlns:a16="http://schemas.microsoft.com/office/drawing/2014/main" xmlns="" id="{F0151C40-12A4-4A09-A8B6-179A062EF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9">
                <a:extLst>
                  <a:ext uri="{FF2B5EF4-FFF2-40B4-BE49-F238E27FC236}">
                    <a16:creationId xmlns:a16="http://schemas.microsoft.com/office/drawing/2014/main" xmlns="" id="{F0146EA7-EB82-410D-A6ED-7C10C525AD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10">
                <a:extLst>
                  <a:ext uri="{FF2B5EF4-FFF2-40B4-BE49-F238E27FC236}">
                    <a16:creationId xmlns:a16="http://schemas.microsoft.com/office/drawing/2014/main" xmlns="" id="{20DD5C02-0C86-4FA9-B82A-254EF58D37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11">
                <a:extLst>
                  <a:ext uri="{FF2B5EF4-FFF2-40B4-BE49-F238E27FC236}">
                    <a16:creationId xmlns:a16="http://schemas.microsoft.com/office/drawing/2014/main" xmlns="" id="{19ED9FD5-1147-400A-8A32-82A74F7AD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12">
                <a:extLst>
                  <a:ext uri="{FF2B5EF4-FFF2-40B4-BE49-F238E27FC236}">
                    <a16:creationId xmlns:a16="http://schemas.microsoft.com/office/drawing/2014/main" xmlns="" id="{E79E6A0D-4D79-4788-8769-B989488019F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13">
                <a:extLst>
                  <a:ext uri="{FF2B5EF4-FFF2-40B4-BE49-F238E27FC236}">
                    <a16:creationId xmlns:a16="http://schemas.microsoft.com/office/drawing/2014/main" xmlns="" id="{A6F42038-BF59-409A-902B-AD7799149A2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14">
                <a:extLst>
                  <a:ext uri="{FF2B5EF4-FFF2-40B4-BE49-F238E27FC236}">
                    <a16:creationId xmlns:a16="http://schemas.microsoft.com/office/drawing/2014/main" xmlns="" id="{D8B0BD48-5982-4C95-A7C8-E0D230645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15">
                <a:extLst>
                  <a:ext uri="{FF2B5EF4-FFF2-40B4-BE49-F238E27FC236}">
                    <a16:creationId xmlns:a16="http://schemas.microsoft.com/office/drawing/2014/main" xmlns="" id="{F6C539D3-C6BD-4FB0-AA91-5AF1BF14C5F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Line 16">
                <a:extLst>
                  <a:ext uri="{FF2B5EF4-FFF2-40B4-BE49-F238E27FC236}">
                    <a16:creationId xmlns:a16="http://schemas.microsoft.com/office/drawing/2014/main" xmlns="" id="{34F70AD6-B8F4-4F9D-8593-D4047107BD90}"/>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74" name="Freeform 17">
                <a:extLst>
                  <a:ext uri="{FF2B5EF4-FFF2-40B4-BE49-F238E27FC236}">
                    <a16:creationId xmlns:a16="http://schemas.microsoft.com/office/drawing/2014/main" xmlns="" id="{51EAB0E0-5DE2-4906-80B0-211A624789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18">
                <a:extLst>
                  <a:ext uri="{FF2B5EF4-FFF2-40B4-BE49-F238E27FC236}">
                    <a16:creationId xmlns:a16="http://schemas.microsoft.com/office/drawing/2014/main" xmlns="" id="{38E8B65E-526B-458D-85A5-21C0A1A74F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19">
                <a:extLst>
                  <a:ext uri="{FF2B5EF4-FFF2-40B4-BE49-F238E27FC236}">
                    <a16:creationId xmlns:a16="http://schemas.microsoft.com/office/drawing/2014/main" xmlns="" id="{CCE331A2-5388-42F4-A175-69310C1BEF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20">
                <a:extLst>
                  <a:ext uri="{FF2B5EF4-FFF2-40B4-BE49-F238E27FC236}">
                    <a16:creationId xmlns:a16="http://schemas.microsoft.com/office/drawing/2014/main" xmlns="" id="{4E758D69-ACA2-4888-84BB-B05B1FAF2AE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Rectangle 21">
                <a:extLst>
                  <a:ext uri="{FF2B5EF4-FFF2-40B4-BE49-F238E27FC236}">
                    <a16:creationId xmlns:a16="http://schemas.microsoft.com/office/drawing/2014/main" xmlns="" id="{078AAA22-796B-4F0E-85DA-B8B0E81115A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9" name="Freeform 22">
                <a:extLst>
                  <a:ext uri="{FF2B5EF4-FFF2-40B4-BE49-F238E27FC236}">
                    <a16:creationId xmlns:a16="http://schemas.microsoft.com/office/drawing/2014/main" xmlns="" id="{D1254A9A-3E31-4A25-9A91-F9BC6CF6A3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23">
                <a:extLst>
                  <a:ext uri="{FF2B5EF4-FFF2-40B4-BE49-F238E27FC236}">
                    <a16:creationId xmlns:a16="http://schemas.microsoft.com/office/drawing/2014/main" xmlns="" id="{18CADB3C-936C-476A-A261-28DD5ABA734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24">
                <a:extLst>
                  <a:ext uri="{FF2B5EF4-FFF2-40B4-BE49-F238E27FC236}">
                    <a16:creationId xmlns:a16="http://schemas.microsoft.com/office/drawing/2014/main" xmlns="" id="{771961D1-28D7-4CC1-A720-2933E8B913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25">
                <a:extLst>
                  <a:ext uri="{FF2B5EF4-FFF2-40B4-BE49-F238E27FC236}">
                    <a16:creationId xmlns:a16="http://schemas.microsoft.com/office/drawing/2014/main" xmlns="" id="{E7B8B616-B89E-4A1C-98DE-13B8B939477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26">
                <a:extLst>
                  <a:ext uri="{FF2B5EF4-FFF2-40B4-BE49-F238E27FC236}">
                    <a16:creationId xmlns:a16="http://schemas.microsoft.com/office/drawing/2014/main" xmlns="" id="{5D6CC1A1-D003-44BA-87E4-B3A7F3D30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27">
                <a:extLst>
                  <a:ext uri="{FF2B5EF4-FFF2-40B4-BE49-F238E27FC236}">
                    <a16:creationId xmlns:a16="http://schemas.microsoft.com/office/drawing/2014/main" xmlns="" id="{FF32749B-B34C-4FCB-A33A-0478844A93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28">
                <a:extLst>
                  <a:ext uri="{FF2B5EF4-FFF2-40B4-BE49-F238E27FC236}">
                    <a16:creationId xmlns:a16="http://schemas.microsoft.com/office/drawing/2014/main" xmlns="" id="{4455F261-AC57-4085-8989-4DBED747F15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29">
                <a:extLst>
                  <a:ext uri="{FF2B5EF4-FFF2-40B4-BE49-F238E27FC236}">
                    <a16:creationId xmlns:a16="http://schemas.microsoft.com/office/drawing/2014/main" xmlns="" id="{57CEA90D-DB58-4EC0-A55C-15FAF59E046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30">
                <a:extLst>
                  <a:ext uri="{FF2B5EF4-FFF2-40B4-BE49-F238E27FC236}">
                    <a16:creationId xmlns:a16="http://schemas.microsoft.com/office/drawing/2014/main" xmlns="" id="{66BBB005-2E38-496A-A46C-FD2B0605C1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31">
                <a:extLst>
                  <a:ext uri="{FF2B5EF4-FFF2-40B4-BE49-F238E27FC236}">
                    <a16:creationId xmlns:a16="http://schemas.microsoft.com/office/drawing/2014/main" xmlns="" id="{E1A7618C-DE9D-401A-AD7A-784F19DA85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51" name="Group 150">
              <a:extLst>
                <a:ext uri="{FF2B5EF4-FFF2-40B4-BE49-F238E27FC236}">
                  <a16:creationId xmlns:a16="http://schemas.microsoft.com/office/drawing/2014/main" xmlns="" id="{5E441C57-A0CF-4D49-9609-55CB4646BD6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2" name="Freeform 32">
                <a:extLst>
                  <a:ext uri="{FF2B5EF4-FFF2-40B4-BE49-F238E27FC236}">
                    <a16:creationId xmlns:a16="http://schemas.microsoft.com/office/drawing/2014/main" xmlns="" id="{2D3240AD-75B9-452B-9967-D05B40DE5F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33">
                <a:extLst>
                  <a:ext uri="{FF2B5EF4-FFF2-40B4-BE49-F238E27FC236}">
                    <a16:creationId xmlns:a16="http://schemas.microsoft.com/office/drawing/2014/main" xmlns="" id="{6A557EE5-4777-4655-A433-05006D84104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34">
                <a:extLst>
                  <a:ext uri="{FF2B5EF4-FFF2-40B4-BE49-F238E27FC236}">
                    <a16:creationId xmlns:a16="http://schemas.microsoft.com/office/drawing/2014/main" xmlns="" id="{6B721B6E-8FF2-470B-A180-C594E82718E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35">
                <a:extLst>
                  <a:ext uri="{FF2B5EF4-FFF2-40B4-BE49-F238E27FC236}">
                    <a16:creationId xmlns:a16="http://schemas.microsoft.com/office/drawing/2014/main" xmlns="" id="{23E045A6-2D54-488D-B5F0-688518430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36">
                <a:extLst>
                  <a:ext uri="{FF2B5EF4-FFF2-40B4-BE49-F238E27FC236}">
                    <a16:creationId xmlns:a16="http://schemas.microsoft.com/office/drawing/2014/main" xmlns="" id="{2A4F07ED-57C7-4FF7-ABF8-793FC03A247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37">
                <a:extLst>
                  <a:ext uri="{FF2B5EF4-FFF2-40B4-BE49-F238E27FC236}">
                    <a16:creationId xmlns:a16="http://schemas.microsoft.com/office/drawing/2014/main" xmlns="" id="{8829D0E6-D04F-4297-A784-6837F13ECA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Freeform 38">
                <a:extLst>
                  <a:ext uri="{FF2B5EF4-FFF2-40B4-BE49-F238E27FC236}">
                    <a16:creationId xmlns:a16="http://schemas.microsoft.com/office/drawing/2014/main" xmlns="" id="{9477D3D3-AA00-446F-B05D-EBBA25D3C9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39">
                <a:extLst>
                  <a:ext uri="{FF2B5EF4-FFF2-40B4-BE49-F238E27FC236}">
                    <a16:creationId xmlns:a16="http://schemas.microsoft.com/office/drawing/2014/main" xmlns="" id="{5AC450AD-A350-42FA-B7EA-103D4416B4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40">
                <a:extLst>
                  <a:ext uri="{FF2B5EF4-FFF2-40B4-BE49-F238E27FC236}">
                    <a16:creationId xmlns:a16="http://schemas.microsoft.com/office/drawing/2014/main" xmlns="" id="{A10F783A-EC27-47BE-A21D-3531A036FA6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Rectangle 41">
                <a:extLst>
                  <a:ext uri="{FF2B5EF4-FFF2-40B4-BE49-F238E27FC236}">
                    <a16:creationId xmlns:a16="http://schemas.microsoft.com/office/drawing/2014/main" xmlns="" id="{A2CBE444-D00C-4C80-9F29-42A250C500B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5" name="Picture 4" descr="A picture containing person, sport, athletic game, player&#10;&#10;Description generated with very high confidence">
            <a:extLst>
              <a:ext uri="{FF2B5EF4-FFF2-40B4-BE49-F238E27FC236}">
                <a16:creationId xmlns:a16="http://schemas.microsoft.com/office/drawing/2014/main" xmlns="" id="{6B48FF97-09ED-4EA6-A4A3-2335E9A14A69}"/>
              </a:ext>
            </a:extLst>
          </p:cNvPr>
          <p:cNvPicPr>
            <a:picLocks noChangeAspect="1"/>
          </p:cNvPicPr>
          <p:nvPr/>
        </p:nvPicPr>
        <p:blipFill rotWithShape="1">
          <a:blip r:embed="rId4">
            <a:extLst/>
          </a:blip>
          <a:srcRect b="15730"/>
          <a:stretch/>
        </p:blipFill>
        <p:spPr>
          <a:xfrm>
            <a:off x="20" y="10"/>
            <a:ext cx="12191980" cy="6857990"/>
          </a:xfrm>
          <a:prstGeom prst="rect">
            <a:avLst/>
          </a:prstGeom>
        </p:spPr>
      </p:pic>
    </p:spTree>
    <p:extLst>
      <p:ext uri="{BB962C8B-B14F-4D97-AF65-F5344CB8AC3E}">
        <p14:creationId xmlns:p14="http://schemas.microsoft.com/office/powerpoint/2010/main" val="29147489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EBE99-819C-487F-B18E-79C66657E991}"/>
              </a:ext>
            </a:extLst>
          </p:cNvPr>
          <p:cNvSpPr>
            <a:spLocks noGrp="1"/>
          </p:cNvSpPr>
          <p:nvPr>
            <p:ph type="title"/>
          </p:nvPr>
        </p:nvSpPr>
        <p:spPr>
          <a:xfrm>
            <a:off x="1141413" y="396576"/>
            <a:ext cx="9905998" cy="1478570"/>
          </a:xfrm>
        </p:spPr>
        <p:txBody>
          <a:bodyPr>
            <a:noAutofit/>
          </a:bodyPr>
          <a:lstStyle/>
          <a:p>
            <a:pPr algn="ctr"/>
            <a:r>
              <a:rPr lang="en-US" sz="5400" dirty="0">
                <a:latin typeface="Calibri Light" panose="020F0302020204030204" pitchFamily="34" charset="0"/>
                <a:cs typeface="Calibri Light" panose="020F0302020204030204" pitchFamily="34" charset="0"/>
              </a:rPr>
              <a:t>Lakeville North High School Volleyball program</a:t>
            </a:r>
            <a:endParaRPr lang="en-US" sz="1600" dirty="0">
              <a:latin typeface="Calibri Light" panose="020F0302020204030204" pitchFamily="34" charset="0"/>
              <a:cs typeface="Calibri Light" panose="020F0302020204030204" pitchFamily="34" charset="0"/>
            </a:endParaRPr>
          </a:p>
        </p:txBody>
      </p:sp>
      <p:pic>
        <p:nvPicPr>
          <p:cNvPr id="5" name="Picture 4" descr="A screenshot of a cell phone&#10;&#10;Description generated with very high confidence">
            <a:extLst>
              <a:ext uri="{FF2B5EF4-FFF2-40B4-BE49-F238E27FC236}">
                <a16:creationId xmlns:a16="http://schemas.microsoft.com/office/drawing/2014/main" xmlns="" id="{87F46F8A-EA6F-40F0-8654-152461D43D80}"/>
              </a:ext>
            </a:extLst>
          </p:cNvPr>
          <p:cNvPicPr>
            <a:picLocks noChangeAspect="1"/>
          </p:cNvPicPr>
          <p:nvPr/>
        </p:nvPicPr>
        <p:blipFill>
          <a:blip r:embed="rId2"/>
          <a:stretch>
            <a:fillRect/>
          </a:stretch>
        </p:blipFill>
        <p:spPr>
          <a:xfrm>
            <a:off x="4312318" y="1948906"/>
            <a:ext cx="3564188" cy="4673686"/>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xmlns="" id="{546901A0-B693-48EA-9B3F-6A53CAF4F63C}"/>
              </a:ext>
            </a:extLst>
          </p:cNvPr>
          <p:cNvPicPr>
            <a:picLocks noChangeAspect="1"/>
          </p:cNvPicPr>
          <p:nvPr/>
        </p:nvPicPr>
        <p:blipFill>
          <a:blip r:embed="rId3"/>
          <a:stretch>
            <a:fillRect/>
          </a:stretch>
        </p:blipFill>
        <p:spPr>
          <a:xfrm>
            <a:off x="90676" y="2798283"/>
            <a:ext cx="4153165" cy="2731661"/>
          </a:xfrm>
          <a:prstGeom prst="rect">
            <a:avLst/>
          </a:prstGeom>
        </p:spPr>
      </p:pic>
      <p:pic>
        <p:nvPicPr>
          <p:cNvPr id="9" name="Picture 8" descr="A person standing in front of a crowd&#10;&#10;Description generated with very high confidence">
            <a:extLst>
              <a:ext uri="{FF2B5EF4-FFF2-40B4-BE49-F238E27FC236}">
                <a16:creationId xmlns:a16="http://schemas.microsoft.com/office/drawing/2014/main" xmlns="" id="{955F6A47-796E-44DD-80FF-CD0BBB6CAB4A}"/>
              </a:ext>
            </a:extLst>
          </p:cNvPr>
          <p:cNvPicPr>
            <a:picLocks noChangeAspect="1"/>
          </p:cNvPicPr>
          <p:nvPr/>
        </p:nvPicPr>
        <p:blipFill rotWithShape="1">
          <a:blip r:embed="rId4"/>
          <a:srcRect t="13815" r="6741"/>
          <a:stretch/>
        </p:blipFill>
        <p:spPr>
          <a:xfrm>
            <a:off x="7944983" y="2748970"/>
            <a:ext cx="4153165" cy="2780974"/>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xmlns="" id="{4268FE34-E467-4133-BA85-D2130076CBB3}"/>
              </a:ext>
            </a:extLst>
          </p:cNvPr>
          <p:cNvPicPr>
            <a:picLocks noChangeAspect="1"/>
          </p:cNvPicPr>
          <p:nvPr/>
        </p:nvPicPr>
        <p:blipFill>
          <a:blip r:embed="rId5"/>
          <a:stretch>
            <a:fillRect/>
          </a:stretch>
        </p:blipFill>
        <p:spPr>
          <a:xfrm>
            <a:off x="8411350" y="5629025"/>
            <a:ext cx="3286203" cy="1111409"/>
          </a:xfrm>
          <a:prstGeom prst="rect">
            <a:avLst/>
          </a:prstGeom>
        </p:spPr>
      </p:pic>
    </p:spTree>
    <p:extLst>
      <p:ext uri="{BB962C8B-B14F-4D97-AF65-F5344CB8AC3E}">
        <p14:creationId xmlns:p14="http://schemas.microsoft.com/office/powerpoint/2010/main" val="33286960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C24405A-6F22-46DE-9CCD-3CF3C3B6395B}"/>
              </a:ext>
            </a:extLst>
          </p:cNvPr>
          <p:cNvPicPr>
            <a:picLocks noChangeAspect="1"/>
          </p:cNvPicPr>
          <p:nvPr/>
        </p:nvPicPr>
        <p:blipFill>
          <a:blip r:embed="rId2"/>
          <a:stretch>
            <a:fillRect/>
          </a:stretch>
        </p:blipFill>
        <p:spPr>
          <a:xfrm>
            <a:off x="0" y="0"/>
            <a:ext cx="5052196" cy="6858000"/>
          </a:xfrm>
          <a:prstGeom prst="rect">
            <a:avLst/>
          </a:prstGeom>
        </p:spPr>
      </p:pic>
      <p:sp>
        <p:nvSpPr>
          <p:cNvPr id="6" name="TextBox 5">
            <a:extLst>
              <a:ext uri="{FF2B5EF4-FFF2-40B4-BE49-F238E27FC236}">
                <a16:creationId xmlns:a16="http://schemas.microsoft.com/office/drawing/2014/main" xmlns="" id="{B83654C7-0F8E-4FFF-9A9F-5A5012C6668E}"/>
              </a:ext>
            </a:extLst>
          </p:cNvPr>
          <p:cNvSpPr txBox="1"/>
          <p:nvPr/>
        </p:nvSpPr>
        <p:spPr>
          <a:xfrm>
            <a:off x="5149850" y="449633"/>
            <a:ext cx="6644640" cy="5247590"/>
          </a:xfrm>
          <a:prstGeom prst="rect">
            <a:avLst/>
          </a:prstGeom>
          <a:noFill/>
        </p:spPr>
        <p:txBody>
          <a:bodyPr wrap="square" rtlCol="0">
            <a:spAutoFit/>
          </a:bodyPr>
          <a:lstStyle/>
          <a:p>
            <a:pPr algn="ctr"/>
            <a:r>
              <a:rPr lang="en-US" sz="23900" i="1" dirty="0">
                <a:latin typeface="Arial Narrow" panose="020B0606020202030204" pitchFamily="34" charset="0"/>
              </a:rPr>
              <a:t>Rise</a:t>
            </a:r>
            <a:endParaRPr lang="en-US" sz="4800" i="1" dirty="0">
              <a:latin typeface="Arial Narrow" panose="020B0606020202030204" pitchFamily="34" charset="0"/>
            </a:endParaRPr>
          </a:p>
          <a:p>
            <a:pPr algn="ctr"/>
            <a:r>
              <a:rPr lang="en-US" sz="4800" i="1" dirty="0">
                <a:latin typeface="Arial Narrow" panose="020B0606020202030204" pitchFamily="34" charset="0"/>
              </a:rPr>
              <a:t>Panthers Volleyball</a:t>
            </a:r>
          </a:p>
          <a:p>
            <a:pPr algn="ctr"/>
            <a:r>
              <a:rPr lang="en-US" sz="4800" i="1" dirty="0">
                <a:latin typeface="Arial Narrow" panose="020B0606020202030204" pitchFamily="34" charset="0"/>
              </a:rPr>
              <a:t>2018</a:t>
            </a:r>
            <a:endParaRPr lang="en-US" sz="23900" i="1" dirty="0">
              <a:latin typeface="Arial Narrow" panose="020B0606020202030204" pitchFamily="34" charset="0"/>
            </a:endParaRPr>
          </a:p>
        </p:txBody>
      </p:sp>
    </p:spTree>
    <p:extLst>
      <p:ext uri="{BB962C8B-B14F-4D97-AF65-F5344CB8AC3E}">
        <p14:creationId xmlns:p14="http://schemas.microsoft.com/office/powerpoint/2010/main" val="38158727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E3BEDB05-7C62-4AC9-A484-7D3C0C252880}"/>
              </a:ext>
            </a:extLst>
          </p:cNvPr>
          <p:cNvGraphicFramePr>
            <a:graphicFrameLocks noGrp="1"/>
          </p:cNvGraphicFramePr>
          <p:nvPr>
            <p:extLst>
              <p:ext uri="{D42A27DB-BD31-4B8C-83A1-F6EECF244321}">
                <p14:modId xmlns:p14="http://schemas.microsoft.com/office/powerpoint/2010/main" val="3521153237"/>
              </p:ext>
            </p:extLst>
          </p:nvPr>
        </p:nvGraphicFramePr>
        <p:xfrm>
          <a:off x="23524" y="681780"/>
          <a:ext cx="11678197" cy="6027205"/>
        </p:xfrm>
        <a:graphic>
          <a:graphicData uri="http://schemas.openxmlformats.org/drawingml/2006/table">
            <a:tbl>
              <a:tblPr firstRow="1" bandRow="1">
                <a:tableStyleId>{5C22544A-7EE6-4342-B048-85BDC9FD1C3A}</a:tableStyleId>
              </a:tblPr>
              <a:tblGrid>
                <a:gridCol w="1661495">
                  <a:extLst>
                    <a:ext uri="{9D8B030D-6E8A-4147-A177-3AD203B41FA5}">
                      <a16:colId xmlns:a16="http://schemas.microsoft.com/office/drawing/2014/main" xmlns="" val="832410058"/>
                    </a:ext>
                  </a:extLst>
                </a:gridCol>
                <a:gridCol w="1987398">
                  <a:extLst>
                    <a:ext uri="{9D8B030D-6E8A-4147-A177-3AD203B41FA5}">
                      <a16:colId xmlns:a16="http://schemas.microsoft.com/office/drawing/2014/main" xmlns="" val="1190817971"/>
                    </a:ext>
                  </a:extLst>
                </a:gridCol>
                <a:gridCol w="1567543">
                  <a:extLst>
                    <a:ext uri="{9D8B030D-6E8A-4147-A177-3AD203B41FA5}">
                      <a16:colId xmlns:a16="http://schemas.microsoft.com/office/drawing/2014/main" xmlns="" val="3423046487"/>
                    </a:ext>
                  </a:extLst>
                </a:gridCol>
                <a:gridCol w="1532708">
                  <a:extLst>
                    <a:ext uri="{9D8B030D-6E8A-4147-A177-3AD203B41FA5}">
                      <a16:colId xmlns:a16="http://schemas.microsoft.com/office/drawing/2014/main" xmlns="" val="1572585007"/>
                    </a:ext>
                  </a:extLst>
                </a:gridCol>
                <a:gridCol w="3191171">
                  <a:extLst>
                    <a:ext uri="{9D8B030D-6E8A-4147-A177-3AD203B41FA5}">
                      <a16:colId xmlns:a16="http://schemas.microsoft.com/office/drawing/2014/main" xmlns="" val="2834446790"/>
                    </a:ext>
                  </a:extLst>
                </a:gridCol>
                <a:gridCol w="1737882">
                  <a:extLst>
                    <a:ext uri="{9D8B030D-6E8A-4147-A177-3AD203B41FA5}">
                      <a16:colId xmlns:a16="http://schemas.microsoft.com/office/drawing/2014/main" xmlns="" val="2336821814"/>
                    </a:ext>
                  </a:extLst>
                </a:gridCol>
              </a:tblGrid>
              <a:tr h="839681">
                <a:tc rowSpan="2">
                  <a:txBody>
                    <a:bodyPr/>
                    <a:lstStyle/>
                    <a:p>
                      <a:endParaRPr lang="en-US" b="0"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Jackie Richter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i="1" dirty="0">
                        <a:solidFill>
                          <a:schemeClr val="tx1"/>
                        </a:solidFill>
                        <a:latin typeface="Calibri Light" panose="020F0302020204030204" pitchFamily="34" charset="0"/>
                        <a:cs typeface="Calibri Light" panose="020F0302020204030204" pitchFamily="34" charset="0"/>
                      </a:endParaRPr>
                    </a:p>
                    <a:p>
                      <a:r>
                        <a:rPr lang="en-US" b="0" i="1" dirty="0">
                          <a:solidFill>
                            <a:schemeClr val="tx1"/>
                          </a:solidFill>
                          <a:latin typeface="Calibri Light" panose="020F0302020204030204" pitchFamily="34" charset="0"/>
                          <a:cs typeface="Calibri Light" panose="020F0302020204030204" pitchFamily="34" charset="0"/>
                        </a:rPr>
                        <a:t>Head Varsity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dirty="0">
                        <a:solidFill>
                          <a:schemeClr val="tx1"/>
                        </a:solidFill>
                        <a:latin typeface="Calibri Light" panose="020F0302020204030204" pitchFamily="34" charset="0"/>
                        <a:cs typeface="Calibri Light" panose="020F0302020204030204" pitchFamily="34" charset="0"/>
                      </a:endParaRPr>
                    </a:p>
                    <a:p>
                      <a:r>
                        <a:rPr lang="en-US" b="0" dirty="0">
                          <a:solidFill>
                            <a:schemeClr val="tx1"/>
                          </a:solidFill>
                          <a:latin typeface="Calibri Light" panose="020F0302020204030204" pitchFamily="34" charset="0"/>
                          <a:cs typeface="Calibri Light" panose="020F0302020204030204" pitchFamily="34" charset="0"/>
                        </a:rPr>
                        <a:t>612-597-5328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rgbClr val="FFFF00"/>
                        </a:solidFill>
                        <a:latin typeface="Calibri Light" panose="020F0302020204030204" pitchFamily="34" charset="0"/>
                        <a:cs typeface="Calibri Light" panose="020F0302020204030204" pitchFamily="34" charset="0"/>
                      </a:endParaRPr>
                    </a:p>
                    <a:p>
                      <a:pPr algn="ctr"/>
                      <a:r>
                        <a:rPr lang="en-US" b="0" dirty="0">
                          <a:solidFill>
                            <a:srgbClr val="FFFF00"/>
                          </a:solidFill>
                          <a:latin typeface="Calibri Light" panose="020F0302020204030204" pitchFamily="34" charset="0"/>
                          <a:cs typeface="Calibri Light" panose="020F0302020204030204" pitchFamily="34" charset="0"/>
                        </a:rPr>
                        <a:t>Jackie.Richter@isd194.org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b="0"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23232863"/>
                  </a:ext>
                </a:extLst>
              </a:tr>
              <a:tr h="839681">
                <a:tc vMerge="1">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Taylor Hall</a:t>
                      </a: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Asst Varsity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612-599-1996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Taylor.a.hall6@gmail.com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59732336"/>
                  </a:ext>
                </a:extLst>
              </a:tr>
              <a:tr h="839939">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Nate Erdal</a:t>
                      </a:r>
                    </a:p>
                    <a:p>
                      <a:endParaRPr lang="en-US" b="1"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Asst Varsity/JV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952-913-2199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erdal011@gmail.com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583857086"/>
                  </a:ext>
                </a:extLst>
              </a:tr>
              <a:tr h="839681">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Megan Williams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Head JV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651-235-8330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megankathleenw@gmail.com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07549705"/>
                  </a:ext>
                </a:extLst>
              </a:tr>
              <a:tr h="839681">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David Laufenburger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Head 10A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612-325-9496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lauf4858@district196.org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89688468"/>
                  </a:ext>
                </a:extLst>
              </a:tr>
              <a:tr h="839939">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Lisa Slinde</a:t>
                      </a:r>
                    </a:p>
                    <a:p>
                      <a:endParaRPr lang="en-US" b="1"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Head 9A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612-839-7451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slindelisa3@gmail.com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63208202"/>
                  </a:ext>
                </a:extLst>
              </a:tr>
              <a:tr h="839681">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dirty="0">
                        <a:solidFill>
                          <a:schemeClr val="tx1"/>
                        </a:solidFill>
                        <a:latin typeface="Calibri Light" panose="020F0302020204030204" pitchFamily="34" charset="0"/>
                        <a:cs typeface="Calibri Light" panose="020F0302020204030204" pitchFamily="34" charset="0"/>
                      </a:endParaRPr>
                    </a:p>
                    <a:p>
                      <a:r>
                        <a:rPr lang="en-US" b="1" dirty="0">
                          <a:solidFill>
                            <a:schemeClr val="tx1"/>
                          </a:solidFill>
                          <a:latin typeface="Calibri Light" panose="020F0302020204030204" pitchFamily="34" charset="0"/>
                          <a:cs typeface="Calibri Light" panose="020F0302020204030204" pitchFamily="34" charset="0"/>
                        </a:rPr>
                        <a:t>Brett Johnson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i="1" dirty="0">
                        <a:solidFill>
                          <a:schemeClr val="tx1"/>
                        </a:solidFill>
                        <a:latin typeface="Calibri Light" panose="020F0302020204030204" pitchFamily="34" charset="0"/>
                        <a:cs typeface="Calibri Light" panose="020F0302020204030204" pitchFamily="34" charset="0"/>
                      </a:endParaRPr>
                    </a:p>
                    <a:p>
                      <a:r>
                        <a:rPr lang="en-US" i="1" dirty="0">
                          <a:solidFill>
                            <a:schemeClr val="tx1"/>
                          </a:solidFill>
                          <a:latin typeface="Calibri Light" panose="020F0302020204030204" pitchFamily="34" charset="0"/>
                          <a:cs typeface="Calibri Light" panose="020F0302020204030204" pitchFamily="34" charset="0"/>
                        </a:rPr>
                        <a:t>Head 9B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p>
                      <a:r>
                        <a:rPr lang="en-US" dirty="0">
                          <a:solidFill>
                            <a:schemeClr val="tx1"/>
                          </a:solidFill>
                          <a:latin typeface="Calibri Light" panose="020F0302020204030204" pitchFamily="34" charset="0"/>
                          <a:cs typeface="Calibri Light" panose="020F0302020204030204" pitchFamily="34" charset="0"/>
                        </a:rPr>
                        <a:t>952-212-3205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rgbClr val="FFFF00"/>
                        </a:solidFill>
                        <a:latin typeface="Calibri Light" panose="020F0302020204030204" pitchFamily="34" charset="0"/>
                        <a:cs typeface="Calibri Light" panose="020F0302020204030204" pitchFamily="34" charset="0"/>
                      </a:endParaRPr>
                    </a:p>
                    <a:p>
                      <a:pPr algn="ctr"/>
                      <a:r>
                        <a:rPr lang="en-US" dirty="0">
                          <a:solidFill>
                            <a:srgbClr val="FFFF00"/>
                          </a:solidFill>
                          <a:latin typeface="Calibri Light" panose="020F0302020204030204" pitchFamily="34" charset="0"/>
                          <a:cs typeface="Calibri Light" panose="020F0302020204030204" pitchFamily="34" charset="0"/>
                        </a:rPr>
                        <a:t>brettjohnson@edinarealty.com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78466125"/>
                  </a:ext>
                </a:extLst>
              </a:tr>
            </a:tbl>
          </a:graphicData>
        </a:graphic>
      </p:graphicFrame>
      <p:pic>
        <p:nvPicPr>
          <p:cNvPr id="7" name="Picture 6" descr="A person smiling for the camera&#10;&#10;Description generated with very high confidence">
            <a:extLst>
              <a:ext uri="{FF2B5EF4-FFF2-40B4-BE49-F238E27FC236}">
                <a16:creationId xmlns:a16="http://schemas.microsoft.com/office/drawing/2014/main" xmlns="" id="{EB493833-B460-499A-A9D0-E19CC236EF76}"/>
              </a:ext>
            </a:extLst>
          </p:cNvPr>
          <p:cNvPicPr>
            <a:picLocks noChangeAspect="1"/>
          </p:cNvPicPr>
          <p:nvPr/>
        </p:nvPicPr>
        <p:blipFill rotWithShape="1">
          <a:blip r:embed="rId2"/>
          <a:srcRect r="870" b="20895"/>
          <a:stretch/>
        </p:blipFill>
        <p:spPr>
          <a:xfrm>
            <a:off x="522513" y="5371320"/>
            <a:ext cx="992779" cy="1318732"/>
          </a:xfrm>
          <a:prstGeom prst="rect">
            <a:avLst/>
          </a:prstGeom>
        </p:spPr>
      </p:pic>
      <p:pic>
        <p:nvPicPr>
          <p:cNvPr id="9" name="Picture 8" descr="A person smiling for the camera&#10;&#10;Description generated with very high confidence">
            <a:extLst>
              <a:ext uri="{FF2B5EF4-FFF2-40B4-BE49-F238E27FC236}">
                <a16:creationId xmlns:a16="http://schemas.microsoft.com/office/drawing/2014/main" xmlns="" id="{A79D6A45-253E-455A-8198-5A2CD29BA25D}"/>
              </a:ext>
            </a:extLst>
          </p:cNvPr>
          <p:cNvPicPr>
            <a:picLocks noChangeAspect="1"/>
          </p:cNvPicPr>
          <p:nvPr/>
        </p:nvPicPr>
        <p:blipFill rotWithShape="1">
          <a:blip r:embed="rId3"/>
          <a:srcRect l="11187" t="11367" r="11338" b="7818"/>
          <a:stretch/>
        </p:blipFill>
        <p:spPr>
          <a:xfrm>
            <a:off x="531222" y="3956081"/>
            <a:ext cx="984070" cy="1294248"/>
          </a:xfrm>
          <a:prstGeom prst="rect">
            <a:avLst/>
          </a:prstGeom>
        </p:spPr>
      </p:pic>
      <p:pic>
        <p:nvPicPr>
          <p:cNvPr id="11" name="Picture 10" descr="A person smiling for the camera&#10;&#10;Description generated with very high confidence">
            <a:extLst>
              <a:ext uri="{FF2B5EF4-FFF2-40B4-BE49-F238E27FC236}">
                <a16:creationId xmlns:a16="http://schemas.microsoft.com/office/drawing/2014/main" xmlns="" id="{1526AF63-9FD2-4030-812D-286318A020FF}"/>
              </a:ext>
            </a:extLst>
          </p:cNvPr>
          <p:cNvPicPr>
            <a:picLocks noChangeAspect="1"/>
          </p:cNvPicPr>
          <p:nvPr/>
        </p:nvPicPr>
        <p:blipFill rotWithShape="1">
          <a:blip r:embed="rId4"/>
          <a:srcRect l="13885" t="3128" r="10229" b="9184"/>
          <a:stretch/>
        </p:blipFill>
        <p:spPr>
          <a:xfrm>
            <a:off x="10450287" y="4685022"/>
            <a:ext cx="1079863" cy="1372595"/>
          </a:xfrm>
          <a:prstGeom prst="rect">
            <a:avLst/>
          </a:prstGeom>
        </p:spPr>
      </p:pic>
      <p:pic>
        <p:nvPicPr>
          <p:cNvPr id="13" name="Picture 12" descr="A person wearing a red shirt and smiling at the camera&#10;&#10;Description generated with very high confidence">
            <a:extLst>
              <a:ext uri="{FF2B5EF4-FFF2-40B4-BE49-F238E27FC236}">
                <a16:creationId xmlns:a16="http://schemas.microsoft.com/office/drawing/2014/main" xmlns="" id="{CAA2C720-85D0-4B5A-8579-1276881D592F}"/>
              </a:ext>
            </a:extLst>
          </p:cNvPr>
          <p:cNvPicPr>
            <a:picLocks noChangeAspect="1"/>
          </p:cNvPicPr>
          <p:nvPr/>
        </p:nvPicPr>
        <p:blipFill rotWithShape="1">
          <a:blip r:embed="rId5"/>
          <a:srcRect l="11429" r="16800" b="10415"/>
          <a:stretch/>
        </p:blipFill>
        <p:spPr>
          <a:xfrm>
            <a:off x="531222" y="2473234"/>
            <a:ext cx="991876" cy="1361856"/>
          </a:xfrm>
          <a:prstGeom prst="rect">
            <a:avLst/>
          </a:prstGeom>
        </p:spPr>
      </p:pic>
      <p:pic>
        <p:nvPicPr>
          <p:cNvPr id="15" name="Picture 14" descr="A person posing for the camera&#10;&#10;Description generated with very high confidence">
            <a:extLst>
              <a:ext uri="{FF2B5EF4-FFF2-40B4-BE49-F238E27FC236}">
                <a16:creationId xmlns:a16="http://schemas.microsoft.com/office/drawing/2014/main" xmlns="" id="{0A9E143A-C164-4623-9A38-D935329F4E1E}"/>
              </a:ext>
            </a:extLst>
          </p:cNvPr>
          <p:cNvPicPr>
            <a:picLocks noChangeAspect="1"/>
          </p:cNvPicPr>
          <p:nvPr/>
        </p:nvPicPr>
        <p:blipFill rotWithShape="1">
          <a:blip r:embed="rId6"/>
          <a:srcRect l="19371" t="6466" r="19828" b="18312"/>
          <a:stretch/>
        </p:blipFill>
        <p:spPr>
          <a:xfrm>
            <a:off x="490279" y="827314"/>
            <a:ext cx="1073761" cy="1461285"/>
          </a:xfrm>
          <a:prstGeom prst="rect">
            <a:avLst/>
          </a:prstGeom>
        </p:spPr>
      </p:pic>
      <p:pic>
        <p:nvPicPr>
          <p:cNvPr id="17" name="Picture 16" descr="A person in a red shirt&#10;&#10;Description generated with very high confidence">
            <a:extLst>
              <a:ext uri="{FF2B5EF4-FFF2-40B4-BE49-F238E27FC236}">
                <a16:creationId xmlns:a16="http://schemas.microsoft.com/office/drawing/2014/main" xmlns="" id="{36B8D6A5-E08E-49B0-9852-D699C67A4432}"/>
              </a:ext>
            </a:extLst>
          </p:cNvPr>
          <p:cNvPicPr>
            <a:picLocks noChangeAspect="1"/>
          </p:cNvPicPr>
          <p:nvPr/>
        </p:nvPicPr>
        <p:blipFill rotWithShape="1">
          <a:blip r:embed="rId7"/>
          <a:srcRect l="20492" t="4175" r="17151" b="38634"/>
          <a:stretch/>
        </p:blipFill>
        <p:spPr>
          <a:xfrm>
            <a:off x="10450286" y="2954052"/>
            <a:ext cx="1079863" cy="1482663"/>
          </a:xfrm>
          <a:prstGeom prst="rect">
            <a:avLst/>
          </a:prstGeom>
        </p:spPr>
      </p:pic>
      <p:pic>
        <p:nvPicPr>
          <p:cNvPr id="19" name="Picture 18" descr="A person holding a sign&#10;&#10;Description generated with high confidence">
            <a:extLst>
              <a:ext uri="{FF2B5EF4-FFF2-40B4-BE49-F238E27FC236}">
                <a16:creationId xmlns:a16="http://schemas.microsoft.com/office/drawing/2014/main" xmlns="" id="{3C0BB511-2E5B-44B4-8B97-D5DAA9933F45}"/>
              </a:ext>
            </a:extLst>
          </p:cNvPr>
          <p:cNvPicPr>
            <a:picLocks noChangeAspect="1"/>
          </p:cNvPicPr>
          <p:nvPr/>
        </p:nvPicPr>
        <p:blipFill rotWithShape="1">
          <a:blip r:embed="rId8"/>
          <a:srcRect l="24959" t="8859" r="29814" b="40698"/>
          <a:stretch/>
        </p:blipFill>
        <p:spPr>
          <a:xfrm>
            <a:off x="10456389" y="1091152"/>
            <a:ext cx="1073760" cy="1599063"/>
          </a:xfrm>
          <a:prstGeom prst="rect">
            <a:avLst/>
          </a:prstGeom>
        </p:spPr>
      </p:pic>
      <p:sp>
        <p:nvSpPr>
          <p:cNvPr id="20" name="Title 1">
            <a:extLst>
              <a:ext uri="{FF2B5EF4-FFF2-40B4-BE49-F238E27FC236}">
                <a16:creationId xmlns:a16="http://schemas.microsoft.com/office/drawing/2014/main" xmlns="" id="{BE5F83CD-CA95-4244-AC1A-7B32BA1C9669}"/>
              </a:ext>
            </a:extLst>
          </p:cNvPr>
          <p:cNvSpPr>
            <a:spLocks noGrp="1"/>
          </p:cNvSpPr>
          <p:nvPr>
            <p:ph type="title"/>
          </p:nvPr>
        </p:nvSpPr>
        <p:spPr>
          <a:xfrm>
            <a:off x="1027159" y="-4030"/>
            <a:ext cx="9905998" cy="944544"/>
          </a:xfrm>
        </p:spPr>
        <p:txBody>
          <a:bodyPr>
            <a:noAutofit/>
          </a:bodyPr>
          <a:lstStyle/>
          <a:p>
            <a:pPr algn="ctr"/>
            <a:r>
              <a:rPr lang="en-US" sz="5400" dirty="0">
                <a:latin typeface="Calibri Light" panose="020F0302020204030204" pitchFamily="34" charset="0"/>
                <a:cs typeface="Calibri Light" panose="020F0302020204030204" pitchFamily="34" charset="0"/>
              </a:rPr>
              <a:t>Panther coaching staff</a:t>
            </a: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348921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35E68-D159-4649-9728-28962F07EC0B}"/>
              </a:ext>
            </a:extLst>
          </p:cNvPr>
          <p:cNvSpPr>
            <a:spLocks noGrp="1"/>
          </p:cNvSpPr>
          <p:nvPr>
            <p:ph type="title"/>
          </p:nvPr>
        </p:nvSpPr>
        <p:spPr>
          <a:xfrm>
            <a:off x="1143000" y="-87085"/>
            <a:ext cx="9905998" cy="1009985"/>
          </a:xfrm>
        </p:spPr>
        <p:txBody>
          <a:bodyPr>
            <a:normAutofit/>
          </a:bodyPr>
          <a:lstStyle/>
          <a:p>
            <a:pPr algn="ctr"/>
            <a:r>
              <a:rPr lang="en-US" sz="5400" dirty="0">
                <a:latin typeface="Calibri Light" panose="020F0302020204030204" pitchFamily="34" charset="0"/>
                <a:cs typeface="Calibri Light" panose="020F0302020204030204" pitchFamily="34" charset="0"/>
              </a:rPr>
              <a:t>calendar</a:t>
            </a:r>
          </a:p>
        </p:txBody>
      </p:sp>
      <p:graphicFrame>
        <p:nvGraphicFramePr>
          <p:cNvPr id="4" name="Table 3">
            <a:extLst>
              <a:ext uri="{FF2B5EF4-FFF2-40B4-BE49-F238E27FC236}">
                <a16:creationId xmlns:a16="http://schemas.microsoft.com/office/drawing/2014/main" xmlns="" id="{7E7850DA-6A81-41E7-83A2-DB2F27B95A5E}"/>
              </a:ext>
            </a:extLst>
          </p:cNvPr>
          <p:cNvGraphicFramePr>
            <a:graphicFrameLocks noGrp="1"/>
          </p:cNvGraphicFramePr>
          <p:nvPr>
            <p:extLst>
              <p:ext uri="{D42A27DB-BD31-4B8C-83A1-F6EECF244321}">
                <p14:modId xmlns:p14="http://schemas.microsoft.com/office/powerpoint/2010/main" val="1366257900"/>
              </p:ext>
            </p:extLst>
          </p:nvPr>
        </p:nvGraphicFramePr>
        <p:xfrm>
          <a:off x="1041764" y="714103"/>
          <a:ext cx="10108469" cy="6873240"/>
        </p:xfrm>
        <a:graphic>
          <a:graphicData uri="http://schemas.openxmlformats.org/drawingml/2006/table">
            <a:tbl>
              <a:tblPr firstRow="1" bandRow="1">
                <a:tableStyleId>{5C22544A-7EE6-4342-B048-85BDC9FD1C3A}</a:tableStyleId>
              </a:tblPr>
              <a:tblGrid>
                <a:gridCol w="1444067">
                  <a:extLst>
                    <a:ext uri="{9D8B030D-6E8A-4147-A177-3AD203B41FA5}">
                      <a16:colId xmlns:a16="http://schemas.microsoft.com/office/drawing/2014/main" xmlns="" val="4278743834"/>
                    </a:ext>
                  </a:extLst>
                </a:gridCol>
                <a:gridCol w="1444067">
                  <a:extLst>
                    <a:ext uri="{9D8B030D-6E8A-4147-A177-3AD203B41FA5}">
                      <a16:colId xmlns:a16="http://schemas.microsoft.com/office/drawing/2014/main" xmlns="" val="2319036820"/>
                    </a:ext>
                  </a:extLst>
                </a:gridCol>
                <a:gridCol w="1444067">
                  <a:extLst>
                    <a:ext uri="{9D8B030D-6E8A-4147-A177-3AD203B41FA5}">
                      <a16:colId xmlns:a16="http://schemas.microsoft.com/office/drawing/2014/main" xmlns="" val="4127264857"/>
                    </a:ext>
                  </a:extLst>
                </a:gridCol>
                <a:gridCol w="1444067">
                  <a:extLst>
                    <a:ext uri="{9D8B030D-6E8A-4147-A177-3AD203B41FA5}">
                      <a16:colId xmlns:a16="http://schemas.microsoft.com/office/drawing/2014/main" xmlns="" val="484611926"/>
                    </a:ext>
                  </a:extLst>
                </a:gridCol>
                <a:gridCol w="1444067">
                  <a:extLst>
                    <a:ext uri="{9D8B030D-6E8A-4147-A177-3AD203B41FA5}">
                      <a16:colId xmlns:a16="http://schemas.microsoft.com/office/drawing/2014/main" xmlns="" val="502954234"/>
                    </a:ext>
                  </a:extLst>
                </a:gridCol>
                <a:gridCol w="1444067">
                  <a:extLst>
                    <a:ext uri="{9D8B030D-6E8A-4147-A177-3AD203B41FA5}">
                      <a16:colId xmlns:a16="http://schemas.microsoft.com/office/drawing/2014/main" xmlns="" val="2268512324"/>
                    </a:ext>
                  </a:extLst>
                </a:gridCol>
                <a:gridCol w="1444067">
                  <a:extLst>
                    <a:ext uri="{9D8B030D-6E8A-4147-A177-3AD203B41FA5}">
                      <a16:colId xmlns:a16="http://schemas.microsoft.com/office/drawing/2014/main" xmlns="" val="1786590243"/>
                    </a:ext>
                  </a:extLst>
                </a:gridCol>
              </a:tblGrid>
              <a:tr h="328029">
                <a:tc>
                  <a:txBody>
                    <a:bodyPr/>
                    <a:lstStyle/>
                    <a:p>
                      <a:pPr algn="ctr"/>
                      <a:r>
                        <a:rPr lang="en-US" dirty="0">
                          <a:latin typeface="Calibri Light" panose="020F0302020204030204" pitchFamily="34" charset="0"/>
                          <a:cs typeface="Calibri Light" panose="020F0302020204030204" pitchFamily="34" charset="0"/>
                        </a:rPr>
                        <a:t>Sunday</a:t>
                      </a:r>
                    </a:p>
                  </a:txBody>
                  <a:tcPr>
                    <a:noFill/>
                  </a:tcPr>
                </a:tc>
                <a:tc>
                  <a:txBody>
                    <a:bodyPr/>
                    <a:lstStyle/>
                    <a:p>
                      <a:pPr algn="ctr"/>
                      <a:r>
                        <a:rPr lang="en-US" dirty="0">
                          <a:latin typeface="Calibri Light" panose="020F0302020204030204" pitchFamily="34" charset="0"/>
                          <a:cs typeface="Calibri Light" panose="020F0302020204030204" pitchFamily="34" charset="0"/>
                        </a:rPr>
                        <a:t>Monday</a:t>
                      </a:r>
                    </a:p>
                  </a:txBody>
                  <a:tcPr>
                    <a:noFill/>
                  </a:tcPr>
                </a:tc>
                <a:tc>
                  <a:txBody>
                    <a:bodyPr/>
                    <a:lstStyle/>
                    <a:p>
                      <a:pPr algn="ctr"/>
                      <a:r>
                        <a:rPr lang="en-US" dirty="0">
                          <a:latin typeface="Calibri Light" panose="020F0302020204030204" pitchFamily="34" charset="0"/>
                          <a:cs typeface="Calibri Light" panose="020F0302020204030204" pitchFamily="34" charset="0"/>
                        </a:rPr>
                        <a:t>Tuesday</a:t>
                      </a:r>
                    </a:p>
                  </a:txBody>
                  <a:tcPr>
                    <a:noFill/>
                  </a:tcPr>
                </a:tc>
                <a:tc>
                  <a:txBody>
                    <a:bodyPr/>
                    <a:lstStyle/>
                    <a:p>
                      <a:pPr algn="ctr"/>
                      <a:r>
                        <a:rPr lang="en-US" dirty="0">
                          <a:latin typeface="Calibri Light" panose="020F0302020204030204" pitchFamily="34" charset="0"/>
                          <a:cs typeface="Calibri Light" panose="020F0302020204030204" pitchFamily="34" charset="0"/>
                        </a:rPr>
                        <a:t>Wednesday</a:t>
                      </a:r>
                    </a:p>
                  </a:txBody>
                  <a:tcPr>
                    <a:noFill/>
                  </a:tcPr>
                </a:tc>
                <a:tc>
                  <a:txBody>
                    <a:bodyPr/>
                    <a:lstStyle/>
                    <a:p>
                      <a:pPr algn="ctr"/>
                      <a:r>
                        <a:rPr lang="en-US" dirty="0">
                          <a:latin typeface="Calibri Light" panose="020F0302020204030204" pitchFamily="34" charset="0"/>
                          <a:cs typeface="Calibri Light" panose="020F0302020204030204" pitchFamily="34" charset="0"/>
                        </a:rPr>
                        <a:t>Thursday</a:t>
                      </a:r>
                    </a:p>
                  </a:txBody>
                  <a:tcPr>
                    <a:noFill/>
                  </a:tcPr>
                </a:tc>
                <a:tc>
                  <a:txBody>
                    <a:bodyPr/>
                    <a:lstStyle/>
                    <a:p>
                      <a:pPr algn="ctr"/>
                      <a:r>
                        <a:rPr lang="en-US" dirty="0">
                          <a:latin typeface="Calibri Light" panose="020F0302020204030204" pitchFamily="34" charset="0"/>
                          <a:cs typeface="Calibri Light" panose="020F0302020204030204" pitchFamily="34" charset="0"/>
                        </a:rPr>
                        <a:t>Friday</a:t>
                      </a:r>
                    </a:p>
                  </a:txBody>
                  <a:tcPr>
                    <a:noFill/>
                  </a:tcPr>
                </a:tc>
                <a:tc>
                  <a:txBody>
                    <a:bodyPr/>
                    <a:lstStyle/>
                    <a:p>
                      <a:pPr algn="ctr"/>
                      <a:r>
                        <a:rPr lang="en-US" dirty="0">
                          <a:latin typeface="Calibri Light" panose="020F0302020204030204" pitchFamily="34" charset="0"/>
                          <a:cs typeface="Calibri Light" panose="020F0302020204030204" pitchFamily="34" charset="0"/>
                        </a:rPr>
                        <a:t>Saturday</a:t>
                      </a:r>
                    </a:p>
                  </a:txBody>
                  <a:tcPr>
                    <a:noFill/>
                  </a:tcPr>
                </a:tc>
                <a:extLst>
                  <a:ext uri="{0D108BD9-81ED-4DB2-BD59-A6C34878D82A}">
                    <a16:rowId xmlns:a16="http://schemas.microsoft.com/office/drawing/2014/main" xmlns="" val="1326151948"/>
                  </a:ext>
                </a:extLst>
              </a:tr>
              <a:tr h="1008766">
                <a:tc>
                  <a:txBody>
                    <a:bodyPr/>
                    <a:lstStyle/>
                    <a:p>
                      <a:endParaRPr lang="en-US"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7/23</a:t>
                      </a:r>
                      <a:endParaRPr lang="en-US" sz="1200" dirty="0">
                        <a:solidFill>
                          <a:schemeClr val="tx1"/>
                        </a:solidFill>
                        <a:latin typeface="Calibri Light" panose="020F0302020204030204" pitchFamily="34" charset="0"/>
                        <a:cs typeface="Calibri Light" panose="020F0302020204030204" pitchFamily="34" charset="0"/>
                      </a:endParaRPr>
                    </a:p>
                    <a:p>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ETS 7:30-8:30am</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HS Camp 9-3pm</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Light" panose="020F0302020204030204" pitchFamily="34" charset="0"/>
                          <a:cs typeface="Calibri Light" panose="020F0302020204030204" pitchFamily="34" charset="0"/>
                        </a:rPr>
                        <a:t>7/24 </a:t>
                      </a:r>
                      <a:r>
                        <a:rPr lang="en-US" sz="1100" b="1" dirty="0">
                          <a:solidFill>
                            <a:srgbClr val="FFFF00"/>
                          </a:solidFill>
                          <a:latin typeface="Calibri Light" panose="020F0302020204030204" pitchFamily="34" charset="0"/>
                          <a:cs typeface="Calibri Light" panose="020F0302020204030204" pitchFamily="34" charset="0"/>
                        </a:rPr>
                        <a:t>PAC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HS Camp 9-3pm</a:t>
                      </a:r>
                      <a:endParaRPr lang="en-US" sz="1200" dirty="0">
                        <a:solidFill>
                          <a:srgbClr val="FFFF00"/>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7/25</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ETS 7:30-8:30am</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HS Camp 9-3pm</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7/26</a:t>
                      </a: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1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HS Camp 9-3pm</a:t>
                      </a:r>
                    </a:p>
                    <a:p>
                      <a:endParaRPr lang="en-US" sz="11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7/27</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ETS 7:30-9:30am</a:t>
                      </a:r>
                    </a:p>
                    <a:p>
                      <a:pPr algn="ctr"/>
                      <a:endParaRPr lang="en-US" sz="1200" dirty="0">
                        <a:solidFill>
                          <a:schemeClr val="tx1"/>
                        </a:solidFill>
                        <a:latin typeface="Calibri Light" panose="020F0302020204030204" pitchFamily="34" charset="0"/>
                        <a:cs typeface="Calibri Light" panose="020F0302020204030204" pitchFamily="34" charset="0"/>
                      </a:endParaRP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7/28</a:t>
                      </a:r>
                    </a:p>
                  </a:txBody>
                  <a:tcPr>
                    <a:noFill/>
                  </a:tcPr>
                </a:tc>
                <a:extLst>
                  <a:ext uri="{0D108BD9-81ED-4DB2-BD59-A6C34878D82A}">
                    <a16:rowId xmlns:a16="http://schemas.microsoft.com/office/drawing/2014/main" xmlns="" val="499565165"/>
                  </a:ext>
                </a:extLst>
              </a:tr>
              <a:tr h="1134435">
                <a:tc>
                  <a:txBody>
                    <a:bodyPr/>
                    <a:lstStyle/>
                    <a:p>
                      <a:r>
                        <a:rPr lang="en-US" dirty="0">
                          <a:solidFill>
                            <a:schemeClr val="tx1"/>
                          </a:solidFill>
                          <a:latin typeface="Calibri Light" panose="020F0302020204030204" pitchFamily="34" charset="0"/>
                          <a:cs typeface="Calibri Light" panose="020F0302020204030204" pitchFamily="34" charset="0"/>
                        </a:rPr>
                        <a:t>7/29</a:t>
                      </a:r>
                    </a:p>
                    <a:p>
                      <a:endParaRPr lang="en-US"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ETS 7:30-9:30am</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7/31</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ETS 7:30-9:30am</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8/2</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ETS 7:30-9:30am</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8/4</a:t>
                      </a: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dirty="0">
                          <a:solidFill>
                            <a:schemeClr val="tx1"/>
                          </a:solidFill>
                          <a:latin typeface="Calibri Light" panose="020F0302020204030204" pitchFamily="34" charset="0"/>
                          <a:cs typeface="Calibri Light" panose="020F0302020204030204" pitchFamily="34" charset="0"/>
                        </a:rPr>
                        <a:t>Breakdown Summer Elite Tournament</a:t>
                      </a:r>
                    </a:p>
                    <a:p>
                      <a:pPr algn="ctr"/>
                      <a:r>
                        <a:rPr lang="en-US" sz="1200" dirty="0">
                          <a:solidFill>
                            <a:schemeClr val="tx1"/>
                          </a:solidFill>
                          <a:latin typeface="Calibri Light" panose="020F0302020204030204" pitchFamily="34" charset="0"/>
                          <a:cs typeface="Calibri Light" panose="020F0302020204030204" pitchFamily="34" charset="0"/>
                        </a:rPr>
                        <a:t>(V/JV)</a:t>
                      </a:r>
                    </a:p>
                    <a:p>
                      <a:pPr algn="ctr"/>
                      <a:endParaRPr lang="en-US" sz="1100" dirty="0">
                        <a:solidFill>
                          <a:schemeClr val="tx1"/>
                        </a:solidFill>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xmlns="" val="13658571"/>
                  </a:ext>
                </a:extLst>
              </a:tr>
              <a:tr h="1230111">
                <a:tc>
                  <a:txBody>
                    <a:bodyPr/>
                    <a:lstStyle/>
                    <a:p>
                      <a:r>
                        <a:rPr lang="en-US" dirty="0">
                          <a:solidFill>
                            <a:schemeClr val="tx1"/>
                          </a:solidFill>
                          <a:latin typeface="Calibri Light" panose="020F0302020204030204" pitchFamily="34" charset="0"/>
                          <a:cs typeface="Calibri Light" panose="020F0302020204030204" pitchFamily="34" charset="0"/>
                        </a:rPr>
                        <a:t>8/5</a:t>
                      </a:r>
                    </a:p>
                    <a:p>
                      <a:endParaRPr lang="en-US"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latin typeface="Calibri Light" panose="020F0302020204030204" pitchFamily="34" charset="0"/>
                          <a:cs typeface="Calibri Light" panose="020F0302020204030204" pitchFamily="34" charset="0"/>
                        </a:rPr>
                        <a:t>8/6</a:t>
                      </a: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b="1" dirty="0">
                          <a:solidFill>
                            <a:schemeClr val="bg2">
                              <a:lumMod val="20000"/>
                              <a:lumOff val="80000"/>
                            </a:schemeClr>
                          </a:solidFill>
                          <a:latin typeface="Calibri Light" panose="020F0302020204030204" pitchFamily="34" charset="0"/>
                          <a:cs typeface="Calibri Light" panose="020F0302020204030204" pitchFamily="34" charset="0"/>
                        </a:rPr>
                        <a:t>Captains Practice</a:t>
                      </a:r>
                    </a:p>
                    <a:p>
                      <a:pPr algn="ctr"/>
                      <a:r>
                        <a:rPr lang="en-US" sz="1200" dirty="0">
                          <a:solidFill>
                            <a:schemeClr val="tx1"/>
                          </a:solidFill>
                          <a:latin typeface="Calibri Light" panose="020F0302020204030204" pitchFamily="34" charset="0"/>
                          <a:cs typeface="Calibri Light" panose="020F0302020204030204" pitchFamily="34" charset="0"/>
                        </a:rPr>
                        <a:t>12-3pm</a:t>
                      </a:r>
                    </a:p>
                    <a:p>
                      <a:pPr algn="ctr"/>
                      <a:r>
                        <a:rPr lang="en-US" sz="1200" dirty="0">
                          <a:solidFill>
                            <a:schemeClr val="tx1"/>
                          </a:solidFill>
                          <a:latin typeface="Calibri Light" panose="020F0302020204030204" pitchFamily="34" charset="0"/>
                          <a:cs typeface="Calibri Light" panose="020F0302020204030204" pitchFamily="34" charset="0"/>
                        </a:rPr>
                        <a:t>Century MS</a:t>
                      </a:r>
                    </a:p>
                    <a:p>
                      <a:pPr algn="ctr"/>
                      <a:r>
                        <a:rPr lang="en-US" sz="1100" dirty="0">
                          <a:solidFill>
                            <a:schemeClr val="tx1"/>
                          </a:solidFill>
                          <a:latin typeface="Calibri Light" panose="020F0302020204030204" pitchFamily="34" charset="0"/>
                          <a:cs typeface="Calibri Light" panose="020F0302020204030204" pitchFamily="34" charset="0"/>
                        </a:rPr>
                        <a:t>(9</a:t>
                      </a:r>
                      <a:r>
                        <a:rPr lang="en-US" sz="1100" baseline="30000" dirty="0">
                          <a:solidFill>
                            <a:schemeClr val="tx1"/>
                          </a:solidFill>
                          <a:latin typeface="Calibri Light" panose="020F0302020204030204" pitchFamily="34" charset="0"/>
                          <a:cs typeface="Calibri Light" panose="020F0302020204030204" pitchFamily="34" charset="0"/>
                        </a:rPr>
                        <a:t>th</a:t>
                      </a:r>
                      <a:r>
                        <a:rPr lang="en-US" sz="1100" dirty="0">
                          <a:solidFill>
                            <a:schemeClr val="tx1"/>
                          </a:solidFill>
                          <a:latin typeface="Calibri Light" panose="020F0302020204030204" pitchFamily="34" charset="0"/>
                          <a:cs typeface="Calibri Light" panose="020F0302020204030204" pitchFamily="34" charset="0"/>
                        </a:rPr>
                        <a:t>-12</a:t>
                      </a:r>
                      <a:r>
                        <a:rPr lang="en-US" sz="1100" baseline="30000" dirty="0">
                          <a:solidFill>
                            <a:schemeClr val="tx1"/>
                          </a:solidFill>
                          <a:latin typeface="Calibri Light" panose="020F0302020204030204" pitchFamily="34" charset="0"/>
                          <a:cs typeface="Calibri Light" panose="020F0302020204030204" pitchFamily="34" charset="0"/>
                        </a:rPr>
                        <a:t>th</a:t>
                      </a:r>
                      <a:r>
                        <a:rPr lang="en-US" sz="1100" dirty="0">
                          <a:solidFill>
                            <a:schemeClr val="tx1"/>
                          </a:solidFill>
                          <a:latin typeface="Calibri Light" panose="020F0302020204030204" pitchFamily="34" charset="0"/>
                          <a:cs typeface="Calibri Light" panose="020F0302020204030204" pitchFamily="34" charset="0"/>
                        </a:rPr>
                        <a:t> grade)</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8/7</a:t>
                      </a:r>
                      <a:endParaRPr lang="en-US" sz="18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b="1" dirty="0">
                          <a:solidFill>
                            <a:schemeClr val="bg2">
                              <a:lumMod val="20000"/>
                              <a:lumOff val="80000"/>
                            </a:schemeClr>
                          </a:solidFill>
                          <a:latin typeface="Calibri Light" panose="020F0302020204030204" pitchFamily="34" charset="0"/>
                          <a:cs typeface="Calibri Light" panose="020F0302020204030204" pitchFamily="34" charset="0"/>
                        </a:rPr>
                        <a:t>Captains Practice</a:t>
                      </a:r>
                    </a:p>
                    <a:p>
                      <a:pPr algn="ctr"/>
                      <a:r>
                        <a:rPr lang="en-US" sz="1200" dirty="0">
                          <a:solidFill>
                            <a:schemeClr val="tx1"/>
                          </a:solidFill>
                          <a:latin typeface="Calibri Light" panose="020F0302020204030204" pitchFamily="34" charset="0"/>
                          <a:cs typeface="Calibri Light" panose="020F0302020204030204" pitchFamily="34" charset="0"/>
                        </a:rPr>
                        <a:t>12-3pm</a:t>
                      </a:r>
                    </a:p>
                    <a:p>
                      <a:pPr algn="ctr"/>
                      <a:r>
                        <a:rPr lang="en-US" sz="1200" dirty="0">
                          <a:solidFill>
                            <a:schemeClr val="tx1"/>
                          </a:solidFill>
                          <a:latin typeface="Calibri Light" panose="020F0302020204030204" pitchFamily="34" charset="0"/>
                          <a:cs typeface="Calibri Light" panose="020F0302020204030204" pitchFamily="34" charset="0"/>
                        </a:rPr>
                        <a:t>Century 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(9</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-12</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 grade)</a:t>
                      </a:r>
                    </a:p>
                    <a:p>
                      <a:endParaRPr lang="en-US"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8/8</a:t>
                      </a:r>
                      <a:endParaRPr lang="en-US" sz="1200" dirty="0">
                        <a:solidFill>
                          <a:schemeClr val="tx1"/>
                        </a:solidFill>
                        <a:latin typeface="Calibri Light" panose="020F0302020204030204" pitchFamily="34" charset="0"/>
                        <a:cs typeface="Calibri Light" panose="020F0302020204030204" pitchFamily="34" charset="0"/>
                      </a:endParaRPr>
                    </a:p>
                    <a:p>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b="1" dirty="0">
                          <a:solidFill>
                            <a:schemeClr val="bg2">
                              <a:lumMod val="20000"/>
                              <a:lumOff val="80000"/>
                            </a:schemeClr>
                          </a:solidFill>
                          <a:latin typeface="Calibri Light" panose="020F0302020204030204" pitchFamily="34" charset="0"/>
                          <a:cs typeface="Calibri Light" panose="020F0302020204030204" pitchFamily="34" charset="0"/>
                        </a:rPr>
                        <a:t>Captains Practice</a:t>
                      </a:r>
                    </a:p>
                    <a:p>
                      <a:pPr algn="ctr"/>
                      <a:r>
                        <a:rPr lang="en-US" sz="1200" dirty="0">
                          <a:solidFill>
                            <a:schemeClr val="tx1"/>
                          </a:solidFill>
                          <a:latin typeface="Calibri Light" panose="020F0302020204030204" pitchFamily="34" charset="0"/>
                          <a:cs typeface="Calibri Light" panose="020F0302020204030204" pitchFamily="34" charset="0"/>
                        </a:rPr>
                        <a:t>12-3pm</a:t>
                      </a:r>
                    </a:p>
                    <a:p>
                      <a:pPr algn="ctr"/>
                      <a:r>
                        <a:rPr lang="en-US" sz="1200" dirty="0">
                          <a:solidFill>
                            <a:schemeClr val="tx1"/>
                          </a:solidFill>
                          <a:latin typeface="Calibri Light" panose="020F0302020204030204" pitchFamily="34" charset="0"/>
                          <a:cs typeface="Calibri Light" panose="020F0302020204030204" pitchFamily="34" charset="0"/>
                        </a:rPr>
                        <a:t>Century 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(9</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-12</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 grade)</a:t>
                      </a:r>
                    </a:p>
                    <a:p>
                      <a:pPr algn="ctr"/>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Light" panose="020F0302020204030204" pitchFamily="34" charset="0"/>
                          <a:cs typeface="Calibri Light" panose="020F0302020204030204" pitchFamily="34" charset="0"/>
                        </a:rPr>
                        <a:t>8/9</a:t>
                      </a:r>
                      <a:r>
                        <a:rPr lang="en-US" sz="1000" b="1" dirty="0">
                          <a:solidFill>
                            <a:srgbClr val="FFFF00"/>
                          </a:solidFill>
                          <a:latin typeface="Calibri Light" panose="020F0302020204030204" pitchFamily="34" charset="0"/>
                          <a:cs typeface="Calibri Light" panose="020F0302020204030204" pitchFamily="34" charset="0"/>
                        </a:rPr>
                        <a:t>Activities Fair 6pm</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r>
                        <a:rPr lang="en-US" sz="1200" b="1" dirty="0">
                          <a:solidFill>
                            <a:schemeClr val="bg2">
                              <a:lumMod val="20000"/>
                              <a:lumOff val="80000"/>
                            </a:schemeClr>
                          </a:solidFill>
                          <a:latin typeface="Calibri Light" panose="020F0302020204030204" pitchFamily="34" charset="0"/>
                          <a:cs typeface="Calibri Light" panose="020F0302020204030204" pitchFamily="34" charset="0"/>
                        </a:rPr>
                        <a:t>Captains Practice</a:t>
                      </a:r>
                    </a:p>
                    <a:p>
                      <a:pPr algn="ctr"/>
                      <a:r>
                        <a:rPr lang="en-US" sz="1200" dirty="0">
                          <a:solidFill>
                            <a:schemeClr val="tx1"/>
                          </a:solidFill>
                          <a:latin typeface="Calibri Light" panose="020F0302020204030204" pitchFamily="34" charset="0"/>
                          <a:cs typeface="Calibri Light" panose="020F0302020204030204" pitchFamily="34" charset="0"/>
                        </a:rPr>
                        <a:t>9am-12pm</a:t>
                      </a:r>
                    </a:p>
                    <a:p>
                      <a:pPr algn="ctr"/>
                      <a:r>
                        <a:rPr lang="en-US" sz="1200" dirty="0">
                          <a:solidFill>
                            <a:schemeClr val="tx1"/>
                          </a:solidFill>
                          <a:latin typeface="Calibri Light" panose="020F0302020204030204" pitchFamily="34" charset="0"/>
                          <a:cs typeface="Calibri Light" panose="020F0302020204030204" pitchFamily="34" charset="0"/>
                        </a:rPr>
                        <a:t>Antlers Park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Light" panose="020F0302020204030204" pitchFamily="34" charset="0"/>
                          <a:cs typeface="Calibri Light" panose="020F0302020204030204" pitchFamily="34" charset="0"/>
                        </a:rPr>
                        <a:t>(9</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-12</a:t>
                      </a:r>
                      <a:r>
                        <a:rPr lang="en-US" sz="1200" baseline="30000" dirty="0">
                          <a:solidFill>
                            <a:schemeClr val="tx1"/>
                          </a:solidFill>
                          <a:latin typeface="Calibri Light" panose="020F0302020204030204" pitchFamily="34" charset="0"/>
                          <a:cs typeface="Calibri Light" panose="020F0302020204030204" pitchFamily="34" charset="0"/>
                        </a:rPr>
                        <a:t>th</a:t>
                      </a:r>
                      <a:r>
                        <a:rPr lang="en-US" sz="1200" dirty="0">
                          <a:solidFill>
                            <a:schemeClr val="tx1"/>
                          </a:solidFill>
                          <a:latin typeface="Calibri Light" panose="020F0302020204030204" pitchFamily="34" charset="0"/>
                          <a:cs typeface="Calibri Light" panose="020F0302020204030204" pitchFamily="34" charset="0"/>
                        </a:rPr>
                        <a:t> grade)</a:t>
                      </a:r>
                    </a:p>
                    <a:p>
                      <a:pPr algn="ctr"/>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8/10</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8/11</a:t>
                      </a:r>
                    </a:p>
                  </a:txBody>
                  <a:tcPr>
                    <a:noFill/>
                  </a:tcPr>
                </a:tc>
                <a:extLst>
                  <a:ext uri="{0D108BD9-81ED-4DB2-BD59-A6C34878D82A}">
                    <a16:rowId xmlns:a16="http://schemas.microsoft.com/office/drawing/2014/main" xmlns="" val="385900417"/>
                  </a:ext>
                </a:extLst>
              </a:tr>
              <a:tr h="2159527">
                <a:tc>
                  <a:txBody>
                    <a:bodyPr/>
                    <a:lstStyle/>
                    <a:p>
                      <a:r>
                        <a:rPr lang="en-US" dirty="0">
                          <a:solidFill>
                            <a:schemeClr val="tx1"/>
                          </a:solidFill>
                          <a:latin typeface="Calibri Light" panose="020F0302020204030204" pitchFamily="34" charset="0"/>
                          <a:cs typeface="Calibri Light" panose="020F0302020204030204" pitchFamily="34" charset="0"/>
                        </a:rPr>
                        <a:t>8/12</a:t>
                      </a:r>
                    </a:p>
                    <a:p>
                      <a:endParaRPr lang="en-US"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Light" panose="020F0302020204030204" pitchFamily="34" charset="0"/>
                          <a:cs typeface="Calibri Light" panose="020F0302020204030204" pitchFamily="34" charset="0"/>
                        </a:rPr>
                        <a:t>8/13</a:t>
                      </a:r>
                      <a:r>
                        <a:rPr lang="en-US" sz="1050" b="1" dirty="0">
                          <a:solidFill>
                            <a:srgbClr val="FFFF00"/>
                          </a:solidFill>
                          <a:latin typeface="Calibri Light" panose="020F0302020204030204" pitchFamily="34" charset="0"/>
                          <a:cs typeface="Calibri Light" panose="020F0302020204030204" pitchFamily="34" charset="0"/>
                        </a:rPr>
                        <a:t>Parent/AD Mtg</a:t>
                      </a:r>
                    </a:p>
                    <a:p>
                      <a:pPr algn="ctr"/>
                      <a:endParaRPr lang="en-US" sz="800" u="sng" dirty="0">
                        <a:solidFill>
                          <a:schemeClr val="tx1"/>
                        </a:solidFill>
                        <a:latin typeface="Calibri Light" panose="020F0302020204030204" pitchFamily="34" charset="0"/>
                        <a:cs typeface="Calibri Light" panose="020F0302020204030204" pitchFamily="34" charset="0"/>
                      </a:endParaRPr>
                    </a:p>
                    <a:p>
                      <a:pPr algn="ctr"/>
                      <a:r>
                        <a:rPr lang="en-US" sz="1200" u="sng" dirty="0">
                          <a:solidFill>
                            <a:schemeClr val="tx1"/>
                          </a:solidFill>
                          <a:latin typeface="Calibri Light" panose="020F0302020204030204" pitchFamily="34" charset="0"/>
                          <a:cs typeface="Calibri Light" panose="020F0302020204030204" pitchFamily="34" charset="0"/>
                        </a:rPr>
                        <a:t>Tryouts:</a:t>
                      </a:r>
                    </a:p>
                    <a:p>
                      <a:pPr algn="l"/>
                      <a:r>
                        <a:rPr lang="en-US" sz="1200" u="none" dirty="0">
                          <a:solidFill>
                            <a:schemeClr val="tx1"/>
                          </a:solidFill>
                          <a:latin typeface="Calibri Light" panose="020F0302020204030204" pitchFamily="34" charset="0"/>
                          <a:cs typeface="Calibri Light" panose="020F0302020204030204" pitchFamily="34" charset="0"/>
                        </a:rPr>
                        <a:t>9-12pm &amp; 1-3pm: returning + 10</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-12</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a:t>
                      </a:r>
                    </a:p>
                    <a:p>
                      <a:pPr algn="l"/>
                      <a:endParaRPr lang="en-US" sz="1200" u="none" dirty="0">
                        <a:solidFill>
                          <a:schemeClr val="tx1"/>
                        </a:solidFill>
                        <a:latin typeface="Calibri Light" panose="020F0302020204030204" pitchFamily="34" charset="0"/>
                        <a:cs typeface="Calibri Light" panose="020F0302020204030204" pitchFamily="34" charset="0"/>
                      </a:endParaRPr>
                    </a:p>
                    <a:p>
                      <a:pPr algn="l"/>
                      <a:r>
                        <a:rPr lang="en-US" sz="1200" u="none" dirty="0">
                          <a:solidFill>
                            <a:schemeClr val="tx1"/>
                          </a:solidFill>
                          <a:latin typeface="Calibri Light" panose="020F0302020204030204" pitchFamily="34" charset="0"/>
                          <a:cs typeface="Calibri Light" panose="020F0302020204030204" pitchFamily="34" charset="0"/>
                        </a:rPr>
                        <a:t>1-4pm: All incoming 7</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-9</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grades</a:t>
                      </a: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pPr algn="ctr"/>
                      <a:endParaRPr lang="en-US" sz="1200" dirty="0">
                        <a:solidFill>
                          <a:schemeClr val="tx1"/>
                        </a:solidFill>
                        <a:latin typeface="Calibri Light" panose="020F0302020204030204" pitchFamily="34" charset="0"/>
                        <a:cs typeface="Calibri Light" panose="020F0302020204030204" pitchFamily="34" charset="0"/>
                      </a:endParaRPr>
                    </a:p>
                    <a:p>
                      <a:endParaRPr lang="en-US"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8/14</a:t>
                      </a:r>
                    </a:p>
                    <a:p>
                      <a:pPr algn="ctr"/>
                      <a:endParaRPr lang="en-US" sz="800" u="sng" dirty="0">
                        <a:solidFill>
                          <a:schemeClr val="tx1"/>
                        </a:solidFill>
                        <a:latin typeface="Calibri Light" panose="020F0302020204030204" pitchFamily="34" charset="0"/>
                        <a:cs typeface="Calibri Light" panose="020F0302020204030204" pitchFamily="34" charset="0"/>
                      </a:endParaRPr>
                    </a:p>
                    <a:p>
                      <a:pPr algn="ctr"/>
                      <a:r>
                        <a:rPr lang="en-US" sz="1200" u="sng" dirty="0">
                          <a:solidFill>
                            <a:schemeClr val="tx1"/>
                          </a:solidFill>
                          <a:latin typeface="Calibri Light" panose="020F0302020204030204" pitchFamily="34" charset="0"/>
                          <a:cs typeface="Calibri Light" panose="020F0302020204030204" pitchFamily="34" charset="0"/>
                        </a:rPr>
                        <a:t>Tryouts:</a:t>
                      </a:r>
                    </a:p>
                    <a:p>
                      <a:pPr algn="l"/>
                      <a:r>
                        <a:rPr lang="en-US" sz="1200" u="none" dirty="0">
                          <a:solidFill>
                            <a:schemeClr val="tx1"/>
                          </a:solidFill>
                          <a:latin typeface="Calibri Light" panose="020F0302020204030204" pitchFamily="34" charset="0"/>
                          <a:cs typeface="Calibri Light" panose="020F0302020204030204" pitchFamily="34" charset="0"/>
                        </a:rPr>
                        <a:t>9-12pm &amp; 1-3pm: returning + 10</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-12</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a:t>
                      </a:r>
                    </a:p>
                    <a:p>
                      <a:pPr algn="l"/>
                      <a:endParaRPr lang="en-US" sz="1200" u="none" dirty="0">
                        <a:solidFill>
                          <a:schemeClr val="tx1"/>
                        </a:solidFill>
                        <a:latin typeface="Calibri Light" panose="020F0302020204030204" pitchFamily="34" charset="0"/>
                        <a:cs typeface="Calibri Light" panose="020F0302020204030204" pitchFamily="34" charset="0"/>
                      </a:endParaRPr>
                    </a:p>
                    <a:p>
                      <a:pPr algn="l"/>
                      <a:r>
                        <a:rPr lang="en-US" sz="1200" u="none" dirty="0">
                          <a:solidFill>
                            <a:schemeClr val="tx1"/>
                          </a:solidFill>
                          <a:latin typeface="Calibri Light" panose="020F0302020204030204" pitchFamily="34" charset="0"/>
                          <a:cs typeface="Calibri Light" panose="020F0302020204030204" pitchFamily="34" charset="0"/>
                        </a:rPr>
                        <a:t>1-4pm: All incoming 7</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-9</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grades</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Light" panose="020F0302020204030204" pitchFamily="34" charset="0"/>
                          <a:cs typeface="Calibri Light" panose="020F0302020204030204" pitchFamily="34" charset="0"/>
                        </a:rPr>
                        <a:t>8/15</a:t>
                      </a:r>
                      <a:r>
                        <a:rPr lang="en-US" sz="1050" b="1" dirty="0">
                          <a:solidFill>
                            <a:srgbClr val="FFFF00"/>
                          </a:solidFill>
                          <a:latin typeface="Calibri Light" panose="020F0302020204030204" pitchFamily="34" charset="0"/>
                          <a:cs typeface="Calibri Light" panose="020F0302020204030204" pitchFamily="34" charset="0"/>
                        </a:rPr>
                        <a:t>Panther Prep</a:t>
                      </a:r>
                      <a:endParaRPr lang="en-US" dirty="0">
                        <a:solidFill>
                          <a:schemeClr val="tx1"/>
                        </a:solidFill>
                        <a:latin typeface="Calibri Light" panose="020F0302020204030204" pitchFamily="34" charset="0"/>
                        <a:cs typeface="Calibri Light" panose="020F0302020204030204" pitchFamily="34" charset="0"/>
                      </a:endParaRPr>
                    </a:p>
                    <a:p>
                      <a:pPr algn="ctr"/>
                      <a:endParaRPr lang="en-US" sz="800" u="sng" dirty="0">
                        <a:solidFill>
                          <a:schemeClr val="tx1"/>
                        </a:solidFill>
                        <a:latin typeface="Calibri Light" panose="020F0302020204030204" pitchFamily="34" charset="0"/>
                        <a:cs typeface="Calibri Light" panose="020F0302020204030204" pitchFamily="34" charset="0"/>
                      </a:endParaRPr>
                    </a:p>
                    <a:p>
                      <a:pPr algn="ctr"/>
                      <a:r>
                        <a:rPr lang="en-US" sz="1200" u="sng" dirty="0">
                          <a:solidFill>
                            <a:schemeClr val="tx1"/>
                          </a:solidFill>
                          <a:latin typeface="Calibri Light" panose="020F0302020204030204" pitchFamily="34" charset="0"/>
                          <a:cs typeface="Calibri Light" panose="020F0302020204030204" pitchFamily="34" charset="0"/>
                        </a:rPr>
                        <a:t>Tryouts:</a:t>
                      </a:r>
                    </a:p>
                    <a:p>
                      <a:pPr algn="l"/>
                      <a:r>
                        <a:rPr lang="en-US" sz="1200" u="none" dirty="0">
                          <a:solidFill>
                            <a:schemeClr val="tx1"/>
                          </a:solidFill>
                          <a:latin typeface="Calibri Light" panose="020F0302020204030204" pitchFamily="34" charset="0"/>
                          <a:cs typeface="Calibri Light" panose="020F0302020204030204" pitchFamily="34" charset="0"/>
                        </a:rPr>
                        <a:t>9-12pm &amp; 1-3pm: returning + 10</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-12</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a:t>
                      </a:r>
                    </a:p>
                    <a:p>
                      <a:pPr algn="l"/>
                      <a:endParaRPr lang="en-US" sz="1200" u="none" dirty="0">
                        <a:solidFill>
                          <a:schemeClr val="tx1"/>
                        </a:solidFill>
                        <a:latin typeface="Calibri Light" panose="020F0302020204030204" pitchFamily="34" charset="0"/>
                        <a:cs typeface="Calibri Light" panose="020F0302020204030204" pitchFamily="34" charset="0"/>
                      </a:endParaRPr>
                    </a:p>
                    <a:p>
                      <a:pPr algn="l"/>
                      <a:r>
                        <a:rPr lang="en-US" sz="1200" b="1" u="none" dirty="0">
                          <a:solidFill>
                            <a:schemeClr val="tx1"/>
                          </a:solidFill>
                          <a:latin typeface="Calibri Light" panose="020F0302020204030204" pitchFamily="34" charset="0"/>
                          <a:cs typeface="Calibri Light" panose="020F0302020204030204" pitchFamily="34" charset="0"/>
                        </a:rPr>
                        <a:t>2-4pm</a:t>
                      </a:r>
                      <a:r>
                        <a:rPr lang="en-US" sz="1200" u="none" dirty="0">
                          <a:solidFill>
                            <a:schemeClr val="tx1"/>
                          </a:solidFill>
                          <a:latin typeface="Calibri Light" panose="020F0302020204030204" pitchFamily="34" charset="0"/>
                          <a:cs typeface="Calibri Light" panose="020F0302020204030204" pitchFamily="34" charset="0"/>
                        </a:rPr>
                        <a:t>: All incoming 7</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-9</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grades</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8/16</a:t>
                      </a:r>
                    </a:p>
                    <a:p>
                      <a:pPr algn="ctr"/>
                      <a:endParaRPr lang="en-US" sz="800" u="sng" dirty="0">
                        <a:solidFill>
                          <a:schemeClr val="tx1"/>
                        </a:solidFill>
                        <a:latin typeface="Calibri Light" panose="020F0302020204030204" pitchFamily="34" charset="0"/>
                        <a:cs typeface="Calibri Light" panose="020F0302020204030204" pitchFamily="34" charset="0"/>
                      </a:endParaRPr>
                    </a:p>
                    <a:p>
                      <a:pPr algn="ctr"/>
                      <a:r>
                        <a:rPr lang="en-US" sz="1200" u="sng" dirty="0">
                          <a:solidFill>
                            <a:schemeClr val="tx1"/>
                          </a:solidFill>
                          <a:latin typeface="Calibri Light" panose="020F0302020204030204" pitchFamily="34" charset="0"/>
                          <a:cs typeface="Calibri Light" panose="020F0302020204030204" pitchFamily="34" charset="0"/>
                        </a:rPr>
                        <a:t>Tryouts:</a:t>
                      </a:r>
                    </a:p>
                    <a:p>
                      <a:pPr algn="l"/>
                      <a:r>
                        <a:rPr lang="en-US" sz="1200" u="none" dirty="0">
                          <a:solidFill>
                            <a:schemeClr val="tx1"/>
                          </a:solidFill>
                          <a:latin typeface="Calibri Light" panose="020F0302020204030204" pitchFamily="34" charset="0"/>
                          <a:cs typeface="Calibri Light" panose="020F0302020204030204" pitchFamily="34" charset="0"/>
                        </a:rPr>
                        <a:t>9-12pm &amp; 1-3pm: returning + 10</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-12</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a:t>
                      </a:r>
                    </a:p>
                    <a:p>
                      <a:pPr algn="l"/>
                      <a:endParaRPr lang="en-US" sz="1200" u="none" dirty="0">
                        <a:solidFill>
                          <a:schemeClr val="tx1"/>
                        </a:solidFill>
                        <a:latin typeface="Calibri Light" panose="020F0302020204030204" pitchFamily="34" charset="0"/>
                        <a:cs typeface="Calibri Light" panose="020F0302020204030204" pitchFamily="34" charset="0"/>
                      </a:endParaRPr>
                    </a:p>
                    <a:p>
                      <a:pPr algn="l"/>
                      <a:r>
                        <a:rPr lang="en-US" sz="1200" b="1" u="none" dirty="0">
                          <a:solidFill>
                            <a:schemeClr val="tx1"/>
                          </a:solidFill>
                          <a:latin typeface="Calibri Light" panose="020F0302020204030204" pitchFamily="34" charset="0"/>
                          <a:cs typeface="Calibri Light" panose="020F0302020204030204" pitchFamily="34" charset="0"/>
                        </a:rPr>
                        <a:t>2-4pm</a:t>
                      </a:r>
                      <a:r>
                        <a:rPr lang="en-US" sz="1200" u="none" dirty="0">
                          <a:solidFill>
                            <a:schemeClr val="tx1"/>
                          </a:solidFill>
                          <a:latin typeface="Calibri Light" panose="020F0302020204030204" pitchFamily="34" charset="0"/>
                          <a:cs typeface="Calibri Light" panose="020F0302020204030204" pitchFamily="34" charset="0"/>
                        </a:rPr>
                        <a:t>: All incoming 7</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-9</a:t>
                      </a:r>
                      <a:r>
                        <a:rPr lang="en-US" sz="1200" u="none" baseline="30000" dirty="0">
                          <a:solidFill>
                            <a:schemeClr val="tx1"/>
                          </a:solidFill>
                          <a:latin typeface="Calibri Light" panose="020F0302020204030204" pitchFamily="34" charset="0"/>
                          <a:cs typeface="Calibri Light" panose="020F0302020204030204" pitchFamily="34" charset="0"/>
                        </a:rPr>
                        <a:t>th</a:t>
                      </a:r>
                      <a:r>
                        <a:rPr lang="en-US" sz="1200" u="none" dirty="0">
                          <a:solidFill>
                            <a:schemeClr val="tx1"/>
                          </a:solidFill>
                          <a:latin typeface="Calibri Light" panose="020F0302020204030204" pitchFamily="34" charset="0"/>
                          <a:cs typeface="Calibri Light" panose="020F0302020204030204" pitchFamily="34" charset="0"/>
                        </a:rPr>
                        <a:t> grades</a:t>
                      </a:r>
                    </a:p>
                    <a:p>
                      <a:endParaRPr lang="en-US" sz="1200" dirty="0">
                        <a:solidFill>
                          <a:schemeClr val="tx1"/>
                        </a:solidFill>
                        <a:latin typeface="Calibri Light" panose="020F0302020204030204" pitchFamily="34" charset="0"/>
                        <a:cs typeface="Calibri Light" panose="020F03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libri Light" panose="020F0302020204030204" pitchFamily="34" charset="0"/>
                          <a:cs typeface="Calibri Light" panose="020F0302020204030204" pitchFamily="34" charset="0"/>
                        </a:rPr>
                        <a:t>8/17</a:t>
                      </a:r>
                      <a:r>
                        <a:rPr lang="en-US" sz="1050" b="1" dirty="0">
                          <a:solidFill>
                            <a:srgbClr val="FFFF00"/>
                          </a:solidFill>
                          <a:latin typeface="Calibri Light" panose="020F0302020204030204" pitchFamily="34" charset="0"/>
                          <a:cs typeface="Calibri Light" panose="020F0302020204030204" pitchFamily="34" charset="0"/>
                        </a:rPr>
                        <a:t> Program 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FF00"/>
                        </a:solidFill>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tx1"/>
                          </a:solidFill>
                          <a:latin typeface="Calibri Light" panose="020F0302020204030204" pitchFamily="34" charset="0"/>
                          <a:cs typeface="Calibri Light" panose="020F0302020204030204" pitchFamily="34" charset="0"/>
                        </a:rPr>
                        <a:t>First Team Practices</a:t>
                      </a:r>
                      <a:r>
                        <a:rPr lang="en-US" sz="1200" b="0" dirty="0">
                          <a:solidFill>
                            <a:schemeClr val="tx1"/>
                          </a:solidFill>
                          <a:latin typeface="Calibri Light" panose="020F0302020204030204" pitchFamily="34" charset="0"/>
                          <a:cs typeface="Calibri Light" panose="020F03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anose="020F0302020204030204" pitchFamily="34" charset="0"/>
                          <a:cs typeface="Calibri Light" panose="020F0302020204030204" pitchFamily="34" charset="0"/>
                        </a:rPr>
                        <a:t>(V) 9-12,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anose="020F0302020204030204" pitchFamily="34" charset="0"/>
                          <a:cs typeface="Calibri Light" panose="020F0302020204030204" pitchFamily="34" charset="0"/>
                        </a:rPr>
                        <a:t>(JV) 9-12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anose="020F0302020204030204" pitchFamily="34" charset="0"/>
                          <a:cs typeface="Calibri Light" panose="020F0302020204030204" pitchFamily="34" charset="0"/>
                        </a:rPr>
                        <a:t>(10A) 9-12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anose="020F0302020204030204" pitchFamily="34" charset="0"/>
                          <a:cs typeface="Calibri Light" panose="020F0302020204030204" pitchFamily="34" charset="0"/>
                        </a:rPr>
                        <a:t>(9A)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libri Light" panose="020F0302020204030204" pitchFamily="34" charset="0"/>
                          <a:cs typeface="Calibri Light" panose="020F0302020204030204" pitchFamily="34" charset="0"/>
                        </a:rPr>
                        <a:t>(9B) 1-4</a:t>
                      </a:r>
                    </a:p>
                  </a:txBody>
                  <a:tcPr>
                    <a:noFill/>
                  </a:tcPr>
                </a:tc>
                <a:tc>
                  <a:txBody>
                    <a:bodyPr/>
                    <a:lstStyle/>
                    <a:p>
                      <a:r>
                        <a:rPr lang="en-US" dirty="0">
                          <a:solidFill>
                            <a:schemeClr val="tx1"/>
                          </a:solidFill>
                          <a:latin typeface="Calibri Light" panose="020F0302020204030204" pitchFamily="34" charset="0"/>
                          <a:cs typeface="Calibri Light" panose="020F0302020204030204" pitchFamily="34" charset="0"/>
                        </a:rPr>
                        <a:t>8/18</a:t>
                      </a:r>
                    </a:p>
                    <a:p>
                      <a:endParaRPr lang="en-US" sz="800" dirty="0">
                        <a:solidFill>
                          <a:schemeClr val="tx1"/>
                        </a:solidFill>
                        <a:latin typeface="Calibri Light" panose="020F0302020204030204" pitchFamily="34" charset="0"/>
                        <a:cs typeface="Calibri Light" panose="020F0302020204030204" pitchFamily="34" charset="0"/>
                      </a:endParaRPr>
                    </a:p>
                    <a:p>
                      <a:r>
                        <a:rPr lang="en-US" sz="1200" dirty="0">
                          <a:solidFill>
                            <a:schemeClr val="tx1"/>
                          </a:solidFill>
                          <a:latin typeface="Calibri Light" panose="020F0302020204030204" pitchFamily="34" charset="0"/>
                          <a:cs typeface="Calibri Light" panose="020F0302020204030204" pitchFamily="34" charset="0"/>
                        </a:rPr>
                        <a:t>V/JV Home Scrimmage 9-12pm</a:t>
                      </a:r>
                    </a:p>
                    <a:p>
                      <a:endParaRPr lang="en-US" sz="1200" dirty="0">
                        <a:solidFill>
                          <a:schemeClr val="tx1"/>
                        </a:solidFill>
                        <a:latin typeface="Calibri Light" panose="020F0302020204030204" pitchFamily="34" charset="0"/>
                        <a:cs typeface="Calibri Light" panose="020F0302020204030204" pitchFamily="34" charset="0"/>
                      </a:endParaRPr>
                    </a:p>
                    <a:p>
                      <a:r>
                        <a:rPr lang="en-US" sz="1200" dirty="0">
                          <a:solidFill>
                            <a:srgbClr val="FFFF00"/>
                          </a:solidFill>
                          <a:latin typeface="Calibri Light" panose="020F0302020204030204" pitchFamily="34" charset="0"/>
                          <a:cs typeface="Calibri Light" panose="020F0302020204030204" pitchFamily="34" charset="0"/>
                        </a:rPr>
                        <a:t>Fall Kick-Off Meeting </a:t>
                      </a:r>
                      <a:r>
                        <a:rPr lang="en-US" sz="1200" dirty="0">
                          <a:solidFill>
                            <a:schemeClr val="tx1"/>
                          </a:solidFill>
                          <a:latin typeface="Calibri Light" panose="020F0302020204030204" pitchFamily="34" charset="0"/>
                          <a:cs typeface="Calibri Light" panose="020F0302020204030204" pitchFamily="34" charset="0"/>
                        </a:rPr>
                        <a:t>(all) </a:t>
                      </a:r>
                    </a:p>
                    <a:p>
                      <a:r>
                        <a:rPr lang="en-US" sz="1200" dirty="0">
                          <a:solidFill>
                            <a:schemeClr val="tx1"/>
                          </a:solidFill>
                          <a:latin typeface="Calibri Light" panose="020F0302020204030204" pitchFamily="34" charset="0"/>
                          <a:cs typeface="Calibri Light" panose="020F0302020204030204" pitchFamily="34" charset="0"/>
                        </a:rPr>
                        <a:t>1:00-3:30pm</a:t>
                      </a:r>
                    </a:p>
                  </a:txBody>
                  <a:tcPr>
                    <a:noFill/>
                  </a:tcPr>
                </a:tc>
                <a:extLst>
                  <a:ext uri="{0D108BD9-81ED-4DB2-BD59-A6C34878D82A}">
                    <a16:rowId xmlns:a16="http://schemas.microsoft.com/office/drawing/2014/main" xmlns="" val="1926097697"/>
                  </a:ext>
                </a:extLst>
              </a:tr>
            </a:tbl>
          </a:graphicData>
        </a:graphic>
      </p:graphicFrame>
    </p:spTree>
    <p:extLst>
      <p:ext uri="{BB962C8B-B14F-4D97-AF65-F5344CB8AC3E}">
        <p14:creationId xmlns:p14="http://schemas.microsoft.com/office/powerpoint/2010/main" val="229478969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3B690-38D1-4E2F-AB3A-643CDAD0DB2D}"/>
              </a:ext>
            </a:extLst>
          </p:cNvPr>
          <p:cNvSpPr>
            <a:spLocks noGrp="1"/>
          </p:cNvSpPr>
          <p:nvPr>
            <p:ph type="title"/>
          </p:nvPr>
        </p:nvSpPr>
        <p:spPr>
          <a:xfrm>
            <a:off x="1141412" y="69878"/>
            <a:ext cx="9905998" cy="1478570"/>
          </a:xfrm>
        </p:spPr>
        <p:txBody>
          <a:bodyPr>
            <a:normAutofit/>
          </a:bodyPr>
          <a:lstStyle/>
          <a:p>
            <a:pPr algn="ctr"/>
            <a:r>
              <a:rPr lang="en-US" sz="5400" dirty="0">
                <a:latin typeface="Arial Narrow" panose="020B0606020202030204" pitchFamily="34" charset="0"/>
              </a:rPr>
              <a:t>Captains practices</a:t>
            </a:r>
          </a:p>
        </p:txBody>
      </p:sp>
      <p:graphicFrame>
        <p:nvGraphicFramePr>
          <p:cNvPr id="4" name="Table 3">
            <a:extLst>
              <a:ext uri="{FF2B5EF4-FFF2-40B4-BE49-F238E27FC236}">
                <a16:creationId xmlns:a16="http://schemas.microsoft.com/office/drawing/2014/main" xmlns="" id="{1952F010-0291-4F23-963D-E8A1D5EDE4ED}"/>
              </a:ext>
            </a:extLst>
          </p:cNvPr>
          <p:cNvGraphicFramePr>
            <a:graphicFrameLocks noGrp="1"/>
          </p:cNvGraphicFramePr>
          <p:nvPr>
            <p:extLst>
              <p:ext uri="{D42A27DB-BD31-4B8C-83A1-F6EECF244321}">
                <p14:modId xmlns:p14="http://schemas.microsoft.com/office/powerpoint/2010/main" val="4130323670"/>
              </p:ext>
            </p:extLst>
          </p:nvPr>
        </p:nvGraphicFramePr>
        <p:xfrm>
          <a:off x="1230629" y="1200629"/>
          <a:ext cx="9730742" cy="1920240"/>
        </p:xfrm>
        <a:graphic>
          <a:graphicData uri="http://schemas.openxmlformats.org/drawingml/2006/table">
            <a:tbl>
              <a:tblPr firstRow="1" bandRow="1">
                <a:tableStyleId>{5C22544A-7EE6-4342-B048-85BDC9FD1C3A}</a:tableStyleId>
              </a:tblPr>
              <a:tblGrid>
                <a:gridCol w="1390106">
                  <a:extLst>
                    <a:ext uri="{9D8B030D-6E8A-4147-A177-3AD203B41FA5}">
                      <a16:colId xmlns:a16="http://schemas.microsoft.com/office/drawing/2014/main" xmlns="" val="927544612"/>
                    </a:ext>
                  </a:extLst>
                </a:gridCol>
                <a:gridCol w="1390106">
                  <a:extLst>
                    <a:ext uri="{9D8B030D-6E8A-4147-A177-3AD203B41FA5}">
                      <a16:colId xmlns:a16="http://schemas.microsoft.com/office/drawing/2014/main" xmlns="" val="1114181032"/>
                    </a:ext>
                  </a:extLst>
                </a:gridCol>
                <a:gridCol w="1390106">
                  <a:extLst>
                    <a:ext uri="{9D8B030D-6E8A-4147-A177-3AD203B41FA5}">
                      <a16:colId xmlns:a16="http://schemas.microsoft.com/office/drawing/2014/main" xmlns="" val="731624912"/>
                    </a:ext>
                  </a:extLst>
                </a:gridCol>
                <a:gridCol w="1390106">
                  <a:extLst>
                    <a:ext uri="{9D8B030D-6E8A-4147-A177-3AD203B41FA5}">
                      <a16:colId xmlns:a16="http://schemas.microsoft.com/office/drawing/2014/main" xmlns="" val="4096143262"/>
                    </a:ext>
                  </a:extLst>
                </a:gridCol>
                <a:gridCol w="1390106">
                  <a:extLst>
                    <a:ext uri="{9D8B030D-6E8A-4147-A177-3AD203B41FA5}">
                      <a16:colId xmlns:a16="http://schemas.microsoft.com/office/drawing/2014/main" xmlns="" val="1973986516"/>
                    </a:ext>
                  </a:extLst>
                </a:gridCol>
                <a:gridCol w="1390106">
                  <a:extLst>
                    <a:ext uri="{9D8B030D-6E8A-4147-A177-3AD203B41FA5}">
                      <a16:colId xmlns:a16="http://schemas.microsoft.com/office/drawing/2014/main" xmlns="" val="4219085088"/>
                    </a:ext>
                  </a:extLst>
                </a:gridCol>
                <a:gridCol w="1390106">
                  <a:extLst>
                    <a:ext uri="{9D8B030D-6E8A-4147-A177-3AD203B41FA5}">
                      <a16:colId xmlns:a16="http://schemas.microsoft.com/office/drawing/2014/main" xmlns="" val="2835082895"/>
                    </a:ext>
                  </a:extLst>
                </a:gridCol>
              </a:tblGrid>
              <a:tr h="293794">
                <a:tc>
                  <a:txBody>
                    <a:bodyPr/>
                    <a:lstStyle/>
                    <a:p>
                      <a:pPr algn="ctr"/>
                      <a:r>
                        <a:rPr lang="en-US" sz="1400" b="0" i="0" dirty="0">
                          <a:latin typeface="Georgia" panose="02040502050405020303" pitchFamily="18" charset="0"/>
                        </a:rPr>
                        <a:t>Sunday</a:t>
                      </a:r>
                    </a:p>
                  </a:txBody>
                  <a:tcPr/>
                </a:tc>
                <a:tc>
                  <a:txBody>
                    <a:bodyPr/>
                    <a:lstStyle/>
                    <a:p>
                      <a:pPr algn="ctr"/>
                      <a:r>
                        <a:rPr lang="en-US" sz="1400" b="0" i="0" dirty="0">
                          <a:latin typeface="Georgia" panose="02040502050405020303" pitchFamily="18" charset="0"/>
                        </a:rPr>
                        <a:t>Monday</a:t>
                      </a:r>
                    </a:p>
                  </a:txBody>
                  <a:tcPr/>
                </a:tc>
                <a:tc>
                  <a:txBody>
                    <a:bodyPr/>
                    <a:lstStyle/>
                    <a:p>
                      <a:pPr algn="ctr"/>
                      <a:r>
                        <a:rPr lang="en-US" sz="1400" b="0" i="0" dirty="0">
                          <a:latin typeface="Georgia" panose="02040502050405020303" pitchFamily="18" charset="0"/>
                        </a:rPr>
                        <a:t>Tuesday</a:t>
                      </a:r>
                    </a:p>
                  </a:txBody>
                  <a:tcPr/>
                </a:tc>
                <a:tc>
                  <a:txBody>
                    <a:bodyPr/>
                    <a:lstStyle/>
                    <a:p>
                      <a:pPr algn="ctr"/>
                      <a:r>
                        <a:rPr lang="en-US" sz="1400" b="0" i="0" dirty="0">
                          <a:latin typeface="Georgia" panose="02040502050405020303" pitchFamily="18" charset="0"/>
                        </a:rPr>
                        <a:t>Wednesday</a:t>
                      </a:r>
                    </a:p>
                  </a:txBody>
                  <a:tcPr/>
                </a:tc>
                <a:tc>
                  <a:txBody>
                    <a:bodyPr/>
                    <a:lstStyle/>
                    <a:p>
                      <a:pPr algn="ctr"/>
                      <a:r>
                        <a:rPr lang="en-US" sz="1400" b="0" i="0" dirty="0">
                          <a:latin typeface="Georgia" panose="02040502050405020303" pitchFamily="18" charset="0"/>
                        </a:rPr>
                        <a:t>Thursday</a:t>
                      </a:r>
                    </a:p>
                  </a:txBody>
                  <a:tcPr/>
                </a:tc>
                <a:tc>
                  <a:txBody>
                    <a:bodyPr/>
                    <a:lstStyle/>
                    <a:p>
                      <a:pPr algn="ctr"/>
                      <a:r>
                        <a:rPr lang="en-US" sz="1400" b="0" i="0" dirty="0">
                          <a:latin typeface="Georgia" panose="02040502050405020303" pitchFamily="18" charset="0"/>
                        </a:rPr>
                        <a:t>Friday</a:t>
                      </a:r>
                    </a:p>
                  </a:txBody>
                  <a:tcPr/>
                </a:tc>
                <a:tc>
                  <a:txBody>
                    <a:bodyPr/>
                    <a:lstStyle/>
                    <a:p>
                      <a:pPr algn="ctr"/>
                      <a:r>
                        <a:rPr lang="en-US" sz="1400" b="0" i="0" dirty="0">
                          <a:latin typeface="Georgia" panose="02040502050405020303" pitchFamily="18" charset="0"/>
                        </a:rPr>
                        <a:t>Saturday</a:t>
                      </a:r>
                    </a:p>
                  </a:txBody>
                  <a:tcPr/>
                </a:tc>
                <a:extLst>
                  <a:ext uri="{0D108BD9-81ED-4DB2-BD59-A6C34878D82A}">
                    <a16:rowId xmlns:a16="http://schemas.microsoft.com/office/drawing/2014/main" xmlns="" val="3327014618"/>
                  </a:ext>
                </a:extLst>
              </a:tr>
              <a:tr h="370840">
                <a:tc>
                  <a:txBody>
                    <a:bodyPr/>
                    <a:lstStyle/>
                    <a:p>
                      <a:r>
                        <a:rPr lang="en-US" b="0" i="0" dirty="0">
                          <a:latin typeface="Georgia" panose="02040502050405020303" pitchFamily="18" charset="0"/>
                        </a:rPr>
                        <a:t>5</a:t>
                      </a:r>
                    </a:p>
                    <a:p>
                      <a:endParaRPr lang="en-US" b="0" i="0" dirty="0">
                        <a:latin typeface="Georgia" panose="02040502050405020303" pitchFamily="18" charset="0"/>
                      </a:endParaRP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6</a:t>
                      </a:r>
                    </a:p>
                    <a:p>
                      <a:endParaRPr lang="en-US" b="0" i="0" dirty="0">
                        <a:latin typeface="Georgia" panose="02040502050405020303" pitchFamily="18" charset="0"/>
                      </a:endParaRPr>
                    </a:p>
                    <a:p>
                      <a:endParaRPr lang="en-US" b="0" i="0" dirty="0">
                        <a:latin typeface="Georgia" panose="02040502050405020303" pitchFamily="18" charset="0"/>
                      </a:endParaRPr>
                    </a:p>
                    <a:p>
                      <a:pPr algn="ctr"/>
                      <a:r>
                        <a:rPr lang="en-US" sz="1400" b="0" i="0" dirty="0">
                          <a:latin typeface="Georgia" panose="02040502050405020303" pitchFamily="18" charset="0"/>
                        </a:rPr>
                        <a:t>12:00-3:00pm</a:t>
                      </a:r>
                    </a:p>
                    <a:p>
                      <a:pPr algn="ctr"/>
                      <a:r>
                        <a:rPr lang="en-US" sz="1400" b="0" i="0" dirty="0">
                          <a:latin typeface="Georgia" panose="02040502050405020303" pitchFamily="18" charset="0"/>
                        </a:rPr>
                        <a:t>CMS</a:t>
                      </a: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7</a:t>
                      </a:r>
                    </a:p>
                    <a:p>
                      <a:endParaRPr lang="en-US" b="0" i="0" dirty="0">
                        <a:latin typeface="Georgia" panose="02040502050405020303" pitchFamily="18" charset="0"/>
                      </a:endParaRPr>
                    </a:p>
                    <a:p>
                      <a:endParaRPr lang="en-US" b="0" i="0" dirty="0">
                        <a:latin typeface="Georgia" panose="02040502050405020303" pitchFamily="18" charset="0"/>
                      </a:endParaRPr>
                    </a:p>
                    <a:p>
                      <a:pPr algn="ctr"/>
                      <a:r>
                        <a:rPr lang="en-US" sz="1400" b="0" i="0" dirty="0">
                          <a:latin typeface="Georgia" panose="02040502050405020303" pitchFamily="18" charset="0"/>
                        </a:rPr>
                        <a:t>12:00-3:00pm</a:t>
                      </a:r>
                    </a:p>
                    <a:p>
                      <a:pPr algn="ctr"/>
                      <a:r>
                        <a:rPr lang="en-US" sz="1400" b="0" i="0" dirty="0">
                          <a:latin typeface="Georgia" panose="02040502050405020303" pitchFamily="18" charset="0"/>
                        </a:rPr>
                        <a:t>CMS</a:t>
                      </a: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8</a:t>
                      </a:r>
                    </a:p>
                    <a:p>
                      <a:endParaRPr lang="en-US" b="0" i="0" dirty="0">
                        <a:latin typeface="Georgia" panose="02040502050405020303" pitchFamily="18" charset="0"/>
                      </a:endParaRPr>
                    </a:p>
                    <a:p>
                      <a:endParaRPr lang="en-US" b="0" i="0" dirty="0">
                        <a:latin typeface="Georgia" panose="02040502050405020303" pitchFamily="18" charset="0"/>
                      </a:endParaRPr>
                    </a:p>
                    <a:p>
                      <a:pPr algn="ctr"/>
                      <a:r>
                        <a:rPr lang="en-US" sz="1400" b="0" i="0" dirty="0">
                          <a:latin typeface="Georgia" panose="02040502050405020303" pitchFamily="18" charset="0"/>
                        </a:rPr>
                        <a:t>12:00-3:00pm</a:t>
                      </a:r>
                    </a:p>
                    <a:p>
                      <a:pPr algn="ctr"/>
                      <a:r>
                        <a:rPr lang="en-US" sz="1400" b="0" i="0" dirty="0">
                          <a:latin typeface="Georgia" panose="02040502050405020303" pitchFamily="18" charset="0"/>
                        </a:rPr>
                        <a:t>CMS</a:t>
                      </a: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9</a:t>
                      </a:r>
                    </a:p>
                    <a:p>
                      <a:endParaRPr lang="en-US" b="0" i="0" dirty="0">
                        <a:latin typeface="Georgia" panose="02040502050405020303" pitchFamily="18" charset="0"/>
                      </a:endParaRPr>
                    </a:p>
                    <a:p>
                      <a:endParaRPr lang="en-US" b="0" i="0" dirty="0">
                        <a:latin typeface="Georgia" panose="02040502050405020303" pitchFamily="18" charset="0"/>
                      </a:endParaRPr>
                    </a:p>
                    <a:p>
                      <a:pPr algn="ctr"/>
                      <a:r>
                        <a:rPr lang="en-US" sz="1400" b="0" i="0" dirty="0">
                          <a:latin typeface="Georgia" panose="02040502050405020303" pitchFamily="18" charset="0"/>
                        </a:rPr>
                        <a:t>9:00am-12pm</a:t>
                      </a:r>
                    </a:p>
                    <a:p>
                      <a:pPr algn="ctr"/>
                      <a:r>
                        <a:rPr lang="en-US" sz="1400" b="0" i="0" dirty="0">
                          <a:latin typeface="Georgia" panose="02040502050405020303" pitchFamily="18" charset="0"/>
                        </a:rPr>
                        <a:t>Antler’s Park</a:t>
                      </a: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10</a:t>
                      </a:r>
                    </a:p>
                    <a:p>
                      <a:endParaRPr lang="en-US" b="0" i="0" dirty="0">
                        <a:latin typeface="Georgia" panose="02040502050405020303" pitchFamily="18" charset="0"/>
                      </a:endParaRPr>
                    </a:p>
                    <a:p>
                      <a:endParaRPr lang="en-US" b="0" i="0" dirty="0">
                        <a:latin typeface="Georgia" panose="02040502050405020303" pitchFamily="18" charset="0"/>
                      </a:endParaRPr>
                    </a:p>
                    <a:p>
                      <a:endParaRPr lang="en-US" b="0" i="0" dirty="0">
                        <a:latin typeface="Georgia" panose="02040502050405020303" pitchFamily="18" charset="0"/>
                      </a:endParaRPr>
                    </a:p>
                  </a:txBody>
                  <a:tcPr/>
                </a:tc>
                <a:tc>
                  <a:txBody>
                    <a:bodyPr/>
                    <a:lstStyle/>
                    <a:p>
                      <a:r>
                        <a:rPr lang="en-US" b="0" i="0" dirty="0">
                          <a:latin typeface="Georgia" panose="02040502050405020303" pitchFamily="18" charset="0"/>
                        </a:rPr>
                        <a:t>11</a:t>
                      </a:r>
                    </a:p>
                  </a:txBody>
                  <a:tcPr/>
                </a:tc>
                <a:extLst>
                  <a:ext uri="{0D108BD9-81ED-4DB2-BD59-A6C34878D82A}">
                    <a16:rowId xmlns:a16="http://schemas.microsoft.com/office/drawing/2014/main" xmlns="" val="2332023090"/>
                  </a:ext>
                </a:extLst>
              </a:tr>
            </a:tbl>
          </a:graphicData>
        </a:graphic>
      </p:graphicFrame>
      <p:sp>
        <p:nvSpPr>
          <p:cNvPr id="5" name="Title 1">
            <a:extLst>
              <a:ext uri="{FF2B5EF4-FFF2-40B4-BE49-F238E27FC236}">
                <a16:creationId xmlns:a16="http://schemas.microsoft.com/office/drawing/2014/main" xmlns="" id="{43CE2609-89C1-4670-B3CE-8B699E3CE163}"/>
              </a:ext>
            </a:extLst>
          </p:cNvPr>
          <p:cNvSpPr txBox="1">
            <a:spLocks/>
          </p:cNvSpPr>
          <p:nvPr/>
        </p:nvSpPr>
        <p:spPr>
          <a:xfrm>
            <a:off x="3110665" y="3727938"/>
            <a:ext cx="5820508" cy="3130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00"/>
                </a:solidFill>
                <a:latin typeface="Georgia" panose="02040502050405020303" pitchFamily="18" charset="0"/>
              </a:rPr>
              <a:t>Details</a:t>
            </a:r>
          </a:p>
          <a:p>
            <a:pPr algn="ctr"/>
            <a:endParaRPr lang="en-US" sz="1400" dirty="0">
              <a:solidFill>
                <a:schemeClr val="bg1"/>
              </a:solidFill>
              <a:latin typeface="Georgia" panose="02040502050405020303" pitchFamily="18" charset="0"/>
            </a:endParaRPr>
          </a:p>
          <a:p>
            <a:pPr algn="ctr"/>
            <a:r>
              <a:rPr lang="en-US" sz="1800" dirty="0">
                <a:latin typeface="Georgia" panose="02040502050405020303" pitchFamily="18" charset="0"/>
              </a:rPr>
              <a:t>Open to all </a:t>
            </a:r>
            <a:r>
              <a:rPr lang="en-US" sz="1800" u="sng" dirty="0">
                <a:latin typeface="Georgia" panose="02040502050405020303" pitchFamily="18" charset="0"/>
              </a:rPr>
              <a:t>incoming 9</a:t>
            </a:r>
            <a:r>
              <a:rPr lang="en-US" sz="1800" u="sng" baseline="30000" dirty="0">
                <a:latin typeface="Georgia" panose="02040502050405020303" pitchFamily="18" charset="0"/>
              </a:rPr>
              <a:t>th</a:t>
            </a:r>
            <a:r>
              <a:rPr lang="en-US" sz="1800" u="sng" dirty="0">
                <a:latin typeface="Georgia" panose="02040502050405020303" pitchFamily="18" charset="0"/>
              </a:rPr>
              <a:t> graders </a:t>
            </a:r>
            <a:r>
              <a:rPr lang="en-US" sz="1800" dirty="0">
                <a:latin typeface="Georgia" panose="02040502050405020303" pitchFamily="18" charset="0"/>
              </a:rPr>
              <a:t>and interested players grades 10-12 in trying out for the fall program.</a:t>
            </a:r>
          </a:p>
          <a:p>
            <a:pPr algn="ctr"/>
            <a:endParaRPr lang="en-US" sz="1800" dirty="0">
              <a:latin typeface="Georgia" panose="02040502050405020303" pitchFamily="18" charset="0"/>
            </a:endParaRPr>
          </a:p>
          <a:p>
            <a:pPr algn="ctr"/>
            <a:r>
              <a:rPr lang="en-US" sz="1800" dirty="0">
                <a:latin typeface="Georgia" panose="02040502050405020303" pitchFamily="18" charset="0"/>
              </a:rPr>
              <a:t>Optional Practices led by our </a:t>
            </a:r>
          </a:p>
          <a:p>
            <a:pPr algn="ctr"/>
            <a:r>
              <a:rPr lang="en-US" sz="1800" dirty="0">
                <a:latin typeface="Georgia" panose="02040502050405020303" pitchFamily="18" charset="0"/>
              </a:rPr>
              <a:t>2018 Panther Volleyball Leadership.</a:t>
            </a:r>
          </a:p>
          <a:p>
            <a:pPr algn="ctr"/>
            <a:endParaRPr lang="en-US" sz="1600" dirty="0">
              <a:latin typeface="Georgia" panose="02040502050405020303" pitchFamily="18" charset="0"/>
            </a:endParaRPr>
          </a:p>
          <a:p>
            <a:pPr algn="ctr"/>
            <a:r>
              <a:rPr lang="en-US" sz="1800" dirty="0">
                <a:latin typeface="Georgia" panose="02040502050405020303" pitchFamily="18" charset="0"/>
              </a:rPr>
              <a:t>Intention is to </a:t>
            </a:r>
            <a:r>
              <a:rPr lang="en-US" sz="1800" i="1" dirty="0">
                <a:latin typeface="Georgia" panose="02040502050405020303" pitchFamily="18" charset="0"/>
              </a:rPr>
              <a:t>connect </a:t>
            </a:r>
            <a:r>
              <a:rPr lang="en-US" sz="1800" dirty="0">
                <a:latin typeface="Georgia" panose="02040502050405020303" pitchFamily="18" charset="0"/>
              </a:rPr>
              <a:t>within the program; </a:t>
            </a:r>
          </a:p>
          <a:p>
            <a:pPr algn="ctr"/>
            <a:r>
              <a:rPr lang="en-US" sz="1800" i="1" dirty="0">
                <a:latin typeface="Georgia" panose="02040502050405020303" pitchFamily="18" charset="0"/>
              </a:rPr>
              <a:t>share</a:t>
            </a:r>
            <a:r>
              <a:rPr lang="en-US" sz="1800" dirty="0">
                <a:latin typeface="Georgia" panose="02040502050405020303" pitchFamily="18" charset="0"/>
              </a:rPr>
              <a:t> thoughts, </a:t>
            </a:r>
            <a:r>
              <a:rPr lang="en-US" sz="1800" i="1" dirty="0">
                <a:latin typeface="Georgia" panose="02040502050405020303" pitchFamily="18" charset="0"/>
              </a:rPr>
              <a:t>ask </a:t>
            </a:r>
            <a:r>
              <a:rPr lang="en-US" sz="1800" dirty="0">
                <a:latin typeface="Georgia" panose="02040502050405020303" pitchFamily="18" charset="0"/>
              </a:rPr>
              <a:t>questions about tryouts; </a:t>
            </a:r>
            <a:r>
              <a:rPr lang="en-US" sz="1800" i="1" dirty="0">
                <a:latin typeface="Georgia" panose="02040502050405020303" pitchFamily="18" charset="0"/>
              </a:rPr>
              <a:t>participate</a:t>
            </a:r>
            <a:r>
              <a:rPr lang="en-US" sz="1800" dirty="0">
                <a:latin typeface="Georgia" panose="02040502050405020303" pitchFamily="18" charset="0"/>
              </a:rPr>
              <a:t> in drills designed to reflect both fun and purpose; </a:t>
            </a:r>
            <a:r>
              <a:rPr lang="en-US" sz="1800" i="1" dirty="0">
                <a:latin typeface="Georgia" panose="02040502050405020303" pitchFamily="18" charset="0"/>
              </a:rPr>
              <a:t>build</a:t>
            </a:r>
            <a:r>
              <a:rPr lang="en-US" sz="1800" dirty="0">
                <a:latin typeface="Georgia" panose="02040502050405020303" pitchFamily="18" charset="0"/>
              </a:rPr>
              <a:t> cohesion and preparation for the </a:t>
            </a:r>
          </a:p>
          <a:p>
            <a:pPr algn="ctr"/>
            <a:r>
              <a:rPr lang="en-US" sz="1800" dirty="0">
                <a:latin typeface="Georgia" panose="02040502050405020303" pitchFamily="18" charset="0"/>
              </a:rPr>
              <a:t>fall 2018 season.</a:t>
            </a:r>
          </a:p>
          <a:p>
            <a:pPr algn="ctr"/>
            <a:r>
              <a:rPr lang="en-US" sz="4800" dirty="0">
                <a:solidFill>
                  <a:schemeClr val="bg1"/>
                </a:solidFill>
                <a:latin typeface="Georgia" panose="02040502050405020303" pitchFamily="18" charset="0"/>
              </a:rPr>
              <a:t> </a:t>
            </a:r>
            <a:endParaRPr lang="en-US"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4557348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9D4B9-2F4D-4178-BA8A-AAA492DAD9EF}"/>
              </a:ext>
            </a:extLst>
          </p:cNvPr>
          <p:cNvSpPr>
            <a:spLocks noGrp="1"/>
          </p:cNvSpPr>
          <p:nvPr>
            <p:ph type="title"/>
          </p:nvPr>
        </p:nvSpPr>
        <p:spPr>
          <a:xfrm>
            <a:off x="1141412" y="145972"/>
            <a:ext cx="9905998" cy="931608"/>
          </a:xfrm>
        </p:spPr>
        <p:txBody>
          <a:bodyPr>
            <a:normAutofit/>
          </a:bodyPr>
          <a:lstStyle/>
          <a:p>
            <a:pPr algn="ctr"/>
            <a:r>
              <a:rPr lang="en-US" sz="5400" i="1" dirty="0">
                <a:latin typeface="Arial Narrow" panose="020B0606020202030204" pitchFamily="34" charset="0"/>
              </a:rPr>
              <a:t>Tryouts</a:t>
            </a:r>
          </a:p>
        </p:txBody>
      </p:sp>
      <p:sp>
        <p:nvSpPr>
          <p:cNvPr id="3" name="TextBox 2">
            <a:extLst>
              <a:ext uri="{FF2B5EF4-FFF2-40B4-BE49-F238E27FC236}">
                <a16:creationId xmlns:a16="http://schemas.microsoft.com/office/drawing/2014/main" xmlns="" id="{AD24FFB8-E930-48C6-93A8-B843D25B05E7}"/>
              </a:ext>
            </a:extLst>
          </p:cNvPr>
          <p:cNvSpPr txBox="1"/>
          <p:nvPr/>
        </p:nvSpPr>
        <p:spPr>
          <a:xfrm>
            <a:off x="1141412" y="1077580"/>
            <a:ext cx="4206240" cy="1569660"/>
          </a:xfrm>
          <a:prstGeom prst="rect">
            <a:avLst/>
          </a:prstGeom>
          <a:noFill/>
        </p:spPr>
        <p:txBody>
          <a:bodyPr wrap="square" rtlCol="0">
            <a:spAutoFit/>
          </a:bodyPr>
          <a:lstStyle/>
          <a:p>
            <a:r>
              <a:rPr lang="en-US" sz="2400" dirty="0">
                <a:solidFill>
                  <a:srgbClr val="FFFF00"/>
                </a:solidFill>
                <a:latin typeface="Arial Narrow" panose="020B0606020202030204" pitchFamily="34" charset="0"/>
              </a:rPr>
              <a:t>Eligibility Requirements:</a:t>
            </a:r>
          </a:p>
          <a:p>
            <a:pPr marL="742950" lvl="1" indent="-285750">
              <a:buFont typeface="Arial" panose="020B0604020202020204" pitchFamily="34" charset="0"/>
              <a:buChar char="•"/>
            </a:pPr>
            <a:r>
              <a:rPr lang="en-US" dirty="0">
                <a:latin typeface="Arial Narrow" panose="020B0606020202030204" pitchFamily="34" charset="0"/>
              </a:rPr>
              <a:t>Updated Physical (every 3 years)</a:t>
            </a:r>
          </a:p>
          <a:p>
            <a:pPr marL="742950" lvl="1" indent="-285750">
              <a:buFont typeface="Arial" panose="020B0604020202020204" pitchFamily="34" charset="0"/>
              <a:buChar char="•"/>
            </a:pPr>
            <a:r>
              <a:rPr lang="en-US" dirty="0">
                <a:latin typeface="Arial Narrow" panose="020B0606020202030204" pitchFamily="34" charset="0"/>
              </a:rPr>
              <a:t>Online Registration</a:t>
            </a:r>
          </a:p>
          <a:p>
            <a:pPr marL="742950" lvl="1" indent="-285750">
              <a:buFont typeface="Arial" panose="020B0604020202020204" pitchFamily="34" charset="0"/>
              <a:buChar char="•"/>
            </a:pPr>
            <a:r>
              <a:rPr lang="en-US" dirty="0">
                <a:latin typeface="Arial Narrow" panose="020B0606020202030204" pitchFamily="34" charset="0"/>
              </a:rPr>
              <a:t>Fall Activities Fee $300</a:t>
            </a:r>
          </a:p>
          <a:p>
            <a:pPr lvl="1"/>
            <a:r>
              <a:rPr lang="en-US" dirty="0">
                <a:latin typeface="Arial Narrow" panose="020B0606020202030204" pitchFamily="34" charset="0"/>
              </a:rPr>
              <a:t>	   </a:t>
            </a:r>
            <a:r>
              <a:rPr lang="en-US" sz="1400" dirty="0">
                <a:latin typeface="Arial Narrow" panose="020B0606020202030204" pitchFamily="34" charset="0"/>
              </a:rPr>
              <a:t>(refund issued if needed)</a:t>
            </a:r>
            <a:endParaRPr lang="en-US" dirty="0">
              <a:latin typeface="Arial Narrow" panose="020B0606020202030204" pitchFamily="34" charset="0"/>
            </a:endParaRPr>
          </a:p>
        </p:txBody>
      </p:sp>
      <p:sp>
        <p:nvSpPr>
          <p:cNvPr id="4" name="TextBox 3">
            <a:extLst>
              <a:ext uri="{FF2B5EF4-FFF2-40B4-BE49-F238E27FC236}">
                <a16:creationId xmlns:a16="http://schemas.microsoft.com/office/drawing/2014/main" xmlns="" id="{A8404ADC-9D0E-45D4-8CE0-7C62232D3754}"/>
              </a:ext>
            </a:extLst>
          </p:cNvPr>
          <p:cNvSpPr txBox="1"/>
          <p:nvPr/>
        </p:nvSpPr>
        <p:spPr>
          <a:xfrm>
            <a:off x="6917369" y="1077580"/>
            <a:ext cx="4206240" cy="1846659"/>
          </a:xfrm>
          <a:prstGeom prst="rect">
            <a:avLst/>
          </a:prstGeom>
          <a:noFill/>
        </p:spPr>
        <p:txBody>
          <a:bodyPr wrap="square" rtlCol="0">
            <a:spAutoFit/>
          </a:bodyPr>
          <a:lstStyle/>
          <a:p>
            <a:r>
              <a:rPr lang="en-US" sz="2400" dirty="0">
                <a:solidFill>
                  <a:srgbClr val="FFFF00"/>
                </a:solidFill>
                <a:latin typeface="Arial Narrow" panose="020B0606020202030204" pitchFamily="34" charset="0"/>
              </a:rPr>
              <a:t>Information Distributed:</a:t>
            </a:r>
          </a:p>
          <a:p>
            <a:pPr marL="742950" lvl="1" indent="-285750">
              <a:buFont typeface="Arial" panose="020B0604020202020204" pitchFamily="34" charset="0"/>
              <a:buChar char="•"/>
            </a:pPr>
            <a:r>
              <a:rPr lang="en-US" dirty="0">
                <a:latin typeface="Arial Narrow" panose="020B0606020202030204" pitchFamily="34" charset="0"/>
              </a:rPr>
              <a:t>Fall Kick-Off Meeting Flyer/Payment</a:t>
            </a:r>
          </a:p>
          <a:p>
            <a:pPr marL="742950" lvl="1" indent="-285750">
              <a:buFont typeface="Arial" panose="020B0604020202020204" pitchFamily="34" charset="0"/>
              <a:buChar char="•"/>
            </a:pPr>
            <a:r>
              <a:rPr lang="en-US" dirty="0">
                <a:latin typeface="Arial Narrow" panose="020B0606020202030204" pitchFamily="34" charset="0"/>
              </a:rPr>
              <a:t>Feed My Starving Children Event Flyer</a:t>
            </a:r>
          </a:p>
          <a:p>
            <a:pPr marL="742950" lvl="1" indent="-285750">
              <a:buFont typeface="Arial" panose="020B0604020202020204" pitchFamily="34" charset="0"/>
              <a:buChar char="•"/>
            </a:pPr>
            <a:r>
              <a:rPr lang="en-US" dirty="0">
                <a:latin typeface="Arial Narrow" panose="020B0606020202030204" pitchFamily="34" charset="0"/>
              </a:rPr>
              <a:t>Team Photo Form</a:t>
            </a:r>
          </a:p>
          <a:p>
            <a:pPr marL="742950" lvl="1" indent="-285750">
              <a:buFont typeface="Arial" panose="020B0604020202020204" pitchFamily="34" charset="0"/>
              <a:buChar char="•"/>
            </a:pPr>
            <a:r>
              <a:rPr lang="en-US" dirty="0">
                <a:latin typeface="Arial Narrow" panose="020B0606020202030204" pitchFamily="34" charset="0"/>
              </a:rPr>
              <a:t>Apparel information sheet</a:t>
            </a:r>
          </a:p>
          <a:p>
            <a:pPr marL="742950" lvl="1" indent="-285750">
              <a:buFont typeface="Arial" panose="020B0604020202020204" pitchFamily="34" charset="0"/>
              <a:buChar char="•"/>
            </a:pPr>
            <a:r>
              <a:rPr lang="en-US" dirty="0">
                <a:latin typeface="Arial Narrow" panose="020B0606020202030204" pitchFamily="34" charset="0"/>
              </a:rPr>
              <a:t>V/JV Scrimmage info</a:t>
            </a:r>
          </a:p>
        </p:txBody>
      </p:sp>
      <p:sp>
        <p:nvSpPr>
          <p:cNvPr id="5" name="TextBox 4">
            <a:extLst>
              <a:ext uri="{FF2B5EF4-FFF2-40B4-BE49-F238E27FC236}">
                <a16:creationId xmlns:a16="http://schemas.microsoft.com/office/drawing/2014/main" xmlns="" id="{63CDA844-F51B-495C-8D81-E1084F425007}"/>
              </a:ext>
            </a:extLst>
          </p:cNvPr>
          <p:cNvSpPr txBox="1"/>
          <p:nvPr/>
        </p:nvSpPr>
        <p:spPr>
          <a:xfrm>
            <a:off x="6917369" y="3073474"/>
            <a:ext cx="4206240" cy="1015663"/>
          </a:xfrm>
          <a:prstGeom prst="rect">
            <a:avLst/>
          </a:prstGeom>
          <a:noFill/>
        </p:spPr>
        <p:txBody>
          <a:bodyPr wrap="square" rtlCol="0">
            <a:spAutoFit/>
          </a:bodyPr>
          <a:lstStyle/>
          <a:p>
            <a:r>
              <a:rPr lang="en-US" sz="2400" dirty="0">
                <a:solidFill>
                  <a:srgbClr val="FFFF00"/>
                </a:solidFill>
                <a:latin typeface="Arial Narrow" panose="020B0606020202030204" pitchFamily="34" charset="0"/>
              </a:rPr>
              <a:t>Attendance:</a:t>
            </a:r>
          </a:p>
          <a:p>
            <a:pPr lvl="1"/>
            <a:r>
              <a:rPr lang="en-US" dirty="0">
                <a:latin typeface="Arial Narrow" panose="020B0606020202030204" pitchFamily="34" charset="0"/>
              </a:rPr>
              <a:t>is mandatory to ensure a fair and accurate evaluation of abilities with peers.</a:t>
            </a:r>
          </a:p>
        </p:txBody>
      </p:sp>
      <p:sp>
        <p:nvSpPr>
          <p:cNvPr id="6" name="TextBox 5">
            <a:extLst>
              <a:ext uri="{FF2B5EF4-FFF2-40B4-BE49-F238E27FC236}">
                <a16:creationId xmlns:a16="http://schemas.microsoft.com/office/drawing/2014/main" xmlns="" id="{6CA7D692-F527-4992-81BE-89FDC9D02BEB}"/>
              </a:ext>
            </a:extLst>
          </p:cNvPr>
          <p:cNvSpPr txBox="1"/>
          <p:nvPr/>
        </p:nvSpPr>
        <p:spPr>
          <a:xfrm>
            <a:off x="1141412" y="3073474"/>
            <a:ext cx="4206240" cy="1292662"/>
          </a:xfrm>
          <a:prstGeom prst="rect">
            <a:avLst/>
          </a:prstGeom>
          <a:noFill/>
        </p:spPr>
        <p:txBody>
          <a:bodyPr wrap="square" rtlCol="0">
            <a:spAutoFit/>
          </a:bodyPr>
          <a:lstStyle/>
          <a:p>
            <a:r>
              <a:rPr lang="en-US" sz="2400" dirty="0">
                <a:solidFill>
                  <a:srgbClr val="FFFF00"/>
                </a:solidFill>
                <a:latin typeface="Arial Narrow" panose="020B0606020202030204" pitchFamily="34" charset="0"/>
              </a:rPr>
              <a:t>Lines of Communication </a:t>
            </a:r>
            <a:r>
              <a:rPr lang="en-US" dirty="0">
                <a:latin typeface="Arial Narrow" panose="020B0606020202030204" pitchFamily="34" charset="0"/>
              </a:rPr>
              <a:t>(tryouts)</a:t>
            </a:r>
            <a:r>
              <a:rPr lang="en-US" dirty="0">
                <a:solidFill>
                  <a:srgbClr val="FFFF00"/>
                </a:solidFill>
                <a:latin typeface="Arial Narrow" panose="020B0606020202030204" pitchFamily="34" charset="0"/>
              </a:rPr>
              <a:t>:</a:t>
            </a:r>
            <a:endParaRPr lang="en-US" sz="2400" dirty="0">
              <a:solidFill>
                <a:srgbClr val="FFFF00"/>
              </a:solidFill>
              <a:latin typeface="Arial Narrow" panose="020B0606020202030204" pitchFamily="34" charset="0"/>
            </a:endParaRPr>
          </a:p>
          <a:p>
            <a:pPr marL="742950" lvl="1" indent="-285750">
              <a:buFont typeface="Arial" panose="020B0604020202020204" pitchFamily="34" charset="0"/>
              <a:buChar char="•"/>
            </a:pPr>
            <a:r>
              <a:rPr lang="en-US" dirty="0">
                <a:latin typeface="Arial Narrow" panose="020B0606020202030204" pitchFamily="34" charset="0"/>
              </a:rPr>
              <a:t>Athlete led, Athlete first. Always.</a:t>
            </a:r>
          </a:p>
          <a:p>
            <a:pPr marL="742950" lvl="1" indent="-285750">
              <a:buFont typeface="Arial" panose="020B0604020202020204" pitchFamily="34" charset="0"/>
              <a:buChar char="•"/>
            </a:pPr>
            <a:r>
              <a:rPr lang="en-US" dirty="0">
                <a:latin typeface="Arial Narrow" panose="020B0606020202030204" pitchFamily="34" charset="0"/>
              </a:rPr>
              <a:t>Parent emails/phone calls are not encouraged.</a:t>
            </a:r>
          </a:p>
        </p:txBody>
      </p:sp>
      <p:sp>
        <p:nvSpPr>
          <p:cNvPr id="7" name="TextBox 6">
            <a:extLst>
              <a:ext uri="{FF2B5EF4-FFF2-40B4-BE49-F238E27FC236}">
                <a16:creationId xmlns:a16="http://schemas.microsoft.com/office/drawing/2014/main" xmlns="" id="{2CA1F044-6DC0-4896-A15F-ECF3AC0BEABA}"/>
              </a:ext>
            </a:extLst>
          </p:cNvPr>
          <p:cNvSpPr txBox="1"/>
          <p:nvPr/>
        </p:nvSpPr>
        <p:spPr>
          <a:xfrm>
            <a:off x="3090527" y="4366136"/>
            <a:ext cx="5669280" cy="2123658"/>
          </a:xfrm>
          <a:prstGeom prst="rect">
            <a:avLst/>
          </a:prstGeom>
          <a:noFill/>
        </p:spPr>
        <p:txBody>
          <a:bodyPr wrap="square" rtlCol="0">
            <a:spAutoFit/>
          </a:bodyPr>
          <a:lstStyle/>
          <a:p>
            <a:pPr algn="ctr"/>
            <a:r>
              <a:rPr lang="en-US" sz="2400" dirty="0">
                <a:solidFill>
                  <a:srgbClr val="FFFF00"/>
                </a:solidFill>
                <a:latin typeface="Arial Narrow" panose="020B0606020202030204" pitchFamily="34" charset="0"/>
              </a:rPr>
              <a:t>Reminders:</a:t>
            </a:r>
          </a:p>
          <a:p>
            <a:pPr marL="285750" indent="-285750">
              <a:buFont typeface="Arial" panose="020B0604020202020204" pitchFamily="34" charset="0"/>
              <a:buChar char="•"/>
            </a:pPr>
            <a:r>
              <a:rPr lang="en-US" dirty="0">
                <a:latin typeface="Arial Narrow" panose="020B0606020202030204" pitchFamily="34" charset="0"/>
              </a:rPr>
              <a:t>On the court at least 10’ prior to scheduled start.</a:t>
            </a:r>
          </a:p>
          <a:p>
            <a:pPr marL="285750" indent="-285750">
              <a:buFont typeface="Arial" panose="020B0604020202020204" pitchFamily="34" charset="0"/>
              <a:buChar char="•"/>
            </a:pPr>
            <a:r>
              <a:rPr lang="en-US" dirty="0">
                <a:latin typeface="Arial Narrow" panose="020B0606020202030204" pitchFamily="34" charset="0"/>
              </a:rPr>
              <a:t>Wear black (LN) t-shirt daily. NO CLUB SHIRTS or tank tops.</a:t>
            </a:r>
          </a:p>
          <a:p>
            <a:pPr marL="285750" indent="-285750">
              <a:buFont typeface="Arial" panose="020B0604020202020204" pitchFamily="34" charset="0"/>
              <a:buChar char="•"/>
            </a:pPr>
            <a:r>
              <a:rPr lang="en-US" dirty="0">
                <a:latin typeface="Arial Narrow" panose="020B0606020202030204" pitchFamily="34" charset="0"/>
              </a:rPr>
              <a:t>New partner for warm-ups.</a:t>
            </a:r>
          </a:p>
          <a:p>
            <a:pPr marL="285750" indent="-285750">
              <a:buFont typeface="Arial" panose="020B0604020202020204" pitchFamily="34" charset="0"/>
              <a:buChar char="•"/>
            </a:pPr>
            <a:r>
              <a:rPr lang="en-US" dirty="0">
                <a:latin typeface="Arial Narrow" panose="020B0606020202030204" pitchFamily="34" charset="0"/>
              </a:rPr>
              <a:t>Team placements will be distributed Thursday</a:t>
            </a:r>
          </a:p>
          <a:p>
            <a:r>
              <a:rPr lang="en-US" dirty="0">
                <a:latin typeface="Arial Narrow" panose="020B0606020202030204" pitchFamily="34" charset="0"/>
              </a:rPr>
              <a:t>		(unless more time is needed for decision-making).</a:t>
            </a:r>
          </a:p>
          <a:p>
            <a:pPr marL="285750" indent="-285750">
              <a:buFont typeface="Arial" panose="020B0604020202020204" pitchFamily="34" charset="0"/>
              <a:buChar char="•"/>
            </a:pPr>
            <a:r>
              <a:rPr lang="en-US" dirty="0">
                <a:latin typeface="Arial Narrow" panose="020B0606020202030204" pitchFamily="34" charset="0"/>
              </a:rPr>
              <a:t>Parent Meeting with AD Mike Zweber on Monday, 8/13</a:t>
            </a:r>
          </a:p>
        </p:txBody>
      </p:sp>
    </p:spTree>
    <p:extLst>
      <p:ext uri="{BB962C8B-B14F-4D97-AF65-F5344CB8AC3E}">
        <p14:creationId xmlns:p14="http://schemas.microsoft.com/office/powerpoint/2010/main" val="9171581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7CCE5-9F84-465E-A525-7BA3C1E23086}"/>
              </a:ext>
            </a:extLst>
          </p:cNvPr>
          <p:cNvSpPr>
            <a:spLocks noGrp="1"/>
          </p:cNvSpPr>
          <p:nvPr>
            <p:ph type="title"/>
          </p:nvPr>
        </p:nvSpPr>
        <p:spPr>
          <a:xfrm>
            <a:off x="856205" y="113421"/>
            <a:ext cx="10476411" cy="1478570"/>
          </a:xfrm>
        </p:spPr>
        <p:txBody>
          <a:bodyPr>
            <a:normAutofit/>
          </a:bodyPr>
          <a:lstStyle/>
          <a:p>
            <a:pPr algn="ctr"/>
            <a:r>
              <a:rPr lang="en-US" sz="5400" dirty="0">
                <a:latin typeface="Calibri Light" panose="020F0302020204030204" pitchFamily="34" charset="0"/>
                <a:cs typeface="Calibri Light" panose="020F0302020204030204" pitchFamily="34" charset="0"/>
              </a:rPr>
              <a:t>“</a:t>
            </a:r>
            <a:r>
              <a:rPr lang="en-US" sz="5400" dirty="0">
                <a:solidFill>
                  <a:srgbClr val="FFFF00"/>
                </a:solidFill>
                <a:latin typeface="Calibri Light" panose="020F0302020204030204" pitchFamily="34" charset="0"/>
                <a:cs typeface="Calibri Light" panose="020F0302020204030204" pitchFamily="34" charset="0"/>
              </a:rPr>
              <a:t>Impact Placement</a:t>
            </a:r>
            <a:r>
              <a:rPr lang="en-US" sz="5400" dirty="0">
                <a:latin typeface="Calibri Light" panose="020F0302020204030204" pitchFamily="34" charset="0"/>
                <a:cs typeface="Calibri Light" panose="020F0302020204030204" pitchFamily="34" charset="0"/>
              </a:rPr>
              <a:t>”</a:t>
            </a:r>
          </a:p>
        </p:txBody>
      </p:sp>
      <p:sp>
        <p:nvSpPr>
          <p:cNvPr id="3" name="Content Placeholder 2">
            <a:extLst>
              <a:ext uri="{FF2B5EF4-FFF2-40B4-BE49-F238E27FC236}">
                <a16:creationId xmlns:a16="http://schemas.microsoft.com/office/drawing/2014/main" xmlns="" id="{AD766287-F9E2-4B63-97C0-54DA58570523}"/>
              </a:ext>
            </a:extLst>
          </p:cNvPr>
          <p:cNvSpPr>
            <a:spLocks noGrp="1"/>
          </p:cNvSpPr>
          <p:nvPr>
            <p:ph idx="1"/>
          </p:nvPr>
        </p:nvSpPr>
        <p:spPr>
          <a:xfrm>
            <a:off x="81142" y="1452653"/>
            <a:ext cx="12026536" cy="5009106"/>
          </a:xfrm>
        </p:spPr>
        <p:txBody>
          <a:bodyPr>
            <a:normAutofit fontScale="92500" lnSpcReduction="10000"/>
          </a:bodyPr>
          <a:lstStyle/>
          <a:p>
            <a:pPr marL="0" indent="0" algn="ctr">
              <a:buNone/>
            </a:pPr>
            <a:r>
              <a:rPr lang="en-US" dirty="0">
                <a:latin typeface="Calibri Light" panose="020F0302020204030204" pitchFamily="34" charset="0"/>
                <a:cs typeface="Calibri Light" panose="020F0302020204030204" pitchFamily="34" charset="0"/>
              </a:rPr>
              <a:t>The intention of the Lakeville North volleyball coaching staff is to organize athletes on teams in which:</a:t>
            </a:r>
          </a:p>
          <a:p>
            <a:pPr marL="0" indent="0" algn="ctr">
              <a:buNone/>
            </a:pPr>
            <a:r>
              <a:rPr lang="en-US" dirty="0">
                <a:latin typeface="Calibri Light" panose="020F0302020204030204" pitchFamily="34" charset="0"/>
                <a:cs typeface="Calibri Light" panose="020F0302020204030204" pitchFamily="34" charset="0"/>
              </a:rPr>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1) They will have the most impact;</a:t>
            </a:r>
          </a:p>
          <a:p>
            <a:pPr marL="0" indent="0" algn="ctr">
              <a:buNone/>
            </a:pPr>
            <a:r>
              <a:rPr lang="en-US" dirty="0">
                <a:latin typeface="Calibri Light" panose="020F0302020204030204" pitchFamily="34" charset="0"/>
                <a:cs typeface="Calibri Light" panose="020F0302020204030204" pitchFamily="34" charset="0"/>
              </a:rPr>
              <a:t>2) Their teammates and competition will raise their level of performance;</a:t>
            </a:r>
          </a:p>
          <a:p>
            <a:pPr marL="0" indent="0" algn="ctr">
              <a:buNone/>
            </a:pPr>
            <a:r>
              <a:rPr lang="en-US" dirty="0">
                <a:latin typeface="Calibri Light" panose="020F0302020204030204" pitchFamily="34" charset="0"/>
                <a:cs typeface="Calibri Light" panose="020F0302020204030204" pitchFamily="34" charset="0"/>
              </a:rPr>
              <a:t>3) They have the best opportunity to achieve team and individual success; </a:t>
            </a:r>
          </a:p>
          <a:p>
            <a:pPr marL="0" indent="0" algn="ctr">
              <a:buNone/>
            </a:pPr>
            <a:r>
              <a:rPr lang="en-US" dirty="0">
                <a:latin typeface="Calibri Light" panose="020F0302020204030204" pitchFamily="34" charset="0"/>
                <a:cs typeface="Calibri Light" panose="020F0302020204030204" pitchFamily="34" charset="0"/>
              </a:rPr>
              <a:t>4) Support the future vision for that player.</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Volleyball is a complicated, skill specific and positional based sport. </a:t>
            </a:r>
            <a:br>
              <a:rPr lang="en-US" dirty="0">
                <a:latin typeface="Calibri Light" panose="020F0302020204030204" pitchFamily="34" charset="0"/>
                <a:cs typeface="Calibri Light" panose="020F0302020204030204" pitchFamily="34" charset="0"/>
              </a:rPr>
            </a:br>
            <a:r>
              <a:rPr lang="en-US" dirty="0">
                <a:latin typeface="Calibri Light" panose="020F0302020204030204" pitchFamily="34" charset="0"/>
                <a:cs typeface="Calibri Light" panose="020F0302020204030204" pitchFamily="34" charset="0"/>
              </a:rPr>
              <a:t>To compile the potential for a successful team, every level is in need of a specific number of people to fill each specific role. There is no perfect number of players for each team. Our sport is defined by position and number. What is important, is that the player possess the necessary skill level to compete on the team of which they have been selected for.</a:t>
            </a:r>
          </a:p>
        </p:txBody>
      </p:sp>
    </p:spTree>
    <p:extLst>
      <p:ext uri="{BB962C8B-B14F-4D97-AF65-F5344CB8AC3E}">
        <p14:creationId xmlns:p14="http://schemas.microsoft.com/office/powerpoint/2010/main" val="192032423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Circuit</Template>
  <TotalTime>348</TotalTime>
  <Words>1042</Words>
  <Application>Microsoft Office PowerPoint</Application>
  <PresentationFormat>Widescreen</PresentationFormat>
  <Paragraphs>300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 Light</vt:lpstr>
      <vt:lpstr>Gabriola</vt:lpstr>
      <vt:lpstr>Georgia</vt:lpstr>
      <vt:lpstr>Trebuchet MS</vt:lpstr>
      <vt:lpstr>Tw Cen MT</vt:lpstr>
      <vt:lpstr>Circuit</vt:lpstr>
      <vt:lpstr>PAC Meeting Tuesday, July 24th, 2018</vt:lpstr>
      <vt:lpstr>PowerPoint Presentation</vt:lpstr>
      <vt:lpstr>Lakeville North High School Volleyball program</vt:lpstr>
      <vt:lpstr>PowerPoint Presentation</vt:lpstr>
      <vt:lpstr>Panther coaching staff</vt:lpstr>
      <vt:lpstr>calendar</vt:lpstr>
      <vt:lpstr>Captains practices</vt:lpstr>
      <vt:lpstr>Tryouts</vt:lpstr>
      <vt:lpstr>“Impact Placement”</vt:lpstr>
      <vt:lpstr>“impact placement”</vt:lpstr>
      <vt:lpstr>Team Assignments</vt:lpstr>
      <vt:lpstr>PowerPoint Presentation</vt:lpstr>
      <vt:lpstr>Tryout truths and LNHSVB realities</vt:lpstr>
      <vt:lpstr>LNHSVB Booster Board </vt:lpstr>
      <vt:lpstr>Questions?     Tryouts?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Meeting Tuesday, July 24th, 2018</dc:title>
  <dc:creator>Jackie Richter</dc:creator>
  <cp:lastModifiedBy>Chad Richter</cp:lastModifiedBy>
  <cp:revision>62</cp:revision>
  <dcterms:created xsi:type="dcterms:W3CDTF">2018-07-23T02:09:40Z</dcterms:created>
  <dcterms:modified xsi:type="dcterms:W3CDTF">2018-08-23T16:22:58Z</dcterms:modified>
</cp:coreProperties>
</file>