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8"/>
  </p:notesMasterIdLst>
  <p:sldIdLst>
    <p:sldId id="330" r:id="rId6"/>
    <p:sldId id="392" r:id="rId7"/>
    <p:sldId id="390" r:id="rId8"/>
    <p:sldId id="395" r:id="rId9"/>
    <p:sldId id="396" r:id="rId10"/>
    <p:sldId id="397" r:id="rId11"/>
    <p:sldId id="398" r:id="rId12"/>
    <p:sldId id="399" r:id="rId13"/>
    <p:sldId id="400" r:id="rId14"/>
    <p:sldId id="404" r:id="rId15"/>
    <p:sldId id="401" r:id="rId16"/>
    <p:sldId id="402" r:id="rId17"/>
    <p:sldId id="403" r:id="rId18"/>
    <p:sldId id="405" r:id="rId19"/>
    <p:sldId id="407" r:id="rId20"/>
    <p:sldId id="393" r:id="rId21"/>
    <p:sldId id="406" r:id="rId22"/>
    <p:sldId id="394" r:id="rId23"/>
    <p:sldId id="408" r:id="rId24"/>
    <p:sldId id="409" r:id="rId25"/>
    <p:sldId id="410" r:id="rId26"/>
    <p:sldId id="41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FF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231" autoAdjust="0"/>
  </p:normalViewPr>
  <p:slideViewPr>
    <p:cSldViewPr>
      <p:cViewPr varScale="1">
        <p:scale>
          <a:sx n="86" d="100"/>
          <a:sy n="86" d="100"/>
        </p:scale>
        <p:origin x="135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0D2966-B8D7-41BA-96E0-3556CF290DD9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0A242B-75BC-416C-AB66-66FE6BC6C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665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5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7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9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6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3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61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1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80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036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65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922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21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010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261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38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51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3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87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0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6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3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8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E8830-141F-42FA-BE80-09D4A132B12B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29409-697B-4732-A996-6D877FC80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1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8E232-1803-43B6-B91A-64A8BE3F42A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53BEF-6921-4A09-91D7-F92862F9E7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97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022" y="2590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Module # 2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Mechanics &amp; Rules - Violations</a:t>
            </a:r>
          </a:p>
        </p:txBody>
      </p:sp>
    </p:spTree>
    <p:extLst>
      <p:ext uri="{BB962C8B-B14F-4D97-AF65-F5344CB8AC3E}">
        <p14:creationId xmlns:p14="http://schemas.microsoft.com/office/powerpoint/2010/main" val="246189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Floor Violations – Jump Ball</a:t>
            </a:r>
            <a:br>
              <a:rPr lang="en-US" sz="5400" dirty="0">
                <a:solidFill>
                  <a:schemeClr val="bg1"/>
                </a:solidFill>
              </a:rPr>
            </a:br>
            <a:r>
              <a:rPr lang="en-US" sz="5400" dirty="0">
                <a:solidFill>
                  <a:schemeClr val="bg1"/>
                </a:solidFill>
              </a:rPr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Neither jumper must: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Touch the tossed ball before it reaches its highest point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Leave the center restraining circle until ball has been touched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Catch the ball before the jump ends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Touch the ball more than twice</a:t>
            </a:r>
          </a:p>
          <a:p>
            <a:r>
              <a:rPr lang="en-US" dirty="0">
                <a:solidFill>
                  <a:schemeClr val="bg1"/>
                </a:solidFill>
              </a:rPr>
              <a:t>The jump ball and the restrictions end when the touched ball contacts one of the 8 players, an official, the floor or basket/backboard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75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Floor Violations – 3 Seconds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player must not remain for 3 seconds in the “Key”</a:t>
            </a:r>
          </a:p>
          <a:p>
            <a:r>
              <a:rPr lang="en-US" dirty="0">
                <a:solidFill>
                  <a:schemeClr val="bg1"/>
                </a:solidFill>
              </a:rPr>
              <a:t>Restriction applies to a player who has only one foot touching the FT lane</a:t>
            </a:r>
          </a:p>
          <a:p>
            <a:r>
              <a:rPr lang="en-US" dirty="0">
                <a:solidFill>
                  <a:schemeClr val="bg1"/>
                </a:solidFill>
              </a:rPr>
              <a:t>Allowance to dribble or shoot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3505200"/>
            <a:ext cx="3048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Floor Violations – 10 Seconds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player or his/her team may not be in continuous control of the ball in his/her backcourt for 10 seconds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3200400"/>
            <a:ext cx="6019800" cy="3445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22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Floor Violations – Back Court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player must not be the first to touch the ball after it has been in team control in the front court; if he/she or teammate last touched the ball in the front court</a:t>
            </a:r>
          </a:p>
          <a:p>
            <a:r>
              <a:rPr lang="en-US" dirty="0">
                <a:solidFill>
                  <a:schemeClr val="bg1"/>
                </a:solidFill>
              </a:rPr>
              <a:t>During jump ball, throw in or while on defense a player may jump from his/her front court, secure the ball and land in the backcourt</a:t>
            </a:r>
          </a:p>
          <a:p>
            <a:r>
              <a:rPr lang="en-US" dirty="0">
                <a:solidFill>
                  <a:schemeClr val="bg1"/>
                </a:solidFill>
              </a:rPr>
              <a:t>While player is in backcourt…no self pass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223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Floor Violations – Closely Guarded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A player must not, while closely guarded: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Hold the ball for 5 seconds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Dribble the ball for 5 seconds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Control the ball for 5 seconds in an area enclosed by screening teammates</a:t>
            </a:r>
          </a:p>
          <a:p>
            <a:r>
              <a:rPr lang="en-US" dirty="0">
                <a:solidFill>
                  <a:schemeClr val="bg1"/>
                </a:solidFill>
              </a:rPr>
              <a:t>A closely guarded count must not be started during an interrupted dribble</a:t>
            </a:r>
          </a:p>
          <a:p>
            <a:r>
              <a:rPr lang="en-US" dirty="0">
                <a:solidFill>
                  <a:schemeClr val="bg1"/>
                </a:solidFill>
              </a:rPr>
              <a:t>A closely guarded count must be terminated during an interrupted dribble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14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Floor Violations </a:t>
            </a:r>
            <a:br>
              <a:rPr lang="en-US" sz="5400" dirty="0">
                <a:solidFill>
                  <a:schemeClr val="bg1"/>
                </a:solidFill>
              </a:rPr>
            </a:br>
            <a:r>
              <a:rPr lang="en-US" sz="5400" dirty="0">
                <a:solidFill>
                  <a:schemeClr val="bg1"/>
                </a:solidFill>
              </a:rPr>
              <a:t>Excessive Swinging of the Elbows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player must not, excessively swing his/her arm(s) or elbow(s) even without contacting an opponent</a:t>
            </a:r>
          </a:p>
          <a:p>
            <a:r>
              <a:rPr lang="en-US" dirty="0">
                <a:solidFill>
                  <a:schemeClr val="bg1"/>
                </a:solidFill>
              </a:rPr>
              <a:t>A player may not extend arm(s) or elbow(s) to hold the ball under the chin or against the body.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19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Basket Violations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Basket Interference (4-6) when a player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Touches the ball or any part of the basket (including net) while the ball is on or within either basket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Touches the ball while any part of the ball is within the imaginary cylinder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Touches the outside the cylinder while reaching through the basket from below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Pulls down the moveable ring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581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Basket Violations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Goaltending (4-22)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Goaltending occurs when a player touches the ball during a try or tap for field goal while the ball is in its downward flight entirely above the basket ring level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761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Free Throw Violations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Defense/Offense on Lane Lines</a:t>
            </a:r>
          </a:p>
          <a:p>
            <a:r>
              <a:rPr lang="en-US" dirty="0">
                <a:solidFill>
                  <a:schemeClr val="bg1"/>
                </a:solidFill>
              </a:rPr>
              <a:t>Shooter</a:t>
            </a:r>
          </a:p>
          <a:p>
            <a:r>
              <a:rPr lang="en-US">
                <a:solidFill>
                  <a:schemeClr val="bg1"/>
                </a:solidFill>
              </a:rPr>
              <a:t>Defense/Offense not on Lane Lines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4038600"/>
            <a:ext cx="247650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32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Free Throw Violations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Defense/Offense on Lane Lines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3321" y="2278176"/>
            <a:ext cx="5412557" cy="40386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5029200" y="541020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453128" y="541020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29200" y="4694237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439886" y="4644571"/>
            <a:ext cx="332557" cy="2945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4114800"/>
            <a:ext cx="304800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482157" y="5029994"/>
            <a:ext cx="304800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029200" y="5013438"/>
            <a:ext cx="304800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072743" y="3574256"/>
            <a:ext cx="304800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133600" y="4114800"/>
            <a:ext cx="304800" cy="288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2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Violations (Rule #9)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Three types of rule infractions</a:t>
            </a:r>
          </a:p>
          <a:p>
            <a:r>
              <a:rPr lang="en-US" dirty="0">
                <a:solidFill>
                  <a:schemeClr val="bg1"/>
                </a:solidFill>
              </a:rPr>
              <a:t>Floor</a:t>
            </a:r>
          </a:p>
          <a:p>
            <a:r>
              <a:rPr lang="en-US" dirty="0">
                <a:solidFill>
                  <a:schemeClr val="bg1"/>
                </a:solidFill>
              </a:rPr>
              <a:t>Basket Interference &amp; Goal Tending</a:t>
            </a:r>
          </a:p>
          <a:p>
            <a:r>
              <a:rPr lang="en-US" dirty="0">
                <a:solidFill>
                  <a:schemeClr val="bg1"/>
                </a:solidFill>
              </a:rPr>
              <a:t>Free Throw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897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Free Throw Violations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Defense/Offense on Lane Lines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Must not enter the lane or leave the marked space until the ball has been released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Must not have either foot beyond the vertical plane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No opponent must distract the free thrower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Players occupying the lane spaces may not enter the free throw semi-circle until the ball touches the ring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531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Free Throw Violations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free thrower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Must attempt the try within the free throw semi-circle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Must throw within 10 seconds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Must not have either foot beyond the vertical plane of the free throw line until the ball touches the ring or until the free throw ends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Must not fake a try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5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Free Throw Violations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Players not on the lane spaces must not enter the 3 point arc until the ball touches </a:t>
            </a:r>
            <a:r>
              <a:rPr lang="en-US">
                <a:solidFill>
                  <a:schemeClr val="bg1"/>
                </a:solidFill>
              </a:rPr>
              <a:t>the ring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640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Floor Violations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Throw In</a:t>
            </a:r>
          </a:p>
          <a:p>
            <a:r>
              <a:rPr lang="en-US" dirty="0">
                <a:solidFill>
                  <a:schemeClr val="bg1"/>
                </a:solidFill>
              </a:rPr>
              <a:t>Out of Bounds</a:t>
            </a:r>
          </a:p>
          <a:p>
            <a:r>
              <a:rPr lang="en-US" dirty="0">
                <a:solidFill>
                  <a:schemeClr val="bg1"/>
                </a:solidFill>
              </a:rPr>
              <a:t>Travel, Kick, Fist, Ball Enters Basket from Below</a:t>
            </a:r>
          </a:p>
          <a:p>
            <a:r>
              <a:rPr lang="en-US" dirty="0">
                <a:solidFill>
                  <a:schemeClr val="bg1"/>
                </a:solidFill>
              </a:rPr>
              <a:t>Illegal Dribble</a:t>
            </a:r>
          </a:p>
          <a:p>
            <a:r>
              <a:rPr lang="en-US" dirty="0">
                <a:solidFill>
                  <a:schemeClr val="bg1"/>
                </a:solidFill>
              </a:rPr>
              <a:t>Jump Ball</a:t>
            </a:r>
          </a:p>
          <a:p>
            <a:r>
              <a:rPr lang="en-US" dirty="0">
                <a:solidFill>
                  <a:schemeClr val="bg1"/>
                </a:solidFill>
              </a:rPr>
              <a:t>Three Seconds</a:t>
            </a:r>
          </a:p>
          <a:p>
            <a:r>
              <a:rPr lang="en-US" dirty="0">
                <a:solidFill>
                  <a:schemeClr val="bg1"/>
                </a:solidFill>
              </a:rPr>
              <a:t>Ten Seconds </a:t>
            </a:r>
          </a:p>
          <a:p>
            <a:r>
              <a:rPr lang="en-US" dirty="0">
                <a:solidFill>
                  <a:schemeClr val="bg1"/>
                </a:solidFill>
              </a:rPr>
              <a:t>Back Court</a:t>
            </a:r>
          </a:p>
          <a:p>
            <a:r>
              <a:rPr lang="en-US" dirty="0">
                <a:solidFill>
                  <a:schemeClr val="bg1"/>
                </a:solidFill>
              </a:rPr>
              <a:t>Closely Guarded</a:t>
            </a:r>
          </a:p>
          <a:p>
            <a:r>
              <a:rPr lang="en-US" dirty="0">
                <a:solidFill>
                  <a:schemeClr val="bg1"/>
                </a:solidFill>
              </a:rPr>
              <a:t>Excessive Swinging of the Elbows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735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Floor Violations – Throw 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Thrower must not leave designated spot</a:t>
            </a:r>
          </a:p>
          <a:p>
            <a:r>
              <a:rPr lang="en-US" dirty="0">
                <a:solidFill>
                  <a:schemeClr val="bg1"/>
                </a:solidFill>
              </a:rPr>
              <a:t>Ball must be passed by thrower directly into the court</a:t>
            </a:r>
          </a:p>
          <a:p>
            <a:r>
              <a:rPr lang="en-US" dirty="0">
                <a:solidFill>
                  <a:schemeClr val="bg1"/>
                </a:solidFill>
              </a:rPr>
              <a:t>Ball must be </a:t>
            </a:r>
            <a:r>
              <a:rPr lang="en-US" u="sng" dirty="0">
                <a:solidFill>
                  <a:schemeClr val="bg1"/>
                </a:solidFill>
              </a:rPr>
              <a:t>released</a:t>
            </a:r>
            <a:r>
              <a:rPr lang="en-US" dirty="0">
                <a:solidFill>
                  <a:schemeClr val="bg1"/>
                </a:solidFill>
              </a:rPr>
              <a:t> on pass before 5 seconds</a:t>
            </a:r>
          </a:p>
          <a:p>
            <a:r>
              <a:rPr lang="en-US" dirty="0">
                <a:solidFill>
                  <a:schemeClr val="bg1"/>
                </a:solidFill>
              </a:rPr>
              <a:t>Thrower must not carry the ball into the court</a:t>
            </a:r>
          </a:p>
          <a:p>
            <a:r>
              <a:rPr lang="en-US" dirty="0">
                <a:solidFill>
                  <a:schemeClr val="bg1"/>
                </a:solidFill>
              </a:rPr>
              <a:t>Thrown ball must not enter the basket</a:t>
            </a:r>
          </a:p>
          <a:p>
            <a:r>
              <a:rPr lang="en-US" dirty="0">
                <a:solidFill>
                  <a:schemeClr val="bg1"/>
                </a:solidFill>
              </a:rPr>
              <a:t>Thrown ball must not become lodged between backboard &amp; rim</a:t>
            </a:r>
          </a:p>
          <a:p>
            <a:r>
              <a:rPr lang="en-US" dirty="0">
                <a:solidFill>
                  <a:schemeClr val="bg1"/>
                </a:solidFill>
              </a:rPr>
              <a:t>Opponents of the thrower must not have any part of his/her body inside boundary plane until the ball has been released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405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Floor Violations – Out of Bounds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player must not cause the ball to go out of bounds (step on boundary line)</a:t>
            </a:r>
          </a:p>
          <a:p>
            <a:r>
              <a:rPr lang="en-US" dirty="0">
                <a:solidFill>
                  <a:schemeClr val="bg1"/>
                </a:solidFill>
              </a:rPr>
              <a:t>A player must not be out of bounds when he/she touches the ball</a:t>
            </a:r>
          </a:p>
          <a:p>
            <a:r>
              <a:rPr lang="en-US" dirty="0">
                <a:solidFill>
                  <a:schemeClr val="bg1"/>
                </a:solidFill>
              </a:rPr>
              <a:t>A player must not leave the court for an unauthorized reason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80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Floor Violations - Travel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Traveling is moving a foot or feet in any direction in excess of the prescribed limits while holding the ball</a:t>
            </a:r>
          </a:p>
          <a:p>
            <a:r>
              <a:rPr lang="en-US" dirty="0">
                <a:solidFill>
                  <a:schemeClr val="bg1"/>
                </a:solidFill>
              </a:rPr>
              <a:t>Two foot…pivot</a:t>
            </a:r>
          </a:p>
          <a:p>
            <a:r>
              <a:rPr lang="en-US" dirty="0">
                <a:solidFill>
                  <a:schemeClr val="bg1"/>
                </a:solidFill>
              </a:rPr>
              <a:t>Dribble jump stop…pivot</a:t>
            </a:r>
          </a:p>
          <a:p>
            <a:r>
              <a:rPr lang="en-US" dirty="0">
                <a:solidFill>
                  <a:schemeClr val="bg1"/>
                </a:solidFill>
              </a:rPr>
              <a:t>Lift pivot foot…shot, dribble…pivot foot NOT return to floor</a:t>
            </a:r>
          </a:p>
          <a:p>
            <a:r>
              <a:rPr lang="en-US" dirty="0">
                <a:solidFill>
                  <a:schemeClr val="bg1"/>
                </a:solidFill>
              </a:rPr>
              <a:t>A player holding the ball may not touch the floor with knee or any other body part other than hand or foot</a:t>
            </a:r>
          </a:p>
          <a:p>
            <a:r>
              <a:rPr lang="en-US" dirty="0">
                <a:solidFill>
                  <a:schemeClr val="bg1"/>
                </a:solidFill>
              </a:rPr>
              <a:t>After gaining control while on the floor…may not attempt to get up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32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Floor Violations – Kick or Fist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Kicking the ball is intentionally striking it with any part of the leg or foot</a:t>
            </a:r>
          </a:p>
          <a:p>
            <a:r>
              <a:rPr lang="en-US" dirty="0">
                <a:solidFill>
                  <a:schemeClr val="bg1"/>
                </a:solidFill>
              </a:rPr>
              <a:t>Accidentally striking the ball with the foot is not a violation</a:t>
            </a:r>
          </a:p>
          <a:p>
            <a:r>
              <a:rPr lang="en-US" dirty="0">
                <a:solidFill>
                  <a:schemeClr val="bg1"/>
                </a:solidFill>
              </a:rPr>
              <a:t>Striking the ball with the fist</a:t>
            </a:r>
          </a:p>
          <a:p>
            <a:r>
              <a:rPr lang="en-US" dirty="0">
                <a:solidFill>
                  <a:schemeClr val="bg1"/>
                </a:solidFill>
              </a:rPr>
              <a:t>Causing the ball to enter and pass through the basket from below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01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Floor Violations – Illegal Dribble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player must not dribble a second time after his/her first dribble ended…unless lost control due to: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Try for goal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Touched by opponent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Pass or fumble touched by another player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3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Floor Violations – Jump Ball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When official is ready and until the ball is tossed, non jumpers must not: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Move onto the center restraining circle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Change position around the center restraining circle</a:t>
            </a:r>
          </a:p>
          <a:p>
            <a:r>
              <a:rPr lang="en-US" dirty="0">
                <a:solidFill>
                  <a:schemeClr val="bg1"/>
                </a:solidFill>
              </a:rPr>
              <a:t>Until the tossed ball is touched by one or both of the jumpers, non jumpers must not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Have either foot break the plane of center circle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Take a position in any occupied space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14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EBE7D15425B64BA0A16AA2E528592A" ma:contentTypeVersion="11" ma:contentTypeDescription="Create a new document." ma:contentTypeScope="" ma:versionID="b76f57c1872af82a415e2ca8e130aa48">
  <xsd:schema xmlns:xsd="http://www.w3.org/2001/XMLSchema" xmlns:xs="http://www.w3.org/2001/XMLSchema" xmlns:p="http://schemas.microsoft.com/office/2006/metadata/properties" xmlns:ns3="e7a1997b-76ad-4be3-b33f-402379fcffc1" xmlns:ns4="5b253ad0-fa06-4780-8c7a-19a7b5537403" targetNamespace="http://schemas.microsoft.com/office/2006/metadata/properties" ma:root="true" ma:fieldsID="41a67476b0fe44274cfe7f243af46507" ns3:_="" ns4:_="">
    <xsd:import namespace="e7a1997b-76ad-4be3-b33f-402379fcffc1"/>
    <xsd:import namespace="5b253ad0-fa06-4780-8c7a-19a7b55374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a1997b-76ad-4be3-b33f-402379fcffc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253ad0-fa06-4780-8c7a-19a7b55374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b253ad0-fa06-4780-8c7a-19a7b5537403" xsi:nil="true"/>
  </documentManagement>
</p:properties>
</file>

<file path=customXml/itemProps1.xml><?xml version="1.0" encoding="utf-8"?>
<ds:datastoreItem xmlns:ds="http://schemas.openxmlformats.org/officeDocument/2006/customXml" ds:itemID="{2F1D0EA8-E56A-4809-B987-32A7A0158B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7582D6-8A97-4C5C-8CA6-2F74C63D93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a1997b-76ad-4be3-b33f-402379fcffc1"/>
    <ds:schemaRef ds:uri="5b253ad0-fa06-4780-8c7a-19a7b55374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400830-9C60-4CE0-BCC5-7F9CBEF5A704}">
  <ds:schemaRefs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e7a1997b-76ad-4be3-b33f-402379fcffc1"/>
    <ds:schemaRef ds:uri="http://schemas.microsoft.com/office/infopath/2007/PartnerControls"/>
    <ds:schemaRef ds:uri="http://schemas.openxmlformats.org/package/2006/metadata/core-properties"/>
    <ds:schemaRef ds:uri="5b253ad0-fa06-4780-8c7a-19a7b553740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24046</TotalTime>
  <Words>1029</Words>
  <Application>Microsoft Office PowerPoint</Application>
  <PresentationFormat>On-screen Show (4:3)</PresentationFormat>
  <Paragraphs>112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Office Theme</vt:lpstr>
      <vt:lpstr>1_Office Theme</vt:lpstr>
      <vt:lpstr>Module # 2 Mechanics &amp; Rules - Violations</vt:lpstr>
      <vt:lpstr>Violations (Rule #9)</vt:lpstr>
      <vt:lpstr>Floor Violations</vt:lpstr>
      <vt:lpstr>Floor Violations – Throw In</vt:lpstr>
      <vt:lpstr>Floor Violations – Out of Bounds</vt:lpstr>
      <vt:lpstr>Floor Violations - Travel</vt:lpstr>
      <vt:lpstr>Floor Violations – Kick or Fist</vt:lpstr>
      <vt:lpstr>Floor Violations – Illegal Dribble</vt:lpstr>
      <vt:lpstr>Floor Violations – Jump Ball</vt:lpstr>
      <vt:lpstr>Floor Violations – Jump Ball (Continued)</vt:lpstr>
      <vt:lpstr>Floor Violations – 3 Seconds</vt:lpstr>
      <vt:lpstr>Floor Violations – 10 Seconds</vt:lpstr>
      <vt:lpstr>Floor Violations – Back Court</vt:lpstr>
      <vt:lpstr>Floor Violations – Closely Guarded</vt:lpstr>
      <vt:lpstr>Floor Violations  Excessive Swinging of the Elbows</vt:lpstr>
      <vt:lpstr>Basket Violations</vt:lpstr>
      <vt:lpstr>Basket Violations</vt:lpstr>
      <vt:lpstr>Free Throw Violations</vt:lpstr>
      <vt:lpstr>Free Throw Violations</vt:lpstr>
      <vt:lpstr>Free Throw Violations</vt:lpstr>
      <vt:lpstr>Free Throw Violations</vt:lpstr>
      <vt:lpstr>Free Throw Violations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Devin Walker</dc:creator>
  <cp:lastModifiedBy>Kyle Taber</cp:lastModifiedBy>
  <cp:revision>118</cp:revision>
  <dcterms:created xsi:type="dcterms:W3CDTF">2015-07-15T02:18:32Z</dcterms:created>
  <dcterms:modified xsi:type="dcterms:W3CDTF">2024-12-02T03:47:57Z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0x01010064EBE7D15425B64BA0A16AA2E528592A</vt:lpwstr>
  </property>
</Properties>
</file>