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18"/>
  </p:notesMasterIdLst>
  <p:sldIdLst>
    <p:sldId id="256" r:id="rId2"/>
    <p:sldId id="257" r:id="rId3"/>
    <p:sldId id="271"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Lst>
  <p:sldSz cx="9144000" cy="5143500" type="screen16x9"/>
  <p:notesSz cx="6858000" cy="9144000"/>
  <p:embeddedFontLst>
    <p:embeddedFont>
      <p:font typeface="Roboto" panose="02000000000000000000" pitchFamily="2" charset="0"/>
      <p:regular r:id="rId19"/>
      <p:bold r:id="rId20"/>
      <p:italic r:id="rId21"/>
      <p:boldItalic r:id="rId22"/>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4" d="100"/>
          <a:sy n="84" d="100"/>
        </p:scale>
        <p:origin x="780" y="5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1.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4.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g163d5afecf3_0_4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4" name="Google Shape;124;g163d5afecf3_0_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163d5afecf3_0_6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2" name="Google Shape;132;g163d5afecf3_0_6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g163d5afecf3_0_7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0" name="Google Shape;140;g163d5afecf3_0_7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163d5aff0b6_0_7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163d5aff0b6_0_7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163d5afecf3_0_5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163d5afecf3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g163d5aff0b6_0_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5" name="Google Shape;165;g163d5aff0b6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3"/>
        <p:cNvGrpSpPr/>
        <p:nvPr/>
      </p:nvGrpSpPr>
      <p:grpSpPr>
        <a:xfrm>
          <a:off x="0" y="0"/>
          <a:ext cx="0" cy="0"/>
          <a:chOff x="0" y="0"/>
          <a:chExt cx="0" cy="0"/>
        </a:xfrm>
      </p:grpSpPr>
      <p:sp>
        <p:nvSpPr>
          <p:cNvPr id="174" name="Google Shape;174;g163d5aff0b6_0_5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5" name="Google Shape;175;g163d5aff0b6_0_5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Google Shape;59;g306ccd8fe11_0_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06ccd8fe11_0_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a:extLst>
            <a:ext uri="{FF2B5EF4-FFF2-40B4-BE49-F238E27FC236}">
              <a16:creationId xmlns:a16="http://schemas.microsoft.com/office/drawing/2014/main" id="{707B1A8A-FC76-1B1E-1FA4-E48CAFE3102A}"/>
            </a:ext>
          </a:extLst>
        </p:cNvPr>
        <p:cNvGrpSpPr/>
        <p:nvPr/>
      </p:nvGrpSpPr>
      <p:grpSpPr>
        <a:xfrm>
          <a:off x="0" y="0"/>
          <a:ext cx="0" cy="0"/>
          <a:chOff x="0" y="0"/>
          <a:chExt cx="0" cy="0"/>
        </a:xfrm>
      </p:grpSpPr>
      <p:sp>
        <p:nvSpPr>
          <p:cNvPr id="59" name="Google Shape;59;g306ccd8fe11_0_7:notes">
            <a:extLst>
              <a:ext uri="{FF2B5EF4-FFF2-40B4-BE49-F238E27FC236}">
                <a16:creationId xmlns:a16="http://schemas.microsoft.com/office/drawing/2014/main" id="{BBAC3CFD-B3CA-C2D4-A398-6B9C9765075C}"/>
              </a:ext>
            </a:extLst>
          </p:cNvPr>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0" name="Google Shape;60;g306ccd8fe11_0_7:notes">
            <a:extLst>
              <a:ext uri="{FF2B5EF4-FFF2-40B4-BE49-F238E27FC236}">
                <a16:creationId xmlns:a16="http://schemas.microsoft.com/office/drawing/2014/main" id="{3C63C076-6C31-9B12-520A-5B0C36F501E9}"/>
              </a:ext>
            </a:extLst>
          </p:cNvPr>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extLst>
      <p:ext uri="{BB962C8B-B14F-4D97-AF65-F5344CB8AC3E}">
        <p14:creationId xmlns:p14="http://schemas.microsoft.com/office/powerpoint/2010/main" val="20135335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
        <p:cNvGrpSpPr/>
        <p:nvPr/>
      </p:nvGrpSpPr>
      <p:grpSpPr>
        <a:xfrm>
          <a:off x="0" y="0"/>
          <a:ext cx="0" cy="0"/>
          <a:chOff x="0" y="0"/>
          <a:chExt cx="0" cy="0"/>
        </a:xfrm>
      </p:grpSpPr>
      <p:sp>
        <p:nvSpPr>
          <p:cNvPr id="69" name="Google Shape;69;g163d5afecf3_0_1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0" name="Google Shape;70;g163d5afecf3_0_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63d5afecf3_0_4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63d5afecf3_0_4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Google Shape;85;g306ccd8fe11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06ccd8fe11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163d5afecf3_0_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163d5afecf3_0_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Google Shape;105;g163d5aff0b6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6" name="Google Shape;106;g163d5aff0b6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163d5afecf3_0_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163d5afecf3_0_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normAutofit/>
          </a:bodyPr>
          <a:lstStyle>
            <a:lvl1pPr marL="457200" lvl="0" indent="-342900" algn="ctr">
              <a:spcBef>
                <a:spcPts val="0"/>
              </a:spcBef>
              <a:spcAft>
                <a:spcPts val="0"/>
              </a:spcAft>
              <a:buSzPts val="1800"/>
              <a:buChar char="●"/>
              <a:defRPr/>
            </a:lvl1pPr>
            <a:lvl2pPr marL="914400" lvl="1" indent="-317500" algn="ctr">
              <a:spcBef>
                <a:spcPts val="0"/>
              </a:spcBef>
              <a:spcAft>
                <a:spcPts val="0"/>
              </a:spcAft>
              <a:buSzPts val="1400"/>
              <a:buChar char="○"/>
              <a:defRPr/>
            </a:lvl2pPr>
            <a:lvl3pPr marL="1371600" lvl="2" indent="-317500" algn="ctr">
              <a:spcBef>
                <a:spcPts val="0"/>
              </a:spcBef>
              <a:spcAft>
                <a:spcPts val="0"/>
              </a:spcAft>
              <a:buSzPts val="1400"/>
              <a:buChar char="■"/>
              <a:defRPr/>
            </a:lvl3pPr>
            <a:lvl4pPr marL="1828800" lvl="3" indent="-317500" algn="ctr">
              <a:spcBef>
                <a:spcPts val="0"/>
              </a:spcBef>
              <a:spcAft>
                <a:spcPts val="0"/>
              </a:spcAft>
              <a:buSzPts val="1400"/>
              <a:buChar char="●"/>
              <a:defRPr/>
            </a:lvl4pPr>
            <a:lvl5pPr marL="2286000" lvl="4" indent="-317500" algn="ctr">
              <a:spcBef>
                <a:spcPts val="0"/>
              </a:spcBef>
              <a:spcAft>
                <a:spcPts val="0"/>
              </a:spcAft>
              <a:buSzPts val="1400"/>
              <a:buChar char="○"/>
              <a:defRPr/>
            </a:lvl5pPr>
            <a:lvl6pPr marL="2743200" lvl="5" indent="-317500" algn="ctr">
              <a:spcBef>
                <a:spcPts val="0"/>
              </a:spcBef>
              <a:spcAft>
                <a:spcPts val="0"/>
              </a:spcAft>
              <a:buSzPts val="1400"/>
              <a:buChar char="■"/>
              <a:defRPr/>
            </a:lvl6pPr>
            <a:lvl7pPr marL="3200400" lvl="6" indent="-317500" algn="ctr">
              <a:spcBef>
                <a:spcPts val="0"/>
              </a:spcBef>
              <a:spcAft>
                <a:spcPts val="0"/>
              </a:spcAft>
              <a:buSzPts val="1400"/>
              <a:buChar char="●"/>
              <a:defRPr/>
            </a:lvl7pPr>
            <a:lvl8pPr marL="3657600" lvl="7" indent="-317500" algn="ctr">
              <a:spcBef>
                <a:spcPts val="0"/>
              </a:spcBef>
              <a:spcAft>
                <a:spcPts val="0"/>
              </a:spcAft>
              <a:buSzPts val="1400"/>
              <a:buChar char="○"/>
              <a:defRPr/>
            </a:lvl8pPr>
            <a:lvl9pPr marL="4114800" lvl="8" indent="-317500" algn="ctr">
              <a:spcBef>
                <a:spcPts val="0"/>
              </a:spcBef>
              <a:spcAft>
                <a:spcPts val="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normAutofit/>
          </a:bodyPr>
          <a:lstStyle>
            <a:lvl1pPr marL="457200" lvl="0" indent="-317500">
              <a:spcBef>
                <a:spcPts val="0"/>
              </a:spcBef>
              <a:spcAft>
                <a:spcPts val="0"/>
              </a:spcAft>
              <a:buSzPts val="1400"/>
              <a:buChar char="●"/>
              <a:defRPr sz="14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normAutofit/>
          </a:bodyPr>
          <a:lstStyle>
            <a:lvl1pPr marL="457200" lvl="0" indent="-304800">
              <a:spcBef>
                <a:spcPts val="0"/>
              </a:spcBef>
              <a:spcAft>
                <a:spcPts val="0"/>
              </a:spcAft>
              <a:buSzPts val="1200"/>
              <a:buChar char="●"/>
              <a:defRPr sz="1200"/>
            </a:lvl1pPr>
            <a:lvl2pPr marL="914400" lvl="1" indent="-304800">
              <a:spcBef>
                <a:spcPts val="0"/>
              </a:spcBef>
              <a:spcAft>
                <a:spcPts val="0"/>
              </a:spcAft>
              <a:buSzPts val="1200"/>
              <a:buChar char="○"/>
              <a:defRPr sz="1200"/>
            </a:lvl2pPr>
            <a:lvl3pPr marL="1371600" lvl="2" indent="-304800">
              <a:spcBef>
                <a:spcPts val="0"/>
              </a:spcBef>
              <a:spcAft>
                <a:spcPts val="0"/>
              </a:spcAft>
              <a:buSzPts val="1200"/>
              <a:buChar char="■"/>
              <a:defRPr sz="1200"/>
            </a:lvl3pPr>
            <a:lvl4pPr marL="1828800" lvl="3" indent="-304800">
              <a:spcBef>
                <a:spcPts val="0"/>
              </a:spcBef>
              <a:spcAft>
                <a:spcPts val="0"/>
              </a:spcAft>
              <a:buSzPts val="1200"/>
              <a:buChar char="●"/>
              <a:defRPr sz="1200"/>
            </a:lvl4pPr>
            <a:lvl5pPr marL="2286000" lvl="4" indent="-304800">
              <a:spcBef>
                <a:spcPts val="0"/>
              </a:spcBef>
              <a:spcAft>
                <a:spcPts val="0"/>
              </a:spcAft>
              <a:buSzPts val="1200"/>
              <a:buChar char="○"/>
              <a:defRPr sz="1200"/>
            </a:lvl5pPr>
            <a:lvl6pPr marL="2743200" lvl="5" indent="-304800">
              <a:spcBef>
                <a:spcPts val="0"/>
              </a:spcBef>
              <a:spcAft>
                <a:spcPts val="0"/>
              </a:spcAft>
              <a:buSzPts val="1200"/>
              <a:buChar char="■"/>
              <a:defRPr sz="1200"/>
            </a:lvl6pPr>
            <a:lvl7pPr marL="3200400" lvl="6" indent="-304800">
              <a:spcBef>
                <a:spcPts val="0"/>
              </a:spcBef>
              <a:spcAft>
                <a:spcPts val="0"/>
              </a:spcAft>
              <a:buSzPts val="1200"/>
              <a:buChar char="●"/>
              <a:defRPr sz="1200"/>
            </a:lvl7pPr>
            <a:lvl8pPr marL="3657600" lvl="7" indent="-304800">
              <a:spcBef>
                <a:spcPts val="0"/>
              </a:spcBef>
              <a:spcAft>
                <a:spcPts val="0"/>
              </a:spcAft>
              <a:buSzPts val="1200"/>
              <a:buChar char="○"/>
              <a:defRPr sz="1200"/>
            </a:lvl8pPr>
            <a:lvl9pPr marL="4114800" lvl="8" indent="-304800">
              <a:spcBef>
                <a:spcPts val="0"/>
              </a:spcBef>
              <a:spcAft>
                <a:spcPts val="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dirty="0"/>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rmAutofit/>
          </a:bodyPr>
          <a:lstStyle>
            <a:lvl1pPr marL="457200" lvl="0" indent="-342900">
              <a:spcBef>
                <a:spcPts val="0"/>
              </a:spcBef>
              <a:spcAft>
                <a:spcPts val="0"/>
              </a:spcAft>
              <a:buSzPts val="1800"/>
              <a:buChar char="●"/>
              <a:defRPr/>
            </a:lvl1pPr>
            <a:lvl2pPr marL="914400" lvl="1" indent="-317500">
              <a:spcBef>
                <a:spcPts val="0"/>
              </a:spcBef>
              <a:spcAft>
                <a:spcPts val="0"/>
              </a:spcAft>
              <a:buSzPts val="1400"/>
              <a:buChar char="○"/>
              <a:defRPr/>
            </a:lvl2pPr>
            <a:lvl3pPr marL="1371600" lvl="2" indent="-317500">
              <a:spcBef>
                <a:spcPts val="0"/>
              </a:spcBef>
              <a:spcAft>
                <a:spcPts val="0"/>
              </a:spcAft>
              <a:buSzPts val="1400"/>
              <a:buChar char="■"/>
              <a:defRPr/>
            </a:lvl3pPr>
            <a:lvl4pPr marL="1828800" lvl="3" indent="-317500">
              <a:spcBef>
                <a:spcPts val="0"/>
              </a:spcBef>
              <a:spcAft>
                <a:spcPts val="0"/>
              </a:spcAft>
              <a:buSzPts val="1400"/>
              <a:buChar char="●"/>
              <a:defRPr/>
            </a:lvl4pPr>
            <a:lvl5pPr marL="2286000" lvl="4" indent="-317500">
              <a:spcBef>
                <a:spcPts val="0"/>
              </a:spcBef>
              <a:spcAft>
                <a:spcPts val="0"/>
              </a:spcAft>
              <a:buSzPts val="1400"/>
              <a:buChar char="○"/>
              <a:defRPr/>
            </a:lvl5pPr>
            <a:lvl6pPr marL="2743200" lvl="5" indent="-317500">
              <a:spcBef>
                <a:spcPts val="0"/>
              </a:spcBef>
              <a:spcAft>
                <a:spcPts val="0"/>
              </a:spcAft>
              <a:buSzPts val="1400"/>
              <a:buChar char="■"/>
              <a:defRPr/>
            </a:lvl6pPr>
            <a:lvl7pPr marL="3200400" lvl="6" indent="-317500">
              <a:spcBef>
                <a:spcPts val="0"/>
              </a:spcBef>
              <a:spcAft>
                <a:spcPts val="0"/>
              </a:spcAft>
              <a:buSzPts val="1400"/>
              <a:buChar char="●"/>
              <a:defRPr/>
            </a:lvl7pPr>
            <a:lvl8pPr marL="3657600" lvl="7" indent="-317500">
              <a:spcBef>
                <a:spcPts val="0"/>
              </a:spcBef>
              <a:spcAft>
                <a:spcPts val="0"/>
              </a:spcAft>
              <a:buSzPts val="1400"/>
              <a:buChar char="○"/>
              <a:defRPr/>
            </a:lvl8pPr>
            <a:lvl9pPr marL="4114800" lvl="8" indent="-317500">
              <a:spcBef>
                <a:spcPts val="0"/>
              </a:spcBef>
              <a:spcAft>
                <a:spcPts val="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normAutofit/>
          </a:bodyPr>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rmAutofit/>
          </a:bodyPr>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0"/>
              </a:spcBef>
              <a:spcAft>
                <a:spcPts val="0"/>
              </a:spcAft>
              <a:buClr>
                <a:schemeClr val="dk2"/>
              </a:buClr>
              <a:buSzPts val="1400"/>
              <a:buChar char="○"/>
              <a:defRPr>
                <a:solidFill>
                  <a:schemeClr val="dk2"/>
                </a:solidFill>
              </a:defRPr>
            </a:lvl2pPr>
            <a:lvl3pPr marL="1371600" lvl="2" indent="-317500">
              <a:lnSpc>
                <a:spcPct val="115000"/>
              </a:lnSpc>
              <a:spcBef>
                <a:spcPts val="0"/>
              </a:spcBef>
              <a:spcAft>
                <a:spcPts val="0"/>
              </a:spcAft>
              <a:buClr>
                <a:schemeClr val="dk2"/>
              </a:buClr>
              <a:buSzPts val="1400"/>
              <a:buChar char="■"/>
              <a:defRPr>
                <a:solidFill>
                  <a:schemeClr val="dk2"/>
                </a:solidFill>
              </a:defRPr>
            </a:lvl3pPr>
            <a:lvl4pPr marL="1828800" lvl="3" indent="-317500">
              <a:lnSpc>
                <a:spcPct val="115000"/>
              </a:lnSpc>
              <a:spcBef>
                <a:spcPts val="0"/>
              </a:spcBef>
              <a:spcAft>
                <a:spcPts val="0"/>
              </a:spcAft>
              <a:buClr>
                <a:schemeClr val="dk2"/>
              </a:buClr>
              <a:buSzPts val="1400"/>
              <a:buChar char="●"/>
              <a:defRPr>
                <a:solidFill>
                  <a:schemeClr val="dk2"/>
                </a:solidFill>
              </a:defRPr>
            </a:lvl4pPr>
            <a:lvl5pPr marL="2286000" lvl="4" indent="-317500">
              <a:lnSpc>
                <a:spcPct val="115000"/>
              </a:lnSpc>
              <a:spcBef>
                <a:spcPts val="0"/>
              </a:spcBef>
              <a:spcAft>
                <a:spcPts val="0"/>
              </a:spcAft>
              <a:buClr>
                <a:schemeClr val="dk2"/>
              </a:buClr>
              <a:buSzPts val="1400"/>
              <a:buChar char="○"/>
              <a:defRPr>
                <a:solidFill>
                  <a:schemeClr val="dk2"/>
                </a:solidFill>
              </a:defRPr>
            </a:lvl5pPr>
            <a:lvl6pPr marL="2743200" lvl="5" indent="-317500">
              <a:lnSpc>
                <a:spcPct val="115000"/>
              </a:lnSpc>
              <a:spcBef>
                <a:spcPts val="0"/>
              </a:spcBef>
              <a:spcAft>
                <a:spcPts val="0"/>
              </a:spcAft>
              <a:buClr>
                <a:schemeClr val="dk2"/>
              </a:buClr>
              <a:buSzPts val="1400"/>
              <a:buChar char="■"/>
              <a:defRPr>
                <a:solidFill>
                  <a:schemeClr val="dk2"/>
                </a:solidFill>
              </a:defRPr>
            </a:lvl6pPr>
            <a:lvl7pPr marL="3200400" lvl="6" indent="-317500">
              <a:lnSpc>
                <a:spcPct val="115000"/>
              </a:lnSpc>
              <a:spcBef>
                <a:spcPts val="0"/>
              </a:spcBef>
              <a:spcAft>
                <a:spcPts val="0"/>
              </a:spcAft>
              <a:buClr>
                <a:schemeClr val="dk2"/>
              </a:buClr>
              <a:buSzPts val="1400"/>
              <a:buChar char="●"/>
              <a:defRPr>
                <a:solidFill>
                  <a:schemeClr val="dk2"/>
                </a:solidFill>
              </a:defRPr>
            </a:lvl7pPr>
            <a:lvl8pPr marL="3657600" lvl="7" indent="-317500">
              <a:lnSpc>
                <a:spcPct val="115000"/>
              </a:lnSpc>
              <a:spcBef>
                <a:spcPts val="0"/>
              </a:spcBef>
              <a:spcAft>
                <a:spcPts val="0"/>
              </a:spcAft>
              <a:buClr>
                <a:schemeClr val="dk2"/>
              </a:buClr>
              <a:buSzPts val="1400"/>
              <a:buChar char="○"/>
              <a:defRPr>
                <a:solidFill>
                  <a:schemeClr val="dk2"/>
                </a:solidFill>
              </a:defRPr>
            </a:lvl8pPr>
            <a:lvl9pPr marL="4114800" lvl="8" indent="-317500">
              <a:lnSpc>
                <a:spcPct val="115000"/>
              </a:lnSpc>
              <a:spcBef>
                <a:spcPts val="0"/>
              </a:spcBef>
              <a:spcAft>
                <a:spcPts val="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rm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dirty="0"/>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9.jpg"/><Relationship Id="rId4" Type="http://schemas.openxmlformats.org/officeDocument/2006/relationships/hyperlink" Target="http://www.youtube.com/watch?v=Ec0_MNOQjjs"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8" Type="http://schemas.openxmlformats.org/officeDocument/2006/relationships/hyperlink" Target="https://www.youtube.com/watch?v=ImoBEKrMqns" TargetMode="External"/><Relationship Id="rId3" Type="http://schemas.openxmlformats.org/officeDocument/2006/relationships/hyperlink" Target="https://drive.google.com/file/d/12IXHi5nrnwhnTflsnikESSL2s3bs1-n2/view?usp=sharing" TargetMode="External"/><Relationship Id="rId7" Type="http://schemas.openxmlformats.org/officeDocument/2006/relationships/hyperlink" Target="https://www.youtube.com/watch?v=TWeJrx2IpsQ" TargetMode="External"/><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hyperlink" Target="https://www.youtube.com/watch?v=mYYCfWJZySo" TargetMode="External"/><Relationship Id="rId5" Type="http://schemas.openxmlformats.org/officeDocument/2006/relationships/hyperlink" Target="https://www.teamusa.org/usa-field-hockey/adm" TargetMode="External"/><Relationship Id="rId4" Type="http://schemas.openxmlformats.org/officeDocument/2006/relationships/hyperlink" Target="https://nfhca.org/resources/new-coach-toolkit/" TargetMode="External"/><Relationship Id="rId9"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3.xml"/><Relationship Id="rId6" Type="http://schemas.openxmlformats.org/officeDocument/2006/relationships/image" Target="../media/image2.png"/><Relationship Id="rId5" Type="http://schemas.openxmlformats.org/officeDocument/2006/relationships/image" Target="../media/image7.pn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sp>
        <p:nvSpPr>
          <p:cNvPr id="54" name="Google Shape;54;p13"/>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rmAutofit/>
          </a:bodyPr>
          <a:lstStyle/>
          <a:p>
            <a:pPr marL="0" lvl="0" indent="0" algn="l" rtl="0">
              <a:spcBef>
                <a:spcPts val="0"/>
              </a:spcBef>
              <a:spcAft>
                <a:spcPts val="0"/>
              </a:spcAft>
              <a:buNone/>
            </a:pPr>
            <a:endParaRPr dirty="0"/>
          </a:p>
        </p:txBody>
      </p:sp>
      <p:sp>
        <p:nvSpPr>
          <p:cNvPr id="55" name="Google Shape;55;p13"/>
          <p:cNvSpPr txBox="1">
            <a:spLocks noGrp="1"/>
          </p:cNvSpPr>
          <p:nvPr>
            <p:ph type="subTitle" idx="1"/>
          </p:nvPr>
        </p:nvSpPr>
        <p:spPr>
          <a:xfrm>
            <a:off x="311700" y="2834125"/>
            <a:ext cx="8520600" cy="792600"/>
          </a:xfrm>
          <a:prstGeom prst="rect">
            <a:avLst/>
          </a:prstGeom>
          <a:ln w="9525" cap="flat" cmpd="sng">
            <a:solidFill>
              <a:srgbClr val="0000FF"/>
            </a:solidFill>
            <a:prstDash val="solid"/>
            <a:round/>
            <a:headEnd type="none" w="sm" len="sm"/>
            <a:tailEnd type="none" w="sm" len="sm"/>
          </a:ln>
        </p:spPr>
        <p:txBody>
          <a:bodyPr spcFirstLastPara="1" wrap="square" lIns="91425" tIns="91425" rIns="91425" bIns="91425" anchor="t" anchorCtr="0">
            <a:normAutofit fontScale="85000" lnSpcReduction="20000"/>
          </a:bodyPr>
          <a:lstStyle/>
          <a:p>
            <a:pPr marL="0" lvl="0" indent="0" algn="ctr" rtl="0">
              <a:spcBef>
                <a:spcPts val="0"/>
              </a:spcBef>
              <a:spcAft>
                <a:spcPts val="0"/>
              </a:spcAft>
              <a:buNone/>
            </a:pPr>
            <a:endParaRPr dirty="0"/>
          </a:p>
          <a:p>
            <a:pPr marL="0" lvl="0" indent="0" algn="ctr" rtl="0">
              <a:spcBef>
                <a:spcPts val="0"/>
              </a:spcBef>
              <a:spcAft>
                <a:spcPts val="0"/>
              </a:spcAft>
              <a:buNone/>
            </a:pPr>
            <a:r>
              <a:rPr lang="en" b="1">
                <a:solidFill>
                  <a:srgbClr val="0000FF"/>
                </a:solidFill>
              </a:rPr>
              <a:t>Welcome to WYFH Coaches &amp; Cocktails</a:t>
            </a:r>
            <a:endParaRPr b="1" dirty="0">
              <a:solidFill>
                <a:srgbClr val="0000FF"/>
              </a:solidFill>
            </a:endParaRPr>
          </a:p>
        </p:txBody>
      </p:sp>
      <p:pic>
        <p:nvPicPr>
          <p:cNvPr id="56" name="Google Shape;56;p13"/>
          <p:cNvPicPr preferRelativeResize="0"/>
          <p:nvPr/>
        </p:nvPicPr>
        <p:blipFill>
          <a:blip r:embed="rId3">
            <a:alphaModFix/>
          </a:blip>
          <a:stretch>
            <a:fillRect/>
          </a:stretch>
        </p:blipFill>
        <p:spPr>
          <a:xfrm>
            <a:off x="0" y="744568"/>
            <a:ext cx="9144000" cy="4385164"/>
          </a:xfrm>
          <a:prstGeom prst="rect">
            <a:avLst/>
          </a:prstGeom>
          <a:noFill/>
          <a:ln>
            <a:noFill/>
          </a:ln>
        </p:spPr>
      </p:pic>
      <p:sp>
        <p:nvSpPr>
          <p:cNvPr id="57" name="Google Shape;57;p13"/>
          <p:cNvSpPr txBox="1"/>
          <p:nvPr/>
        </p:nvSpPr>
        <p:spPr>
          <a:xfrm>
            <a:off x="47625" y="63500"/>
            <a:ext cx="9096300" cy="677100"/>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200" b="1" dirty="0">
                <a:solidFill>
                  <a:srgbClr val="12305F"/>
                </a:solidFill>
              </a:rPr>
              <a:t>WYFH Coaches &amp; Cocktails 2025</a:t>
            </a:r>
            <a:endParaRPr sz="3200" b="1" dirty="0">
              <a:solidFill>
                <a:srgbClr val="12305F"/>
              </a:solidFil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6" name="Google Shape;126;p21"/>
          <p:cNvSpPr txBox="1">
            <a:spLocks noGrp="1"/>
          </p:cNvSpPr>
          <p:nvPr>
            <p:ph type="title"/>
          </p:nvPr>
        </p:nvSpPr>
        <p:spPr>
          <a:xfrm>
            <a:off x="311700" y="63200"/>
            <a:ext cx="8520600" cy="1476600"/>
          </a:xfrm>
          <a:prstGeom prst="rect">
            <a:avLst/>
          </a:prstGeom>
        </p:spPr>
        <p:txBody>
          <a:bodyPr spcFirstLastPara="1" wrap="square" lIns="91425" tIns="91425" rIns="91425" bIns="91425" anchor="t" anchorCtr="0">
            <a:normAutofit/>
          </a:bodyPr>
          <a:lstStyle/>
          <a:p>
            <a:pPr marL="0" lvl="0" indent="0" algn="ctr" rtl="0">
              <a:spcBef>
                <a:spcPts val="0"/>
              </a:spcBef>
              <a:spcAft>
                <a:spcPts val="0"/>
              </a:spcAft>
              <a:buClr>
                <a:schemeClr val="dk1"/>
              </a:buClr>
              <a:buSzPts val="1100"/>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ts val="1100"/>
              <a:buFont typeface="Arial"/>
              <a:buNone/>
            </a:pPr>
            <a:r>
              <a:rPr lang="en" sz="3200" b="1" dirty="0">
                <a:solidFill>
                  <a:srgbClr val="12305F"/>
                </a:solidFill>
              </a:rPr>
              <a:t>Basic Rules</a:t>
            </a:r>
            <a:endParaRPr dirty="0"/>
          </a:p>
        </p:txBody>
      </p:sp>
      <p:sp>
        <p:nvSpPr>
          <p:cNvPr id="127" name="Google Shape;127;p21"/>
          <p:cNvSpPr txBox="1">
            <a:spLocks noGrp="1"/>
          </p:cNvSpPr>
          <p:nvPr>
            <p:ph type="body" idx="1"/>
          </p:nvPr>
        </p:nvSpPr>
        <p:spPr>
          <a:xfrm>
            <a:off x="0" y="1289025"/>
            <a:ext cx="9144000" cy="3854700"/>
          </a:xfrm>
          <a:prstGeom prst="rect">
            <a:avLst/>
          </a:prstGeom>
          <a:solidFill>
            <a:schemeClr val="lt2"/>
          </a:solidFill>
        </p:spPr>
        <p:txBody>
          <a:bodyPr spcFirstLastPara="1" wrap="square" lIns="91425" tIns="91425" rIns="91425" bIns="91425" anchor="t" anchorCtr="0">
            <a:normAutofit/>
          </a:bodyPr>
          <a:lstStyle/>
          <a:p>
            <a:pPr marL="457200" lvl="0" indent="0" algn="l" rtl="0">
              <a:spcBef>
                <a:spcPts val="0"/>
              </a:spcBef>
              <a:spcAft>
                <a:spcPts val="0"/>
              </a:spcAft>
              <a:buNone/>
            </a:pPr>
            <a:endParaRPr dirty="0"/>
          </a:p>
          <a:p>
            <a:pPr marL="457200" lvl="0" indent="-342900" algn="l" rtl="0">
              <a:spcBef>
                <a:spcPts val="1200"/>
              </a:spcBef>
              <a:spcAft>
                <a:spcPts val="0"/>
              </a:spcAft>
              <a:buSzPts val="1800"/>
              <a:buChar char="●"/>
            </a:pPr>
            <a:r>
              <a:rPr lang="en" dirty="0"/>
              <a:t>Players can only use flat side of their stick to play the ball</a:t>
            </a:r>
            <a:endParaRPr dirty="0"/>
          </a:p>
          <a:p>
            <a:pPr marL="457200" lvl="0" indent="-342900" algn="l" rtl="0">
              <a:spcBef>
                <a:spcPts val="1000"/>
              </a:spcBef>
              <a:spcAft>
                <a:spcPts val="0"/>
              </a:spcAft>
              <a:buSzPts val="1800"/>
              <a:buChar char="●"/>
            </a:pPr>
            <a:r>
              <a:rPr lang="en" dirty="0"/>
              <a:t>All goals must be scored inside the team’s offensive circle</a:t>
            </a:r>
            <a:endParaRPr dirty="0"/>
          </a:p>
          <a:p>
            <a:pPr marL="457200" lvl="0" indent="-342900" algn="l" rtl="0">
              <a:spcBef>
                <a:spcPts val="1000"/>
              </a:spcBef>
              <a:spcAft>
                <a:spcPts val="0"/>
              </a:spcAft>
              <a:buSzPts val="1800"/>
              <a:buChar char="●"/>
            </a:pPr>
            <a:r>
              <a:rPr lang="en" dirty="0"/>
              <a:t>Players can self start the ball after a whistle. This means they can dribble to restart action. They can also pass the ball. </a:t>
            </a:r>
            <a:endParaRPr dirty="0"/>
          </a:p>
          <a:p>
            <a:pPr marL="457200" lvl="0" indent="-342900" algn="l" rtl="0">
              <a:spcBef>
                <a:spcPts val="1000"/>
              </a:spcBef>
              <a:spcAft>
                <a:spcPts val="1000"/>
              </a:spcAft>
              <a:buSzPts val="1800"/>
              <a:buChar char="●"/>
            </a:pPr>
            <a:r>
              <a:rPr lang="en" dirty="0"/>
              <a:t>After an penalty by your team, players must get back 5 yards from the restart, or cannot play the ball until it has moved 5 yards. </a:t>
            </a:r>
            <a:endParaRPr dirty="0"/>
          </a:p>
        </p:txBody>
      </p:sp>
      <p:pic>
        <p:nvPicPr>
          <p:cNvPr id="128" name="Google Shape;128;p21"/>
          <p:cNvPicPr preferRelativeResize="0"/>
          <p:nvPr/>
        </p:nvPicPr>
        <p:blipFill>
          <a:blip r:embed="rId3">
            <a:alphaModFix/>
          </a:blip>
          <a:stretch>
            <a:fillRect/>
          </a:stretch>
        </p:blipFill>
        <p:spPr>
          <a:xfrm>
            <a:off x="0" y="0"/>
            <a:ext cx="1239400" cy="1136825"/>
          </a:xfrm>
          <a:prstGeom prst="rect">
            <a:avLst/>
          </a:prstGeom>
          <a:noFill/>
          <a:ln>
            <a:noFill/>
          </a:ln>
        </p:spPr>
      </p:pic>
      <p:pic>
        <p:nvPicPr>
          <p:cNvPr id="129" name="Google Shape;129;p21"/>
          <p:cNvPicPr preferRelativeResize="0"/>
          <p:nvPr/>
        </p:nvPicPr>
        <p:blipFill>
          <a:blip r:embed="rId3">
            <a:alphaModFix/>
          </a:blip>
          <a:stretch>
            <a:fillRect/>
          </a:stretch>
        </p:blipFill>
        <p:spPr>
          <a:xfrm>
            <a:off x="7904600" y="0"/>
            <a:ext cx="1239400" cy="113682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2"/>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Common Fouls</a:t>
            </a:r>
            <a:endParaRPr dirty="0"/>
          </a:p>
        </p:txBody>
      </p:sp>
      <p:sp>
        <p:nvSpPr>
          <p:cNvPr id="135" name="Google Shape;135;p22"/>
          <p:cNvSpPr txBox="1">
            <a:spLocks noGrp="1"/>
          </p:cNvSpPr>
          <p:nvPr>
            <p:ph type="body" idx="1"/>
          </p:nvPr>
        </p:nvSpPr>
        <p:spPr>
          <a:xfrm>
            <a:off x="0" y="1314300"/>
            <a:ext cx="9144000" cy="3829200"/>
          </a:xfrm>
          <a:prstGeom prst="rect">
            <a:avLst/>
          </a:prstGeom>
          <a:solidFill>
            <a:schemeClr val="lt2"/>
          </a:solidFill>
        </p:spPr>
        <p:txBody>
          <a:bodyPr spcFirstLastPara="1" wrap="square" lIns="91425" tIns="91425" rIns="91425" bIns="91425" anchor="t" anchorCtr="0">
            <a:normAutofit fontScale="92500"/>
          </a:bodyPr>
          <a:lstStyle/>
          <a:p>
            <a:pPr marL="457200" lvl="0" indent="-352230" algn="l" rtl="0">
              <a:spcBef>
                <a:spcPts val="0"/>
              </a:spcBef>
              <a:spcAft>
                <a:spcPts val="0"/>
              </a:spcAft>
              <a:buClr>
                <a:schemeClr val="dk1"/>
              </a:buClr>
              <a:buSzPct val="100000"/>
              <a:buChar char="●"/>
            </a:pPr>
            <a:r>
              <a:rPr lang="en" sz="2104" dirty="0">
                <a:solidFill>
                  <a:schemeClr val="dk1"/>
                </a:solidFill>
              </a:rPr>
              <a:t>Using the stick in an intimidating or uncontrolled manner, which can result in dangerous play.</a:t>
            </a:r>
            <a:endParaRPr sz="2104" dirty="0">
              <a:solidFill>
                <a:schemeClr val="dk1"/>
              </a:solidFill>
            </a:endParaRPr>
          </a:p>
          <a:p>
            <a:pPr marL="457200" lvl="0" indent="-352230" algn="l" rtl="0">
              <a:spcBef>
                <a:spcPts val="1000"/>
              </a:spcBef>
              <a:spcAft>
                <a:spcPts val="0"/>
              </a:spcAft>
              <a:buClr>
                <a:schemeClr val="dk1"/>
              </a:buClr>
              <a:buSzPct val="100000"/>
              <a:buChar char="●"/>
            </a:pPr>
            <a:r>
              <a:rPr lang="en" sz="2104" dirty="0">
                <a:solidFill>
                  <a:schemeClr val="dk1"/>
                </a:solidFill>
              </a:rPr>
              <a:t>Stick interference.The player should attempt to play the ball -- not hit, hook, hold, or interfere with an opponent’s stick.</a:t>
            </a:r>
            <a:endParaRPr sz="2104" dirty="0">
              <a:solidFill>
                <a:schemeClr val="dk1"/>
              </a:solidFill>
            </a:endParaRPr>
          </a:p>
          <a:p>
            <a:pPr marL="457200" lvl="0" indent="-352230" algn="l" rtl="0">
              <a:spcBef>
                <a:spcPts val="1000"/>
              </a:spcBef>
              <a:spcAft>
                <a:spcPts val="0"/>
              </a:spcAft>
              <a:buClr>
                <a:schemeClr val="dk1"/>
              </a:buClr>
              <a:buSzPct val="100000"/>
              <a:buChar char="●"/>
            </a:pPr>
            <a:r>
              <a:rPr lang="en" sz="2104" dirty="0">
                <a:solidFill>
                  <a:schemeClr val="dk1"/>
                </a:solidFill>
              </a:rPr>
              <a:t>Undercutting, or raising the ball dangerously.</a:t>
            </a:r>
            <a:endParaRPr sz="2104" dirty="0">
              <a:solidFill>
                <a:schemeClr val="dk1"/>
              </a:solidFill>
            </a:endParaRPr>
          </a:p>
          <a:p>
            <a:pPr marL="457200" lvl="0" indent="-352230" algn="l" rtl="0">
              <a:spcBef>
                <a:spcPts val="1000"/>
              </a:spcBef>
              <a:spcAft>
                <a:spcPts val="0"/>
              </a:spcAft>
              <a:buClr>
                <a:schemeClr val="dk1"/>
              </a:buClr>
              <a:buSzPct val="100000"/>
              <a:buChar char="●"/>
            </a:pPr>
            <a:r>
              <a:rPr lang="en" sz="2104" dirty="0">
                <a:solidFill>
                  <a:schemeClr val="dk1"/>
                </a:solidFill>
              </a:rPr>
              <a:t>Charging, pushing, tripping, or personally handling an opponent.</a:t>
            </a:r>
            <a:endParaRPr sz="2104" dirty="0">
              <a:solidFill>
                <a:schemeClr val="dk1"/>
              </a:solidFill>
            </a:endParaRPr>
          </a:p>
          <a:p>
            <a:pPr marL="457200" lvl="0" indent="-352230" algn="l" rtl="0">
              <a:spcBef>
                <a:spcPts val="1000"/>
              </a:spcBef>
              <a:spcAft>
                <a:spcPts val="0"/>
              </a:spcAft>
              <a:buClr>
                <a:schemeClr val="dk1"/>
              </a:buClr>
              <a:buSzPct val="100000"/>
              <a:buChar char="●"/>
            </a:pPr>
            <a:r>
              <a:rPr lang="en" sz="2104" dirty="0">
                <a:solidFill>
                  <a:schemeClr val="dk1"/>
                </a:solidFill>
              </a:rPr>
              <a:t>Deliberately hitting the ball into an opponent.</a:t>
            </a:r>
            <a:endParaRPr sz="2104" dirty="0">
              <a:solidFill>
                <a:schemeClr val="dk1"/>
              </a:solidFill>
            </a:endParaRPr>
          </a:p>
          <a:p>
            <a:pPr marL="457200" lvl="0" indent="-352230" algn="l" rtl="0">
              <a:spcBef>
                <a:spcPts val="1000"/>
              </a:spcBef>
              <a:spcAft>
                <a:spcPts val="0"/>
              </a:spcAft>
              <a:buClr>
                <a:schemeClr val="dk1"/>
              </a:buClr>
              <a:buSzPct val="100000"/>
              <a:buChar char="●"/>
            </a:pPr>
            <a:r>
              <a:rPr lang="en" sz="2104" dirty="0">
                <a:solidFill>
                  <a:schemeClr val="dk1"/>
                </a:solidFill>
              </a:rPr>
              <a:t>Hacking (aka stick obstruction): Hitting the opponent’s stick instead of the ball</a:t>
            </a:r>
            <a:endParaRPr sz="2104" dirty="0">
              <a:solidFill>
                <a:schemeClr val="dk1"/>
              </a:solidFill>
            </a:endParaRPr>
          </a:p>
          <a:p>
            <a:pPr marL="0" lvl="0" indent="0" algn="l" rtl="0">
              <a:spcBef>
                <a:spcPts val="1000"/>
              </a:spcBef>
              <a:spcAft>
                <a:spcPts val="0"/>
              </a:spcAft>
              <a:buClr>
                <a:schemeClr val="dk1"/>
              </a:buClr>
              <a:buSzPct val="100000"/>
              <a:buFont typeface="Arial"/>
              <a:buNone/>
            </a:pPr>
            <a:endParaRPr sz="1100" dirty="0">
              <a:solidFill>
                <a:schemeClr val="dk1"/>
              </a:solidFill>
            </a:endParaRPr>
          </a:p>
          <a:p>
            <a:pPr marL="0" lvl="0" indent="0" algn="l" rtl="0">
              <a:spcBef>
                <a:spcPts val="0"/>
              </a:spcBef>
              <a:spcAft>
                <a:spcPts val="1200"/>
              </a:spcAft>
              <a:buNone/>
            </a:pPr>
            <a:endParaRPr dirty="0"/>
          </a:p>
        </p:txBody>
      </p:sp>
      <p:pic>
        <p:nvPicPr>
          <p:cNvPr id="136" name="Google Shape;136;p22"/>
          <p:cNvPicPr preferRelativeResize="0"/>
          <p:nvPr/>
        </p:nvPicPr>
        <p:blipFill>
          <a:blip r:embed="rId3">
            <a:alphaModFix/>
          </a:blip>
          <a:stretch>
            <a:fillRect/>
          </a:stretch>
        </p:blipFill>
        <p:spPr>
          <a:xfrm>
            <a:off x="0" y="0"/>
            <a:ext cx="1239400" cy="1136825"/>
          </a:xfrm>
          <a:prstGeom prst="rect">
            <a:avLst/>
          </a:prstGeom>
          <a:noFill/>
          <a:ln>
            <a:noFill/>
          </a:ln>
        </p:spPr>
      </p:pic>
      <p:pic>
        <p:nvPicPr>
          <p:cNvPr id="137" name="Google Shape;137;p22"/>
          <p:cNvPicPr preferRelativeResize="0"/>
          <p:nvPr/>
        </p:nvPicPr>
        <p:blipFill>
          <a:blip r:embed="rId3">
            <a:alphaModFix/>
          </a:blip>
          <a:stretch>
            <a:fillRect/>
          </a:stretch>
        </p:blipFill>
        <p:spPr>
          <a:xfrm>
            <a:off x="7904600" y="0"/>
            <a:ext cx="1239400" cy="1136825"/>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23"/>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Common Fouls</a:t>
            </a:r>
            <a:endParaRPr dirty="0"/>
          </a:p>
        </p:txBody>
      </p:sp>
      <p:sp>
        <p:nvSpPr>
          <p:cNvPr id="143" name="Google Shape;143;p23"/>
          <p:cNvSpPr txBox="1">
            <a:spLocks noGrp="1"/>
          </p:cNvSpPr>
          <p:nvPr>
            <p:ph type="body" idx="1"/>
          </p:nvPr>
        </p:nvSpPr>
        <p:spPr>
          <a:xfrm>
            <a:off x="0" y="1263750"/>
            <a:ext cx="9144000" cy="3879900"/>
          </a:xfrm>
          <a:prstGeom prst="rect">
            <a:avLst/>
          </a:prstGeom>
          <a:solidFill>
            <a:schemeClr val="lt2"/>
          </a:solidFill>
        </p:spPr>
        <p:txBody>
          <a:bodyPr spcFirstLastPara="1" wrap="square" lIns="91425" tIns="91425" rIns="91425" bIns="91425" anchor="t" anchorCtr="0">
            <a:normAutofit fontScale="92500"/>
          </a:bodyPr>
          <a:lstStyle/>
          <a:p>
            <a:pPr marL="0" lvl="0" indent="0" algn="l" rtl="0">
              <a:spcBef>
                <a:spcPts val="0"/>
              </a:spcBef>
              <a:spcAft>
                <a:spcPts val="0"/>
              </a:spcAft>
              <a:buClr>
                <a:schemeClr val="dk1"/>
              </a:buClr>
              <a:buSzPct val="59305"/>
              <a:buFont typeface="Arial"/>
              <a:buNone/>
            </a:pPr>
            <a:r>
              <a:rPr lang="en" sz="1854" b="1" dirty="0">
                <a:solidFill>
                  <a:schemeClr val="dk1"/>
                </a:solidFill>
              </a:rPr>
              <a:t>Advancing </a:t>
            </a:r>
            <a:r>
              <a:rPr lang="en" sz="1854" dirty="0">
                <a:solidFill>
                  <a:schemeClr val="dk1"/>
                </a:solidFill>
              </a:rPr>
              <a:t>A foul in which a player pushes, shoves, or advances the ball in anyway, using their body, hands, or feet rather than their stick. Note: the goalkeeper may stop the ball with her body.</a:t>
            </a:r>
            <a:endParaRPr sz="1854" dirty="0">
              <a:solidFill>
                <a:schemeClr val="dk1"/>
              </a:solidFill>
            </a:endParaRPr>
          </a:p>
          <a:p>
            <a:pPr marL="0" lvl="0" indent="0" algn="l" rtl="0">
              <a:spcBef>
                <a:spcPts val="1100"/>
              </a:spcBef>
              <a:spcAft>
                <a:spcPts val="0"/>
              </a:spcAft>
              <a:buClr>
                <a:schemeClr val="dk1"/>
              </a:buClr>
              <a:buSzPct val="59305"/>
              <a:buFont typeface="Arial"/>
              <a:buNone/>
            </a:pPr>
            <a:r>
              <a:rPr lang="en" sz="1854" b="1" dirty="0">
                <a:solidFill>
                  <a:schemeClr val="dk1"/>
                </a:solidFill>
              </a:rPr>
              <a:t>No feet </a:t>
            </a:r>
            <a:r>
              <a:rPr lang="en" sz="1854" dirty="0">
                <a:solidFill>
                  <a:schemeClr val="dk1"/>
                </a:solidFill>
              </a:rPr>
              <a:t>Field players may not play the ball with their feet. If the ball accidentally hits the feet and the player gains no benefit from the contact, then the contact is usually not penalized.</a:t>
            </a:r>
            <a:endParaRPr sz="1854" dirty="0">
              <a:solidFill>
                <a:schemeClr val="dk1"/>
              </a:solidFill>
            </a:endParaRPr>
          </a:p>
          <a:p>
            <a:pPr marL="0" lvl="0" indent="0" algn="l" rtl="0">
              <a:spcBef>
                <a:spcPts val="1100"/>
              </a:spcBef>
              <a:spcAft>
                <a:spcPts val="0"/>
              </a:spcAft>
              <a:buClr>
                <a:schemeClr val="dk1"/>
              </a:buClr>
              <a:buSzPct val="59305"/>
              <a:buFont typeface="Arial"/>
              <a:buNone/>
            </a:pPr>
            <a:r>
              <a:rPr lang="en" sz="1854" b="1" dirty="0">
                <a:solidFill>
                  <a:schemeClr val="dk1"/>
                </a:solidFill>
              </a:rPr>
              <a:t>Play without a stick.</a:t>
            </a:r>
            <a:endParaRPr sz="1854" b="1" dirty="0">
              <a:solidFill>
                <a:schemeClr val="dk1"/>
              </a:solidFill>
            </a:endParaRPr>
          </a:p>
          <a:p>
            <a:pPr marL="0" lvl="0" indent="0" algn="l" rtl="0">
              <a:spcBef>
                <a:spcPts val="1100"/>
              </a:spcBef>
              <a:spcAft>
                <a:spcPts val="0"/>
              </a:spcAft>
              <a:buClr>
                <a:schemeClr val="dk1"/>
              </a:buClr>
              <a:buSzPct val="59305"/>
              <a:buFont typeface="Arial"/>
              <a:buNone/>
            </a:pPr>
            <a:r>
              <a:rPr lang="en" sz="1854" b="1" dirty="0">
                <a:solidFill>
                  <a:schemeClr val="dk1"/>
                </a:solidFill>
              </a:rPr>
              <a:t>Green, Yellow and Red Cards: </a:t>
            </a:r>
            <a:r>
              <a:rPr lang="en" sz="1854" dirty="0">
                <a:solidFill>
                  <a:schemeClr val="dk1"/>
                </a:solidFill>
              </a:rPr>
              <a:t>Cards are used for misconduct violations. </a:t>
            </a:r>
            <a:endParaRPr sz="1854" dirty="0">
              <a:solidFill>
                <a:schemeClr val="dk1"/>
              </a:solidFill>
            </a:endParaRPr>
          </a:p>
          <a:p>
            <a:pPr marL="457200" lvl="0" indent="-337545" algn="l" rtl="0">
              <a:spcBef>
                <a:spcPts val="1100"/>
              </a:spcBef>
              <a:spcAft>
                <a:spcPts val="0"/>
              </a:spcAft>
              <a:buClr>
                <a:schemeClr val="dk1"/>
              </a:buClr>
              <a:buSzPct val="100000"/>
              <a:buChar char="●"/>
            </a:pPr>
            <a:r>
              <a:rPr lang="en" sz="1854" dirty="0">
                <a:solidFill>
                  <a:schemeClr val="dk1"/>
                </a:solidFill>
              </a:rPr>
              <a:t>Green is used for warnings. You are removed for 2 minutes. </a:t>
            </a:r>
            <a:endParaRPr sz="1854" dirty="0">
              <a:solidFill>
                <a:schemeClr val="dk1"/>
              </a:solidFill>
            </a:endParaRPr>
          </a:p>
          <a:p>
            <a:pPr marL="457200" lvl="0" indent="-337545" algn="l" rtl="0">
              <a:spcBef>
                <a:spcPts val="0"/>
              </a:spcBef>
              <a:spcAft>
                <a:spcPts val="0"/>
              </a:spcAft>
              <a:buClr>
                <a:schemeClr val="dk1"/>
              </a:buClr>
              <a:buSzPct val="100000"/>
              <a:buChar char="●"/>
            </a:pPr>
            <a:r>
              <a:rPr lang="en" sz="1854" dirty="0">
                <a:solidFill>
                  <a:schemeClr val="dk1"/>
                </a:solidFill>
              </a:rPr>
              <a:t>Yellow is used to remove a player from the game for 5 to 10 minutes. </a:t>
            </a:r>
            <a:endParaRPr sz="1854" dirty="0">
              <a:solidFill>
                <a:schemeClr val="dk1"/>
              </a:solidFill>
            </a:endParaRPr>
          </a:p>
          <a:p>
            <a:pPr marL="457200" lvl="0" indent="-337545" algn="l" rtl="0">
              <a:spcBef>
                <a:spcPts val="0"/>
              </a:spcBef>
              <a:spcAft>
                <a:spcPts val="0"/>
              </a:spcAft>
              <a:buClr>
                <a:schemeClr val="dk1"/>
              </a:buClr>
              <a:buSzPct val="100000"/>
              <a:buChar char="●"/>
            </a:pPr>
            <a:r>
              <a:rPr lang="en" sz="1854" dirty="0">
                <a:solidFill>
                  <a:schemeClr val="dk1"/>
                </a:solidFill>
              </a:rPr>
              <a:t>Red ejects the player from the game and the following game. </a:t>
            </a:r>
            <a:endParaRPr sz="1854" b="1" dirty="0">
              <a:solidFill>
                <a:schemeClr val="dk1"/>
              </a:solidFill>
            </a:endParaRPr>
          </a:p>
          <a:p>
            <a:pPr marL="0" lvl="0" indent="0" algn="l" rtl="0">
              <a:spcBef>
                <a:spcPts val="1100"/>
              </a:spcBef>
              <a:spcAft>
                <a:spcPts val="1200"/>
              </a:spcAft>
              <a:buNone/>
            </a:pPr>
            <a:endParaRPr dirty="0"/>
          </a:p>
        </p:txBody>
      </p:sp>
      <p:pic>
        <p:nvPicPr>
          <p:cNvPr id="144" name="Google Shape;144;p23"/>
          <p:cNvPicPr preferRelativeResize="0"/>
          <p:nvPr/>
        </p:nvPicPr>
        <p:blipFill>
          <a:blip r:embed="rId3">
            <a:alphaModFix/>
          </a:blip>
          <a:stretch>
            <a:fillRect/>
          </a:stretch>
        </p:blipFill>
        <p:spPr>
          <a:xfrm>
            <a:off x="0" y="0"/>
            <a:ext cx="1239400" cy="1136825"/>
          </a:xfrm>
          <a:prstGeom prst="rect">
            <a:avLst/>
          </a:prstGeom>
          <a:noFill/>
          <a:ln>
            <a:noFill/>
          </a:ln>
        </p:spPr>
      </p:pic>
      <p:pic>
        <p:nvPicPr>
          <p:cNvPr id="145" name="Google Shape;145;p23"/>
          <p:cNvPicPr preferRelativeResize="0"/>
          <p:nvPr/>
        </p:nvPicPr>
        <p:blipFill>
          <a:blip r:embed="rId3">
            <a:alphaModFix/>
          </a:blip>
          <a:stretch>
            <a:fillRect/>
          </a:stretch>
        </p:blipFill>
        <p:spPr>
          <a:xfrm>
            <a:off x="7904600" y="0"/>
            <a:ext cx="1239400" cy="1136825"/>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24"/>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Common Fouls: Third Party</a:t>
            </a:r>
            <a:endParaRPr dirty="0"/>
          </a:p>
        </p:txBody>
      </p:sp>
      <p:sp>
        <p:nvSpPr>
          <p:cNvPr id="151" name="Google Shape;151;p24"/>
          <p:cNvSpPr txBox="1">
            <a:spLocks noGrp="1"/>
          </p:cNvSpPr>
          <p:nvPr>
            <p:ph type="body" idx="1"/>
          </p:nvPr>
        </p:nvSpPr>
        <p:spPr>
          <a:xfrm>
            <a:off x="311700" y="1152475"/>
            <a:ext cx="4260300" cy="34290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0"/>
              </a:spcAft>
              <a:buNone/>
            </a:pPr>
            <a:r>
              <a:rPr lang="en" sz="1646" b="1">
                <a:solidFill>
                  <a:schemeClr val="dk1"/>
                </a:solidFill>
              </a:rPr>
              <a:t>Third Party: </a:t>
            </a:r>
            <a:endParaRPr sz="1646" b="1" dirty="0">
              <a:solidFill>
                <a:schemeClr val="dk1"/>
              </a:solidFill>
            </a:endParaRPr>
          </a:p>
          <a:p>
            <a:pPr marL="0" lvl="0" indent="0" algn="l" rtl="0">
              <a:spcBef>
                <a:spcPts val="1100"/>
              </a:spcBef>
              <a:spcAft>
                <a:spcPts val="1100"/>
              </a:spcAft>
              <a:buClr>
                <a:schemeClr val="dk1"/>
              </a:buClr>
              <a:buSzPts val="1100"/>
              <a:buFont typeface="Arial"/>
              <a:buNone/>
            </a:pPr>
            <a:r>
              <a:rPr lang="en">
                <a:solidFill>
                  <a:srgbClr val="202124"/>
                </a:solidFill>
                <a:latin typeface="Roboto"/>
                <a:ea typeface="Roboto"/>
                <a:cs typeface="Roboto"/>
                <a:sym typeface="Roboto"/>
              </a:rPr>
              <a:t>Players must not obstruct an opponent who is attempting to play the ball. A player who runs in front of or blocks an opponent to stop them legitimately playing or attempting to play the ball is obstructing (this is third party or shadow obstruction) </a:t>
            </a:r>
            <a:endParaRPr sz="2000" dirty="0"/>
          </a:p>
        </p:txBody>
      </p:sp>
      <p:pic>
        <p:nvPicPr>
          <p:cNvPr id="152" name="Google Shape;152;p24"/>
          <p:cNvPicPr preferRelativeResize="0"/>
          <p:nvPr/>
        </p:nvPicPr>
        <p:blipFill>
          <a:blip r:embed="rId3">
            <a:alphaModFix/>
          </a:blip>
          <a:stretch>
            <a:fillRect/>
          </a:stretch>
        </p:blipFill>
        <p:spPr>
          <a:xfrm>
            <a:off x="0" y="0"/>
            <a:ext cx="1239400" cy="1136825"/>
          </a:xfrm>
          <a:prstGeom prst="rect">
            <a:avLst/>
          </a:prstGeom>
          <a:noFill/>
          <a:ln>
            <a:noFill/>
          </a:ln>
        </p:spPr>
      </p:pic>
      <p:pic>
        <p:nvPicPr>
          <p:cNvPr id="153" name="Google Shape;153;p24"/>
          <p:cNvPicPr preferRelativeResize="0"/>
          <p:nvPr/>
        </p:nvPicPr>
        <p:blipFill>
          <a:blip r:embed="rId3">
            <a:alphaModFix/>
          </a:blip>
          <a:stretch>
            <a:fillRect/>
          </a:stretch>
        </p:blipFill>
        <p:spPr>
          <a:xfrm>
            <a:off x="7904600" y="0"/>
            <a:ext cx="1239400" cy="1136825"/>
          </a:xfrm>
          <a:prstGeom prst="rect">
            <a:avLst/>
          </a:prstGeom>
          <a:noFill/>
          <a:ln>
            <a:noFill/>
          </a:ln>
        </p:spPr>
      </p:pic>
      <p:pic>
        <p:nvPicPr>
          <p:cNvPr id="154" name="Google Shape;154;p24" title="Rules Guru 11  3rd party obstruction">
            <a:hlinkClick r:id="rId4"/>
          </p:cNvPr>
          <p:cNvPicPr preferRelativeResize="0"/>
          <p:nvPr/>
        </p:nvPicPr>
        <p:blipFill>
          <a:blip r:embed="rId5">
            <a:alphaModFix/>
          </a:blip>
          <a:stretch>
            <a:fillRect/>
          </a:stretch>
        </p:blipFill>
        <p:spPr>
          <a:xfrm>
            <a:off x="4572000" y="1174925"/>
            <a:ext cx="4572000" cy="3429000"/>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54"/>
                                        </p:tgtEl>
                                        <p:attrNameLst>
                                          <p:attrName>style.visibility</p:attrName>
                                        </p:attrNameLst>
                                      </p:cBhvr>
                                      <p:to>
                                        <p:strVal val="visible"/>
                                      </p:to>
                                    </p:set>
                                    <p:animEffect transition="in" filter="fade">
                                      <p:cBhvr>
                                        <p:cTn id="7"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Penalty Corner (Short Corner)</a:t>
            </a:r>
            <a:endParaRPr dirty="0"/>
          </a:p>
        </p:txBody>
      </p:sp>
      <p:sp>
        <p:nvSpPr>
          <p:cNvPr id="160" name="Google Shape;160;p25"/>
          <p:cNvSpPr txBox="1"/>
          <p:nvPr/>
        </p:nvSpPr>
        <p:spPr>
          <a:xfrm>
            <a:off x="0" y="1650450"/>
            <a:ext cx="9144000" cy="4380900"/>
          </a:xfrm>
          <a:prstGeom prst="rect">
            <a:avLst/>
          </a:prstGeom>
          <a:solidFill>
            <a:schemeClr val="lt2"/>
          </a:solidFill>
          <a:ln>
            <a:noFill/>
          </a:ln>
        </p:spPr>
        <p:txBody>
          <a:bodyPr spcFirstLastPara="1" wrap="square" lIns="91425" tIns="91425" rIns="91425" bIns="91425" anchor="t" anchorCtr="0">
            <a:spAutoFit/>
          </a:bodyPr>
          <a:lstStyle/>
          <a:p>
            <a:pPr marL="0" lvl="0" indent="0" algn="l" rtl="0">
              <a:lnSpc>
                <a:spcPct val="115000"/>
              </a:lnSpc>
              <a:spcBef>
                <a:spcPts val="0"/>
              </a:spcBef>
              <a:spcAft>
                <a:spcPts val="0"/>
              </a:spcAft>
              <a:buClr>
                <a:schemeClr val="dk1"/>
              </a:buClr>
              <a:buSzPts val="1100"/>
              <a:buFont typeface="Arial"/>
              <a:buNone/>
            </a:pPr>
            <a:r>
              <a:rPr lang="en" sz="1300" dirty="0">
                <a:solidFill>
                  <a:schemeClr val="dk1"/>
                </a:solidFill>
              </a:rPr>
              <a:t>When the defending team fouls in the circle, or if the defenders send the ball over the end line intentionally, a penalty corner will be awarded to the attacking team. A corner can also be awarded for fouls inside the 25 at the referee’s discretion. </a:t>
            </a:r>
            <a:endParaRPr sz="1300" dirty="0">
              <a:solidFill>
                <a:schemeClr val="dk1"/>
              </a:solidFill>
            </a:endParaRPr>
          </a:p>
          <a:p>
            <a:pPr marL="0" lvl="0" indent="0" algn="l" rtl="0">
              <a:lnSpc>
                <a:spcPct val="115000"/>
              </a:lnSpc>
              <a:spcBef>
                <a:spcPts val="1100"/>
              </a:spcBef>
              <a:spcAft>
                <a:spcPts val="0"/>
              </a:spcAft>
              <a:buClr>
                <a:schemeClr val="dk1"/>
              </a:buClr>
              <a:buSzPts val="1100"/>
              <a:buFont typeface="Arial"/>
              <a:buNone/>
            </a:pPr>
            <a:r>
              <a:rPr lang="en" sz="1300" dirty="0">
                <a:solidFill>
                  <a:schemeClr val="dk1"/>
                </a:solidFill>
              </a:rPr>
              <a:t>Five defenders (including goalkeeper) shall be behind their backline. Defenders often line up in the goal cage but are not required to. The rest of the defending team shall be behind the centerline (50 yard line).</a:t>
            </a:r>
            <a:endParaRPr sz="1300" dirty="0">
              <a:solidFill>
                <a:schemeClr val="dk1"/>
              </a:solidFill>
            </a:endParaRPr>
          </a:p>
          <a:p>
            <a:pPr marL="0" lvl="0" indent="0" algn="l" rtl="0">
              <a:lnSpc>
                <a:spcPct val="115000"/>
              </a:lnSpc>
              <a:spcBef>
                <a:spcPts val="1100"/>
              </a:spcBef>
              <a:spcAft>
                <a:spcPts val="0"/>
              </a:spcAft>
              <a:buClr>
                <a:schemeClr val="dk1"/>
              </a:buClr>
              <a:buSzPts val="1100"/>
              <a:buFont typeface="Arial"/>
              <a:buNone/>
            </a:pPr>
            <a:r>
              <a:rPr lang="en" sz="1300" dirty="0">
                <a:solidFill>
                  <a:schemeClr val="dk1"/>
                </a:solidFill>
              </a:rPr>
              <a:t>One member of the attacking team shall insert the ball from a spot on the end line 10 yards from the goal post with at least one foot completely outside of the field of play. The rest of the attack must be outside the shooting circle until the ball is inserted. The ball must leave the circle before a shot is taken.  If the initial shot on goal is a hit, the ball go higher than 18 inches (which is the height of the board in the back of the goal). After the initial shot, the attacking team may flick the ball towards the goal in a controlled manner. If the first shot is a drag flick, then the ball can cross the goal line at any height, as long as it is not a dangerous play.</a:t>
            </a:r>
            <a:endParaRPr sz="1300" dirty="0">
              <a:solidFill>
                <a:schemeClr val="dk1"/>
              </a:solidFill>
            </a:endParaRPr>
          </a:p>
          <a:p>
            <a:pPr marL="0" lvl="0" indent="0" algn="l" rtl="0">
              <a:lnSpc>
                <a:spcPct val="115000"/>
              </a:lnSpc>
              <a:spcBef>
                <a:spcPts val="1100"/>
              </a:spcBef>
              <a:spcAft>
                <a:spcPts val="0"/>
              </a:spcAft>
              <a:buClr>
                <a:schemeClr val="dk1"/>
              </a:buClr>
              <a:buSzPts val="1100"/>
              <a:buFont typeface="Arial"/>
              <a:buNone/>
            </a:pPr>
            <a:r>
              <a:rPr lang="en" sz="1300" dirty="0">
                <a:solidFill>
                  <a:schemeClr val="dk1"/>
                </a:solidFill>
              </a:rPr>
              <a:t>If time expires as a penalty corner is in progress, it gets played to completion (goal scored, ball is played over the endline and another penalty corner is not awarded, defending team is awarded a free hit, or the ball travels more than 5 metres outside the circle.) </a:t>
            </a:r>
            <a:endParaRPr sz="1300" dirty="0">
              <a:solidFill>
                <a:schemeClr val="dk1"/>
              </a:solidFill>
            </a:endParaRPr>
          </a:p>
          <a:p>
            <a:pPr marL="0" lvl="0" indent="0" algn="l" rtl="0">
              <a:lnSpc>
                <a:spcPct val="115000"/>
              </a:lnSpc>
              <a:spcBef>
                <a:spcPts val="1100"/>
              </a:spcBef>
              <a:spcAft>
                <a:spcPts val="0"/>
              </a:spcAft>
              <a:buClr>
                <a:schemeClr val="dk1"/>
              </a:buClr>
              <a:buSzPts val="1100"/>
              <a:buFont typeface="Arial"/>
              <a:buNone/>
            </a:pPr>
            <a:endParaRPr sz="1100" dirty="0">
              <a:solidFill>
                <a:schemeClr val="dk1"/>
              </a:solidFill>
            </a:endParaRPr>
          </a:p>
          <a:p>
            <a:pPr marL="0" lvl="0" indent="0" algn="l" rtl="0">
              <a:spcBef>
                <a:spcPts val="0"/>
              </a:spcBef>
              <a:spcAft>
                <a:spcPts val="0"/>
              </a:spcAft>
              <a:buNone/>
            </a:pPr>
            <a:endParaRPr dirty="0"/>
          </a:p>
        </p:txBody>
      </p:sp>
      <p:pic>
        <p:nvPicPr>
          <p:cNvPr id="161" name="Google Shape;161;p25"/>
          <p:cNvPicPr preferRelativeResize="0"/>
          <p:nvPr/>
        </p:nvPicPr>
        <p:blipFill>
          <a:blip r:embed="rId3">
            <a:alphaModFix/>
          </a:blip>
          <a:stretch>
            <a:fillRect/>
          </a:stretch>
        </p:blipFill>
        <p:spPr>
          <a:xfrm>
            <a:off x="104775" y="445025"/>
            <a:ext cx="1239400" cy="1136825"/>
          </a:xfrm>
          <a:prstGeom prst="rect">
            <a:avLst/>
          </a:prstGeom>
          <a:noFill/>
          <a:ln>
            <a:noFill/>
          </a:ln>
        </p:spPr>
      </p:pic>
      <p:pic>
        <p:nvPicPr>
          <p:cNvPr id="162" name="Google Shape;162;p25"/>
          <p:cNvPicPr preferRelativeResize="0"/>
          <p:nvPr/>
        </p:nvPicPr>
        <p:blipFill>
          <a:blip r:embed="rId3">
            <a:alphaModFix/>
          </a:blip>
          <a:stretch>
            <a:fillRect/>
          </a:stretch>
        </p:blipFill>
        <p:spPr>
          <a:xfrm>
            <a:off x="7537225" y="371300"/>
            <a:ext cx="1239400" cy="1136825"/>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26"/>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None/>
            </a:pPr>
            <a:r>
              <a:rPr lang="en" sz="3200" b="1" dirty="0">
                <a:solidFill>
                  <a:srgbClr val="12305F"/>
                </a:solidFill>
              </a:rPr>
              <a:t>WHS Alumni: </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  Where they Play(ed) in College</a:t>
            </a:r>
            <a:endParaRPr dirty="0"/>
          </a:p>
        </p:txBody>
      </p:sp>
      <p:pic>
        <p:nvPicPr>
          <p:cNvPr id="168" name="Google Shape;168;p26"/>
          <p:cNvPicPr preferRelativeResize="0"/>
          <p:nvPr/>
        </p:nvPicPr>
        <p:blipFill>
          <a:blip r:embed="rId3">
            <a:alphaModFix/>
          </a:blip>
          <a:stretch>
            <a:fillRect/>
          </a:stretch>
        </p:blipFill>
        <p:spPr>
          <a:xfrm>
            <a:off x="0" y="73875"/>
            <a:ext cx="1239400" cy="1136825"/>
          </a:xfrm>
          <a:prstGeom prst="rect">
            <a:avLst/>
          </a:prstGeom>
          <a:noFill/>
          <a:ln>
            <a:noFill/>
          </a:ln>
        </p:spPr>
      </p:pic>
      <p:pic>
        <p:nvPicPr>
          <p:cNvPr id="169" name="Google Shape;169;p26"/>
          <p:cNvPicPr preferRelativeResize="0"/>
          <p:nvPr/>
        </p:nvPicPr>
        <p:blipFill>
          <a:blip r:embed="rId3">
            <a:alphaModFix/>
          </a:blip>
          <a:stretch>
            <a:fillRect/>
          </a:stretch>
        </p:blipFill>
        <p:spPr>
          <a:xfrm>
            <a:off x="7904475" y="0"/>
            <a:ext cx="1239400" cy="1136825"/>
          </a:xfrm>
          <a:prstGeom prst="rect">
            <a:avLst/>
          </a:prstGeom>
          <a:noFill/>
          <a:ln>
            <a:noFill/>
          </a:ln>
        </p:spPr>
      </p:pic>
      <p:sp>
        <p:nvSpPr>
          <p:cNvPr id="170" name="Google Shape;170;p26"/>
          <p:cNvSpPr txBox="1"/>
          <p:nvPr/>
        </p:nvSpPr>
        <p:spPr>
          <a:xfrm>
            <a:off x="17625" y="1642875"/>
            <a:ext cx="4554300" cy="36327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Current WHS players committed to the process</a:t>
            </a:r>
            <a:r>
              <a:rPr lang="en"/>
              <a:t>:</a:t>
            </a:r>
            <a:endParaRPr dirty="0"/>
          </a:p>
          <a:p>
            <a:pPr marL="457200" lvl="0" indent="-317500" algn="l" rtl="0">
              <a:spcBef>
                <a:spcPts val="0"/>
              </a:spcBef>
              <a:spcAft>
                <a:spcPts val="0"/>
              </a:spcAft>
              <a:buSzPts val="1400"/>
              <a:buChar char="●"/>
            </a:pPr>
            <a:r>
              <a:rPr lang="en"/>
              <a:t>Clara Fielden, Davidson</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b="1" dirty="0"/>
          </a:p>
          <a:p>
            <a:pPr marL="0" lvl="0" indent="0" algn="l" rtl="0">
              <a:spcBef>
                <a:spcPts val="0"/>
              </a:spcBef>
              <a:spcAft>
                <a:spcPts val="0"/>
              </a:spcAft>
              <a:buNone/>
            </a:pPr>
            <a:r>
              <a:rPr lang="en" b="1"/>
              <a:t>Current WHS Alumni playing in college</a:t>
            </a:r>
            <a:r>
              <a:rPr lang="en"/>
              <a:t>:</a:t>
            </a:r>
            <a:endParaRPr dirty="0"/>
          </a:p>
          <a:p>
            <a:pPr marL="457200" lvl="0" indent="-317500" algn="l" rtl="0">
              <a:spcBef>
                <a:spcPts val="0"/>
              </a:spcBef>
              <a:spcAft>
                <a:spcPts val="0"/>
              </a:spcAft>
              <a:buSzPts val="1400"/>
              <a:buChar char="●"/>
            </a:pPr>
            <a:r>
              <a:rPr lang="en"/>
              <a:t>Mary Sylvester, Bucknell</a:t>
            </a:r>
            <a:endParaRPr dirty="0"/>
          </a:p>
          <a:p>
            <a:pPr marL="457200" lvl="0" indent="-317500" algn="l" rtl="0">
              <a:spcBef>
                <a:spcPts val="0"/>
              </a:spcBef>
              <a:spcAft>
                <a:spcPts val="0"/>
              </a:spcAft>
              <a:buSzPts val="1400"/>
              <a:buChar char="●"/>
            </a:pPr>
            <a:r>
              <a:rPr lang="en"/>
              <a:t>Bridget Grosso, Trinity</a:t>
            </a:r>
            <a:endParaRPr dirty="0"/>
          </a:p>
          <a:p>
            <a:pPr marL="457200" lvl="0" indent="-317500" algn="l" rtl="0">
              <a:spcBef>
                <a:spcPts val="0"/>
              </a:spcBef>
              <a:spcAft>
                <a:spcPts val="0"/>
              </a:spcAft>
              <a:buSzPts val="1400"/>
              <a:buChar char="●"/>
            </a:pPr>
            <a:r>
              <a:rPr lang="en"/>
              <a:t>Natasha Ring, Bryn Mawr</a:t>
            </a:r>
            <a:endParaRPr dirty="0"/>
          </a:p>
          <a:p>
            <a:pPr marL="457200" lvl="0" indent="-317500" algn="l" rtl="0">
              <a:spcBef>
                <a:spcPts val="0"/>
              </a:spcBef>
              <a:spcAft>
                <a:spcPts val="0"/>
              </a:spcAft>
              <a:buSzPts val="1400"/>
              <a:buChar char="●"/>
            </a:pPr>
            <a:r>
              <a:rPr lang="en"/>
              <a:t>Hannah Fitzgerald, Franklin &amp; Marshall</a:t>
            </a:r>
            <a:endParaRPr dirty="0"/>
          </a:p>
          <a:p>
            <a:pPr marL="457200" lvl="0" indent="-317500" algn="l" rtl="0">
              <a:spcBef>
                <a:spcPts val="0"/>
              </a:spcBef>
              <a:spcAft>
                <a:spcPts val="0"/>
              </a:spcAft>
              <a:buSzPts val="1400"/>
              <a:buChar char="●"/>
            </a:pPr>
            <a:r>
              <a:rPr lang="en"/>
              <a:t>Riley Fitzgerald, Georgetown</a:t>
            </a:r>
            <a:endParaRPr dirty="0"/>
          </a:p>
          <a:p>
            <a:pPr marL="457200" lvl="0" indent="-317500" algn="l" rtl="0">
              <a:spcBef>
                <a:spcPts val="0"/>
              </a:spcBef>
              <a:spcAft>
                <a:spcPts val="0"/>
              </a:spcAft>
              <a:buSzPts val="1400"/>
              <a:buChar char="●"/>
            </a:pPr>
            <a:r>
              <a:rPr lang="en"/>
              <a:t>Charlotte Casiraghi, Harvard</a:t>
            </a:r>
            <a:endParaRPr dirty="0"/>
          </a:p>
          <a:p>
            <a:pPr marL="457200" lvl="0" indent="-317500" algn="l" rtl="0">
              <a:spcBef>
                <a:spcPts val="0"/>
              </a:spcBef>
              <a:spcAft>
                <a:spcPts val="0"/>
              </a:spcAft>
              <a:buSzPts val="1400"/>
              <a:buChar char="●"/>
            </a:pPr>
            <a:r>
              <a:rPr lang="en"/>
              <a:t>Nola Ryder, Lehigh</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171" name="Google Shape;171;p26"/>
          <p:cNvSpPr txBox="1"/>
          <p:nvPr/>
        </p:nvSpPr>
        <p:spPr>
          <a:xfrm>
            <a:off x="4589575" y="2046100"/>
            <a:ext cx="4554300" cy="400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dirty="0"/>
          </a:p>
        </p:txBody>
      </p:sp>
      <p:sp>
        <p:nvSpPr>
          <p:cNvPr id="172" name="Google Shape;172;p26"/>
          <p:cNvSpPr txBox="1"/>
          <p:nvPr/>
        </p:nvSpPr>
        <p:spPr>
          <a:xfrm>
            <a:off x="4329475" y="1642875"/>
            <a:ext cx="4814400" cy="4279200"/>
          </a:xfrm>
          <a:prstGeom prst="rect">
            <a:avLst/>
          </a:prstGeom>
          <a:solidFill>
            <a:schemeClr val="lt2"/>
          </a:solid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 b="1"/>
              <a:t>Sampling of Colleges Alumni have played for:</a:t>
            </a:r>
            <a:endParaRPr dirty="0"/>
          </a:p>
          <a:p>
            <a:pPr marL="457200" lvl="0" indent="-317500" algn="l" rtl="0">
              <a:spcBef>
                <a:spcPts val="0"/>
              </a:spcBef>
              <a:spcAft>
                <a:spcPts val="0"/>
              </a:spcAft>
              <a:buSzPts val="1400"/>
              <a:buChar char="●"/>
            </a:pPr>
            <a:r>
              <a:rPr lang="en"/>
              <a:t>University of North Carolina </a:t>
            </a:r>
            <a:endParaRPr dirty="0"/>
          </a:p>
          <a:p>
            <a:pPr marL="457200" lvl="0" indent="-317500" algn="l" rtl="0">
              <a:spcBef>
                <a:spcPts val="0"/>
              </a:spcBef>
              <a:spcAft>
                <a:spcPts val="0"/>
              </a:spcAft>
              <a:buSzPts val="1400"/>
              <a:buChar char="●"/>
            </a:pPr>
            <a:r>
              <a:rPr lang="en"/>
              <a:t>Syracuse</a:t>
            </a:r>
            <a:endParaRPr dirty="0"/>
          </a:p>
          <a:p>
            <a:pPr marL="457200" lvl="0" indent="-317500" algn="l" rtl="0">
              <a:spcBef>
                <a:spcPts val="0"/>
              </a:spcBef>
              <a:spcAft>
                <a:spcPts val="0"/>
              </a:spcAft>
              <a:buSzPts val="1400"/>
              <a:buChar char="●"/>
            </a:pPr>
            <a:r>
              <a:rPr lang="en"/>
              <a:t>University of Richmond</a:t>
            </a:r>
            <a:endParaRPr dirty="0"/>
          </a:p>
          <a:p>
            <a:pPr marL="457200" lvl="0" indent="-317500" algn="l" rtl="0">
              <a:spcBef>
                <a:spcPts val="0"/>
              </a:spcBef>
              <a:spcAft>
                <a:spcPts val="0"/>
              </a:spcAft>
              <a:buSzPts val="1400"/>
              <a:buChar char="●"/>
            </a:pPr>
            <a:r>
              <a:rPr lang="en"/>
              <a:t>Dartmouth</a:t>
            </a:r>
            <a:endParaRPr dirty="0"/>
          </a:p>
          <a:p>
            <a:pPr marL="457200" lvl="0" indent="-317500" algn="l" rtl="0">
              <a:spcBef>
                <a:spcPts val="0"/>
              </a:spcBef>
              <a:spcAft>
                <a:spcPts val="0"/>
              </a:spcAft>
              <a:buSzPts val="1400"/>
              <a:buChar char="●"/>
            </a:pPr>
            <a:r>
              <a:rPr lang="en"/>
              <a:t>Gettysburg</a:t>
            </a:r>
            <a:endParaRPr dirty="0"/>
          </a:p>
          <a:p>
            <a:pPr marL="457200" lvl="0" indent="-317500" algn="l" rtl="0">
              <a:spcBef>
                <a:spcPts val="0"/>
              </a:spcBef>
              <a:spcAft>
                <a:spcPts val="0"/>
              </a:spcAft>
              <a:buSzPts val="1400"/>
              <a:buChar char="●"/>
            </a:pPr>
            <a:r>
              <a:rPr lang="en"/>
              <a:t>Colby</a:t>
            </a:r>
            <a:endParaRPr dirty="0"/>
          </a:p>
          <a:p>
            <a:pPr marL="457200" lvl="0" indent="-317500" algn="l" rtl="0">
              <a:spcBef>
                <a:spcPts val="0"/>
              </a:spcBef>
              <a:spcAft>
                <a:spcPts val="0"/>
              </a:spcAft>
              <a:buSzPts val="1400"/>
              <a:buChar char="●"/>
            </a:pPr>
            <a:r>
              <a:rPr lang="en"/>
              <a:t>Colgate</a:t>
            </a:r>
            <a:endParaRPr dirty="0"/>
          </a:p>
          <a:p>
            <a:pPr marL="457200" lvl="0" indent="-317500" algn="l" rtl="0">
              <a:spcBef>
                <a:spcPts val="0"/>
              </a:spcBef>
              <a:spcAft>
                <a:spcPts val="0"/>
              </a:spcAft>
              <a:buSzPts val="1400"/>
              <a:buChar char="●"/>
            </a:pPr>
            <a:r>
              <a:rPr lang="en"/>
              <a:t>Dickinson</a:t>
            </a:r>
            <a:endParaRPr dirty="0"/>
          </a:p>
          <a:p>
            <a:pPr marL="457200" lvl="0" indent="-317500" algn="l" rtl="0">
              <a:spcBef>
                <a:spcPts val="0"/>
              </a:spcBef>
              <a:spcAft>
                <a:spcPts val="0"/>
              </a:spcAft>
              <a:buSzPts val="1400"/>
              <a:buChar char="●"/>
            </a:pPr>
            <a:r>
              <a:rPr lang="en"/>
              <a:t>UPenn</a:t>
            </a:r>
            <a:endParaRPr dirty="0"/>
          </a:p>
          <a:p>
            <a:pPr marL="457200" lvl="0" indent="-317500" algn="l" rtl="0">
              <a:spcBef>
                <a:spcPts val="0"/>
              </a:spcBef>
              <a:spcAft>
                <a:spcPts val="0"/>
              </a:spcAft>
              <a:buSzPts val="1400"/>
              <a:buChar char="●"/>
            </a:pPr>
            <a:r>
              <a:rPr lang="en"/>
              <a:t>Drexel</a:t>
            </a:r>
            <a:endParaRPr dirty="0"/>
          </a:p>
          <a:p>
            <a:pPr marL="457200" lvl="0" indent="-317500" algn="l" rtl="0">
              <a:spcBef>
                <a:spcPts val="0"/>
              </a:spcBef>
              <a:spcAft>
                <a:spcPts val="0"/>
              </a:spcAft>
              <a:buSzPts val="1400"/>
              <a:buChar char="●"/>
            </a:pPr>
            <a:r>
              <a:rPr lang="en"/>
              <a:t>Brown</a:t>
            </a:r>
            <a:endParaRPr dirty="0"/>
          </a:p>
          <a:p>
            <a:pPr marL="457200" lvl="0" indent="-317500" algn="l" rtl="0">
              <a:spcBef>
                <a:spcPts val="0"/>
              </a:spcBef>
              <a:spcAft>
                <a:spcPts val="0"/>
              </a:spcAft>
              <a:buSzPts val="1400"/>
              <a:buChar char="●"/>
            </a:pPr>
            <a:r>
              <a:rPr lang="en"/>
              <a:t>Boston College</a:t>
            </a:r>
            <a:endParaRPr dirty="0"/>
          </a:p>
          <a:p>
            <a:pPr marL="457200" lvl="0" indent="-317500" algn="l" rtl="0">
              <a:spcBef>
                <a:spcPts val="0"/>
              </a:spcBef>
              <a:spcAft>
                <a:spcPts val="0"/>
              </a:spcAft>
              <a:buSzPts val="1400"/>
              <a:buChar char="●"/>
            </a:pPr>
            <a:r>
              <a:rPr lang="en"/>
              <a:t>Boston University</a:t>
            </a: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Google Shape;177;p27"/>
          <p:cNvSpPr txBox="1">
            <a:spLocks noGrp="1"/>
          </p:cNvSpPr>
          <p:nvPr>
            <p:ph type="title"/>
          </p:nvPr>
        </p:nvSpPr>
        <p:spPr>
          <a:xfrm>
            <a:off x="311700" y="0"/>
            <a:ext cx="8520600" cy="10179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Additional Resources</a:t>
            </a:r>
            <a:endParaRPr dirty="0"/>
          </a:p>
        </p:txBody>
      </p:sp>
      <p:sp>
        <p:nvSpPr>
          <p:cNvPr id="178" name="Google Shape;178;p27"/>
          <p:cNvSpPr txBox="1">
            <a:spLocks noGrp="1"/>
          </p:cNvSpPr>
          <p:nvPr>
            <p:ph type="body" idx="1"/>
          </p:nvPr>
        </p:nvSpPr>
        <p:spPr>
          <a:xfrm>
            <a:off x="0" y="1326950"/>
            <a:ext cx="9144000" cy="38166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u="sng" dirty="0">
                <a:solidFill>
                  <a:schemeClr val="accent5"/>
                </a:solidFill>
                <a:hlinkClick r:id="rId3">
                  <a:extLst>
                    <a:ext uri="{A12FA001-AC4F-418D-AE19-62706E023703}">
                      <ahyp:hlinkClr xmlns:ahyp="http://schemas.microsoft.com/office/drawing/2018/hyperlinkcolor" val="tx"/>
                    </a:ext>
                  </a:extLst>
                </a:hlinkClick>
              </a:rPr>
              <a:t>USA Field Hockey / Field Hockey 101</a:t>
            </a:r>
            <a:endParaRPr dirty="0"/>
          </a:p>
          <a:p>
            <a:pPr marL="0" lvl="0" indent="0" algn="l" rtl="0">
              <a:spcBef>
                <a:spcPts val="1200"/>
              </a:spcBef>
              <a:spcAft>
                <a:spcPts val="0"/>
              </a:spcAft>
              <a:buNone/>
            </a:pPr>
            <a:r>
              <a:rPr lang="en" u="sng" dirty="0">
                <a:solidFill>
                  <a:schemeClr val="accent5"/>
                </a:solidFill>
                <a:hlinkClick r:id="rId3">
                  <a:extLst>
                    <a:ext uri="{A12FA001-AC4F-418D-AE19-62706E023703}">
                      <ahyp:hlinkClr xmlns:ahyp="http://schemas.microsoft.com/office/drawing/2018/hyperlinkcolor" val="tx"/>
                    </a:ext>
                  </a:extLst>
                </a:hlinkClick>
              </a:rPr>
              <a:t>USA Field Hockey / Field Hockey Facts</a:t>
            </a:r>
            <a:endParaRPr dirty="0"/>
          </a:p>
          <a:p>
            <a:pPr marL="0" lvl="0" indent="0" algn="l" rtl="0">
              <a:spcBef>
                <a:spcPts val="1200"/>
              </a:spcBef>
              <a:spcAft>
                <a:spcPts val="0"/>
              </a:spcAft>
              <a:buNone/>
            </a:pPr>
            <a:r>
              <a:rPr lang="en" u="sng" dirty="0">
                <a:solidFill>
                  <a:schemeClr val="hlink"/>
                </a:solidFill>
                <a:hlinkClick r:id="rId4"/>
              </a:rPr>
              <a:t>NFHCA New Coaches Toolkit</a:t>
            </a:r>
            <a:endParaRPr dirty="0"/>
          </a:p>
          <a:p>
            <a:pPr marL="0" lvl="0" indent="0" algn="l" rtl="0">
              <a:spcBef>
                <a:spcPts val="1200"/>
              </a:spcBef>
              <a:spcAft>
                <a:spcPts val="0"/>
              </a:spcAft>
              <a:buNone/>
            </a:pPr>
            <a:r>
              <a:rPr lang="en" u="sng" dirty="0">
                <a:solidFill>
                  <a:schemeClr val="hlink"/>
                </a:solidFill>
                <a:hlinkClick r:id="rId5"/>
              </a:rPr>
              <a:t>USFHA ADM Model</a:t>
            </a:r>
            <a:r>
              <a:rPr lang="en" dirty="0"/>
              <a:t> WYFH uses the ADM Model at the youngest levels</a:t>
            </a:r>
            <a:endParaRPr dirty="0"/>
          </a:p>
          <a:p>
            <a:pPr marL="0" lvl="0" indent="0" algn="l" rtl="0">
              <a:spcBef>
                <a:spcPts val="1200"/>
              </a:spcBef>
              <a:spcAft>
                <a:spcPts val="0"/>
              </a:spcAft>
              <a:buNone/>
            </a:pPr>
            <a:r>
              <a:rPr lang="en" u="sng" dirty="0">
                <a:solidFill>
                  <a:schemeClr val="hlink"/>
                </a:solidFill>
                <a:hlinkClick r:id="rId6"/>
              </a:rPr>
              <a:t>How to Play Field Hockey for Beginners (Part 1)</a:t>
            </a:r>
            <a:endParaRPr dirty="0"/>
          </a:p>
          <a:p>
            <a:pPr marL="0" lvl="0" indent="0" algn="l" rtl="0">
              <a:spcBef>
                <a:spcPts val="1200"/>
              </a:spcBef>
              <a:spcAft>
                <a:spcPts val="0"/>
              </a:spcAft>
              <a:buNone/>
            </a:pPr>
            <a:r>
              <a:rPr lang="en" u="sng" dirty="0">
                <a:solidFill>
                  <a:schemeClr val="hlink"/>
                </a:solidFill>
                <a:hlinkClick r:id="rId7"/>
              </a:rPr>
              <a:t>How to Play Field Hockey for Beginners (Part 2)</a:t>
            </a:r>
            <a:endParaRPr dirty="0"/>
          </a:p>
          <a:p>
            <a:pPr marL="0" lvl="0" indent="0" algn="l" rtl="0">
              <a:spcBef>
                <a:spcPts val="1200"/>
              </a:spcBef>
              <a:spcAft>
                <a:spcPts val="0"/>
              </a:spcAft>
              <a:buNone/>
            </a:pPr>
            <a:r>
              <a:rPr lang="en" u="sng" dirty="0">
                <a:solidFill>
                  <a:schemeClr val="hlink"/>
                </a:solidFill>
                <a:hlinkClick r:id="rId8"/>
              </a:rPr>
              <a:t>How to Play Field Hockey for Beginners (Part 3)</a:t>
            </a:r>
            <a:endParaRPr dirty="0"/>
          </a:p>
          <a:p>
            <a:pPr marL="0" lvl="0" indent="0" algn="l" rtl="0">
              <a:spcBef>
                <a:spcPts val="1200"/>
              </a:spcBef>
              <a:spcAft>
                <a:spcPts val="1200"/>
              </a:spcAft>
              <a:buNone/>
            </a:pPr>
            <a:endParaRPr dirty="0"/>
          </a:p>
        </p:txBody>
      </p:sp>
      <p:pic>
        <p:nvPicPr>
          <p:cNvPr id="179" name="Google Shape;179;p27"/>
          <p:cNvPicPr preferRelativeResize="0"/>
          <p:nvPr/>
        </p:nvPicPr>
        <p:blipFill>
          <a:blip r:embed="rId9">
            <a:alphaModFix/>
          </a:blip>
          <a:stretch>
            <a:fillRect/>
          </a:stretch>
        </p:blipFill>
        <p:spPr>
          <a:xfrm>
            <a:off x="0" y="0"/>
            <a:ext cx="1239400" cy="1136825"/>
          </a:xfrm>
          <a:prstGeom prst="rect">
            <a:avLst/>
          </a:prstGeom>
          <a:noFill/>
          <a:ln>
            <a:noFill/>
          </a:ln>
        </p:spPr>
      </p:pic>
      <p:pic>
        <p:nvPicPr>
          <p:cNvPr id="180" name="Google Shape;180;p27"/>
          <p:cNvPicPr preferRelativeResize="0"/>
          <p:nvPr/>
        </p:nvPicPr>
        <p:blipFill>
          <a:blip r:embed="rId9">
            <a:alphaModFix/>
          </a:blip>
          <a:stretch>
            <a:fillRect/>
          </a:stretch>
        </p:blipFill>
        <p:spPr>
          <a:xfrm>
            <a:off x="7904600" y="0"/>
            <a:ext cx="1239400" cy="1136825"/>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1"/>
        <p:cNvGrpSpPr/>
        <p:nvPr/>
      </p:nvGrpSpPr>
      <p:grpSpPr>
        <a:xfrm>
          <a:off x="0" y="0"/>
          <a:ext cx="0" cy="0"/>
          <a:chOff x="0" y="0"/>
          <a:chExt cx="0" cy="0"/>
        </a:xfrm>
      </p:grpSpPr>
      <p:sp>
        <p:nvSpPr>
          <p:cNvPr id="62" name="Google Shape;62;p14"/>
          <p:cNvSpPr txBox="1">
            <a:spLocks noGrp="1"/>
          </p:cNvSpPr>
          <p:nvPr>
            <p:ph type="title"/>
          </p:nvPr>
        </p:nvSpPr>
        <p:spPr>
          <a:xfrm>
            <a:off x="311700" y="1214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Program Philosophy</a:t>
            </a:r>
            <a:endParaRPr dirty="0"/>
          </a:p>
        </p:txBody>
      </p:sp>
      <p:sp>
        <p:nvSpPr>
          <p:cNvPr id="63" name="Google Shape;63;p14"/>
          <p:cNvSpPr txBox="1">
            <a:spLocks noGrp="1"/>
          </p:cNvSpPr>
          <p:nvPr>
            <p:ph type="body" idx="1"/>
          </p:nvPr>
        </p:nvSpPr>
        <p:spPr>
          <a:xfrm>
            <a:off x="311700" y="1316550"/>
            <a:ext cx="8520600" cy="325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r>
              <a:rPr lang="en" sz="1600">
                <a:solidFill>
                  <a:srgbClr val="12305F"/>
                </a:solidFill>
                <a:highlight>
                  <a:srgbClr val="FFFFFF"/>
                </a:highlight>
              </a:rPr>
              <a:t>Wilton Youth Field Hockey develops youth players, grades K-8, into competitive, well-rounded athletes, while promoting respect, sportsmanship and a love for the sport of field hockey.</a:t>
            </a:r>
            <a:endParaRPr sz="1600" dirty="0">
              <a:solidFill>
                <a:srgbClr val="12305F"/>
              </a:solidFill>
              <a:highlight>
                <a:srgbClr val="FFFFFF"/>
              </a:highlight>
            </a:endParaRPr>
          </a:p>
          <a:p>
            <a:pPr marL="0" lvl="0" indent="0" algn="l" rtl="0">
              <a:spcBef>
                <a:spcPts val="1200"/>
              </a:spcBef>
              <a:spcAft>
                <a:spcPts val="0"/>
              </a:spcAft>
              <a:buClr>
                <a:schemeClr val="dk1"/>
              </a:buClr>
              <a:buSzPts val="1100"/>
              <a:buFont typeface="Arial"/>
              <a:buNone/>
            </a:pPr>
            <a:r>
              <a:rPr lang="en" sz="1600">
                <a:solidFill>
                  <a:srgbClr val="12305F"/>
                </a:solidFill>
                <a:highlight>
                  <a:srgbClr val="FFFFFF"/>
                </a:highlight>
              </a:rPr>
              <a:t>The Wilton Youth Field Hockey Program is a developmental program focused on providing age-appropriate training and competitive play that enables girls to grow to their fullest potential and providing them with the guidance to evolve as a player and a ‘</a:t>
            </a:r>
            <a:r>
              <a:rPr lang="en" sz="1600" b="1">
                <a:solidFill>
                  <a:srgbClr val="12305F"/>
                </a:solidFill>
                <a:highlight>
                  <a:srgbClr val="FFFFFF"/>
                </a:highlight>
              </a:rPr>
              <a:t>Warrior</a:t>
            </a:r>
            <a:r>
              <a:rPr lang="en" sz="1600">
                <a:solidFill>
                  <a:srgbClr val="12305F"/>
                </a:solidFill>
                <a:highlight>
                  <a:srgbClr val="FFFFFF"/>
                </a:highlight>
              </a:rPr>
              <a:t>’.</a:t>
            </a:r>
            <a:br>
              <a:rPr lang="en" sz="1300">
                <a:solidFill>
                  <a:srgbClr val="666666"/>
                </a:solidFill>
                <a:highlight>
                  <a:srgbClr val="FFFFFF"/>
                </a:highlight>
              </a:rPr>
            </a:br>
            <a:r>
              <a:rPr lang="en" sz="1200">
                <a:solidFill>
                  <a:srgbClr val="666666"/>
                </a:solidFill>
                <a:highlight>
                  <a:srgbClr val="FFFFFF"/>
                </a:highlight>
              </a:rPr>
              <a:t> </a:t>
            </a:r>
            <a:endParaRPr sz="1200" dirty="0">
              <a:solidFill>
                <a:srgbClr val="666666"/>
              </a:solidFill>
              <a:highlight>
                <a:srgbClr val="FFFFFF"/>
              </a:highlight>
            </a:endParaRPr>
          </a:p>
          <a:p>
            <a:pPr marL="0" lvl="0" indent="0" algn="l" rtl="0">
              <a:spcBef>
                <a:spcPts val="1200"/>
              </a:spcBef>
              <a:spcAft>
                <a:spcPts val="1200"/>
              </a:spcAft>
              <a:buNone/>
            </a:pPr>
            <a:endParaRPr dirty="0"/>
          </a:p>
        </p:txBody>
      </p:sp>
      <p:pic>
        <p:nvPicPr>
          <p:cNvPr id="64" name="Google Shape;64;p14"/>
          <p:cNvPicPr preferRelativeResize="0"/>
          <p:nvPr/>
        </p:nvPicPr>
        <p:blipFill>
          <a:blip r:embed="rId3">
            <a:alphaModFix/>
          </a:blip>
          <a:stretch>
            <a:fillRect/>
          </a:stretch>
        </p:blipFill>
        <p:spPr>
          <a:xfrm>
            <a:off x="0" y="0"/>
            <a:ext cx="1239400" cy="1136825"/>
          </a:xfrm>
          <a:prstGeom prst="rect">
            <a:avLst/>
          </a:prstGeom>
          <a:noFill/>
          <a:ln>
            <a:noFill/>
          </a:ln>
        </p:spPr>
      </p:pic>
      <p:pic>
        <p:nvPicPr>
          <p:cNvPr id="65" name="Google Shape;65;p14"/>
          <p:cNvPicPr preferRelativeResize="0"/>
          <p:nvPr/>
        </p:nvPicPr>
        <p:blipFill>
          <a:blip r:embed="rId3">
            <a:alphaModFix/>
          </a:blip>
          <a:stretch>
            <a:fillRect/>
          </a:stretch>
        </p:blipFill>
        <p:spPr>
          <a:xfrm>
            <a:off x="7904600" y="15650"/>
            <a:ext cx="1239400" cy="1136825"/>
          </a:xfrm>
          <a:prstGeom prst="rect">
            <a:avLst/>
          </a:prstGeom>
          <a:noFill/>
          <a:ln>
            <a:noFill/>
          </a:ln>
        </p:spPr>
      </p:pic>
      <p:sp>
        <p:nvSpPr>
          <p:cNvPr id="66" name="Google Shape;66;p14"/>
          <p:cNvSpPr txBox="1"/>
          <p:nvPr/>
        </p:nvSpPr>
        <p:spPr>
          <a:xfrm>
            <a:off x="5467050" y="2443450"/>
            <a:ext cx="3704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dirty="0">
              <a:solidFill>
                <a:schemeClr val="dk2"/>
              </a:solidFill>
            </a:endParaRPr>
          </a:p>
        </p:txBody>
      </p:sp>
      <p:pic>
        <p:nvPicPr>
          <p:cNvPr id="67" name="Google Shape;67;p14"/>
          <p:cNvPicPr preferRelativeResize="0"/>
          <p:nvPr/>
        </p:nvPicPr>
        <p:blipFill>
          <a:blip r:embed="rId4">
            <a:alphaModFix/>
          </a:blip>
          <a:stretch>
            <a:fillRect/>
          </a:stretch>
        </p:blipFill>
        <p:spPr>
          <a:xfrm>
            <a:off x="0" y="3588843"/>
            <a:ext cx="9144000" cy="1554664"/>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1">
          <a:extLst>
            <a:ext uri="{FF2B5EF4-FFF2-40B4-BE49-F238E27FC236}">
              <a16:creationId xmlns:a16="http://schemas.microsoft.com/office/drawing/2014/main" id="{33326001-3E11-F652-2C3E-DEFA95F5448A}"/>
            </a:ext>
          </a:extLst>
        </p:cNvPr>
        <p:cNvGrpSpPr/>
        <p:nvPr/>
      </p:nvGrpSpPr>
      <p:grpSpPr>
        <a:xfrm>
          <a:off x="0" y="0"/>
          <a:ext cx="0" cy="0"/>
          <a:chOff x="0" y="0"/>
          <a:chExt cx="0" cy="0"/>
        </a:xfrm>
      </p:grpSpPr>
      <p:sp>
        <p:nvSpPr>
          <p:cNvPr id="62" name="Google Shape;62;p14">
            <a:extLst>
              <a:ext uri="{FF2B5EF4-FFF2-40B4-BE49-F238E27FC236}">
                <a16:creationId xmlns:a16="http://schemas.microsoft.com/office/drawing/2014/main" id="{1F7A0C9C-58B7-F7BD-0E3B-3377FE3E71F0}"/>
              </a:ext>
            </a:extLst>
          </p:cNvPr>
          <p:cNvSpPr txBox="1">
            <a:spLocks noGrp="1"/>
          </p:cNvSpPr>
          <p:nvPr>
            <p:ph type="title"/>
          </p:nvPr>
        </p:nvSpPr>
        <p:spPr>
          <a:xfrm>
            <a:off x="311700" y="15650"/>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US" sz="3200" b="1" dirty="0">
                <a:solidFill>
                  <a:srgbClr val="12305F"/>
                </a:solidFill>
              </a:rPr>
              <a:t>Coach Bios</a:t>
            </a:r>
            <a:endParaRPr sz="3200" b="1" dirty="0">
              <a:solidFill>
                <a:srgbClr val="12305F"/>
              </a:solidFill>
            </a:endParaRPr>
          </a:p>
        </p:txBody>
      </p:sp>
      <p:sp>
        <p:nvSpPr>
          <p:cNvPr id="63" name="Google Shape;63;p14">
            <a:extLst>
              <a:ext uri="{FF2B5EF4-FFF2-40B4-BE49-F238E27FC236}">
                <a16:creationId xmlns:a16="http://schemas.microsoft.com/office/drawing/2014/main" id="{63FE314B-5FF4-679D-3EBE-03798700AC3F}"/>
              </a:ext>
            </a:extLst>
          </p:cNvPr>
          <p:cNvSpPr txBox="1">
            <a:spLocks noGrp="1"/>
          </p:cNvSpPr>
          <p:nvPr>
            <p:ph type="body" idx="1"/>
          </p:nvPr>
        </p:nvSpPr>
        <p:spPr>
          <a:xfrm>
            <a:off x="311700" y="1316550"/>
            <a:ext cx="8520600" cy="3252300"/>
          </a:xfrm>
          <a:prstGeom prst="rect">
            <a:avLst/>
          </a:prstGeom>
        </p:spPr>
        <p:txBody>
          <a:bodyPr spcFirstLastPara="1" wrap="square" lIns="91425" tIns="91425" rIns="91425" bIns="91425" anchor="t" anchorCtr="0">
            <a:normAutofit/>
          </a:bodyPr>
          <a:lstStyle/>
          <a:p>
            <a:pPr marL="0" lvl="0" indent="0" algn="l" rtl="0">
              <a:spcBef>
                <a:spcPts val="0"/>
              </a:spcBef>
              <a:spcAft>
                <a:spcPts val="0"/>
              </a:spcAft>
              <a:buClr>
                <a:schemeClr val="dk1"/>
              </a:buClr>
              <a:buSzPts val="1100"/>
              <a:buFont typeface="Arial"/>
              <a:buNone/>
            </a:pPr>
            <a:br>
              <a:rPr lang="en" sz="1300" dirty="0">
                <a:solidFill>
                  <a:srgbClr val="666666"/>
                </a:solidFill>
                <a:highlight>
                  <a:srgbClr val="FFFFFF"/>
                </a:highlight>
              </a:rPr>
            </a:br>
            <a:r>
              <a:rPr lang="en" sz="1200" dirty="0">
                <a:solidFill>
                  <a:srgbClr val="666666"/>
                </a:solidFill>
                <a:highlight>
                  <a:srgbClr val="FFFFFF"/>
                </a:highlight>
              </a:rPr>
              <a:t> </a:t>
            </a:r>
            <a:endParaRPr sz="1200" dirty="0">
              <a:solidFill>
                <a:srgbClr val="666666"/>
              </a:solidFill>
              <a:highlight>
                <a:srgbClr val="FFFFFF"/>
              </a:highlight>
            </a:endParaRPr>
          </a:p>
          <a:p>
            <a:pPr marL="0" lvl="0" indent="0" algn="l" rtl="0">
              <a:spcBef>
                <a:spcPts val="1200"/>
              </a:spcBef>
              <a:spcAft>
                <a:spcPts val="1200"/>
              </a:spcAft>
              <a:buNone/>
            </a:pPr>
            <a:endParaRPr dirty="0"/>
          </a:p>
        </p:txBody>
      </p:sp>
      <p:pic>
        <p:nvPicPr>
          <p:cNvPr id="64" name="Google Shape;64;p14">
            <a:extLst>
              <a:ext uri="{FF2B5EF4-FFF2-40B4-BE49-F238E27FC236}">
                <a16:creationId xmlns:a16="http://schemas.microsoft.com/office/drawing/2014/main" id="{4E8C5269-0D49-4E47-C60E-C736ED41CA5A}"/>
              </a:ext>
            </a:extLst>
          </p:cNvPr>
          <p:cNvPicPr preferRelativeResize="0"/>
          <p:nvPr/>
        </p:nvPicPr>
        <p:blipFill>
          <a:blip r:embed="rId3">
            <a:alphaModFix/>
          </a:blip>
          <a:stretch>
            <a:fillRect/>
          </a:stretch>
        </p:blipFill>
        <p:spPr>
          <a:xfrm>
            <a:off x="0" y="0"/>
            <a:ext cx="1239400" cy="1136825"/>
          </a:xfrm>
          <a:prstGeom prst="rect">
            <a:avLst/>
          </a:prstGeom>
          <a:noFill/>
          <a:ln>
            <a:noFill/>
          </a:ln>
        </p:spPr>
      </p:pic>
      <p:pic>
        <p:nvPicPr>
          <p:cNvPr id="65" name="Google Shape;65;p14">
            <a:extLst>
              <a:ext uri="{FF2B5EF4-FFF2-40B4-BE49-F238E27FC236}">
                <a16:creationId xmlns:a16="http://schemas.microsoft.com/office/drawing/2014/main" id="{75389050-A5D9-0D53-DA07-6840C0B64B45}"/>
              </a:ext>
            </a:extLst>
          </p:cNvPr>
          <p:cNvPicPr preferRelativeResize="0"/>
          <p:nvPr/>
        </p:nvPicPr>
        <p:blipFill>
          <a:blip r:embed="rId3">
            <a:alphaModFix/>
          </a:blip>
          <a:stretch>
            <a:fillRect/>
          </a:stretch>
        </p:blipFill>
        <p:spPr>
          <a:xfrm>
            <a:off x="7904600" y="15650"/>
            <a:ext cx="1239400" cy="1136825"/>
          </a:xfrm>
          <a:prstGeom prst="rect">
            <a:avLst/>
          </a:prstGeom>
          <a:noFill/>
          <a:ln>
            <a:noFill/>
          </a:ln>
        </p:spPr>
      </p:pic>
      <p:sp>
        <p:nvSpPr>
          <p:cNvPr id="66" name="Google Shape;66;p14">
            <a:extLst>
              <a:ext uri="{FF2B5EF4-FFF2-40B4-BE49-F238E27FC236}">
                <a16:creationId xmlns:a16="http://schemas.microsoft.com/office/drawing/2014/main" id="{E340024D-BEF3-75BC-37CB-C212BA1E5980}"/>
              </a:ext>
            </a:extLst>
          </p:cNvPr>
          <p:cNvSpPr txBox="1"/>
          <p:nvPr/>
        </p:nvSpPr>
        <p:spPr>
          <a:xfrm>
            <a:off x="5467050" y="2443450"/>
            <a:ext cx="3704100" cy="4617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sz="1800" dirty="0">
              <a:solidFill>
                <a:schemeClr val="dk2"/>
              </a:solidFill>
            </a:endParaRPr>
          </a:p>
        </p:txBody>
      </p:sp>
      <p:sp>
        <p:nvSpPr>
          <p:cNvPr id="5" name="TextBox 4">
            <a:extLst>
              <a:ext uri="{FF2B5EF4-FFF2-40B4-BE49-F238E27FC236}">
                <a16:creationId xmlns:a16="http://schemas.microsoft.com/office/drawing/2014/main" id="{7768ED62-58BD-C3F7-7C56-292B36037449}"/>
              </a:ext>
            </a:extLst>
          </p:cNvPr>
          <p:cNvSpPr txBox="1"/>
          <p:nvPr/>
        </p:nvSpPr>
        <p:spPr>
          <a:xfrm>
            <a:off x="1768154" y="574650"/>
            <a:ext cx="5824746" cy="4801314"/>
          </a:xfrm>
          <a:prstGeom prst="rect">
            <a:avLst/>
          </a:prstGeom>
          <a:ln>
            <a:solidFill>
              <a:schemeClr val="accent1"/>
            </a:solidFill>
          </a:ln>
        </p:spPr>
        <p:style>
          <a:lnRef idx="2">
            <a:schemeClr val="accent1"/>
          </a:lnRef>
          <a:fillRef idx="1">
            <a:schemeClr val="lt1"/>
          </a:fillRef>
          <a:effectRef idx="0">
            <a:schemeClr val="accent1"/>
          </a:effectRef>
          <a:fontRef idx="minor">
            <a:schemeClr val="dk1"/>
          </a:fontRef>
        </p:style>
        <p:txBody>
          <a:bodyPr wrap="square">
            <a:spAutoFit/>
          </a:bodyPr>
          <a:lstStyle/>
          <a:p>
            <a:pPr algn="ctr">
              <a:buNone/>
            </a:pPr>
            <a:endParaRPr lang="en-US" sz="900" i="0" dirty="0">
              <a:ln w="0"/>
              <a:solidFill>
                <a:srgbClr val="0070C0"/>
              </a:solidFill>
              <a:effectLst>
                <a:outerShdw blurRad="38100" dist="38100" dir="2700000" algn="tl">
                  <a:srgbClr val="000000">
                    <a:alpha val="43137"/>
                  </a:srgbClr>
                </a:outerShdw>
              </a:effectLst>
              <a:latin typeface="Arial" panose="020B0604020202020204" pitchFamily="34" charset="0"/>
            </a:endParaRPr>
          </a:p>
          <a:p>
            <a:pPr algn="ctr">
              <a:buNone/>
            </a:pPr>
            <a:endParaRPr lang="en-US" sz="900" i="0" dirty="0">
              <a:ln w="0"/>
              <a:solidFill>
                <a:srgbClr val="0070C0"/>
              </a:solidFill>
              <a:effectLst>
                <a:outerShdw blurRad="38100" dist="38100" dir="2700000" algn="tl">
                  <a:srgbClr val="000000">
                    <a:alpha val="43137"/>
                  </a:srgbClr>
                </a:outerShdw>
              </a:effectLst>
              <a:latin typeface="+mj-lt"/>
              <a:ea typeface="Roboto" panose="02000000000000000000" pitchFamily="2" charset="0"/>
              <a:cs typeface="Roboto" panose="02000000000000000000" pitchFamily="2" charset="0"/>
            </a:endParaRPr>
          </a:p>
          <a:p>
            <a:pPr algn="ctr"/>
            <a:r>
              <a:rPr lang="en-US" sz="900" dirty="0">
                <a:ln w="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Matt </a:t>
            </a:r>
            <a:r>
              <a:rPr lang="en-US" sz="900" dirty="0" err="1">
                <a:ln w="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Ariniello</a:t>
            </a:r>
            <a:r>
              <a:rPr lang="en-US" sz="900" dirty="0">
                <a:ln w="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 – </a:t>
            </a:r>
            <a:r>
              <a:rPr lang="en-US" sz="900" dirty="0">
                <a:solidFill>
                  <a:srgbClr val="222222"/>
                </a:solidFill>
              </a:rPr>
              <a:t>Varsity Coach Immaculate HS, Club Field Hockey Coaching Experience, WYFH for 7 years </a:t>
            </a:r>
          </a:p>
          <a:p>
            <a:pPr algn="ctr"/>
            <a:endParaRPr lang="en-US" sz="900" dirty="0">
              <a:ln w="0"/>
              <a:solidFill>
                <a:srgbClr val="0070C0"/>
              </a:solidFill>
              <a:effectLst>
                <a:outerShdw blurRad="38100" dist="38100" dir="2700000" algn="tl">
                  <a:srgbClr val="000000">
                    <a:alpha val="43137"/>
                  </a:srgbClr>
                </a:outerShdw>
              </a:effectLst>
            </a:endParaRPr>
          </a:p>
          <a:p>
            <a:pPr algn="ctr"/>
            <a:r>
              <a:rPr lang="en-US" sz="900" dirty="0">
                <a:ln w="0"/>
                <a:solidFill>
                  <a:srgbClr val="0070C0"/>
                </a:solidFill>
                <a:effectLst>
                  <a:outerShdw blurRad="38100" dist="38100" dir="2700000" algn="tl">
                    <a:srgbClr val="000000">
                      <a:alpha val="43137"/>
                    </a:srgbClr>
                  </a:outerShdw>
                </a:effectLst>
              </a:rPr>
              <a:t>Leon Kerr Sr. </a:t>
            </a:r>
            <a:r>
              <a:rPr lang="en-US" sz="900" dirty="0">
                <a:solidFill>
                  <a:srgbClr val="202124"/>
                </a:solidFill>
              </a:rPr>
              <a:t>- Wilton High School Varsity Coach, Club Coach and International Player</a:t>
            </a:r>
          </a:p>
          <a:p>
            <a:pPr algn="ctr"/>
            <a:endParaRPr lang="en-US" sz="900" dirty="0">
              <a:solidFill>
                <a:srgbClr val="202124"/>
              </a:solidFill>
            </a:endParaRPr>
          </a:p>
          <a:p>
            <a:pPr algn="ctr"/>
            <a:r>
              <a:rPr lang="en-US" sz="900" dirty="0">
                <a:ln w="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Chandra Ring- </a:t>
            </a:r>
            <a:r>
              <a:rPr lang="en-US" sz="900" dirty="0">
                <a:solidFill>
                  <a:srgbClr val="202124"/>
                </a:solidFill>
              </a:rPr>
              <a:t>Wilton High School Junior Varsity Coach, Former President WYFH</a:t>
            </a:r>
            <a:endParaRPr lang="en-US" sz="900" dirty="0">
              <a:solidFill>
                <a:srgbClr val="222222"/>
              </a:solidFill>
            </a:endParaRPr>
          </a:p>
          <a:p>
            <a:pPr algn="ctr"/>
            <a:endParaRPr lang="en-US" sz="900" dirty="0">
              <a:solidFill>
                <a:srgbClr val="202124"/>
              </a:solidFill>
            </a:endParaRPr>
          </a:p>
          <a:p>
            <a:pPr algn="ctr"/>
            <a:r>
              <a:rPr lang="en-US" sz="900" dirty="0">
                <a:ln w="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Leon Kerr Jr. </a:t>
            </a:r>
            <a:r>
              <a:rPr lang="en-US" sz="900" dirty="0">
                <a:ln w="0"/>
                <a:solidFill>
                  <a:schemeClr val="tx1"/>
                </a:solidFill>
                <a:effectLst>
                  <a:outerShdw blurRad="38100" dist="19050" dir="2700000" algn="tl" rotWithShape="0">
                    <a:schemeClr val="dk1">
                      <a:alpha val="40000"/>
                    </a:schemeClr>
                  </a:outerShdw>
                </a:effectLst>
              </a:rPr>
              <a:t>- </a:t>
            </a:r>
            <a:r>
              <a:rPr lang="en-US" sz="900" dirty="0">
                <a:solidFill>
                  <a:srgbClr val="202124"/>
                </a:solidFill>
              </a:rPr>
              <a:t>Assistant Coach at Wilton HS and International Player</a:t>
            </a:r>
          </a:p>
          <a:p>
            <a:pPr algn="ctr"/>
            <a:endParaRPr lang="en-US" sz="900" dirty="0">
              <a:solidFill>
                <a:srgbClr val="202124"/>
              </a:solidFill>
            </a:endParaRPr>
          </a:p>
          <a:p>
            <a:pPr algn="ctr"/>
            <a:r>
              <a:rPr lang="en-US" sz="900" dirty="0">
                <a:ln w="0"/>
                <a:solidFill>
                  <a:srgbClr val="0070C0"/>
                </a:solidFill>
                <a:effectLst>
                  <a:outerShdw blurRad="38100" dist="38100" dir="2700000" algn="tl" rotWithShape="0">
                    <a:srgbClr val="000000">
                      <a:alpha val="43137"/>
                    </a:srgbClr>
                  </a:outerShdw>
                </a:effectLst>
                <a:ea typeface="Roboto" panose="02000000000000000000" pitchFamily="2" charset="0"/>
                <a:cs typeface="Roboto" panose="02000000000000000000" pitchFamily="2" charset="0"/>
              </a:rPr>
              <a:t>Richard Wisdom </a:t>
            </a:r>
            <a:r>
              <a:rPr lang="en-US" sz="900" dirty="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 </a:t>
            </a:r>
            <a:r>
              <a:rPr lang="en-US" sz="900" dirty="0">
                <a:solidFill>
                  <a:srgbClr val="202124"/>
                </a:solidFill>
              </a:rPr>
              <a:t>Jamaican National Player, Club Coach, National Coach and current High School Umpire</a:t>
            </a:r>
            <a:endParaRPr lang="en-US" sz="900" dirty="0">
              <a:solidFill>
                <a:srgbClr val="222222"/>
              </a:solidFill>
            </a:endParaRPr>
          </a:p>
          <a:p>
            <a:pPr algn="ctr"/>
            <a:endParaRPr lang="en-US" sz="900" dirty="0">
              <a:solidFill>
                <a:srgbClr val="222222"/>
              </a:solidFill>
            </a:endParaRPr>
          </a:p>
          <a:p>
            <a:pPr algn="ctr"/>
            <a:r>
              <a:rPr lang="en-US" sz="900" dirty="0">
                <a:ln w="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Shannon </a:t>
            </a:r>
            <a:r>
              <a:rPr lang="en-US" sz="900" dirty="0" err="1">
                <a:ln w="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Horosky</a:t>
            </a:r>
            <a:r>
              <a:rPr lang="en-US" sz="900" dirty="0">
                <a:ln w="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 </a:t>
            </a:r>
            <a:r>
              <a:rPr lang="en-US" sz="900" dirty="0">
                <a:solidFill>
                  <a:srgbClr val="222222"/>
                </a:solidFill>
              </a:rPr>
              <a:t>- Former HS player, Varsity Coach Immaculate HS and Club Coach</a:t>
            </a:r>
          </a:p>
          <a:p>
            <a:pPr algn="ctr"/>
            <a:endParaRPr lang="en-US" sz="900" dirty="0">
              <a:solidFill>
                <a:srgbClr val="222222"/>
              </a:solidFill>
            </a:endParaRPr>
          </a:p>
          <a:p>
            <a:pPr algn="ctr"/>
            <a:r>
              <a:rPr lang="en-US" sz="900" dirty="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Ella Christ </a:t>
            </a:r>
            <a:r>
              <a:rPr lang="en-US" sz="900" dirty="0">
                <a:solidFill>
                  <a:srgbClr val="222222"/>
                </a:solidFill>
              </a:rPr>
              <a:t>- Former Youth Player and Wilton HS Field Hockey Alumni</a:t>
            </a:r>
          </a:p>
          <a:p>
            <a:pPr algn="ctr"/>
            <a:endParaRPr lang="en-US" sz="900" dirty="0">
              <a:solidFill>
                <a:srgbClr val="222222"/>
              </a:solidFill>
            </a:endParaRPr>
          </a:p>
          <a:p>
            <a:pPr algn="ctr"/>
            <a:r>
              <a:rPr lang="en-US" sz="900" dirty="0">
                <a:solidFill>
                  <a:srgbClr val="0070C0"/>
                </a:solidFill>
                <a:effectLst>
                  <a:outerShdw blurRad="38100" dist="38100" dir="2700000" algn="tl">
                    <a:srgbClr val="000000">
                      <a:alpha val="43137"/>
                    </a:srgbClr>
                  </a:outerShdw>
                </a:effectLst>
              </a:rPr>
              <a:t>Caroline De Angelis- </a:t>
            </a:r>
            <a:r>
              <a:rPr lang="en-US" sz="900" dirty="0">
                <a:solidFill>
                  <a:srgbClr val="222222"/>
                </a:solidFill>
              </a:rPr>
              <a:t>Former Wilton HS Player, Youth Alumni and Club Player</a:t>
            </a:r>
          </a:p>
          <a:p>
            <a:pPr algn="ctr"/>
            <a:endParaRPr lang="en-US" sz="900" dirty="0">
              <a:solidFill>
                <a:srgbClr val="222222"/>
              </a:solidFill>
            </a:endParaRPr>
          </a:p>
          <a:p>
            <a:pPr algn="ctr"/>
            <a:r>
              <a:rPr lang="en-US" sz="900" dirty="0">
                <a:ln w="0"/>
                <a:solidFill>
                  <a:srgbClr val="0070C0"/>
                </a:solidFill>
                <a:effectLst>
                  <a:outerShdw blurRad="38100" dist="38100" dir="2700000" algn="tl" rotWithShape="0">
                    <a:srgbClr val="000000">
                      <a:alpha val="43137"/>
                    </a:srgbClr>
                  </a:outerShdw>
                </a:effectLst>
                <a:ea typeface="Roboto" panose="02000000000000000000" pitchFamily="2" charset="0"/>
                <a:cs typeface="Roboto" panose="02000000000000000000" pitchFamily="2" charset="0"/>
              </a:rPr>
              <a:t>Robin Clasby </a:t>
            </a:r>
            <a:r>
              <a:rPr lang="en-US" sz="900" dirty="0">
                <a:solidFill>
                  <a:srgbClr val="0070C0"/>
                </a:solidFill>
                <a:effectLst>
                  <a:outerShdw blurRad="38100" dist="38100" dir="2700000" algn="tl">
                    <a:srgbClr val="000000">
                      <a:alpha val="43137"/>
                    </a:srgbClr>
                  </a:outerShdw>
                </a:effectLst>
                <a:ea typeface="Roboto" panose="02000000000000000000" pitchFamily="2" charset="0"/>
                <a:cs typeface="Roboto" panose="02000000000000000000" pitchFamily="2" charset="0"/>
              </a:rPr>
              <a:t>- </a:t>
            </a:r>
            <a:r>
              <a:rPr lang="en-US" sz="900" dirty="0">
                <a:solidFill>
                  <a:srgbClr val="202124"/>
                </a:solidFill>
              </a:rPr>
              <a:t>Played for over 10 years - coached for 3 years, Wilton HS Alumni</a:t>
            </a:r>
            <a:endParaRPr lang="en-US" sz="900" dirty="0">
              <a:solidFill>
                <a:srgbClr val="222222"/>
              </a:solidFill>
            </a:endParaRPr>
          </a:p>
          <a:p>
            <a:pPr algn="ctr">
              <a:buNone/>
            </a:pPr>
            <a:endParaRPr lang="en-US" sz="900" dirty="0">
              <a:ln w="0"/>
              <a:solidFill>
                <a:srgbClr val="0070C0"/>
              </a:solidFill>
              <a:effectLst>
                <a:outerShdw blurRad="38100" dist="38100" dir="2700000" algn="tl">
                  <a:srgbClr val="000000">
                    <a:alpha val="43137"/>
                  </a:srgbClr>
                </a:outerShdw>
              </a:effectLst>
              <a:latin typeface="+mj-lt"/>
              <a:ea typeface="Roboto" panose="02000000000000000000" pitchFamily="2" charset="0"/>
              <a:cs typeface="Roboto" panose="02000000000000000000" pitchFamily="2" charset="0"/>
            </a:endParaRPr>
          </a:p>
          <a:p>
            <a:pPr algn="ctr">
              <a:buNone/>
            </a:pPr>
            <a:r>
              <a:rPr lang="en-US" sz="900" i="0" dirty="0">
                <a:ln w="0"/>
                <a:solidFill>
                  <a:srgbClr val="0070C0"/>
                </a:solidFill>
                <a:effectLst>
                  <a:outerShdw blurRad="38100" dist="38100" dir="2700000" algn="tl">
                    <a:srgbClr val="000000">
                      <a:alpha val="43137"/>
                    </a:srgbClr>
                  </a:outerShdw>
                </a:effectLst>
                <a:latin typeface="+mj-lt"/>
                <a:ea typeface="Roboto" panose="02000000000000000000" pitchFamily="2" charset="0"/>
                <a:cs typeface="Roboto" panose="02000000000000000000" pitchFamily="2" charset="0"/>
              </a:rPr>
              <a:t>Jodene Weir - </a:t>
            </a:r>
            <a:r>
              <a:rPr lang="en-US" sz="900" b="0" i="0" dirty="0">
                <a:solidFill>
                  <a:srgbClr val="222222"/>
                </a:solidFill>
                <a:effectLst/>
                <a:latin typeface="+mj-lt"/>
              </a:rPr>
              <a:t>International Player</a:t>
            </a:r>
            <a:r>
              <a:rPr lang="en-US" sz="900" b="0" i="0" dirty="0">
                <a:solidFill>
                  <a:srgbClr val="202124"/>
                </a:solidFill>
                <a:effectLst/>
                <a:latin typeface="+mj-lt"/>
              </a:rPr>
              <a:t>, Coach and current High </a:t>
            </a:r>
            <a:r>
              <a:rPr lang="en-US" sz="900" dirty="0">
                <a:solidFill>
                  <a:srgbClr val="202124"/>
                </a:solidFill>
                <a:latin typeface="+mj-lt"/>
              </a:rPr>
              <a:t>S</a:t>
            </a:r>
            <a:r>
              <a:rPr lang="en-US" sz="900" b="0" i="0" dirty="0">
                <a:solidFill>
                  <a:srgbClr val="202124"/>
                </a:solidFill>
                <a:effectLst/>
                <a:latin typeface="+mj-lt"/>
              </a:rPr>
              <a:t>chool and International </a:t>
            </a:r>
            <a:r>
              <a:rPr lang="en-US" sz="900" dirty="0">
                <a:solidFill>
                  <a:srgbClr val="202124"/>
                </a:solidFill>
                <a:latin typeface="+mj-lt"/>
              </a:rPr>
              <a:t>U</a:t>
            </a:r>
            <a:r>
              <a:rPr lang="en-US" sz="900" b="0" i="0" dirty="0">
                <a:solidFill>
                  <a:srgbClr val="202124"/>
                </a:solidFill>
                <a:effectLst/>
                <a:latin typeface="+mj-lt"/>
              </a:rPr>
              <a:t>mpire</a:t>
            </a:r>
          </a:p>
          <a:p>
            <a:pPr algn="ctr">
              <a:buNone/>
            </a:pPr>
            <a:endParaRPr lang="en-US" sz="900" dirty="0">
              <a:solidFill>
                <a:srgbClr val="202124"/>
              </a:solidFill>
              <a:latin typeface="+mj-lt"/>
            </a:endParaRPr>
          </a:p>
          <a:p>
            <a:pPr algn="ctr">
              <a:buNone/>
            </a:pPr>
            <a:endParaRPr lang="en-US" sz="900" dirty="0">
              <a:solidFill>
                <a:srgbClr val="222222"/>
              </a:solidFill>
              <a:latin typeface="+mj-lt"/>
            </a:endParaRPr>
          </a:p>
          <a:p>
            <a:pPr algn="ctr">
              <a:buNone/>
            </a:pPr>
            <a:r>
              <a:rPr lang="en-US" sz="900" dirty="0">
                <a:solidFill>
                  <a:srgbClr val="222222"/>
                </a:solidFill>
                <a:latin typeface="+mj-lt"/>
              </a:rPr>
              <a:t>Coaching Director – Matt </a:t>
            </a:r>
            <a:r>
              <a:rPr lang="en-US" sz="900" dirty="0" err="1">
                <a:solidFill>
                  <a:srgbClr val="222222"/>
                </a:solidFill>
                <a:latin typeface="+mj-lt"/>
              </a:rPr>
              <a:t>Ariniello</a:t>
            </a:r>
            <a:endParaRPr lang="en-US" sz="900" dirty="0">
              <a:solidFill>
                <a:srgbClr val="222222"/>
              </a:solidFill>
              <a:latin typeface="+mj-lt"/>
            </a:endParaRPr>
          </a:p>
          <a:p>
            <a:pPr algn="ctr">
              <a:buNone/>
            </a:pPr>
            <a:endParaRPr lang="en-US" sz="900" dirty="0">
              <a:solidFill>
                <a:srgbClr val="222222"/>
              </a:solidFill>
              <a:latin typeface="+mj-lt"/>
            </a:endParaRPr>
          </a:p>
          <a:p>
            <a:pPr algn="ctr">
              <a:buNone/>
            </a:pPr>
            <a:r>
              <a:rPr lang="en-US" sz="900" dirty="0">
                <a:solidFill>
                  <a:srgbClr val="222222"/>
                </a:solidFill>
              </a:rPr>
              <a:t>7th/8th Blue - Matt </a:t>
            </a:r>
            <a:r>
              <a:rPr lang="en-US" sz="900" dirty="0" err="1">
                <a:solidFill>
                  <a:srgbClr val="222222"/>
                </a:solidFill>
              </a:rPr>
              <a:t>Ariniello</a:t>
            </a:r>
            <a:r>
              <a:rPr lang="en-US" sz="900" dirty="0">
                <a:solidFill>
                  <a:srgbClr val="222222"/>
                </a:solidFill>
              </a:rPr>
              <a:t> and Leon Kerr Sr.</a:t>
            </a:r>
          </a:p>
          <a:p>
            <a:pPr algn="ctr">
              <a:buNone/>
            </a:pPr>
            <a:r>
              <a:rPr lang="en-US" sz="900" dirty="0">
                <a:solidFill>
                  <a:srgbClr val="222222"/>
                </a:solidFill>
              </a:rPr>
              <a:t>7th/8th White - Leon Kerr Jr. and Richard Wisdom</a:t>
            </a:r>
          </a:p>
          <a:p>
            <a:pPr algn="ctr">
              <a:buNone/>
            </a:pPr>
            <a:endParaRPr lang="en-US" sz="900" dirty="0">
              <a:solidFill>
                <a:srgbClr val="222222"/>
              </a:solidFill>
              <a:latin typeface="+mj-lt"/>
            </a:endParaRPr>
          </a:p>
          <a:p>
            <a:pPr algn="ctr">
              <a:buNone/>
            </a:pPr>
            <a:r>
              <a:rPr lang="en-US" sz="900" b="0" i="0" dirty="0">
                <a:solidFill>
                  <a:srgbClr val="222222"/>
                </a:solidFill>
                <a:effectLst/>
                <a:latin typeface="+mj-lt"/>
              </a:rPr>
              <a:t>5th - Richard Wisdom and Matt Ariniello</a:t>
            </a:r>
          </a:p>
          <a:p>
            <a:pPr algn="ctr">
              <a:buNone/>
            </a:pPr>
            <a:r>
              <a:rPr lang="en-US" sz="900" b="0" i="0" dirty="0">
                <a:solidFill>
                  <a:srgbClr val="222222"/>
                </a:solidFill>
                <a:effectLst/>
                <a:latin typeface="+mj-lt"/>
              </a:rPr>
              <a:t>6th - Shannon Horosky and Ella Christ</a:t>
            </a:r>
          </a:p>
          <a:p>
            <a:pPr algn="ctr">
              <a:buNone/>
            </a:pPr>
            <a:r>
              <a:rPr lang="en-US" sz="900" b="0" i="0" dirty="0">
                <a:solidFill>
                  <a:srgbClr val="222222"/>
                </a:solidFill>
                <a:effectLst/>
                <a:latin typeface="+mj-lt"/>
              </a:rPr>
              <a:t>5th/6</a:t>
            </a:r>
            <a:r>
              <a:rPr lang="en-US" sz="900" b="0" i="0" baseline="30000" dirty="0">
                <a:solidFill>
                  <a:srgbClr val="222222"/>
                </a:solidFill>
                <a:effectLst/>
                <a:latin typeface="+mj-lt"/>
              </a:rPr>
              <a:t>th</a:t>
            </a:r>
            <a:r>
              <a:rPr lang="en-US" sz="900" b="0" i="0" dirty="0">
                <a:solidFill>
                  <a:srgbClr val="222222"/>
                </a:solidFill>
                <a:effectLst/>
                <a:latin typeface="+mj-lt"/>
              </a:rPr>
              <a:t> - Caroline </a:t>
            </a:r>
            <a:r>
              <a:rPr lang="en-US" sz="900" b="0" i="0" dirty="0" err="1">
                <a:solidFill>
                  <a:srgbClr val="222222"/>
                </a:solidFill>
                <a:effectLst/>
                <a:latin typeface="+mj-lt"/>
              </a:rPr>
              <a:t>Deangelis</a:t>
            </a:r>
            <a:r>
              <a:rPr lang="en-US" sz="900" b="0" i="0" dirty="0">
                <a:solidFill>
                  <a:srgbClr val="222222"/>
                </a:solidFill>
                <a:effectLst/>
                <a:latin typeface="+mj-lt"/>
              </a:rPr>
              <a:t> and Robin Clasby</a:t>
            </a:r>
          </a:p>
          <a:p>
            <a:pPr algn="ctr">
              <a:buNone/>
            </a:pPr>
            <a:endParaRPr lang="en-US" sz="900" b="0" i="0" dirty="0">
              <a:solidFill>
                <a:srgbClr val="222222"/>
              </a:solidFill>
              <a:effectLst/>
              <a:latin typeface="+mj-lt"/>
            </a:endParaRPr>
          </a:p>
          <a:p>
            <a:pPr algn="ctr"/>
            <a:r>
              <a:rPr lang="en-US" sz="900" dirty="0">
                <a:solidFill>
                  <a:srgbClr val="222222"/>
                </a:solidFill>
              </a:rPr>
              <a:t>3rd/4th</a:t>
            </a:r>
            <a:r>
              <a:rPr lang="en-US" sz="900" baseline="30000" dirty="0">
                <a:solidFill>
                  <a:srgbClr val="222222"/>
                </a:solidFill>
              </a:rPr>
              <a:t> – </a:t>
            </a:r>
            <a:r>
              <a:rPr lang="en-US" sz="900" dirty="0">
                <a:solidFill>
                  <a:srgbClr val="222222"/>
                </a:solidFill>
              </a:rPr>
              <a:t>Jodene Weir</a:t>
            </a:r>
          </a:p>
          <a:p>
            <a:pPr algn="ctr">
              <a:buNone/>
            </a:pPr>
            <a:endParaRPr lang="en-US" sz="900" b="0" i="0" dirty="0">
              <a:solidFill>
                <a:srgbClr val="222222"/>
              </a:solidFill>
              <a:effectLst/>
              <a:latin typeface="+mj-lt"/>
            </a:endParaRPr>
          </a:p>
        </p:txBody>
      </p:sp>
      <p:sp>
        <p:nvSpPr>
          <p:cNvPr id="6" name="Rectangle 5">
            <a:extLst>
              <a:ext uri="{FF2B5EF4-FFF2-40B4-BE49-F238E27FC236}">
                <a16:creationId xmlns:a16="http://schemas.microsoft.com/office/drawing/2014/main" id="{B02CABB5-13CB-4EA2-D2CF-8F7594F72D8A}"/>
              </a:ext>
            </a:extLst>
          </p:cNvPr>
          <p:cNvSpPr/>
          <p:nvPr/>
        </p:nvSpPr>
        <p:spPr>
          <a:xfrm>
            <a:off x="3207748" y="3746410"/>
            <a:ext cx="3027335" cy="1448606"/>
          </a:xfrm>
          <a:prstGeom prst="rect">
            <a:avLst/>
          </a:prstGeom>
          <a:noFill/>
          <a:ln>
            <a:solidFill>
              <a:schemeClr val="accent1">
                <a:lumMod val="40000"/>
                <a:lumOff val="60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0230213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1"/>
        <p:cNvGrpSpPr/>
        <p:nvPr/>
      </p:nvGrpSpPr>
      <p:grpSpPr>
        <a:xfrm>
          <a:off x="0" y="0"/>
          <a:ext cx="0" cy="0"/>
          <a:chOff x="0" y="0"/>
          <a:chExt cx="0" cy="0"/>
        </a:xfrm>
      </p:grpSpPr>
      <p:sp>
        <p:nvSpPr>
          <p:cNvPr id="72" name="Google Shape;72;p15"/>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The Basics	</a:t>
            </a:r>
            <a:endParaRPr sz="3200" b="1" dirty="0">
              <a:solidFill>
                <a:srgbClr val="12305F"/>
              </a:solidFill>
            </a:endParaRPr>
          </a:p>
          <a:p>
            <a:pPr marL="0" lvl="0" indent="0" algn="l" rtl="0">
              <a:spcBef>
                <a:spcPts val="0"/>
              </a:spcBef>
              <a:spcAft>
                <a:spcPts val="0"/>
              </a:spcAft>
              <a:buNone/>
            </a:pPr>
            <a:endParaRPr dirty="0"/>
          </a:p>
        </p:txBody>
      </p:sp>
      <p:pic>
        <p:nvPicPr>
          <p:cNvPr id="73" name="Google Shape;73;p15"/>
          <p:cNvPicPr preferRelativeResize="0"/>
          <p:nvPr/>
        </p:nvPicPr>
        <p:blipFill>
          <a:blip r:embed="rId3">
            <a:alphaModFix/>
          </a:blip>
          <a:stretch>
            <a:fillRect/>
          </a:stretch>
        </p:blipFill>
        <p:spPr>
          <a:xfrm>
            <a:off x="0" y="0"/>
            <a:ext cx="1239400" cy="1136825"/>
          </a:xfrm>
          <a:prstGeom prst="rect">
            <a:avLst/>
          </a:prstGeom>
          <a:noFill/>
          <a:ln>
            <a:noFill/>
          </a:ln>
        </p:spPr>
      </p:pic>
      <p:pic>
        <p:nvPicPr>
          <p:cNvPr id="74" name="Google Shape;74;p15"/>
          <p:cNvPicPr preferRelativeResize="0"/>
          <p:nvPr/>
        </p:nvPicPr>
        <p:blipFill>
          <a:blip r:embed="rId3">
            <a:alphaModFix/>
          </a:blip>
          <a:stretch>
            <a:fillRect/>
          </a:stretch>
        </p:blipFill>
        <p:spPr>
          <a:xfrm>
            <a:off x="7904600" y="0"/>
            <a:ext cx="1239400" cy="1136825"/>
          </a:xfrm>
          <a:prstGeom prst="rect">
            <a:avLst/>
          </a:prstGeom>
          <a:noFill/>
          <a:ln>
            <a:noFill/>
          </a:ln>
        </p:spPr>
      </p:pic>
      <p:pic>
        <p:nvPicPr>
          <p:cNvPr id="75" name="Google Shape;75;p15"/>
          <p:cNvPicPr preferRelativeResize="0"/>
          <p:nvPr/>
        </p:nvPicPr>
        <p:blipFill>
          <a:blip r:embed="rId4">
            <a:alphaModFix/>
          </a:blip>
          <a:stretch>
            <a:fillRect/>
          </a:stretch>
        </p:blipFill>
        <p:spPr>
          <a:xfrm>
            <a:off x="1626800" y="1017600"/>
            <a:ext cx="5189776" cy="41217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6"/>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The Field</a:t>
            </a:r>
            <a:endParaRPr dirty="0"/>
          </a:p>
        </p:txBody>
      </p:sp>
      <p:sp>
        <p:nvSpPr>
          <p:cNvPr id="81" name="Google Shape;81;p16"/>
          <p:cNvSpPr txBox="1">
            <a:spLocks noGrp="1"/>
          </p:cNvSpPr>
          <p:nvPr>
            <p:ph type="body" idx="1"/>
          </p:nvPr>
        </p:nvSpPr>
        <p:spPr>
          <a:xfrm>
            <a:off x="0" y="1404050"/>
            <a:ext cx="9144000" cy="3863700"/>
          </a:xfrm>
          <a:prstGeom prst="rect">
            <a:avLst/>
          </a:prstGeom>
          <a:solidFill>
            <a:schemeClr val="lt2"/>
          </a:solidFill>
        </p:spPr>
        <p:txBody>
          <a:bodyPr spcFirstLastPara="1" wrap="square" lIns="91425" tIns="91425" rIns="91425" bIns="91425" anchor="t" anchorCtr="0">
            <a:normAutofit fontScale="25000" lnSpcReduction="20000"/>
          </a:bodyPr>
          <a:lstStyle/>
          <a:p>
            <a:pPr marL="457200" lvl="0" indent="0" algn="l" rtl="0">
              <a:lnSpc>
                <a:spcPct val="100000"/>
              </a:lnSpc>
              <a:spcBef>
                <a:spcPts val="2300"/>
              </a:spcBef>
              <a:spcAft>
                <a:spcPts val="0"/>
              </a:spcAft>
              <a:buNone/>
            </a:pPr>
            <a:endParaRPr sz="5350" dirty="0">
              <a:solidFill>
                <a:schemeClr val="dk1"/>
              </a:solidFill>
            </a:endParaRPr>
          </a:p>
          <a:p>
            <a:pPr marL="457200" lvl="0" indent="-345281" algn="l" rtl="0">
              <a:lnSpc>
                <a:spcPct val="100000"/>
              </a:lnSpc>
              <a:spcBef>
                <a:spcPts val="2300"/>
              </a:spcBef>
              <a:spcAft>
                <a:spcPts val="0"/>
              </a:spcAft>
              <a:buClr>
                <a:schemeClr val="dk1"/>
              </a:buClr>
              <a:buSzPct val="100000"/>
              <a:buFont typeface="Roboto"/>
              <a:buChar char="●"/>
            </a:pPr>
            <a:r>
              <a:rPr lang="en" sz="7350" b="1">
                <a:solidFill>
                  <a:schemeClr val="dk1"/>
                </a:solidFill>
              </a:rPr>
              <a:t>Center Line:</a:t>
            </a:r>
            <a:r>
              <a:rPr lang="en" sz="7350">
                <a:solidFill>
                  <a:schemeClr val="dk1"/>
                </a:solidFill>
              </a:rPr>
              <a:t> The line in the center of the field that divides the field in half, running from sideline to sideline.</a:t>
            </a:r>
            <a:endParaRPr sz="7350" dirty="0">
              <a:solidFill>
                <a:schemeClr val="dk1"/>
              </a:solidFill>
            </a:endParaRPr>
          </a:p>
          <a:p>
            <a:pPr marL="457200" lvl="0" indent="-345281" algn="l" rtl="0">
              <a:lnSpc>
                <a:spcPct val="100000"/>
              </a:lnSpc>
              <a:spcBef>
                <a:spcPts val="1000"/>
              </a:spcBef>
              <a:spcAft>
                <a:spcPts val="0"/>
              </a:spcAft>
              <a:buClr>
                <a:srgbClr val="090909"/>
              </a:buClr>
              <a:buSzPct val="100000"/>
              <a:buFont typeface="Roboto"/>
              <a:buChar char="●"/>
            </a:pPr>
            <a:r>
              <a:rPr lang="en" sz="7350" b="1">
                <a:solidFill>
                  <a:srgbClr val="090909"/>
                </a:solidFill>
              </a:rPr>
              <a:t>25-yard line:</a:t>
            </a:r>
            <a:r>
              <a:rPr lang="en" sz="7350" i="1">
                <a:solidFill>
                  <a:srgbClr val="090909"/>
                </a:solidFill>
              </a:rPr>
              <a:t> </a:t>
            </a:r>
            <a:r>
              <a:rPr lang="en" sz="7350">
                <a:solidFill>
                  <a:srgbClr val="090909"/>
                </a:solidFill>
              </a:rPr>
              <a:t>The line on both sides of the field 25-yards in from the endline running from one sideline to the other. </a:t>
            </a:r>
            <a:endParaRPr sz="7350" dirty="0">
              <a:solidFill>
                <a:srgbClr val="090909"/>
              </a:solidFill>
            </a:endParaRPr>
          </a:p>
          <a:p>
            <a:pPr marL="457200" lvl="0" indent="-345281" algn="l" rtl="0">
              <a:lnSpc>
                <a:spcPct val="100000"/>
              </a:lnSpc>
              <a:spcBef>
                <a:spcPts val="1000"/>
              </a:spcBef>
              <a:spcAft>
                <a:spcPts val="0"/>
              </a:spcAft>
              <a:buClr>
                <a:srgbClr val="090909"/>
              </a:buClr>
              <a:buSzPct val="100000"/>
              <a:buFont typeface="Roboto"/>
              <a:buChar char="●"/>
            </a:pPr>
            <a:r>
              <a:rPr lang="en" sz="7350" b="1">
                <a:solidFill>
                  <a:srgbClr val="090909"/>
                </a:solidFill>
              </a:rPr>
              <a:t>Circle</a:t>
            </a:r>
            <a:r>
              <a:rPr lang="en" sz="7350" b="1" i="1">
                <a:solidFill>
                  <a:srgbClr val="090909"/>
                </a:solidFill>
              </a:rPr>
              <a:t>:</a:t>
            </a:r>
            <a:r>
              <a:rPr lang="en" sz="7350">
                <a:solidFill>
                  <a:srgbClr val="090909"/>
                </a:solidFill>
              </a:rPr>
              <a:t> The area of the field surrounding the goal that a player or a player the scorer deflects the ball off of must be in in order to score</a:t>
            </a:r>
            <a:endParaRPr sz="7350" dirty="0">
              <a:solidFill>
                <a:srgbClr val="090909"/>
              </a:solidFill>
            </a:endParaRPr>
          </a:p>
          <a:p>
            <a:pPr marL="457200" lvl="0" indent="-345281" algn="l" rtl="0">
              <a:lnSpc>
                <a:spcPct val="100000"/>
              </a:lnSpc>
              <a:spcBef>
                <a:spcPts val="1000"/>
              </a:spcBef>
              <a:spcAft>
                <a:spcPts val="0"/>
              </a:spcAft>
              <a:buClr>
                <a:srgbClr val="090909"/>
              </a:buClr>
              <a:buSzPct val="100000"/>
              <a:buFont typeface="Roboto"/>
              <a:buChar char="●"/>
            </a:pPr>
            <a:r>
              <a:rPr lang="en" sz="7350" b="1">
                <a:solidFill>
                  <a:srgbClr val="090909"/>
                </a:solidFill>
              </a:rPr>
              <a:t>Penalty Stroke Line:</a:t>
            </a:r>
            <a:r>
              <a:rPr lang="en" sz="7350">
                <a:solidFill>
                  <a:srgbClr val="090909"/>
                </a:solidFill>
              </a:rPr>
              <a:t> This is where a penalty stroke is taken from (covered later)</a:t>
            </a:r>
            <a:endParaRPr sz="7350" dirty="0">
              <a:solidFill>
                <a:srgbClr val="090909"/>
              </a:solidFill>
            </a:endParaRPr>
          </a:p>
          <a:p>
            <a:pPr marL="457200" lvl="0" indent="-345281" algn="l" rtl="0">
              <a:lnSpc>
                <a:spcPct val="100000"/>
              </a:lnSpc>
              <a:spcBef>
                <a:spcPts val="2300"/>
              </a:spcBef>
              <a:spcAft>
                <a:spcPts val="0"/>
              </a:spcAft>
              <a:buClr>
                <a:srgbClr val="090909"/>
              </a:buClr>
              <a:buSzPct val="100000"/>
              <a:buFont typeface="Roboto"/>
              <a:buChar char="●"/>
            </a:pPr>
            <a:r>
              <a:rPr lang="en" sz="7350" b="1">
                <a:solidFill>
                  <a:srgbClr val="090909"/>
                </a:solidFill>
              </a:rPr>
              <a:t>Substitution Area:</a:t>
            </a:r>
            <a:r>
              <a:rPr lang="en" sz="7350">
                <a:solidFill>
                  <a:srgbClr val="090909"/>
                </a:solidFill>
              </a:rPr>
              <a:t> When someone needs a substitute they must wait until the play is over. In the meantime, the relief player is waiting in the are until they get to sub in. The player coming off must be off the field before the new player can come onto the field. </a:t>
            </a:r>
            <a:endParaRPr sz="7350" dirty="0">
              <a:solidFill>
                <a:srgbClr val="090909"/>
              </a:solidFill>
            </a:endParaRPr>
          </a:p>
          <a:p>
            <a:pPr marL="457200" lvl="0" indent="0" algn="l" rtl="0">
              <a:lnSpc>
                <a:spcPct val="100000"/>
              </a:lnSpc>
              <a:spcBef>
                <a:spcPts val="1000"/>
              </a:spcBef>
              <a:spcAft>
                <a:spcPts val="0"/>
              </a:spcAft>
              <a:buNone/>
            </a:pPr>
            <a:endParaRPr sz="4550" dirty="0">
              <a:solidFill>
                <a:srgbClr val="090909"/>
              </a:solidFill>
              <a:latin typeface="Roboto"/>
              <a:ea typeface="Roboto"/>
              <a:cs typeface="Roboto"/>
              <a:sym typeface="Roboto"/>
            </a:endParaRPr>
          </a:p>
          <a:p>
            <a:pPr marL="457200" lvl="0" indent="0" algn="l" rtl="0">
              <a:lnSpc>
                <a:spcPct val="78260"/>
              </a:lnSpc>
              <a:spcBef>
                <a:spcPts val="5400"/>
              </a:spcBef>
              <a:spcAft>
                <a:spcPts val="4600"/>
              </a:spcAft>
              <a:buNone/>
            </a:pPr>
            <a:endParaRPr dirty="0"/>
          </a:p>
        </p:txBody>
      </p:sp>
      <p:pic>
        <p:nvPicPr>
          <p:cNvPr id="82" name="Google Shape;82;p16"/>
          <p:cNvPicPr preferRelativeResize="0"/>
          <p:nvPr/>
        </p:nvPicPr>
        <p:blipFill>
          <a:blip r:embed="rId3">
            <a:alphaModFix/>
          </a:blip>
          <a:stretch>
            <a:fillRect/>
          </a:stretch>
        </p:blipFill>
        <p:spPr>
          <a:xfrm>
            <a:off x="0" y="56000"/>
            <a:ext cx="1239400" cy="1136825"/>
          </a:xfrm>
          <a:prstGeom prst="rect">
            <a:avLst/>
          </a:prstGeom>
          <a:noFill/>
          <a:ln>
            <a:noFill/>
          </a:ln>
        </p:spPr>
      </p:pic>
      <p:pic>
        <p:nvPicPr>
          <p:cNvPr id="83" name="Google Shape;83;p16"/>
          <p:cNvPicPr preferRelativeResize="0"/>
          <p:nvPr/>
        </p:nvPicPr>
        <p:blipFill>
          <a:blip r:embed="rId3">
            <a:alphaModFix/>
          </a:blip>
          <a:stretch>
            <a:fillRect/>
          </a:stretch>
        </p:blipFill>
        <p:spPr>
          <a:xfrm>
            <a:off x="7904600" y="0"/>
            <a:ext cx="1239400" cy="113682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Wilton System</a:t>
            </a:r>
            <a:endParaRPr sz="3200" b="1" dirty="0">
              <a:solidFill>
                <a:srgbClr val="12305F"/>
              </a:solidFill>
            </a:endParaRPr>
          </a:p>
          <a:p>
            <a:pPr marL="0" lvl="0" indent="0" algn="l" rtl="0">
              <a:spcBef>
                <a:spcPts val="0"/>
              </a:spcBef>
              <a:spcAft>
                <a:spcPts val="0"/>
              </a:spcAft>
              <a:buNone/>
            </a:pPr>
            <a:endParaRPr dirty="0"/>
          </a:p>
          <a:p>
            <a:pPr marL="0" lvl="0" indent="0" algn="l" rtl="0">
              <a:spcBef>
                <a:spcPts val="0"/>
              </a:spcBef>
              <a:spcAft>
                <a:spcPts val="0"/>
              </a:spcAft>
              <a:buNone/>
            </a:pPr>
            <a:endParaRPr dirty="0"/>
          </a:p>
        </p:txBody>
      </p:sp>
      <p:sp>
        <p:nvSpPr>
          <p:cNvPr id="89" name="Google Shape;89;p17"/>
          <p:cNvSpPr txBox="1">
            <a:spLocks noGrp="1"/>
          </p:cNvSpPr>
          <p:nvPr>
            <p:ph type="body" idx="1"/>
          </p:nvPr>
        </p:nvSpPr>
        <p:spPr>
          <a:xfrm>
            <a:off x="311700" y="1472750"/>
            <a:ext cx="8520600" cy="3096000"/>
          </a:xfrm>
          <a:prstGeom prst="rect">
            <a:avLst/>
          </a:prstGeom>
        </p:spPr>
        <p:txBody>
          <a:bodyPr spcFirstLastPara="1" wrap="square" lIns="91425" tIns="91425" rIns="91425" bIns="91425" anchor="t" anchorCtr="0">
            <a:normAutofit fontScale="92500" lnSpcReduction="20000"/>
          </a:bodyPr>
          <a:lstStyle/>
          <a:p>
            <a:pPr marL="0" lvl="0" indent="0" algn="l" rtl="0">
              <a:spcBef>
                <a:spcPts val="0"/>
              </a:spcBef>
              <a:spcAft>
                <a:spcPts val="0"/>
              </a:spcAft>
              <a:buNone/>
            </a:pPr>
            <a:r>
              <a:rPr lang="en" b="1" dirty="0"/>
              <a:t>2 Forwards</a:t>
            </a:r>
            <a:r>
              <a:rPr lang="en" dirty="0"/>
              <a:t>: play high to stretch the field. Create scoring opportunities.</a:t>
            </a:r>
            <a:endParaRPr dirty="0"/>
          </a:p>
          <a:p>
            <a:pPr marL="0" lvl="0" indent="0" algn="l" rtl="0">
              <a:spcBef>
                <a:spcPts val="1200"/>
              </a:spcBef>
              <a:spcAft>
                <a:spcPts val="0"/>
              </a:spcAft>
              <a:buNone/>
            </a:pPr>
            <a:r>
              <a:rPr lang="en" b="1" dirty="0"/>
              <a:t>3 Attacking midfielders</a:t>
            </a:r>
            <a:r>
              <a:rPr lang="en" dirty="0"/>
              <a:t>: attack the goal and spreading field, creating width. Create scoring opportunities. </a:t>
            </a:r>
            <a:endParaRPr dirty="0"/>
          </a:p>
          <a:p>
            <a:pPr marL="0" lvl="0" indent="0" algn="l" rtl="0">
              <a:spcBef>
                <a:spcPts val="1200"/>
              </a:spcBef>
              <a:spcAft>
                <a:spcPts val="0"/>
              </a:spcAft>
              <a:buNone/>
            </a:pPr>
            <a:r>
              <a:rPr lang="en" b="1" dirty="0"/>
              <a:t>2 Defensive midfielders</a:t>
            </a:r>
            <a:r>
              <a:rPr lang="en" dirty="0"/>
              <a:t>: support attacking mids, move ball outside and up the field, active defenders.</a:t>
            </a:r>
            <a:endParaRPr dirty="0"/>
          </a:p>
          <a:p>
            <a:pPr marL="0" lvl="0" indent="0" algn="l" rtl="0">
              <a:spcBef>
                <a:spcPts val="1200"/>
              </a:spcBef>
              <a:spcAft>
                <a:spcPts val="0"/>
              </a:spcAft>
              <a:buNone/>
            </a:pPr>
            <a:r>
              <a:rPr lang="en" b="1" dirty="0"/>
              <a:t>3 Backs</a:t>
            </a:r>
            <a:r>
              <a:rPr lang="en" dirty="0"/>
              <a:t>: support on attack, get ball back to our team on offense and transfer ball across the field.</a:t>
            </a:r>
            <a:endParaRPr dirty="0"/>
          </a:p>
          <a:p>
            <a:pPr marL="0" lvl="0" indent="0" algn="l" rtl="0">
              <a:spcBef>
                <a:spcPts val="1200"/>
              </a:spcBef>
              <a:spcAft>
                <a:spcPts val="1200"/>
              </a:spcAft>
              <a:buNone/>
            </a:pPr>
            <a:r>
              <a:rPr lang="en" b="1" dirty="0"/>
              <a:t>1 Goalie</a:t>
            </a:r>
            <a:r>
              <a:rPr lang="en" dirty="0"/>
              <a:t>: defend the goal; constant communication with teammates  </a:t>
            </a:r>
            <a:endParaRPr dirty="0"/>
          </a:p>
        </p:txBody>
      </p:sp>
      <p:pic>
        <p:nvPicPr>
          <p:cNvPr id="90" name="Google Shape;90;p17"/>
          <p:cNvPicPr preferRelativeResize="0"/>
          <p:nvPr/>
        </p:nvPicPr>
        <p:blipFill>
          <a:blip r:embed="rId3">
            <a:alphaModFix/>
          </a:blip>
          <a:stretch>
            <a:fillRect/>
          </a:stretch>
        </p:blipFill>
        <p:spPr>
          <a:xfrm>
            <a:off x="0" y="0"/>
            <a:ext cx="1239400" cy="1136825"/>
          </a:xfrm>
          <a:prstGeom prst="rect">
            <a:avLst/>
          </a:prstGeom>
          <a:noFill/>
          <a:ln>
            <a:noFill/>
          </a:ln>
        </p:spPr>
      </p:pic>
      <p:pic>
        <p:nvPicPr>
          <p:cNvPr id="91" name="Google Shape;91;p17"/>
          <p:cNvPicPr preferRelativeResize="0"/>
          <p:nvPr/>
        </p:nvPicPr>
        <p:blipFill>
          <a:blip r:embed="rId3">
            <a:alphaModFix/>
          </a:blip>
          <a:stretch>
            <a:fillRect/>
          </a:stretch>
        </p:blipFill>
        <p:spPr>
          <a:xfrm>
            <a:off x="7904600" y="0"/>
            <a:ext cx="1239400" cy="1136825"/>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1857375" y="2282475"/>
            <a:ext cx="2512152" cy="2556225"/>
          </a:xfrm>
          <a:prstGeom prst="rect">
            <a:avLst/>
          </a:prstGeom>
          <a:noFill/>
          <a:ln>
            <a:noFill/>
          </a:ln>
        </p:spPr>
      </p:pic>
      <p:sp>
        <p:nvSpPr>
          <p:cNvPr id="97" name="Google Shape;97;p18"/>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Equipment</a:t>
            </a:r>
            <a:endParaRPr dirty="0"/>
          </a:p>
        </p:txBody>
      </p:sp>
      <p:sp>
        <p:nvSpPr>
          <p:cNvPr id="98" name="Google Shape;98;p18"/>
          <p:cNvSpPr txBox="1">
            <a:spLocks noGrp="1"/>
          </p:cNvSpPr>
          <p:nvPr>
            <p:ph type="body" idx="1"/>
          </p:nvPr>
        </p:nvSpPr>
        <p:spPr>
          <a:xfrm>
            <a:off x="311700" y="1603375"/>
            <a:ext cx="2512200" cy="2965500"/>
          </a:xfrm>
          <a:prstGeom prst="rect">
            <a:avLst/>
          </a:prstGeom>
        </p:spPr>
        <p:txBody>
          <a:bodyPr spcFirstLastPara="1" wrap="square" lIns="91425" tIns="91425" rIns="91425" bIns="91425" anchor="t" anchorCtr="0">
            <a:normAutofit lnSpcReduction="10000"/>
          </a:bodyPr>
          <a:lstStyle/>
          <a:p>
            <a:pPr marL="0" lvl="0" indent="0" algn="l" rtl="0">
              <a:spcBef>
                <a:spcPts val="0"/>
              </a:spcBef>
              <a:spcAft>
                <a:spcPts val="0"/>
              </a:spcAft>
              <a:buNone/>
            </a:pPr>
            <a:r>
              <a:rPr lang="en" b="1"/>
              <a:t>Field Player:</a:t>
            </a:r>
            <a:endParaRPr b="1" dirty="0"/>
          </a:p>
          <a:p>
            <a:pPr marL="0" lvl="0" indent="0" algn="l" rtl="0">
              <a:spcBef>
                <a:spcPts val="1200"/>
              </a:spcBef>
              <a:spcAft>
                <a:spcPts val="0"/>
              </a:spcAft>
              <a:buNone/>
            </a:pPr>
            <a:r>
              <a:rPr lang="en"/>
              <a:t>Stick</a:t>
            </a:r>
            <a:endParaRPr dirty="0"/>
          </a:p>
          <a:p>
            <a:pPr marL="0" lvl="0" indent="0" algn="l" rtl="0">
              <a:spcBef>
                <a:spcPts val="1200"/>
              </a:spcBef>
              <a:spcAft>
                <a:spcPts val="0"/>
              </a:spcAft>
              <a:buNone/>
            </a:pPr>
            <a:r>
              <a:rPr lang="en"/>
              <a:t>Shin guards</a:t>
            </a:r>
            <a:endParaRPr dirty="0"/>
          </a:p>
          <a:p>
            <a:pPr marL="0" lvl="0" indent="0" algn="l" rtl="0">
              <a:spcBef>
                <a:spcPts val="1200"/>
              </a:spcBef>
              <a:spcAft>
                <a:spcPts val="0"/>
              </a:spcAft>
              <a:buNone/>
            </a:pPr>
            <a:r>
              <a:rPr lang="en"/>
              <a:t>Mouthguard</a:t>
            </a:r>
            <a:endParaRPr dirty="0"/>
          </a:p>
          <a:p>
            <a:pPr marL="0" lvl="0" indent="0" algn="l" rtl="0">
              <a:spcBef>
                <a:spcPts val="1200"/>
              </a:spcBef>
              <a:spcAft>
                <a:spcPts val="0"/>
              </a:spcAft>
              <a:buNone/>
            </a:pPr>
            <a:r>
              <a:rPr lang="en"/>
              <a:t>Corner Masks</a:t>
            </a:r>
            <a:endParaRPr dirty="0"/>
          </a:p>
          <a:p>
            <a:pPr marL="0" lvl="0" indent="0" algn="l" rtl="0">
              <a:spcBef>
                <a:spcPts val="1200"/>
              </a:spcBef>
              <a:spcAft>
                <a:spcPts val="1200"/>
              </a:spcAft>
              <a:buNone/>
            </a:pPr>
            <a:r>
              <a:rPr lang="en"/>
              <a:t>Optional: Glove</a:t>
            </a:r>
            <a:endParaRPr dirty="0"/>
          </a:p>
        </p:txBody>
      </p:sp>
      <p:sp>
        <p:nvSpPr>
          <p:cNvPr id="99" name="Google Shape;99;p18"/>
          <p:cNvSpPr txBox="1"/>
          <p:nvPr/>
        </p:nvSpPr>
        <p:spPr>
          <a:xfrm>
            <a:off x="4714875" y="1666875"/>
            <a:ext cx="4270500" cy="6156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endParaRPr b="1" dirty="0"/>
          </a:p>
          <a:p>
            <a:pPr marL="0" lvl="0" indent="0" algn="l" rtl="0">
              <a:spcBef>
                <a:spcPts val="0"/>
              </a:spcBef>
              <a:spcAft>
                <a:spcPts val="0"/>
              </a:spcAft>
              <a:buNone/>
            </a:pPr>
            <a:endParaRPr dirty="0"/>
          </a:p>
        </p:txBody>
      </p:sp>
      <p:pic>
        <p:nvPicPr>
          <p:cNvPr id="100" name="Google Shape;100;p18"/>
          <p:cNvPicPr preferRelativeResize="0"/>
          <p:nvPr/>
        </p:nvPicPr>
        <p:blipFill>
          <a:blip r:embed="rId4">
            <a:alphaModFix/>
          </a:blip>
          <a:stretch>
            <a:fillRect/>
          </a:stretch>
        </p:blipFill>
        <p:spPr>
          <a:xfrm>
            <a:off x="6054100" y="1603375"/>
            <a:ext cx="2778201" cy="3324224"/>
          </a:xfrm>
          <a:prstGeom prst="rect">
            <a:avLst/>
          </a:prstGeom>
          <a:noFill/>
          <a:ln>
            <a:noFill/>
          </a:ln>
        </p:spPr>
      </p:pic>
      <p:pic>
        <p:nvPicPr>
          <p:cNvPr id="101" name="Google Shape;101;p18"/>
          <p:cNvPicPr preferRelativeResize="0"/>
          <p:nvPr/>
        </p:nvPicPr>
        <p:blipFill>
          <a:blip r:embed="rId5">
            <a:alphaModFix/>
          </a:blip>
          <a:stretch>
            <a:fillRect/>
          </a:stretch>
        </p:blipFill>
        <p:spPr>
          <a:xfrm>
            <a:off x="3820076" y="1603363"/>
            <a:ext cx="1783800" cy="2114664"/>
          </a:xfrm>
          <a:prstGeom prst="rect">
            <a:avLst/>
          </a:prstGeom>
          <a:noFill/>
          <a:ln>
            <a:noFill/>
          </a:ln>
        </p:spPr>
      </p:pic>
      <p:pic>
        <p:nvPicPr>
          <p:cNvPr id="102" name="Google Shape;102;p18"/>
          <p:cNvPicPr preferRelativeResize="0"/>
          <p:nvPr/>
        </p:nvPicPr>
        <p:blipFill>
          <a:blip r:embed="rId6">
            <a:alphaModFix/>
          </a:blip>
          <a:stretch>
            <a:fillRect/>
          </a:stretch>
        </p:blipFill>
        <p:spPr>
          <a:xfrm>
            <a:off x="0" y="0"/>
            <a:ext cx="1239400" cy="1136825"/>
          </a:xfrm>
          <a:prstGeom prst="rect">
            <a:avLst/>
          </a:prstGeom>
          <a:noFill/>
          <a:ln>
            <a:noFill/>
          </a:ln>
        </p:spPr>
      </p:pic>
      <p:pic>
        <p:nvPicPr>
          <p:cNvPr id="103" name="Google Shape;103;p18"/>
          <p:cNvPicPr preferRelativeResize="0"/>
          <p:nvPr/>
        </p:nvPicPr>
        <p:blipFill>
          <a:blip r:embed="rId6">
            <a:alphaModFix/>
          </a:blip>
          <a:stretch>
            <a:fillRect/>
          </a:stretch>
        </p:blipFill>
        <p:spPr>
          <a:xfrm>
            <a:off x="7904600" y="0"/>
            <a:ext cx="1239400" cy="1136825"/>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9"/>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Referee Hand Signals</a:t>
            </a:r>
            <a:endParaRPr dirty="0"/>
          </a:p>
        </p:txBody>
      </p:sp>
      <p:sp>
        <p:nvSpPr>
          <p:cNvPr id="109" name="Google Shape;109;p19"/>
          <p:cNvSpPr txBox="1">
            <a:spLocks noGrp="1"/>
          </p:cNvSpPr>
          <p:nvPr>
            <p:ph type="body" idx="1"/>
          </p:nvPr>
        </p:nvSpPr>
        <p:spPr>
          <a:xfrm>
            <a:off x="0" y="1276400"/>
            <a:ext cx="9144000" cy="3867000"/>
          </a:xfrm>
          <a:prstGeom prst="rect">
            <a:avLst/>
          </a:prstGeom>
          <a:solidFill>
            <a:schemeClr val="lt2"/>
          </a:solidFill>
        </p:spPr>
        <p:txBody>
          <a:bodyPr spcFirstLastPara="1" wrap="square" lIns="91425" tIns="91425" rIns="91425" bIns="91425" anchor="t" anchorCtr="0">
            <a:normAutofit/>
          </a:bodyPr>
          <a:lstStyle/>
          <a:p>
            <a:pPr marL="0" lvl="0" indent="0" algn="l" rtl="0">
              <a:spcBef>
                <a:spcPts val="0"/>
              </a:spcBef>
              <a:spcAft>
                <a:spcPts val="1200"/>
              </a:spcAft>
              <a:buNone/>
            </a:pPr>
            <a:endParaRPr dirty="0"/>
          </a:p>
        </p:txBody>
      </p:sp>
      <p:pic>
        <p:nvPicPr>
          <p:cNvPr id="110" name="Google Shape;110;p19"/>
          <p:cNvPicPr preferRelativeResize="0"/>
          <p:nvPr/>
        </p:nvPicPr>
        <p:blipFill>
          <a:blip r:embed="rId3">
            <a:alphaModFix/>
          </a:blip>
          <a:stretch>
            <a:fillRect/>
          </a:stretch>
        </p:blipFill>
        <p:spPr>
          <a:xfrm>
            <a:off x="0" y="53250"/>
            <a:ext cx="1239400" cy="1136825"/>
          </a:xfrm>
          <a:prstGeom prst="rect">
            <a:avLst/>
          </a:prstGeom>
          <a:noFill/>
          <a:ln>
            <a:noFill/>
          </a:ln>
        </p:spPr>
      </p:pic>
      <p:pic>
        <p:nvPicPr>
          <p:cNvPr id="111" name="Google Shape;111;p19"/>
          <p:cNvPicPr preferRelativeResize="0"/>
          <p:nvPr/>
        </p:nvPicPr>
        <p:blipFill>
          <a:blip r:embed="rId3">
            <a:alphaModFix/>
          </a:blip>
          <a:stretch>
            <a:fillRect/>
          </a:stretch>
        </p:blipFill>
        <p:spPr>
          <a:xfrm>
            <a:off x="7904600" y="0"/>
            <a:ext cx="1239400" cy="1136825"/>
          </a:xfrm>
          <a:prstGeom prst="rect">
            <a:avLst/>
          </a:prstGeom>
          <a:noFill/>
          <a:ln>
            <a:noFill/>
          </a:ln>
        </p:spPr>
      </p:pic>
      <p:pic>
        <p:nvPicPr>
          <p:cNvPr id="112" name="Google Shape;112;p19"/>
          <p:cNvPicPr preferRelativeResize="0"/>
          <p:nvPr/>
        </p:nvPicPr>
        <p:blipFill rotWithShape="1">
          <a:blip r:embed="rId4">
            <a:alphaModFix/>
          </a:blip>
          <a:srcRect t="59560"/>
          <a:stretch/>
        </p:blipFill>
        <p:spPr>
          <a:xfrm>
            <a:off x="4650625" y="1906350"/>
            <a:ext cx="4308049" cy="2185126"/>
          </a:xfrm>
          <a:prstGeom prst="rect">
            <a:avLst/>
          </a:prstGeom>
          <a:noFill/>
          <a:ln>
            <a:noFill/>
          </a:ln>
        </p:spPr>
      </p:pic>
      <p:pic>
        <p:nvPicPr>
          <p:cNvPr id="113" name="Google Shape;113;p19"/>
          <p:cNvPicPr preferRelativeResize="0"/>
          <p:nvPr/>
        </p:nvPicPr>
        <p:blipFill rotWithShape="1">
          <a:blip r:embed="rId4">
            <a:alphaModFix/>
          </a:blip>
          <a:srcRect b="40440"/>
          <a:stretch/>
        </p:blipFill>
        <p:spPr>
          <a:xfrm>
            <a:off x="200800" y="1476148"/>
            <a:ext cx="4371200" cy="32655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20"/>
          <p:cNvSpPr txBox="1">
            <a:spLocks noGrp="1"/>
          </p:cNvSpPr>
          <p:nvPr>
            <p:ph type="title"/>
          </p:nvPr>
        </p:nvSpPr>
        <p:spPr>
          <a:xfrm>
            <a:off x="311700" y="0"/>
            <a:ext cx="8520600" cy="1017600"/>
          </a:xfrm>
          <a:prstGeom prst="rect">
            <a:avLst/>
          </a:prstGeom>
        </p:spPr>
        <p:txBody>
          <a:bodyPr spcFirstLastPara="1" wrap="square" lIns="91425" tIns="91425" rIns="91425" bIns="91425" anchor="t" anchorCtr="0">
            <a:normAutofit fontScale="90000"/>
          </a:bodyPr>
          <a:lstStyle/>
          <a:p>
            <a:pPr marL="0" lvl="0" indent="0" algn="ctr" rtl="0">
              <a:spcBef>
                <a:spcPts val="0"/>
              </a:spcBef>
              <a:spcAft>
                <a:spcPts val="0"/>
              </a:spcAft>
              <a:buClr>
                <a:schemeClr val="dk1"/>
              </a:buClr>
              <a:buSzPct val="34375"/>
              <a:buFont typeface="Arial"/>
              <a:buNone/>
            </a:pPr>
            <a:r>
              <a:rPr lang="en" sz="3200" b="1" dirty="0">
                <a:solidFill>
                  <a:srgbClr val="12305F"/>
                </a:solidFill>
              </a:rPr>
              <a:t>WYFH Coaches &amp; Cocktails 2025</a:t>
            </a:r>
            <a:endParaRPr sz="3200" b="1" dirty="0">
              <a:solidFill>
                <a:srgbClr val="12305F"/>
              </a:solidFill>
            </a:endParaRPr>
          </a:p>
          <a:p>
            <a:pPr marL="0" lvl="0" indent="0" algn="ctr" rtl="0">
              <a:spcBef>
                <a:spcPts val="0"/>
              </a:spcBef>
              <a:spcAft>
                <a:spcPts val="0"/>
              </a:spcAft>
              <a:buClr>
                <a:schemeClr val="dk1"/>
              </a:buClr>
              <a:buSzPct val="34375"/>
              <a:buFont typeface="Arial"/>
              <a:buNone/>
            </a:pPr>
            <a:r>
              <a:rPr lang="en" sz="3200" b="1" dirty="0">
                <a:solidFill>
                  <a:srgbClr val="12305F"/>
                </a:solidFill>
              </a:rPr>
              <a:t>Positions</a:t>
            </a:r>
            <a:endParaRPr dirty="0"/>
          </a:p>
        </p:txBody>
      </p:sp>
      <p:sp>
        <p:nvSpPr>
          <p:cNvPr id="119" name="Google Shape;119;p20"/>
          <p:cNvSpPr txBox="1">
            <a:spLocks noGrp="1"/>
          </p:cNvSpPr>
          <p:nvPr>
            <p:ph type="body" idx="1"/>
          </p:nvPr>
        </p:nvSpPr>
        <p:spPr>
          <a:xfrm>
            <a:off x="0" y="1289025"/>
            <a:ext cx="9144000" cy="3854400"/>
          </a:xfrm>
          <a:prstGeom prst="rect">
            <a:avLst/>
          </a:prstGeom>
          <a:solidFill>
            <a:schemeClr val="lt2"/>
          </a:solidFill>
        </p:spPr>
        <p:txBody>
          <a:bodyPr spcFirstLastPara="1" wrap="square" lIns="91425" tIns="91425" rIns="91425" bIns="91425" anchor="t" anchorCtr="0">
            <a:normAutofit fontScale="25000" lnSpcReduction="20000"/>
          </a:bodyPr>
          <a:lstStyle/>
          <a:p>
            <a:pPr marL="0" lvl="0" indent="0" algn="l" rtl="0">
              <a:spcBef>
                <a:spcPts val="0"/>
              </a:spcBef>
              <a:spcAft>
                <a:spcPts val="0"/>
              </a:spcAft>
              <a:buNone/>
            </a:pPr>
            <a:r>
              <a:rPr lang="en" sz="7350"/>
              <a:t>There are </a:t>
            </a:r>
            <a:r>
              <a:rPr lang="en" sz="7350" b="1"/>
              <a:t>11 players</a:t>
            </a:r>
            <a:r>
              <a:rPr lang="en" sz="7350"/>
              <a:t> on the field for a field hockey game. At younger ages, we play a modified field with 7 v 7 games. Overtime is also 7 v 7. </a:t>
            </a:r>
            <a:endParaRPr sz="7350" dirty="0"/>
          </a:p>
          <a:p>
            <a:pPr marL="0" lvl="0" indent="0" algn="l" rtl="0">
              <a:spcBef>
                <a:spcPts val="1200"/>
              </a:spcBef>
              <a:spcAft>
                <a:spcPts val="0"/>
              </a:spcAft>
              <a:buNone/>
            </a:pPr>
            <a:r>
              <a:rPr lang="en" sz="7350" b="1"/>
              <a:t>Positions</a:t>
            </a:r>
            <a:r>
              <a:rPr lang="en" sz="7350"/>
              <a:t> can include variations of the following:</a:t>
            </a:r>
            <a:endParaRPr sz="7350" dirty="0"/>
          </a:p>
          <a:p>
            <a:pPr marL="457200" lvl="0" indent="-345281" algn="l" rtl="0">
              <a:spcBef>
                <a:spcPts val="1200"/>
              </a:spcBef>
              <a:spcAft>
                <a:spcPts val="0"/>
              </a:spcAft>
              <a:buSzPct val="100000"/>
              <a:buChar char="●"/>
            </a:pPr>
            <a:r>
              <a:rPr lang="en" sz="7350" b="1"/>
              <a:t>Forward</a:t>
            </a:r>
            <a:r>
              <a:rPr lang="en" sz="7350"/>
              <a:t>: spend most of their time between midfield and opponents endline. Typically have the most scoring opportunities.</a:t>
            </a:r>
            <a:endParaRPr sz="7350" dirty="0"/>
          </a:p>
          <a:p>
            <a:pPr marL="457200" lvl="0" indent="-345281" algn="l" rtl="0">
              <a:spcBef>
                <a:spcPts val="1000"/>
              </a:spcBef>
              <a:spcAft>
                <a:spcPts val="0"/>
              </a:spcAft>
              <a:buSzPct val="100000"/>
              <a:buChar char="●"/>
            </a:pPr>
            <a:r>
              <a:rPr lang="en" sz="7350" b="1"/>
              <a:t>Midfielders</a:t>
            </a:r>
            <a:r>
              <a:rPr lang="en" sz="7350"/>
              <a:t> (Attacking mid; Defensive mid): They run the field, playing both offense and defense. Responsible for spreading the field, transitioning the ball from one side of the field to the other and getting the ball to forwards. </a:t>
            </a:r>
            <a:endParaRPr sz="7350" dirty="0"/>
          </a:p>
          <a:p>
            <a:pPr marL="457200" lvl="0" indent="-345281" algn="l" rtl="0">
              <a:spcBef>
                <a:spcPts val="1000"/>
              </a:spcBef>
              <a:spcAft>
                <a:spcPts val="0"/>
              </a:spcAft>
              <a:buSzPct val="100000"/>
              <a:buChar char="●"/>
            </a:pPr>
            <a:r>
              <a:rPr lang="en" sz="7350" b="1"/>
              <a:t>Defenders</a:t>
            </a:r>
            <a:r>
              <a:rPr lang="en" sz="7350"/>
              <a:t>: Primary role is to play defense, clearing the ball out of the defensive zone and transitioning from one side of the field to the other.  </a:t>
            </a:r>
            <a:endParaRPr sz="7350" dirty="0"/>
          </a:p>
          <a:p>
            <a:pPr marL="457200" lvl="0" indent="-345281" algn="l" rtl="0">
              <a:spcBef>
                <a:spcPts val="1000"/>
              </a:spcBef>
              <a:spcAft>
                <a:spcPts val="0"/>
              </a:spcAft>
              <a:buSzPct val="100000"/>
              <a:buChar char="●"/>
            </a:pPr>
            <a:r>
              <a:rPr lang="en" sz="7350" b="1"/>
              <a:t>Goalie</a:t>
            </a:r>
            <a:r>
              <a:rPr lang="en" sz="7350"/>
              <a:t>: Prevent the other team from scoring.</a:t>
            </a:r>
            <a:endParaRPr sz="7350" dirty="0"/>
          </a:p>
          <a:p>
            <a:pPr marL="0" lvl="0" indent="0" algn="l" rtl="0">
              <a:spcBef>
                <a:spcPts val="1000"/>
              </a:spcBef>
              <a:spcAft>
                <a:spcPts val="0"/>
              </a:spcAft>
              <a:buNone/>
            </a:pPr>
            <a:endParaRPr dirty="0"/>
          </a:p>
          <a:p>
            <a:pPr marL="0" lvl="0" indent="0" algn="l" rtl="0">
              <a:spcBef>
                <a:spcPts val="1200"/>
              </a:spcBef>
              <a:spcAft>
                <a:spcPts val="1200"/>
              </a:spcAft>
              <a:buNone/>
            </a:pPr>
            <a:endParaRPr dirty="0"/>
          </a:p>
        </p:txBody>
      </p:sp>
      <p:pic>
        <p:nvPicPr>
          <p:cNvPr id="120" name="Google Shape;120;p20"/>
          <p:cNvPicPr preferRelativeResize="0"/>
          <p:nvPr/>
        </p:nvPicPr>
        <p:blipFill>
          <a:blip r:embed="rId3">
            <a:alphaModFix/>
          </a:blip>
          <a:stretch>
            <a:fillRect/>
          </a:stretch>
        </p:blipFill>
        <p:spPr>
          <a:xfrm>
            <a:off x="0" y="0"/>
            <a:ext cx="1239400" cy="1136825"/>
          </a:xfrm>
          <a:prstGeom prst="rect">
            <a:avLst/>
          </a:prstGeom>
          <a:noFill/>
          <a:ln>
            <a:noFill/>
          </a:ln>
        </p:spPr>
      </p:pic>
      <p:pic>
        <p:nvPicPr>
          <p:cNvPr id="121" name="Google Shape;121;p20"/>
          <p:cNvPicPr preferRelativeResize="0"/>
          <p:nvPr/>
        </p:nvPicPr>
        <p:blipFill>
          <a:blip r:embed="rId3">
            <a:alphaModFix/>
          </a:blip>
          <a:stretch>
            <a:fillRect/>
          </a:stretch>
        </p:blipFill>
        <p:spPr>
          <a:xfrm>
            <a:off x="7904600" y="0"/>
            <a:ext cx="1239400" cy="1136825"/>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4285F4"/>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94</TotalTime>
  <Words>1590</Words>
  <Application>Microsoft Office PowerPoint</Application>
  <PresentationFormat>On-screen Show (16:9)</PresentationFormat>
  <Paragraphs>154</Paragraphs>
  <Slides>16</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Roboto</vt:lpstr>
      <vt:lpstr>Simple Light</vt:lpstr>
      <vt:lpstr>PowerPoint Presentation</vt:lpstr>
      <vt:lpstr>WYFH Coaches &amp; Cocktails 2025 Program Philosophy</vt:lpstr>
      <vt:lpstr>Coach Bios</vt:lpstr>
      <vt:lpstr>WYFH Coaches &amp; Cocktails 2025 The Basics  </vt:lpstr>
      <vt:lpstr>WYFH Coaches &amp; Cocktails 2025 The Field</vt:lpstr>
      <vt:lpstr>WYFH Coaches &amp; Cocktails 2025 Wilton System  </vt:lpstr>
      <vt:lpstr>WYFH Coaches &amp; Cocktails 2025 Equipment</vt:lpstr>
      <vt:lpstr>WYFH Coaches &amp; Cocktails 2025 Referee Hand Signals</vt:lpstr>
      <vt:lpstr>WYFH Coaches &amp; Cocktails 2025 Positions</vt:lpstr>
      <vt:lpstr>WYFH Coaches &amp; Cocktails 2025 Basic Rules</vt:lpstr>
      <vt:lpstr>WYFH Coaches &amp; Cocktails 2025 Common Fouls</vt:lpstr>
      <vt:lpstr>WYFH Coaches &amp; Cocktails 2025 Common Fouls</vt:lpstr>
      <vt:lpstr>WYFH Coaches &amp; Cocktails 2025 Common Fouls: Third Party</vt:lpstr>
      <vt:lpstr>WYFH Coaches &amp; Cocktails 2025 Penalty Corner (Short Corner)</vt:lpstr>
      <vt:lpstr>WYFH Coaches &amp; Cocktails 2025 WHS Alumni:    Where they Play(ed) in College</vt:lpstr>
      <vt:lpstr>WYFH Coaches &amp; Cocktails 2025 Additional Resources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sblum</dc:creator>
  <cp:lastModifiedBy>Steve Brown</cp:lastModifiedBy>
  <cp:revision>5</cp:revision>
  <dcterms:modified xsi:type="dcterms:W3CDTF">2025-09-05T18:02:15Z</dcterms:modified>
</cp:coreProperties>
</file>