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4" r:id="rId3"/>
    <p:sldId id="267" r:id="rId4"/>
    <p:sldId id="257" r:id="rId5"/>
    <p:sldId id="258" r:id="rId6"/>
    <p:sldId id="260" r:id="rId7"/>
    <p:sldId id="259" r:id="rId8"/>
    <p:sldId id="268" r:id="rId9"/>
    <p:sldId id="269" r:id="rId10"/>
    <p:sldId id="270" r:id="rId11"/>
    <p:sldId id="271" r:id="rId12"/>
    <p:sldId id="272" r:id="rId13"/>
    <p:sldId id="261" r:id="rId14"/>
    <p:sldId id="262" r:id="rId15"/>
    <p:sldId id="263" r:id="rId16"/>
    <p:sldId id="273" r:id="rId17"/>
    <p:sldId id="265" r:id="rId18"/>
    <p:sldId id="26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rner, Bruce" initials="TB" lastIdx="1" clrIdx="0">
    <p:extLst>
      <p:ext uri="{19B8F6BF-5375-455C-9EA6-DF929625EA0E}">
        <p15:presenceInfo xmlns="" xmlns:p15="http://schemas.microsoft.com/office/powerpoint/2012/main" userId="S::brucethorner@orbisinc.net::92765210-2747-44b9-a9de-bd644da479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3-12T11:02:36.554" idx="1">
    <p:pos x="2242" y="3731"/>
    <p:text/>
    <p:extLst>
      <p:ext uri="{C676402C-5697-4E1C-873F-D02D1690AC5C}">
        <p15:threadingInfo xmlns=""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E72CF5-1FEB-4B7B-918D-CC575DC27CDC}" type="datetimeFigureOut">
              <a:rPr lang="en-US" smtClean="0"/>
              <a:pPr/>
              <a:t>3/13/2021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821744-7BC7-491B-9169-D3BD2C95942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07FB363-0409-4A12-8F35-206137E2CCA5}" type="datetime1">
              <a:rPr lang="en-US" smtClean="0"/>
              <a:pPr/>
              <a:t>3/13/2021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03A4FFD-165A-476C-B38B-FB47C724DB5D}"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825E183-B930-4EA1-BA8B-41454E7F2969}" type="datetime1">
              <a:rPr lang="en-US" smtClean="0"/>
              <a:pPr/>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A4FFD-165A-476C-B38B-FB47C724DB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95BE144-2E65-45EB-802A-391BB5DC0A32}" type="datetime1">
              <a:rPr lang="en-US" smtClean="0"/>
              <a:pPr/>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A4FFD-165A-476C-B38B-FB47C724DB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88B0596E-CA27-4379-9EA9-54B14E22E327}" type="datetime1">
              <a:rPr lang="en-US" smtClean="0"/>
              <a:pPr/>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A4FFD-165A-476C-B38B-FB47C724DB5D}"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25728AC-43DC-4FD6-8CC2-2025ECA2B6DE}" type="datetime1">
              <a:rPr lang="en-US" smtClean="0"/>
              <a:pPr/>
              <a:t>3/13/2021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03A4FFD-165A-476C-B38B-FB47C724DB5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5E747830-1485-45C9-966E-A095B336A2E9}" type="datetime1">
              <a:rPr lang="en-US" smtClean="0"/>
              <a:pPr/>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3A4FFD-165A-476C-B38B-FB47C724DB5D}"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A8995295-4650-4D0B-9338-C6486881E023}" type="datetime1">
              <a:rPr lang="en-US" smtClean="0"/>
              <a:pPr/>
              <a:t>3/13/2021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3A4FFD-165A-476C-B38B-FB47C724DB5D}"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BA86BB1-988F-4073-BC09-56D23A2465DE}" type="datetime1">
              <a:rPr lang="en-US" smtClean="0"/>
              <a:pPr/>
              <a:t>3/13/2021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3A4FFD-165A-476C-B38B-FB47C724DB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841E7C-CF42-4BF8-B201-4A5BF6E7523F}" type="datetime1">
              <a:rPr lang="en-US" smtClean="0"/>
              <a:pPr/>
              <a:t>3/13/2021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3A4FFD-165A-476C-B38B-FB47C724DB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B4CD800-590B-47C4-9399-771A669F51A3}" type="datetime1">
              <a:rPr lang="en-US" smtClean="0"/>
              <a:pPr/>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3A4FFD-165A-476C-B38B-FB47C724DB5D}"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865263F-5632-4EB9-A8CA-99364D7908B9}" type="datetime1">
              <a:rPr lang="en-US" smtClean="0"/>
              <a:pPr/>
              <a:t>3/13/2021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E03A4FFD-165A-476C-B38B-FB47C724DB5D}"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4AFE60B-571A-448C-929D-007960985E40}" type="datetime1">
              <a:rPr lang="en-US" smtClean="0"/>
              <a:pPr/>
              <a:t>3/13/2021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03A4FFD-165A-476C-B38B-FB47C724DB5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oftball-spot.com/" TargetMode="External"/><Relationship Id="rId2" Type="http://schemas.openxmlformats.org/officeDocument/2006/relationships/hyperlink" Target="https://www.dugoutcaptain.com/dysl/"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hyperlink" Target="http://www.mysoftballcoach.com/" TargetMode="External"/><Relationship Id="rId4" Type="http://schemas.openxmlformats.org/officeDocument/2006/relationships/hyperlink" Target="https://www.mlb.com/usa-softball/fundamentals"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3429000"/>
            <a:ext cx="6400800" cy="762000"/>
          </a:xfrm>
        </p:spPr>
        <p:txBody>
          <a:bodyPr/>
          <a:lstStyle/>
          <a:p>
            <a:r>
              <a:rPr lang="en-US" dirty="0">
                <a:solidFill>
                  <a:srgbClr val="00B050"/>
                </a:solidFill>
              </a:rPr>
              <a:t>6U/8U Players</a:t>
            </a:r>
          </a:p>
        </p:txBody>
      </p:sp>
      <p:sp>
        <p:nvSpPr>
          <p:cNvPr id="2" name="Title 1"/>
          <p:cNvSpPr>
            <a:spLocks noGrp="1"/>
          </p:cNvSpPr>
          <p:nvPr>
            <p:ph type="ctrTitle"/>
          </p:nvPr>
        </p:nvSpPr>
        <p:spPr>
          <a:xfrm>
            <a:off x="304800" y="1524000"/>
            <a:ext cx="8229600" cy="1470025"/>
          </a:xfrm>
        </p:spPr>
        <p:txBody>
          <a:bodyPr>
            <a:normAutofit/>
          </a:bodyPr>
          <a:lstStyle/>
          <a:p>
            <a:r>
              <a:rPr lang="en-US" sz="3200" dirty="0">
                <a:solidFill>
                  <a:srgbClr val="FFFF00"/>
                </a:solidFill>
              </a:rPr>
              <a:t>Player Development plus Practice and Game Management for Coaches </a:t>
            </a:r>
          </a:p>
        </p:txBody>
      </p:sp>
      <p:sp>
        <p:nvSpPr>
          <p:cNvPr id="4" name="Slide Number Placeholder 3"/>
          <p:cNvSpPr>
            <a:spLocks noGrp="1"/>
          </p:cNvSpPr>
          <p:nvPr>
            <p:ph type="sldNum" sz="quarter" idx="12"/>
          </p:nvPr>
        </p:nvSpPr>
        <p:spPr/>
        <p:txBody>
          <a:bodyPr/>
          <a:lstStyle/>
          <a:p>
            <a:fld id="{E03A4FFD-165A-476C-B38B-FB47C724DB5D}" type="slidenum">
              <a:rPr lang="en-US" smtClean="0"/>
              <a:pPr/>
              <a:t>1</a:t>
            </a:fld>
            <a:endParaRPr lang="en-US"/>
          </a:p>
        </p:txBody>
      </p:sp>
      <p:pic>
        <p:nvPicPr>
          <p:cNvPr id="1026" name="Picture 2" descr="DOVER_YOUTH_SOFTBALL_LEAGUE"/>
          <p:cNvPicPr>
            <a:picLocks noChangeAspect="1" noChangeArrowheads="1"/>
          </p:cNvPicPr>
          <p:nvPr/>
        </p:nvPicPr>
        <p:blipFill>
          <a:blip r:embed="rId2" cstate="print"/>
          <a:srcRect/>
          <a:stretch>
            <a:fillRect/>
          </a:stretch>
        </p:blipFill>
        <p:spPr bwMode="auto">
          <a:xfrm>
            <a:off x="7010400" y="152400"/>
            <a:ext cx="1583167" cy="111214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4953000" cy="685800"/>
          </a:xfrm>
        </p:spPr>
        <p:txBody>
          <a:bodyPr>
            <a:normAutofit/>
          </a:bodyPr>
          <a:lstStyle/>
          <a:p>
            <a:r>
              <a:rPr lang="en-US" sz="3200" dirty="0">
                <a:solidFill>
                  <a:srgbClr val="00B050"/>
                </a:solidFill>
                <a:latin typeface="+mn-lt"/>
              </a:rPr>
              <a:t>         </a:t>
            </a:r>
            <a:r>
              <a:rPr lang="en-US" sz="3200" dirty="0" smtClean="0">
                <a:solidFill>
                  <a:srgbClr val="00B050"/>
                </a:solidFill>
                <a:latin typeface="+mn-lt"/>
              </a:rPr>
              <a:t>Training: </a:t>
            </a:r>
            <a:r>
              <a:rPr lang="en-US" sz="3200" dirty="0">
                <a:solidFill>
                  <a:srgbClr val="00B050"/>
                </a:solidFill>
                <a:latin typeface="+mn-lt"/>
              </a:rPr>
              <a:t>Hitting</a:t>
            </a:r>
          </a:p>
        </p:txBody>
      </p:sp>
      <p:sp>
        <p:nvSpPr>
          <p:cNvPr id="3" name="Content Placeholder 2"/>
          <p:cNvSpPr>
            <a:spLocks noGrp="1"/>
          </p:cNvSpPr>
          <p:nvPr>
            <p:ph sz="quarter" idx="1"/>
          </p:nvPr>
        </p:nvSpPr>
        <p:spPr>
          <a:xfrm>
            <a:off x="838200" y="1481797"/>
            <a:ext cx="7772400" cy="4842803"/>
          </a:xfrm>
        </p:spPr>
        <p:txBody>
          <a:bodyPr>
            <a:normAutofit fontScale="55000" lnSpcReduction="20000"/>
          </a:bodyPr>
          <a:lstStyle/>
          <a:p>
            <a:r>
              <a:rPr lang="en-US" sz="3300" dirty="0" smtClean="0"/>
              <a:t>Mechanics (prelim) </a:t>
            </a:r>
            <a:endParaRPr lang="en-US" sz="3300" dirty="0"/>
          </a:p>
          <a:p>
            <a:pPr lvl="1"/>
            <a:r>
              <a:rPr lang="en-US" sz="3300" dirty="0" smtClean="0"/>
              <a:t>Grip</a:t>
            </a:r>
          </a:p>
          <a:p>
            <a:pPr lvl="2"/>
            <a:r>
              <a:rPr lang="en-US" sz="2900" dirty="0" smtClean="0"/>
              <a:t>Prefer to line up door - knocker knuckles</a:t>
            </a:r>
          </a:p>
          <a:p>
            <a:pPr lvl="3"/>
            <a:r>
              <a:rPr lang="en-US" sz="2900" dirty="0" smtClean="0"/>
              <a:t>Young hands may not allow but this needs to be introduced and understood by all</a:t>
            </a:r>
          </a:p>
          <a:p>
            <a:pPr lvl="3"/>
            <a:r>
              <a:rPr lang="en-US" sz="2900" dirty="0" smtClean="0"/>
              <a:t>Extension of pointer fingers will show to be parallel with each other</a:t>
            </a:r>
          </a:p>
          <a:p>
            <a:pPr lvl="3"/>
            <a:r>
              <a:rPr lang="en-US" sz="2900" dirty="0" smtClean="0"/>
              <a:t>Comfortable but not too tight.</a:t>
            </a:r>
            <a:endParaRPr lang="en-US" sz="2900" dirty="0" smtClean="0"/>
          </a:p>
          <a:p>
            <a:pPr lvl="1"/>
            <a:r>
              <a:rPr lang="en-US" sz="3300" dirty="0" smtClean="0"/>
              <a:t>Stance</a:t>
            </a:r>
          </a:p>
          <a:p>
            <a:pPr lvl="2"/>
            <a:r>
              <a:rPr lang="en-US" sz="2900" dirty="0" smtClean="0"/>
              <a:t>Square to plate or slightly behind</a:t>
            </a:r>
          </a:p>
          <a:p>
            <a:pPr lvl="2"/>
            <a:r>
              <a:rPr lang="en-US" sz="2900" dirty="0" smtClean="0"/>
              <a:t>Knees slightly bent and good balance</a:t>
            </a:r>
            <a:endParaRPr lang="en-US" sz="2900" dirty="0" smtClean="0"/>
          </a:p>
          <a:p>
            <a:pPr lvl="1"/>
            <a:r>
              <a:rPr lang="en-US" sz="3300" dirty="0" smtClean="0"/>
              <a:t>Bat Position</a:t>
            </a:r>
          </a:p>
          <a:p>
            <a:pPr lvl="2"/>
            <a:r>
              <a:rPr lang="en-US" sz="2900" dirty="0" smtClean="0"/>
              <a:t>1</a:t>
            </a:r>
            <a:r>
              <a:rPr lang="en-US" sz="2900" baseline="30000" dirty="0" smtClean="0"/>
              <a:t>st</a:t>
            </a:r>
            <a:r>
              <a:rPr lang="en-US" sz="2900" dirty="0" smtClean="0"/>
              <a:t> – place on shoulder with forearms in upside down “V”</a:t>
            </a:r>
          </a:p>
          <a:p>
            <a:pPr lvl="2"/>
            <a:r>
              <a:rPr lang="en-US" sz="2900" dirty="0" smtClean="0"/>
              <a:t>2</a:t>
            </a:r>
            <a:r>
              <a:rPr lang="en-US" sz="2900" baseline="30000" dirty="0" smtClean="0"/>
              <a:t>nd</a:t>
            </a:r>
            <a:r>
              <a:rPr lang="en-US" sz="2900" dirty="0" smtClean="0"/>
              <a:t> – raise bat off shoulder about 6”- 8” and then back the same </a:t>
            </a:r>
            <a:r>
              <a:rPr lang="en-US" sz="2900" dirty="0" err="1" smtClean="0"/>
              <a:t>amoiunt</a:t>
            </a:r>
            <a:r>
              <a:rPr lang="en-US" sz="2900" dirty="0" smtClean="0"/>
              <a:t> to just behind back ear</a:t>
            </a:r>
          </a:p>
          <a:p>
            <a:pPr lvl="3"/>
            <a:r>
              <a:rPr lang="en-US" sz="2900" dirty="0" smtClean="0"/>
              <a:t>No need to raise them higher</a:t>
            </a:r>
          </a:p>
          <a:p>
            <a:pPr lvl="2"/>
            <a:r>
              <a:rPr lang="en-US" sz="2900" dirty="0" smtClean="0"/>
              <a:t>3</a:t>
            </a:r>
            <a:r>
              <a:rPr lang="en-US" sz="2900" baseline="30000" dirty="0" smtClean="0"/>
              <a:t>rd</a:t>
            </a:r>
            <a:r>
              <a:rPr lang="en-US" sz="2900" dirty="0" smtClean="0"/>
              <a:t> – hands don’t change position; do</a:t>
            </a:r>
            <a:r>
              <a:rPr lang="en-US" sz="2900" dirty="0" smtClean="0">
                <a:solidFill>
                  <a:srgbClr val="FF0000"/>
                </a:solidFill>
              </a:rPr>
              <a:t> </a:t>
            </a:r>
            <a:r>
              <a:rPr lang="en-US" sz="2900" u="sng" dirty="0" smtClean="0">
                <a:solidFill>
                  <a:srgbClr val="FF0000"/>
                </a:solidFill>
              </a:rPr>
              <a:t>NOT</a:t>
            </a:r>
            <a:r>
              <a:rPr lang="en-US" sz="2900" dirty="0" smtClean="0">
                <a:solidFill>
                  <a:srgbClr val="FF0000"/>
                </a:solidFill>
              </a:rPr>
              <a:t> </a:t>
            </a:r>
            <a:r>
              <a:rPr lang="en-US" sz="2900" dirty="0" smtClean="0"/>
              <a:t>create a chicken wing with back elbow.  “Elbow up” is a baseball term</a:t>
            </a:r>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10</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extLst>
      <p:ext uri="{BB962C8B-B14F-4D97-AF65-F5344CB8AC3E}">
        <p14:creationId xmlns="" xmlns:p14="http://schemas.microsoft.com/office/powerpoint/2010/main" val="93286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5486400" cy="685800"/>
          </a:xfrm>
        </p:spPr>
        <p:txBody>
          <a:bodyPr>
            <a:normAutofit fontScale="90000"/>
          </a:bodyPr>
          <a:lstStyle/>
          <a:p>
            <a:r>
              <a:rPr lang="en-US" sz="3200" dirty="0">
                <a:solidFill>
                  <a:srgbClr val="00B050"/>
                </a:solidFill>
                <a:latin typeface="+mn-lt"/>
              </a:rPr>
              <a:t>         </a:t>
            </a:r>
            <a:r>
              <a:rPr lang="en-US" sz="3600" dirty="0" smtClean="0">
                <a:solidFill>
                  <a:srgbClr val="00B050"/>
                </a:solidFill>
                <a:latin typeface="+mn-lt"/>
              </a:rPr>
              <a:t>Training</a:t>
            </a:r>
            <a:r>
              <a:rPr lang="en-US" sz="3600" dirty="0" smtClean="0">
                <a:solidFill>
                  <a:srgbClr val="00B050"/>
                </a:solidFill>
                <a:latin typeface="+mn-lt"/>
              </a:rPr>
              <a:t>: Hitting (cont.)</a:t>
            </a:r>
            <a:endParaRPr lang="en-US" sz="3600" dirty="0">
              <a:solidFill>
                <a:srgbClr val="00B050"/>
              </a:solidFill>
              <a:latin typeface="+mn-lt"/>
            </a:endParaRPr>
          </a:p>
        </p:txBody>
      </p:sp>
      <p:sp>
        <p:nvSpPr>
          <p:cNvPr id="3" name="Content Placeholder 2"/>
          <p:cNvSpPr>
            <a:spLocks noGrp="1"/>
          </p:cNvSpPr>
          <p:nvPr>
            <p:ph sz="quarter" idx="1"/>
          </p:nvPr>
        </p:nvSpPr>
        <p:spPr>
          <a:xfrm>
            <a:off x="838200" y="1481797"/>
            <a:ext cx="7772400" cy="4842803"/>
          </a:xfrm>
        </p:spPr>
        <p:txBody>
          <a:bodyPr>
            <a:normAutofit fontScale="40000" lnSpcReduction="20000"/>
          </a:bodyPr>
          <a:lstStyle/>
          <a:p>
            <a:r>
              <a:rPr lang="en-US" sz="3300" dirty="0" smtClean="0"/>
              <a:t>Mechanics </a:t>
            </a:r>
            <a:endParaRPr lang="en-US" sz="3300" dirty="0"/>
          </a:p>
          <a:p>
            <a:pPr lvl="1"/>
            <a:r>
              <a:rPr lang="en-US" sz="3300" dirty="0" smtClean="0"/>
              <a:t>Swing Mechanics (General)</a:t>
            </a:r>
          </a:p>
          <a:p>
            <a:pPr lvl="2"/>
            <a:r>
              <a:rPr lang="en-US" sz="2900" dirty="0" smtClean="0"/>
              <a:t>Softball and baseball swings are Not the same</a:t>
            </a:r>
          </a:p>
          <a:p>
            <a:pPr lvl="3"/>
            <a:r>
              <a:rPr lang="en-US" sz="2900" dirty="0" smtClean="0"/>
              <a:t>A softball swing is a pulling with the bottom hand, keeping the hand inside and showing the knob of the bat to the pitch(</a:t>
            </a:r>
            <a:r>
              <a:rPr lang="en-US" sz="2900" dirty="0" err="1" smtClean="0"/>
              <a:t>er</a:t>
            </a:r>
            <a:r>
              <a:rPr lang="en-US" sz="2900" dirty="0" smtClean="0"/>
              <a:t>).</a:t>
            </a:r>
          </a:p>
          <a:p>
            <a:pPr lvl="3"/>
            <a:r>
              <a:rPr lang="en-US" sz="2900" dirty="0" smtClean="0"/>
              <a:t>Keep hands inside</a:t>
            </a:r>
          </a:p>
          <a:p>
            <a:pPr lvl="3"/>
            <a:r>
              <a:rPr lang="en-US" sz="2900" dirty="0" smtClean="0"/>
              <a:t>Snap wrists through on contact.</a:t>
            </a:r>
          </a:p>
          <a:p>
            <a:pPr lvl="2"/>
            <a:r>
              <a:rPr lang="en-US" sz="2900" dirty="0" smtClean="0"/>
              <a:t>Do </a:t>
            </a:r>
            <a:r>
              <a:rPr lang="en-US" sz="2900" u="sng" dirty="0" smtClean="0">
                <a:solidFill>
                  <a:srgbClr val="FF0000"/>
                </a:solidFill>
              </a:rPr>
              <a:t>NOT</a:t>
            </a:r>
            <a:r>
              <a:rPr lang="en-US" sz="2900" dirty="0" smtClean="0"/>
              <a:t> cast your arms out.  That is the baseball swing.</a:t>
            </a:r>
          </a:p>
          <a:p>
            <a:pPr lvl="1"/>
            <a:r>
              <a:rPr lang="en-US" sz="3300" dirty="0" smtClean="0"/>
              <a:t>Swing Mechanics (Pitch)</a:t>
            </a:r>
          </a:p>
          <a:p>
            <a:pPr lvl="2"/>
            <a:r>
              <a:rPr lang="en-US" sz="2900" dirty="0" smtClean="0"/>
              <a:t>Upon pitcher’s windup </a:t>
            </a:r>
          </a:p>
          <a:p>
            <a:pPr lvl="3"/>
            <a:r>
              <a:rPr lang="en-US" sz="2900" dirty="0" smtClean="0"/>
              <a:t>Batter starts motion by moving  (body/hands) a little toward catcher. This shifts a little weight onto the back foot and it’s called </a:t>
            </a:r>
            <a:r>
              <a:rPr lang="en-US" sz="2900" b="1" u="sng" dirty="0" smtClean="0"/>
              <a:t>loading</a:t>
            </a:r>
            <a:r>
              <a:rPr lang="en-US" sz="2900" dirty="0" smtClean="0"/>
              <a:t>.</a:t>
            </a:r>
          </a:p>
          <a:p>
            <a:pPr lvl="3"/>
            <a:r>
              <a:rPr lang="en-US" sz="2900" dirty="0" smtClean="0"/>
              <a:t>Like in baseball, the hitter moves weight forward upon pitcher's release and may do a few different things with foot .</a:t>
            </a:r>
          </a:p>
          <a:p>
            <a:pPr lvl="4"/>
            <a:r>
              <a:rPr lang="en-US" sz="2900" dirty="0" err="1" smtClean="0"/>
              <a:t>Fott</a:t>
            </a:r>
            <a:r>
              <a:rPr lang="en-US" sz="2900" dirty="0" smtClean="0"/>
              <a:t> may remain relatively stationary, may be lifted and placed back nearly in same spot (tapping) or may </a:t>
            </a:r>
            <a:r>
              <a:rPr lang="en-US" sz="2900" dirty="0" err="1" smtClean="0"/>
              <a:t>sslightly</a:t>
            </a:r>
            <a:r>
              <a:rPr lang="en-US" sz="2900" dirty="0" smtClean="0"/>
              <a:t> forward, usually not more than a foot or </a:t>
            </a:r>
            <a:r>
              <a:rPr lang="en-US" sz="2900" dirty="0" err="1" smtClean="0"/>
              <a:t>so.tride</a:t>
            </a:r>
            <a:r>
              <a:rPr lang="en-US" sz="2900" dirty="0" smtClean="0"/>
              <a:t> </a:t>
            </a:r>
            <a:endParaRPr lang="en-US" sz="2900" dirty="0"/>
          </a:p>
          <a:p>
            <a:r>
              <a:rPr lang="en-US" sz="3300" dirty="0" smtClean="0"/>
              <a:t>Drills</a:t>
            </a:r>
          </a:p>
          <a:p>
            <a:pPr lvl="1"/>
            <a:r>
              <a:rPr lang="en-US" sz="3100" dirty="0" smtClean="0"/>
              <a:t>Using tee - place ball on tee and have players drive knob of bat forward to knock ball off tee; both hands on bat and then one hand only</a:t>
            </a:r>
            <a:endParaRPr lang="en-US" sz="3100" dirty="0"/>
          </a:p>
          <a:p>
            <a:pPr lvl="1">
              <a:buFont typeface="Wingdings" pitchFamily="2" charset="2"/>
              <a:buChar char="§"/>
            </a:pPr>
            <a:r>
              <a:rPr lang="en-US" sz="3300" dirty="0" smtClean="0"/>
              <a:t>Place players next to fence  about 2’ from it.  </a:t>
            </a:r>
            <a:r>
              <a:rPr lang="en-US" sz="3300" dirty="0" smtClean="0"/>
              <a:t>Bat should not hit fence on a practice swing.  If it does, players are casting arms and not keeping hands inside the “pitch”.</a:t>
            </a:r>
          </a:p>
          <a:p>
            <a:pPr lvl="1">
              <a:buFont typeface="Wingdings" pitchFamily="2" charset="2"/>
              <a:buChar char="§"/>
            </a:pPr>
            <a:r>
              <a:rPr lang="en-US" sz="3300" dirty="0" smtClean="0"/>
              <a:t>Hit off tees into hitting net</a:t>
            </a:r>
          </a:p>
          <a:p>
            <a:pPr lvl="2">
              <a:buFont typeface="Wingdings" pitchFamily="2" charset="2"/>
              <a:buChar char="§"/>
            </a:pPr>
            <a:r>
              <a:rPr lang="en-US" sz="2900" dirty="0" smtClean="0"/>
              <a:t> </a:t>
            </a:r>
            <a:r>
              <a:rPr lang="en-US" sz="2900" dirty="0" smtClean="0"/>
              <a:t>Have them load and keep head down “on the ball”. </a:t>
            </a:r>
          </a:p>
          <a:p>
            <a:pPr lvl="2">
              <a:buFont typeface="Wingdings" pitchFamily="2" charset="2"/>
              <a:buChar char="§"/>
            </a:pPr>
            <a:r>
              <a:rPr lang="en-US" sz="2900" dirty="0" smtClean="0"/>
              <a:t>Focus on ball only</a:t>
            </a:r>
            <a:endParaRPr lang="en-US" dirty="0"/>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11</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extLst>
      <p:ext uri="{BB962C8B-B14F-4D97-AF65-F5344CB8AC3E}">
        <p14:creationId xmlns="" xmlns:p14="http://schemas.microsoft.com/office/powerpoint/2010/main" val="93286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5867400" cy="685800"/>
          </a:xfrm>
        </p:spPr>
        <p:txBody>
          <a:bodyPr>
            <a:normAutofit/>
          </a:bodyPr>
          <a:lstStyle/>
          <a:p>
            <a:r>
              <a:rPr lang="en-US" sz="3200" dirty="0">
                <a:solidFill>
                  <a:srgbClr val="00B050"/>
                </a:solidFill>
                <a:latin typeface="+mn-lt"/>
              </a:rPr>
              <a:t>         </a:t>
            </a:r>
            <a:r>
              <a:rPr lang="en-US" sz="3200" dirty="0" smtClean="0">
                <a:solidFill>
                  <a:srgbClr val="00B050"/>
                </a:solidFill>
                <a:latin typeface="+mn-lt"/>
              </a:rPr>
              <a:t>Training</a:t>
            </a:r>
            <a:r>
              <a:rPr lang="en-US" sz="3200" dirty="0" smtClean="0">
                <a:solidFill>
                  <a:srgbClr val="00B050"/>
                </a:solidFill>
                <a:latin typeface="+mn-lt"/>
              </a:rPr>
              <a:t>: Hitting (cont.)</a:t>
            </a:r>
            <a:endParaRPr lang="en-US" sz="3200" dirty="0">
              <a:solidFill>
                <a:srgbClr val="00B050"/>
              </a:solidFill>
              <a:latin typeface="+mn-lt"/>
            </a:endParaRPr>
          </a:p>
        </p:txBody>
      </p:sp>
      <p:sp>
        <p:nvSpPr>
          <p:cNvPr id="3" name="Content Placeholder 2"/>
          <p:cNvSpPr>
            <a:spLocks noGrp="1"/>
          </p:cNvSpPr>
          <p:nvPr>
            <p:ph sz="quarter" idx="1"/>
          </p:nvPr>
        </p:nvSpPr>
        <p:spPr>
          <a:xfrm>
            <a:off x="838200" y="1481797"/>
            <a:ext cx="7772400" cy="4842803"/>
          </a:xfrm>
        </p:spPr>
        <p:txBody>
          <a:bodyPr>
            <a:normAutofit fontScale="62500" lnSpcReduction="20000"/>
          </a:bodyPr>
          <a:lstStyle/>
          <a:p>
            <a:r>
              <a:rPr lang="en-US" dirty="0" smtClean="0"/>
              <a:t>Drills</a:t>
            </a:r>
          </a:p>
          <a:p>
            <a:pPr lvl="1"/>
            <a:r>
              <a:rPr lang="en-US" sz="2600" dirty="0" smtClean="0"/>
              <a:t>Pull Drill </a:t>
            </a:r>
          </a:p>
          <a:p>
            <a:pPr lvl="2"/>
            <a:r>
              <a:rPr lang="en-US" sz="2600" dirty="0" smtClean="0"/>
              <a:t> place ball on tee and have players drive knob of bat forward to knock ball off tee; both hands on bat and then one hand (each) only</a:t>
            </a:r>
            <a:endParaRPr lang="en-US" sz="2600" dirty="0"/>
          </a:p>
          <a:p>
            <a:pPr lvl="1">
              <a:buFont typeface="Wingdings" pitchFamily="2" charset="2"/>
              <a:buChar char="§"/>
            </a:pPr>
            <a:r>
              <a:rPr lang="en-US" sz="2600" dirty="0" smtClean="0"/>
              <a:t>Casting Drill </a:t>
            </a:r>
          </a:p>
          <a:p>
            <a:pPr lvl="2">
              <a:buFont typeface="Wingdings" pitchFamily="2" charset="2"/>
              <a:buChar char="§"/>
            </a:pPr>
            <a:r>
              <a:rPr lang="en-US" sz="2600" dirty="0" smtClean="0"/>
              <a:t>Place hitters next to fence, about 2’ from it.  </a:t>
            </a:r>
          </a:p>
          <a:p>
            <a:pPr lvl="2">
              <a:buFont typeface="Wingdings" pitchFamily="2" charset="2"/>
              <a:buChar char="§"/>
            </a:pPr>
            <a:r>
              <a:rPr lang="en-US" sz="2600" dirty="0" smtClean="0"/>
              <a:t>On swing bat </a:t>
            </a:r>
            <a:r>
              <a:rPr lang="en-US" sz="2600" dirty="0" smtClean="0"/>
              <a:t>should not contact fence.  If it does, players are casting and not keeping hands inside the “pitch”. </a:t>
            </a:r>
            <a:r>
              <a:rPr lang="en-US" sz="2600" dirty="0" smtClean="0"/>
              <a:t> </a:t>
            </a:r>
            <a:r>
              <a:rPr lang="en-US" sz="2600" dirty="0" smtClean="0"/>
              <a:t>Adjust distance as necessary.</a:t>
            </a:r>
          </a:p>
          <a:p>
            <a:pPr lvl="1">
              <a:buFont typeface="Wingdings" pitchFamily="2" charset="2"/>
              <a:buChar char="§"/>
            </a:pPr>
            <a:r>
              <a:rPr lang="en-US" sz="2600" dirty="0" smtClean="0"/>
              <a:t>Tee Hitting</a:t>
            </a:r>
          </a:p>
          <a:p>
            <a:pPr lvl="2">
              <a:buFont typeface="Wingdings" pitchFamily="2" charset="2"/>
              <a:buChar char="§"/>
            </a:pPr>
            <a:r>
              <a:rPr lang="en-US" sz="2600" dirty="0" smtClean="0"/>
              <a:t>Hit off tees into hitting net</a:t>
            </a:r>
          </a:p>
          <a:p>
            <a:pPr lvl="3">
              <a:buFont typeface="Wingdings" pitchFamily="2" charset="2"/>
              <a:buChar char="§"/>
            </a:pPr>
            <a:r>
              <a:rPr lang="en-US" sz="2600" dirty="0" smtClean="0"/>
              <a:t>Have hitters load and keep head down “on the ball”. </a:t>
            </a:r>
          </a:p>
          <a:p>
            <a:pPr lvl="3">
              <a:buFont typeface="Wingdings" pitchFamily="2" charset="2"/>
              <a:buChar char="§"/>
            </a:pPr>
            <a:r>
              <a:rPr lang="en-US" sz="2600" dirty="0" smtClean="0"/>
              <a:t>Focus on center of ball</a:t>
            </a:r>
          </a:p>
          <a:p>
            <a:pPr lvl="1">
              <a:buFont typeface="Wingdings" pitchFamily="2" charset="2"/>
              <a:buChar char="§"/>
            </a:pPr>
            <a:r>
              <a:rPr lang="en-US" sz="2600" dirty="0" smtClean="0"/>
              <a:t>Soft Toss</a:t>
            </a:r>
          </a:p>
          <a:p>
            <a:pPr lvl="3">
              <a:buFont typeface="Wingdings" pitchFamily="2" charset="2"/>
              <a:buChar char="§"/>
            </a:pPr>
            <a:r>
              <a:rPr lang="en-US" sz="2600" dirty="0" smtClean="0"/>
              <a:t>Coach underhand's pitch to batter from in front and off the side and batter hits into net.</a:t>
            </a:r>
          </a:p>
          <a:p>
            <a:pPr lvl="1">
              <a:buFont typeface="Wingdings" pitchFamily="2" charset="2"/>
              <a:buChar char="§"/>
            </a:pPr>
            <a:r>
              <a:rPr lang="en-US" sz="2600" dirty="0" smtClean="0"/>
              <a:t>Drop Pitch </a:t>
            </a:r>
          </a:p>
          <a:p>
            <a:pPr lvl="3">
              <a:buFont typeface="Wingdings" pitchFamily="2" charset="2"/>
              <a:buChar char="§"/>
            </a:pPr>
            <a:r>
              <a:rPr lang="en-US" sz="2600" dirty="0" smtClean="0"/>
              <a:t>Coach stands on structure, on same line as batter, to allow dropping of ball for batter to hit.  </a:t>
            </a:r>
          </a:p>
          <a:p>
            <a:pPr lvl="3">
              <a:buFont typeface="Wingdings" pitchFamily="2" charset="2"/>
              <a:buChar char="§"/>
            </a:pPr>
            <a:r>
              <a:rPr lang="en-US" sz="2600" dirty="0" smtClean="0"/>
              <a:t>Batter must focus and time swing to account for falling object. </a:t>
            </a:r>
            <a:r>
              <a:rPr lang="en-US" sz="2600" dirty="0" smtClean="0">
                <a:solidFill>
                  <a:srgbClr val="FF0000"/>
                </a:solidFill>
              </a:rPr>
              <a:t>(May be too difficult for 8U player.)</a:t>
            </a:r>
            <a:endParaRPr lang="en-US" sz="2600"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12</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extLst>
      <p:ext uri="{BB962C8B-B14F-4D97-AF65-F5344CB8AC3E}">
        <p14:creationId xmlns="" xmlns:p14="http://schemas.microsoft.com/office/powerpoint/2010/main" val="93286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914400"/>
            <a:ext cx="5715000" cy="693987"/>
          </a:xfrm>
        </p:spPr>
        <p:txBody>
          <a:bodyPr>
            <a:normAutofit/>
          </a:bodyPr>
          <a:lstStyle/>
          <a:p>
            <a:r>
              <a:rPr lang="en-US" sz="3600" dirty="0">
                <a:solidFill>
                  <a:schemeClr val="accent1"/>
                </a:solidFill>
              </a:rPr>
              <a:t>          </a:t>
            </a:r>
            <a:r>
              <a:rPr lang="en-US" sz="3200" dirty="0">
                <a:solidFill>
                  <a:srgbClr val="00B050"/>
                </a:solidFill>
                <a:latin typeface="+mn-lt"/>
              </a:rPr>
              <a:t>Game Preparation</a:t>
            </a:r>
          </a:p>
        </p:txBody>
      </p:sp>
      <p:sp>
        <p:nvSpPr>
          <p:cNvPr id="3" name="Content Placeholder 2"/>
          <p:cNvSpPr>
            <a:spLocks noGrp="1"/>
          </p:cNvSpPr>
          <p:nvPr>
            <p:ph sz="quarter" idx="1"/>
          </p:nvPr>
        </p:nvSpPr>
        <p:spPr>
          <a:xfrm>
            <a:off x="838200" y="1820614"/>
            <a:ext cx="7772400" cy="4389686"/>
          </a:xfrm>
        </p:spPr>
        <p:txBody>
          <a:bodyPr>
            <a:normAutofit fontScale="92500" lnSpcReduction="10000"/>
          </a:bodyPr>
          <a:lstStyle/>
          <a:p>
            <a:r>
              <a:rPr lang="en-US" dirty="0"/>
              <a:t>Pre-Game </a:t>
            </a:r>
          </a:p>
          <a:p>
            <a:pPr lvl="1"/>
            <a:r>
              <a:rPr lang="en-US" dirty="0"/>
              <a:t>Have a Routine</a:t>
            </a:r>
          </a:p>
          <a:p>
            <a:pPr lvl="2"/>
            <a:r>
              <a:rPr lang="en-US" dirty="0"/>
              <a:t>  Be early to set up</a:t>
            </a:r>
          </a:p>
          <a:p>
            <a:pPr lvl="1"/>
            <a:r>
              <a:rPr lang="en-US" dirty="0"/>
              <a:t>Encourage parents and kids to arrive on time</a:t>
            </a:r>
          </a:p>
          <a:p>
            <a:r>
              <a:rPr lang="en-US" dirty="0"/>
              <a:t> Line-up and defense planned before you arrive</a:t>
            </a:r>
          </a:p>
          <a:p>
            <a:r>
              <a:rPr lang="en-US" dirty="0"/>
              <a:t>Your dugout</a:t>
            </a:r>
          </a:p>
          <a:p>
            <a:pPr lvl="1"/>
            <a:r>
              <a:rPr lang="en-US" dirty="0"/>
              <a:t>Gloves, visors and bats on bench - not in bag</a:t>
            </a:r>
          </a:p>
          <a:p>
            <a:pPr lvl="1"/>
            <a:r>
              <a:rPr lang="en-US" dirty="0"/>
              <a:t>Ask a parent to manage catchers and their gear (8U)</a:t>
            </a:r>
          </a:p>
          <a:p>
            <a:pPr lvl="1"/>
            <a:r>
              <a:rPr lang="en-US" dirty="0"/>
              <a:t>Coach warm up pitcher while catcher getting gear on (8U)</a:t>
            </a:r>
          </a:p>
          <a:p>
            <a:pPr lvl="1"/>
            <a:r>
              <a:rPr lang="en-US" dirty="0"/>
              <a:t>Coach pitch – be ready, pay attention to ball/strike count</a:t>
            </a:r>
          </a:p>
          <a:p>
            <a:pPr lvl="1"/>
            <a:r>
              <a:rPr lang="en-US" dirty="0"/>
              <a:t>Pitching Machine – know how it works</a:t>
            </a:r>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13</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914400"/>
            <a:ext cx="4876800" cy="685800"/>
          </a:xfrm>
        </p:spPr>
        <p:txBody>
          <a:bodyPr>
            <a:normAutofit/>
          </a:bodyPr>
          <a:lstStyle/>
          <a:p>
            <a:r>
              <a:rPr lang="en-US" sz="3600" dirty="0">
                <a:latin typeface="+mn-lt"/>
              </a:rPr>
              <a:t>          </a:t>
            </a:r>
            <a:r>
              <a:rPr lang="en-US" sz="3600" dirty="0" smtClean="0">
                <a:latin typeface="+mn-lt"/>
              </a:rPr>
              <a:t> </a:t>
            </a:r>
            <a:r>
              <a:rPr lang="en-US" sz="3200" dirty="0">
                <a:solidFill>
                  <a:srgbClr val="00B050"/>
                </a:solidFill>
                <a:latin typeface="+mn-lt"/>
              </a:rPr>
              <a:t>Game </a:t>
            </a:r>
            <a:r>
              <a:rPr lang="en-US" sz="3200" dirty="0" smtClean="0">
                <a:solidFill>
                  <a:srgbClr val="00B050"/>
                </a:solidFill>
                <a:latin typeface="+mn-lt"/>
              </a:rPr>
              <a:t>Time</a:t>
            </a:r>
            <a:endParaRPr lang="en-US" sz="3200" dirty="0">
              <a:solidFill>
                <a:srgbClr val="00B050"/>
              </a:solidFill>
              <a:latin typeface="+mn-lt"/>
            </a:endParaRPr>
          </a:p>
        </p:txBody>
      </p:sp>
      <p:sp>
        <p:nvSpPr>
          <p:cNvPr id="3" name="Content Placeholder 2"/>
          <p:cNvSpPr>
            <a:spLocks noGrp="1"/>
          </p:cNvSpPr>
          <p:nvPr>
            <p:ph sz="quarter" idx="1"/>
          </p:nvPr>
        </p:nvSpPr>
        <p:spPr>
          <a:xfrm>
            <a:off x="838200" y="1752600"/>
            <a:ext cx="7772400" cy="4572000"/>
          </a:xfrm>
        </p:spPr>
        <p:txBody>
          <a:bodyPr>
            <a:normAutofit fontScale="85000" lnSpcReduction="20000"/>
          </a:bodyPr>
          <a:lstStyle/>
          <a:p>
            <a:r>
              <a:rPr lang="en-US" dirty="0"/>
              <a:t>Have the game planned out</a:t>
            </a:r>
          </a:p>
          <a:p>
            <a:pPr lvl="1"/>
            <a:r>
              <a:rPr lang="en-US" dirty="0"/>
              <a:t>Be ready to improvise for no shows</a:t>
            </a:r>
          </a:p>
          <a:p>
            <a:r>
              <a:rPr lang="en-US" dirty="0"/>
              <a:t>Batting Line Up</a:t>
            </a:r>
          </a:p>
          <a:p>
            <a:pPr lvl="1"/>
            <a:r>
              <a:rPr lang="en-US" dirty="0"/>
              <a:t>Top to bottom style vs. Set line-up style (8U)</a:t>
            </a:r>
          </a:p>
          <a:p>
            <a:pPr lvl="2"/>
            <a:r>
              <a:rPr lang="en-US" dirty="0"/>
              <a:t>Keep track of at bats during season to make sure it’s fair</a:t>
            </a:r>
          </a:p>
          <a:p>
            <a:r>
              <a:rPr lang="en-US" dirty="0"/>
              <a:t> Field Positioning</a:t>
            </a:r>
          </a:p>
          <a:p>
            <a:pPr lvl="1"/>
            <a:r>
              <a:rPr lang="en-US" dirty="0"/>
              <a:t>Rotate players to infield/outfield positions and bench</a:t>
            </a:r>
          </a:p>
          <a:p>
            <a:pPr lvl="1"/>
            <a:r>
              <a:rPr lang="en-US" dirty="0"/>
              <a:t>Importance of 1</a:t>
            </a:r>
            <a:r>
              <a:rPr lang="en-US" baseline="30000" dirty="0"/>
              <a:t>st</a:t>
            </a:r>
            <a:r>
              <a:rPr lang="en-US" dirty="0"/>
              <a:t> base and catcher</a:t>
            </a:r>
          </a:p>
          <a:p>
            <a:r>
              <a:rPr lang="en-US" dirty="0"/>
              <a:t>Start on time</a:t>
            </a:r>
          </a:p>
          <a:p>
            <a:r>
              <a:rPr lang="en-US" dirty="0"/>
              <a:t>Keep the Game Moving</a:t>
            </a:r>
          </a:p>
          <a:p>
            <a:pPr lvl="1"/>
            <a:r>
              <a:rPr lang="en-US" dirty="0"/>
              <a:t>More play less inactivity</a:t>
            </a:r>
          </a:p>
          <a:p>
            <a:r>
              <a:rPr lang="en-US" dirty="0"/>
              <a:t>Let umpire to take charge</a:t>
            </a:r>
          </a:p>
          <a:p>
            <a:r>
              <a:rPr lang="en-US" dirty="0"/>
              <a:t>Know the Rules</a:t>
            </a:r>
          </a:p>
          <a:p>
            <a:pPr lvl="1"/>
            <a:r>
              <a:rPr lang="en-US" dirty="0"/>
              <a:t>Avoids discussion and delays</a:t>
            </a:r>
          </a:p>
        </p:txBody>
      </p:sp>
      <p:sp>
        <p:nvSpPr>
          <p:cNvPr id="4" name="Slide Number Placeholder 3"/>
          <p:cNvSpPr>
            <a:spLocks noGrp="1"/>
          </p:cNvSpPr>
          <p:nvPr>
            <p:ph type="sldNum" sz="quarter" idx="12"/>
          </p:nvPr>
        </p:nvSpPr>
        <p:spPr/>
        <p:txBody>
          <a:bodyPr/>
          <a:lstStyle/>
          <a:p>
            <a:fld id="{E03A4FFD-165A-476C-B38B-FB47C724DB5D}" type="slidenum">
              <a:rPr lang="en-US" smtClean="0"/>
              <a:pPr/>
              <a:t>14</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3924"/>
            <a:ext cx="7772400" cy="622476"/>
          </a:xfrm>
        </p:spPr>
        <p:txBody>
          <a:bodyPr>
            <a:normAutofit fontScale="90000"/>
          </a:bodyPr>
          <a:lstStyle/>
          <a:p>
            <a:r>
              <a:rPr lang="en-US" dirty="0"/>
              <a:t>              </a:t>
            </a:r>
            <a:r>
              <a:rPr lang="en-US" sz="3600" dirty="0">
                <a:solidFill>
                  <a:srgbClr val="00B050"/>
                </a:solidFill>
                <a:latin typeface="+mn-lt"/>
              </a:rPr>
              <a:t>Game Time (cont.) </a:t>
            </a:r>
          </a:p>
        </p:txBody>
      </p:sp>
      <p:sp>
        <p:nvSpPr>
          <p:cNvPr id="3" name="Content Placeholder 2"/>
          <p:cNvSpPr>
            <a:spLocks noGrp="1"/>
          </p:cNvSpPr>
          <p:nvPr>
            <p:ph sz="quarter" idx="1"/>
          </p:nvPr>
        </p:nvSpPr>
        <p:spPr>
          <a:xfrm>
            <a:off x="838200" y="1960137"/>
            <a:ext cx="7772400" cy="4212063"/>
          </a:xfrm>
        </p:spPr>
        <p:txBody>
          <a:bodyPr/>
          <a:lstStyle/>
          <a:p>
            <a:r>
              <a:rPr lang="en-US" dirty="0"/>
              <a:t>Safety</a:t>
            </a:r>
          </a:p>
          <a:p>
            <a:pPr lvl="1"/>
            <a:r>
              <a:rPr lang="en-US" dirty="0"/>
              <a:t>Adult on batting/hitting stick </a:t>
            </a:r>
          </a:p>
          <a:p>
            <a:pPr lvl="1"/>
            <a:r>
              <a:rPr lang="en-US" dirty="0"/>
              <a:t>Catcher’s mask mandatory</a:t>
            </a:r>
          </a:p>
          <a:p>
            <a:pPr lvl="1"/>
            <a:r>
              <a:rPr lang="en-US" dirty="0"/>
              <a:t>Watch for throwing of bat</a:t>
            </a:r>
          </a:p>
          <a:p>
            <a:pPr lvl="1"/>
            <a:r>
              <a:rPr lang="en-US" dirty="0"/>
              <a:t>Compare teams/players for experience differences</a:t>
            </a:r>
          </a:p>
          <a:p>
            <a:pPr lvl="2"/>
            <a:r>
              <a:rPr lang="en-US" dirty="0"/>
              <a:t>Example – 3rd baseman/pitcher too close when your strong hitter is up</a:t>
            </a:r>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15</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0"/>
            <a:ext cx="5181600" cy="622476"/>
          </a:xfrm>
        </p:spPr>
        <p:txBody>
          <a:bodyPr>
            <a:normAutofit fontScale="90000"/>
          </a:bodyPr>
          <a:lstStyle/>
          <a:p>
            <a:r>
              <a:rPr lang="en-US" dirty="0"/>
              <a:t>              </a:t>
            </a:r>
            <a:r>
              <a:rPr lang="en-US" sz="3600" dirty="0" smtClean="0">
                <a:solidFill>
                  <a:srgbClr val="00B050"/>
                </a:solidFill>
                <a:latin typeface="+mn-lt"/>
              </a:rPr>
              <a:t>Resources </a:t>
            </a:r>
            <a:endParaRPr lang="en-US" sz="3600" dirty="0">
              <a:solidFill>
                <a:srgbClr val="00B050"/>
              </a:solidFill>
              <a:latin typeface="+mn-lt"/>
            </a:endParaRPr>
          </a:p>
        </p:txBody>
      </p:sp>
      <p:sp>
        <p:nvSpPr>
          <p:cNvPr id="3" name="Content Placeholder 2"/>
          <p:cNvSpPr>
            <a:spLocks noGrp="1"/>
          </p:cNvSpPr>
          <p:nvPr>
            <p:ph sz="quarter" idx="1"/>
          </p:nvPr>
        </p:nvSpPr>
        <p:spPr>
          <a:xfrm>
            <a:off x="838200" y="1524000"/>
            <a:ext cx="7772400" cy="4572000"/>
          </a:xfrm>
        </p:spPr>
        <p:txBody>
          <a:bodyPr>
            <a:normAutofit/>
          </a:bodyPr>
          <a:lstStyle/>
          <a:p>
            <a:r>
              <a:rPr lang="en-US" dirty="0" smtClean="0"/>
              <a:t>Research on your own</a:t>
            </a:r>
          </a:p>
          <a:p>
            <a:pPr lvl="1"/>
            <a:r>
              <a:rPr lang="en-US" dirty="0" smtClean="0"/>
              <a:t>Find / try drills </a:t>
            </a:r>
          </a:p>
          <a:p>
            <a:pPr lvl="2"/>
            <a:r>
              <a:rPr lang="en-US" dirty="0" smtClean="0"/>
              <a:t>Not all are effective</a:t>
            </a:r>
          </a:p>
          <a:p>
            <a:pPr lvl="1"/>
            <a:r>
              <a:rPr lang="en-US" dirty="0" smtClean="0"/>
              <a:t>Share the ones that work with peers</a:t>
            </a:r>
          </a:p>
          <a:p>
            <a:r>
              <a:rPr lang="en-US" dirty="0" smtClean="0"/>
              <a:t>Some helpful sites to start</a:t>
            </a:r>
          </a:p>
          <a:p>
            <a:pPr lvl="1"/>
            <a:r>
              <a:rPr lang="en-US" dirty="0" smtClean="0">
                <a:hlinkClick r:id="rId2"/>
              </a:rPr>
              <a:t>https://www.dugoutcaptain.com/dysl/</a:t>
            </a:r>
            <a:endParaRPr lang="en-US" dirty="0"/>
          </a:p>
          <a:p>
            <a:pPr lvl="1"/>
            <a:r>
              <a:rPr lang="en-US" dirty="0" smtClean="0">
                <a:hlinkClick r:id="rId3"/>
              </a:rPr>
              <a:t>https</a:t>
            </a:r>
            <a:r>
              <a:rPr lang="en-US" dirty="0" smtClean="0">
                <a:hlinkClick r:id="rId3"/>
              </a:rPr>
              <a:t>://www.softball-spot.com</a:t>
            </a:r>
            <a:r>
              <a:rPr lang="en-US" dirty="0" smtClean="0">
                <a:hlinkClick r:id="rId3"/>
              </a:rPr>
              <a:t>/</a:t>
            </a:r>
            <a:endParaRPr lang="en-US" dirty="0" smtClean="0"/>
          </a:p>
          <a:p>
            <a:pPr lvl="1"/>
            <a:r>
              <a:rPr lang="en-US" u="sng" dirty="0" smtClean="0">
                <a:hlinkClick r:id="rId4"/>
              </a:rPr>
              <a:t>https://</a:t>
            </a:r>
            <a:r>
              <a:rPr lang="en-US" u="sng" dirty="0" smtClean="0">
                <a:hlinkClick r:id="rId4"/>
              </a:rPr>
              <a:t>www.mlb.com/usa-softball/fundamentals</a:t>
            </a:r>
            <a:endParaRPr lang="en-US" u="sng" dirty="0" smtClean="0"/>
          </a:p>
          <a:p>
            <a:pPr lvl="1"/>
            <a:r>
              <a:rPr lang="en-US" u="sng" dirty="0" smtClean="0">
                <a:hlinkClick r:id="rId5"/>
              </a:rPr>
              <a:t>http</a:t>
            </a:r>
            <a:r>
              <a:rPr lang="en-US" u="sng" dirty="0" smtClean="0">
                <a:hlinkClick r:id="rId5"/>
              </a:rPr>
              <a:t>://www.mysoftballcoach.com</a:t>
            </a:r>
            <a:r>
              <a:rPr lang="en-US" u="sng" dirty="0" smtClean="0">
                <a:hlinkClick r:id="rId5"/>
              </a:rPr>
              <a:t>/</a:t>
            </a:r>
            <a:endParaRPr lang="en-US" u="sng" dirty="0" smtClean="0"/>
          </a:p>
          <a:p>
            <a:pPr lvl="1"/>
            <a:r>
              <a:rPr lang="en-US" dirty="0" smtClean="0"/>
              <a:t>https</a:t>
            </a:r>
            <a:r>
              <a:rPr lang="en-US" dirty="0" smtClean="0"/>
              <a:t>://kbandstraining.com/baseball-training/</a:t>
            </a:r>
            <a:endParaRPr lang="en-US" dirty="0"/>
          </a:p>
          <a:p>
            <a:pPr lvl="1"/>
            <a:endParaRPr lang="en-US" dirty="0"/>
          </a:p>
          <a:p>
            <a:pPr lvl="1">
              <a:buNone/>
            </a:pPr>
            <a:endParaRPr lang="en-US" dirty="0" smtClean="0"/>
          </a:p>
          <a:p>
            <a:pPr lvl="2"/>
            <a:endParaRPr lang="en-US" dirty="0" smtClean="0"/>
          </a:p>
          <a:p>
            <a:pPr lvl="2"/>
            <a:endParaRPr lang="en-US" dirty="0" smtClean="0"/>
          </a:p>
          <a:p>
            <a:pPr lvl="2"/>
            <a:endParaRPr lang="en-US" dirty="0" smtClean="0"/>
          </a:p>
          <a:p>
            <a:pPr lvl="2"/>
            <a:endParaRPr lang="en-US" dirty="0" smtClean="0"/>
          </a:p>
          <a:p>
            <a:pPr lvl="2"/>
            <a:endParaRPr lang="en-US" dirty="0" smtClean="0"/>
          </a:p>
          <a:p>
            <a:pPr lvl="2"/>
            <a:endParaRPr lang="en-US" dirty="0" smtClean="0"/>
          </a:p>
          <a:p>
            <a:pPr lvl="2"/>
            <a:endParaRPr lang="en-US" dirty="0" smtClean="0"/>
          </a:p>
          <a:p>
            <a:pPr lvl="2"/>
            <a:endParaRPr lang="en-US" dirty="0" smtClean="0"/>
          </a:p>
          <a:p>
            <a:pPr lvl="2"/>
            <a:endParaRPr lang="en-US" dirty="0" smtClean="0"/>
          </a:p>
          <a:p>
            <a:pPr lvl="2"/>
            <a:endParaRPr lang="en-US" dirty="0" smtClean="0"/>
          </a:p>
          <a:p>
            <a:pPr lvl="2"/>
            <a:endParaRPr lang="en-US" dirty="0"/>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16</a:t>
            </a:fld>
            <a:endParaRPr lang="en-US"/>
          </a:p>
        </p:txBody>
      </p:sp>
      <p:pic>
        <p:nvPicPr>
          <p:cNvPr id="2050" name="Picture 2" descr="DOVER_YOUTH_SOFTBALL_LEAGUE"/>
          <p:cNvPicPr>
            <a:picLocks noChangeAspect="1" noChangeArrowheads="1"/>
          </p:cNvPicPr>
          <p:nvPr/>
        </p:nvPicPr>
        <p:blipFill>
          <a:blip r:embed="rId6" cstate="print"/>
          <a:srcRect/>
          <a:stretch>
            <a:fillRect/>
          </a:stretch>
        </p:blipFill>
        <p:spPr bwMode="auto">
          <a:xfrm>
            <a:off x="7162800" y="152400"/>
            <a:ext cx="1290021" cy="906213"/>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14400"/>
            <a:ext cx="5181600" cy="838200"/>
          </a:xfrm>
        </p:spPr>
        <p:txBody>
          <a:bodyPr/>
          <a:lstStyle/>
          <a:p>
            <a:r>
              <a:rPr lang="en-US" dirty="0" smtClean="0"/>
              <a:t>        </a:t>
            </a:r>
            <a:r>
              <a:rPr lang="en-US" sz="3200" dirty="0" smtClean="0">
                <a:solidFill>
                  <a:srgbClr val="00B050"/>
                </a:solidFill>
                <a:latin typeface="+mn-lt"/>
              </a:rPr>
              <a:t>Final </a:t>
            </a:r>
            <a:r>
              <a:rPr lang="en-US" sz="3200" dirty="0">
                <a:solidFill>
                  <a:srgbClr val="00B050"/>
                </a:solidFill>
                <a:latin typeface="+mn-lt"/>
              </a:rPr>
              <a:t>Thoughts</a:t>
            </a:r>
          </a:p>
        </p:txBody>
      </p:sp>
      <p:sp>
        <p:nvSpPr>
          <p:cNvPr id="3" name="Content Placeholder 2"/>
          <p:cNvSpPr>
            <a:spLocks noGrp="1"/>
          </p:cNvSpPr>
          <p:nvPr>
            <p:ph sz="quarter" idx="1"/>
          </p:nvPr>
        </p:nvSpPr>
        <p:spPr>
          <a:xfrm>
            <a:off x="838200" y="1981200"/>
            <a:ext cx="7772400" cy="4191000"/>
          </a:xfrm>
        </p:spPr>
        <p:txBody>
          <a:bodyPr>
            <a:normAutofit fontScale="92500" lnSpcReduction="10000"/>
          </a:bodyPr>
          <a:lstStyle/>
          <a:p>
            <a:r>
              <a:rPr lang="en-US" sz="2200" dirty="0"/>
              <a:t>Set a Good Example</a:t>
            </a:r>
          </a:p>
          <a:p>
            <a:pPr lvl="1"/>
            <a:r>
              <a:rPr lang="en-US" dirty="0"/>
              <a:t> Don’t be too competitive </a:t>
            </a:r>
          </a:p>
          <a:p>
            <a:pPr lvl="1"/>
            <a:r>
              <a:rPr lang="en-US" dirty="0"/>
              <a:t> Be positive but honest</a:t>
            </a:r>
          </a:p>
          <a:p>
            <a:pPr lvl="2"/>
            <a:r>
              <a:rPr lang="en-US" dirty="0"/>
              <a:t> Use sandwich method </a:t>
            </a:r>
          </a:p>
          <a:p>
            <a:pPr lvl="1"/>
            <a:r>
              <a:rPr lang="en-US" dirty="0"/>
              <a:t> Be respectful of parents, players, opponents and umpires </a:t>
            </a:r>
          </a:p>
          <a:p>
            <a:pPr lvl="1"/>
            <a:r>
              <a:rPr lang="en-US" dirty="0"/>
              <a:t>Learn names of players and parents </a:t>
            </a:r>
          </a:p>
          <a:p>
            <a:pPr lvl="1"/>
            <a:r>
              <a:rPr lang="en-US" dirty="0"/>
              <a:t>Take issues offline as much as possible</a:t>
            </a:r>
          </a:p>
          <a:p>
            <a:pPr lvl="2"/>
            <a:r>
              <a:rPr lang="en-US" dirty="0"/>
              <a:t> 24 hr rule </a:t>
            </a:r>
          </a:p>
          <a:p>
            <a:pPr lvl="2"/>
            <a:r>
              <a:rPr lang="en-US" dirty="0"/>
              <a:t>Coaches and managers work as a team </a:t>
            </a:r>
          </a:p>
          <a:p>
            <a:r>
              <a:rPr lang="en-US" sz="2200" dirty="0"/>
              <a:t>Evaluate each player’s strengths/weaknesses</a:t>
            </a:r>
          </a:p>
          <a:p>
            <a:pPr lvl="2"/>
            <a:r>
              <a:rPr lang="en-US" dirty="0"/>
              <a:t> Provide to both player and parent</a:t>
            </a:r>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17</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066800"/>
            <a:ext cx="4800600" cy="685800"/>
          </a:xfrm>
        </p:spPr>
        <p:txBody>
          <a:bodyPr>
            <a:normAutofit fontScale="90000"/>
          </a:bodyPr>
          <a:lstStyle/>
          <a:p>
            <a:r>
              <a:rPr lang="en-US" dirty="0" smtClean="0">
                <a:solidFill>
                  <a:schemeClr val="accent1">
                    <a:lumMod val="75000"/>
                  </a:schemeClr>
                </a:solidFill>
              </a:rPr>
              <a:t>         </a:t>
            </a:r>
            <a:r>
              <a:rPr lang="en-US" sz="3600" dirty="0" smtClean="0">
                <a:solidFill>
                  <a:srgbClr val="00B050"/>
                </a:solidFill>
                <a:latin typeface="+mn-lt"/>
              </a:rPr>
              <a:t>Parent Feedback </a:t>
            </a:r>
            <a:endParaRPr lang="en-US" sz="3600" dirty="0">
              <a:solidFill>
                <a:srgbClr val="00B050"/>
              </a:solidFill>
              <a:latin typeface="+mn-lt"/>
            </a:endParaRPr>
          </a:p>
        </p:txBody>
      </p:sp>
      <p:sp>
        <p:nvSpPr>
          <p:cNvPr id="3" name="Content Placeholder 2"/>
          <p:cNvSpPr>
            <a:spLocks noGrp="1"/>
          </p:cNvSpPr>
          <p:nvPr>
            <p:ph sz="quarter" idx="1"/>
          </p:nvPr>
        </p:nvSpPr>
        <p:spPr>
          <a:xfrm>
            <a:off x="838200" y="1981200"/>
            <a:ext cx="7772400" cy="4343400"/>
          </a:xfrm>
        </p:spPr>
        <p:txBody>
          <a:bodyPr>
            <a:normAutofit fontScale="70000" lnSpcReduction="20000"/>
          </a:bodyPr>
          <a:lstStyle/>
          <a:p>
            <a:r>
              <a:rPr lang="en-US" dirty="0"/>
              <a:t>“Coach was incredibly encouraging and positive – he focused on what the girls did WELL (even when a lot might be going wrong!). </a:t>
            </a:r>
          </a:p>
          <a:p>
            <a:r>
              <a:rPr lang="en-US" dirty="0"/>
              <a:t>“He was fantastic with the girls who were totally new to softball. Very inclusive, positive and taught the girls new skills too.”</a:t>
            </a:r>
          </a:p>
          <a:p>
            <a:r>
              <a:rPr lang="en-US" dirty="0"/>
              <a:t> “His coaching style was wonderful for young girls. He was laid back but never let practices get out of control. We had new 6U players, and he worked with them in a way well suited to their age &amp; experience.”  </a:t>
            </a:r>
          </a:p>
          <a:p>
            <a:r>
              <a:rPr lang="en-US" dirty="0"/>
              <a:t> “His attitude was really about the girls having fun and developing skills, there was no pressure of winning.” </a:t>
            </a:r>
          </a:p>
          <a:p>
            <a:r>
              <a:rPr lang="en-US" dirty="0"/>
              <a:t> “She was very encouraging and made sure all the girls felt successful and had fun, great communicator, very organized and responsible.”</a:t>
            </a:r>
          </a:p>
          <a:p>
            <a:r>
              <a:rPr lang="en-US" dirty="0"/>
              <a:t> “He had a great tone. He brought interesting drills each week.”</a:t>
            </a:r>
          </a:p>
          <a:p>
            <a:r>
              <a:rPr lang="en-US" dirty="0"/>
              <a:t> “The practices were well run with all the girls getting the same attention and time to practice their skills. The coach was patient and encouraging with all the girls.”</a:t>
            </a:r>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18</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9200"/>
            <a:ext cx="7772400" cy="685800"/>
          </a:xfrm>
        </p:spPr>
        <p:txBody>
          <a:bodyPr>
            <a:normAutofit/>
          </a:bodyPr>
          <a:lstStyle/>
          <a:p>
            <a:r>
              <a:rPr lang="en-US" sz="3200" dirty="0" smtClean="0">
                <a:solidFill>
                  <a:srgbClr val="00B050"/>
                </a:solidFill>
                <a:latin typeface="+mn-lt"/>
              </a:rPr>
              <a:t>       6U </a:t>
            </a:r>
            <a:r>
              <a:rPr lang="en-US" sz="3200" dirty="0" smtClean="0">
                <a:solidFill>
                  <a:srgbClr val="00B050"/>
                </a:solidFill>
                <a:latin typeface="+mn-lt"/>
              </a:rPr>
              <a:t>Player</a:t>
            </a:r>
            <a:r>
              <a:rPr lang="en-US" sz="3200" dirty="0" smtClean="0">
                <a:solidFill>
                  <a:srgbClr val="00B050"/>
                </a:solidFill>
                <a:latin typeface="+mn-lt"/>
              </a:rPr>
              <a:t> </a:t>
            </a:r>
            <a:r>
              <a:rPr lang="en-US" sz="3200" dirty="0">
                <a:solidFill>
                  <a:srgbClr val="00B050"/>
                </a:solidFill>
                <a:latin typeface="+mn-lt"/>
              </a:rPr>
              <a:t>Expectations &amp; Training</a:t>
            </a:r>
          </a:p>
        </p:txBody>
      </p:sp>
      <p:sp>
        <p:nvSpPr>
          <p:cNvPr id="3" name="Content Placeholder 2"/>
          <p:cNvSpPr>
            <a:spLocks noGrp="1"/>
          </p:cNvSpPr>
          <p:nvPr>
            <p:ph sz="quarter" idx="1"/>
          </p:nvPr>
        </p:nvSpPr>
        <p:spPr>
          <a:xfrm>
            <a:off x="838200" y="2286000"/>
            <a:ext cx="7772400" cy="3886200"/>
          </a:xfrm>
        </p:spPr>
        <p:txBody>
          <a:bodyPr>
            <a:normAutofit/>
          </a:bodyPr>
          <a:lstStyle/>
          <a:p>
            <a:r>
              <a:rPr lang="en-US" dirty="0"/>
              <a:t>The 6U player is just beginning the game.  </a:t>
            </a:r>
          </a:p>
          <a:p>
            <a:r>
              <a:rPr lang="en-US" dirty="0" smtClean="0"/>
              <a:t>Teach </a:t>
            </a:r>
            <a:r>
              <a:rPr lang="en-US" dirty="0"/>
              <a:t>the basic mechanics of throwing, catching, fielding, and hitting. </a:t>
            </a:r>
          </a:p>
          <a:p>
            <a:r>
              <a:rPr lang="en-US" dirty="0"/>
              <a:t>Expectations </a:t>
            </a:r>
          </a:p>
          <a:p>
            <a:pPr lvl="1"/>
            <a:r>
              <a:rPr lang="en-US" sz="2000" dirty="0"/>
              <a:t>social interactions with their peers. </a:t>
            </a:r>
          </a:p>
          <a:p>
            <a:pPr lvl="1"/>
            <a:r>
              <a:rPr lang="en-US" sz="2000" dirty="0"/>
              <a:t>which way to run bases, where to throw the ball, and how to stand in relation to home plate</a:t>
            </a:r>
          </a:p>
          <a:p>
            <a:pPr lvl="1"/>
            <a:r>
              <a:rPr lang="en-US" sz="2000" dirty="0"/>
              <a:t>players hit off of a </a:t>
            </a:r>
            <a:r>
              <a:rPr lang="en-US" sz="2000" dirty="0" smtClean="0"/>
              <a:t>tee – challenge more skilled players</a:t>
            </a:r>
            <a:endParaRPr lang="en-US" sz="2000" dirty="0"/>
          </a:p>
          <a:p>
            <a:pPr lvl="1"/>
            <a:r>
              <a:rPr lang="en-US" sz="2000" dirty="0"/>
              <a:t>can progress to coach pitch by the end of the year</a:t>
            </a:r>
          </a:p>
        </p:txBody>
      </p:sp>
      <p:sp>
        <p:nvSpPr>
          <p:cNvPr id="4" name="Slide Number Placeholder 3"/>
          <p:cNvSpPr>
            <a:spLocks noGrp="1"/>
          </p:cNvSpPr>
          <p:nvPr>
            <p:ph type="sldNum" sz="quarter" idx="12"/>
          </p:nvPr>
        </p:nvSpPr>
        <p:spPr/>
        <p:txBody>
          <a:bodyPr/>
          <a:lstStyle/>
          <a:p>
            <a:fld id="{E03A4FFD-165A-476C-B38B-FB47C724DB5D}" type="slidenum">
              <a:rPr lang="en-US" smtClean="0"/>
              <a:pPr/>
              <a:t>2</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19200"/>
            <a:ext cx="7772400" cy="685800"/>
          </a:xfrm>
        </p:spPr>
        <p:txBody>
          <a:bodyPr/>
          <a:lstStyle/>
          <a:p>
            <a:r>
              <a:rPr kumimoji="0" lang="en-US" sz="3200" b="0" i="0" u="none" strike="noStrike" kern="1200" cap="none" spc="0" normalizeH="0" baseline="0" noProof="0" dirty="0" smtClean="0">
                <a:ln>
                  <a:noFill/>
                </a:ln>
                <a:solidFill>
                  <a:srgbClr val="00B050"/>
                </a:solidFill>
                <a:effectLst/>
                <a:uLnTx/>
                <a:uFillTx/>
                <a:latin typeface="+mn-lt"/>
                <a:ea typeface="+mj-ea"/>
                <a:cs typeface="+mj-cs"/>
              </a:rPr>
              <a:t>        8U </a:t>
            </a:r>
            <a:r>
              <a:rPr kumimoji="0" lang="en-US" sz="3200" b="0" i="0" u="none" strike="noStrike" kern="1200" cap="none" spc="0" normalizeH="0" baseline="0" noProof="0" dirty="0">
                <a:ln>
                  <a:noFill/>
                </a:ln>
                <a:solidFill>
                  <a:srgbClr val="00B050"/>
                </a:solidFill>
                <a:effectLst/>
                <a:uLnTx/>
                <a:uFillTx/>
                <a:latin typeface="+mn-lt"/>
                <a:ea typeface="+mj-ea"/>
                <a:cs typeface="+mj-cs"/>
              </a:rPr>
              <a:t>Player Expectations &amp; Training</a:t>
            </a:r>
            <a:endParaRPr lang="en-US" dirty="0">
              <a:solidFill>
                <a:srgbClr val="00B050"/>
              </a:solidFill>
              <a:latin typeface="+mn-lt"/>
            </a:endParaRPr>
          </a:p>
        </p:txBody>
      </p:sp>
      <p:sp>
        <p:nvSpPr>
          <p:cNvPr id="3" name="Content Placeholder 2"/>
          <p:cNvSpPr>
            <a:spLocks noGrp="1"/>
          </p:cNvSpPr>
          <p:nvPr>
            <p:ph sz="quarter" idx="1"/>
          </p:nvPr>
        </p:nvSpPr>
        <p:spPr>
          <a:xfrm>
            <a:off x="838200" y="2209800"/>
            <a:ext cx="7772400" cy="3962400"/>
          </a:xfrm>
        </p:spPr>
        <p:txBody>
          <a:bodyPr>
            <a:normAutofit fontScale="70000" lnSpcReduction="20000"/>
          </a:bodyPr>
          <a:lstStyle/>
          <a:p>
            <a:r>
              <a:rPr lang="en-US" dirty="0"/>
              <a:t>8U is designed to reinforce and build </a:t>
            </a:r>
            <a:r>
              <a:rPr lang="en-US" dirty="0" smtClean="0"/>
              <a:t>on the </a:t>
            </a:r>
            <a:r>
              <a:rPr lang="en-US" dirty="0"/>
              <a:t>skills learned in 6U.  </a:t>
            </a:r>
          </a:p>
          <a:p>
            <a:pPr lvl="1"/>
            <a:r>
              <a:rPr lang="en-US" dirty="0"/>
              <a:t>introduce more </a:t>
            </a:r>
            <a:r>
              <a:rPr lang="en-US" dirty="0" smtClean="0"/>
              <a:t>challenges</a:t>
            </a:r>
            <a:endParaRPr lang="en-US" dirty="0"/>
          </a:p>
          <a:p>
            <a:r>
              <a:rPr lang="en-US" dirty="0"/>
              <a:t>At this age level, players build on the mechanics of throwing, catching, fielding, and hitting. </a:t>
            </a:r>
          </a:p>
          <a:p>
            <a:r>
              <a:rPr lang="en-US" dirty="0" smtClean="0"/>
              <a:t>There </a:t>
            </a:r>
            <a:r>
              <a:rPr lang="en-US" dirty="0"/>
              <a:t>is more emphasis on playing a game where runs are counted, outs are </a:t>
            </a:r>
            <a:r>
              <a:rPr lang="en-US" dirty="0" smtClean="0"/>
              <a:t>recorded, and </a:t>
            </a:r>
            <a:r>
              <a:rPr lang="en-US" dirty="0"/>
              <a:t>education on the rules begins. </a:t>
            </a:r>
          </a:p>
          <a:p>
            <a:r>
              <a:rPr lang="en-US" dirty="0"/>
              <a:t>The season begins with coach pitch and progresses towards players pitch by the end of the year.  </a:t>
            </a:r>
          </a:p>
          <a:p>
            <a:r>
              <a:rPr lang="en-US" dirty="0"/>
              <a:t>Skills Gained</a:t>
            </a:r>
          </a:p>
          <a:p>
            <a:pPr lvl="1"/>
            <a:r>
              <a:rPr lang="en-US" dirty="0"/>
              <a:t>catch with two hands</a:t>
            </a:r>
          </a:p>
          <a:p>
            <a:pPr lvl="1"/>
            <a:r>
              <a:rPr lang="en-US" dirty="0"/>
              <a:t>hit a pitched ball</a:t>
            </a:r>
          </a:p>
          <a:p>
            <a:pPr lvl="1"/>
            <a:r>
              <a:rPr lang="en-US" dirty="0"/>
              <a:t>make some accurate throws across the </a:t>
            </a:r>
            <a:r>
              <a:rPr lang="en-US" dirty="0" smtClean="0"/>
              <a:t>diamond</a:t>
            </a:r>
            <a:endParaRPr lang="en-US" dirty="0" smtClean="0"/>
          </a:p>
          <a:p>
            <a:pPr lvl="1"/>
            <a:r>
              <a:rPr lang="en-US" dirty="0" smtClean="0"/>
              <a:t>b</a:t>
            </a:r>
            <a:r>
              <a:rPr lang="en-US" dirty="0" smtClean="0"/>
              <a:t>acking up bases – encourage teamwork</a:t>
            </a:r>
          </a:p>
          <a:p>
            <a:r>
              <a:rPr lang="en-US" dirty="0" smtClean="0"/>
              <a:t>Consider introducing bunting as a new skill. </a:t>
            </a:r>
          </a:p>
          <a:p>
            <a:pPr lvl="1"/>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3</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219200"/>
            <a:ext cx="5562600" cy="762000"/>
          </a:xfrm>
        </p:spPr>
        <p:txBody>
          <a:bodyPr>
            <a:normAutofit fontScale="90000"/>
          </a:bodyPr>
          <a:lstStyle/>
          <a:p>
            <a:r>
              <a:rPr lang="en-US" sz="3200" dirty="0" smtClean="0">
                <a:solidFill>
                  <a:srgbClr val="00B050"/>
                </a:solidFill>
                <a:latin typeface="Arial" pitchFamily="34" charset="0"/>
                <a:cs typeface="Arial" pitchFamily="34" charset="0"/>
              </a:rPr>
              <a:t>      </a:t>
            </a:r>
            <a:r>
              <a:rPr lang="en-US" sz="3600" dirty="0" smtClean="0">
                <a:solidFill>
                  <a:srgbClr val="00B050"/>
                </a:solidFill>
                <a:latin typeface="Arial" pitchFamily="34" charset="0"/>
                <a:cs typeface="Arial" pitchFamily="34" charset="0"/>
              </a:rPr>
              <a:t>Set </a:t>
            </a:r>
            <a:r>
              <a:rPr lang="en-US" sz="3600" dirty="0">
                <a:solidFill>
                  <a:srgbClr val="00B050"/>
                </a:solidFill>
                <a:latin typeface="Arial" pitchFamily="34" charset="0"/>
                <a:cs typeface="Arial" pitchFamily="34" charset="0"/>
              </a:rPr>
              <a:t>Your Seasonal Goals </a:t>
            </a:r>
          </a:p>
        </p:txBody>
      </p:sp>
      <p:sp>
        <p:nvSpPr>
          <p:cNvPr id="3" name="Content Placeholder 2"/>
          <p:cNvSpPr>
            <a:spLocks noGrp="1"/>
          </p:cNvSpPr>
          <p:nvPr>
            <p:ph sz="quarter" idx="1"/>
          </p:nvPr>
        </p:nvSpPr>
        <p:spPr>
          <a:xfrm>
            <a:off x="685800" y="2133600"/>
            <a:ext cx="7772400" cy="4038600"/>
          </a:xfrm>
        </p:spPr>
        <p:txBody>
          <a:bodyPr>
            <a:normAutofit/>
          </a:bodyPr>
          <a:lstStyle/>
          <a:p>
            <a:r>
              <a:rPr lang="en-US" dirty="0"/>
              <a:t>“I want everyone on my team to play softball with our league again next year.”</a:t>
            </a:r>
          </a:p>
          <a:p>
            <a:pPr lvl="1"/>
            <a:r>
              <a:rPr lang="en-US" dirty="0"/>
              <a:t>Promote a love of </a:t>
            </a:r>
            <a:r>
              <a:rPr lang="en-US" dirty="0" smtClean="0"/>
              <a:t>softball</a:t>
            </a:r>
          </a:p>
          <a:p>
            <a:pPr lvl="1"/>
            <a:r>
              <a:rPr lang="en-US" dirty="0" smtClean="0"/>
              <a:t>Make sure the girls have fun</a:t>
            </a:r>
          </a:p>
          <a:p>
            <a:r>
              <a:rPr lang="en-US" dirty="0" smtClean="0"/>
              <a:t>Avoid </a:t>
            </a:r>
            <a:r>
              <a:rPr lang="en-US" dirty="0"/>
              <a:t>injuries</a:t>
            </a:r>
          </a:p>
          <a:p>
            <a:r>
              <a:rPr lang="en-US" dirty="0"/>
              <a:t>Teach basic softball skills </a:t>
            </a:r>
          </a:p>
          <a:p>
            <a:pPr lvl="1"/>
            <a:r>
              <a:rPr lang="en-US" dirty="0"/>
              <a:t>Basics of Throwing/Fielding/Hitting </a:t>
            </a:r>
          </a:p>
          <a:p>
            <a:pPr lvl="1"/>
            <a:r>
              <a:rPr lang="en-US" dirty="0"/>
              <a:t>Pitching/Catching as applicable (8U) </a:t>
            </a:r>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4</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96127"/>
            <a:ext cx="7772400" cy="609600"/>
          </a:xfrm>
        </p:spPr>
        <p:txBody>
          <a:bodyPr>
            <a:normAutofit fontScale="90000"/>
          </a:bodyPr>
          <a:lstStyle/>
          <a:p>
            <a:r>
              <a:rPr lang="en-US" sz="3200" dirty="0"/>
              <a:t>                      </a:t>
            </a:r>
            <a:r>
              <a:rPr lang="en-US" sz="3600" dirty="0">
                <a:solidFill>
                  <a:srgbClr val="00B050"/>
                </a:solidFill>
                <a:latin typeface="+mn-lt"/>
              </a:rPr>
              <a:t>Safety Is Paramount</a:t>
            </a:r>
          </a:p>
        </p:txBody>
      </p:sp>
      <p:sp>
        <p:nvSpPr>
          <p:cNvPr id="3" name="Content Placeholder 2"/>
          <p:cNvSpPr>
            <a:spLocks noGrp="1"/>
          </p:cNvSpPr>
          <p:nvPr>
            <p:ph sz="quarter" idx="1"/>
          </p:nvPr>
        </p:nvSpPr>
        <p:spPr>
          <a:xfrm>
            <a:off x="838200" y="1828800"/>
            <a:ext cx="7772400" cy="4191000"/>
          </a:xfrm>
        </p:spPr>
        <p:txBody>
          <a:bodyPr>
            <a:normAutofit fontScale="85000" lnSpcReduction="20000"/>
          </a:bodyPr>
          <a:lstStyle/>
          <a:p>
            <a:r>
              <a:rPr lang="en-US" dirty="0"/>
              <a:t>Safety for all</a:t>
            </a:r>
          </a:p>
          <a:p>
            <a:r>
              <a:rPr lang="en-US" dirty="0"/>
              <a:t>Batters/runners must always wear a helmet </a:t>
            </a:r>
          </a:p>
          <a:p>
            <a:pPr lvl="1"/>
            <a:r>
              <a:rPr lang="en-US" dirty="0"/>
              <a:t>Always have an adult monitoring batters</a:t>
            </a:r>
          </a:p>
          <a:p>
            <a:r>
              <a:rPr lang="en-US" dirty="0"/>
              <a:t>Watch for unequal experience</a:t>
            </a:r>
          </a:p>
          <a:p>
            <a:pPr lvl="1"/>
            <a:r>
              <a:rPr lang="en-US" dirty="0"/>
              <a:t> When players paired up throwing / catching </a:t>
            </a:r>
          </a:p>
          <a:p>
            <a:pPr lvl="1"/>
            <a:r>
              <a:rPr lang="en-US" dirty="0"/>
              <a:t> Keep your eyes open </a:t>
            </a:r>
          </a:p>
          <a:p>
            <a:r>
              <a:rPr lang="en-US" dirty="0"/>
              <a:t> </a:t>
            </a:r>
            <a:r>
              <a:rPr lang="en-US" dirty="0" smtClean="0"/>
              <a:t>Consider </a:t>
            </a:r>
            <a:r>
              <a:rPr lang="en-US" dirty="0" smtClean="0"/>
              <a:t>use of </a:t>
            </a:r>
            <a:r>
              <a:rPr lang="en-US" dirty="0" smtClean="0"/>
              <a:t>whiffle balls, foam balls or tennis balls </a:t>
            </a:r>
            <a:endParaRPr lang="en-US" dirty="0" smtClean="0"/>
          </a:p>
          <a:p>
            <a:pPr lvl="2"/>
            <a:r>
              <a:rPr lang="en-US" dirty="0" smtClean="0"/>
              <a:t>help reduce injuries</a:t>
            </a:r>
          </a:p>
          <a:p>
            <a:pPr lvl="2"/>
            <a:r>
              <a:rPr lang="en-US" dirty="0" smtClean="0"/>
              <a:t>l</a:t>
            </a:r>
            <a:r>
              <a:rPr lang="en-US" dirty="0" smtClean="0"/>
              <a:t>ess player fright</a:t>
            </a:r>
          </a:p>
          <a:p>
            <a:pPr lvl="2"/>
            <a:r>
              <a:rPr lang="en-US" dirty="0" smtClean="0"/>
              <a:t>p</a:t>
            </a:r>
            <a:r>
              <a:rPr lang="en-US" dirty="0" smtClean="0"/>
              <a:t>layers gain confidence in ability</a:t>
            </a:r>
            <a:endParaRPr lang="en-US" dirty="0"/>
          </a:p>
          <a:p>
            <a:r>
              <a:rPr lang="en-US" dirty="0"/>
              <a:t> </a:t>
            </a:r>
            <a:r>
              <a:rPr lang="en-US" u="sng" dirty="0"/>
              <a:t>Have players catch </a:t>
            </a:r>
            <a:r>
              <a:rPr lang="en-US" u="sng" dirty="0" smtClean="0"/>
              <a:t>without </a:t>
            </a:r>
            <a:r>
              <a:rPr lang="en-US" u="sng" dirty="0"/>
              <a:t>gloves</a:t>
            </a:r>
          </a:p>
          <a:p>
            <a:r>
              <a:rPr lang="en-US" dirty="0" smtClean="0"/>
              <a:t> Catchers </a:t>
            </a:r>
            <a:r>
              <a:rPr lang="en-US" dirty="0"/>
              <a:t>required to wear the catcher’s mask when warming up pitcher</a:t>
            </a:r>
          </a:p>
        </p:txBody>
      </p:sp>
      <p:sp>
        <p:nvSpPr>
          <p:cNvPr id="4" name="Slide Number Placeholder 3"/>
          <p:cNvSpPr>
            <a:spLocks noGrp="1"/>
          </p:cNvSpPr>
          <p:nvPr>
            <p:ph type="sldNum" sz="quarter" idx="12"/>
          </p:nvPr>
        </p:nvSpPr>
        <p:spPr/>
        <p:txBody>
          <a:bodyPr/>
          <a:lstStyle/>
          <a:p>
            <a:fld id="{E03A4FFD-165A-476C-B38B-FB47C724DB5D}" type="slidenum">
              <a:rPr lang="en-US" smtClean="0"/>
              <a:pPr/>
              <a:t>5</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1905000"/>
            <a:ext cx="7772400" cy="4305300"/>
          </a:xfrm>
        </p:spPr>
        <p:txBody>
          <a:bodyPr>
            <a:normAutofit fontScale="92500" lnSpcReduction="20000"/>
          </a:bodyPr>
          <a:lstStyle/>
          <a:p>
            <a:r>
              <a:rPr lang="en-US" dirty="0"/>
              <a:t>Equipment </a:t>
            </a:r>
          </a:p>
          <a:p>
            <a:pPr lvl="1"/>
            <a:r>
              <a:rPr lang="en-US" dirty="0"/>
              <a:t>Fielding face masks required for pitcher and corner infielders</a:t>
            </a:r>
          </a:p>
          <a:p>
            <a:r>
              <a:rPr lang="en-US" dirty="0"/>
              <a:t>Keep gear in good shape </a:t>
            </a:r>
          </a:p>
          <a:p>
            <a:pPr lvl="1"/>
            <a:r>
              <a:rPr lang="en-US" dirty="0"/>
              <a:t>Check helmets &amp; screws occasionally</a:t>
            </a:r>
          </a:p>
          <a:p>
            <a:r>
              <a:rPr lang="en-US" dirty="0"/>
              <a:t> Lots of balls and buckets </a:t>
            </a:r>
          </a:p>
          <a:p>
            <a:pPr lvl="1"/>
            <a:r>
              <a:rPr lang="en-US" dirty="0"/>
              <a:t>Hit into hitting nets not into fences</a:t>
            </a:r>
          </a:p>
          <a:p>
            <a:r>
              <a:rPr lang="en-US" dirty="0"/>
              <a:t>Floppy bases</a:t>
            </a:r>
          </a:p>
          <a:p>
            <a:pPr lvl="1"/>
            <a:r>
              <a:rPr lang="en-US" dirty="0"/>
              <a:t>Can be slippery when wet</a:t>
            </a:r>
          </a:p>
          <a:p>
            <a:r>
              <a:rPr lang="en-US" dirty="0"/>
              <a:t>Cones-used as guides or throwing targets</a:t>
            </a:r>
          </a:p>
          <a:p>
            <a:r>
              <a:rPr lang="en-US" dirty="0"/>
              <a:t>Bats</a:t>
            </a:r>
          </a:p>
          <a:p>
            <a:pPr lvl="1"/>
            <a:r>
              <a:rPr lang="en-US" dirty="0"/>
              <a:t>Check for correct sizes for the players</a:t>
            </a:r>
          </a:p>
        </p:txBody>
      </p:sp>
      <p:sp>
        <p:nvSpPr>
          <p:cNvPr id="4" name="Slide Number Placeholder 3"/>
          <p:cNvSpPr>
            <a:spLocks noGrp="1"/>
          </p:cNvSpPr>
          <p:nvPr>
            <p:ph type="sldNum" sz="quarter" idx="12"/>
          </p:nvPr>
        </p:nvSpPr>
        <p:spPr/>
        <p:txBody>
          <a:bodyPr/>
          <a:lstStyle/>
          <a:p>
            <a:fld id="{E03A4FFD-165A-476C-B38B-FB47C724DB5D}" type="slidenum">
              <a:rPr lang="en-US" smtClean="0"/>
              <a:pPr/>
              <a:t>6</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
        <p:nvSpPr>
          <p:cNvPr id="6" name="Title 1">
            <a:extLst>
              <a:ext uri="{FF2B5EF4-FFF2-40B4-BE49-F238E27FC236}">
                <a16:creationId xmlns="" xmlns:a16="http://schemas.microsoft.com/office/drawing/2014/main" id="{BE8BDB39-4EB1-44C3-BBF9-AD4AF7D80811}"/>
              </a:ext>
            </a:extLst>
          </p:cNvPr>
          <p:cNvSpPr>
            <a:spLocks noGrp="1"/>
          </p:cNvSpPr>
          <p:nvPr>
            <p:ph type="title"/>
          </p:nvPr>
        </p:nvSpPr>
        <p:spPr>
          <a:xfrm>
            <a:off x="1676400" y="1058613"/>
            <a:ext cx="5867400" cy="685800"/>
          </a:xfrm>
        </p:spPr>
        <p:txBody>
          <a:bodyPr>
            <a:normAutofit/>
          </a:bodyPr>
          <a:lstStyle/>
          <a:p>
            <a:r>
              <a:rPr lang="en-US" sz="3200" dirty="0"/>
              <a:t>      </a:t>
            </a:r>
            <a:r>
              <a:rPr lang="en-US" sz="3200" dirty="0" smtClean="0">
                <a:solidFill>
                  <a:srgbClr val="00B050"/>
                </a:solidFill>
                <a:latin typeface="+mn-lt"/>
              </a:rPr>
              <a:t>Safety </a:t>
            </a:r>
            <a:r>
              <a:rPr lang="en-US" sz="3200" dirty="0">
                <a:solidFill>
                  <a:srgbClr val="00B050"/>
                </a:solidFill>
                <a:latin typeface="+mn-lt"/>
              </a:rPr>
              <a:t>Is </a:t>
            </a:r>
            <a:r>
              <a:rPr lang="en-US" sz="3200" dirty="0" smtClean="0">
                <a:solidFill>
                  <a:srgbClr val="00B050"/>
                </a:solidFill>
                <a:latin typeface="+mn-lt"/>
              </a:rPr>
              <a:t>Paramount (cont.)</a:t>
            </a:r>
            <a:endParaRPr lang="en-US" sz="3200" dirty="0">
              <a:solidFill>
                <a:srgbClr val="00B050"/>
              </a:solidFill>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990600"/>
            <a:ext cx="5943600" cy="685800"/>
          </a:xfrm>
        </p:spPr>
        <p:txBody>
          <a:bodyPr>
            <a:normAutofit/>
          </a:bodyPr>
          <a:lstStyle/>
          <a:p>
            <a:r>
              <a:rPr lang="en-US" sz="3200" dirty="0">
                <a:solidFill>
                  <a:srgbClr val="00B050"/>
                </a:solidFill>
                <a:latin typeface="+mn-lt"/>
              </a:rPr>
              <a:t>         Practice: Plan It Out</a:t>
            </a:r>
          </a:p>
        </p:txBody>
      </p:sp>
      <p:sp>
        <p:nvSpPr>
          <p:cNvPr id="3" name="Content Placeholder 2"/>
          <p:cNvSpPr>
            <a:spLocks noGrp="1"/>
          </p:cNvSpPr>
          <p:nvPr>
            <p:ph sz="quarter" idx="1"/>
          </p:nvPr>
        </p:nvSpPr>
        <p:spPr>
          <a:xfrm>
            <a:off x="838200" y="1752600"/>
            <a:ext cx="7772400" cy="4343400"/>
          </a:xfrm>
        </p:spPr>
        <p:txBody>
          <a:bodyPr>
            <a:normAutofit fontScale="47500" lnSpcReduction="20000"/>
          </a:bodyPr>
          <a:lstStyle/>
          <a:p>
            <a:r>
              <a:rPr lang="en-US" dirty="0"/>
              <a:t> </a:t>
            </a:r>
            <a:r>
              <a:rPr lang="en-US" sz="3300" dirty="0"/>
              <a:t>Plan Ahead / Be Prepared </a:t>
            </a:r>
          </a:p>
          <a:p>
            <a:pPr lvl="1"/>
            <a:r>
              <a:rPr lang="en-US" sz="3300" dirty="0"/>
              <a:t>What do I want to accomplish during this practice?</a:t>
            </a:r>
          </a:p>
          <a:p>
            <a:pPr lvl="1"/>
            <a:r>
              <a:rPr lang="en-US" sz="3300" dirty="0"/>
              <a:t>Think it through / Make a timed layout</a:t>
            </a:r>
          </a:p>
          <a:p>
            <a:pPr lvl="1"/>
            <a:r>
              <a:rPr lang="en-US" sz="3300" dirty="0"/>
              <a:t> Arrive Early to Set Up</a:t>
            </a:r>
          </a:p>
          <a:p>
            <a:pPr lvl="1"/>
            <a:r>
              <a:rPr lang="en-US" sz="3300" dirty="0"/>
              <a:t> Be Flexible</a:t>
            </a:r>
          </a:p>
          <a:p>
            <a:pPr lvl="2"/>
            <a:r>
              <a:rPr lang="en-US" sz="3300" dirty="0"/>
              <a:t>Improvise When You Need To</a:t>
            </a:r>
          </a:p>
          <a:p>
            <a:r>
              <a:rPr lang="en-US" sz="3300" dirty="0"/>
              <a:t>Flow</a:t>
            </a:r>
          </a:p>
          <a:p>
            <a:pPr lvl="1">
              <a:buFont typeface="Wingdings" pitchFamily="2" charset="2"/>
              <a:buChar char="§"/>
            </a:pPr>
            <a:r>
              <a:rPr lang="en-US" sz="3300" dirty="0"/>
              <a:t>Make it smooth and Keep it Moving</a:t>
            </a:r>
          </a:p>
          <a:p>
            <a:pPr lvl="1">
              <a:buFont typeface="Wingdings" pitchFamily="2" charset="2"/>
              <a:buChar char="§"/>
            </a:pPr>
            <a:r>
              <a:rPr lang="en-US" sz="3300" dirty="0"/>
              <a:t>Keep it Fun and Interesting </a:t>
            </a:r>
          </a:p>
          <a:p>
            <a:pPr lvl="1"/>
            <a:endParaRPr lang="en-US" sz="3300" dirty="0"/>
          </a:p>
          <a:p>
            <a:r>
              <a:rPr lang="en-US" sz="3300" dirty="0"/>
              <a:t>Techniques</a:t>
            </a:r>
          </a:p>
          <a:p>
            <a:pPr lvl="2"/>
            <a:r>
              <a:rPr lang="en-US" sz="2900" dirty="0"/>
              <a:t>Minimize lecturing and talking; demonstrate (use sandwich method)</a:t>
            </a:r>
          </a:p>
          <a:p>
            <a:pPr lvl="1"/>
            <a:r>
              <a:rPr lang="en-US" sz="3300" dirty="0"/>
              <a:t>Get low, down to their level</a:t>
            </a:r>
          </a:p>
          <a:p>
            <a:pPr lvl="1"/>
            <a:r>
              <a:rPr lang="en-US" sz="3300" dirty="0"/>
              <a:t>Pick drills that players can accomplish</a:t>
            </a:r>
          </a:p>
          <a:p>
            <a:pPr lvl="1"/>
            <a:r>
              <a:rPr lang="en-US" sz="3300" dirty="0"/>
              <a:t>Make it competitive (when possible) </a:t>
            </a:r>
          </a:p>
          <a:p>
            <a:pPr lvl="1"/>
            <a:r>
              <a:rPr lang="en-US" sz="3300" dirty="0"/>
              <a:t>Use Stations and Rotations </a:t>
            </a:r>
          </a:p>
          <a:p>
            <a:pPr lvl="2"/>
            <a:r>
              <a:rPr lang="en-US" sz="2900" dirty="0"/>
              <a:t>  Smaller, Coach-led subgroups when possible</a:t>
            </a:r>
          </a:p>
          <a:p>
            <a:endParaRPr lang="en-US" dirty="0"/>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7</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95997"/>
            <a:ext cx="5943600" cy="685800"/>
          </a:xfrm>
        </p:spPr>
        <p:txBody>
          <a:bodyPr>
            <a:normAutofit/>
          </a:bodyPr>
          <a:lstStyle/>
          <a:p>
            <a:r>
              <a:rPr lang="en-US" sz="3200" dirty="0">
                <a:solidFill>
                  <a:srgbClr val="00B050"/>
                </a:solidFill>
                <a:latin typeface="+mn-lt"/>
              </a:rPr>
              <a:t>         Training: Throwing</a:t>
            </a:r>
          </a:p>
        </p:txBody>
      </p:sp>
      <p:sp>
        <p:nvSpPr>
          <p:cNvPr id="3" name="Content Placeholder 2"/>
          <p:cNvSpPr>
            <a:spLocks noGrp="1"/>
          </p:cNvSpPr>
          <p:nvPr>
            <p:ph sz="quarter" idx="1"/>
          </p:nvPr>
        </p:nvSpPr>
        <p:spPr>
          <a:xfrm>
            <a:off x="838200" y="1481797"/>
            <a:ext cx="7772400" cy="4842803"/>
          </a:xfrm>
        </p:spPr>
        <p:txBody>
          <a:bodyPr>
            <a:normAutofit fontScale="40000" lnSpcReduction="20000"/>
          </a:bodyPr>
          <a:lstStyle/>
          <a:p>
            <a:r>
              <a:rPr lang="en-US" dirty="0"/>
              <a:t> </a:t>
            </a:r>
            <a:r>
              <a:rPr lang="en-US" sz="3300" dirty="0"/>
              <a:t>Mechanics</a:t>
            </a:r>
          </a:p>
          <a:p>
            <a:pPr lvl="1"/>
            <a:r>
              <a:rPr lang="en-US" sz="3300" dirty="0"/>
              <a:t>Use </a:t>
            </a:r>
            <a:r>
              <a:rPr lang="en-US" sz="3300" dirty="0" smtClean="0"/>
              <a:t>progressive training - </a:t>
            </a:r>
            <a:r>
              <a:rPr lang="en-US" sz="3300" dirty="0"/>
              <a:t>pieces of </a:t>
            </a:r>
            <a:r>
              <a:rPr lang="en-US" sz="3300" dirty="0" smtClean="0"/>
              <a:t>the entire </a:t>
            </a:r>
            <a:r>
              <a:rPr lang="en-US" sz="3300" dirty="0"/>
              <a:t>motion</a:t>
            </a:r>
          </a:p>
          <a:p>
            <a:pPr lvl="2"/>
            <a:r>
              <a:rPr lang="en-US" sz="2900" dirty="0"/>
              <a:t>Wrist snap</a:t>
            </a:r>
          </a:p>
          <a:p>
            <a:pPr lvl="2"/>
            <a:r>
              <a:rPr lang="en-US" sz="2900" dirty="0"/>
              <a:t>Elbow </a:t>
            </a:r>
            <a:r>
              <a:rPr lang="en-US" sz="2900" dirty="0" smtClean="0"/>
              <a:t>up </a:t>
            </a:r>
            <a:r>
              <a:rPr lang="en-US" sz="2900" dirty="0"/>
              <a:t>in shape of “L” – </a:t>
            </a:r>
            <a:r>
              <a:rPr lang="en-US" sz="2900" b="1" dirty="0"/>
              <a:t>Don’t tuck it</a:t>
            </a:r>
          </a:p>
          <a:p>
            <a:pPr lvl="2"/>
            <a:r>
              <a:rPr lang="en-US" sz="2900" dirty="0"/>
              <a:t>Follow Through – Down on one knee and follow across outside of knee</a:t>
            </a:r>
          </a:p>
          <a:p>
            <a:pPr lvl="2"/>
            <a:r>
              <a:rPr lang="en-US" sz="2900" dirty="0"/>
              <a:t>Standing 90 degrees to partner- step toward target and push leg comes up on follow through</a:t>
            </a:r>
          </a:p>
          <a:p>
            <a:pPr lvl="2"/>
            <a:r>
              <a:rPr lang="en-US" sz="2900" dirty="0"/>
              <a:t>Facing partner-pivot on push foot/ leg, break hands, point glove at target and bring throwing hand out and back </a:t>
            </a:r>
          </a:p>
          <a:p>
            <a:pPr lvl="1"/>
            <a:r>
              <a:rPr lang="en-US" sz="3300" dirty="0"/>
              <a:t>Use Stations and Rotations </a:t>
            </a:r>
          </a:p>
          <a:p>
            <a:pPr lvl="2"/>
            <a:r>
              <a:rPr lang="en-US" sz="2900" dirty="0"/>
              <a:t>  Smaller, Coach-led subgroups when possible</a:t>
            </a:r>
          </a:p>
          <a:p>
            <a:pPr lvl="2"/>
            <a:endParaRPr lang="en-US" sz="2900" dirty="0"/>
          </a:p>
          <a:p>
            <a:r>
              <a:rPr lang="en-US" sz="3500" dirty="0" smtClean="0"/>
              <a:t>Options</a:t>
            </a:r>
            <a:endParaRPr lang="en-US" sz="3500" dirty="0"/>
          </a:p>
          <a:p>
            <a:pPr lvl="1"/>
            <a:r>
              <a:rPr lang="en-US" sz="3300" dirty="0"/>
              <a:t>Use whiffle balls or tennis balls</a:t>
            </a:r>
          </a:p>
          <a:p>
            <a:pPr lvl="2"/>
            <a:r>
              <a:rPr lang="en-US" sz="2900" dirty="0"/>
              <a:t>Players hands are smaller</a:t>
            </a:r>
          </a:p>
          <a:p>
            <a:pPr lvl="1"/>
            <a:r>
              <a:rPr lang="en-US" sz="3300" dirty="0"/>
              <a:t>Discard gloves and use bare hands</a:t>
            </a:r>
          </a:p>
          <a:p>
            <a:pPr lvl="2"/>
            <a:r>
              <a:rPr lang="en-US" sz="2900" dirty="0"/>
              <a:t>Encourages use of two hands to catch</a:t>
            </a:r>
          </a:p>
          <a:p>
            <a:pPr lvl="2"/>
            <a:endParaRPr lang="en-US" sz="2900" dirty="0"/>
          </a:p>
          <a:p>
            <a:r>
              <a:rPr lang="en-US" sz="3300" dirty="0"/>
              <a:t>Drills</a:t>
            </a:r>
          </a:p>
          <a:p>
            <a:pPr lvl="1">
              <a:buFont typeface="Wingdings" pitchFamily="2" charset="2"/>
              <a:buChar char="§"/>
            </a:pPr>
            <a:r>
              <a:rPr lang="en-US" sz="3300" dirty="0"/>
              <a:t>Throw into a hitting net (if available)</a:t>
            </a:r>
          </a:p>
          <a:p>
            <a:pPr lvl="1">
              <a:buFont typeface="Wingdings" pitchFamily="2" charset="2"/>
              <a:buChar char="§"/>
            </a:pPr>
            <a:r>
              <a:rPr lang="en-US" sz="3300" dirty="0"/>
              <a:t>Use cones as targets (if available)</a:t>
            </a:r>
          </a:p>
          <a:p>
            <a:pPr lvl="1">
              <a:buFont typeface="Wingdings" pitchFamily="2" charset="2"/>
              <a:buChar char="§"/>
            </a:pPr>
            <a:r>
              <a:rPr lang="en-US" sz="3300" dirty="0"/>
              <a:t>Challenge teams of two or more groups for points to be an accurate thrower</a:t>
            </a:r>
          </a:p>
          <a:p>
            <a:pPr lvl="1">
              <a:buFont typeface="Wingdings" pitchFamily="2" charset="2"/>
              <a:buChar char="§"/>
            </a:pPr>
            <a:r>
              <a:rPr lang="en-US" sz="3300" dirty="0"/>
              <a:t>Keep it Fun and Interesting </a:t>
            </a:r>
          </a:p>
          <a:p>
            <a:pPr lvl="1"/>
            <a:endParaRPr lang="en-US" sz="3300" dirty="0"/>
          </a:p>
          <a:p>
            <a:endParaRPr lang="en-US" dirty="0"/>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8</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extLst>
      <p:ext uri="{BB962C8B-B14F-4D97-AF65-F5344CB8AC3E}">
        <p14:creationId xmlns="" xmlns:p14="http://schemas.microsoft.com/office/powerpoint/2010/main" val="69890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533400"/>
            <a:ext cx="5181600" cy="685800"/>
          </a:xfrm>
        </p:spPr>
        <p:txBody>
          <a:bodyPr>
            <a:normAutofit/>
          </a:bodyPr>
          <a:lstStyle/>
          <a:p>
            <a:r>
              <a:rPr lang="en-US" sz="3200" dirty="0">
                <a:solidFill>
                  <a:srgbClr val="00B050"/>
                </a:solidFill>
                <a:latin typeface="+mn-lt"/>
              </a:rPr>
              <a:t>         </a:t>
            </a:r>
            <a:r>
              <a:rPr lang="en-US" sz="3200" dirty="0" smtClean="0">
                <a:solidFill>
                  <a:srgbClr val="00B050"/>
                </a:solidFill>
                <a:latin typeface="+mn-lt"/>
              </a:rPr>
              <a:t>Training: </a:t>
            </a:r>
            <a:r>
              <a:rPr lang="en-US" sz="3200" dirty="0">
                <a:solidFill>
                  <a:srgbClr val="00B050"/>
                </a:solidFill>
                <a:latin typeface="+mn-lt"/>
              </a:rPr>
              <a:t>Fielding</a:t>
            </a:r>
          </a:p>
        </p:txBody>
      </p:sp>
      <p:sp>
        <p:nvSpPr>
          <p:cNvPr id="3" name="Content Placeholder 2"/>
          <p:cNvSpPr>
            <a:spLocks noGrp="1"/>
          </p:cNvSpPr>
          <p:nvPr>
            <p:ph sz="quarter" idx="1"/>
          </p:nvPr>
        </p:nvSpPr>
        <p:spPr>
          <a:xfrm>
            <a:off x="838200" y="1401513"/>
            <a:ext cx="7772400" cy="5151687"/>
          </a:xfrm>
        </p:spPr>
        <p:txBody>
          <a:bodyPr>
            <a:normAutofit fontScale="40000" lnSpcReduction="20000"/>
          </a:bodyPr>
          <a:lstStyle/>
          <a:p>
            <a:r>
              <a:rPr lang="en-US" sz="3300" dirty="0"/>
              <a:t>Mechanics</a:t>
            </a:r>
          </a:p>
          <a:p>
            <a:pPr lvl="1"/>
            <a:r>
              <a:rPr lang="en-US" sz="3300" dirty="0"/>
              <a:t>Ground balls</a:t>
            </a:r>
          </a:p>
          <a:p>
            <a:pPr lvl="2"/>
            <a:r>
              <a:rPr lang="en-US" sz="2900" dirty="0"/>
              <a:t>Use alligator method</a:t>
            </a:r>
          </a:p>
          <a:p>
            <a:pPr lvl="2"/>
            <a:r>
              <a:rPr lang="en-US" sz="2900" dirty="0"/>
              <a:t>Feet wide apart</a:t>
            </a:r>
          </a:p>
          <a:p>
            <a:pPr lvl="2"/>
            <a:r>
              <a:rPr lang="en-US" sz="2900" dirty="0"/>
              <a:t>Knees bent and butt down</a:t>
            </a:r>
          </a:p>
          <a:p>
            <a:pPr lvl="2"/>
            <a:r>
              <a:rPr lang="en-US" sz="2900" dirty="0"/>
              <a:t>Hands out in front – glove on dirt and bare hand above</a:t>
            </a:r>
          </a:p>
          <a:p>
            <a:pPr lvl="1"/>
            <a:r>
              <a:rPr lang="en-US" sz="3300" dirty="0"/>
              <a:t>Pop Ups &amp; Fly balls</a:t>
            </a:r>
          </a:p>
          <a:p>
            <a:pPr lvl="2"/>
            <a:r>
              <a:rPr lang="en-US" sz="2900" dirty="0"/>
              <a:t>Two hands</a:t>
            </a:r>
          </a:p>
          <a:p>
            <a:pPr lvl="2"/>
            <a:r>
              <a:rPr lang="en-US" sz="2900" dirty="0"/>
              <a:t>Hands over head </a:t>
            </a:r>
          </a:p>
          <a:p>
            <a:pPr lvl="2"/>
            <a:r>
              <a:rPr lang="en-US" sz="2900" dirty="0"/>
              <a:t>Get under ball</a:t>
            </a:r>
          </a:p>
          <a:p>
            <a:pPr lvl="2"/>
            <a:r>
              <a:rPr lang="en-US" sz="2900" dirty="0"/>
              <a:t>Watch ball drop into glove – Secure it!</a:t>
            </a:r>
          </a:p>
          <a:p>
            <a:pPr lvl="1"/>
            <a:r>
              <a:rPr lang="en-US" sz="3300" dirty="0"/>
              <a:t>Introduce the “crow hop” (8U) to power the throw</a:t>
            </a:r>
          </a:p>
          <a:p>
            <a:r>
              <a:rPr lang="en-US" sz="3500" dirty="0"/>
              <a:t>Options</a:t>
            </a:r>
          </a:p>
          <a:p>
            <a:pPr lvl="1"/>
            <a:r>
              <a:rPr lang="en-US" sz="3300" dirty="0"/>
              <a:t>Use </a:t>
            </a:r>
            <a:r>
              <a:rPr lang="en-US" sz="3300" dirty="0" smtClean="0"/>
              <a:t>whiffle, foam or </a:t>
            </a:r>
            <a:r>
              <a:rPr lang="en-US" sz="3300" dirty="0"/>
              <a:t>tennis balls</a:t>
            </a:r>
          </a:p>
          <a:p>
            <a:pPr lvl="2"/>
            <a:r>
              <a:rPr lang="en-US" sz="2900" dirty="0"/>
              <a:t>Players hands are smaller</a:t>
            </a:r>
          </a:p>
          <a:p>
            <a:pPr lvl="1"/>
            <a:r>
              <a:rPr lang="en-US" sz="3300" dirty="0"/>
              <a:t>Discard gloves and use bare hands</a:t>
            </a:r>
          </a:p>
          <a:p>
            <a:pPr lvl="2"/>
            <a:r>
              <a:rPr lang="en-US" sz="2900" dirty="0"/>
              <a:t>Encourages use of two hands to catch and secure ball</a:t>
            </a:r>
          </a:p>
          <a:p>
            <a:pPr lvl="2"/>
            <a:endParaRPr lang="en-US" sz="2900" dirty="0"/>
          </a:p>
          <a:p>
            <a:r>
              <a:rPr lang="en-US" sz="3300" dirty="0" smtClean="0"/>
              <a:t>Drills</a:t>
            </a:r>
          </a:p>
          <a:p>
            <a:pPr lvl="1"/>
            <a:r>
              <a:rPr lang="en-US" sz="3100" dirty="0" smtClean="0"/>
              <a:t>Use whiffle golf balls and toss back and forth</a:t>
            </a:r>
          </a:p>
          <a:p>
            <a:pPr lvl="2"/>
            <a:r>
              <a:rPr lang="en-US" sz="2700" dirty="0" smtClean="0"/>
              <a:t>Improves hand/eye coordination</a:t>
            </a:r>
            <a:endParaRPr lang="en-US" sz="2700" dirty="0"/>
          </a:p>
          <a:p>
            <a:pPr lvl="1">
              <a:buFont typeface="Wingdings" pitchFamily="2" charset="2"/>
              <a:buChar char="§"/>
            </a:pPr>
            <a:r>
              <a:rPr lang="en-US" sz="3300" dirty="0"/>
              <a:t>Throw into a hitting net (if available)</a:t>
            </a:r>
          </a:p>
          <a:p>
            <a:pPr lvl="1">
              <a:buFont typeface="Wingdings" pitchFamily="2" charset="2"/>
              <a:buChar char="§"/>
            </a:pPr>
            <a:r>
              <a:rPr lang="en-US" sz="3300" dirty="0"/>
              <a:t>Use cones as targets (if available)</a:t>
            </a:r>
          </a:p>
          <a:p>
            <a:pPr lvl="1">
              <a:buFont typeface="Wingdings" pitchFamily="2" charset="2"/>
              <a:buChar char="§"/>
            </a:pPr>
            <a:r>
              <a:rPr lang="en-US" sz="3300" dirty="0"/>
              <a:t>Challenge teams of two or more groups for points to be an accurate thrower</a:t>
            </a:r>
          </a:p>
          <a:p>
            <a:endParaRPr lang="en-US" dirty="0"/>
          </a:p>
          <a:p>
            <a:endParaRPr lang="en-US" dirty="0"/>
          </a:p>
        </p:txBody>
      </p:sp>
      <p:sp>
        <p:nvSpPr>
          <p:cNvPr id="4" name="Slide Number Placeholder 3"/>
          <p:cNvSpPr>
            <a:spLocks noGrp="1"/>
          </p:cNvSpPr>
          <p:nvPr>
            <p:ph type="sldNum" sz="quarter" idx="12"/>
          </p:nvPr>
        </p:nvSpPr>
        <p:spPr/>
        <p:txBody>
          <a:bodyPr/>
          <a:lstStyle/>
          <a:p>
            <a:fld id="{E03A4FFD-165A-476C-B38B-FB47C724DB5D}" type="slidenum">
              <a:rPr lang="en-US" smtClean="0"/>
              <a:pPr/>
              <a:t>9</a:t>
            </a:fld>
            <a:endParaRPr lang="en-US"/>
          </a:p>
        </p:txBody>
      </p:sp>
      <p:pic>
        <p:nvPicPr>
          <p:cNvPr id="2050" name="Picture 2" descr="DOVER_YOUTH_SOFTBALL_LEAGUE"/>
          <p:cNvPicPr>
            <a:picLocks noChangeAspect="1" noChangeArrowheads="1"/>
          </p:cNvPicPr>
          <p:nvPr/>
        </p:nvPicPr>
        <p:blipFill>
          <a:blip r:embed="rId2" cstate="print"/>
          <a:srcRect/>
          <a:stretch>
            <a:fillRect/>
          </a:stretch>
        </p:blipFill>
        <p:spPr bwMode="auto">
          <a:xfrm>
            <a:off x="7162800" y="152400"/>
            <a:ext cx="1290021" cy="906213"/>
          </a:xfrm>
          <a:prstGeom prst="rect">
            <a:avLst/>
          </a:prstGeom>
          <a:noFill/>
        </p:spPr>
      </p:pic>
    </p:spTree>
    <p:extLst>
      <p:ext uri="{BB962C8B-B14F-4D97-AF65-F5344CB8AC3E}">
        <p14:creationId xmlns="" xmlns:p14="http://schemas.microsoft.com/office/powerpoint/2010/main" val="2071911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1499</TotalTime>
  <Words>1703</Words>
  <Application>Microsoft Office PowerPoint</Application>
  <PresentationFormat>On-screen Show (4:3)</PresentationFormat>
  <Paragraphs>266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Player Development plus Practice and Game Management for Coaches </vt:lpstr>
      <vt:lpstr>       6U Player Expectations &amp; Training</vt:lpstr>
      <vt:lpstr>        8U Player Expectations &amp; Training</vt:lpstr>
      <vt:lpstr>      Set Your Seasonal Goals </vt:lpstr>
      <vt:lpstr>                      Safety Is Paramount</vt:lpstr>
      <vt:lpstr>      Safety Is Paramount (cont.)</vt:lpstr>
      <vt:lpstr>         Practice: Plan It Out</vt:lpstr>
      <vt:lpstr>         Training: Throwing</vt:lpstr>
      <vt:lpstr>         Training: Fielding</vt:lpstr>
      <vt:lpstr>         Training: Hitting</vt:lpstr>
      <vt:lpstr>         Training: Hitting (cont.)</vt:lpstr>
      <vt:lpstr>         Training: Hitting (cont.)</vt:lpstr>
      <vt:lpstr>          Game Preparation</vt:lpstr>
      <vt:lpstr>           Game Time</vt:lpstr>
      <vt:lpstr>              Game Time (cont.) </vt:lpstr>
      <vt:lpstr>              Resources </vt:lpstr>
      <vt:lpstr>        Final Thoughts</vt:lpstr>
      <vt:lpstr>         Parent Feedback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Practice and Game Management for Coaches</dc:title>
  <dc:creator>BruceThorner</dc:creator>
  <cp:lastModifiedBy>BruceThorner</cp:lastModifiedBy>
  <cp:revision>62</cp:revision>
  <dcterms:created xsi:type="dcterms:W3CDTF">2021-03-10T22:21:42Z</dcterms:created>
  <dcterms:modified xsi:type="dcterms:W3CDTF">2021-03-14T12:15:03Z</dcterms:modified>
</cp:coreProperties>
</file>