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73" r:id="rId11"/>
    <p:sldId id="269" r:id="rId12"/>
    <p:sldId id="280" r:id="rId13"/>
    <p:sldId id="281" r:id="rId14"/>
    <p:sldId id="282" r:id="rId15"/>
    <p:sldId id="283" r:id="rId16"/>
    <p:sldId id="284" r:id="rId17"/>
    <p:sldId id="285" r:id="rId18"/>
    <p:sldId id="293" r:id="rId19"/>
    <p:sldId id="297" r:id="rId20"/>
    <p:sldId id="298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30" r:id="rId30"/>
    <p:sldId id="314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9" r:id="rId44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46"/>
      <p:bold r:id="rId47"/>
      <p:italic r:id="rId48"/>
      <p:boldItalic r:id="rId49"/>
    </p:embeddedFont>
    <p:embeddedFont>
      <p:font typeface="Economica" panose="020B0604020202020204" charset="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Questrial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72C6E2-3016-49C6-973C-E3B2C62B7DB4}">
  <a:tblStyle styleId="{7772C6E2-3016-49C6-973C-E3B2C62B7D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Shape 6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hape 23"/>
          <p:cNvGrpSpPr/>
          <p:nvPr/>
        </p:nvGrpSpPr>
        <p:grpSpPr>
          <a:xfrm>
            <a:off x="-78" y="-6350"/>
            <a:ext cx="9144178" cy="5149935"/>
            <a:chOff x="-104" y="-8467"/>
            <a:chExt cx="12192237" cy="6866580"/>
          </a:xfrm>
        </p:grpSpPr>
        <p:cxnSp>
          <p:nvCxnSpPr>
            <p:cNvPr id="24" name="Shape 2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Shape 25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Shape 26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Shape 27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Shape 28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1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  <a:defRPr sz="41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1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508001" y="3352800"/>
            <a:ext cx="64476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024604" y="2724150"/>
            <a:ext cx="54183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508001" y="3352800"/>
            <a:ext cx="6447600" cy="1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406403" y="592783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09" name="Shape 109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508001" y="1448991"/>
            <a:ext cx="6447600" cy="1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06403" y="592783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24" name="Shape 124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514349" y="457200"/>
            <a:ext cx="64413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 rot="5400000">
            <a:off x="2276402" y="-148058"/>
            <a:ext cx="2910600" cy="6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 rot="5400000">
            <a:off x="4495662" y="1937249"/>
            <a:ext cx="39387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 rot="5400000">
            <a:off x="1186264" y="-220950"/>
            <a:ext cx="3938700" cy="5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68575" tIns="68575" rIns="68575" bIns="6857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marL="457200" lvl="0" indent="-298450" rtl="0">
              <a:spcBef>
                <a:spcPts val="800"/>
              </a:spcBef>
              <a:spcAft>
                <a:spcPts val="0"/>
              </a:spcAft>
              <a:buSzPts val="1100"/>
              <a:buChar char="▶"/>
              <a:defRPr/>
            </a:lvl1pPr>
            <a:lvl2pPr marL="914400" lvl="1" indent="-292100" rtl="0">
              <a:spcBef>
                <a:spcPts val="800"/>
              </a:spcBef>
              <a:spcAft>
                <a:spcPts val="0"/>
              </a:spcAft>
              <a:buSzPts val="1000"/>
              <a:buChar char="▶"/>
              <a:defRPr/>
            </a:lvl2pPr>
            <a:lvl3pPr marL="1371600" lvl="2" indent="-279400" rtl="0">
              <a:spcBef>
                <a:spcPts val="800"/>
              </a:spcBef>
              <a:spcAft>
                <a:spcPts val="0"/>
              </a:spcAft>
              <a:buSzPts val="800"/>
              <a:buChar char="▶"/>
              <a:defRPr/>
            </a:lvl3pPr>
            <a:lvl4pPr marL="1828800" lvl="3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4pPr>
            <a:lvl5pPr marL="2286000" lvl="4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5pPr>
            <a:lvl6pPr marL="2743200" lvl="5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6pPr>
            <a:lvl7pPr marL="3200400" lvl="6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7pPr>
            <a:lvl8pPr marL="3657600" lvl="7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8pPr>
            <a:lvl9pPr marL="4114800" lvl="8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marL="457200" lvl="0" indent="-298450" rtl="0">
              <a:spcBef>
                <a:spcPts val="800"/>
              </a:spcBef>
              <a:spcAft>
                <a:spcPts val="0"/>
              </a:spcAft>
              <a:buSzPts val="1100"/>
              <a:buChar char="▶"/>
              <a:defRPr/>
            </a:lvl1pPr>
            <a:lvl2pPr marL="914400" lvl="1" indent="-292100" rtl="0">
              <a:spcBef>
                <a:spcPts val="800"/>
              </a:spcBef>
              <a:spcAft>
                <a:spcPts val="0"/>
              </a:spcAft>
              <a:buSzPts val="1000"/>
              <a:buChar char="▶"/>
              <a:defRPr/>
            </a:lvl2pPr>
            <a:lvl3pPr marL="1371600" lvl="2" indent="-279400" rtl="0">
              <a:spcBef>
                <a:spcPts val="800"/>
              </a:spcBef>
              <a:spcAft>
                <a:spcPts val="0"/>
              </a:spcAft>
              <a:buSzPts val="800"/>
              <a:buChar char="▶"/>
              <a:defRPr/>
            </a:lvl3pPr>
            <a:lvl4pPr marL="1828800" lvl="3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4pPr>
            <a:lvl5pPr marL="2286000" lvl="4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5pPr>
            <a:lvl6pPr marL="2743200" lvl="5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6pPr>
            <a:lvl7pPr marL="3200400" lvl="6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7pPr>
            <a:lvl8pPr marL="3657600" lvl="7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8pPr>
            <a:lvl9pPr marL="4114800" lvl="8" indent="-273050" rtl="0">
              <a:spcBef>
                <a:spcPts val="800"/>
              </a:spcBef>
              <a:spcAft>
                <a:spcPts val="0"/>
              </a:spcAft>
              <a:buSzPts val="700"/>
              <a:buChar char="▶"/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817477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575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57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575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90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buClr>
                <a:schemeClr val="accent1"/>
              </a:buClr>
              <a:buSzPts val="700"/>
              <a:buFont typeface="Trebuchet MS"/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08001" y="2025650"/>
            <a:ext cx="64476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 sz="3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5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508000" y="3600450"/>
            <a:ext cx="64476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508000" y="457200"/>
            <a:ext cx="64476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08000" y="4025503"/>
            <a:ext cx="6447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-6350"/>
            <a:ext cx="9144100" cy="5149935"/>
            <a:chOff x="0" y="-8467"/>
            <a:chExt cx="12192133" cy="6866580"/>
          </a:xfrm>
        </p:grpSpPr>
        <p:cxnSp>
          <p:nvCxnSpPr>
            <p:cNvPr id="7" name="Shape 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Shape 8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Shape 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Shape 10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Shape 11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Shape 13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Shape 15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100" cy="12348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College Planning 101</a:t>
            </a:r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100" cy="822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 smtClean="0"/>
              <a:t>West Linn </a:t>
            </a:r>
            <a:r>
              <a:rPr lang="en" dirty="0"/>
              <a:t>High School</a:t>
            </a:r>
            <a:endParaRPr dirty="0"/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Sydney Montgomery, Boise State University</a:t>
            </a:r>
            <a:endParaRPr dirty="0"/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 smtClean="0"/>
              <a:t>Hunter </a:t>
            </a:r>
            <a:r>
              <a:rPr lang="en" dirty="0"/>
              <a:t>Denson, The University of Alabama </a:t>
            </a:r>
            <a:endParaRPr dirty="0"/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rebuchet MS"/>
              <a:buNone/>
            </a:pPr>
            <a:r>
              <a:rPr lang="en" sz="27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Visiting Campus</a:t>
            </a:r>
            <a:endParaRPr sz="27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47725" y="1225225"/>
            <a:ext cx="83847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Get your feet on the ground</a:t>
            </a:r>
            <a:endParaRPr sz="1800" dirty="0">
              <a:latin typeface="Questrial" panose="020B0604020202020204" charset="0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Take in the atmosphere</a:t>
            </a: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sym typeface="Trebuchet MS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Overall community feel</a:t>
            </a: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sym typeface="Trebuchet MS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Ask your tour guide about their experience</a:t>
            </a: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sym typeface="Trebuchet MS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Meet with academic areas of interest</a:t>
            </a: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sym typeface="Trebuchet MS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sym typeface="Trebuchet MS"/>
              </a:rPr>
              <a:t>University Open House Events</a:t>
            </a: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sym typeface="Trebuchet MS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800" dirty="0">
                <a:latin typeface="Questrial" panose="020B0604020202020204" charset="0"/>
              </a:rPr>
              <a:t>Can you visit multiple schools on one trip?</a:t>
            </a:r>
            <a:endParaRPr sz="1800" dirty="0">
              <a:latin typeface="Questrial" panose="020B0604020202020204" charset="0"/>
            </a:endParaRPr>
          </a:p>
        </p:txBody>
      </p:sp>
      <p:pic>
        <p:nvPicPr>
          <p:cNvPr id="286" name="Shape 286" descr="Image result for college visi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9756" y="1048214"/>
            <a:ext cx="1733622" cy="3221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370200" y="-510375"/>
            <a:ext cx="4045200" cy="17862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Questrial" panose="020B0604020202020204" charset="0"/>
              </a:rPr>
              <a:t>What Really Matters to Colleges?</a:t>
            </a:r>
            <a:endParaRPr sz="3000" dirty="0">
              <a:latin typeface="Questrial" panose="020B0604020202020204" charset="0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GPA (Especially grades earned in academic courses)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Test scores (SAT or ACT)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-----------------------------------------------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Resume Builders (Community Service, Clubs, Religious Organizations, Athletics, etc)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Essay (Grammar really does matter)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Letters of Recommendation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Enthusiasm for Institution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conomica"/>
              <a:buChar char="▶"/>
            </a:pPr>
            <a:r>
              <a:rPr lang="en" sz="1600" dirty="0">
                <a:solidFill>
                  <a:srgbClr val="000000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Perseverance to overcome adversity </a:t>
            </a:r>
            <a:endParaRPr sz="1600" dirty="0">
              <a:solidFill>
                <a:srgbClr val="000000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subTitle" idx="1"/>
          </p:nvPr>
        </p:nvSpPr>
        <p:spPr>
          <a:xfrm>
            <a:off x="370200" y="1275826"/>
            <a:ext cx="4045200" cy="1574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>
                <a:latin typeface="Questrial" panose="020B0604020202020204" charset="0"/>
              </a:rPr>
              <a:t>Secret? There is no magic formula</a:t>
            </a:r>
            <a:endParaRPr dirty="0">
              <a:latin typeface="Questrial" panose="020B0604020202020204" charset="0"/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62" y="2110700"/>
            <a:ext cx="4127475" cy="27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Applications</a:t>
            </a:r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469381" y="1121147"/>
            <a:ext cx="6419938" cy="3354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indent="-342900"/>
            <a:r>
              <a:rPr lang="en" sz="2000" dirty="0">
                <a:solidFill>
                  <a:schemeClr val="tx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Common Application: 700 Colleges, 1 Application.</a:t>
            </a:r>
            <a:endParaRPr sz="2000" dirty="0">
              <a:solidFill>
                <a:schemeClr val="tx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342900" indent="-342900"/>
            <a:r>
              <a:rPr lang="en" sz="2000" dirty="0">
                <a:solidFill>
                  <a:schemeClr val="tx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Coalition Application: 90 Institutions, 1 Application. Members focused on Access, Affordability and Success</a:t>
            </a:r>
            <a:endParaRPr sz="2000" dirty="0">
              <a:solidFill>
                <a:schemeClr val="tx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342900" indent="-342900"/>
            <a:r>
              <a:rPr lang="en" sz="2000" dirty="0">
                <a:solidFill>
                  <a:schemeClr val="tx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University Application: Applications that are specific to that particular institution</a:t>
            </a:r>
            <a:endParaRPr sz="2000" dirty="0">
              <a:solidFill>
                <a:schemeClr val="tx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</p:txBody>
      </p:sp>
      <p:pic>
        <p:nvPicPr>
          <p:cNvPr id="352" name="Shape 352" descr="Image result for common applic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50" y="3567124"/>
            <a:ext cx="32004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 descr="Image result for coalition applicat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974" y="3352112"/>
            <a:ext cx="2112617" cy="143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Shape 360" descr="Image result for common application select your school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00" y="76200"/>
            <a:ext cx="8568375" cy="49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Shape 367" descr="Image result for coalition application statu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177000"/>
            <a:ext cx="8801100" cy="478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Questrial" panose="020B0604020202020204" charset="0"/>
              </a:rPr>
              <a:t>Types of Admission Deadlines</a:t>
            </a:r>
            <a:endParaRPr dirty="0">
              <a:latin typeface="Questrial" panose="020B0604020202020204" charset="0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>
                <a:latin typeface="Questrial" panose="020B0604020202020204" charset="0"/>
              </a:rPr>
              <a:t>When should you apply? </a:t>
            </a:r>
            <a:endParaRPr dirty="0">
              <a:latin typeface="Questrial" panose="020B0604020202020204" charset="0"/>
            </a:endParaRPr>
          </a:p>
        </p:txBody>
      </p:sp>
      <p:sp>
        <p:nvSpPr>
          <p:cNvPr id="374" name="Shape 37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Be aware of Application Options</a:t>
            </a:r>
            <a:endParaRPr sz="1600" u="sng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Early Decision</a:t>
            </a: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*-Binding. </a:t>
            </a:r>
            <a:endParaRPr lang="en" sz="1600" dirty="0" smtClean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 smtClean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You </a:t>
            </a: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can anticipate to receive your admission decision earlier (EX: Georgetown)</a:t>
            </a:r>
            <a:endParaRPr sz="16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Early Action</a:t>
            </a: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*-Not binding. Typically EA applicants are more competitive than usual applicants (EX: MIT)</a:t>
            </a:r>
            <a:endParaRPr sz="16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Regular Decision/Rolling Admission- </a:t>
            </a: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Apply to multiple colleges and then select by May 1</a:t>
            </a:r>
            <a:r>
              <a:rPr lang="en" sz="1600" baseline="300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st</a:t>
            </a: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. </a:t>
            </a:r>
            <a:endParaRPr sz="16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*</a:t>
            </a:r>
            <a:r>
              <a:rPr lang="en" sz="1600" u="sng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Due dates for early action or early decision differ from regular admissions</a:t>
            </a:r>
            <a:endParaRPr sz="1600" u="sng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Century Gothic"/>
              <a:buNone/>
            </a:pPr>
            <a:r>
              <a:rPr lang="en" sz="2700" b="0" i="0" u="none" strike="noStrike" cap="none" dirty="0">
                <a:solidFill>
                  <a:srgbClr val="262626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Purpose of the Essay</a:t>
            </a:r>
            <a:endParaRPr sz="2700" b="0" i="0" u="none" strike="noStrike" cap="none" dirty="0">
              <a:solidFill>
                <a:srgbClr val="262626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19413" y="1090960"/>
            <a:ext cx="5640138" cy="28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To find out more about you as a person than can be seen from the application and resume. </a:t>
            </a:r>
            <a:endParaRPr sz="1100" dirty="0">
              <a:latin typeface="Questrial" panose="020B0604020202020204" charset="0"/>
            </a:endParaRPr>
          </a:p>
          <a:p>
            <a:pPr marL="2540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To see how you utilize critical thought and apply it to a variety of situations.</a:t>
            </a:r>
            <a:endParaRPr sz="1100" dirty="0">
              <a:latin typeface="Questrial" panose="020B0604020202020204" charset="0"/>
            </a:endParaRPr>
          </a:p>
          <a:p>
            <a:pPr marL="2540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To get a glimpse of your writing “voice” and how you communicate ideas.</a:t>
            </a:r>
            <a:endParaRPr sz="1100" dirty="0">
              <a:latin typeface="Questrial" panose="020B0604020202020204" charset="0"/>
            </a:endParaRPr>
          </a:p>
          <a:p>
            <a:pPr marL="2540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8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Allow you a voice in the decision </a:t>
            </a:r>
            <a:r>
              <a:rPr lang="en" sz="1800" b="0" i="0" u="none" strike="noStrike" cap="none" dirty="0" smtClean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process</a:t>
            </a:r>
            <a:r>
              <a:rPr lang="en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Century Gothic"/>
              <a:buNone/>
            </a:pPr>
            <a:r>
              <a:rPr lang="en" sz="27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Usual Types of Essay Prompts</a:t>
            </a:r>
            <a:endParaRPr sz="27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•"/>
            </a:pPr>
            <a:r>
              <a:rPr lang="en" sz="2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“You” Question</a:t>
            </a:r>
            <a:endParaRPr sz="11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•"/>
            </a:pPr>
            <a:r>
              <a:rPr lang="en" sz="2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“Passion” or “Interest” Question</a:t>
            </a:r>
            <a:endParaRPr sz="11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•"/>
            </a:pPr>
            <a:r>
              <a:rPr lang="en" sz="2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“Why Us” Question</a:t>
            </a:r>
            <a:endParaRPr sz="11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•"/>
            </a:pPr>
            <a:r>
              <a:rPr lang="en" sz="2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“Creative” Question</a:t>
            </a:r>
            <a:endParaRPr sz="2100" b="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7" name="Shape 38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8389" y="1703100"/>
            <a:ext cx="3476100" cy="22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Century Gothic"/>
              <a:buNone/>
            </a:pPr>
            <a:r>
              <a:rPr lang="en" sz="27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Brainstorming Process</a:t>
            </a:r>
            <a:endParaRPr sz="27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708623" y="1127420"/>
            <a:ext cx="7290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Leave yourself plenty of time</a:t>
            </a:r>
            <a:endParaRPr sz="1600" dirty="0">
              <a:latin typeface="Questrial" panose="020B0604020202020204" charset="0"/>
            </a:endParaRPr>
          </a:p>
          <a:p>
            <a:pPr marL="558800" marR="0" lvl="1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College choice lists</a:t>
            </a:r>
            <a:endParaRPr sz="1600" dirty="0">
              <a:latin typeface="Questrial" panose="020B0604020202020204" charset="0"/>
            </a:endParaRPr>
          </a:p>
          <a:p>
            <a:pPr marL="558800" marR="0" lvl="1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Research essay prompts</a:t>
            </a:r>
            <a:endParaRPr sz="1600" dirty="0">
              <a:latin typeface="Questrial" panose="020B0604020202020204" charset="0"/>
            </a:endParaRPr>
          </a:p>
          <a:p>
            <a:pPr marL="558800" marR="0" lvl="1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Common App vs General</a:t>
            </a:r>
            <a:endParaRPr sz="16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Seek outside council</a:t>
            </a:r>
            <a:endParaRPr sz="16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Write out your potential paths</a:t>
            </a:r>
            <a:endParaRPr sz="1600" dirty="0">
              <a:latin typeface="Questrial" panose="020B0604020202020204" charset="0"/>
            </a:endParaRPr>
          </a:p>
          <a:p>
            <a:pPr marL="558800" marR="0" lvl="1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Use whatever method fits your personality</a:t>
            </a:r>
            <a:endParaRPr sz="1600" dirty="0">
              <a:latin typeface="Questrial" panose="020B0604020202020204" charset="0"/>
            </a:endParaRPr>
          </a:p>
          <a:p>
            <a:pPr marL="558800" marR="0" lvl="1" indent="-254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Outline</a:t>
            </a:r>
            <a:endParaRPr sz="16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</a:pPr>
            <a:r>
              <a:rPr lang="en" sz="1600" b="0" i="0" u="none" strike="noStrike" cap="none" dirty="0">
                <a:solidFill>
                  <a:srgbClr val="3F3F3F"/>
                </a:solidFill>
                <a:latin typeface="Questrial" panose="020B0604020202020204" charset="0"/>
                <a:ea typeface="Century Gothic"/>
                <a:cs typeface="Century Gothic"/>
                <a:sym typeface="Century Gothic"/>
              </a:rPr>
              <a:t>Write, Read, Let it Sit…Repeat</a:t>
            </a:r>
            <a:endParaRPr sz="1600" b="0" i="0" u="none" strike="noStrike" cap="none" dirty="0">
              <a:solidFill>
                <a:srgbClr val="3F3F3F"/>
              </a:solidFill>
              <a:latin typeface="Questrial" panose="020B0604020202020204" charset="0"/>
              <a:ea typeface="Century Gothic"/>
              <a:cs typeface="Century Gothic"/>
              <a:sym typeface="Century Gothic"/>
            </a:endParaRPr>
          </a:p>
          <a:p>
            <a:pPr marL="254000" marR="0" lvl="0" indent="-165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54000" marR="0" lvl="0" indent="-165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AutoShape 2" descr="Image result for essay wri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essay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31" y="1333861"/>
            <a:ext cx="2813747" cy="15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265500" y="-555700"/>
            <a:ext cx="4045200" cy="17862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Questrial" panose="020B0604020202020204" charset="0"/>
              </a:rPr>
              <a:t>Senior Year Checklist</a:t>
            </a:r>
            <a:endParaRPr sz="3600" dirty="0">
              <a:latin typeface="Questrial" panose="020B0604020202020204" charset="0"/>
            </a:endParaRPr>
          </a:p>
        </p:txBody>
      </p:sp>
      <p:sp>
        <p:nvSpPr>
          <p:cNvPr id="467" name="Shape 467"/>
          <p:cNvSpPr txBox="1">
            <a:spLocks noGrp="1"/>
          </p:cNvSpPr>
          <p:nvPr>
            <p:ph type="body" idx="4294967295"/>
          </p:nvPr>
        </p:nvSpPr>
        <p:spPr>
          <a:xfrm>
            <a:off x="4750950" y="152400"/>
            <a:ext cx="3999900" cy="3354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683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Narrow down list of 5-6 schools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Research all of their admission deadlines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Complete Teacher Letter of Recommendation request forms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Complete online applications 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Request official test scores to be sent from Collegeboard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Request from </a:t>
            </a:r>
            <a:r>
              <a:rPr lang="en" sz="1600" dirty="0" smtClean="0">
                <a:latin typeface="Questrial" panose="020B0604020202020204" charset="0"/>
                <a:ea typeface="Economica"/>
                <a:cs typeface="Economica"/>
                <a:sym typeface="Economica"/>
              </a:rPr>
              <a:t>Counseling Office </a:t>
            </a: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to have official transcripts sent 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Fill out the FAFSA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conomica"/>
              <a:buChar char="❏"/>
            </a:pPr>
            <a:r>
              <a:rPr lang="en" sz="1600" dirty="0">
                <a:latin typeface="Questrial" panose="020B0604020202020204" charset="0"/>
                <a:ea typeface="Economica"/>
                <a:cs typeface="Economica"/>
                <a:sym typeface="Economica"/>
              </a:rPr>
              <a:t>Wait for notification</a:t>
            </a:r>
            <a:endParaRPr sz="1600" dirty="0">
              <a:latin typeface="Questrial" panose="020B0604020202020204" charset="0"/>
              <a:ea typeface="Economica"/>
              <a:cs typeface="Economica"/>
              <a:sym typeface="Economica"/>
            </a:endParaRPr>
          </a:p>
        </p:txBody>
      </p:sp>
      <p:pic>
        <p:nvPicPr>
          <p:cNvPr id="468" name="Shape 4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00" y="1304375"/>
            <a:ext cx="3810000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BUZZWORDS</a:t>
            </a:r>
            <a:endParaRPr sz="44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68096" y="1428750"/>
            <a:ext cx="8223504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None/>
            </a:pPr>
            <a:r>
              <a:rPr lang="en" sz="2200" i="0" strike="noStrike" cap="none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Have you ever heard these terms and though “what does that mean”?</a:t>
            </a:r>
            <a:endParaRPr sz="2200" i="0" strike="noStrike" cap="none" dirty="0">
              <a:solidFill>
                <a:schemeClr val="accen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508000" y="2047080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Student to Faculty Ratio</a:t>
            </a:r>
            <a:endParaRPr sz="1800" dirty="0">
              <a:latin typeface="Questrial" panose="020B0604020202020204" charset="0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Acceptance Rate</a:t>
            </a:r>
            <a:endParaRPr sz="1800" dirty="0">
              <a:latin typeface="Questrial" panose="020B0604020202020204" charset="0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Retention Rate</a:t>
            </a:r>
            <a:endParaRPr sz="1800" dirty="0">
              <a:latin typeface="Questrial" panose="020B0604020202020204" charset="0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Renewable Scholarships</a:t>
            </a:r>
            <a:endParaRPr sz="1800" dirty="0">
              <a:latin typeface="Questrial" panose="020B0604020202020204" charset="0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FAFSA</a:t>
            </a:r>
            <a:endParaRPr sz="1800" dirty="0">
              <a:latin typeface="Questrial" panose="020B0604020202020204" charset="0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body" idx="4"/>
          </p:nvPr>
        </p:nvSpPr>
        <p:spPr>
          <a:xfrm>
            <a:off x="3816400" y="2127275"/>
            <a:ext cx="3139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Merit Based Scholarships vs Private Scholarships</a:t>
            </a:r>
            <a:endParaRPr sz="1800"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Superscore </a:t>
            </a:r>
            <a:endParaRPr sz="1800"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Char char="●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For Profit vs Not for Profit Options</a:t>
            </a:r>
            <a:endParaRPr sz="1800" dirty="0"/>
          </a:p>
          <a:p>
            <a: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Questrial" panose="020B0604020202020204" charset="0"/>
              </a:rPr>
              <a:t>Once you have been accepted...</a:t>
            </a:r>
            <a:endParaRPr dirty="0">
              <a:latin typeface="Questrial" panose="020B0604020202020204" charset="0"/>
            </a:endParaRPr>
          </a:p>
        </p:txBody>
      </p:sp>
      <p:sp>
        <p:nvSpPr>
          <p:cNvPr id="474" name="Shape 47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Shape 47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AutoNum type="arabicParenR"/>
            </a:pPr>
            <a:r>
              <a:rPr lang="en" sz="24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Visit the campus</a:t>
            </a:r>
            <a:endParaRPr sz="24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AutoNum type="arabicParenR"/>
            </a:pPr>
            <a:r>
              <a:rPr lang="en" sz="24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Research when Housing applications open</a:t>
            </a:r>
            <a:endParaRPr sz="24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AutoNum type="arabicParenR"/>
            </a:pPr>
            <a:r>
              <a:rPr lang="en" sz="24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Check on Financial Aid and Scholarship package</a:t>
            </a:r>
            <a:endParaRPr sz="24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AutoNum type="arabicParenR"/>
            </a:pPr>
            <a:r>
              <a:rPr lang="en" sz="24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Register for an Orientation program</a:t>
            </a:r>
            <a:endParaRPr sz="24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AutoNum type="arabicParenR"/>
            </a:pPr>
            <a:r>
              <a:rPr lang="en" sz="2400" dirty="0">
                <a:solidFill>
                  <a:schemeClr val="dk1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Notify institution of decision </a:t>
            </a:r>
            <a:endParaRPr sz="2400" dirty="0">
              <a:solidFill>
                <a:schemeClr val="dk1"/>
              </a:solidFill>
              <a:latin typeface="Questrial" panose="020B0604020202020204" charset="0"/>
              <a:ea typeface="Economica"/>
              <a:cs typeface="Economica"/>
              <a:sym typeface="Economica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71863"/>
            <a:ext cx="8839199" cy="39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25" y="785875"/>
            <a:ext cx="8839201" cy="368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25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96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38" y="152400"/>
            <a:ext cx="803893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75" y="152400"/>
            <a:ext cx="80808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275" y="152400"/>
            <a:ext cx="72770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152400"/>
            <a:ext cx="708940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Credit, AP, IB, etc.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87812"/>
            <a:ext cx="4085460" cy="3717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460" y="987811"/>
            <a:ext cx="4024908" cy="360743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30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STARTING THE COLLEGE SEARCH</a:t>
            </a:r>
            <a:r>
              <a:rPr lang="en" sz="44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44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56472" y="1563623"/>
            <a:ext cx="3566160" cy="316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marR="0" lvl="0" indent="-2793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Academics</a:t>
            </a:r>
            <a:endParaRPr sz="1600" b="0" i="0" u="none" strike="noStrike" cap="none" dirty="0">
              <a:solidFill>
                <a:schemeClr val="dk1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Location and Size</a:t>
            </a:r>
            <a:endParaRPr sz="1600" dirty="0">
              <a:latin typeface="Questrial" panose="020B0604020202020204" charset="0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Student to Faculty Ratio</a:t>
            </a:r>
            <a:endParaRPr sz="1600" b="0" i="0" u="none" strike="noStrike" cap="none" dirty="0">
              <a:solidFill>
                <a:schemeClr val="dk1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Student Life</a:t>
            </a:r>
            <a:endParaRPr sz="1600" dirty="0">
              <a:latin typeface="Questrial" panose="020B0604020202020204" charset="0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Campus Visit</a:t>
            </a:r>
            <a:endParaRPr sz="1600" dirty="0">
              <a:latin typeface="Questrial" panose="020B0604020202020204" charset="0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Application Process</a:t>
            </a:r>
            <a:endParaRPr sz="1600" dirty="0">
              <a:latin typeface="Questrial" panose="020B0604020202020204" charset="0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Cost of Attendance</a:t>
            </a:r>
            <a:endParaRPr sz="1600" dirty="0">
              <a:latin typeface="Questrial" panose="020B0604020202020204" charset="0"/>
            </a:endParaRPr>
          </a:p>
          <a:p>
            <a:pPr marL="91440" marR="0" lvl="0" indent="-2793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Scholarships/WUE</a:t>
            </a:r>
            <a:endParaRPr sz="1600" b="0" i="0" u="none" strike="noStrike" cap="none" dirty="0">
              <a:solidFill>
                <a:schemeClr val="dk1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  <a:p>
            <a:pPr marL="91440" marR="0" lvl="0" indent="609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est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74" name="Shape 17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33620" y="1563622"/>
            <a:ext cx="3145631" cy="3168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title"/>
          </p:nvPr>
        </p:nvSpPr>
        <p:spPr>
          <a:xfrm>
            <a:off x="587298" y="348012"/>
            <a:ext cx="7495478" cy="1339540"/>
          </a:xfrm>
          <a:prstGeom prst="rect">
            <a:avLst/>
          </a:prstGeom>
          <a:solidFill>
            <a:srgbClr val="CEDF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400"/>
              <a:buFont typeface="Questrial"/>
              <a:buNone/>
            </a:pPr>
            <a:r>
              <a:rPr lang="en" sz="2800" i="0" u="none" strike="noStrike" cap="none" dirty="0">
                <a:solidFill>
                  <a:srgbClr val="0C0C0C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UNDERSTANDING WUE AND CREATING OUT </a:t>
            </a:r>
            <a:br>
              <a:rPr lang="en" sz="2800" i="0" u="none" strike="noStrike" cap="none" dirty="0">
                <a:solidFill>
                  <a:srgbClr val="0C0C0C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</a:br>
            <a:r>
              <a:rPr lang="en" sz="2800" i="0" u="none" strike="noStrike" cap="none" dirty="0">
                <a:solidFill>
                  <a:srgbClr val="0C0C0C"/>
                </a:solidFill>
                <a:latin typeface="Questrial" panose="020B0604020202020204" charset="0"/>
                <a:ea typeface="Economica"/>
                <a:cs typeface="Economica"/>
                <a:sym typeface="Economica"/>
              </a:rPr>
              <a:t>OF STATE OPTIONS FOR STUDENTS</a:t>
            </a:r>
            <a:r>
              <a:rPr lang="en" sz="2800" b="0" i="0" u="none" strike="noStrike" cap="none" dirty="0">
                <a:solidFill>
                  <a:srgbClr val="0C0C0C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 </a:t>
            </a:r>
            <a:endParaRPr sz="2800" b="0" i="0" u="none" strike="noStrike" cap="none" dirty="0">
              <a:solidFill>
                <a:srgbClr val="0C0C0C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571" name="Shape 571" descr="explore bachelor program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30791" y="1830709"/>
            <a:ext cx="6762600" cy="20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049037" y="4184697"/>
            <a:ext cx="45720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80000"/>
              </a:lnSpc>
              <a:buClr>
                <a:srgbClr val="0C0C0C"/>
              </a:buClr>
              <a:buSzPts val="4800"/>
            </a:pPr>
            <a:r>
              <a:rPr lang="en-US" dirty="0">
                <a:solidFill>
                  <a:srgbClr val="0C0C0C"/>
                </a:solidFill>
                <a:latin typeface="Economica"/>
                <a:ea typeface="Economica"/>
                <a:cs typeface="Economica"/>
                <a:sym typeface="Economica"/>
              </a:rPr>
              <a:t>WESTERN UNDERGRADUATE EXCHANGE</a:t>
            </a:r>
            <a:br>
              <a:rPr lang="en-US" dirty="0">
                <a:solidFill>
                  <a:srgbClr val="0C0C0C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lang="en-US" dirty="0">
                <a:solidFill>
                  <a:srgbClr val="0C0C0C"/>
                </a:solidFill>
                <a:latin typeface="Economica"/>
                <a:ea typeface="Economica"/>
                <a:cs typeface="Economica"/>
                <a:sym typeface="Economica"/>
              </a:rPr>
              <a:t>(WUE) &amp; OUT OF STATE SCHOLARSHIPS </a:t>
            </a:r>
          </a:p>
          <a:p>
            <a:pPr lvl="0" algn="ctr">
              <a:lnSpc>
                <a:spcPct val="80000"/>
              </a:lnSpc>
              <a:buClr>
                <a:srgbClr val="0C0C0C"/>
              </a:buClr>
              <a:buSzPts val="4800"/>
            </a:pPr>
            <a:r>
              <a:rPr lang="en-US" dirty="0">
                <a:latin typeface="Economica"/>
                <a:ea typeface="Economica"/>
                <a:cs typeface="Economica"/>
                <a:sym typeface="Economica"/>
              </a:rPr>
              <a:t>Pronounced “woo-wee”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30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WHY GO OUT OF STATE?</a:t>
            </a:r>
            <a:endParaRPr sz="30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marR="0" lvl="0" indent="-41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Less impacted majors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412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Specialized programs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412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Affordability 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412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Internships with out of state companies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412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Building awareness of other parts of the country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4127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Gaining independence</a:t>
            </a:r>
            <a:endParaRPr sz="1800" b="0" i="0" u="none" strike="noStrike" cap="none" dirty="0">
              <a:solidFill>
                <a:schemeClr val="dk1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584" name="Shape 584" descr="Image result for out of state colleg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27586" y="1256475"/>
            <a:ext cx="39354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title"/>
          </p:nvPr>
        </p:nvSpPr>
        <p:spPr>
          <a:xfrm>
            <a:off x="1143000" y="1143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WHAT IS WUE?</a:t>
            </a:r>
            <a:endParaRPr sz="44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315952" y="1026377"/>
            <a:ext cx="7772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lvl="0" indent="-2539">
              <a:buSzPts val="1600"/>
              <a:buFont typeface="Arial"/>
              <a:buChar char="•"/>
            </a:pPr>
            <a:r>
              <a:rPr lang="en-US" sz="1600" dirty="0" smtClean="0">
                <a:latin typeface="Questrial" panose="020B0604020202020204" charset="0"/>
                <a:ea typeface="Arial"/>
                <a:cs typeface="Arial"/>
                <a:sym typeface="Arial"/>
              </a:rPr>
              <a:t>Western </a:t>
            </a:r>
            <a:r>
              <a:rPr lang="en-US" sz="1600" dirty="0">
                <a:latin typeface="Questrial" panose="020B0604020202020204" charset="0"/>
                <a:ea typeface="Arial"/>
                <a:cs typeface="Arial"/>
                <a:sym typeface="Arial"/>
              </a:rPr>
              <a:t>Interstate Commission of Higher Education (WICHE)</a:t>
            </a: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endParaRPr lang="en-US" sz="1600" dirty="0">
              <a:solidFill>
                <a:srgbClr val="1CADE4"/>
              </a:solidFill>
              <a:latin typeface="Questrial" panose="020B0604020202020204" charset="0"/>
              <a:ea typeface="Arial"/>
              <a:cs typeface="Arial"/>
              <a:sym typeface="Arial"/>
            </a:endParaRP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600" dirty="0" smtClean="0">
                <a:latin typeface="Questrial" panose="020B0604020202020204" charset="0"/>
                <a:ea typeface="Arial"/>
                <a:cs typeface="Arial"/>
                <a:sym typeface="Arial"/>
              </a:rPr>
              <a:t>Regional </a:t>
            </a:r>
            <a:r>
              <a:rPr lang="en-US" sz="1600" dirty="0">
                <a:latin typeface="Questrial" panose="020B0604020202020204" charset="0"/>
                <a:ea typeface="Arial"/>
                <a:cs typeface="Arial"/>
                <a:sym typeface="Arial"/>
              </a:rPr>
              <a:t>tuition-reciprocity agreement</a:t>
            </a: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endParaRPr lang="en-US" sz="1600" dirty="0">
              <a:solidFill>
                <a:srgbClr val="1CADE4"/>
              </a:solidFill>
              <a:latin typeface="Questrial" panose="020B0604020202020204" charset="0"/>
              <a:ea typeface="Arial"/>
              <a:cs typeface="Arial"/>
              <a:sym typeface="Arial"/>
            </a:endParaRP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600" dirty="0" smtClean="0">
                <a:latin typeface="Questrial" panose="020B0604020202020204" charset="0"/>
                <a:ea typeface="Arial"/>
                <a:cs typeface="Arial"/>
                <a:sym typeface="Arial"/>
              </a:rPr>
              <a:t>Up </a:t>
            </a:r>
            <a:r>
              <a:rPr lang="en-US" sz="1600" dirty="0">
                <a:latin typeface="Questrial" panose="020B0604020202020204" charset="0"/>
                <a:ea typeface="Arial"/>
                <a:cs typeface="Arial"/>
                <a:sym typeface="Arial"/>
              </a:rPr>
              <a:t>to 150% of in state resident tuition</a:t>
            </a:r>
          </a:p>
          <a:p>
            <a:pPr marL="76201" lvl="0" indent="0">
              <a:spcBef>
                <a:spcPts val="0"/>
              </a:spcBef>
              <a:buSzPts val="1800"/>
              <a:buNone/>
            </a:pPr>
            <a:endParaRPr lang="en-US" sz="1600" dirty="0">
              <a:solidFill>
                <a:srgbClr val="1CADE4"/>
              </a:solidFill>
              <a:latin typeface="Questrial" panose="020B0604020202020204" charset="0"/>
              <a:ea typeface="Arial"/>
              <a:cs typeface="Arial"/>
              <a:sym typeface="Arial"/>
            </a:endParaRP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600" dirty="0" smtClean="0">
                <a:latin typeface="Questrial" panose="020B0604020202020204" charset="0"/>
                <a:ea typeface="Arial"/>
                <a:cs typeface="Arial"/>
                <a:sym typeface="Arial"/>
              </a:rPr>
              <a:t>Choose </a:t>
            </a:r>
            <a:r>
              <a:rPr lang="en-US" sz="1600" dirty="0">
                <a:latin typeface="Questrial" panose="020B0604020202020204" charset="0"/>
                <a:ea typeface="Arial"/>
                <a:cs typeface="Arial"/>
                <a:sym typeface="Arial"/>
              </a:rPr>
              <a:t>from hundreds of majors at 160 schools</a:t>
            </a: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endParaRPr lang="en-US" sz="1600" dirty="0">
              <a:solidFill>
                <a:srgbClr val="1CADE4"/>
              </a:solidFill>
              <a:latin typeface="Questrial" panose="020B0604020202020204" charset="0"/>
              <a:ea typeface="Arial"/>
              <a:cs typeface="Arial"/>
              <a:sym typeface="Arial"/>
            </a:endParaRPr>
          </a:p>
          <a:p>
            <a:pPr marL="91440" lvl="0" indent="-15239">
              <a:spcBef>
                <a:spcPts val="0"/>
              </a:spcBef>
              <a:buSzPts val="1800"/>
              <a:buFont typeface="Arial"/>
              <a:buChar char="•"/>
            </a:pPr>
            <a:r>
              <a:rPr lang="en-US" sz="1600" dirty="0" smtClean="0">
                <a:latin typeface="Questrial" panose="020B0604020202020204" charset="0"/>
                <a:ea typeface="Arial"/>
                <a:cs typeface="Arial"/>
                <a:sym typeface="Arial"/>
              </a:rPr>
              <a:t>Valid </a:t>
            </a:r>
            <a:r>
              <a:rPr lang="en-US" sz="1600" dirty="0">
                <a:latin typeface="Questrial" panose="020B0604020202020204" charset="0"/>
                <a:ea typeface="Arial"/>
                <a:cs typeface="Arial"/>
                <a:sym typeface="Arial"/>
              </a:rPr>
              <a:t>for full 2 and 4 year degrees</a:t>
            </a:r>
          </a:p>
          <a:p>
            <a:pPr marL="91440" marR="0" lvl="0" indent="-16827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endParaRPr sz="1600" dirty="0"/>
          </a:p>
          <a:p>
            <a:pPr marL="0" marR="0" lvl="0" indent="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775"/>
              <a:buFont typeface="Quest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body" idx="2"/>
          </p:nvPr>
        </p:nvSpPr>
        <p:spPr>
          <a:xfrm>
            <a:off x="3817477" y="1620442"/>
            <a:ext cx="3138000" cy="2910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8" name="Shape 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788" y="331601"/>
            <a:ext cx="8618426" cy="47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800"/>
              <a:buFont typeface="Questrial"/>
              <a:buNone/>
            </a:pPr>
            <a:r>
              <a:rPr lang="en" sz="4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SO IN A NUTSHELL….</a:t>
            </a:r>
            <a:endParaRPr sz="4800" b="0" i="0" u="none" strike="noStrike" cap="none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891625" y="2129625"/>
            <a:ext cx="67131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07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WUE = Tuition Reduction!</a:t>
            </a:r>
            <a:endParaRPr sz="2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07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*http://wiche.edu/wue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1" y="380186"/>
            <a:ext cx="4562475" cy="4219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1805" y="2430965"/>
            <a:ext cx="37245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latin typeface="Questrial" panose="020B0604020202020204" charset="0"/>
              </a:rPr>
              <a:t>In 2017-18, 1,599 students from Oregon were enrolled in out-of-state programs at reduced rates (150 percent of resident tuition), saving $15.8 million in tuition and fees – the average student savings amounted to $9,900. In the last 10 years, students have saved </a:t>
            </a:r>
            <a:r>
              <a:rPr lang="en-US" b="1" dirty="0">
                <a:latin typeface="Questrial" panose="020B0604020202020204" charset="0"/>
              </a:rPr>
              <a:t>$126.4 million</a:t>
            </a:r>
            <a:r>
              <a:rPr lang="en-US" dirty="0">
                <a:latin typeface="Questrial" panose="020B0604020202020204" charset="0"/>
              </a:rPr>
              <a:t>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title"/>
          </p:nvPr>
        </p:nvSpPr>
        <p:spPr>
          <a:xfrm>
            <a:off x="1091125" y="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3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WHO IS PART OF WUE?</a:t>
            </a:r>
            <a:endParaRPr sz="3000" b="0" i="0" u="none" strike="noStrike" cap="none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1134350" y="710300"/>
            <a:ext cx="22557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marR="0" lvl="0" indent="-34289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New Mexico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Montana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Arizona 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Utah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Oregon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Colorado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Wyoming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Idaho 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Alaska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Washington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California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Nevada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Hawaii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North Dakota</a:t>
            </a:r>
            <a:endParaRPr sz="800" dirty="0"/>
          </a:p>
          <a:p>
            <a:pPr marL="91440" marR="0" lvl="0" indent="-34289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Questrial"/>
              <a:buChar char=" "/>
            </a:pPr>
            <a:r>
              <a:rPr lang="en" sz="8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South Dakota</a:t>
            </a:r>
            <a:endParaRPr sz="800" dirty="0"/>
          </a:p>
        </p:txBody>
      </p:sp>
      <p:pic>
        <p:nvPicPr>
          <p:cNvPr id="616" name="Shape 6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200" y="1143001"/>
            <a:ext cx="5308600" cy="3518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22" name="Shape 622"/>
          <p:cNvGraphicFramePr/>
          <p:nvPr>
            <p:extLst>
              <p:ext uri="{D42A27DB-BD31-4B8C-83A1-F6EECF244321}">
                <p14:modId xmlns:p14="http://schemas.microsoft.com/office/powerpoint/2010/main" val="3012180767"/>
              </p:ext>
            </p:extLst>
          </p:nvPr>
        </p:nvGraphicFramePr>
        <p:xfrm>
          <a:off x="334537" y="223024"/>
          <a:ext cx="6702839" cy="4393581"/>
        </p:xfrm>
        <a:graphic>
          <a:graphicData uri="http://schemas.openxmlformats.org/drawingml/2006/table">
            <a:tbl>
              <a:tblPr>
                <a:noFill/>
                <a:tableStyleId>{7772C6E2-3016-49C6-973C-E3B2C62B7DB4}</a:tableStyleId>
              </a:tblPr>
              <a:tblGrid>
                <a:gridCol w="258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2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0766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GPA 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Score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Deadline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WUE application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56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Boise State University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 1060 ACT 21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 15th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56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Montana State University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 1310 ACT 28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Feb 1st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56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Alaska Anchorage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Requirement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56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Alaska Fairbanks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Requirement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56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Idaho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Requirement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sz="11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2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Savings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28111"/>
              </p:ext>
            </p:extLst>
          </p:nvPr>
        </p:nvGraphicFramePr>
        <p:xfrm>
          <a:off x="496920" y="1447800"/>
          <a:ext cx="6469760" cy="2679234"/>
        </p:xfrm>
        <a:graphic>
          <a:graphicData uri="http://schemas.openxmlformats.org/drawingml/2006/table">
            <a:tbl>
              <a:tblPr firstRow="1" bandRow="1">
                <a:tableStyleId>{7772C6E2-3016-49C6-973C-E3B2C62B7DB4}</a:tableStyleId>
              </a:tblPr>
              <a:tblGrid>
                <a:gridCol w="1617440">
                  <a:extLst>
                    <a:ext uri="{9D8B030D-6E8A-4147-A177-3AD203B41FA5}">
                      <a16:colId xmlns:a16="http://schemas.microsoft.com/office/drawing/2014/main" val="3097069308"/>
                    </a:ext>
                  </a:extLst>
                </a:gridCol>
                <a:gridCol w="1617440">
                  <a:extLst>
                    <a:ext uri="{9D8B030D-6E8A-4147-A177-3AD203B41FA5}">
                      <a16:colId xmlns:a16="http://schemas.microsoft.com/office/drawing/2014/main" val="2493752055"/>
                    </a:ext>
                  </a:extLst>
                </a:gridCol>
                <a:gridCol w="1617440">
                  <a:extLst>
                    <a:ext uri="{9D8B030D-6E8A-4147-A177-3AD203B41FA5}">
                      <a16:colId xmlns:a16="http://schemas.microsoft.com/office/drawing/2014/main" val="231950521"/>
                    </a:ext>
                  </a:extLst>
                </a:gridCol>
                <a:gridCol w="1617440">
                  <a:extLst>
                    <a:ext uri="{9D8B030D-6E8A-4147-A177-3AD203B41FA5}">
                      <a16:colId xmlns:a16="http://schemas.microsoft.com/office/drawing/2014/main" val="3246944451"/>
                    </a:ext>
                  </a:extLst>
                </a:gridCol>
              </a:tblGrid>
              <a:tr h="8930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Idaho Resident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of State 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WUE Eligible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03191"/>
                  </a:ext>
                </a:extLst>
              </a:tr>
              <a:tr h="893078">
                <a:tc>
                  <a:txBody>
                    <a:bodyPr/>
                    <a:lstStyle/>
                    <a:p>
                      <a:r>
                        <a:rPr lang="en-US" dirty="0" smtClean="0"/>
                        <a:t>Boise State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$7,326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$23,976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$11,541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038966"/>
                  </a:ext>
                </a:extLst>
              </a:tr>
              <a:tr h="893078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</a:t>
                      </a:r>
                      <a:r>
                        <a:rPr lang="en-US" baseline="0" dirty="0" smtClean="0"/>
                        <a:t> of Idaho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$7,860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$11,795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7436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APPLYING FOR WUE</a:t>
            </a:r>
            <a:endParaRPr sz="4400" b="0" i="0" u="none" strike="noStrike" cap="none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768100" y="1319025"/>
            <a:ext cx="7507200" cy="3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There is not a general WUE application: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Apply directly to the institution.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" sz="2000" dirty="0" smtClean="0">
                <a:latin typeface="Arial"/>
                <a:ea typeface="Arial"/>
                <a:cs typeface="Arial"/>
                <a:sym typeface="Arial"/>
              </a:rPr>
              <a:t>When </a:t>
            </a: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you apply, look for: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dirty="0">
                <a:solidFill>
                  <a:srgbClr val="1CADE4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Early deadlines or first-come, first-served programs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dirty="0">
                <a:solidFill>
                  <a:srgbClr val="1CADE4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Is a separate application required?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dirty="0">
                <a:solidFill>
                  <a:srgbClr val="1CADE4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Minimum GPA and SAT/ACT scores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dirty="0">
                <a:solidFill>
                  <a:srgbClr val="1CADE4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Restrictions on eligible majors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91440" lvl="0" indent="1016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(i.e.: University of Arizona only offers WUE for mining engineering)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 dirty="0"/>
          </a:p>
          <a:p>
            <a:pPr marL="91440" marR="0" lvl="0" indent="11176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" marR="0" lvl="0" indent="3556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89264" y="114300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Questrial"/>
              <a:buNone/>
            </a:pPr>
            <a:r>
              <a:rPr lang="en" sz="2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FINDING THE RIGHT SCHOOLS FOR YOU</a:t>
            </a:r>
            <a:endParaRPr sz="2800" b="0" i="0" u="none" strike="noStrike" cap="none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2133600" y="4649067"/>
            <a:ext cx="5562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https://bigfuture.collegeboard.org/</a:t>
            </a:r>
            <a:endParaRPr/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l="18005" t="12499" r="17573" b="19791"/>
          <a:stretch/>
        </p:blipFill>
        <p:spPr>
          <a:xfrm>
            <a:off x="392375" y="893875"/>
            <a:ext cx="6572451" cy="371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Questrial" panose="020B0604020202020204" charset="0"/>
              </a:rPr>
              <a:t>Things to Remember</a:t>
            </a:r>
            <a:endParaRPr dirty="0">
              <a:latin typeface="Questrial" panose="020B0604020202020204" charset="0"/>
            </a:endParaRPr>
          </a:p>
        </p:txBody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229925" y="1017725"/>
            <a:ext cx="3799383" cy="275419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</a:pPr>
            <a:r>
              <a:rPr lang="en" sz="1800" dirty="0" smtClean="0">
                <a:solidFill>
                  <a:schemeClr val="dk1"/>
                </a:solidFill>
                <a:latin typeface="Questrial" panose="020B0604020202020204" charset="0"/>
              </a:rPr>
              <a:t>WUE </a:t>
            </a:r>
            <a:r>
              <a:rPr lang="en" sz="1800" dirty="0">
                <a:solidFill>
                  <a:schemeClr val="dk1"/>
                </a:solidFill>
                <a:latin typeface="Questrial" panose="020B0604020202020204" charset="0"/>
              </a:rPr>
              <a:t>awards are time-limited, or may max out after a certain number of credits are earned</a:t>
            </a:r>
            <a:endParaRPr sz="1800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</a:pPr>
            <a:r>
              <a:rPr lang="en" sz="1800" dirty="0" smtClean="0">
                <a:solidFill>
                  <a:schemeClr val="dk1"/>
                </a:solidFill>
                <a:latin typeface="Questrial" panose="020B0604020202020204" charset="0"/>
              </a:rPr>
              <a:t>Students </a:t>
            </a:r>
            <a:r>
              <a:rPr lang="en" sz="1800" dirty="0">
                <a:solidFill>
                  <a:schemeClr val="dk1"/>
                </a:solidFill>
                <a:latin typeface="Questrial" panose="020B0604020202020204" charset="0"/>
              </a:rPr>
              <a:t>must remain in good academic standing</a:t>
            </a:r>
            <a:endParaRPr sz="1800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285750" indent="-285750">
              <a:lnSpc>
                <a:spcPct val="90000"/>
              </a:lnSpc>
              <a:spcBef>
                <a:spcPts val="200"/>
              </a:spcBef>
              <a:buClr>
                <a:schemeClr val="dk1"/>
              </a:buClr>
            </a:pPr>
            <a:r>
              <a:rPr lang="en" sz="1800" dirty="0" smtClean="0">
                <a:solidFill>
                  <a:schemeClr val="dk1"/>
                </a:solidFill>
                <a:latin typeface="Questrial" panose="020B0604020202020204" charset="0"/>
              </a:rPr>
              <a:t>Check </a:t>
            </a:r>
            <a:r>
              <a:rPr lang="en" sz="1800" dirty="0">
                <a:solidFill>
                  <a:schemeClr val="dk1"/>
                </a:solidFill>
                <a:latin typeface="Questrial" panose="020B0604020202020204" charset="0"/>
              </a:rPr>
              <a:t>with the school for specific GPA/minimum credit hours requirements</a:t>
            </a:r>
            <a:endParaRPr sz="1800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</a:pPr>
            <a:r>
              <a:rPr lang="en" sz="1800" dirty="0" smtClean="0">
                <a:solidFill>
                  <a:schemeClr val="dk1"/>
                </a:solidFill>
                <a:latin typeface="Questrial" panose="020B0604020202020204" charset="0"/>
              </a:rPr>
              <a:t>Students </a:t>
            </a:r>
            <a:r>
              <a:rPr lang="en" sz="1800" dirty="0">
                <a:solidFill>
                  <a:schemeClr val="dk1"/>
                </a:solidFill>
                <a:latin typeface="Questrial" panose="020B0604020202020204" charset="0"/>
              </a:rPr>
              <a:t>can’t use time paying the WUE rate to gain in-state residency</a:t>
            </a:r>
            <a:endParaRPr sz="1800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Image result for college scholarsh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08" y="1508661"/>
            <a:ext cx="3394882" cy="22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13346" y="510037"/>
            <a:ext cx="7290000" cy="1124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Questrial" panose="020B0604020202020204" charset="0"/>
              </a:rPr>
              <a:t>Other Merit Scholarships</a:t>
            </a:r>
            <a:endParaRPr dirty="0">
              <a:latin typeface="Questrial" panose="020B0604020202020204" charset="0"/>
            </a:endParaRPr>
          </a:p>
        </p:txBody>
      </p:sp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00" cy="4323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>
              <a:spcBef>
                <a:spcPts val="80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647" name="Shape 647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00" cy="2478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Shape 648"/>
          <p:cNvSpPr txBox="1">
            <a:spLocks noGrp="1"/>
          </p:cNvSpPr>
          <p:nvPr>
            <p:ph type="body" idx="3"/>
          </p:nvPr>
        </p:nvSpPr>
        <p:spPr>
          <a:xfrm>
            <a:off x="4273487" y="1620737"/>
            <a:ext cx="3139200" cy="4323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49" name="Shape 649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00" cy="2478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9" y="1151283"/>
            <a:ext cx="3113376" cy="346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85" y="1165647"/>
            <a:ext cx="2958817" cy="3434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508000" y="315951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2800" b="0" i="0" u="none" strike="noStrike" cap="none" dirty="0">
                <a:solidFill>
                  <a:srgbClr val="0C0C0C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SCHOLARSHIPS AND FINANCIAL AID</a:t>
            </a:r>
            <a:endParaRPr sz="2800" b="0" i="0" u="none" strike="noStrike" cap="none" dirty="0">
              <a:solidFill>
                <a:srgbClr val="0C0C0C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441010" y="638125"/>
            <a:ext cx="7692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marR="0" lvl="0" indent="698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Questrial"/>
              <a:buNone/>
            </a:pPr>
            <a:endParaRPr sz="155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" marR="0" lvl="0" indent="6985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Questrial"/>
              <a:buNone/>
            </a:pPr>
            <a:endParaRPr sz="155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" marR="0" lvl="0" indent="-32702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Scholarship Application</a:t>
            </a:r>
            <a:endParaRPr sz="1800" dirty="0">
              <a:latin typeface="Questrial" panose="020B0604020202020204" charset="0"/>
            </a:endParaRPr>
          </a:p>
          <a:p>
            <a:pPr marL="91440" marR="0" lvl="0" indent="-32702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Academic </a:t>
            </a:r>
            <a:r>
              <a:rPr lang="en" sz="1800" b="0" i="0" u="none" strike="noStrike" cap="none" dirty="0" smtClean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Scholarships</a:t>
            </a:r>
            <a:endParaRPr sz="1800" b="0" i="0" u="none" strike="noStrike" cap="none" dirty="0">
              <a:solidFill>
                <a:schemeClr val="dk1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  <a:p>
            <a:pPr marL="91440" marR="0" lvl="0" indent="-32702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Financial Aid</a:t>
            </a:r>
            <a:endParaRPr sz="1800" dirty="0">
              <a:latin typeface="Questrial" panose="020B0604020202020204" charset="0"/>
            </a:endParaRPr>
          </a:p>
          <a:p>
            <a:pPr marL="128016" marR="0" lvl="1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15"/>
              <a:buFont typeface="Noto Sans Symbols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-</a:t>
            </a:r>
            <a:r>
              <a:rPr lang="en" sz="1800" b="0" i="0" u="none" strike="noStrike" cap="none" dirty="0" smtClean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FAFSA.ed.gov</a:t>
            </a:r>
          </a:p>
          <a:p>
            <a:pPr marL="128016" marR="0" lvl="1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15"/>
              <a:buFont typeface="Noto Sans Symbols"/>
              <a:buNone/>
            </a:pPr>
            <a:endParaRPr sz="1800" dirty="0">
              <a:latin typeface="Questrial" panose="020B0604020202020204" charset="0"/>
            </a:endParaRPr>
          </a:p>
          <a:p>
            <a:pPr marL="265176" lvl="1" indent="-78422">
              <a:lnSpc>
                <a:spcPct val="70000"/>
              </a:lnSpc>
              <a:spcBef>
                <a:spcPts val="600"/>
              </a:spcBef>
              <a:buSzPts val="1400"/>
              <a:buFont typeface="Arial"/>
              <a:buChar char="•"/>
            </a:pPr>
            <a:endParaRPr lang="en-US" sz="1800" dirty="0" smtClean="0">
              <a:latin typeface="Questrial" panose="020B0604020202020204" charset="0"/>
            </a:endParaRPr>
          </a:p>
          <a:p>
            <a:pPr marL="186754" lvl="1" indent="0">
              <a:lnSpc>
                <a:spcPct val="70000"/>
              </a:lnSpc>
              <a:spcBef>
                <a:spcPts val="600"/>
              </a:spcBef>
              <a:buSzPts val="1400"/>
              <a:buNone/>
            </a:pPr>
            <a:r>
              <a:rPr lang="en-US" sz="1800" dirty="0" smtClean="0">
                <a:latin typeface="Questrial" panose="020B0604020202020204" charset="0"/>
              </a:rPr>
              <a:t>-</a:t>
            </a:r>
            <a:r>
              <a:rPr lang="en-US" sz="1800" dirty="0" smtClean="0">
                <a:solidFill>
                  <a:schemeClr val="tx1"/>
                </a:solidFill>
                <a:latin typeface="Questrial" panose="020B0604020202020204" charset="0"/>
              </a:rPr>
              <a:t>https</a:t>
            </a:r>
            <a:r>
              <a:rPr lang="en-US" sz="1800" dirty="0">
                <a:solidFill>
                  <a:schemeClr val="tx1"/>
                </a:solidFill>
                <a:latin typeface="Questrial" panose="020B0604020202020204" charset="0"/>
              </a:rPr>
              <a:t>://oregonstudentaid.gov/scholarships.aspx</a:t>
            </a:r>
            <a:endParaRPr sz="1800" dirty="0">
              <a:solidFill>
                <a:schemeClr val="tx1"/>
              </a:solidFill>
              <a:latin typeface="Questrial" panose="020B0604020202020204" charset="0"/>
            </a:endParaRPr>
          </a:p>
          <a:p>
            <a:pPr marL="128016" marR="0" lvl="1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15"/>
              <a:buFont typeface="Noto Sans Symbols"/>
              <a:buNone/>
            </a:pPr>
            <a:r>
              <a:rPr lang="en" sz="1800" b="0" i="0" u="none" strike="noStrike" cap="none" dirty="0">
                <a:solidFill>
                  <a:schemeClr val="tx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-</a:t>
            </a:r>
            <a:r>
              <a:rPr lang="en" sz="1800" b="0" i="0" u="none" strike="noStrike" cap="none" dirty="0" smtClean="0">
                <a:solidFill>
                  <a:schemeClr val="tx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bigfuture.collegeboard.org/scholarship-search</a:t>
            </a:r>
          </a:p>
          <a:p>
            <a:pPr marL="128016" marR="0" lvl="1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15"/>
              <a:buFont typeface="Noto Sans Symbols"/>
              <a:buNone/>
            </a:pPr>
            <a:endParaRPr sz="1800" dirty="0">
              <a:latin typeface="Questrial" panose="020B0604020202020204" charset="0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 dirty="0"/>
          </a:p>
          <a:p>
            <a:pPr marL="411480" marR="0" lvl="1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40"/>
              <a:buFont typeface="Noto Sans Symbols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114300" marR="0" lvl="0" indent="0" algn="l" rtl="0">
              <a:lnSpc>
                <a:spcPct val="7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Quest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6511" y="2639737"/>
            <a:ext cx="2506900" cy="172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/>
          <p:nvPr/>
        </p:nvSpPr>
        <p:spPr>
          <a:xfrm>
            <a:off x="4513439" y="1239337"/>
            <a:ext cx="31725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1" indent="0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25"/>
              <a:buFont typeface="Noto Sans Symbols"/>
              <a:buNone/>
            </a:pPr>
            <a:r>
              <a:rPr lang="en" sz="16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Important Dates</a:t>
            </a:r>
            <a:endParaRPr sz="16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65176" lvl="1" indent="-78422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Opens October 1, 2018</a:t>
            </a:r>
            <a:endParaRPr sz="16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65176" lvl="1" indent="-78422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Priority deadline (varies):</a:t>
            </a:r>
            <a:endParaRPr sz="16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697230" lvl="1" indent="-227012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 sz="16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	February 2019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>
            <a:spLocks noGrp="1"/>
          </p:cNvSpPr>
          <p:nvPr>
            <p:ph type="subTitle" idx="1"/>
          </p:nvPr>
        </p:nvSpPr>
        <p:spPr>
          <a:xfrm>
            <a:off x="2767864" y="1280997"/>
            <a:ext cx="24003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Questrial"/>
              <a:buNone/>
            </a:pPr>
            <a:r>
              <a:rPr lang="en" sz="30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Any questions?</a:t>
            </a:r>
            <a:endParaRPr sz="30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74" name="Shape 674"/>
          <p:cNvSpPr txBox="1">
            <a:spLocks noGrp="1"/>
          </p:cNvSpPr>
          <p:nvPr>
            <p:ph type="ctrTitle"/>
          </p:nvPr>
        </p:nvSpPr>
        <p:spPr>
          <a:xfrm>
            <a:off x="342900" y="3953528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790"/>
              <a:buFont typeface="Questrial"/>
              <a:buNone/>
            </a:pPr>
            <a: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1400" b="1" i="0" u="sng" strike="noStrike" cap="none" dirty="0">
                <a:solidFill>
                  <a:srgbClr val="0C0C0C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CONTACT </a:t>
            </a:r>
            <a:r>
              <a:rPr lang="en" sz="1400" b="1" i="0" u="sng" strike="noStrike" cap="none" dirty="0" smtClean="0">
                <a:solidFill>
                  <a:srgbClr val="0C0C0C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US</a:t>
            </a:r>
            <a:r>
              <a:rPr lang="en" sz="1400" b="1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/>
            </a:r>
            <a:br>
              <a:rPr lang="en" sz="1400" b="1" i="0" u="none" strike="noStrike" cap="none" dirty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</a:br>
            <a:r>
              <a:rPr lang="en" sz="1400" b="1" u="none" dirty="0">
                <a:solidFill>
                  <a:schemeClr val="dk1"/>
                </a:solidFill>
                <a:latin typeface="Questrial" panose="020B0604020202020204" charset="0"/>
              </a:rPr>
              <a:t>HUNTER</a:t>
            </a:r>
            <a:r>
              <a:rPr lang="en" sz="1400" b="1" dirty="0">
                <a:solidFill>
                  <a:schemeClr val="dk1"/>
                </a:solidFill>
                <a:latin typeface="Questrial" panose="020B0604020202020204" charset="0"/>
              </a:rPr>
              <a:t>.DENSON@UA.EDU</a:t>
            </a:r>
            <a:endParaRPr sz="1400" b="1" dirty="0">
              <a:solidFill>
                <a:schemeClr val="dk1"/>
              </a:solidFill>
              <a:latin typeface="Questrial" panose="020B060402020202020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790"/>
              <a:buFont typeface="Questrial"/>
              <a:buNone/>
            </a:pPr>
            <a:r>
              <a:rPr lang="en" sz="1400" b="1" i="0" u="none" strike="noStrike" cap="none" dirty="0" smtClean="0">
                <a:solidFill>
                  <a:schemeClr val="dk1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SYDNEYMONTGOMERY@BOISESTATE.EDU</a:t>
            </a:r>
            <a: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" sz="279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3959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" sz="3959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sz="3959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50" name="Picture 2" descr="Hunter Denson, Regional Recru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6" y="691375"/>
            <a:ext cx="2015195" cy="24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54-PZRPnriMIilSz3bdUJ9wFFvmtCLcAYvvSECJ7UCinRVlYWMB-oIYOQPtVj6sYs4zdVfyoTCOmRQUCSKw2A0UpM30AY3zL3u45GLNY_Ee31ErbVld2e5G9WEBbSgvhZ-fmg8Q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87" y="691376"/>
            <a:ext cx="1661454" cy="24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l="23643" t="12500" r="25445" b="9375"/>
          <a:stretch/>
        </p:blipFill>
        <p:spPr>
          <a:xfrm>
            <a:off x="498425" y="545200"/>
            <a:ext cx="6149674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l="15942" t="12292" r="18556" b="11073"/>
          <a:stretch/>
        </p:blipFill>
        <p:spPr>
          <a:xfrm>
            <a:off x="646225" y="540725"/>
            <a:ext cx="6172200" cy="40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36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LARGE SCHOOLS</a:t>
            </a:r>
            <a:endParaRPr sz="36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304800" y="1695450"/>
            <a:ext cx="29064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Arizona State University Student </a:t>
            </a: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opulation: 72,072</a:t>
            </a:r>
            <a:endParaRPr sz="1400" dirty="0"/>
          </a:p>
          <a:p>
            <a:pPr marL="45720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University of Alabama Student </a:t>
            </a: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opulation: 38,000</a:t>
            </a:r>
            <a:endParaRPr sz="1400" dirty="0"/>
          </a:p>
          <a:p>
            <a:pPr marL="45720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Oregon State University Student </a:t>
            </a: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opulation: 32,598</a:t>
            </a: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Boise State University Student </a:t>
            </a: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opulation: 23,873</a:t>
            </a:r>
            <a:endParaRPr sz="1400" dirty="0"/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est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1219" y="1695450"/>
            <a:ext cx="1894479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5014" y="3152078"/>
            <a:ext cx="1299762" cy="117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 descr="Image result for university of alabama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5014" y="1516505"/>
            <a:ext cx="1399072" cy="116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8122" y="3039202"/>
            <a:ext cx="1340672" cy="140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Questrial"/>
              <a:buNone/>
            </a:pPr>
            <a:r>
              <a:rPr lang="en" sz="36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MEDIUM AND SMALL SCHOOLS</a:t>
            </a:r>
            <a:endParaRPr sz="3600" b="0" i="0" u="none" strike="noStrike" cap="none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3" name="Shape 2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38711" y="1539332"/>
            <a:ext cx="1286400" cy="10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721025" y="1816475"/>
            <a:ext cx="2819400" cy="3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University of Idaho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Student population: 12,338</a:t>
            </a: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University of Montana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Student Population: 11, 865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Eastern Oregon University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Student population: 3,488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Carroll College (Montana)</a:t>
            </a: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Student population: 1,430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0425" y="3158948"/>
            <a:ext cx="1785938" cy="92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4189" y="3241850"/>
            <a:ext cx="1535826" cy="8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01859" y="1539332"/>
            <a:ext cx="1718156" cy="1030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55582" y="627120"/>
            <a:ext cx="8520600" cy="6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Questrial"/>
              <a:buNone/>
            </a:pPr>
            <a:r>
              <a:rPr lang="en" sz="3600" b="0" i="0" u="none" strike="noStrike" cap="none" dirty="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rPr>
              <a:t>SELECTING WHERE YOU WILL APPLY</a:t>
            </a:r>
            <a:endParaRPr sz="3600" b="0" i="0" u="none" strike="noStrike" cap="none" dirty="0">
              <a:solidFill>
                <a:srgbClr val="0C0C0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311700" y="1561856"/>
            <a:ext cx="39999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Safety School - Above average applicant; within budget</a:t>
            </a:r>
            <a:endParaRPr sz="16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Good Match - Schools that meet your “College Fit Checklist” and you meet their minimum admission requirements</a:t>
            </a:r>
            <a:endParaRPr sz="16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Economica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Reach School - Less likely of being accepted; out of budget</a:t>
            </a:r>
            <a:endParaRPr sz="16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body" idx="2"/>
          </p:nvPr>
        </p:nvSpPr>
        <p:spPr>
          <a:xfrm>
            <a:off x="4832400" y="1561856"/>
            <a:ext cx="39999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Questrial"/>
              <a:buNone/>
            </a:pPr>
            <a:endParaRPr sz="14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882" y="1824027"/>
            <a:ext cx="3181815" cy="225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995</Words>
  <Application>Microsoft Office PowerPoint</Application>
  <PresentationFormat>On-screen Show (16:9)</PresentationFormat>
  <Paragraphs>233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Times New Roman</vt:lpstr>
      <vt:lpstr>Noto Sans Symbols</vt:lpstr>
      <vt:lpstr>Trebuchet MS</vt:lpstr>
      <vt:lpstr>Economica</vt:lpstr>
      <vt:lpstr>Century Gothic</vt:lpstr>
      <vt:lpstr>Calibri</vt:lpstr>
      <vt:lpstr>Questrial</vt:lpstr>
      <vt:lpstr>Facet</vt:lpstr>
      <vt:lpstr>College Planning 101</vt:lpstr>
      <vt:lpstr>BUZZWORDS</vt:lpstr>
      <vt:lpstr>STARTING THE COLLEGE SEARCH </vt:lpstr>
      <vt:lpstr>FINDING THE RIGHT SCHOOLS FOR YOU</vt:lpstr>
      <vt:lpstr>PowerPoint Presentation</vt:lpstr>
      <vt:lpstr>PowerPoint Presentation</vt:lpstr>
      <vt:lpstr>LARGE SCHOOLS</vt:lpstr>
      <vt:lpstr>MEDIUM AND SMALL SCHOOLS</vt:lpstr>
      <vt:lpstr>SELECTING WHERE YOU WILL APPLY</vt:lpstr>
      <vt:lpstr>Visiting Campus</vt:lpstr>
      <vt:lpstr>What Really Matters to Colleges?</vt:lpstr>
      <vt:lpstr>Types of Applications</vt:lpstr>
      <vt:lpstr>PowerPoint Presentation</vt:lpstr>
      <vt:lpstr>PowerPoint Presentation</vt:lpstr>
      <vt:lpstr>Types of Admission Deadlines</vt:lpstr>
      <vt:lpstr>Purpose of the Essay</vt:lpstr>
      <vt:lpstr>4 Usual Types of Essay Prompts</vt:lpstr>
      <vt:lpstr>Brainstorming Process</vt:lpstr>
      <vt:lpstr>Senior Year Checklist</vt:lpstr>
      <vt:lpstr>Once you have been accepted...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 Credit, AP, IB, etc.</vt:lpstr>
      <vt:lpstr>UNDERSTANDING WUE AND CREATING OUT  OF STATE OPTIONS FOR STUDENTS </vt:lpstr>
      <vt:lpstr>WHY GO OUT OF STATE?</vt:lpstr>
      <vt:lpstr>WHAT IS WUE?</vt:lpstr>
      <vt:lpstr>PowerPoint Presentation</vt:lpstr>
      <vt:lpstr>SO IN A NUTSHELL….</vt:lpstr>
      <vt:lpstr>PowerPoint Presentation</vt:lpstr>
      <vt:lpstr>WHO IS PART OF WUE?</vt:lpstr>
      <vt:lpstr>PowerPoint Presentation</vt:lpstr>
      <vt:lpstr>Example of Savings </vt:lpstr>
      <vt:lpstr>APPLYING FOR WUE</vt:lpstr>
      <vt:lpstr>Things to Remember</vt:lpstr>
      <vt:lpstr>Other Merit Scholarships</vt:lpstr>
      <vt:lpstr>SCHOLARSHIPS AND FINANCIAL AID</vt:lpstr>
      <vt:lpstr>  CONTACT US HUNTER.DENSON@UA.EDU SYDNEYMONTGOMERY@BOISESTATE.EDU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Planning 101</dc:title>
  <dc:creator>Sydney Montgomery</dc:creator>
  <cp:lastModifiedBy>Sydney Montgomery</cp:lastModifiedBy>
  <cp:revision>15</cp:revision>
  <dcterms:modified xsi:type="dcterms:W3CDTF">2018-09-25T00:29:48Z</dcterms:modified>
</cp:coreProperties>
</file>