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7" r:id="rId2"/>
    <p:sldId id="260" r:id="rId3"/>
    <p:sldId id="273" r:id="rId4"/>
    <p:sldId id="288" r:id="rId5"/>
    <p:sldId id="261" r:id="rId6"/>
    <p:sldId id="259" r:id="rId7"/>
    <p:sldId id="262" r:id="rId8"/>
    <p:sldId id="272" r:id="rId9"/>
    <p:sldId id="275" r:id="rId10"/>
    <p:sldId id="271" r:id="rId11"/>
    <p:sldId id="276" r:id="rId12"/>
    <p:sldId id="279" r:id="rId13"/>
    <p:sldId id="278" r:id="rId14"/>
    <p:sldId id="287" r:id="rId15"/>
    <p:sldId id="284" r:id="rId16"/>
    <p:sldId id="286" r:id="rId17"/>
    <p:sldId id="283" r:id="rId18"/>
    <p:sldId id="289" r:id="rId19"/>
    <p:sldId id="269" r:id="rId20"/>
    <p:sldId id="267" r:id="rId21"/>
    <p:sldId id="290" r:id="rId22"/>
    <p:sldId id="264" r:id="rId23"/>
    <p:sldId id="282" r:id="rId24"/>
    <p:sldId id="28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514B30-D731-D741-863B-F8D2397A273C}">
          <p14:sldIdLst>
            <p14:sldId id="257"/>
            <p14:sldId id="260"/>
            <p14:sldId id="273"/>
            <p14:sldId id="288"/>
            <p14:sldId id="261"/>
            <p14:sldId id="259"/>
            <p14:sldId id="262"/>
            <p14:sldId id="272"/>
            <p14:sldId id="275"/>
            <p14:sldId id="271"/>
            <p14:sldId id="276"/>
            <p14:sldId id="279"/>
            <p14:sldId id="278"/>
            <p14:sldId id="287"/>
            <p14:sldId id="284"/>
            <p14:sldId id="286"/>
            <p14:sldId id="283"/>
            <p14:sldId id="289"/>
            <p14:sldId id="269"/>
            <p14:sldId id="267"/>
            <p14:sldId id="290"/>
            <p14:sldId id="264"/>
            <p14:sldId id="282"/>
            <p14:sldId id="285"/>
          </p14:sldIdLst>
        </p14:section>
        <p14:section name="Untitled Section" id="{CC737541-3074-7442-9D49-B61AC00095C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C6E5"/>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3"/>
    <p:restoredTop sz="94694"/>
  </p:normalViewPr>
  <p:slideViewPr>
    <p:cSldViewPr snapToGrid="0">
      <p:cViewPr varScale="1">
        <p:scale>
          <a:sx n="121" d="100"/>
          <a:sy n="121" d="100"/>
        </p:scale>
        <p:origin x="6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E1A1B-068D-7447-A2D1-F6248C0CB6A9}"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7D155-931B-F149-927F-B0F1E05685A2}" type="slidenum">
              <a:rPr lang="en-US" smtClean="0"/>
              <a:t>‹#›</a:t>
            </a:fld>
            <a:endParaRPr lang="en-US"/>
          </a:p>
        </p:txBody>
      </p:sp>
    </p:spTree>
    <p:extLst>
      <p:ext uri="{BB962C8B-B14F-4D97-AF65-F5344CB8AC3E}">
        <p14:creationId xmlns:p14="http://schemas.microsoft.com/office/powerpoint/2010/main" val="1927784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7D155-931B-F149-927F-B0F1E05685A2}" type="slidenum">
              <a:rPr lang="en-US" smtClean="0"/>
              <a:t>2</a:t>
            </a:fld>
            <a:endParaRPr lang="en-US"/>
          </a:p>
        </p:txBody>
      </p:sp>
    </p:spTree>
    <p:extLst>
      <p:ext uri="{BB962C8B-B14F-4D97-AF65-F5344CB8AC3E}">
        <p14:creationId xmlns:p14="http://schemas.microsoft.com/office/powerpoint/2010/main" val="428959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3605F-7656-3E13-A0FF-41B2587B2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1FEAB-373B-767D-1E4D-3376F927C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90B6D-EEDE-5F92-24FA-38C03CA5F0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E77AB-0C4F-2645-4F42-39691B175320}"/>
              </a:ext>
            </a:extLst>
          </p:cNvPr>
          <p:cNvSpPr>
            <a:spLocks noGrp="1"/>
          </p:cNvSpPr>
          <p:nvPr>
            <p:ph type="sldNum" sz="quarter" idx="5"/>
          </p:nvPr>
        </p:nvSpPr>
        <p:spPr/>
        <p:txBody>
          <a:bodyPr/>
          <a:lstStyle/>
          <a:p>
            <a:fld id="{A9D7D155-931B-F149-927F-B0F1E05685A2}" type="slidenum">
              <a:rPr lang="en-US" smtClean="0"/>
              <a:t>3</a:t>
            </a:fld>
            <a:endParaRPr lang="en-US"/>
          </a:p>
        </p:txBody>
      </p:sp>
    </p:spTree>
    <p:extLst>
      <p:ext uri="{BB962C8B-B14F-4D97-AF65-F5344CB8AC3E}">
        <p14:creationId xmlns:p14="http://schemas.microsoft.com/office/powerpoint/2010/main" val="113691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3654-C580-12B0-7EFC-65CD9F184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B5269-2504-932C-FB26-73BA890B0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D7917-DB47-1C23-4C78-314CEB60D40A}"/>
              </a:ext>
            </a:extLst>
          </p:cNvPr>
          <p:cNvSpPr>
            <a:spLocks noGrp="1"/>
          </p:cNvSpPr>
          <p:nvPr>
            <p:ph type="body" idx="1"/>
          </p:nvPr>
        </p:nvSpPr>
        <p:spPr/>
        <p:txBody>
          <a:bodyPr/>
          <a:lstStyle/>
          <a:p>
            <a:r>
              <a:rPr lang="en-US" dirty="0"/>
              <a:t>There is a lot of work that goes on behind the scenes to run the program.  Join a great group &amp; help shape the future of the volleyball program.  Great if you have a 3</a:t>
            </a:r>
            <a:r>
              <a:rPr lang="en-US" baseline="30000" dirty="0"/>
              <a:t>rd</a:t>
            </a:r>
            <a:r>
              <a:rPr lang="en-US" dirty="0"/>
              <a:t> or 4</a:t>
            </a:r>
            <a:r>
              <a:rPr lang="en-US" baseline="30000" dirty="0"/>
              <a:t>th</a:t>
            </a:r>
            <a:r>
              <a:rPr lang="en-US" dirty="0"/>
              <a:t> grader – meet other parents, families, connect in the community.  </a:t>
            </a:r>
          </a:p>
        </p:txBody>
      </p:sp>
      <p:sp>
        <p:nvSpPr>
          <p:cNvPr id="4" name="Slide Number Placeholder 3">
            <a:extLst>
              <a:ext uri="{FF2B5EF4-FFF2-40B4-BE49-F238E27FC236}">
                <a16:creationId xmlns:a16="http://schemas.microsoft.com/office/drawing/2014/main" id="{146B9D3D-12B7-40C4-D26F-1515B4E54323}"/>
              </a:ext>
            </a:extLst>
          </p:cNvPr>
          <p:cNvSpPr>
            <a:spLocks noGrp="1"/>
          </p:cNvSpPr>
          <p:nvPr>
            <p:ph type="sldNum" sz="quarter" idx="5"/>
          </p:nvPr>
        </p:nvSpPr>
        <p:spPr/>
        <p:txBody>
          <a:bodyPr/>
          <a:lstStyle/>
          <a:p>
            <a:fld id="{A9D7D155-931B-F149-927F-B0F1E05685A2}" type="slidenum">
              <a:rPr lang="en-US" smtClean="0"/>
              <a:t>4</a:t>
            </a:fld>
            <a:endParaRPr lang="en-US"/>
          </a:p>
        </p:txBody>
      </p:sp>
    </p:spTree>
    <p:extLst>
      <p:ext uri="{BB962C8B-B14F-4D97-AF65-F5344CB8AC3E}">
        <p14:creationId xmlns:p14="http://schemas.microsoft.com/office/powerpoint/2010/main" val="2339743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again have over 330 participants in our Spring volleyball program!  While there is important work that goes on behind the scenes to make a season happen, the coaches are invaluable!  Thank you for your time and commitment to the program week after week!</a:t>
            </a:r>
          </a:p>
        </p:txBody>
      </p:sp>
      <p:sp>
        <p:nvSpPr>
          <p:cNvPr id="4" name="Slide Number Placeholder 3"/>
          <p:cNvSpPr>
            <a:spLocks noGrp="1"/>
          </p:cNvSpPr>
          <p:nvPr>
            <p:ph type="sldNum" sz="quarter" idx="5"/>
          </p:nvPr>
        </p:nvSpPr>
        <p:spPr/>
        <p:txBody>
          <a:bodyPr/>
          <a:lstStyle/>
          <a:p>
            <a:fld id="{A9D7D155-931B-F149-927F-B0F1E05685A2}" type="slidenum">
              <a:rPr lang="en-US" smtClean="0"/>
              <a:t>5</a:t>
            </a:fld>
            <a:endParaRPr lang="en-US"/>
          </a:p>
        </p:txBody>
      </p:sp>
    </p:spTree>
    <p:extLst>
      <p:ext uri="{BB962C8B-B14F-4D97-AF65-F5344CB8AC3E}">
        <p14:creationId xmlns:p14="http://schemas.microsoft.com/office/powerpoint/2010/main" val="249324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7D155-931B-F149-927F-B0F1E05685A2}" type="slidenum">
              <a:rPr lang="en-US" smtClean="0"/>
              <a:t>8</a:t>
            </a:fld>
            <a:endParaRPr lang="en-US"/>
          </a:p>
        </p:txBody>
      </p:sp>
    </p:spTree>
    <p:extLst>
      <p:ext uri="{BB962C8B-B14F-4D97-AF65-F5344CB8AC3E}">
        <p14:creationId xmlns:p14="http://schemas.microsoft.com/office/powerpoint/2010/main" val="113758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3 in front / 3 in back</a:t>
            </a:r>
          </a:p>
          <a:p>
            <a:pPr rtl="0" fontAlgn="base"/>
            <a:r>
              <a:rPr lang="en-US" sz="1200" b="0" i="0" u="none" strike="noStrike" kern="1200" dirty="0">
                <a:solidFill>
                  <a:schemeClr val="tx1"/>
                </a:solidFill>
                <a:effectLst/>
                <a:latin typeface="+mn-lt"/>
                <a:ea typeface="+mn-ea"/>
                <a:cs typeface="+mn-cs"/>
              </a:rPr>
              <a:t>Setter can be the person in middle front</a:t>
            </a:r>
          </a:p>
          <a:p>
            <a:pPr rtl="0" fontAlgn="base"/>
            <a:r>
              <a:rPr lang="en-US" sz="1200" b="0" i="0" u="none" strike="noStrike" kern="1200" dirty="0">
                <a:solidFill>
                  <a:schemeClr val="tx1"/>
                </a:solidFill>
                <a:effectLst/>
                <a:latin typeface="+mn-lt"/>
                <a:ea typeface="+mn-ea"/>
                <a:cs typeface="+mn-cs"/>
              </a:rPr>
              <a:t>Server is the person in right back </a:t>
            </a:r>
          </a:p>
          <a:p>
            <a:pPr rtl="0" fontAlgn="base"/>
            <a:r>
              <a:rPr lang="en-US" sz="1200" b="0" i="0" u="none" strike="noStrike" kern="1200" dirty="0">
                <a:solidFill>
                  <a:schemeClr val="tx1"/>
                </a:solidFill>
                <a:effectLst/>
                <a:latin typeface="+mn-lt"/>
                <a:ea typeface="+mn-ea"/>
                <a:cs typeface="+mn-cs"/>
              </a:rPr>
              <a:t>Demonstrate the rotation direction - everyone should get a chance to rotate in</a:t>
            </a:r>
          </a:p>
          <a:p>
            <a:endParaRPr lang="en-US" dirty="0"/>
          </a:p>
        </p:txBody>
      </p:sp>
      <p:sp>
        <p:nvSpPr>
          <p:cNvPr id="4" name="Slide Number Placeholder 3"/>
          <p:cNvSpPr>
            <a:spLocks noGrp="1"/>
          </p:cNvSpPr>
          <p:nvPr>
            <p:ph type="sldNum" sz="quarter" idx="5"/>
          </p:nvPr>
        </p:nvSpPr>
        <p:spPr/>
        <p:txBody>
          <a:bodyPr/>
          <a:lstStyle/>
          <a:p>
            <a:fld id="{A9D7D155-931B-F149-927F-B0F1E05685A2}" type="slidenum">
              <a:rPr lang="en-US" smtClean="0"/>
              <a:t>17</a:t>
            </a:fld>
            <a:endParaRPr lang="en-US"/>
          </a:p>
        </p:txBody>
      </p:sp>
    </p:spTree>
    <p:extLst>
      <p:ext uri="{BB962C8B-B14F-4D97-AF65-F5344CB8AC3E}">
        <p14:creationId xmlns:p14="http://schemas.microsoft.com/office/powerpoint/2010/main" val="114477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7D155-931B-F149-927F-B0F1E05685A2}" type="slidenum">
              <a:rPr lang="en-US" smtClean="0"/>
              <a:t>23</a:t>
            </a:fld>
            <a:endParaRPr lang="en-US"/>
          </a:p>
        </p:txBody>
      </p:sp>
    </p:spTree>
    <p:extLst>
      <p:ext uri="{BB962C8B-B14F-4D97-AF65-F5344CB8AC3E}">
        <p14:creationId xmlns:p14="http://schemas.microsoft.com/office/powerpoint/2010/main" val="215708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3/18/26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3/18/26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97DCB391-9E06-50ED-4012-5A87D7C27982}"/>
            </a:ext>
          </a:extLst>
        </p:cNvPr>
        <p:cNvGrpSpPr/>
        <p:nvPr/>
      </p:nvGrpSpPr>
      <p:grpSpPr>
        <a:xfrm>
          <a:off x="0" y="0"/>
          <a:ext cx="0" cy="0"/>
          <a:chOff x="0" y="0"/>
          <a:chExt cx="0" cy="0"/>
        </a:xfrm>
      </p:grpSpPr>
      <p:pic>
        <p:nvPicPr>
          <p:cNvPr id="3076" name="Picture 4" descr="Indoor Volleyball Training in Motion. Generative AI">
            <a:extLst>
              <a:ext uri="{FF2B5EF4-FFF2-40B4-BE49-F238E27FC236}">
                <a16:creationId xmlns:a16="http://schemas.microsoft.com/office/drawing/2014/main" id="{15AE6D16-2E96-6615-C124-3F4EC7989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 y="0"/>
            <a:ext cx="12192000" cy="2706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4D054D-0A8E-487F-C787-91A5F1A546E8}"/>
              </a:ext>
            </a:extLst>
          </p:cNvPr>
          <p:cNvSpPr>
            <a:spLocks noGrp="1"/>
          </p:cNvSpPr>
          <p:nvPr>
            <p:ph type="ctrTitle"/>
          </p:nvPr>
        </p:nvSpPr>
        <p:spPr>
          <a:xfrm>
            <a:off x="1757889" y="1106487"/>
            <a:ext cx="8676222" cy="3200400"/>
          </a:xfrm>
        </p:spPr>
        <p:txBody>
          <a:bodyPr/>
          <a:lstStyle/>
          <a:p>
            <a:r>
              <a:rPr lang="en-US" dirty="0"/>
              <a:t>Eagan volleyball</a:t>
            </a:r>
            <a:br>
              <a:rPr lang="en-US" dirty="0"/>
            </a:br>
            <a:r>
              <a:rPr lang="en-US" dirty="0"/>
              <a:t>coach meeting</a:t>
            </a:r>
          </a:p>
        </p:txBody>
      </p:sp>
      <p:sp>
        <p:nvSpPr>
          <p:cNvPr id="3" name="Subtitle 2">
            <a:extLst>
              <a:ext uri="{FF2B5EF4-FFF2-40B4-BE49-F238E27FC236}">
                <a16:creationId xmlns:a16="http://schemas.microsoft.com/office/drawing/2014/main" id="{CE737828-1101-23A6-FCFA-275DAE457E5B}"/>
              </a:ext>
            </a:extLst>
          </p:cNvPr>
          <p:cNvSpPr>
            <a:spLocks noGrp="1"/>
          </p:cNvSpPr>
          <p:nvPr>
            <p:ph type="subTitle" idx="1"/>
          </p:nvPr>
        </p:nvSpPr>
        <p:spPr>
          <a:xfrm>
            <a:off x="1751012" y="4419602"/>
            <a:ext cx="8676222" cy="533402"/>
          </a:xfrm>
        </p:spPr>
        <p:txBody>
          <a:bodyPr/>
          <a:lstStyle/>
          <a:p>
            <a:r>
              <a:rPr lang="en-US" dirty="0"/>
              <a:t>Spring 2026 in house</a:t>
            </a:r>
          </a:p>
        </p:txBody>
      </p:sp>
      <p:pic>
        <p:nvPicPr>
          <p:cNvPr id="4" name="Picture 2" descr="Eagan High School | Schools | MSHSL">
            <a:extLst>
              <a:ext uri="{FF2B5EF4-FFF2-40B4-BE49-F238E27FC236}">
                <a16:creationId xmlns:a16="http://schemas.microsoft.com/office/drawing/2014/main" id="{28EFADA0-EA50-49C3-58AC-470AFB894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347" y="5014881"/>
            <a:ext cx="1901306" cy="147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09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12BD6C0D-31EB-925A-6FFC-BDED944DFBA9}"/>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5A2AEA2C-72A8-E922-0C80-9FF2BDB38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EE4A24-D874-BAAB-7A00-8C332B1B512B}"/>
              </a:ext>
            </a:extLst>
          </p:cNvPr>
          <p:cNvSpPr>
            <a:spLocks noGrp="1"/>
          </p:cNvSpPr>
          <p:nvPr>
            <p:ph type="title"/>
          </p:nvPr>
        </p:nvSpPr>
        <p:spPr/>
        <p:txBody>
          <a:bodyPr anchor="t"/>
          <a:lstStyle/>
          <a:p>
            <a:pPr algn="ctr"/>
            <a:r>
              <a:rPr lang="en-US" dirty="0"/>
              <a:t>Game schedules &amp; locations</a:t>
            </a:r>
          </a:p>
        </p:txBody>
      </p:sp>
      <p:graphicFrame>
        <p:nvGraphicFramePr>
          <p:cNvPr id="7" name="Content Placeholder 6">
            <a:extLst>
              <a:ext uri="{FF2B5EF4-FFF2-40B4-BE49-F238E27FC236}">
                <a16:creationId xmlns:a16="http://schemas.microsoft.com/office/drawing/2014/main" id="{41189D5B-17CC-8154-7548-F4C1BB281C45}"/>
              </a:ext>
            </a:extLst>
          </p:cNvPr>
          <p:cNvGraphicFramePr>
            <a:graphicFrameLocks noGrp="1"/>
          </p:cNvGraphicFramePr>
          <p:nvPr>
            <p:ph idx="1"/>
            <p:extLst>
              <p:ext uri="{D42A27DB-BD31-4B8C-83A1-F6EECF244321}">
                <p14:modId xmlns:p14="http://schemas.microsoft.com/office/powerpoint/2010/main" val="224378045"/>
              </p:ext>
            </p:extLst>
          </p:nvPr>
        </p:nvGraphicFramePr>
        <p:xfrm>
          <a:off x="4318611" y="1160721"/>
          <a:ext cx="7546556" cy="4541520"/>
        </p:xfrm>
        <a:graphic>
          <a:graphicData uri="http://schemas.openxmlformats.org/drawingml/2006/table">
            <a:tbl>
              <a:tblPr firstRow="1" bandRow="1">
                <a:tableStyleId>{5C22544A-7EE6-4342-B048-85BDC9FD1C3A}</a:tableStyleId>
              </a:tblPr>
              <a:tblGrid>
                <a:gridCol w="1474646">
                  <a:extLst>
                    <a:ext uri="{9D8B030D-6E8A-4147-A177-3AD203B41FA5}">
                      <a16:colId xmlns:a16="http://schemas.microsoft.com/office/drawing/2014/main" val="1467049837"/>
                    </a:ext>
                  </a:extLst>
                </a:gridCol>
                <a:gridCol w="1454188">
                  <a:extLst>
                    <a:ext uri="{9D8B030D-6E8A-4147-A177-3AD203B41FA5}">
                      <a16:colId xmlns:a16="http://schemas.microsoft.com/office/drawing/2014/main" val="3725318783"/>
                    </a:ext>
                  </a:extLst>
                </a:gridCol>
                <a:gridCol w="1378903">
                  <a:extLst>
                    <a:ext uri="{9D8B030D-6E8A-4147-A177-3AD203B41FA5}">
                      <a16:colId xmlns:a16="http://schemas.microsoft.com/office/drawing/2014/main" val="2107021474"/>
                    </a:ext>
                  </a:extLst>
                </a:gridCol>
                <a:gridCol w="1485795">
                  <a:extLst>
                    <a:ext uri="{9D8B030D-6E8A-4147-A177-3AD203B41FA5}">
                      <a16:colId xmlns:a16="http://schemas.microsoft.com/office/drawing/2014/main" val="581833046"/>
                    </a:ext>
                  </a:extLst>
                </a:gridCol>
                <a:gridCol w="1753024">
                  <a:extLst>
                    <a:ext uri="{9D8B030D-6E8A-4147-A177-3AD203B41FA5}">
                      <a16:colId xmlns:a16="http://schemas.microsoft.com/office/drawing/2014/main" val="1710393855"/>
                    </a:ext>
                  </a:extLst>
                </a:gridCol>
              </a:tblGrid>
              <a:tr h="329823">
                <a:tc>
                  <a:txBody>
                    <a:bodyPr/>
                    <a:lstStyle/>
                    <a:p>
                      <a:endParaRPr lang="en-US" sz="1600" dirty="0"/>
                    </a:p>
                  </a:txBody>
                  <a:tcPr/>
                </a:tc>
                <a:tc gridSpan="2">
                  <a:txBody>
                    <a:bodyPr/>
                    <a:lstStyle/>
                    <a:p>
                      <a:pPr algn="ctr"/>
                      <a:r>
                        <a:rPr lang="en-US" sz="1600" dirty="0"/>
                        <a:t>DHMS</a:t>
                      </a:r>
                    </a:p>
                  </a:txBody>
                  <a:tcPr/>
                </a:tc>
                <a:tc hMerge="1">
                  <a:txBody>
                    <a:bodyPr/>
                    <a:lstStyle/>
                    <a:p>
                      <a:endParaRPr lang="en-US" dirty="0"/>
                    </a:p>
                  </a:txBody>
                  <a:tcPr/>
                </a:tc>
                <a:tc gridSpan="2">
                  <a:txBody>
                    <a:bodyPr/>
                    <a:lstStyle/>
                    <a:p>
                      <a:pPr algn="ctr"/>
                      <a:r>
                        <a:rPr lang="en-US" sz="1600" dirty="0"/>
                        <a:t>BHMS/SHMS*</a:t>
                      </a:r>
                    </a:p>
                  </a:txBody>
                  <a:tcPr/>
                </a:tc>
                <a:tc hMerge="1">
                  <a:txBody>
                    <a:bodyPr/>
                    <a:lstStyle/>
                    <a:p>
                      <a:endParaRPr lang="en-US" dirty="0"/>
                    </a:p>
                  </a:txBody>
                  <a:tcPr/>
                </a:tc>
                <a:extLst>
                  <a:ext uri="{0D108BD9-81ED-4DB2-BD59-A6C34878D82A}">
                    <a16:rowId xmlns:a16="http://schemas.microsoft.com/office/drawing/2014/main" val="3700527813"/>
                  </a:ext>
                </a:extLst>
              </a:tr>
              <a:tr h="329823">
                <a:tc>
                  <a:txBody>
                    <a:bodyPr/>
                    <a:lstStyle/>
                    <a:p>
                      <a:endParaRPr lang="en-US" sz="1600" dirty="0"/>
                    </a:p>
                  </a:txBody>
                  <a:tcPr/>
                </a:tc>
                <a:tc>
                  <a:txBody>
                    <a:bodyPr/>
                    <a:lstStyle/>
                    <a:p>
                      <a:pPr algn="ctr"/>
                      <a:r>
                        <a:rPr lang="en-US" sz="1600" b="1" dirty="0"/>
                        <a:t>Gym A</a:t>
                      </a:r>
                    </a:p>
                  </a:txBody>
                  <a:tcPr/>
                </a:tc>
                <a:tc>
                  <a:txBody>
                    <a:bodyPr/>
                    <a:lstStyle/>
                    <a:p>
                      <a:pPr algn="ctr"/>
                      <a:r>
                        <a:rPr lang="en-US" sz="1600" b="1" dirty="0"/>
                        <a:t>Gym B</a:t>
                      </a:r>
                    </a:p>
                  </a:txBody>
                  <a:tcPr/>
                </a:tc>
                <a:tc>
                  <a:txBody>
                    <a:bodyPr/>
                    <a:lstStyle/>
                    <a:p>
                      <a:pPr algn="ctr"/>
                      <a:r>
                        <a:rPr lang="en-US" sz="1600" b="1" dirty="0"/>
                        <a:t>Gym A</a:t>
                      </a:r>
                    </a:p>
                  </a:txBody>
                  <a:tcPr/>
                </a:tc>
                <a:tc>
                  <a:txBody>
                    <a:bodyPr/>
                    <a:lstStyle/>
                    <a:p>
                      <a:pPr algn="ctr"/>
                      <a:r>
                        <a:rPr lang="en-US" sz="1600" b="1" dirty="0"/>
                        <a:t>Gym B</a:t>
                      </a:r>
                    </a:p>
                  </a:txBody>
                  <a:tcPr/>
                </a:tc>
                <a:extLst>
                  <a:ext uri="{0D108BD9-81ED-4DB2-BD59-A6C34878D82A}">
                    <a16:rowId xmlns:a16="http://schemas.microsoft.com/office/drawing/2014/main" val="3763571931"/>
                  </a:ext>
                </a:extLst>
              </a:tr>
              <a:tr h="731936">
                <a:tc>
                  <a:txBody>
                    <a:bodyPr/>
                    <a:lstStyle/>
                    <a:p>
                      <a:r>
                        <a:rPr lang="en-US" sz="1600" dirty="0"/>
                        <a:t>9am–10am</a:t>
                      </a:r>
                    </a:p>
                  </a:txBody>
                  <a:tcPr/>
                </a:tc>
                <a:tc>
                  <a:txBody>
                    <a:bodyPr/>
                    <a:lstStyle/>
                    <a:p>
                      <a:r>
                        <a:rPr lang="en-US" sz="1600" dirty="0"/>
                        <a:t>3</a:t>
                      </a:r>
                      <a:r>
                        <a:rPr lang="en-US" sz="1600" baseline="30000" dirty="0"/>
                        <a:t>rd</a:t>
                      </a:r>
                      <a:r>
                        <a:rPr lang="en-US" sz="1600" dirty="0"/>
                        <a:t> Grade Girls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3</a:t>
                      </a:r>
                      <a:r>
                        <a:rPr lang="en-US" sz="1600" baseline="30000" dirty="0"/>
                        <a:t>rd</a:t>
                      </a:r>
                      <a:r>
                        <a:rPr lang="en-US" sz="1600" dirty="0"/>
                        <a:t> Grade Girls</a:t>
                      </a:r>
                    </a:p>
                    <a:p>
                      <a:endParaRPr lang="en-US" sz="1600" dirty="0"/>
                    </a:p>
                  </a:txBody>
                  <a:tcPr/>
                </a:tc>
                <a:tc>
                  <a:txBody>
                    <a:bodyPr/>
                    <a:lstStyle/>
                    <a:p>
                      <a:r>
                        <a:rPr lang="en-US" sz="1600" dirty="0">
                          <a:solidFill>
                            <a:srgbClr val="FF0000"/>
                          </a:solidFill>
                        </a:rPr>
                        <a:t>3</a:t>
                      </a:r>
                      <a:r>
                        <a:rPr lang="en-US" sz="1600" baseline="30000" dirty="0">
                          <a:solidFill>
                            <a:srgbClr val="FF0000"/>
                          </a:solidFill>
                        </a:rPr>
                        <a:t>rd</a:t>
                      </a:r>
                      <a:r>
                        <a:rPr lang="en-US" sz="1600" dirty="0">
                          <a:solidFill>
                            <a:srgbClr val="FF0000"/>
                          </a:solidFill>
                        </a:rPr>
                        <a:t> &amp; 4</a:t>
                      </a:r>
                      <a:r>
                        <a:rPr lang="en-US" sz="1600" baseline="30000" dirty="0">
                          <a:solidFill>
                            <a:srgbClr val="FF0000"/>
                          </a:solidFill>
                        </a:rPr>
                        <a:t>th</a:t>
                      </a:r>
                      <a:r>
                        <a:rPr lang="en-US" sz="1600" dirty="0">
                          <a:solidFill>
                            <a:srgbClr val="FF0000"/>
                          </a:solidFill>
                        </a:rPr>
                        <a:t> Grade Boys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5</a:t>
                      </a:r>
                      <a:r>
                        <a:rPr lang="en-US" sz="1600" baseline="30000" dirty="0">
                          <a:solidFill>
                            <a:srgbClr val="FF0000"/>
                          </a:solidFill>
                        </a:rPr>
                        <a:t>th</a:t>
                      </a:r>
                      <a:r>
                        <a:rPr lang="en-US" sz="1600" dirty="0">
                          <a:solidFill>
                            <a:srgbClr val="FF0000"/>
                          </a:solidFill>
                        </a:rPr>
                        <a:t> – 8</a:t>
                      </a:r>
                      <a:r>
                        <a:rPr lang="en-US" sz="1600" baseline="30000" dirty="0">
                          <a:solidFill>
                            <a:srgbClr val="FF0000"/>
                          </a:solidFill>
                        </a:rPr>
                        <a:t>th</a:t>
                      </a:r>
                      <a:r>
                        <a:rPr lang="en-US" sz="1600" dirty="0">
                          <a:solidFill>
                            <a:srgbClr val="FF0000"/>
                          </a:solidFill>
                        </a:rPr>
                        <a:t> Grade Boys</a:t>
                      </a:r>
                    </a:p>
                    <a:p>
                      <a:endParaRPr lang="en-US" sz="1600" dirty="0">
                        <a:solidFill>
                          <a:srgbClr val="FF0000"/>
                        </a:solidFill>
                      </a:endParaRPr>
                    </a:p>
                  </a:txBody>
                  <a:tcPr/>
                </a:tc>
                <a:extLst>
                  <a:ext uri="{0D108BD9-81ED-4DB2-BD59-A6C34878D82A}">
                    <a16:rowId xmlns:a16="http://schemas.microsoft.com/office/drawing/2014/main" val="3394354306"/>
                  </a:ext>
                </a:extLst>
              </a:tr>
              <a:tr h="731936">
                <a:tc>
                  <a:txBody>
                    <a:bodyPr/>
                    <a:lstStyle/>
                    <a:p>
                      <a:r>
                        <a:rPr lang="en-US" sz="1600" dirty="0"/>
                        <a:t>10am–11am</a:t>
                      </a:r>
                    </a:p>
                  </a:txBody>
                  <a:tcPr/>
                </a:tc>
                <a:tc>
                  <a:txBody>
                    <a:bodyPr/>
                    <a:lstStyle/>
                    <a:p>
                      <a:r>
                        <a:rPr lang="en-US" sz="1600" dirty="0"/>
                        <a:t>4</a:t>
                      </a:r>
                      <a:r>
                        <a:rPr lang="en-US" sz="1600" baseline="30000" dirty="0"/>
                        <a:t>th</a:t>
                      </a:r>
                      <a:r>
                        <a:rPr lang="en-US" sz="1600" dirty="0"/>
                        <a:t> Grade Girls</a:t>
                      </a:r>
                    </a:p>
                  </a:txBody>
                  <a:tcPr/>
                </a:tc>
                <a:tc>
                  <a:txBody>
                    <a:bodyPr/>
                    <a:lstStyle/>
                    <a:p>
                      <a:r>
                        <a:rPr lang="en-US" sz="1600" dirty="0"/>
                        <a:t>4</a:t>
                      </a:r>
                      <a:r>
                        <a:rPr lang="en-US" sz="1600" baseline="30000" dirty="0"/>
                        <a:t>th</a:t>
                      </a:r>
                      <a:r>
                        <a:rPr lang="en-US" sz="1600" dirty="0"/>
                        <a:t> Grade Girls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3</a:t>
                      </a:r>
                      <a:r>
                        <a:rPr lang="en-US" sz="1600" baseline="30000" dirty="0">
                          <a:solidFill>
                            <a:srgbClr val="FF0000"/>
                          </a:solidFill>
                        </a:rPr>
                        <a:t>rd</a:t>
                      </a:r>
                      <a:r>
                        <a:rPr lang="en-US" sz="1600" dirty="0">
                          <a:solidFill>
                            <a:srgbClr val="FF0000"/>
                          </a:solidFill>
                        </a:rPr>
                        <a:t> &amp; 4</a:t>
                      </a:r>
                      <a:r>
                        <a:rPr lang="en-US" sz="1600" baseline="30000" dirty="0">
                          <a:solidFill>
                            <a:srgbClr val="FF0000"/>
                          </a:solidFill>
                        </a:rPr>
                        <a:t>th</a:t>
                      </a:r>
                      <a:r>
                        <a:rPr lang="en-US" sz="1600" dirty="0">
                          <a:solidFill>
                            <a:srgbClr val="FF0000"/>
                          </a:solidFill>
                        </a:rPr>
                        <a:t> Grade Boys</a:t>
                      </a:r>
                    </a:p>
                    <a:p>
                      <a:endParaRPr lang="en-US" sz="1600"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5</a:t>
                      </a:r>
                      <a:r>
                        <a:rPr lang="en-US" sz="1600" baseline="30000" dirty="0">
                          <a:solidFill>
                            <a:srgbClr val="FF0000"/>
                          </a:solidFill>
                        </a:rPr>
                        <a:t>th</a:t>
                      </a:r>
                      <a:r>
                        <a:rPr lang="en-US" sz="1600" dirty="0">
                          <a:solidFill>
                            <a:srgbClr val="FF0000"/>
                          </a:solidFill>
                        </a:rPr>
                        <a:t> – 8</a:t>
                      </a:r>
                      <a:r>
                        <a:rPr lang="en-US" sz="1600" baseline="30000" dirty="0">
                          <a:solidFill>
                            <a:srgbClr val="FF0000"/>
                          </a:solidFill>
                        </a:rPr>
                        <a:t>th</a:t>
                      </a:r>
                      <a:r>
                        <a:rPr lang="en-US" sz="1600" dirty="0">
                          <a:solidFill>
                            <a:srgbClr val="FF0000"/>
                          </a:solidFill>
                        </a:rPr>
                        <a:t> Grade Boys</a:t>
                      </a:r>
                    </a:p>
                    <a:p>
                      <a:endParaRPr lang="en-US" sz="1600" dirty="0">
                        <a:solidFill>
                          <a:srgbClr val="FF0000"/>
                        </a:solidFill>
                      </a:endParaRPr>
                    </a:p>
                  </a:txBody>
                  <a:tcPr/>
                </a:tc>
                <a:extLst>
                  <a:ext uri="{0D108BD9-81ED-4DB2-BD59-A6C34878D82A}">
                    <a16:rowId xmlns:a16="http://schemas.microsoft.com/office/drawing/2014/main" val="1073828610"/>
                  </a:ext>
                </a:extLst>
              </a:tr>
              <a:tr h="515066">
                <a:tc>
                  <a:txBody>
                    <a:bodyPr/>
                    <a:lstStyle/>
                    <a:p>
                      <a:r>
                        <a:rPr lang="en-US" sz="1600" dirty="0"/>
                        <a:t>11am-12pm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4</a:t>
                      </a:r>
                      <a:r>
                        <a:rPr lang="en-US" sz="1600" baseline="30000" dirty="0"/>
                        <a:t>th</a:t>
                      </a:r>
                      <a:r>
                        <a:rPr lang="en-US" sz="1600" dirty="0"/>
                        <a:t> Grade Girls</a:t>
                      </a:r>
                    </a:p>
                    <a:p>
                      <a:endParaRPr lang="en-US" sz="1600" dirty="0"/>
                    </a:p>
                  </a:txBody>
                  <a:tcPr/>
                </a:tc>
                <a:tc>
                  <a:txBody>
                    <a:bodyPr/>
                    <a:lstStyle/>
                    <a:p>
                      <a:r>
                        <a:rPr lang="en-US" sz="1600" dirty="0"/>
                        <a:t>5</a:t>
                      </a:r>
                      <a:r>
                        <a:rPr lang="en-US" sz="1600" baseline="30000" dirty="0"/>
                        <a:t>th</a:t>
                      </a:r>
                      <a:r>
                        <a:rPr lang="en-US" sz="1600" dirty="0"/>
                        <a:t> Grade Girls</a:t>
                      </a:r>
                    </a:p>
                  </a:txBody>
                  <a:tcPr/>
                </a:tc>
                <a:tc>
                  <a:txBody>
                    <a:bodyPr/>
                    <a:lstStyle/>
                    <a:p>
                      <a:r>
                        <a:rPr lang="en-US" sz="1600" dirty="0">
                          <a:solidFill>
                            <a:srgbClr val="FF0000"/>
                          </a:solidFill>
                        </a:rPr>
                        <a:t>7</a:t>
                      </a:r>
                      <a:r>
                        <a:rPr lang="en-US" sz="1600" baseline="30000" dirty="0">
                          <a:solidFill>
                            <a:srgbClr val="FF0000"/>
                          </a:solidFill>
                        </a:rPr>
                        <a:t>th</a:t>
                      </a:r>
                      <a:r>
                        <a:rPr lang="en-US" sz="1600" dirty="0">
                          <a:solidFill>
                            <a:srgbClr val="FF0000"/>
                          </a:solidFill>
                        </a:rPr>
                        <a:t> Grade Girls</a:t>
                      </a:r>
                    </a:p>
                  </a:txBody>
                  <a:tcPr/>
                </a:tc>
                <a:tc>
                  <a:txBody>
                    <a:bodyPr/>
                    <a:lstStyle/>
                    <a:p>
                      <a:r>
                        <a:rPr lang="en-US" sz="1600" dirty="0"/>
                        <a:t>6</a:t>
                      </a:r>
                      <a:r>
                        <a:rPr lang="en-US" sz="1600" baseline="30000" dirty="0"/>
                        <a:t>th</a:t>
                      </a:r>
                      <a:r>
                        <a:rPr lang="en-US" sz="1600" dirty="0"/>
                        <a:t> Grade Girls</a:t>
                      </a:r>
                    </a:p>
                  </a:txBody>
                  <a:tcPr/>
                </a:tc>
                <a:extLst>
                  <a:ext uri="{0D108BD9-81ED-4DB2-BD59-A6C34878D82A}">
                    <a16:rowId xmlns:a16="http://schemas.microsoft.com/office/drawing/2014/main" val="2626749678"/>
                  </a:ext>
                </a:extLst>
              </a:tr>
              <a:tr h="515066">
                <a:tc>
                  <a:txBody>
                    <a:bodyPr/>
                    <a:lstStyle/>
                    <a:p>
                      <a:r>
                        <a:rPr lang="en-US" sz="1600" dirty="0"/>
                        <a:t>12pm – 1pm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5</a:t>
                      </a:r>
                      <a:r>
                        <a:rPr lang="en-US" sz="1600" baseline="30000" dirty="0"/>
                        <a:t>th</a:t>
                      </a:r>
                      <a:r>
                        <a:rPr lang="en-US" sz="1600" dirty="0"/>
                        <a:t> Grade Girls</a:t>
                      </a:r>
                    </a:p>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5</a:t>
                      </a:r>
                      <a:r>
                        <a:rPr lang="en-US" sz="1600" baseline="30000" dirty="0"/>
                        <a:t>th</a:t>
                      </a:r>
                      <a:r>
                        <a:rPr lang="en-US" sz="1600" dirty="0"/>
                        <a:t> Grade Girls</a:t>
                      </a:r>
                    </a:p>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7</a:t>
                      </a:r>
                      <a:r>
                        <a:rPr lang="en-US" sz="1600" baseline="30000" dirty="0">
                          <a:solidFill>
                            <a:srgbClr val="FF0000"/>
                          </a:solidFill>
                        </a:rPr>
                        <a:t>th</a:t>
                      </a:r>
                      <a:r>
                        <a:rPr lang="en-US" sz="1600" dirty="0">
                          <a:solidFill>
                            <a:srgbClr val="FF0000"/>
                          </a:solidFill>
                        </a:rPr>
                        <a:t> Grade Girls</a:t>
                      </a:r>
                    </a:p>
                    <a:p>
                      <a:endParaRPr lang="en-US" sz="1600"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6</a:t>
                      </a:r>
                      <a:r>
                        <a:rPr lang="en-US" sz="1600" baseline="30000" dirty="0"/>
                        <a:t>th</a:t>
                      </a:r>
                      <a:r>
                        <a:rPr lang="en-US" sz="1600" dirty="0"/>
                        <a:t> Grade Girls</a:t>
                      </a:r>
                    </a:p>
                    <a:p>
                      <a:endParaRPr lang="en-US" sz="1600" dirty="0"/>
                    </a:p>
                  </a:txBody>
                  <a:tcPr/>
                </a:tc>
                <a:extLst>
                  <a:ext uri="{0D108BD9-81ED-4DB2-BD59-A6C34878D82A}">
                    <a16:rowId xmlns:a16="http://schemas.microsoft.com/office/drawing/2014/main" val="2462629456"/>
                  </a:ext>
                </a:extLst>
              </a:tr>
              <a:tr h="329823">
                <a:tc>
                  <a:txBody>
                    <a:bodyPr/>
                    <a:lstStyle/>
                    <a:p>
                      <a:r>
                        <a:rPr lang="en-US" sz="1600" dirty="0"/>
                        <a:t>1pm – 2pm</a:t>
                      </a:r>
                    </a:p>
                  </a:txBody>
                  <a:tcPr/>
                </a:tc>
                <a:tc>
                  <a:txBody>
                    <a:bodyPr/>
                    <a:lstStyle/>
                    <a:p>
                      <a:endParaRPr lang="en-US" sz="1600" dirty="0"/>
                    </a:p>
                  </a:txBody>
                  <a:tcPr/>
                </a:tc>
                <a:tc>
                  <a:txBody>
                    <a:bodyPr/>
                    <a:lstStyle/>
                    <a:p>
                      <a:endParaRPr lang="en-US" sz="1600"/>
                    </a:p>
                  </a:txBody>
                  <a:tcPr/>
                </a:tc>
                <a:tc>
                  <a:txBody>
                    <a:bodyPr/>
                    <a:lstStyle/>
                    <a:p>
                      <a:r>
                        <a:rPr lang="en-US" sz="1600" dirty="0"/>
                        <a:t>8</a:t>
                      </a:r>
                      <a:r>
                        <a:rPr lang="en-US" sz="1600" baseline="30000" dirty="0"/>
                        <a:t>th</a:t>
                      </a:r>
                      <a:r>
                        <a:rPr lang="en-US" sz="1600" dirty="0"/>
                        <a:t> Grade Girls</a:t>
                      </a:r>
                    </a:p>
                  </a:txBody>
                  <a:tcPr/>
                </a:tc>
                <a:tc>
                  <a:txBody>
                    <a:bodyPr/>
                    <a:lstStyle/>
                    <a:p>
                      <a:r>
                        <a:rPr lang="en-US" sz="1600" dirty="0"/>
                        <a:t>8</a:t>
                      </a:r>
                      <a:r>
                        <a:rPr lang="en-US" sz="1600" baseline="30000" dirty="0"/>
                        <a:t>th</a:t>
                      </a:r>
                      <a:r>
                        <a:rPr lang="en-US" sz="1600" dirty="0"/>
                        <a:t> Grade Girls</a:t>
                      </a:r>
                    </a:p>
                  </a:txBody>
                  <a:tcPr/>
                </a:tc>
                <a:extLst>
                  <a:ext uri="{0D108BD9-81ED-4DB2-BD59-A6C34878D82A}">
                    <a16:rowId xmlns:a16="http://schemas.microsoft.com/office/drawing/2014/main" val="3942227088"/>
                  </a:ext>
                </a:extLst>
              </a:tr>
            </a:tbl>
          </a:graphicData>
        </a:graphic>
      </p:graphicFrame>
      <p:sp>
        <p:nvSpPr>
          <p:cNvPr id="11" name="TextBox 10">
            <a:extLst>
              <a:ext uri="{FF2B5EF4-FFF2-40B4-BE49-F238E27FC236}">
                <a16:creationId xmlns:a16="http://schemas.microsoft.com/office/drawing/2014/main" id="{A7B54014-89A0-73B7-62BD-8CB327AF1163}"/>
              </a:ext>
            </a:extLst>
          </p:cNvPr>
          <p:cNvSpPr txBox="1"/>
          <p:nvPr/>
        </p:nvSpPr>
        <p:spPr>
          <a:xfrm>
            <a:off x="1611792" y="5831244"/>
            <a:ext cx="9905998" cy="1200329"/>
          </a:xfrm>
          <a:prstGeom prst="rect">
            <a:avLst/>
          </a:prstGeom>
          <a:noFill/>
        </p:spPr>
        <p:txBody>
          <a:bodyPr wrap="square">
            <a:spAutoFit/>
          </a:bodyPr>
          <a:lstStyle/>
          <a:p>
            <a:pPr algn="ctr"/>
            <a:r>
              <a:rPr lang="en-US" i="1" dirty="0"/>
              <a:t>* Last week of games usually at BHMS will be at Scott Highlands Middle School</a:t>
            </a:r>
          </a:p>
          <a:p>
            <a:pPr marL="285750" indent="-285750">
              <a:buFont typeface="Arial" panose="020B0604020202020204" pitchFamily="34" charset="0"/>
              <a:buChar char="•"/>
            </a:pPr>
            <a:endParaRPr lang="en-US" i="1" dirty="0"/>
          </a:p>
          <a:p>
            <a:pPr algn="ctr"/>
            <a:r>
              <a:rPr lang="en-US" i="1" dirty="0"/>
              <a:t>7</a:t>
            </a:r>
            <a:r>
              <a:rPr lang="en-US" i="1" baseline="30000" dirty="0"/>
              <a:t>th</a:t>
            </a:r>
            <a:r>
              <a:rPr lang="en-US" i="1" dirty="0"/>
              <a:t> Grade Girls, 3</a:t>
            </a:r>
            <a:r>
              <a:rPr lang="en-US" i="1" baseline="30000" dirty="0"/>
              <a:t>rd</a:t>
            </a:r>
            <a:r>
              <a:rPr lang="en-US" i="1" dirty="0"/>
              <a:t> &amp; 4</a:t>
            </a:r>
            <a:r>
              <a:rPr lang="en-US" i="1" baseline="30000" dirty="0"/>
              <a:t>th</a:t>
            </a:r>
            <a:r>
              <a:rPr lang="en-US" i="1" dirty="0"/>
              <a:t> Grade Boys, 5</a:t>
            </a:r>
            <a:r>
              <a:rPr lang="en-US" i="1" baseline="30000" dirty="0"/>
              <a:t>th</a:t>
            </a:r>
            <a:r>
              <a:rPr lang="en-US" i="1" dirty="0"/>
              <a:t> – 8</a:t>
            </a:r>
            <a:r>
              <a:rPr lang="en-US" i="1" baseline="30000" dirty="0"/>
              <a:t>th</a:t>
            </a:r>
            <a:r>
              <a:rPr lang="en-US" i="1" dirty="0"/>
              <a:t> Boys will have double headers </a:t>
            </a:r>
          </a:p>
          <a:p>
            <a:pPr marL="285750" indent="-285750">
              <a:buFont typeface="Arial" panose="020B0604020202020204" pitchFamily="34" charset="0"/>
              <a:buChar char="•"/>
            </a:pPr>
            <a:endParaRPr lang="en-US" b="1" i="1" dirty="0"/>
          </a:p>
        </p:txBody>
      </p:sp>
    </p:spTree>
    <p:extLst>
      <p:ext uri="{BB962C8B-B14F-4D97-AF65-F5344CB8AC3E}">
        <p14:creationId xmlns:p14="http://schemas.microsoft.com/office/powerpoint/2010/main" val="605259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17617DC0-DF95-2123-4869-C249B1A60FEE}"/>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3797EFCC-1375-9FAB-9C4F-FE6A89101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CD43E9-11A8-BD55-0399-26E6362C0398}"/>
              </a:ext>
            </a:extLst>
          </p:cNvPr>
          <p:cNvSpPr>
            <a:spLocks noGrp="1"/>
          </p:cNvSpPr>
          <p:nvPr>
            <p:ph type="title"/>
          </p:nvPr>
        </p:nvSpPr>
        <p:spPr/>
        <p:txBody>
          <a:bodyPr anchor="t"/>
          <a:lstStyle/>
          <a:p>
            <a:pPr algn="ctr"/>
            <a:r>
              <a:rPr lang="en-US" dirty="0"/>
              <a:t>Sports engine – PRACTICE &amp; GAME SCHEDULES</a:t>
            </a:r>
          </a:p>
        </p:txBody>
      </p:sp>
      <p:pic>
        <p:nvPicPr>
          <p:cNvPr id="3" name="Picture 2">
            <a:extLst>
              <a:ext uri="{FF2B5EF4-FFF2-40B4-BE49-F238E27FC236}">
                <a16:creationId xmlns:a16="http://schemas.microsoft.com/office/drawing/2014/main" id="{8D3C408D-FCEC-4BD9-2860-AD3A4589D450}"/>
              </a:ext>
            </a:extLst>
          </p:cNvPr>
          <p:cNvPicPr>
            <a:picLocks noChangeAspect="1"/>
          </p:cNvPicPr>
          <p:nvPr/>
        </p:nvPicPr>
        <p:blipFill>
          <a:blip r:embed="rId3"/>
          <a:stretch>
            <a:fillRect/>
          </a:stretch>
        </p:blipFill>
        <p:spPr>
          <a:xfrm>
            <a:off x="286409" y="1562100"/>
            <a:ext cx="5842980" cy="3966341"/>
          </a:xfrm>
          <a:prstGeom prst="rect">
            <a:avLst/>
          </a:prstGeom>
        </p:spPr>
      </p:pic>
      <p:sp>
        <p:nvSpPr>
          <p:cNvPr id="4" name="Right Arrow 3">
            <a:extLst>
              <a:ext uri="{FF2B5EF4-FFF2-40B4-BE49-F238E27FC236}">
                <a16:creationId xmlns:a16="http://schemas.microsoft.com/office/drawing/2014/main" id="{0D3326DB-F05C-A266-5741-688114F7C0AF}"/>
              </a:ext>
            </a:extLst>
          </p:cNvPr>
          <p:cNvSpPr/>
          <p:nvPr/>
        </p:nvSpPr>
        <p:spPr>
          <a:xfrm>
            <a:off x="567560" y="2415816"/>
            <a:ext cx="966951" cy="1891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851B91-AA28-CCDA-80C9-28D748B8C617}"/>
              </a:ext>
            </a:extLst>
          </p:cNvPr>
          <p:cNvPicPr>
            <a:picLocks noChangeAspect="1"/>
          </p:cNvPicPr>
          <p:nvPr/>
        </p:nvPicPr>
        <p:blipFill>
          <a:blip r:embed="rId4"/>
          <a:stretch>
            <a:fillRect/>
          </a:stretch>
        </p:blipFill>
        <p:spPr>
          <a:xfrm>
            <a:off x="6173632" y="1562100"/>
            <a:ext cx="5842979" cy="3966341"/>
          </a:xfrm>
          <a:prstGeom prst="rect">
            <a:avLst/>
          </a:prstGeom>
        </p:spPr>
      </p:pic>
      <p:sp>
        <p:nvSpPr>
          <p:cNvPr id="9" name="TextBox 8">
            <a:extLst>
              <a:ext uri="{FF2B5EF4-FFF2-40B4-BE49-F238E27FC236}">
                <a16:creationId xmlns:a16="http://schemas.microsoft.com/office/drawing/2014/main" id="{2A0F5B81-AB87-33E5-7B19-47C725BF6FAB}"/>
              </a:ext>
            </a:extLst>
          </p:cNvPr>
          <p:cNvSpPr txBox="1"/>
          <p:nvPr/>
        </p:nvSpPr>
        <p:spPr>
          <a:xfrm>
            <a:off x="2999044" y="5814132"/>
            <a:ext cx="8150025" cy="369332"/>
          </a:xfrm>
          <a:prstGeom prst="rect">
            <a:avLst/>
          </a:prstGeom>
          <a:noFill/>
        </p:spPr>
        <p:txBody>
          <a:bodyPr wrap="square">
            <a:spAutoFit/>
          </a:bodyPr>
          <a:lstStyle/>
          <a:p>
            <a:r>
              <a:rPr lang="en-US" b="1" i="1" dirty="0"/>
              <a:t>View schedules by division, team, games/event (practice)</a:t>
            </a:r>
          </a:p>
        </p:txBody>
      </p:sp>
    </p:spTree>
    <p:extLst>
      <p:ext uri="{BB962C8B-B14F-4D97-AF65-F5344CB8AC3E}">
        <p14:creationId xmlns:p14="http://schemas.microsoft.com/office/powerpoint/2010/main" val="113271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2BD6077B-35D3-F5AF-A42D-B14D3894D00A}"/>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5F39DB08-752D-F59F-0C10-6C2A4EB6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3465A0-88AB-F496-BE79-43A8F336A7A4}"/>
              </a:ext>
            </a:extLst>
          </p:cNvPr>
          <p:cNvSpPr>
            <a:spLocks noGrp="1"/>
          </p:cNvSpPr>
          <p:nvPr>
            <p:ph type="title"/>
          </p:nvPr>
        </p:nvSpPr>
        <p:spPr/>
        <p:txBody>
          <a:bodyPr anchor="t"/>
          <a:lstStyle/>
          <a:p>
            <a:pPr algn="ctr"/>
            <a:r>
              <a:rPr lang="en-US" dirty="0"/>
              <a:t>Sports engine – PRACTICE &amp; GAME SCHEDULES</a:t>
            </a:r>
          </a:p>
        </p:txBody>
      </p:sp>
      <p:pic>
        <p:nvPicPr>
          <p:cNvPr id="4" name="Picture 3">
            <a:extLst>
              <a:ext uri="{FF2B5EF4-FFF2-40B4-BE49-F238E27FC236}">
                <a16:creationId xmlns:a16="http://schemas.microsoft.com/office/drawing/2014/main" id="{EE63479C-7D00-2DCB-5D22-C64A33F7A598}"/>
              </a:ext>
            </a:extLst>
          </p:cNvPr>
          <p:cNvPicPr>
            <a:picLocks noChangeAspect="1"/>
          </p:cNvPicPr>
          <p:nvPr/>
        </p:nvPicPr>
        <p:blipFill>
          <a:blip r:embed="rId3"/>
          <a:stretch>
            <a:fillRect/>
          </a:stretch>
        </p:blipFill>
        <p:spPr>
          <a:xfrm>
            <a:off x="6094412" y="1497883"/>
            <a:ext cx="5918363" cy="4017513"/>
          </a:xfrm>
          <a:prstGeom prst="rect">
            <a:avLst/>
          </a:prstGeom>
        </p:spPr>
      </p:pic>
      <p:pic>
        <p:nvPicPr>
          <p:cNvPr id="7" name="Content Placeholder 6">
            <a:extLst>
              <a:ext uri="{FF2B5EF4-FFF2-40B4-BE49-F238E27FC236}">
                <a16:creationId xmlns:a16="http://schemas.microsoft.com/office/drawing/2014/main" id="{62162EC0-2003-D106-738A-D87868C6551A}"/>
              </a:ext>
            </a:extLst>
          </p:cNvPr>
          <p:cNvPicPr>
            <a:picLocks noChangeAspect="1"/>
          </p:cNvPicPr>
          <p:nvPr/>
        </p:nvPicPr>
        <p:blipFill>
          <a:blip r:embed="rId4"/>
          <a:stretch>
            <a:fillRect/>
          </a:stretch>
        </p:blipFill>
        <p:spPr>
          <a:xfrm>
            <a:off x="88026" y="1497883"/>
            <a:ext cx="5918360" cy="4017513"/>
          </a:xfrm>
          <a:prstGeom prst="rect">
            <a:avLst/>
          </a:prstGeom>
        </p:spPr>
      </p:pic>
      <p:sp>
        <p:nvSpPr>
          <p:cNvPr id="8" name="Right Arrow 7">
            <a:extLst>
              <a:ext uri="{FF2B5EF4-FFF2-40B4-BE49-F238E27FC236}">
                <a16:creationId xmlns:a16="http://schemas.microsoft.com/office/drawing/2014/main" id="{503AE955-7BA2-046E-0560-4AA669057166}"/>
              </a:ext>
            </a:extLst>
          </p:cNvPr>
          <p:cNvSpPr/>
          <p:nvPr/>
        </p:nvSpPr>
        <p:spPr>
          <a:xfrm>
            <a:off x="819808" y="3136665"/>
            <a:ext cx="966951" cy="1891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6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7B6658B5-A560-15B2-A495-A405B6A95715}"/>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710CB3CA-C80C-F0B7-8CCD-5C64A80B4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20AE80-BBAD-4D0F-A0A5-1E6F5FBD1891}"/>
              </a:ext>
            </a:extLst>
          </p:cNvPr>
          <p:cNvSpPr>
            <a:spLocks noGrp="1"/>
          </p:cNvSpPr>
          <p:nvPr>
            <p:ph type="title"/>
          </p:nvPr>
        </p:nvSpPr>
        <p:spPr/>
        <p:txBody>
          <a:bodyPr anchor="t"/>
          <a:lstStyle/>
          <a:p>
            <a:pPr algn="ctr"/>
            <a:r>
              <a:rPr lang="en-US" dirty="0"/>
              <a:t>Sports engine – PRACTICE &amp; GAME SCHEDULES</a:t>
            </a:r>
          </a:p>
        </p:txBody>
      </p:sp>
      <p:pic>
        <p:nvPicPr>
          <p:cNvPr id="4" name="Picture 3">
            <a:extLst>
              <a:ext uri="{FF2B5EF4-FFF2-40B4-BE49-F238E27FC236}">
                <a16:creationId xmlns:a16="http://schemas.microsoft.com/office/drawing/2014/main" id="{E7AC25DA-478D-C204-7D9E-0C5519A2F9B1}"/>
              </a:ext>
            </a:extLst>
          </p:cNvPr>
          <p:cNvPicPr>
            <a:picLocks noChangeAspect="1"/>
          </p:cNvPicPr>
          <p:nvPr/>
        </p:nvPicPr>
        <p:blipFill>
          <a:blip r:embed="rId3"/>
          <a:stretch>
            <a:fillRect/>
          </a:stretch>
        </p:blipFill>
        <p:spPr>
          <a:xfrm>
            <a:off x="140953" y="1260042"/>
            <a:ext cx="5955048" cy="4042416"/>
          </a:xfrm>
          <a:prstGeom prst="rect">
            <a:avLst/>
          </a:prstGeom>
        </p:spPr>
      </p:pic>
      <p:pic>
        <p:nvPicPr>
          <p:cNvPr id="7" name="Picture 6">
            <a:extLst>
              <a:ext uri="{FF2B5EF4-FFF2-40B4-BE49-F238E27FC236}">
                <a16:creationId xmlns:a16="http://schemas.microsoft.com/office/drawing/2014/main" id="{B9CBEE38-5BFE-9384-B0BA-956609AD9277}"/>
              </a:ext>
            </a:extLst>
          </p:cNvPr>
          <p:cNvPicPr>
            <a:picLocks noChangeAspect="1"/>
          </p:cNvPicPr>
          <p:nvPr/>
        </p:nvPicPr>
        <p:blipFill>
          <a:blip r:embed="rId4"/>
          <a:stretch>
            <a:fillRect/>
          </a:stretch>
        </p:blipFill>
        <p:spPr>
          <a:xfrm>
            <a:off x="6301977" y="1309295"/>
            <a:ext cx="5812834" cy="3945878"/>
          </a:xfrm>
          <a:prstGeom prst="rect">
            <a:avLst/>
          </a:prstGeom>
        </p:spPr>
      </p:pic>
      <p:sp>
        <p:nvSpPr>
          <p:cNvPr id="8" name="Right Arrow 7">
            <a:extLst>
              <a:ext uri="{FF2B5EF4-FFF2-40B4-BE49-F238E27FC236}">
                <a16:creationId xmlns:a16="http://schemas.microsoft.com/office/drawing/2014/main" id="{6FDCE6F0-A4B4-45C4-AF38-7E7491BEA084}"/>
              </a:ext>
            </a:extLst>
          </p:cNvPr>
          <p:cNvSpPr/>
          <p:nvPr/>
        </p:nvSpPr>
        <p:spPr>
          <a:xfrm>
            <a:off x="1324305" y="2033078"/>
            <a:ext cx="966951" cy="1891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995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546ADFD0-571A-119E-06BA-7358CEF7F981}"/>
            </a:ext>
          </a:extLst>
        </p:cNvPr>
        <p:cNvGrpSpPr/>
        <p:nvPr/>
      </p:nvGrpSpPr>
      <p:grpSpPr>
        <a:xfrm>
          <a:off x="0" y="0"/>
          <a:ext cx="0" cy="0"/>
          <a:chOff x="0" y="0"/>
          <a:chExt cx="0" cy="0"/>
        </a:xfrm>
      </p:grpSpPr>
      <p:pic>
        <p:nvPicPr>
          <p:cNvPr id="5122" name="Picture 2" descr="Volleyball court wooden floor with ball on black with copy-space">
            <a:extLst>
              <a:ext uri="{FF2B5EF4-FFF2-40B4-BE49-F238E27FC236}">
                <a16:creationId xmlns:a16="http://schemas.microsoft.com/office/drawing/2014/main" id="{1C6160B7-EB2F-9486-EDDD-933AB0BC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2" y="0"/>
            <a:ext cx="10315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685D90-D714-AEE9-BC2A-D27C62463B6A}"/>
              </a:ext>
            </a:extLst>
          </p:cNvPr>
          <p:cNvSpPr>
            <a:spLocks noGrp="1"/>
          </p:cNvSpPr>
          <p:nvPr>
            <p:ph type="ctrTitle"/>
          </p:nvPr>
        </p:nvSpPr>
        <p:spPr/>
        <p:txBody>
          <a:bodyPr/>
          <a:lstStyle/>
          <a:p>
            <a:r>
              <a:rPr lang="en-US" dirty="0"/>
              <a:t>Coach Resources</a:t>
            </a:r>
          </a:p>
        </p:txBody>
      </p:sp>
      <p:sp>
        <p:nvSpPr>
          <p:cNvPr id="3" name="Subtitle 2">
            <a:extLst>
              <a:ext uri="{FF2B5EF4-FFF2-40B4-BE49-F238E27FC236}">
                <a16:creationId xmlns:a16="http://schemas.microsoft.com/office/drawing/2014/main" id="{38BE8D67-A968-CE7F-5EBA-CB5D7FC08461}"/>
              </a:ext>
            </a:extLst>
          </p:cNvPr>
          <p:cNvSpPr>
            <a:spLocks noGrp="1"/>
          </p:cNvSpPr>
          <p:nvPr>
            <p:ph type="subTitle" idx="1"/>
          </p:nvPr>
        </p:nvSpPr>
        <p:spPr/>
        <p:txBody>
          <a:bodyPr/>
          <a:lstStyle/>
          <a:p>
            <a:r>
              <a:rPr lang="en-US" dirty="0"/>
              <a:t>Spring 2026 in house</a:t>
            </a:r>
          </a:p>
        </p:txBody>
      </p:sp>
    </p:spTree>
    <p:extLst>
      <p:ext uri="{BB962C8B-B14F-4D97-AF65-F5344CB8AC3E}">
        <p14:creationId xmlns:p14="http://schemas.microsoft.com/office/powerpoint/2010/main" val="159161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6A995F1E-BF19-0B38-9125-DE7BD313078A}"/>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7CC6D255-0A0C-2E0B-B796-D770742BE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79C804-C84F-3F83-C992-F974F9F9F9E5}"/>
              </a:ext>
            </a:extLst>
          </p:cNvPr>
          <p:cNvSpPr>
            <a:spLocks noGrp="1"/>
          </p:cNvSpPr>
          <p:nvPr>
            <p:ph type="title"/>
          </p:nvPr>
        </p:nvSpPr>
        <p:spPr/>
        <p:txBody>
          <a:bodyPr anchor="t"/>
          <a:lstStyle/>
          <a:p>
            <a:pPr algn="ctr"/>
            <a:r>
              <a:rPr lang="en-US" dirty="0"/>
              <a:t>Coach resources</a:t>
            </a:r>
          </a:p>
        </p:txBody>
      </p:sp>
      <p:sp>
        <p:nvSpPr>
          <p:cNvPr id="5" name="Content Placeholder 4">
            <a:extLst>
              <a:ext uri="{FF2B5EF4-FFF2-40B4-BE49-F238E27FC236}">
                <a16:creationId xmlns:a16="http://schemas.microsoft.com/office/drawing/2014/main" id="{8DFA84B9-90B3-C232-11B0-BB6A7AEBD6F7}"/>
              </a:ext>
            </a:extLst>
          </p:cNvPr>
          <p:cNvSpPr>
            <a:spLocks noGrp="1"/>
          </p:cNvSpPr>
          <p:nvPr>
            <p:ph idx="1"/>
          </p:nvPr>
        </p:nvSpPr>
        <p:spPr>
          <a:xfrm>
            <a:off x="4372303" y="5782408"/>
            <a:ext cx="4183118" cy="921285"/>
          </a:xfrm>
        </p:spPr>
        <p:txBody>
          <a:bodyPr>
            <a:normAutofit/>
          </a:bodyPr>
          <a:lstStyle/>
          <a:p>
            <a:r>
              <a:rPr lang="en-US" dirty="0"/>
              <a:t>Key Volleyball Forms &amp; Drills</a:t>
            </a:r>
          </a:p>
          <a:p>
            <a:r>
              <a:rPr lang="en-US" dirty="0"/>
              <a:t>You tube instructional videos</a:t>
            </a:r>
          </a:p>
        </p:txBody>
      </p:sp>
      <p:pic>
        <p:nvPicPr>
          <p:cNvPr id="4" name="Picture 3">
            <a:extLst>
              <a:ext uri="{FF2B5EF4-FFF2-40B4-BE49-F238E27FC236}">
                <a16:creationId xmlns:a16="http://schemas.microsoft.com/office/drawing/2014/main" id="{7B508C94-38ED-AEDA-5DE2-6ED7A404B311}"/>
              </a:ext>
            </a:extLst>
          </p:cNvPr>
          <p:cNvPicPr>
            <a:picLocks noChangeAspect="1"/>
          </p:cNvPicPr>
          <p:nvPr/>
        </p:nvPicPr>
        <p:blipFill>
          <a:blip r:embed="rId3"/>
          <a:stretch>
            <a:fillRect/>
          </a:stretch>
        </p:blipFill>
        <p:spPr>
          <a:xfrm>
            <a:off x="4372303" y="1160721"/>
            <a:ext cx="7168056" cy="4531209"/>
          </a:xfrm>
          <a:prstGeom prst="rect">
            <a:avLst/>
          </a:prstGeom>
        </p:spPr>
      </p:pic>
    </p:spTree>
    <p:extLst>
      <p:ext uri="{BB962C8B-B14F-4D97-AF65-F5344CB8AC3E}">
        <p14:creationId xmlns:p14="http://schemas.microsoft.com/office/powerpoint/2010/main" val="98773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91168DEB-475B-070E-1A76-1E93248041C7}"/>
            </a:ext>
          </a:extLst>
        </p:cNvPr>
        <p:cNvGrpSpPr/>
        <p:nvPr/>
      </p:nvGrpSpPr>
      <p:grpSpPr>
        <a:xfrm>
          <a:off x="0" y="0"/>
          <a:ext cx="0" cy="0"/>
          <a:chOff x="0" y="0"/>
          <a:chExt cx="0" cy="0"/>
        </a:xfrm>
      </p:grpSpPr>
      <p:pic>
        <p:nvPicPr>
          <p:cNvPr id="5122" name="Picture 2" descr="Volleyball court wooden floor with ball on black with copy-space">
            <a:extLst>
              <a:ext uri="{FF2B5EF4-FFF2-40B4-BE49-F238E27FC236}">
                <a16:creationId xmlns:a16="http://schemas.microsoft.com/office/drawing/2014/main" id="{7615F6C3-FC65-50A8-F6F5-2A161B088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2" y="0"/>
            <a:ext cx="10315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1CD335-7534-BC37-9203-5531717A06E5}"/>
              </a:ext>
            </a:extLst>
          </p:cNvPr>
          <p:cNvSpPr>
            <a:spLocks noGrp="1"/>
          </p:cNvSpPr>
          <p:nvPr>
            <p:ph type="ctrTitle"/>
          </p:nvPr>
        </p:nvSpPr>
        <p:spPr/>
        <p:txBody>
          <a:bodyPr/>
          <a:lstStyle/>
          <a:p>
            <a:r>
              <a:rPr lang="en-US" dirty="0"/>
              <a:t>rules</a:t>
            </a:r>
          </a:p>
        </p:txBody>
      </p:sp>
      <p:sp>
        <p:nvSpPr>
          <p:cNvPr id="3" name="Subtitle 2">
            <a:extLst>
              <a:ext uri="{FF2B5EF4-FFF2-40B4-BE49-F238E27FC236}">
                <a16:creationId xmlns:a16="http://schemas.microsoft.com/office/drawing/2014/main" id="{E3B2DED7-F6C6-DA22-9A29-2E07F0EA6699}"/>
              </a:ext>
            </a:extLst>
          </p:cNvPr>
          <p:cNvSpPr>
            <a:spLocks noGrp="1"/>
          </p:cNvSpPr>
          <p:nvPr>
            <p:ph type="subTitle" idx="1"/>
          </p:nvPr>
        </p:nvSpPr>
        <p:spPr/>
        <p:txBody>
          <a:bodyPr/>
          <a:lstStyle/>
          <a:p>
            <a:r>
              <a:rPr lang="en-US" dirty="0"/>
              <a:t>Spring 2026 in house</a:t>
            </a:r>
          </a:p>
        </p:txBody>
      </p:sp>
    </p:spTree>
    <p:extLst>
      <p:ext uri="{BB962C8B-B14F-4D97-AF65-F5344CB8AC3E}">
        <p14:creationId xmlns:p14="http://schemas.microsoft.com/office/powerpoint/2010/main" val="20794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28D90B61-9C1C-495A-8472-D5FBB53EE16C}"/>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440394AB-5925-E8DA-942C-998BD38F7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55A73B-830E-B8B2-C9E5-DB706D64FAF2}"/>
              </a:ext>
            </a:extLst>
          </p:cNvPr>
          <p:cNvSpPr>
            <a:spLocks noGrp="1"/>
          </p:cNvSpPr>
          <p:nvPr>
            <p:ph type="title"/>
          </p:nvPr>
        </p:nvSpPr>
        <p:spPr/>
        <p:txBody>
          <a:bodyPr anchor="t"/>
          <a:lstStyle/>
          <a:p>
            <a:pPr algn="ctr"/>
            <a:r>
              <a:rPr lang="en-US" dirty="0"/>
              <a:t>Court layout/rotations</a:t>
            </a:r>
            <a:br>
              <a:rPr lang="en-US" dirty="0"/>
            </a:br>
            <a:endParaRPr lang="en-US" dirty="0"/>
          </a:p>
        </p:txBody>
      </p:sp>
      <p:pic>
        <p:nvPicPr>
          <p:cNvPr id="1030" name="Picture 6" descr="Volleyball Rotations Explained | SportsEdTV">
            <a:extLst>
              <a:ext uri="{FF2B5EF4-FFF2-40B4-BE49-F238E27FC236}">
                <a16:creationId xmlns:a16="http://schemas.microsoft.com/office/drawing/2014/main" id="{1A381AFF-E52B-869E-5D62-41EF8B523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041" y="1413658"/>
            <a:ext cx="6506942" cy="4030684"/>
          </a:xfrm>
          <a:prstGeom prst="rect">
            <a:avLst/>
          </a:prstGeom>
          <a:noFill/>
          <a:extLst>
            <a:ext uri="{909E8E84-426E-40DD-AFC4-6F175D3DCCD1}">
              <a14:hiddenFill xmlns:a14="http://schemas.microsoft.com/office/drawing/2010/main">
                <a:solidFill>
                  <a:srgbClr val="FFFFFF"/>
                </a:solidFill>
              </a14:hiddenFill>
            </a:ext>
          </a:extLst>
        </p:spPr>
      </p:pic>
      <p:sp>
        <p:nvSpPr>
          <p:cNvPr id="7" name="Up Arrow 6">
            <a:extLst>
              <a:ext uri="{FF2B5EF4-FFF2-40B4-BE49-F238E27FC236}">
                <a16:creationId xmlns:a16="http://schemas.microsoft.com/office/drawing/2014/main" id="{2364D61E-B520-CCA4-3F77-9AE58A4C3BD9}"/>
              </a:ext>
            </a:extLst>
          </p:cNvPr>
          <p:cNvSpPr/>
          <p:nvPr/>
        </p:nvSpPr>
        <p:spPr>
          <a:xfrm>
            <a:off x="6957848" y="5055397"/>
            <a:ext cx="210207" cy="103001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8" name="Up Arrow 7">
            <a:extLst>
              <a:ext uri="{FF2B5EF4-FFF2-40B4-BE49-F238E27FC236}">
                <a16:creationId xmlns:a16="http://schemas.microsoft.com/office/drawing/2014/main" id="{694E4565-A167-5F9C-6A46-E363F5CC5F30}"/>
              </a:ext>
            </a:extLst>
          </p:cNvPr>
          <p:cNvSpPr/>
          <p:nvPr/>
        </p:nvSpPr>
        <p:spPr>
          <a:xfrm>
            <a:off x="8571186" y="5055397"/>
            <a:ext cx="210207" cy="103001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9" name="TextBox 8">
            <a:extLst>
              <a:ext uri="{FF2B5EF4-FFF2-40B4-BE49-F238E27FC236}">
                <a16:creationId xmlns:a16="http://schemas.microsoft.com/office/drawing/2014/main" id="{39F44F3A-03E9-B3FA-12A2-C3ADA082CA26}"/>
              </a:ext>
            </a:extLst>
          </p:cNvPr>
          <p:cNvSpPr txBox="1"/>
          <p:nvPr/>
        </p:nvSpPr>
        <p:spPr>
          <a:xfrm>
            <a:off x="6085983" y="6159062"/>
            <a:ext cx="3523722" cy="646331"/>
          </a:xfrm>
          <a:prstGeom prst="rect">
            <a:avLst/>
          </a:prstGeom>
          <a:noFill/>
        </p:spPr>
        <p:txBody>
          <a:bodyPr wrap="none" rtlCol="0">
            <a:spAutoFit/>
          </a:bodyPr>
          <a:lstStyle/>
          <a:p>
            <a:pPr algn="ctr"/>
            <a:r>
              <a:rPr lang="en-US" dirty="0"/>
              <a:t>10’/Attack Line</a:t>
            </a:r>
          </a:p>
          <a:p>
            <a:pPr algn="ctr"/>
            <a:r>
              <a:rPr lang="en-US" dirty="0"/>
              <a:t>(Also Serve Line 3</a:t>
            </a:r>
            <a:r>
              <a:rPr lang="en-US" baseline="30000" dirty="0"/>
              <a:t>rd</a:t>
            </a:r>
            <a:r>
              <a:rPr lang="en-US" dirty="0"/>
              <a:t>/4</a:t>
            </a:r>
            <a:r>
              <a:rPr lang="en-US" baseline="30000" dirty="0"/>
              <a:t>th</a:t>
            </a:r>
            <a:r>
              <a:rPr lang="en-US" dirty="0"/>
              <a:t> Grade)</a:t>
            </a:r>
          </a:p>
        </p:txBody>
      </p:sp>
      <p:sp>
        <p:nvSpPr>
          <p:cNvPr id="11" name="Up-Down Arrow 10">
            <a:extLst>
              <a:ext uri="{FF2B5EF4-FFF2-40B4-BE49-F238E27FC236}">
                <a16:creationId xmlns:a16="http://schemas.microsoft.com/office/drawing/2014/main" id="{5DEBD0F5-B252-01A7-9CB9-3DFD971F558E}"/>
              </a:ext>
            </a:extLst>
          </p:cNvPr>
          <p:cNvSpPr/>
          <p:nvPr/>
        </p:nvSpPr>
        <p:spPr>
          <a:xfrm>
            <a:off x="10804634" y="2165131"/>
            <a:ext cx="242777" cy="2511972"/>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667C30-D4FD-7715-9D2D-330F0E63B8D1}"/>
              </a:ext>
            </a:extLst>
          </p:cNvPr>
          <p:cNvSpPr txBox="1"/>
          <p:nvPr/>
        </p:nvSpPr>
        <p:spPr>
          <a:xfrm>
            <a:off x="11132497" y="3051785"/>
            <a:ext cx="522900" cy="369332"/>
          </a:xfrm>
          <a:prstGeom prst="rect">
            <a:avLst/>
          </a:prstGeom>
          <a:noFill/>
        </p:spPr>
        <p:txBody>
          <a:bodyPr wrap="none" rtlCol="0">
            <a:spAutoFit/>
          </a:bodyPr>
          <a:lstStyle/>
          <a:p>
            <a:r>
              <a:rPr lang="en-US" dirty="0"/>
              <a:t>30’</a:t>
            </a:r>
          </a:p>
        </p:txBody>
      </p:sp>
      <p:sp>
        <p:nvSpPr>
          <p:cNvPr id="13" name="Left-Right Arrow 12">
            <a:extLst>
              <a:ext uri="{FF2B5EF4-FFF2-40B4-BE49-F238E27FC236}">
                <a16:creationId xmlns:a16="http://schemas.microsoft.com/office/drawing/2014/main" id="{394F72E9-315E-0822-7100-3EE09C11135D}"/>
              </a:ext>
            </a:extLst>
          </p:cNvPr>
          <p:cNvSpPr/>
          <p:nvPr/>
        </p:nvSpPr>
        <p:spPr>
          <a:xfrm>
            <a:off x="8135007" y="1860331"/>
            <a:ext cx="2490952" cy="231228"/>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E1FC83F-A8D1-5FC5-0956-FDAD2D190BED}"/>
              </a:ext>
            </a:extLst>
          </p:cNvPr>
          <p:cNvSpPr txBox="1"/>
          <p:nvPr/>
        </p:nvSpPr>
        <p:spPr>
          <a:xfrm>
            <a:off x="9119033" y="1490999"/>
            <a:ext cx="522900" cy="369332"/>
          </a:xfrm>
          <a:prstGeom prst="rect">
            <a:avLst/>
          </a:prstGeom>
          <a:noFill/>
        </p:spPr>
        <p:txBody>
          <a:bodyPr wrap="none" rtlCol="0">
            <a:spAutoFit/>
          </a:bodyPr>
          <a:lstStyle/>
          <a:p>
            <a:r>
              <a:rPr lang="en-US" dirty="0"/>
              <a:t>30’</a:t>
            </a:r>
          </a:p>
        </p:txBody>
      </p:sp>
      <p:sp>
        <p:nvSpPr>
          <p:cNvPr id="15" name="TextBox 14">
            <a:extLst>
              <a:ext uri="{FF2B5EF4-FFF2-40B4-BE49-F238E27FC236}">
                <a16:creationId xmlns:a16="http://schemas.microsoft.com/office/drawing/2014/main" id="{59FB184B-1CF6-CE3C-9EC7-D72EECF4A036}"/>
              </a:ext>
            </a:extLst>
          </p:cNvPr>
          <p:cNvSpPr txBox="1"/>
          <p:nvPr/>
        </p:nvSpPr>
        <p:spPr>
          <a:xfrm>
            <a:off x="4901204" y="1490999"/>
            <a:ext cx="2946640" cy="646331"/>
          </a:xfrm>
          <a:prstGeom prst="rect">
            <a:avLst/>
          </a:prstGeom>
          <a:noFill/>
        </p:spPr>
        <p:txBody>
          <a:bodyPr wrap="none" rtlCol="0">
            <a:spAutoFit/>
          </a:bodyPr>
          <a:lstStyle/>
          <a:p>
            <a:pPr algn="ctr"/>
            <a:r>
              <a:rPr lang="en-US" dirty="0"/>
              <a:t>Rotation – 3 front/3 back</a:t>
            </a:r>
          </a:p>
          <a:p>
            <a:pPr algn="ctr"/>
            <a:r>
              <a:rPr lang="en-US" dirty="0"/>
              <a:t>Setter – middle front</a:t>
            </a:r>
          </a:p>
        </p:txBody>
      </p:sp>
      <p:sp>
        <p:nvSpPr>
          <p:cNvPr id="16" name="Up Arrow 15">
            <a:extLst>
              <a:ext uri="{FF2B5EF4-FFF2-40B4-BE49-F238E27FC236}">
                <a16:creationId xmlns:a16="http://schemas.microsoft.com/office/drawing/2014/main" id="{F2C8F4E8-52B1-440A-6811-A869C1E04047}"/>
              </a:ext>
            </a:extLst>
          </p:cNvPr>
          <p:cNvSpPr/>
          <p:nvPr/>
        </p:nvSpPr>
        <p:spPr>
          <a:xfrm>
            <a:off x="5011327" y="5055397"/>
            <a:ext cx="210207" cy="103001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7" name="Up Arrow 16">
            <a:extLst>
              <a:ext uri="{FF2B5EF4-FFF2-40B4-BE49-F238E27FC236}">
                <a16:creationId xmlns:a16="http://schemas.microsoft.com/office/drawing/2014/main" id="{E53CB7D4-1D81-514B-8843-B019D862ADB2}"/>
              </a:ext>
            </a:extLst>
          </p:cNvPr>
          <p:cNvSpPr/>
          <p:nvPr/>
        </p:nvSpPr>
        <p:spPr>
          <a:xfrm>
            <a:off x="10520855" y="5046151"/>
            <a:ext cx="210207" cy="103001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8" name="TextBox 17">
            <a:extLst>
              <a:ext uri="{FF2B5EF4-FFF2-40B4-BE49-F238E27FC236}">
                <a16:creationId xmlns:a16="http://schemas.microsoft.com/office/drawing/2014/main" id="{EF00F8EB-BC96-756F-3938-067EA3581FC2}"/>
              </a:ext>
            </a:extLst>
          </p:cNvPr>
          <p:cNvSpPr txBox="1"/>
          <p:nvPr/>
        </p:nvSpPr>
        <p:spPr>
          <a:xfrm>
            <a:off x="4324489" y="6159062"/>
            <a:ext cx="1710725" cy="369332"/>
          </a:xfrm>
          <a:prstGeom prst="rect">
            <a:avLst/>
          </a:prstGeom>
          <a:noFill/>
        </p:spPr>
        <p:txBody>
          <a:bodyPr wrap="none" rtlCol="0">
            <a:spAutoFit/>
          </a:bodyPr>
          <a:lstStyle/>
          <a:p>
            <a:r>
              <a:rPr lang="en-US" dirty="0"/>
              <a:t>Serve Line 30’</a:t>
            </a:r>
          </a:p>
        </p:txBody>
      </p:sp>
      <p:sp>
        <p:nvSpPr>
          <p:cNvPr id="19" name="TextBox 18">
            <a:extLst>
              <a:ext uri="{FF2B5EF4-FFF2-40B4-BE49-F238E27FC236}">
                <a16:creationId xmlns:a16="http://schemas.microsoft.com/office/drawing/2014/main" id="{5541813E-B1B9-1249-EFC0-0AC9682C3D45}"/>
              </a:ext>
            </a:extLst>
          </p:cNvPr>
          <p:cNvSpPr txBox="1"/>
          <p:nvPr/>
        </p:nvSpPr>
        <p:spPr>
          <a:xfrm>
            <a:off x="9785319" y="6134098"/>
            <a:ext cx="1710725" cy="369332"/>
          </a:xfrm>
          <a:prstGeom prst="rect">
            <a:avLst/>
          </a:prstGeom>
          <a:noFill/>
        </p:spPr>
        <p:txBody>
          <a:bodyPr wrap="none" rtlCol="0">
            <a:spAutoFit/>
          </a:bodyPr>
          <a:lstStyle/>
          <a:p>
            <a:r>
              <a:rPr lang="en-US" dirty="0"/>
              <a:t>Serve Line 30’</a:t>
            </a:r>
          </a:p>
        </p:txBody>
      </p:sp>
    </p:spTree>
    <p:extLst>
      <p:ext uri="{BB962C8B-B14F-4D97-AF65-F5344CB8AC3E}">
        <p14:creationId xmlns:p14="http://schemas.microsoft.com/office/powerpoint/2010/main" val="332460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D732503A-A2D4-C35A-9FC5-AB06A5603A38}"/>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B5DE2FE1-8D29-175B-D967-7A49B0809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4EF101-2FD6-BD19-C9A2-B009829A27E7}"/>
              </a:ext>
            </a:extLst>
          </p:cNvPr>
          <p:cNvSpPr>
            <a:spLocks noGrp="1"/>
          </p:cNvSpPr>
          <p:nvPr>
            <p:ph type="title"/>
          </p:nvPr>
        </p:nvSpPr>
        <p:spPr/>
        <p:txBody>
          <a:bodyPr anchor="t"/>
          <a:lstStyle/>
          <a:p>
            <a:pPr algn="ctr"/>
            <a:r>
              <a:rPr lang="en-US" dirty="0"/>
              <a:t>In house rules of play</a:t>
            </a:r>
            <a:br>
              <a:rPr lang="en-US" dirty="0"/>
            </a:br>
            <a:endParaRPr lang="en-US" dirty="0"/>
          </a:p>
        </p:txBody>
      </p:sp>
      <p:pic>
        <p:nvPicPr>
          <p:cNvPr id="3" name="Picture 2">
            <a:extLst>
              <a:ext uri="{FF2B5EF4-FFF2-40B4-BE49-F238E27FC236}">
                <a16:creationId xmlns:a16="http://schemas.microsoft.com/office/drawing/2014/main" id="{0AE08ED2-4CD9-6A06-165E-EF46FAE0DE4B}"/>
              </a:ext>
            </a:extLst>
          </p:cNvPr>
          <p:cNvPicPr>
            <a:picLocks noChangeAspect="1"/>
          </p:cNvPicPr>
          <p:nvPr/>
        </p:nvPicPr>
        <p:blipFill>
          <a:blip r:embed="rId3"/>
          <a:stretch>
            <a:fillRect/>
          </a:stretch>
        </p:blipFill>
        <p:spPr>
          <a:xfrm>
            <a:off x="4351283" y="1228661"/>
            <a:ext cx="7669287" cy="4399863"/>
          </a:xfrm>
          <a:prstGeom prst="rect">
            <a:avLst/>
          </a:prstGeom>
        </p:spPr>
      </p:pic>
    </p:spTree>
    <p:extLst>
      <p:ext uri="{BB962C8B-B14F-4D97-AF65-F5344CB8AC3E}">
        <p14:creationId xmlns:p14="http://schemas.microsoft.com/office/powerpoint/2010/main" val="232871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F9582A1A-43F1-3659-7206-44E80AC63190}"/>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C5C87EE7-DD4D-B971-84D5-B11AF353F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EDBA6A-0CAA-6BB7-5A87-284CBB5FA3DA}"/>
              </a:ext>
            </a:extLst>
          </p:cNvPr>
          <p:cNvSpPr>
            <a:spLocks noGrp="1"/>
          </p:cNvSpPr>
          <p:nvPr>
            <p:ph type="title"/>
          </p:nvPr>
        </p:nvSpPr>
        <p:spPr/>
        <p:txBody>
          <a:bodyPr anchor="t"/>
          <a:lstStyle/>
          <a:p>
            <a:pPr algn="ctr"/>
            <a:r>
              <a:rPr lang="en-US" dirty="0"/>
              <a:t>Game play &amp; scoring</a:t>
            </a:r>
          </a:p>
        </p:txBody>
      </p:sp>
      <p:sp>
        <p:nvSpPr>
          <p:cNvPr id="5" name="Content Placeholder 4">
            <a:extLst>
              <a:ext uri="{FF2B5EF4-FFF2-40B4-BE49-F238E27FC236}">
                <a16:creationId xmlns:a16="http://schemas.microsoft.com/office/drawing/2014/main" id="{94FDE2B2-0C28-AAC2-1747-412EC61F48C3}"/>
              </a:ext>
            </a:extLst>
          </p:cNvPr>
          <p:cNvSpPr>
            <a:spLocks noGrp="1"/>
          </p:cNvSpPr>
          <p:nvPr>
            <p:ph idx="1"/>
          </p:nvPr>
        </p:nvSpPr>
        <p:spPr>
          <a:xfrm>
            <a:off x="4180081" y="1264508"/>
            <a:ext cx="8008743" cy="4431957"/>
          </a:xfrm>
        </p:spPr>
        <p:txBody>
          <a:bodyPr>
            <a:normAutofit fontScale="85000" lnSpcReduction="20000"/>
          </a:bodyPr>
          <a:lstStyle/>
          <a:p>
            <a:endParaRPr lang="en-US" dirty="0"/>
          </a:p>
          <a:p>
            <a:r>
              <a:rPr lang="en-US" sz="2200" dirty="0"/>
              <a:t>5 minute warm-up</a:t>
            </a:r>
          </a:p>
          <a:p>
            <a:r>
              <a:rPr lang="en-US" sz="2200" dirty="0"/>
              <a:t>Coaches are referees &amp; scorekeepers</a:t>
            </a:r>
          </a:p>
          <a:p>
            <a:r>
              <a:rPr lang="en-US" sz="2200" dirty="0"/>
              <a:t>Use whistle for signal for serve!!</a:t>
            </a:r>
          </a:p>
          <a:p>
            <a:r>
              <a:rPr lang="en-US" sz="2200" dirty="0"/>
              <a:t>Playing time – equal playing time, rotate in</a:t>
            </a:r>
          </a:p>
          <a:p>
            <a:r>
              <a:rPr lang="en-US" sz="2200" dirty="0"/>
              <a:t>Rotation – 6 players, 3 front row/3 back row rotate to every position.  Can switch position after serve in play</a:t>
            </a:r>
          </a:p>
          <a:p>
            <a:r>
              <a:rPr lang="en-US" sz="2200" dirty="0"/>
              <a:t>Match – won when 1 teams wins 2 out of 3 games</a:t>
            </a:r>
          </a:p>
          <a:p>
            <a:r>
              <a:rPr lang="en-US" sz="2200" dirty="0"/>
              <a:t>Rally scoring – point is scored on every serve</a:t>
            </a:r>
          </a:p>
          <a:p>
            <a:r>
              <a:rPr lang="en-US" sz="2200" dirty="0"/>
              <a:t>1</a:t>
            </a:r>
            <a:r>
              <a:rPr lang="en-US" sz="2200" baseline="30000" dirty="0"/>
              <a:t>st</a:t>
            </a:r>
            <a:r>
              <a:rPr lang="en-US" sz="2200" dirty="0"/>
              <a:t> 2 games are played to 25 points, 3</a:t>
            </a:r>
            <a:r>
              <a:rPr lang="en-US" sz="2200" baseline="30000" dirty="0"/>
              <a:t>rd</a:t>
            </a:r>
            <a:r>
              <a:rPr lang="en-US" sz="2200" dirty="0"/>
              <a:t> Game played to 15 points</a:t>
            </a:r>
          </a:p>
          <a:p>
            <a:r>
              <a:rPr lang="en-US" sz="2200" dirty="0"/>
              <a:t>win by 2 (cap of 29)</a:t>
            </a:r>
          </a:p>
          <a:p>
            <a:r>
              <a:rPr lang="en-US" sz="2200" dirty="0"/>
              <a:t>3 Hits max on a side</a:t>
            </a:r>
          </a:p>
          <a:p>
            <a:pPr marL="0" indent="0">
              <a:buNone/>
            </a:pPr>
            <a:endParaRPr lang="en-US" dirty="0"/>
          </a:p>
        </p:txBody>
      </p:sp>
    </p:spTree>
    <p:extLst>
      <p:ext uri="{BB962C8B-B14F-4D97-AF65-F5344CB8AC3E}">
        <p14:creationId xmlns:p14="http://schemas.microsoft.com/office/powerpoint/2010/main" val="86267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D152-7F65-6739-E37D-BEDDF69FF960}"/>
              </a:ext>
            </a:extLst>
          </p:cNvPr>
          <p:cNvSpPr>
            <a:spLocks noGrp="1"/>
          </p:cNvSpPr>
          <p:nvPr>
            <p:ph type="title"/>
          </p:nvPr>
        </p:nvSpPr>
        <p:spPr/>
        <p:txBody>
          <a:bodyPr anchor="t"/>
          <a:lstStyle/>
          <a:p>
            <a:pPr algn="ctr"/>
            <a:r>
              <a:rPr lang="en-US" dirty="0"/>
              <a:t>Agenda</a:t>
            </a:r>
          </a:p>
        </p:txBody>
      </p:sp>
      <p:sp>
        <p:nvSpPr>
          <p:cNvPr id="3" name="Content Placeholder 2">
            <a:extLst>
              <a:ext uri="{FF2B5EF4-FFF2-40B4-BE49-F238E27FC236}">
                <a16:creationId xmlns:a16="http://schemas.microsoft.com/office/drawing/2014/main" id="{98FCC690-A0A2-2AEB-F0C5-71E988FF19E9}"/>
              </a:ext>
            </a:extLst>
          </p:cNvPr>
          <p:cNvSpPr>
            <a:spLocks noGrp="1"/>
          </p:cNvSpPr>
          <p:nvPr>
            <p:ph idx="1"/>
          </p:nvPr>
        </p:nvSpPr>
        <p:spPr>
          <a:xfrm>
            <a:off x="1141413" y="1754659"/>
            <a:ext cx="9905998" cy="4036541"/>
          </a:xfrm>
        </p:spPr>
        <p:txBody>
          <a:bodyPr>
            <a:normAutofit/>
          </a:bodyPr>
          <a:lstStyle/>
          <a:p>
            <a:pPr marL="0" indent="0">
              <a:buNone/>
            </a:pPr>
            <a:r>
              <a:rPr lang="en-US" sz="2400" dirty="0"/>
              <a:t>Eagan Athletic Association Volleyball </a:t>
            </a:r>
          </a:p>
          <a:p>
            <a:pPr marL="0" indent="0">
              <a:buNone/>
            </a:pPr>
            <a:r>
              <a:rPr lang="en-US" sz="2400" dirty="0"/>
              <a:t>Quick Intros</a:t>
            </a:r>
          </a:p>
          <a:p>
            <a:pPr marL="0" indent="0">
              <a:buNone/>
            </a:pPr>
            <a:r>
              <a:rPr lang="en-US" sz="2400" dirty="0"/>
              <a:t>General Info - practice &amp; game info, sports engine</a:t>
            </a:r>
          </a:p>
          <a:p>
            <a:pPr marL="0" indent="0">
              <a:buNone/>
            </a:pPr>
            <a:r>
              <a:rPr lang="en-US" sz="2400" dirty="0"/>
              <a:t>Rules &amp; Coach Resources</a:t>
            </a:r>
          </a:p>
          <a:p>
            <a:pPr marL="0" indent="0">
              <a:buNone/>
            </a:pPr>
            <a:r>
              <a:rPr lang="en-US" sz="2400" dirty="0"/>
              <a:t>Net Set Up Videos &amp; Demonstration</a:t>
            </a:r>
          </a:p>
          <a:p>
            <a:pPr marL="0" indent="0">
              <a:buNone/>
            </a:pPr>
            <a:r>
              <a:rPr lang="en-US" sz="2400" dirty="0"/>
              <a:t>Pick up Equipment!!</a:t>
            </a:r>
          </a:p>
        </p:txBody>
      </p:sp>
    </p:spTree>
    <p:extLst>
      <p:ext uri="{BB962C8B-B14F-4D97-AF65-F5344CB8AC3E}">
        <p14:creationId xmlns:p14="http://schemas.microsoft.com/office/powerpoint/2010/main" val="6827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9CC31783-D6DA-46C0-9B58-AC951D05890E}"/>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967AB99C-9B54-FF8E-6EBC-E9426ED14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F3580B-39C1-A334-8EC2-16D1E4A85BEC}"/>
              </a:ext>
            </a:extLst>
          </p:cNvPr>
          <p:cNvSpPr>
            <a:spLocks noGrp="1"/>
          </p:cNvSpPr>
          <p:nvPr>
            <p:ph type="title"/>
          </p:nvPr>
        </p:nvSpPr>
        <p:spPr/>
        <p:txBody>
          <a:bodyPr anchor="t"/>
          <a:lstStyle/>
          <a:p>
            <a:pPr algn="ctr"/>
            <a:r>
              <a:rPr lang="en-US" dirty="0"/>
              <a:t>Serving</a:t>
            </a:r>
          </a:p>
        </p:txBody>
      </p:sp>
      <p:graphicFrame>
        <p:nvGraphicFramePr>
          <p:cNvPr id="3" name="Content Placeholder 2">
            <a:extLst>
              <a:ext uri="{FF2B5EF4-FFF2-40B4-BE49-F238E27FC236}">
                <a16:creationId xmlns:a16="http://schemas.microsoft.com/office/drawing/2014/main" id="{81AA7A3C-F875-AF59-2A3B-98FC9611AEF5}"/>
              </a:ext>
            </a:extLst>
          </p:cNvPr>
          <p:cNvGraphicFramePr>
            <a:graphicFrameLocks noGrp="1"/>
          </p:cNvGraphicFramePr>
          <p:nvPr>
            <p:ph idx="1"/>
            <p:extLst>
              <p:ext uri="{D42A27DB-BD31-4B8C-83A1-F6EECF244321}">
                <p14:modId xmlns:p14="http://schemas.microsoft.com/office/powerpoint/2010/main" val="2438452306"/>
              </p:ext>
            </p:extLst>
          </p:nvPr>
        </p:nvGraphicFramePr>
        <p:xfrm>
          <a:off x="4391590" y="1236235"/>
          <a:ext cx="7544985" cy="4384716"/>
        </p:xfrm>
        <a:graphic>
          <a:graphicData uri="http://schemas.openxmlformats.org/drawingml/2006/table">
            <a:tbl>
              <a:tblPr firstRow="1" bandRow="1">
                <a:effectLst/>
                <a:tableStyleId>{5C22544A-7EE6-4342-B048-85BDC9FD1C3A}</a:tableStyleId>
              </a:tblPr>
              <a:tblGrid>
                <a:gridCol w="1054469">
                  <a:extLst>
                    <a:ext uri="{9D8B030D-6E8A-4147-A177-3AD203B41FA5}">
                      <a16:colId xmlns:a16="http://schemas.microsoft.com/office/drawing/2014/main" val="128018820"/>
                    </a:ext>
                  </a:extLst>
                </a:gridCol>
                <a:gridCol w="933720">
                  <a:extLst>
                    <a:ext uri="{9D8B030D-6E8A-4147-A177-3AD203B41FA5}">
                      <a16:colId xmlns:a16="http://schemas.microsoft.com/office/drawing/2014/main" val="2125713521"/>
                    </a:ext>
                  </a:extLst>
                </a:gridCol>
                <a:gridCol w="1030014">
                  <a:extLst>
                    <a:ext uri="{9D8B030D-6E8A-4147-A177-3AD203B41FA5}">
                      <a16:colId xmlns:a16="http://schemas.microsoft.com/office/drawing/2014/main" val="914314477"/>
                    </a:ext>
                  </a:extLst>
                </a:gridCol>
                <a:gridCol w="1103586">
                  <a:extLst>
                    <a:ext uri="{9D8B030D-6E8A-4147-A177-3AD203B41FA5}">
                      <a16:colId xmlns:a16="http://schemas.microsoft.com/office/drawing/2014/main" val="443123592"/>
                    </a:ext>
                  </a:extLst>
                </a:gridCol>
                <a:gridCol w="3423196">
                  <a:extLst>
                    <a:ext uri="{9D8B030D-6E8A-4147-A177-3AD203B41FA5}">
                      <a16:colId xmlns:a16="http://schemas.microsoft.com/office/drawing/2014/main" val="3386802759"/>
                    </a:ext>
                  </a:extLst>
                </a:gridCol>
              </a:tblGrid>
              <a:tr h="496065">
                <a:tc>
                  <a:txBody>
                    <a:bodyPr/>
                    <a:lstStyle/>
                    <a:p>
                      <a:pPr algn="ctr"/>
                      <a:r>
                        <a:rPr lang="en-US" sz="1400" dirty="0"/>
                        <a:t>Grade</a:t>
                      </a:r>
                    </a:p>
                  </a:txBody>
                  <a:tcPr anchor="b">
                    <a:cell3D prstMaterial="dkEdge">
                      <a:bevel w="25400" h="25400" prst="angle"/>
                      <a:lightRig rig="flood" dir="t"/>
                    </a:cell3D>
                  </a:tcPr>
                </a:tc>
                <a:tc>
                  <a:txBody>
                    <a:bodyPr/>
                    <a:lstStyle/>
                    <a:p>
                      <a:pPr algn="ctr"/>
                      <a:r>
                        <a:rPr lang="en-US" sz="1400" dirty="0"/>
                        <a:t>Location </a:t>
                      </a:r>
                    </a:p>
                  </a:txBody>
                  <a:tcPr anchor="b">
                    <a:cell3D prstMaterial="dkEdge">
                      <a:bevel w="25400" h="25400" prst="angle"/>
                      <a:lightRig rig="flood" dir="t"/>
                    </a:cell3D>
                  </a:tcPr>
                </a:tc>
                <a:tc>
                  <a:txBody>
                    <a:bodyPr/>
                    <a:lstStyle/>
                    <a:p>
                      <a:pPr algn="ctr"/>
                      <a:r>
                        <a:rPr lang="en-US" sz="1400" dirty="0"/>
                        <a:t># of Tosses</a:t>
                      </a:r>
                    </a:p>
                  </a:txBody>
                  <a:tcPr anchor="b">
                    <a:cell3D prstMaterial="dkEdge">
                      <a:bevel w="25400" h="25400" prst="angle"/>
                      <a:lightRig rig="flood" dir="t"/>
                    </a:cell3D>
                  </a:tcPr>
                </a:tc>
                <a:tc>
                  <a:txBody>
                    <a:bodyPr/>
                    <a:lstStyle/>
                    <a:p>
                      <a:pPr algn="ctr"/>
                      <a:r>
                        <a:rPr lang="en-US" sz="1400" dirty="0"/>
                        <a:t># of Attempts</a:t>
                      </a:r>
                    </a:p>
                  </a:txBody>
                  <a:tcPr anchor="b">
                    <a:cell3D prstMaterial="dkEdge">
                      <a:bevel w="25400" h="25400" prst="angle"/>
                      <a:lightRig rig="flood" dir="t"/>
                    </a:cell3D>
                  </a:tcPr>
                </a:tc>
                <a:tc>
                  <a:txBody>
                    <a:bodyPr/>
                    <a:lstStyle/>
                    <a:p>
                      <a:pPr algn="ctr"/>
                      <a:r>
                        <a:rPr lang="en-US" sz="1400" dirty="0"/>
                        <a:t>Max # of Serves</a:t>
                      </a:r>
                    </a:p>
                  </a:txBody>
                  <a:tcPr anchor="b">
                    <a:cell3D prstMaterial="dkEdge">
                      <a:bevel w="25400" h="25400" prst="angle"/>
                      <a:lightRig rig="flood" dir="t"/>
                    </a:cell3D>
                  </a:tcPr>
                </a:tc>
                <a:extLst>
                  <a:ext uri="{0D108BD9-81ED-4DB2-BD59-A6C34878D82A}">
                    <a16:rowId xmlns:a16="http://schemas.microsoft.com/office/drawing/2014/main" val="2960129713"/>
                  </a:ext>
                </a:extLst>
              </a:tr>
              <a:tr h="913803">
                <a:tc>
                  <a:txBody>
                    <a:bodyPr/>
                    <a:lstStyle/>
                    <a:p>
                      <a:r>
                        <a:rPr lang="en-US" sz="1400" dirty="0"/>
                        <a:t>3</a:t>
                      </a:r>
                      <a:r>
                        <a:rPr lang="en-US" sz="1400" baseline="30000" dirty="0"/>
                        <a:t>rd</a:t>
                      </a:r>
                      <a:r>
                        <a:rPr lang="en-US" sz="1400" dirty="0"/>
                        <a:t> &amp; 4</a:t>
                      </a:r>
                      <a:r>
                        <a:rPr lang="en-US" sz="1400" baseline="30000" dirty="0"/>
                        <a:t>th</a:t>
                      </a:r>
                      <a:endParaRPr lang="en-US" sz="1400" dirty="0"/>
                    </a:p>
                  </a:txBody>
                  <a:tcPr>
                    <a:cell3D prstMaterial="dkEdge">
                      <a:bevel w="25400" h="25400" prst="angle"/>
                      <a:lightRig rig="flood" dir="t"/>
                    </a:cell3D>
                  </a:tcPr>
                </a:tc>
                <a:tc>
                  <a:txBody>
                    <a:bodyPr/>
                    <a:lstStyle/>
                    <a:p>
                      <a:r>
                        <a:rPr lang="en-US" sz="1400" dirty="0"/>
                        <a:t>10’</a:t>
                      </a:r>
                    </a:p>
                  </a:txBody>
                  <a:tcPr>
                    <a:cell3D prstMaterial="dkEdge">
                      <a:bevel w="25400" h="25400" prst="angle"/>
                      <a:lightRig rig="flood" dir="t"/>
                    </a:cell3D>
                  </a:tcPr>
                </a:tc>
                <a:tc>
                  <a:txBody>
                    <a:bodyPr/>
                    <a:lstStyle/>
                    <a:p>
                      <a:r>
                        <a:rPr lang="en-US" sz="1400" dirty="0"/>
                        <a:t>No Limit</a:t>
                      </a:r>
                    </a:p>
                  </a:txBody>
                  <a:tcPr>
                    <a:cell3D prstMaterial="dkEdge">
                      <a:bevel w="25400" h="25400" prst="angle"/>
                      <a:lightRig rig="flood" dir="t"/>
                    </a:cell3D>
                  </a:tcPr>
                </a:tc>
                <a:tc>
                  <a:txBody>
                    <a:bodyPr/>
                    <a:lstStyle/>
                    <a:p>
                      <a:r>
                        <a:rPr lang="en-US" sz="1400" dirty="0"/>
                        <a:t>2</a:t>
                      </a:r>
                    </a:p>
                  </a:txBody>
                  <a:tcPr>
                    <a:cell3D prstMaterial="dkEdge">
                      <a:bevel w="25400" h="25400" prst="angle"/>
                      <a:lightRig rig="flood" dir="t"/>
                    </a:cell3D>
                  </a:tcPr>
                </a:tc>
                <a:tc>
                  <a:txBody>
                    <a:bodyPr/>
                    <a:lstStyle/>
                    <a:p>
                      <a:r>
                        <a:rPr lang="en-US" sz="1400" dirty="0"/>
                        <a:t>3 consecutive</a:t>
                      </a:r>
                    </a:p>
                    <a:p>
                      <a:r>
                        <a:rPr lang="en-US" sz="1400" dirty="0"/>
                        <a:t>Then goes to the other team</a:t>
                      </a:r>
                    </a:p>
                  </a:txBody>
                  <a:tcPr>
                    <a:cell3D prstMaterial="dkEdge">
                      <a:bevel w="25400" h="25400" prst="angle"/>
                      <a:lightRig rig="flood" dir="t"/>
                    </a:cell3D>
                  </a:tcPr>
                </a:tc>
                <a:extLst>
                  <a:ext uri="{0D108BD9-81ED-4DB2-BD59-A6C34878D82A}">
                    <a16:rowId xmlns:a16="http://schemas.microsoft.com/office/drawing/2014/main" val="125962435"/>
                  </a:ext>
                </a:extLst>
              </a:tr>
              <a:tr h="993648">
                <a:tc>
                  <a:txBody>
                    <a:bodyPr/>
                    <a:lstStyle/>
                    <a:p>
                      <a:r>
                        <a:rPr lang="en-US" sz="1400" dirty="0"/>
                        <a:t>5</a:t>
                      </a:r>
                      <a:r>
                        <a:rPr lang="en-US" sz="1400" baseline="30000" dirty="0"/>
                        <a:t>th</a:t>
                      </a:r>
                      <a:r>
                        <a:rPr lang="en-US" sz="1400" dirty="0"/>
                        <a:t> </a:t>
                      </a:r>
                    </a:p>
                  </a:txBody>
                  <a:tcPr>
                    <a:cell3D prstMaterial="dkEdge">
                      <a:bevel w="25400" h="25400" prst="angle"/>
                      <a:lightRig rig="flood" dir="t"/>
                    </a:cell3D>
                  </a:tcPr>
                </a:tc>
                <a:tc>
                  <a:txBody>
                    <a:bodyPr/>
                    <a:lstStyle/>
                    <a:p>
                      <a:r>
                        <a:rPr lang="en-US" sz="1400" dirty="0"/>
                        <a:t>20’</a:t>
                      </a:r>
                    </a:p>
                  </a:txBody>
                  <a:tcPr>
                    <a:cell3D prstMaterial="dkEdge">
                      <a:bevel w="25400" h="25400" prst="angle"/>
                      <a:lightRig rig="flood" dir="t"/>
                    </a:cell3D>
                  </a:tcPr>
                </a:tc>
                <a:tc>
                  <a:txBody>
                    <a:bodyPr/>
                    <a:lstStyle/>
                    <a:p>
                      <a:r>
                        <a:rPr lang="en-US" sz="1400" dirty="0"/>
                        <a:t>No Limit</a:t>
                      </a:r>
                    </a:p>
                  </a:txBody>
                  <a:tcPr>
                    <a:cell3D prstMaterial="dkEdge">
                      <a:bevel w="25400" h="25400" prst="angle"/>
                      <a:lightRig rig="flood" dir="t"/>
                    </a:cell3D>
                  </a:tcPr>
                </a:tc>
                <a:tc>
                  <a:txBody>
                    <a:bodyPr/>
                    <a:lstStyle/>
                    <a:p>
                      <a:r>
                        <a:rPr lang="en-US" sz="1400" dirty="0"/>
                        <a:t>2</a:t>
                      </a:r>
                    </a:p>
                  </a:txBody>
                  <a:tcPr>
                    <a:cell3D prstMaterial="dkEdge">
                      <a:bevel w="25400" h="25400" prst="angle"/>
                      <a:lightRig rig="flood" dir="t"/>
                    </a:cell3D>
                  </a:tcPr>
                </a:tc>
                <a:tc>
                  <a:txBody>
                    <a:bodyPr/>
                    <a:lstStyle/>
                    <a:p>
                      <a:r>
                        <a:rPr lang="en-US" sz="1400" dirty="0"/>
                        <a:t>3 consecutive</a:t>
                      </a:r>
                    </a:p>
                    <a:p>
                      <a:r>
                        <a:rPr lang="en-US" sz="1400" dirty="0"/>
                        <a:t>Team rotates &amp; new server for same serving team</a:t>
                      </a:r>
                    </a:p>
                  </a:txBody>
                  <a:tcPr>
                    <a:cell3D prstMaterial="dkEdge">
                      <a:bevel w="25400" h="25400" prst="angle"/>
                      <a:lightRig rig="flood" dir="t"/>
                    </a:cell3D>
                  </a:tcPr>
                </a:tc>
                <a:extLst>
                  <a:ext uri="{0D108BD9-81ED-4DB2-BD59-A6C34878D82A}">
                    <a16:rowId xmlns:a16="http://schemas.microsoft.com/office/drawing/2014/main" val="1124701374"/>
                  </a:ext>
                </a:extLst>
              </a:tr>
              <a:tr h="496065">
                <a:tc>
                  <a:txBody>
                    <a:bodyPr/>
                    <a:lstStyle/>
                    <a:p>
                      <a:r>
                        <a:rPr lang="en-US" sz="1400" dirty="0"/>
                        <a:t>6</a:t>
                      </a:r>
                      <a:r>
                        <a:rPr lang="en-US" sz="1400" baseline="30000" dirty="0"/>
                        <a:t>th</a:t>
                      </a:r>
                      <a:endParaRPr lang="en-US" sz="1400" dirty="0"/>
                    </a:p>
                  </a:txBody>
                  <a:tcPr>
                    <a:cell3D prstMaterial="dkEdge">
                      <a:bevel w="25400" h="25400" prst="angle"/>
                      <a:lightRig rig="flood" dir="t"/>
                    </a:cell3D>
                  </a:tcPr>
                </a:tc>
                <a:tc>
                  <a:txBody>
                    <a:bodyPr/>
                    <a:lstStyle/>
                    <a:p>
                      <a:r>
                        <a:rPr lang="en-US" sz="1400" dirty="0"/>
                        <a:t>20’</a:t>
                      </a:r>
                    </a:p>
                  </a:txBody>
                  <a:tcPr>
                    <a:cell3D prstMaterial="dkEdge">
                      <a:bevel w="25400" h="25400" prst="angle"/>
                      <a:lightRig rig="flood" dir="t"/>
                    </a:cell3D>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a:t>
                      </a:r>
                    </a:p>
                  </a:txBody>
                  <a:tcPr>
                    <a:cell3D prstMaterial="dkEdge">
                      <a:bevel w="25400" h="25400" prst="angle"/>
                      <a:lightRig rig="flood" dir="t"/>
                    </a:cell3D>
                  </a:tcPr>
                </a:tc>
                <a:tc>
                  <a:txBody>
                    <a:bodyPr/>
                    <a:lstStyle/>
                    <a:p>
                      <a:r>
                        <a:rPr lang="en-US" sz="1400" dirty="0"/>
                        <a:t>1</a:t>
                      </a:r>
                    </a:p>
                  </a:txBody>
                  <a:tcPr>
                    <a:cell3D prstMaterial="dkEdge">
                      <a:bevel w="25400" h="25400" prst="angle"/>
                      <a:lightRig rig="flood" dir="t"/>
                    </a:cell3D>
                  </a:tcPr>
                </a:tc>
                <a:tc>
                  <a:txBody>
                    <a:bodyPr/>
                    <a:lstStyle/>
                    <a:p>
                      <a:r>
                        <a:rPr lang="en-US" sz="1400" dirty="0"/>
                        <a:t>No Max</a:t>
                      </a:r>
                    </a:p>
                  </a:txBody>
                  <a:tcPr>
                    <a:cell3D prstMaterial="dkEdge">
                      <a:bevel w="25400" h="25400" prst="angle"/>
                      <a:lightRig rig="flood" dir="t"/>
                    </a:cell3D>
                  </a:tcPr>
                </a:tc>
                <a:extLst>
                  <a:ext uri="{0D108BD9-81ED-4DB2-BD59-A6C34878D82A}">
                    <a16:rowId xmlns:a16="http://schemas.microsoft.com/office/drawing/2014/main" val="1672576303"/>
                  </a:ext>
                </a:extLst>
              </a:tr>
              <a:tr h="496065">
                <a:tc>
                  <a:txBody>
                    <a:bodyPr/>
                    <a:lstStyle/>
                    <a:p>
                      <a:r>
                        <a:rPr lang="en-US" sz="1400" dirty="0"/>
                        <a:t>7</a:t>
                      </a:r>
                      <a:r>
                        <a:rPr lang="en-US" sz="1400" baseline="30000" dirty="0"/>
                        <a:t>th</a:t>
                      </a:r>
                      <a:r>
                        <a:rPr lang="en-US" sz="1400" dirty="0"/>
                        <a:t> &amp; 8</a:t>
                      </a:r>
                      <a:r>
                        <a:rPr lang="en-US" sz="1400" baseline="30000" dirty="0"/>
                        <a:t>th</a:t>
                      </a:r>
                      <a:r>
                        <a:rPr lang="en-US" sz="1400" dirty="0"/>
                        <a:t> </a:t>
                      </a:r>
                    </a:p>
                  </a:txBody>
                  <a:tcPr>
                    <a:cell3D prstMaterial="dkEdge">
                      <a:bevel w="25400" h="25400" prst="angle"/>
                      <a:lightRig rig="flood" dir="t"/>
                    </a:cell3D>
                  </a:tcPr>
                </a:tc>
                <a:tc>
                  <a:txBody>
                    <a:bodyPr/>
                    <a:lstStyle/>
                    <a:p>
                      <a:r>
                        <a:rPr lang="en-US" sz="1400" dirty="0"/>
                        <a:t>30’</a:t>
                      </a:r>
                    </a:p>
                  </a:txBody>
                  <a:tcPr>
                    <a:cell3D prstMaterial="dkEdge">
                      <a:bevel w="25400" h="25400" prst="angle"/>
                      <a:lightRig rig="flood" dir="t"/>
                    </a:cell3D>
                  </a:tcPr>
                </a:tc>
                <a:tc>
                  <a:txBody>
                    <a:bodyPr/>
                    <a:lstStyle/>
                    <a:p>
                      <a:r>
                        <a:rPr lang="en-US" sz="1400" dirty="0"/>
                        <a:t>2*</a:t>
                      </a:r>
                    </a:p>
                  </a:txBody>
                  <a:tcPr>
                    <a:cell3D prstMaterial="dkEdge">
                      <a:bevel w="25400" h="25400" prst="angle"/>
                      <a:lightRig rig="flood" dir="t"/>
                    </a:cell3D>
                  </a:tcPr>
                </a:tc>
                <a:tc>
                  <a:txBody>
                    <a:bodyPr/>
                    <a:lstStyle/>
                    <a:p>
                      <a:r>
                        <a:rPr lang="en-US" sz="1400" dirty="0"/>
                        <a:t>1</a:t>
                      </a:r>
                    </a:p>
                  </a:txBody>
                  <a:tcPr>
                    <a:cell3D prstMaterial="dkEdge">
                      <a:bevel w="25400" h="25400" prst="angle"/>
                      <a:lightRig rig="flood" dir="t"/>
                    </a:cell3D>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 Max</a:t>
                      </a:r>
                    </a:p>
                    <a:p>
                      <a:endParaRPr lang="en-US" sz="1400" dirty="0"/>
                    </a:p>
                  </a:txBody>
                  <a:tcPr>
                    <a:cell3D prstMaterial="dkEdge">
                      <a:bevel w="25400" h="25400" prst="angle"/>
                      <a:lightRig rig="flood" dir="t"/>
                    </a:cell3D>
                  </a:tcPr>
                </a:tc>
                <a:extLst>
                  <a:ext uri="{0D108BD9-81ED-4DB2-BD59-A6C34878D82A}">
                    <a16:rowId xmlns:a16="http://schemas.microsoft.com/office/drawing/2014/main" val="2991683916"/>
                  </a:ext>
                </a:extLst>
              </a:tr>
              <a:tr h="887321">
                <a:tc>
                  <a:txBody>
                    <a:bodyPr/>
                    <a:lstStyle/>
                    <a:p>
                      <a:r>
                        <a:rPr lang="en-US" sz="1400" dirty="0"/>
                        <a:t>5</a:t>
                      </a:r>
                      <a:r>
                        <a:rPr lang="en-US" sz="1400" baseline="30000" dirty="0"/>
                        <a:t>th</a:t>
                      </a:r>
                      <a:r>
                        <a:rPr lang="en-US" sz="1400" dirty="0"/>
                        <a:t> – 8</a:t>
                      </a:r>
                      <a:r>
                        <a:rPr lang="en-US" sz="1400" baseline="30000" dirty="0"/>
                        <a:t>th</a:t>
                      </a:r>
                      <a:r>
                        <a:rPr lang="en-US" sz="1400" dirty="0"/>
                        <a:t> Boys</a:t>
                      </a:r>
                    </a:p>
                  </a:txBody>
                  <a:tcPr>
                    <a:cell3D prstMaterial="dkEdge">
                      <a:bevel w="25400" h="25400" prst="angle"/>
                      <a:lightRig rig="flood" dir="t"/>
                    </a:cell3D>
                  </a:tcPr>
                </a:tc>
                <a:tc>
                  <a:txBody>
                    <a:bodyPr/>
                    <a:lstStyle/>
                    <a:p>
                      <a:r>
                        <a:rPr lang="en-US" sz="1400" dirty="0"/>
                        <a:t>20’</a:t>
                      </a:r>
                    </a:p>
                  </a:txBody>
                  <a:tcPr>
                    <a:cell3D prstMaterial="dkEdge">
                      <a:bevel w="25400" h="25400" prst="angle"/>
                      <a:lightRig rig="flood" dir="t"/>
                    </a:cell3D>
                  </a:tcPr>
                </a:tc>
                <a:tc>
                  <a:txBody>
                    <a:bodyPr/>
                    <a:lstStyle/>
                    <a:p>
                      <a:r>
                        <a:rPr lang="en-US" sz="1400" dirty="0"/>
                        <a:t>No Limit</a:t>
                      </a:r>
                    </a:p>
                  </a:txBody>
                  <a:tcPr>
                    <a:cell3D prstMaterial="dkEdge">
                      <a:bevel w="25400" h="25400" prst="angle"/>
                      <a:lightRig rig="flood" dir="t"/>
                    </a:cell3D>
                  </a:tcPr>
                </a:tc>
                <a:tc>
                  <a:txBody>
                    <a:bodyPr/>
                    <a:lstStyle/>
                    <a:p>
                      <a:r>
                        <a:rPr lang="en-US" sz="1400" dirty="0"/>
                        <a:t>2</a:t>
                      </a:r>
                    </a:p>
                  </a:txBody>
                  <a:tcPr>
                    <a:cell3D prstMaterial="dkEdge">
                      <a:bevel w="25400" h="25400" prst="angle"/>
                      <a:lightRig rig="flood" dir="t"/>
                    </a:cell3D>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3 consecutive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Team rotates &amp; new server for same serving team</a:t>
                      </a:r>
                    </a:p>
                    <a:p>
                      <a:endParaRPr lang="en-US" sz="1400" dirty="0"/>
                    </a:p>
                  </a:txBody>
                  <a:tcPr>
                    <a:cell3D prstMaterial="dkEdge">
                      <a:bevel w="25400" h="25400" prst="angle"/>
                      <a:lightRig rig="flood" dir="t"/>
                    </a:cell3D>
                  </a:tcPr>
                </a:tc>
                <a:extLst>
                  <a:ext uri="{0D108BD9-81ED-4DB2-BD59-A6C34878D82A}">
                    <a16:rowId xmlns:a16="http://schemas.microsoft.com/office/drawing/2014/main" val="663985883"/>
                  </a:ext>
                </a:extLst>
              </a:tr>
            </a:tbl>
          </a:graphicData>
        </a:graphic>
      </p:graphicFrame>
      <p:sp>
        <p:nvSpPr>
          <p:cNvPr id="5" name="TextBox 4">
            <a:extLst>
              <a:ext uri="{FF2B5EF4-FFF2-40B4-BE49-F238E27FC236}">
                <a16:creationId xmlns:a16="http://schemas.microsoft.com/office/drawing/2014/main" id="{45F3ACDF-6FB3-E32B-C743-BD3D799A53EF}"/>
              </a:ext>
            </a:extLst>
          </p:cNvPr>
          <p:cNvSpPr txBox="1"/>
          <p:nvPr/>
        </p:nvSpPr>
        <p:spPr>
          <a:xfrm>
            <a:off x="1358982" y="5746477"/>
            <a:ext cx="9474035" cy="1077218"/>
          </a:xfrm>
          <a:prstGeom prst="rect">
            <a:avLst/>
          </a:prstGeom>
          <a:noFill/>
        </p:spPr>
        <p:txBody>
          <a:bodyPr wrap="square">
            <a:spAutoFit/>
          </a:bodyPr>
          <a:lstStyle/>
          <a:p>
            <a:r>
              <a:rPr lang="en-US" sz="1600" dirty="0"/>
              <a:t>Overhand serving is encouraged &amp; players may step up closer as needed.  Encouraged to back up as able.</a:t>
            </a:r>
          </a:p>
          <a:p>
            <a:endParaRPr lang="en-US" sz="1600" dirty="0"/>
          </a:p>
          <a:p>
            <a:r>
              <a:rPr lang="en-US" sz="1600" dirty="0"/>
              <a:t>Serves hitting the net &amp; continuing over the net to the receiving team is legal &amp; will be scored.</a:t>
            </a:r>
            <a:endParaRPr lang="en-US" dirty="0"/>
          </a:p>
        </p:txBody>
      </p:sp>
    </p:spTree>
    <p:extLst>
      <p:ext uri="{BB962C8B-B14F-4D97-AF65-F5344CB8AC3E}">
        <p14:creationId xmlns:p14="http://schemas.microsoft.com/office/powerpoint/2010/main" val="116194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75B456E9-CE82-7A33-1DD0-EB258ECF8086}"/>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19E17817-0855-A942-9340-359A464E3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5AB750-C7C0-2575-4CAE-53859FD614F3}"/>
              </a:ext>
            </a:extLst>
          </p:cNvPr>
          <p:cNvSpPr>
            <a:spLocks noGrp="1"/>
          </p:cNvSpPr>
          <p:nvPr>
            <p:ph type="title"/>
          </p:nvPr>
        </p:nvSpPr>
        <p:spPr/>
        <p:txBody>
          <a:bodyPr anchor="t"/>
          <a:lstStyle/>
          <a:p>
            <a:pPr algn="ctr"/>
            <a:r>
              <a:rPr lang="en-US" dirty="0"/>
              <a:t>Gym important info – your help needed!</a:t>
            </a:r>
          </a:p>
        </p:txBody>
      </p:sp>
      <p:sp>
        <p:nvSpPr>
          <p:cNvPr id="5" name="Content Placeholder 4">
            <a:extLst>
              <a:ext uri="{FF2B5EF4-FFF2-40B4-BE49-F238E27FC236}">
                <a16:creationId xmlns:a16="http://schemas.microsoft.com/office/drawing/2014/main" id="{B21803D4-704B-A1AF-D921-FF26E1067067}"/>
              </a:ext>
            </a:extLst>
          </p:cNvPr>
          <p:cNvSpPr>
            <a:spLocks noGrp="1"/>
          </p:cNvSpPr>
          <p:nvPr>
            <p:ph idx="1"/>
          </p:nvPr>
        </p:nvSpPr>
        <p:spPr>
          <a:xfrm>
            <a:off x="4180081" y="1264508"/>
            <a:ext cx="8008743" cy="4431957"/>
          </a:xfrm>
        </p:spPr>
        <p:txBody>
          <a:bodyPr>
            <a:normAutofit lnSpcReduction="10000"/>
          </a:bodyPr>
          <a:lstStyle/>
          <a:p>
            <a:endParaRPr lang="en-US" dirty="0"/>
          </a:p>
          <a:p>
            <a:r>
              <a:rPr lang="en-US" sz="2200" dirty="0"/>
              <a:t>Please ensure water bottles are closed tight &amp; if there are spills that they are cleaned up immediately!  May need to leave outside of the gym if it becomes an issue</a:t>
            </a:r>
          </a:p>
          <a:p>
            <a:pPr marL="0" indent="0">
              <a:buNone/>
            </a:pPr>
            <a:endParaRPr lang="en-US" sz="2200" dirty="0"/>
          </a:p>
          <a:p>
            <a:r>
              <a:rPr lang="en-US" sz="2200" dirty="0"/>
              <a:t>Nets will need to be set up by the first team that practices/game and then taken down by the last team</a:t>
            </a:r>
          </a:p>
          <a:p>
            <a:endParaRPr lang="en-US" sz="2200" dirty="0"/>
          </a:p>
          <a:p>
            <a:r>
              <a:rPr lang="en-US" sz="2200" dirty="0"/>
              <a:t>Chairs for spectators – will be set up and taken down at the start &amp; end of the games.  Encourage parents to help.  Do not drag chairs across the gym floor! </a:t>
            </a:r>
          </a:p>
          <a:p>
            <a:pPr marL="0" indent="0">
              <a:buNone/>
            </a:pPr>
            <a:endParaRPr lang="en-US" dirty="0"/>
          </a:p>
        </p:txBody>
      </p:sp>
    </p:spTree>
    <p:extLst>
      <p:ext uri="{BB962C8B-B14F-4D97-AF65-F5344CB8AC3E}">
        <p14:creationId xmlns:p14="http://schemas.microsoft.com/office/powerpoint/2010/main" val="318448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B2952CDA-33AE-B2F5-00E4-8CA8268D13EF}"/>
            </a:ext>
          </a:extLst>
        </p:cNvPr>
        <p:cNvGrpSpPr/>
        <p:nvPr/>
      </p:nvGrpSpPr>
      <p:grpSpPr>
        <a:xfrm>
          <a:off x="0" y="0"/>
          <a:ext cx="0" cy="0"/>
          <a:chOff x="0" y="0"/>
          <a:chExt cx="0" cy="0"/>
        </a:xfrm>
      </p:grpSpPr>
      <p:pic>
        <p:nvPicPr>
          <p:cNvPr id="5122" name="Picture 2" descr="Volleyball court wooden floor with ball on black with copy-space">
            <a:extLst>
              <a:ext uri="{FF2B5EF4-FFF2-40B4-BE49-F238E27FC236}">
                <a16:creationId xmlns:a16="http://schemas.microsoft.com/office/drawing/2014/main" id="{359D6F68-1DF9-3949-390E-BC5272410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2" y="0"/>
            <a:ext cx="10315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AA7FAF-D28B-4B44-2ABB-2594DBCF4BF5}"/>
              </a:ext>
            </a:extLst>
          </p:cNvPr>
          <p:cNvSpPr>
            <a:spLocks noGrp="1"/>
          </p:cNvSpPr>
          <p:nvPr>
            <p:ph type="ctrTitle"/>
          </p:nvPr>
        </p:nvSpPr>
        <p:spPr/>
        <p:txBody>
          <a:bodyPr/>
          <a:lstStyle/>
          <a:p>
            <a:r>
              <a:rPr lang="en-US" dirty="0"/>
              <a:t>Net set up</a:t>
            </a:r>
          </a:p>
        </p:txBody>
      </p:sp>
      <p:sp>
        <p:nvSpPr>
          <p:cNvPr id="3" name="Subtitle 2">
            <a:extLst>
              <a:ext uri="{FF2B5EF4-FFF2-40B4-BE49-F238E27FC236}">
                <a16:creationId xmlns:a16="http://schemas.microsoft.com/office/drawing/2014/main" id="{45AF5025-DB19-027B-B0BF-E7918F599BF6}"/>
              </a:ext>
            </a:extLst>
          </p:cNvPr>
          <p:cNvSpPr>
            <a:spLocks noGrp="1"/>
          </p:cNvSpPr>
          <p:nvPr>
            <p:ph type="subTitle" idx="1"/>
          </p:nvPr>
        </p:nvSpPr>
        <p:spPr/>
        <p:txBody>
          <a:bodyPr/>
          <a:lstStyle/>
          <a:p>
            <a:r>
              <a:rPr lang="en-US" dirty="0"/>
              <a:t>Videos online, can vary by location</a:t>
            </a:r>
          </a:p>
          <a:p>
            <a:r>
              <a:rPr lang="en-US" dirty="0"/>
              <a:t>7’ 3</a:t>
            </a:r>
            <a:r>
              <a:rPr lang="en-US" baseline="30000" dirty="0"/>
              <a:t>rd</a:t>
            </a:r>
            <a:r>
              <a:rPr lang="en-US" dirty="0"/>
              <a:t> – 6</a:t>
            </a:r>
            <a:r>
              <a:rPr lang="en-US" baseline="30000" dirty="0"/>
              <a:t>th</a:t>
            </a:r>
            <a:r>
              <a:rPr lang="en-US" dirty="0"/>
              <a:t> grade</a:t>
            </a:r>
          </a:p>
          <a:p>
            <a:r>
              <a:rPr lang="en-US" dirty="0"/>
              <a:t>7’ 4’’ – 7</a:t>
            </a:r>
            <a:r>
              <a:rPr lang="en-US" baseline="30000" dirty="0"/>
              <a:t>th</a:t>
            </a:r>
            <a:r>
              <a:rPr lang="en-US" dirty="0"/>
              <a:t> &amp; up</a:t>
            </a:r>
          </a:p>
          <a:p>
            <a:r>
              <a:rPr lang="en-US" dirty="0"/>
              <a:t>Boys 5</a:t>
            </a:r>
            <a:r>
              <a:rPr lang="en-US" baseline="30000" dirty="0"/>
              <a:t>th</a:t>
            </a:r>
            <a:r>
              <a:rPr lang="en-US" dirty="0"/>
              <a:t> – 8</a:t>
            </a:r>
            <a:r>
              <a:rPr lang="en-US" baseline="30000" dirty="0"/>
              <a:t>th</a:t>
            </a:r>
            <a:r>
              <a:rPr lang="en-US" dirty="0"/>
              <a:t> - 7’</a:t>
            </a:r>
          </a:p>
        </p:txBody>
      </p:sp>
    </p:spTree>
    <p:extLst>
      <p:ext uri="{BB962C8B-B14F-4D97-AF65-F5344CB8AC3E}">
        <p14:creationId xmlns:p14="http://schemas.microsoft.com/office/powerpoint/2010/main" val="56506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20063E30-5E13-2314-0814-CE3A0A09E068}"/>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F0009B46-EE35-BE5C-13DD-F12607E6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C760F1-F7DB-40E7-D17E-555AF1A54F91}"/>
              </a:ext>
            </a:extLst>
          </p:cNvPr>
          <p:cNvSpPr>
            <a:spLocks noGrp="1"/>
          </p:cNvSpPr>
          <p:nvPr>
            <p:ph type="title"/>
          </p:nvPr>
        </p:nvSpPr>
        <p:spPr/>
        <p:txBody>
          <a:bodyPr anchor="t"/>
          <a:lstStyle/>
          <a:p>
            <a:pPr algn="ctr"/>
            <a:r>
              <a:rPr lang="en-US" dirty="0"/>
              <a:t>Net Set up by </a:t>
            </a:r>
            <a:r>
              <a:rPr lang="en-US" dirty="0" err="1"/>
              <a:t>locatioN</a:t>
            </a:r>
            <a:endParaRPr lang="en-US" dirty="0"/>
          </a:p>
        </p:txBody>
      </p:sp>
      <p:sp>
        <p:nvSpPr>
          <p:cNvPr id="5" name="Content Placeholder 4">
            <a:extLst>
              <a:ext uri="{FF2B5EF4-FFF2-40B4-BE49-F238E27FC236}">
                <a16:creationId xmlns:a16="http://schemas.microsoft.com/office/drawing/2014/main" id="{5227B4E0-147F-9D80-DA81-41205976AC86}"/>
              </a:ext>
            </a:extLst>
          </p:cNvPr>
          <p:cNvSpPr>
            <a:spLocks noGrp="1"/>
          </p:cNvSpPr>
          <p:nvPr>
            <p:ph idx="1"/>
          </p:nvPr>
        </p:nvSpPr>
        <p:spPr>
          <a:xfrm>
            <a:off x="241738" y="5574924"/>
            <a:ext cx="11948074" cy="1345324"/>
          </a:xfrm>
        </p:spPr>
        <p:txBody>
          <a:bodyPr>
            <a:normAutofit/>
          </a:bodyPr>
          <a:lstStyle/>
          <a:p>
            <a:r>
              <a:rPr lang="en-US" sz="1800" u="sng" dirty="0"/>
              <a:t>FIRST PRACTICE OR GAME TEAM SETS UP NET, LAST TEAM TAKES THEM DOWN!!</a:t>
            </a:r>
          </a:p>
          <a:p>
            <a:r>
              <a:rPr lang="en-US" sz="1800" dirty="0"/>
              <a:t>Videos for each location On-line</a:t>
            </a:r>
          </a:p>
          <a:p>
            <a:r>
              <a:rPr lang="en-US" sz="1800" dirty="0"/>
              <a:t>If equipment needs including net repairs or parts email </a:t>
            </a:r>
            <a:r>
              <a:rPr lang="en-US" sz="1800" dirty="0" err="1"/>
              <a:t>volleyballequipment@eaasports.org</a:t>
            </a:r>
            <a:r>
              <a:rPr lang="en-US" sz="1800" dirty="0"/>
              <a:t> </a:t>
            </a:r>
          </a:p>
        </p:txBody>
      </p:sp>
      <p:pic>
        <p:nvPicPr>
          <p:cNvPr id="3" name="Picture 2">
            <a:extLst>
              <a:ext uri="{FF2B5EF4-FFF2-40B4-BE49-F238E27FC236}">
                <a16:creationId xmlns:a16="http://schemas.microsoft.com/office/drawing/2014/main" id="{7C08E238-A4D5-76CB-1565-D06FBCFDA255}"/>
              </a:ext>
            </a:extLst>
          </p:cNvPr>
          <p:cNvPicPr>
            <a:picLocks noChangeAspect="1"/>
          </p:cNvPicPr>
          <p:nvPr/>
        </p:nvPicPr>
        <p:blipFill>
          <a:blip r:embed="rId4"/>
          <a:stretch>
            <a:fillRect/>
          </a:stretch>
        </p:blipFill>
        <p:spPr>
          <a:xfrm>
            <a:off x="4830900" y="1318641"/>
            <a:ext cx="6216511" cy="4219903"/>
          </a:xfrm>
          <a:prstGeom prst="rect">
            <a:avLst/>
          </a:prstGeom>
        </p:spPr>
      </p:pic>
    </p:spTree>
    <p:extLst>
      <p:ext uri="{BB962C8B-B14F-4D97-AF65-F5344CB8AC3E}">
        <p14:creationId xmlns:p14="http://schemas.microsoft.com/office/powerpoint/2010/main" val="516571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A3DCB6A2-41DC-527B-1556-4BF5B20C078C}"/>
            </a:ext>
          </a:extLst>
        </p:cNvPr>
        <p:cNvGrpSpPr/>
        <p:nvPr/>
      </p:nvGrpSpPr>
      <p:grpSpPr>
        <a:xfrm>
          <a:off x="0" y="0"/>
          <a:ext cx="0" cy="0"/>
          <a:chOff x="0" y="0"/>
          <a:chExt cx="0" cy="0"/>
        </a:xfrm>
      </p:grpSpPr>
      <p:pic>
        <p:nvPicPr>
          <p:cNvPr id="3076" name="Picture 4" descr="Indoor Volleyball Training in Motion. Generative AI">
            <a:extLst>
              <a:ext uri="{FF2B5EF4-FFF2-40B4-BE49-F238E27FC236}">
                <a16:creationId xmlns:a16="http://schemas.microsoft.com/office/drawing/2014/main" id="{9485267B-F44E-D094-0411-595E62AD2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 y="0"/>
            <a:ext cx="12192000" cy="2706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061FF-F203-B3C2-572D-CBA5F40E3DDE}"/>
              </a:ext>
            </a:extLst>
          </p:cNvPr>
          <p:cNvSpPr>
            <a:spLocks noGrp="1"/>
          </p:cNvSpPr>
          <p:nvPr>
            <p:ph type="ctrTitle"/>
          </p:nvPr>
        </p:nvSpPr>
        <p:spPr>
          <a:xfrm>
            <a:off x="1751012" y="134472"/>
            <a:ext cx="8676222" cy="3810000"/>
          </a:xfrm>
        </p:spPr>
        <p:txBody>
          <a:bodyPr>
            <a:normAutofit fontScale="90000"/>
          </a:bodyPr>
          <a:lstStyle/>
          <a:p>
            <a:r>
              <a:rPr lang="en-US" sz="4400" dirty="0"/>
              <a:t>lead by example, demonstrate &amp; encourage SPORTSMANSHIP &amp; teamwork, </a:t>
            </a:r>
            <a:r>
              <a:rPr lang="en-US" sz="4400" dirty="0" err="1"/>
              <a:t>ENCOURAGe</a:t>
            </a:r>
            <a:r>
              <a:rPr lang="en-US" sz="4400" dirty="0"/>
              <a:t> your team to  </a:t>
            </a:r>
            <a:r>
              <a:rPr lang="en-US" sz="4400" dirty="0" err="1"/>
              <a:t>HAVe</a:t>
            </a:r>
            <a:r>
              <a:rPr lang="en-US" sz="4400" dirty="0"/>
              <a:t> FUN!</a:t>
            </a:r>
            <a:br>
              <a:rPr lang="en-US" sz="4400" dirty="0"/>
            </a:br>
            <a:br>
              <a:rPr lang="en-US" sz="4400" dirty="0"/>
            </a:br>
            <a:r>
              <a:rPr lang="en-US" sz="4400" dirty="0"/>
              <a:t>Have a great season!</a:t>
            </a:r>
          </a:p>
        </p:txBody>
      </p:sp>
      <p:sp>
        <p:nvSpPr>
          <p:cNvPr id="3" name="Subtitle 2">
            <a:extLst>
              <a:ext uri="{FF2B5EF4-FFF2-40B4-BE49-F238E27FC236}">
                <a16:creationId xmlns:a16="http://schemas.microsoft.com/office/drawing/2014/main" id="{31CF77B4-73D6-8270-FE86-F905A6E3C846}"/>
              </a:ext>
            </a:extLst>
          </p:cNvPr>
          <p:cNvSpPr>
            <a:spLocks noGrp="1"/>
          </p:cNvSpPr>
          <p:nvPr>
            <p:ph type="subTitle" idx="1"/>
          </p:nvPr>
        </p:nvSpPr>
        <p:spPr>
          <a:xfrm>
            <a:off x="1751012" y="3954870"/>
            <a:ext cx="8676222" cy="966753"/>
          </a:xfrm>
        </p:spPr>
        <p:txBody>
          <a:bodyPr>
            <a:normAutofit/>
          </a:bodyPr>
          <a:lstStyle/>
          <a:p>
            <a:r>
              <a:rPr lang="en-US" dirty="0"/>
              <a:t>Questions?</a:t>
            </a:r>
          </a:p>
          <a:p>
            <a:r>
              <a:rPr lang="en-US" dirty="0"/>
              <a:t>** Pick up your equipment **</a:t>
            </a:r>
          </a:p>
        </p:txBody>
      </p:sp>
      <p:pic>
        <p:nvPicPr>
          <p:cNvPr id="4" name="Picture 2" descr="Eagan High School | Schools | MSHSL">
            <a:extLst>
              <a:ext uri="{FF2B5EF4-FFF2-40B4-BE49-F238E27FC236}">
                <a16:creationId xmlns:a16="http://schemas.microsoft.com/office/drawing/2014/main" id="{9A27C738-125F-E8AB-C3D0-04128FC8A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470" y="5192656"/>
            <a:ext cx="1901306" cy="147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89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CB3B0469-DA3E-36C3-7F96-8B3F3648A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2FC24-262B-A49E-26C1-54F46C1EB79B}"/>
              </a:ext>
            </a:extLst>
          </p:cNvPr>
          <p:cNvSpPr>
            <a:spLocks noGrp="1"/>
          </p:cNvSpPr>
          <p:nvPr>
            <p:ph type="title"/>
          </p:nvPr>
        </p:nvSpPr>
        <p:spPr/>
        <p:txBody>
          <a:bodyPr anchor="t"/>
          <a:lstStyle/>
          <a:p>
            <a:pPr algn="ctr"/>
            <a:r>
              <a:rPr lang="en-US" dirty="0"/>
              <a:t>Eagan Athletic Association</a:t>
            </a:r>
            <a:br>
              <a:rPr lang="en-US" dirty="0"/>
            </a:br>
            <a:r>
              <a:rPr lang="en-US" dirty="0"/>
              <a:t>Volleyball</a:t>
            </a:r>
          </a:p>
        </p:txBody>
      </p:sp>
      <p:sp>
        <p:nvSpPr>
          <p:cNvPr id="5" name="Rectangle 2">
            <a:extLst>
              <a:ext uri="{FF2B5EF4-FFF2-40B4-BE49-F238E27FC236}">
                <a16:creationId xmlns:a16="http://schemas.microsoft.com/office/drawing/2014/main" id="{D7BE17F3-6BFE-64B6-4B02-FBF01DD55DAD}"/>
              </a:ext>
            </a:extLst>
          </p:cNvPr>
          <p:cNvSpPr>
            <a:spLocks noGrp="1" noChangeArrowheads="1"/>
          </p:cNvSpPr>
          <p:nvPr>
            <p:ph idx="1"/>
          </p:nvPr>
        </p:nvSpPr>
        <p:spPr bwMode="auto">
          <a:xfrm>
            <a:off x="617547" y="2394637"/>
            <a:ext cx="10953729" cy="313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20000"/>
              </a:spcBef>
              <a:spcAft>
                <a:spcPts val="600"/>
              </a:spcAft>
              <a:buNone/>
            </a:pPr>
            <a:r>
              <a:rPr lang="en-US" altLang="en-US" sz="2400" b="1" dirty="0">
                <a:gradFill flip="none" rotWithShape="1">
                  <a:gsLst>
                    <a:gs pos="0">
                      <a:schemeClr val="tx1"/>
                    </a:gs>
                    <a:gs pos="100000">
                      <a:schemeClr val="tx1">
                        <a:lumMod val="75000"/>
                      </a:schemeClr>
                    </a:gs>
                  </a:gsLst>
                  <a:lin ang="5580000" scaled="0"/>
                  <a:tileRect/>
                </a:gradFill>
                <a:latin typeface="+mj-lt"/>
              </a:rPr>
              <a:t>Who we are</a:t>
            </a:r>
          </a:p>
          <a:p>
            <a:pPr marL="0" indent="0" eaLnBrk="1" hangingPunct="1">
              <a:spcBef>
                <a:spcPct val="20000"/>
              </a:spcBef>
              <a:spcAft>
                <a:spcPts val="600"/>
              </a:spcAft>
              <a:buNone/>
            </a:pPr>
            <a:r>
              <a:rPr lang="en-US" altLang="en-US" sz="2400" dirty="0">
                <a:gradFill flip="none" rotWithShape="1">
                  <a:gsLst>
                    <a:gs pos="0">
                      <a:schemeClr val="tx1"/>
                    </a:gs>
                    <a:gs pos="100000">
                      <a:schemeClr val="tx1">
                        <a:lumMod val="75000"/>
                      </a:schemeClr>
                    </a:gs>
                  </a:gsLst>
                  <a:lin ang="5580000" scaled="0"/>
                  <a:tileRect/>
                </a:gradFill>
                <a:latin typeface="+mn-lt"/>
              </a:rPr>
              <a:t>Part of the EAA (EAGAN ATHELTIC ASSOCIATION) serving kids in Eagan &amp; the surrounding communities</a:t>
            </a:r>
          </a:p>
          <a:p>
            <a:pPr marL="0" indent="0" eaLnBrk="1" hangingPunct="1">
              <a:spcBef>
                <a:spcPct val="20000"/>
              </a:spcBef>
              <a:spcAft>
                <a:spcPts val="600"/>
              </a:spcAft>
              <a:buNone/>
            </a:pPr>
            <a:r>
              <a:rPr lang="en-US" altLang="en-US" sz="2400" b="1" dirty="0">
                <a:gradFill flip="none" rotWithShape="1">
                  <a:gsLst>
                    <a:gs pos="0">
                      <a:schemeClr val="tx1"/>
                    </a:gs>
                    <a:gs pos="100000">
                      <a:schemeClr val="tx1">
                        <a:lumMod val="75000"/>
                      </a:schemeClr>
                    </a:gs>
                  </a:gsLst>
                  <a:lin ang="5580000" scaled="0"/>
                  <a:tileRect/>
                </a:gradFill>
                <a:latin typeface="+mj-lt"/>
              </a:rPr>
              <a:t>Our Goal</a:t>
            </a:r>
          </a:p>
          <a:p>
            <a:pPr marL="0" indent="0" eaLnBrk="1" hangingPunct="1">
              <a:spcBef>
                <a:spcPct val="20000"/>
              </a:spcBef>
              <a:spcAft>
                <a:spcPts val="600"/>
              </a:spcAft>
              <a:buNone/>
            </a:pPr>
            <a:r>
              <a:rPr lang="en-US" altLang="en-US" sz="2400" dirty="0">
                <a:gradFill flip="none" rotWithShape="1">
                  <a:gsLst>
                    <a:gs pos="0">
                      <a:schemeClr val="tx1"/>
                    </a:gs>
                    <a:gs pos="100000">
                      <a:schemeClr val="tx1">
                        <a:lumMod val="75000"/>
                      </a:schemeClr>
                    </a:gs>
                  </a:gsLst>
                  <a:lin ang="5580000" scaled="0"/>
                  <a:tileRect/>
                </a:gradFill>
                <a:latin typeface="+mn-lt"/>
              </a:rPr>
              <a:t>Provide a </a:t>
            </a:r>
            <a:r>
              <a:rPr lang="en-US" altLang="en-US" sz="2400" b="1" dirty="0">
                <a:gradFill flip="none" rotWithShape="1">
                  <a:gsLst>
                    <a:gs pos="0">
                      <a:schemeClr val="tx1"/>
                    </a:gs>
                    <a:gs pos="100000">
                      <a:schemeClr val="tx1">
                        <a:lumMod val="75000"/>
                      </a:schemeClr>
                    </a:gs>
                  </a:gsLst>
                  <a:lin ang="5580000" scaled="0"/>
                  <a:tileRect/>
                </a:gradFill>
                <a:latin typeface="+mn-lt"/>
              </a:rPr>
              <a:t>fun &amp; rewarding </a:t>
            </a:r>
            <a:r>
              <a:rPr lang="en-US" altLang="en-US" sz="2400" dirty="0">
                <a:gradFill flip="none" rotWithShape="1">
                  <a:gsLst>
                    <a:gs pos="0">
                      <a:schemeClr val="tx1"/>
                    </a:gs>
                    <a:gs pos="100000">
                      <a:schemeClr val="tx1">
                        <a:lumMod val="75000"/>
                      </a:schemeClr>
                    </a:gs>
                  </a:gsLst>
                  <a:lin ang="5580000" scaled="0"/>
                  <a:tileRect/>
                </a:gradFill>
                <a:latin typeface="+mn-lt"/>
              </a:rPr>
              <a:t>way for kids to learn the fundamentals of volleyball in a structured &amp; energetic environment that is a </a:t>
            </a:r>
            <a:r>
              <a:rPr lang="en-US" altLang="en-US" sz="2400" b="1" dirty="0">
                <a:gradFill flip="none" rotWithShape="1">
                  <a:gsLst>
                    <a:gs pos="0">
                      <a:schemeClr val="tx1"/>
                    </a:gs>
                    <a:gs pos="100000">
                      <a:schemeClr val="tx1">
                        <a:lumMod val="75000"/>
                      </a:schemeClr>
                    </a:gs>
                  </a:gsLst>
                  <a:lin ang="5580000" scaled="0"/>
                  <a:tileRect/>
                </a:gradFill>
                <a:latin typeface="+mn-lt"/>
              </a:rPr>
              <a:t>positive &amp; engaging</a:t>
            </a:r>
            <a:r>
              <a:rPr lang="en-US" altLang="en-US" sz="2400" dirty="0">
                <a:gradFill flip="none" rotWithShape="1">
                  <a:gsLst>
                    <a:gs pos="0">
                      <a:schemeClr val="tx1"/>
                    </a:gs>
                    <a:gs pos="100000">
                      <a:schemeClr val="tx1">
                        <a:lumMod val="75000"/>
                      </a:schemeClr>
                    </a:gs>
                  </a:gsLst>
                  <a:lin ang="5580000" scaled="0"/>
                  <a:tileRect/>
                </a:gradFill>
                <a:latin typeface="+mn-lt"/>
              </a:rPr>
              <a:t> experience for players at all ages &amp; abilities</a:t>
            </a:r>
          </a:p>
        </p:txBody>
      </p:sp>
    </p:spTree>
    <p:extLst>
      <p:ext uri="{BB962C8B-B14F-4D97-AF65-F5344CB8AC3E}">
        <p14:creationId xmlns:p14="http://schemas.microsoft.com/office/powerpoint/2010/main" val="109040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DA9DACE3-63BB-48D9-05AF-5640A141C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8980A-19E3-5130-CCC0-73C1ADB805A0}"/>
              </a:ext>
            </a:extLst>
          </p:cNvPr>
          <p:cNvSpPr>
            <a:spLocks noGrp="1"/>
          </p:cNvSpPr>
          <p:nvPr>
            <p:ph type="title"/>
          </p:nvPr>
        </p:nvSpPr>
        <p:spPr/>
        <p:txBody>
          <a:bodyPr anchor="t"/>
          <a:lstStyle/>
          <a:p>
            <a:pPr algn="ctr"/>
            <a:r>
              <a:rPr lang="en-US" dirty="0"/>
              <a:t>Eagan Volleyball Board</a:t>
            </a:r>
          </a:p>
        </p:txBody>
      </p:sp>
      <p:sp>
        <p:nvSpPr>
          <p:cNvPr id="3" name="Content Placeholder 2">
            <a:extLst>
              <a:ext uri="{FF2B5EF4-FFF2-40B4-BE49-F238E27FC236}">
                <a16:creationId xmlns:a16="http://schemas.microsoft.com/office/drawing/2014/main" id="{6F09B50E-4E92-2B76-AD26-476B017B2E6F}"/>
              </a:ext>
            </a:extLst>
          </p:cNvPr>
          <p:cNvSpPr>
            <a:spLocks noGrp="1"/>
          </p:cNvSpPr>
          <p:nvPr>
            <p:ph idx="1"/>
          </p:nvPr>
        </p:nvSpPr>
        <p:spPr>
          <a:xfrm>
            <a:off x="5201032" y="2008954"/>
            <a:ext cx="6187445" cy="3201713"/>
          </a:xfrm>
        </p:spPr>
        <p:txBody>
          <a:bodyPr>
            <a:noAutofit/>
          </a:bodyPr>
          <a:lstStyle/>
          <a:p>
            <a:pPr marL="0" indent="0">
              <a:buNone/>
            </a:pPr>
            <a:endParaRPr lang="en-US" dirty="0"/>
          </a:p>
          <a:p>
            <a:pPr marL="0" indent="0">
              <a:buNone/>
            </a:pPr>
            <a:r>
              <a:rPr lang="en-US" sz="2400" dirty="0"/>
              <a:t>Equipment/Uniforms – Leah Frenning</a:t>
            </a:r>
          </a:p>
          <a:p>
            <a:pPr marL="0" indent="0">
              <a:buNone/>
            </a:pPr>
            <a:r>
              <a:rPr lang="en-US" sz="2400" dirty="0"/>
              <a:t>Communication – </a:t>
            </a:r>
            <a:r>
              <a:rPr lang="en-US" sz="2400" dirty="0" err="1"/>
              <a:t>KellyJohannsen</a:t>
            </a:r>
            <a:endParaRPr lang="en-US" sz="2400" dirty="0"/>
          </a:p>
          <a:p>
            <a:pPr marL="0" indent="0">
              <a:buNone/>
            </a:pPr>
            <a:r>
              <a:rPr lang="en-US" sz="2400" dirty="0"/>
              <a:t>Treasurer – open</a:t>
            </a:r>
          </a:p>
          <a:p>
            <a:pPr marL="0" indent="0">
              <a:buNone/>
            </a:pPr>
            <a:r>
              <a:rPr lang="en-US" sz="2400" dirty="0"/>
              <a:t>At Large – Ashley Daley</a:t>
            </a:r>
          </a:p>
          <a:p>
            <a:pPr marL="0" indent="0">
              <a:buNone/>
            </a:pPr>
            <a:r>
              <a:rPr lang="en-US" sz="2400" dirty="0"/>
              <a:t>In House – Stacey Oberg &amp; Holly Grunklee</a:t>
            </a:r>
          </a:p>
          <a:p>
            <a:pPr marL="0" indent="0">
              <a:buNone/>
            </a:pPr>
            <a:endParaRPr lang="en-US" sz="2400" dirty="0"/>
          </a:p>
        </p:txBody>
      </p:sp>
      <p:sp>
        <p:nvSpPr>
          <p:cNvPr id="4" name="Content Placeholder 2">
            <a:extLst>
              <a:ext uri="{FF2B5EF4-FFF2-40B4-BE49-F238E27FC236}">
                <a16:creationId xmlns:a16="http://schemas.microsoft.com/office/drawing/2014/main" id="{4C9F66B2-C556-5CAF-4A86-8271DE1A45B2}"/>
              </a:ext>
            </a:extLst>
          </p:cNvPr>
          <p:cNvSpPr txBox="1">
            <a:spLocks/>
          </p:cNvSpPr>
          <p:nvPr/>
        </p:nvSpPr>
        <p:spPr>
          <a:xfrm>
            <a:off x="630621" y="1739790"/>
            <a:ext cx="4435366" cy="336856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400" b="1" dirty="0"/>
              <a:t>Current members</a:t>
            </a:r>
          </a:p>
          <a:p>
            <a:pPr marL="0" indent="0">
              <a:buFont typeface="Arial"/>
              <a:buNone/>
            </a:pPr>
            <a:r>
              <a:rPr lang="en-US" sz="2400" dirty="0"/>
              <a:t>Program Director – open</a:t>
            </a:r>
          </a:p>
          <a:p>
            <a:pPr marL="0" indent="0">
              <a:buFont typeface="Arial"/>
              <a:buNone/>
            </a:pPr>
            <a:r>
              <a:rPr lang="en-US" sz="2400" dirty="0"/>
              <a:t>Travel girls – Kasha Zeman</a:t>
            </a:r>
          </a:p>
          <a:p>
            <a:pPr marL="0" indent="0">
              <a:buFont typeface="Arial"/>
              <a:buNone/>
            </a:pPr>
            <a:r>
              <a:rPr lang="en-US" sz="2400" dirty="0"/>
              <a:t>Travel boys – Jason Lyons</a:t>
            </a:r>
          </a:p>
          <a:p>
            <a:pPr marL="0" indent="0">
              <a:buNone/>
            </a:pPr>
            <a:r>
              <a:rPr lang="en-US" sz="2400" dirty="0"/>
              <a:t>JO – Amber Johnson</a:t>
            </a:r>
          </a:p>
          <a:p>
            <a:pPr marL="0" indent="0">
              <a:buFont typeface="Arial"/>
              <a:buNone/>
            </a:pPr>
            <a:endParaRPr lang="en-US" sz="2400" dirty="0"/>
          </a:p>
        </p:txBody>
      </p:sp>
      <p:sp>
        <p:nvSpPr>
          <p:cNvPr id="5" name="Content Placeholder 2">
            <a:extLst>
              <a:ext uri="{FF2B5EF4-FFF2-40B4-BE49-F238E27FC236}">
                <a16:creationId xmlns:a16="http://schemas.microsoft.com/office/drawing/2014/main" id="{B47833CB-F9AA-89A4-EF33-87C73C60480B}"/>
              </a:ext>
            </a:extLst>
          </p:cNvPr>
          <p:cNvSpPr txBox="1">
            <a:spLocks/>
          </p:cNvSpPr>
          <p:nvPr/>
        </p:nvSpPr>
        <p:spPr>
          <a:xfrm>
            <a:off x="2711670" y="5303125"/>
            <a:ext cx="7101845" cy="93542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800" b="1" i="1" dirty="0"/>
              <a:t>We are looking for new </a:t>
            </a:r>
            <a:r>
              <a:rPr lang="en-US" sz="2800" b="1" i="1" u="sng" dirty="0"/>
              <a:t>board members</a:t>
            </a:r>
            <a:r>
              <a:rPr lang="en-US" sz="2800" b="1" i="1" dirty="0"/>
              <a:t>!</a:t>
            </a:r>
          </a:p>
        </p:txBody>
      </p:sp>
    </p:spTree>
    <p:extLst>
      <p:ext uri="{BB962C8B-B14F-4D97-AF65-F5344CB8AC3E}">
        <p14:creationId xmlns:p14="http://schemas.microsoft.com/office/powerpoint/2010/main" val="2789471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DC45174D-02F7-60A8-A873-89DCFC423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5F1B4-5BD6-6811-B1F3-878131DA96ED}"/>
              </a:ext>
            </a:extLst>
          </p:cNvPr>
          <p:cNvSpPr>
            <a:spLocks noGrp="1"/>
          </p:cNvSpPr>
          <p:nvPr>
            <p:ph type="title"/>
          </p:nvPr>
        </p:nvSpPr>
        <p:spPr/>
        <p:txBody>
          <a:bodyPr anchor="t"/>
          <a:lstStyle/>
          <a:p>
            <a:pPr algn="ctr"/>
            <a:r>
              <a:rPr lang="en-US" dirty="0"/>
              <a:t>Spring 2026 Program summary</a:t>
            </a:r>
          </a:p>
        </p:txBody>
      </p:sp>
      <p:graphicFrame>
        <p:nvGraphicFramePr>
          <p:cNvPr id="4" name="Content Placeholder 3">
            <a:extLst>
              <a:ext uri="{FF2B5EF4-FFF2-40B4-BE49-F238E27FC236}">
                <a16:creationId xmlns:a16="http://schemas.microsoft.com/office/drawing/2014/main" id="{6C26BE25-1570-3A4F-E5FA-523570C76CA4}"/>
              </a:ext>
            </a:extLst>
          </p:cNvPr>
          <p:cNvGraphicFramePr>
            <a:graphicFrameLocks noGrp="1"/>
          </p:cNvGraphicFramePr>
          <p:nvPr>
            <p:ph idx="1"/>
            <p:extLst>
              <p:ext uri="{D42A27DB-BD31-4B8C-83A1-F6EECF244321}">
                <p14:modId xmlns:p14="http://schemas.microsoft.com/office/powerpoint/2010/main" val="2160305561"/>
              </p:ext>
            </p:extLst>
          </p:nvPr>
        </p:nvGraphicFramePr>
        <p:xfrm>
          <a:off x="989973" y="1796878"/>
          <a:ext cx="6804608" cy="3657600"/>
        </p:xfrm>
        <a:graphic>
          <a:graphicData uri="http://schemas.openxmlformats.org/drawingml/2006/table">
            <a:tbl>
              <a:tblPr firstRow="1" bandRow="1">
                <a:tableStyleId>{3C2FFA5D-87B4-456A-9821-1D502468CF0F}</a:tableStyleId>
              </a:tblPr>
              <a:tblGrid>
                <a:gridCol w="2147183">
                  <a:extLst>
                    <a:ext uri="{9D8B030D-6E8A-4147-A177-3AD203B41FA5}">
                      <a16:colId xmlns:a16="http://schemas.microsoft.com/office/drawing/2014/main" val="1920100151"/>
                    </a:ext>
                  </a:extLst>
                </a:gridCol>
                <a:gridCol w="1744014">
                  <a:extLst>
                    <a:ext uri="{9D8B030D-6E8A-4147-A177-3AD203B41FA5}">
                      <a16:colId xmlns:a16="http://schemas.microsoft.com/office/drawing/2014/main" val="617998277"/>
                    </a:ext>
                  </a:extLst>
                </a:gridCol>
                <a:gridCol w="1615446">
                  <a:extLst>
                    <a:ext uri="{9D8B030D-6E8A-4147-A177-3AD203B41FA5}">
                      <a16:colId xmlns:a16="http://schemas.microsoft.com/office/drawing/2014/main" val="3368381848"/>
                    </a:ext>
                  </a:extLst>
                </a:gridCol>
                <a:gridCol w="1297965">
                  <a:extLst>
                    <a:ext uri="{9D8B030D-6E8A-4147-A177-3AD203B41FA5}">
                      <a16:colId xmlns:a16="http://schemas.microsoft.com/office/drawing/2014/main" val="340618832"/>
                    </a:ext>
                  </a:extLst>
                </a:gridCol>
              </a:tblGrid>
              <a:tr h="340891">
                <a:tc>
                  <a:txBody>
                    <a:bodyPr/>
                    <a:lstStyle/>
                    <a:p>
                      <a:pPr algn="ctr"/>
                      <a:r>
                        <a:rPr lang="en-US" dirty="0"/>
                        <a:t>Grade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50"/>
                    </a:solidFill>
                  </a:tcPr>
                </a:tc>
                <a:tc>
                  <a:txBody>
                    <a:bodyPr/>
                    <a:lstStyle/>
                    <a:p>
                      <a:pPr algn="ctr"/>
                      <a:r>
                        <a:rPr lang="en-US" dirty="0"/>
                        <a:t>Participants</a:t>
                      </a:r>
                    </a:p>
                  </a:txBody>
                  <a:tcPr>
                    <a:lnT w="12700" cap="flat" cmpd="sng" algn="ctr">
                      <a:solidFill>
                        <a:schemeClr val="tx1"/>
                      </a:solidFill>
                      <a:prstDash val="solid"/>
                      <a:round/>
                      <a:headEnd type="none" w="med" len="med"/>
                      <a:tailEnd type="none" w="med" len="med"/>
                    </a:lnT>
                    <a:solidFill>
                      <a:srgbClr val="00B050"/>
                    </a:solidFill>
                  </a:tcPr>
                </a:tc>
                <a:tc>
                  <a:txBody>
                    <a:bodyPr/>
                    <a:lstStyle/>
                    <a:p>
                      <a:pPr algn="ctr"/>
                      <a:r>
                        <a:rPr lang="en-US" dirty="0"/>
                        <a:t>Teams</a:t>
                      </a:r>
                    </a:p>
                  </a:txBody>
                  <a:tcPr>
                    <a:lnT w="12700" cap="flat" cmpd="sng" algn="ctr">
                      <a:solidFill>
                        <a:schemeClr val="tx1"/>
                      </a:solidFill>
                      <a:prstDash val="solid"/>
                      <a:round/>
                      <a:headEnd type="none" w="med" len="med"/>
                      <a:tailEnd type="none" w="med" len="med"/>
                    </a:lnT>
                    <a:solidFill>
                      <a:srgbClr val="00B050"/>
                    </a:solidFill>
                  </a:tcPr>
                </a:tc>
                <a:tc>
                  <a:txBody>
                    <a:bodyPr/>
                    <a:lstStyle/>
                    <a:p>
                      <a:pPr algn="ctr"/>
                      <a:r>
                        <a:rPr lang="en-US" dirty="0"/>
                        <a:t>Coaches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extLst>
                  <a:ext uri="{0D108BD9-81ED-4DB2-BD59-A6C34878D82A}">
                    <a16:rowId xmlns:a16="http://schemas.microsoft.com/office/drawing/2014/main" val="3725261271"/>
                  </a:ext>
                </a:extLst>
              </a:tr>
              <a:tr h="340891">
                <a:tc>
                  <a:txBody>
                    <a:bodyPr/>
                    <a:lstStyle/>
                    <a:p>
                      <a:r>
                        <a:rPr lang="en-US" dirty="0"/>
                        <a:t>3</a:t>
                      </a:r>
                      <a:r>
                        <a:rPr lang="en-US" baseline="30000" dirty="0"/>
                        <a:t>rd </a:t>
                      </a:r>
                      <a:r>
                        <a:rPr lang="en-US" dirty="0"/>
                        <a:t>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43</a:t>
                      </a:r>
                    </a:p>
                  </a:txBody>
                  <a:tcPr>
                    <a:solidFill>
                      <a:srgbClr val="00B050"/>
                    </a:solidFill>
                  </a:tcPr>
                </a:tc>
                <a:tc>
                  <a:txBody>
                    <a:bodyPr/>
                    <a:lstStyle/>
                    <a:p>
                      <a:pPr algn="r"/>
                      <a:r>
                        <a:rPr lang="en-US" dirty="0"/>
                        <a:t>4</a:t>
                      </a:r>
                    </a:p>
                  </a:txBody>
                  <a:tcPr>
                    <a:solidFill>
                      <a:srgbClr val="00B050"/>
                    </a:solidFill>
                  </a:tcPr>
                </a:tc>
                <a:tc>
                  <a:txBody>
                    <a:bodyPr/>
                    <a:lstStyle/>
                    <a:p>
                      <a:pPr algn="r"/>
                      <a:r>
                        <a:rPr lang="en-US" dirty="0"/>
                        <a:t>10</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3617005783"/>
                  </a:ext>
                </a:extLst>
              </a:tr>
              <a:tr h="340891">
                <a:tc>
                  <a:txBody>
                    <a:bodyPr/>
                    <a:lstStyle/>
                    <a:p>
                      <a:r>
                        <a:rPr lang="en-US" dirty="0"/>
                        <a:t>4</a:t>
                      </a:r>
                      <a:r>
                        <a:rPr lang="en-US" baseline="30000" dirty="0"/>
                        <a:t>th </a:t>
                      </a:r>
                      <a:r>
                        <a:rPr lang="en-US" dirty="0"/>
                        <a:t>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70</a:t>
                      </a:r>
                    </a:p>
                  </a:txBody>
                  <a:tcPr>
                    <a:solidFill>
                      <a:srgbClr val="00B050"/>
                    </a:solidFill>
                  </a:tcPr>
                </a:tc>
                <a:tc>
                  <a:txBody>
                    <a:bodyPr/>
                    <a:lstStyle/>
                    <a:p>
                      <a:pPr algn="r"/>
                      <a:r>
                        <a:rPr lang="en-US" dirty="0"/>
                        <a:t>6</a:t>
                      </a:r>
                    </a:p>
                  </a:txBody>
                  <a:tcPr>
                    <a:solidFill>
                      <a:srgbClr val="00B050"/>
                    </a:solidFill>
                  </a:tcPr>
                </a:tc>
                <a:tc>
                  <a:txBody>
                    <a:bodyPr/>
                    <a:lstStyle/>
                    <a:p>
                      <a:pPr algn="r"/>
                      <a:r>
                        <a:rPr lang="en-US" dirty="0"/>
                        <a:t>12</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4281786805"/>
                  </a:ext>
                </a:extLst>
              </a:tr>
              <a:tr h="340891">
                <a:tc>
                  <a:txBody>
                    <a:bodyPr/>
                    <a:lstStyle/>
                    <a:p>
                      <a:r>
                        <a:rPr lang="en-US" dirty="0"/>
                        <a:t>5</a:t>
                      </a:r>
                      <a:r>
                        <a:rPr lang="en-US" baseline="30000" dirty="0"/>
                        <a:t>th </a:t>
                      </a:r>
                      <a:r>
                        <a:rPr lang="en-US" dirty="0"/>
                        <a:t>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68</a:t>
                      </a:r>
                    </a:p>
                  </a:txBody>
                  <a:tcPr>
                    <a:solidFill>
                      <a:srgbClr val="00B050"/>
                    </a:solidFill>
                  </a:tcPr>
                </a:tc>
                <a:tc>
                  <a:txBody>
                    <a:bodyPr/>
                    <a:lstStyle/>
                    <a:p>
                      <a:pPr algn="r"/>
                      <a:r>
                        <a:rPr lang="en-US" dirty="0"/>
                        <a:t>6</a:t>
                      </a:r>
                    </a:p>
                  </a:txBody>
                  <a:tcPr>
                    <a:solidFill>
                      <a:srgbClr val="00B050"/>
                    </a:solidFill>
                  </a:tcPr>
                </a:tc>
                <a:tc>
                  <a:txBody>
                    <a:bodyPr/>
                    <a:lstStyle/>
                    <a:p>
                      <a:pPr algn="r"/>
                      <a:r>
                        <a:rPr lang="en-US" dirty="0"/>
                        <a:t>12</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41894226"/>
                  </a:ext>
                </a:extLst>
              </a:tr>
              <a:tr h="340891">
                <a:tc>
                  <a:txBody>
                    <a:bodyPr/>
                    <a:lstStyle/>
                    <a:p>
                      <a:r>
                        <a:rPr lang="en-US" dirty="0"/>
                        <a:t>6</a:t>
                      </a:r>
                      <a:r>
                        <a:rPr lang="en-US" baseline="30000" dirty="0"/>
                        <a:t>th </a:t>
                      </a:r>
                      <a:r>
                        <a:rPr lang="en-US" dirty="0"/>
                        <a:t>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44</a:t>
                      </a:r>
                    </a:p>
                  </a:txBody>
                  <a:tcPr>
                    <a:solidFill>
                      <a:srgbClr val="00B050"/>
                    </a:solidFill>
                  </a:tcPr>
                </a:tc>
                <a:tc>
                  <a:txBody>
                    <a:bodyPr/>
                    <a:lstStyle/>
                    <a:p>
                      <a:pPr algn="r"/>
                      <a:r>
                        <a:rPr lang="en-US" dirty="0"/>
                        <a:t>6</a:t>
                      </a:r>
                    </a:p>
                  </a:txBody>
                  <a:tcPr>
                    <a:solidFill>
                      <a:srgbClr val="00B050"/>
                    </a:solidFill>
                  </a:tcPr>
                </a:tc>
                <a:tc>
                  <a:txBody>
                    <a:bodyPr/>
                    <a:lstStyle/>
                    <a:p>
                      <a:pPr algn="r"/>
                      <a:r>
                        <a:rPr lang="en-US" dirty="0"/>
                        <a:t>12</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302284380"/>
                  </a:ext>
                </a:extLst>
              </a:tr>
              <a:tr h="340891">
                <a:tc>
                  <a:txBody>
                    <a:bodyPr/>
                    <a:lstStyle/>
                    <a:p>
                      <a:r>
                        <a:rPr lang="en-US" dirty="0"/>
                        <a:t>7</a:t>
                      </a:r>
                      <a:r>
                        <a:rPr lang="en-US" baseline="30000" dirty="0"/>
                        <a:t>th </a:t>
                      </a:r>
                      <a:r>
                        <a:rPr lang="en-US" dirty="0"/>
                        <a:t>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31</a:t>
                      </a:r>
                    </a:p>
                  </a:txBody>
                  <a:tcPr>
                    <a:solidFill>
                      <a:srgbClr val="00B050"/>
                    </a:solidFill>
                  </a:tcPr>
                </a:tc>
                <a:tc>
                  <a:txBody>
                    <a:bodyPr/>
                    <a:lstStyle/>
                    <a:p>
                      <a:pPr algn="r"/>
                      <a:r>
                        <a:rPr lang="en-US" dirty="0"/>
                        <a:t>3</a:t>
                      </a:r>
                    </a:p>
                  </a:txBody>
                  <a:tcPr>
                    <a:solidFill>
                      <a:srgbClr val="00B050"/>
                    </a:solidFill>
                  </a:tcPr>
                </a:tc>
                <a:tc>
                  <a:txBody>
                    <a:bodyPr/>
                    <a:lstStyle/>
                    <a:p>
                      <a:pPr algn="r"/>
                      <a:r>
                        <a:rPr lang="en-US" dirty="0"/>
                        <a:t>7</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3767869893"/>
                  </a:ext>
                </a:extLst>
              </a:tr>
              <a:tr h="340891">
                <a:tc>
                  <a:txBody>
                    <a:bodyPr/>
                    <a:lstStyle/>
                    <a:p>
                      <a:r>
                        <a:rPr lang="en-US" dirty="0"/>
                        <a:t>8</a:t>
                      </a:r>
                      <a:r>
                        <a:rPr lang="en-US" baseline="30000" dirty="0"/>
                        <a:t>th </a:t>
                      </a:r>
                      <a:r>
                        <a:rPr lang="en-US" dirty="0"/>
                        <a:t>– 10</a:t>
                      </a:r>
                      <a:r>
                        <a:rPr lang="en-US" baseline="30000" dirty="0"/>
                        <a:t>th</a:t>
                      </a:r>
                      <a:r>
                        <a:rPr lang="en-US" dirty="0"/>
                        <a:t> Girls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35</a:t>
                      </a:r>
                    </a:p>
                  </a:txBody>
                  <a:tcPr>
                    <a:solidFill>
                      <a:srgbClr val="00B050"/>
                    </a:solidFill>
                  </a:tcPr>
                </a:tc>
                <a:tc>
                  <a:txBody>
                    <a:bodyPr/>
                    <a:lstStyle/>
                    <a:p>
                      <a:pPr algn="r"/>
                      <a:r>
                        <a:rPr lang="en-US" dirty="0"/>
                        <a:t>4</a:t>
                      </a:r>
                    </a:p>
                  </a:txBody>
                  <a:tcPr>
                    <a:solidFill>
                      <a:srgbClr val="00B050"/>
                    </a:solidFill>
                  </a:tcPr>
                </a:tc>
                <a:tc>
                  <a:txBody>
                    <a:bodyPr/>
                    <a:lstStyle/>
                    <a:p>
                      <a:pPr algn="r"/>
                      <a:r>
                        <a:rPr lang="en-US" dirty="0"/>
                        <a:t>8</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177174130"/>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a:t>
                      </a:r>
                      <a:r>
                        <a:rPr lang="en-US" baseline="30000" dirty="0"/>
                        <a:t>rd</a:t>
                      </a:r>
                      <a:r>
                        <a:rPr lang="en-US" dirty="0"/>
                        <a:t> &amp; 4</a:t>
                      </a:r>
                      <a:r>
                        <a:rPr lang="en-US" baseline="30000" dirty="0"/>
                        <a:t>th</a:t>
                      </a:r>
                      <a:r>
                        <a:rPr lang="en-US" dirty="0"/>
                        <a:t> Boys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23</a:t>
                      </a:r>
                    </a:p>
                  </a:txBody>
                  <a:tcPr>
                    <a:solidFill>
                      <a:srgbClr val="00B050"/>
                    </a:solidFill>
                  </a:tcPr>
                </a:tc>
                <a:tc>
                  <a:txBody>
                    <a:bodyPr/>
                    <a:lstStyle/>
                    <a:p>
                      <a:pPr algn="r"/>
                      <a:r>
                        <a:rPr lang="en-US" dirty="0"/>
                        <a:t>3</a:t>
                      </a:r>
                    </a:p>
                  </a:txBody>
                  <a:tcPr>
                    <a:solidFill>
                      <a:srgbClr val="00B050"/>
                    </a:solidFill>
                  </a:tcPr>
                </a:tc>
                <a:tc>
                  <a:txBody>
                    <a:bodyPr/>
                    <a:lstStyle/>
                    <a:p>
                      <a:pPr algn="r"/>
                      <a:r>
                        <a:rPr lang="en-US" dirty="0"/>
                        <a:t>7</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627499068"/>
                  </a:ext>
                </a:extLst>
              </a:tr>
              <a:tr h="340891">
                <a:tc>
                  <a:txBody>
                    <a:bodyPr/>
                    <a:lstStyle/>
                    <a:p>
                      <a:r>
                        <a:rPr lang="en-US" dirty="0"/>
                        <a:t>5</a:t>
                      </a:r>
                      <a:r>
                        <a:rPr lang="en-US" baseline="30000" dirty="0"/>
                        <a:t>th</a:t>
                      </a:r>
                      <a:r>
                        <a:rPr lang="en-US" dirty="0"/>
                        <a:t> – 8</a:t>
                      </a:r>
                      <a:r>
                        <a:rPr lang="en-US" baseline="30000" dirty="0"/>
                        <a:t>th</a:t>
                      </a:r>
                      <a:r>
                        <a:rPr lang="en-US" dirty="0"/>
                        <a:t> Boys</a:t>
                      </a:r>
                    </a:p>
                  </a:txBody>
                  <a:tcPr>
                    <a:lnL w="12700" cap="flat" cmpd="sng" algn="ctr">
                      <a:solidFill>
                        <a:schemeClr val="tx1"/>
                      </a:solidFill>
                      <a:prstDash val="solid"/>
                      <a:round/>
                      <a:headEnd type="none" w="med" len="med"/>
                      <a:tailEnd type="none" w="med" len="med"/>
                    </a:lnL>
                    <a:solidFill>
                      <a:srgbClr val="00B050"/>
                    </a:solidFill>
                  </a:tcPr>
                </a:tc>
                <a:tc>
                  <a:txBody>
                    <a:bodyPr/>
                    <a:lstStyle/>
                    <a:p>
                      <a:pPr algn="r"/>
                      <a:r>
                        <a:rPr lang="en-US" dirty="0"/>
                        <a:t>21</a:t>
                      </a:r>
                    </a:p>
                  </a:txBody>
                  <a:tcPr>
                    <a:solidFill>
                      <a:srgbClr val="00B050"/>
                    </a:solidFill>
                  </a:tcPr>
                </a:tc>
                <a:tc>
                  <a:txBody>
                    <a:bodyPr/>
                    <a:lstStyle/>
                    <a:p>
                      <a:pPr algn="r"/>
                      <a:r>
                        <a:rPr lang="en-US" dirty="0"/>
                        <a:t>3</a:t>
                      </a:r>
                    </a:p>
                  </a:txBody>
                  <a:tcPr>
                    <a:solidFill>
                      <a:srgbClr val="00B050"/>
                    </a:solidFill>
                  </a:tcPr>
                </a:tc>
                <a:tc>
                  <a:txBody>
                    <a:bodyPr/>
                    <a:lstStyle/>
                    <a:p>
                      <a:pPr algn="r"/>
                      <a:r>
                        <a:rPr lang="en-US" dirty="0"/>
                        <a:t>6</a:t>
                      </a:r>
                    </a:p>
                  </a:txBody>
                  <a:tcPr>
                    <a:lnR w="12700"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2098421467"/>
                  </a:ext>
                </a:extLst>
              </a:tr>
              <a:tr h="340891">
                <a:tc>
                  <a:txBody>
                    <a:bodyPr/>
                    <a:lstStyle/>
                    <a:p>
                      <a:r>
                        <a:rPr lang="en-US" b="1" dirty="0"/>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tc>
                  <a:txBody>
                    <a:bodyPr/>
                    <a:lstStyle/>
                    <a:p>
                      <a:pPr algn="r"/>
                      <a:r>
                        <a:rPr lang="en-US" b="1" dirty="0"/>
                        <a:t>336</a:t>
                      </a:r>
                    </a:p>
                  </a:txBody>
                  <a:tcPr>
                    <a:lnB w="12700" cap="flat" cmpd="sng" algn="ctr">
                      <a:solidFill>
                        <a:schemeClr val="tx1"/>
                      </a:solidFill>
                      <a:prstDash val="solid"/>
                      <a:round/>
                      <a:headEnd type="none" w="med" len="med"/>
                      <a:tailEnd type="none" w="med" len="med"/>
                    </a:lnB>
                    <a:solidFill>
                      <a:srgbClr val="00B050"/>
                    </a:solidFill>
                  </a:tcPr>
                </a:tc>
                <a:tc>
                  <a:txBody>
                    <a:bodyPr/>
                    <a:lstStyle/>
                    <a:p>
                      <a:pPr algn="r"/>
                      <a:r>
                        <a:rPr lang="en-US" b="1" dirty="0"/>
                        <a:t>35</a:t>
                      </a:r>
                    </a:p>
                  </a:txBody>
                  <a:tcPr>
                    <a:lnB w="12700" cap="flat" cmpd="sng" algn="ctr">
                      <a:solidFill>
                        <a:schemeClr val="tx1"/>
                      </a:solidFill>
                      <a:prstDash val="solid"/>
                      <a:round/>
                      <a:headEnd type="none" w="med" len="med"/>
                      <a:tailEnd type="none" w="med" len="med"/>
                    </a:lnB>
                    <a:solidFill>
                      <a:srgbClr val="00B050"/>
                    </a:solidFill>
                  </a:tcPr>
                </a:tc>
                <a:tc>
                  <a:txBody>
                    <a:bodyPr/>
                    <a:lstStyle/>
                    <a:p>
                      <a:pPr algn="r"/>
                      <a:r>
                        <a:rPr lang="en-US" b="1" dirty="0"/>
                        <a:t>70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242749156"/>
                  </a:ext>
                </a:extLst>
              </a:tr>
            </a:tbl>
          </a:graphicData>
        </a:graphic>
      </p:graphicFrame>
      <p:pic>
        <p:nvPicPr>
          <p:cNvPr id="5" name="Picture 4" descr="Coach T-shirt Typography, Vector Illustration">
            <a:extLst>
              <a:ext uri="{FF2B5EF4-FFF2-40B4-BE49-F238E27FC236}">
                <a16:creationId xmlns:a16="http://schemas.microsoft.com/office/drawing/2014/main" id="{0DCC852C-BA78-69C0-6230-9E2A87140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128" y="2179767"/>
            <a:ext cx="2891822" cy="28918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8D09A3-013B-C3C0-D2AD-6F6713180C2B}"/>
              </a:ext>
            </a:extLst>
          </p:cNvPr>
          <p:cNvSpPr txBox="1"/>
          <p:nvPr/>
        </p:nvSpPr>
        <p:spPr>
          <a:xfrm>
            <a:off x="3045493" y="5879068"/>
            <a:ext cx="7170561" cy="523220"/>
          </a:xfrm>
          <a:prstGeom prst="rect">
            <a:avLst/>
          </a:prstGeom>
          <a:noFill/>
        </p:spPr>
        <p:txBody>
          <a:bodyPr wrap="square">
            <a:spAutoFit/>
          </a:bodyPr>
          <a:lstStyle/>
          <a:p>
            <a:pPr algn="ctr"/>
            <a:r>
              <a:rPr lang="en-US" sz="2800" b="1" i="1" dirty="0"/>
              <a:t>Thank you coaches!  Introduce yourself!</a:t>
            </a:r>
          </a:p>
        </p:txBody>
      </p:sp>
    </p:spTree>
    <p:extLst>
      <p:ext uri="{BB962C8B-B14F-4D97-AF65-F5344CB8AC3E}">
        <p14:creationId xmlns:p14="http://schemas.microsoft.com/office/powerpoint/2010/main" val="30463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D29F85E6-AFDE-5AE4-118B-E84F281C6FEE}"/>
            </a:ext>
          </a:extLst>
        </p:cNvPr>
        <p:cNvGrpSpPr/>
        <p:nvPr/>
      </p:nvGrpSpPr>
      <p:grpSpPr>
        <a:xfrm>
          <a:off x="0" y="0"/>
          <a:ext cx="0" cy="0"/>
          <a:chOff x="0" y="0"/>
          <a:chExt cx="0" cy="0"/>
        </a:xfrm>
      </p:grpSpPr>
      <p:pic>
        <p:nvPicPr>
          <p:cNvPr id="5122" name="Picture 2" descr="Volleyball court wooden floor with ball on black with copy-space">
            <a:extLst>
              <a:ext uri="{FF2B5EF4-FFF2-40B4-BE49-F238E27FC236}">
                <a16:creationId xmlns:a16="http://schemas.microsoft.com/office/drawing/2014/main" id="{D3B6C3D6-127E-5D9E-1AC1-1CD10E8C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2" y="0"/>
            <a:ext cx="10315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E18C39-E72E-CBBC-20B6-27A91157FD92}"/>
              </a:ext>
            </a:extLst>
          </p:cNvPr>
          <p:cNvSpPr>
            <a:spLocks noGrp="1"/>
          </p:cNvSpPr>
          <p:nvPr>
            <p:ph type="ctrTitle"/>
          </p:nvPr>
        </p:nvSpPr>
        <p:spPr/>
        <p:txBody>
          <a:bodyPr/>
          <a:lstStyle/>
          <a:p>
            <a:r>
              <a:rPr lang="en-US" dirty="0"/>
              <a:t>General info</a:t>
            </a:r>
          </a:p>
        </p:txBody>
      </p:sp>
      <p:sp>
        <p:nvSpPr>
          <p:cNvPr id="3" name="Subtitle 2">
            <a:extLst>
              <a:ext uri="{FF2B5EF4-FFF2-40B4-BE49-F238E27FC236}">
                <a16:creationId xmlns:a16="http://schemas.microsoft.com/office/drawing/2014/main" id="{E023A05F-215A-F943-D7CA-8D98E843A656}"/>
              </a:ext>
            </a:extLst>
          </p:cNvPr>
          <p:cNvSpPr>
            <a:spLocks noGrp="1"/>
          </p:cNvSpPr>
          <p:nvPr>
            <p:ph type="subTitle" idx="1"/>
          </p:nvPr>
        </p:nvSpPr>
        <p:spPr/>
        <p:txBody>
          <a:bodyPr/>
          <a:lstStyle/>
          <a:p>
            <a:r>
              <a:rPr lang="en-US" dirty="0"/>
              <a:t>Spring 2026 in house</a:t>
            </a:r>
          </a:p>
        </p:txBody>
      </p:sp>
    </p:spTree>
    <p:extLst>
      <p:ext uri="{BB962C8B-B14F-4D97-AF65-F5344CB8AC3E}">
        <p14:creationId xmlns:p14="http://schemas.microsoft.com/office/powerpoint/2010/main" val="1433330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0B793374-575E-ED53-8DB2-516EE6D72116}"/>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A83104B8-745B-8CF5-E2C8-8884B1AE9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4158B5-FFB1-3D73-A88F-A91EFC8C6D08}"/>
              </a:ext>
            </a:extLst>
          </p:cNvPr>
          <p:cNvSpPr>
            <a:spLocks noGrp="1"/>
          </p:cNvSpPr>
          <p:nvPr>
            <p:ph type="title"/>
          </p:nvPr>
        </p:nvSpPr>
        <p:spPr/>
        <p:txBody>
          <a:bodyPr anchor="t"/>
          <a:lstStyle/>
          <a:p>
            <a:pPr algn="ctr"/>
            <a:r>
              <a:rPr lang="en-US" dirty="0"/>
              <a:t>schedules &amp; locations!!</a:t>
            </a:r>
          </a:p>
        </p:txBody>
      </p:sp>
      <p:graphicFrame>
        <p:nvGraphicFramePr>
          <p:cNvPr id="9" name="Content Placeholder 8">
            <a:extLst>
              <a:ext uri="{FF2B5EF4-FFF2-40B4-BE49-F238E27FC236}">
                <a16:creationId xmlns:a16="http://schemas.microsoft.com/office/drawing/2014/main" id="{5E20F1AD-5242-BE6F-0BB8-8936F308211F}"/>
              </a:ext>
            </a:extLst>
          </p:cNvPr>
          <p:cNvGraphicFramePr>
            <a:graphicFrameLocks noGrp="1"/>
          </p:cNvGraphicFramePr>
          <p:nvPr>
            <p:ph idx="1"/>
            <p:extLst>
              <p:ext uri="{D42A27DB-BD31-4B8C-83A1-F6EECF244321}">
                <p14:modId xmlns:p14="http://schemas.microsoft.com/office/powerpoint/2010/main" val="237675389"/>
              </p:ext>
            </p:extLst>
          </p:nvPr>
        </p:nvGraphicFramePr>
        <p:xfrm>
          <a:off x="4215356" y="1167059"/>
          <a:ext cx="7671844" cy="4529405"/>
        </p:xfrm>
        <a:graphic>
          <a:graphicData uri="http://schemas.openxmlformats.org/drawingml/2006/table">
            <a:tbl>
              <a:tblPr firstRow="1" bandRow="1">
                <a:tableStyleId>{5C22544A-7EE6-4342-B048-85BDC9FD1C3A}</a:tableStyleId>
              </a:tblPr>
              <a:tblGrid>
                <a:gridCol w="1917961">
                  <a:extLst>
                    <a:ext uri="{9D8B030D-6E8A-4147-A177-3AD203B41FA5}">
                      <a16:colId xmlns:a16="http://schemas.microsoft.com/office/drawing/2014/main" val="4245278621"/>
                    </a:ext>
                  </a:extLst>
                </a:gridCol>
                <a:gridCol w="1917961">
                  <a:extLst>
                    <a:ext uri="{9D8B030D-6E8A-4147-A177-3AD203B41FA5}">
                      <a16:colId xmlns:a16="http://schemas.microsoft.com/office/drawing/2014/main" val="605026946"/>
                    </a:ext>
                  </a:extLst>
                </a:gridCol>
                <a:gridCol w="1917961">
                  <a:extLst>
                    <a:ext uri="{9D8B030D-6E8A-4147-A177-3AD203B41FA5}">
                      <a16:colId xmlns:a16="http://schemas.microsoft.com/office/drawing/2014/main" val="2319302015"/>
                    </a:ext>
                  </a:extLst>
                </a:gridCol>
                <a:gridCol w="1917961">
                  <a:extLst>
                    <a:ext uri="{9D8B030D-6E8A-4147-A177-3AD203B41FA5}">
                      <a16:colId xmlns:a16="http://schemas.microsoft.com/office/drawing/2014/main" val="3063316668"/>
                    </a:ext>
                  </a:extLst>
                </a:gridCol>
              </a:tblGrid>
              <a:tr h="346226">
                <a:tc>
                  <a:txBody>
                    <a:bodyPr/>
                    <a:lstStyle/>
                    <a:p>
                      <a:r>
                        <a:rPr lang="en-US" sz="1600" dirty="0"/>
                        <a:t>Date</a:t>
                      </a:r>
                    </a:p>
                  </a:txBody>
                  <a:tcPr/>
                </a:tc>
                <a:tc>
                  <a:txBody>
                    <a:bodyPr/>
                    <a:lstStyle/>
                    <a:p>
                      <a:r>
                        <a:rPr lang="en-US" sz="1600" dirty="0"/>
                        <a:t>Event</a:t>
                      </a:r>
                    </a:p>
                  </a:txBody>
                  <a:tcPr/>
                </a:tc>
                <a:tc>
                  <a:txBody>
                    <a:bodyPr/>
                    <a:lstStyle/>
                    <a:p>
                      <a:r>
                        <a:rPr lang="en-US" sz="1600" dirty="0"/>
                        <a:t>Participants</a:t>
                      </a:r>
                    </a:p>
                  </a:txBody>
                  <a:tcPr/>
                </a:tc>
                <a:tc>
                  <a:txBody>
                    <a:bodyPr/>
                    <a:lstStyle/>
                    <a:p>
                      <a:r>
                        <a:rPr lang="en-US" sz="1600" dirty="0"/>
                        <a:t>Location/Time</a:t>
                      </a:r>
                    </a:p>
                  </a:txBody>
                  <a:tcPr/>
                </a:tc>
                <a:extLst>
                  <a:ext uri="{0D108BD9-81ED-4DB2-BD59-A6C34878D82A}">
                    <a16:rowId xmlns:a16="http://schemas.microsoft.com/office/drawing/2014/main" val="907188927"/>
                  </a:ext>
                </a:extLst>
              </a:tr>
              <a:tr h="853710">
                <a:tc>
                  <a:txBody>
                    <a:bodyPr/>
                    <a:lstStyle/>
                    <a:p>
                      <a:r>
                        <a:rPr lang="en-US" sz="1400" dirty="0"/>
                        <a:t>Saturday April 4</a:t>
                      </a:r>
                      <a:r>
                        <a:rPr lang="en-US" sz="1400" baseline="30000" dirty="0"/>
                        <a:t>th</a:t>
                      </a:r>
                      <a:r>
                        <a:rPr lang="en-US" sz="1400" dirty="0"/>
                        <a:t> </a:t>
                      </a:r>
                    </a:p>
                    <a:p>
                      <a:endParaRPr lang="en-US" sz="1400" dirty="0"/>
                    </a:p>
                  </a:txBody>
                  <a:tcPr/>
                </a:tc>
                <a:tc>
                  <a:txBody>
                    <a:bodyPr/>
                    <a:lstStyle/>
                    <a:p>
                      <a:r>
                        <a:rPr lang="en-US" sz="1400" dirty="0"/>
                        <a:t>3</a:t>
                      </a:r>
                      <a:r>
                        <a:rPr lang="en-US" sz="1400" baseline="30000" dirty="0"/>
                        <a:t>rd</a:t>
                      </a:r>
                      <a:r>
                        <a:rPr lang="en-US" sz="1400" dirty="0"/>
                        <a:t> Grade Clinic</a:t>
                      </a:r>
                    </a:p>
                  </a:txBody>
                  <a:tcPr/>
                </a:tc>
                <a:tc>
                  <a:txBody>
                    <a:bodyPr/>
                    <a:lstStyle/>
                    <a:p>
                      <a:r>
                        <a:rPr lang="en-US" sz="1400" dirty="0"/>
                        <a:t>3</a:t>
                      </a:r>
                      <a:r>
                        <a:rPr lang="en-US" sz="1400" baseline="30000" dirty="0"/>
                        <a:t>rd</a:t>
                      </a:r>
                      <a:r>
                        <a:rPr lang="en-US" sz="1400" dirty="0"/>
                        <a:t> Grade Girls &amp; Boys with Coaches</a:t>
                      </a:r>
                    </a:p>
                  </a:txBody>
                  <a:tcPr/>
                </a:tc>
                <a:tc>
                  <a:txBody>
                    <a:bodyPr/>
                    <a:lstStyle/>
                    <a:p>
                      <a:r>
                        <a:rPr lang="en-US" sz="1400" dirty="0"/>
                        <a:t>DHMS 9:00AM – 10:30 AM</a:t>
                      </a:r>
                    </a:p>
                  </a:txBody>
                  <a:tcPr/>
                </a:tc>
                <a:extLst>
                  <a:ext uri="{0D108BD9-81ED-4DB2-BD59-A6C34878D82A}">
                    <a16:rowId xmlns:a16="http://schemas.microsoft.com/office/drawing/2014/main" val="3541397792"/>
                  </a:ext>
                </a:extLst>
              </a:tr>
              <a:tr h="1622049">
                <a:tc>
                  <a:txBody>
                    <a:bodyPr/>
                    <a:lstStyle/>
                    <a:p>
                      <a:r>
                        <a:rPr lang="en-US" sz="1400" dirty="0"/>
                        <a:t>April 6th – May 15th</a:t>
                      </a:r>
                      <a:endParaRPr lang="en-US" sz="1400" baseline="30000" dirty="0"/>
                    </a:p>
                  </a:txBody>
                  <a:tcPr/>
                </a:tc>
                <a:tc>
                  <a:txBody>
                    <a:bodyPr/>
                    <a:lstStyle/>
                    <a:p>
                      <a:r>
                        <a:rPr lang="en-US" sz="1400" dirty="0"/>
                        <a:t>Weekly Practices 6PM – 9PM</a:t>
                      </a:r>
                    </a:p>
                  </a:txBody>
                  <a:tcPr/>
                </a:tc>
                <a:tc>
                  <a:txBody>
                    <a:bodyPr/>
                    <a:lstStyle/>
                    <a:p>
                      <a:r>
                        <a:rPr lang="en-US" sz="1400" dirty="0"/>
                        <a:t>Players &amp; Coaches</a:t>
                      </a:r>
                    </a:p>
                  </a:txBody>
                  <a:tcPr/>
                </a:tc>
                <a:tc>
                  <a:txBody>
                    <a:bodyPr/>
                    <a:lstStyle/>
                    <a:p>
                      <a:r>
                        <a:rPr lang="en-US" sz="1400" dirty="0"/>
                        <a:t>DHMS</a:t>
                      </a:r>
                    </a:p>
                    <a:p>
                      <a:r>
                        <a:rPr lang="en-US" sz="1400" dirty="0"/>
                        <a:t>BHMS</a:t>
                      </a:r>
                    </a:p>
                    <a:p>
                      <a:r>
                        <a:rPr lang="en-US" sz="1400" dirty="0"/>
                        <a:t>SHMS</a:t>
                      </a:r>
                    </a:p>
                    <a:p>
                      <a:r>
                        <a:rPr lang="en-US" sz="1400" dirty="0"/>
                        <a:t>Glacier Hills</a:t>
                      </a:r>
                    </a:p>
                    <a:p>
                      <a:r>
                        <a:rPr lang="en-US" sz="1400" dirty="0"/>
                        <a:t>Pinewood</a:t>
                      </a:r>
                    </a:p>
                    <a:p>
                      <a:r>
                        <a:rPr lang="en-US" sz="1400" dirty="0"/>
                        <a:t>Red Pine (Limited)</a:t>
                      </a:r>
                    </a:p>
                    <a:p>
                      <a:r>
                        <a:rPr lang="en-US" sz="1400" dirty="0"/>
                        <a:t>Silver Bell (Limited)</a:t>
                      </a:r>
                    </a:p>
                  </a:txBody>
                  <a:tcPr/>
                </a:tc>
                <a:extLst>
                  <a:ext uri="{0D108BD9-81ED-4DB2-BD59-A6C34878D82A}">
                    <a16:rowId xmlns:a16="http://schemas.microsoft.com/office/drawing/2014/main" val="1590282839"/>
                  </a:ext>
                </a:extLst>
              </a:tr>
              <a:tr h="853710">
                <a:tc>
                  <a:txBody>
                    <a:bodyPr/>
                    <a:lstStyle/>
                    <a:p>
                      <a:r>
                        <a:rPr lang="en-US" sz="1400" dirty="0"/>
                        <a:t>Friday April 24</a:t>
                      </a:r>
                      <a:r>
                        <a:rPr lang="en-US" sz="1400" baseline="30000" dirty="0"/>
                        <a:t>th</a:t>
                      </a:r>
                      <a:endParaRPr lang="en-US" sz="1400" dirty="0"/>
                    </a:p>
                  </a:txBody>
                  <a:tcPr/>
                </a:tc>
                <a:tc>
                  <a:txBody>
                    <a:bodyPr/>
                    <a:lstStyle/>
                    <a:p>
                      <a:r>
                        <a:rPr lang="en-US" sz="1400" dirty="0"/>
                        <a:t>Pictures</a:t>
                      </a:r>
                    </a:p>
                  </a:txBody>
                  <a:tcPr/>
                </a:tc>
                <a:tc>
                  <a:txBody>
                    <a:bodyPr/>
                    <a:lstStyle/>
                    <a:p>
                      <a:r>
                        <a:rPr lang="en-US" sz="1400" dirty="0"/>
                        <a:t>Players &amp; Coaches</a:t>
                      </a:r>
                    </a:p>
                  </a:txBody>
                  <a:tcPr/>
                </a:tc>
                <a:tc>
                  <a:txBody>
                    <a:bodyPr/>
                    <a:lstStyle/>
                    <a:p>
                      <a:r>
                        <a:rPr lang="en-US" sz="1400" dirty="0"/>
                        <a:t>DHMS Cafe</a:t>
                      </a:r>
                    </a:p>
                  </a:txBody>
                  <a:tcPr/>
                </a:tc>
                <a:extLst>
                  <a:ext uri="{0D108BD9-81ED-4DB2-BD59-A6C34878D82A}">
                    <a16:rowId xmlns:a16="http://schemas.microsoft.com/office/drawing/2014/main" val="2236197915"/>
                  </a:ext>
                </a:extLst>
              </a:tr>
              <a:tr h="853710">
                <a:tc>
                  <a:txBody>
                    <a:bodyPr/>
                    <a:lstStyle/>
                    <a:p>
                      <a:r>
                        <a:rPr lang="en-US" sz="1400" dirty="0"/>
                        <a:t>Saturday April 11</a:t>
                      </a:r>
                      <a:r>
                        <a:rPr lang="en-US" sz="1400" baseline="30000" dirty="0"/>
                        <a:t>th</a:t>
                      </a:r>
                      <a:r>
                        <a:rPr lang="en-US" sz="1400" dirty="0"/>
                        <a:t> – Saturday May 16</a:t>
                      </a:r>
                      <a:r>
                        <a:rPr lang="en-US" sz="1400" baseline="30000" dirty="0"/>
                        <a:t>th</a:t>
                      </a:r>
                      <a:endParaRPr lang="en-US" sz="1400" dirty="0"/>
                    </a:p>
                  </a:txBody>
                  <a:tcPr/>
                </a:tc>
                <a:tc>
                  <a:txBody>
                    <a:bodyPr/>
                    <a:lstStyle/>
                    <a:p>
                      <a:r>
                        <a:rPr lang="en-US" sz="1400" dirty="0"/>
                        <a:t>Saturday Games (6 weeks!)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Players &amp; Coaches</a:t>
                      </a:r>
                    </a:p>
                    <a:p>
                      <a:endParaRPr lang="en-US" sz="1400" dirty="0"/>
                    </a:p>
                  </a:txBody>
                  <a:tcPr/>
                </a:tc>
                <a:tc>
                  <a:txBody>
                    <a:bodyPr/>
                    <a:lstStyle/>
                    <a:p>
                      <a:r>
                        <a:rPr lang="en-US" sz="1400" dirty="0"/>
                        <a:t>DHMS 9am – 1pm &amp; </a:t>
                      </a:r>
                    </a:p>
                    <a:p>
                      <a:r>
                        <a:rPr lang="en-US" sz="1400" dirty="0"/>
                        <a:t>BHMS 9am – 2pm</a:t>
                      </a:r>
                    </a:p>
                    <a:p>
                      <a:r>
                        <a:rPr lang="en-US" sz="1400" dirty="0"/>
                        <a:t>Last week @ SHMS</a:t>
                      </a:r>
                    </a:p>
                  </a:txBody>
                  <a:tcPr/>
                </a:tc>
                <a:extLst>
                  <a:ext uri="{0D108BD9-81ED-4DB2-BD59-A6C34878D82A}">
                    <a16:rowId xmlns:a16="http://schemas.microsoft.com/office/drawing/2014/main" val="699330798"/>
                  </a:ext>
                </a:extLst>
              </a:tr>
            </a:tbl>
          </a:graphicData>
        </a:graphic>
      </p:graphicFrame>
      <p:sp>
        <p:nvSpPr>
          <p:cNvPr id="3" name="TextBox 2">
            <a:extLst>
              <a:ext uri="{FF2B5EF4-FFF2-40B4-BE49-F238E27FC236}">
                <a16:creationId xmlns:a16="http://schemas.microsoft.com/office/drawing/2014/main" id="{493C65BF-DDA1-2BCD-5272-D4E403806A64}"/>
              </a:ext>
            </a:extLst>
          </p:cNvPr>
          <p:cNvSpPr txBox="1"/>
          <p:nvPr/>
        </p:nvSpPr>
        <p:spPr>
          <a:xfrm>
            <a:off x="756746" y="5785921"/>
            <a:ext cx="10951778" cy="830997"/>
          </a:xfrm>
          <a:prstGeom prst="rect">
            <a:avLst/>
          </a:prstGeom>
          <a:noFill/>
        </p:spPr>
        <p:txBody>
          <a:bodyPr wrap="square">
            <a:spAutoFit/>
          </a:bodyPr>
          <a:lstStyle/>
          <a:p>
            <a:r>
              <a:rPr lang="en-US" sz="1600" i="1" dirty="0"/>
              <a:t>Coaches have the ability to schedule in Sports Engine; however, any scheduling changes must be submitted to in-house volleyball director for approval before being made in Sports Engine.  Also, you must coordinate with the other coaches and get their approval if it requires swapping gym time.  Remember to notify parents!</a:t>
            </a:r>
          </a:p>
        </p:txBody>
      </p:sp>
    </p:spTree>
    <p:extLst>
      <p:ext uri="{BB962C8B-B14F-4D97-AF65-F5344CB8AC3E}">
        <p14:creationId xmlns:p14="http://schemas.microsoft.com/office/powerpoint/2010/main" val="275932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2C00FCAE-C1F2-ECA9-8614-9DF003CF21CA}"/>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46B68099-40D1-ECDD-FDA7-0095FE710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58D0B1-387A-C486-3D1B-DDABFA5B987C}"/>
              </a:ext>
            </a:extLst>
          </p:cNvPr>
          <p:cNvSpPr>
            <a:spLocks noGrp="1"/>
          </p:cNvSpPr>
          <p:nvPr>
            <p:ph type="title"/>
          </p:nvPr>
        </p:nvSpPr>
        <p:spPr/>
        <p:txBody>
          <a:bodyPr anchor="t"/>
          <a:lstStyle/>
          <a:p>
            <a:pPr algn="ctr"/>
            <a:r>
              <a:rPr lang="en-US" dirty="0"/>
              <a:t>Practice Dates</a:t>
            </a:r>
          </a:p>
        </p:txBody>
      </p:sp>
      <p:graphicFrame>
        <p:nvGraphicFramePr>
          <p:cNvPr id="9" name="Content Placeholder 8">
            <a:extLst>
              <a:ext uri="{FF2B5EF4-FFF2-40B4-BE49-F238E27FC236}">
                <a16:creationId xmlns:a16="http://schemas.microsoft.com/office/drawing/2014/main" id="{0D77C93A-EA37-AEA2-9244-556C26D39504}"/>
              </a:ext>
            </a:extLst>
          </p:cNvPr>
          <p:cNvGraphicFramePr>
            <a:graphicFrameLocks noGrp="1"/>
          </p:cNvGraphicFramePr>
          <p:nvPr>
            <p:ph idx="1"/>
            <p:extLst>
              <p:ext uri="{D42A27DB-BD31-4B8C-83A1-F6EECF244321}">
                <p14:modId xmlns:p14="http://schemas.microsoft.com/office/powerpoint/2010/main" val="3096752545"/>
              </p:ext>
            </p:extLst>
          </p:nvPr>
        </p:nvGraphicFramePr>
        <p:xfrm>
          <a:off x="4147083" y="1350647"/>
          <a:ext cx="7924800" cy="155956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4245278621"/>
                    </a:ext>
                  </a:extLst>
                </a:gridCol>
                <a:gridCol w="1981200">
                  <a:extLst>
                    <a:ext uri="{9D8B030D-6E8A-4147-A177-3AD203B41FA5}">
                      <a16:colId xmlns:a16="http://schemas.microsoft.com/office/drawing/2014/main" val="605026946"/>
                    </a:ext>
                  </a:extLst>
                </a:gridCol>
                <a:gridCol w="1981200">
                  <a:extLst>
                    <a:ext uri="{9D8B030D-6E8A-4147-A177-3AD203B41FA5}">
                      <a16:colId xmlns:a16="http://schemas.microsoft.com/office/drawing/2014/main" val="2319302015"/>
                    </a:ext>
                  </a:extLst>
                </a:gridCol>
                <a:gridCol w="1981200">
                  <a:extLst>
                    <a:ext uri="{9D8B030D-6E8A-4147-A177-3AD203B41FA5}">
                      <a16:colId xmlns:a16="http://schemas.microsoft.com/office/drawing/2014/main" val="3063316668"/>
                    </a:ext>
                  </a:extLst>
                </a:gridCol>
              </a:tblGrid>
              <a:tr h="370840">
                <a:tc>
                  <a:txBody>
                    <a:bodyPr/>
                    <a:lstStyle/>
                    <a:p>
                      <a:pPr algn="ctr"/>
                      <a:r>
                        <a:rPr lang="en-US" dirty="0"/>
                        <a:t>Monday</a:t>
                      </a:r>
                    </a:p>
                  </a:txBody>
                  <a:tcPr/>
                </a:tc>
                <a:tc>
                  <a:txBody>
                    <a:bodyPr/>
                    <a:lstStyle/>
                    <a:p>
                      <a:pPr algn="ctr"/>
                      <a:r>
                        <a:rPr lang="en-US" dirty="0"/>
                        <a:t>Tuesday</a:t>
                      </a:r>
                    </a:p>
                  </a:txBody>
                  <a:tcPr/>
                </a:tc>
                <a:tc>
                  <a:txBody>
                    <a:bodyPr/>
                    <a:lstStyle/>
                    <a:p>
                      <a:pPr algn="ctr"/>
                      <a:r>
                        <a:rPr lang="en-US" dirty="0"/>
                        <a:t>Wednesday</a:t>
                      </a:r>
                    </a:p>
                  </a:txBody>
                  <a:tcPr/>
                </a:tc>
                <a:tc>
                  <a:txBody>
                    <a:bodyPr/>
                    <a:lstStyle/>
                    <a:p>
                      <a:pPr algn="ctr"/>
                      <a:r>
                        <a:rPr lang="en-US" dirty="0"/>
                        <a:t>Thursday</a:t>
                      </a:r>
                    </a:p>
                  </a:txBody>
                  <a:tcPr/>
                </a:tc>
                <a:extLst>
                  <a:ext uri="{0D108BD9-81ED-4DB2-BD59-A6C34878D82A}">
                    <a16:rowId xmlns:a16="http://schemas.microsoft.com/office/drawing/2014/main" val="907188927"/>
                  </a:ext>
                </a:extLst>
              </a:tr>
              <a:tr h="370840">
                <a:tc>
                  <a:txBody>
                    <a:bodyPr/>
                    <a:lstStyle/>
                    <a:p>
                      <a:pPr algn="ctr"/>
                      <a:r>
                        <a:rPr lang="en-US" dirty="0"/>
                        <a:t>5</a:t>
                      </a:r>
                      <a:r>
                        <a:rPr lang="en-US" baseline="30000" dirty="0"/>
                        <a:t>th</a:t>
                      </a:r>
                      <a:r>
                        <a:rPr lang="en-US" dirty="0"/>
                        <a:t> &amp; 6</a:t>
                      </a:r>
                      <a:r>
                        <a:rPr lang="en-US" baseline="30000" dirty="0"/>
                        <a:t>th</a:t>
                      </a:r>
                      <a:r>
                        <a:rPr lang="en-US" dirty="0"/>
                        <a:t> Grade Girls</a:t>
                      </a:r>
                    </a:p>
                  </a:txBody>
                  <a:tcPr/>
                </a:tc>
                <a:tc>
                  <a:txBody>
                    <a:bodyPr/>
                    <a:lstStyle/>
                    <a:p>
                      <a:pPr algn="ctr"/>
                      <a:r>
                        <a:rPr lang="en-US" dirty="0"/>
                        <a:t>7</a:t>
                      </a:r>
                      <a:r>
                        <a:rPr lang="en-US" baseline="30000" dirty="0"/>
                        <a:t>th</a:t>
                      </a:r>
                      <a:r>
                        <a:rPr lang="en-US" dirty="0"/>
                        <a:t> &amp; 8</a:t>
                      </a:r>
                      <a:r>
                        <a:rPr lang="en-US" baseline="30000" dirty="0"/>
                        <a:t>th</a:t>
                      </a:r>
                      <a:r>
                        <a:rPr lang="en-US" dirty="0"/>
                        <a:t> Grade Girls</a:t>
                      </a:r>
                    </a:p>
                  </a:txBody>
                  <a:tcPr/>
                </a:tc>
                <a:tc>
                  <a:txBody>
                    <a:bodyPr/>
                    <a:lstStyle/>
                    <a:p>
                      <a:pPr algn="ctr"/>
                      <a:r>
                        <a:rPr lang="en-US" dirty="0"/>
                        <a:t>3</a:t>
                      </a:r>
                      <a:r>
                        <a:rPr lang="en-US" baseline="30000" dirty="0"/>
                        <a:t>rd</a:t>
                      </a:r>
                      <a:r>
                        <a:rPr lang="en-US" dirty="0"/>
                        <a:t> &amp; 4</a:t>
                      </a:r>
                      <a:r>
                        <a:rPr lang="en-US" baseline="30000" dirty="0"/>
                        <a:t>th</a:t>
                      </a:r>
                      <a:r>
                        <a:rPr lang="en-US" dirty="0"/>
                        <a:t> Grade Girls</a:t>
                      </a:r>
                    </a:p>
                  </a:txBody>
                  <a:tcPr/>
                </a:tc>
                <a:tc>
                  <a:txBody>
                    <a:bodyPr/>
                    <a:lstStyle/>
                    <a:p>
                      <a:pPr algn="ctr"/>
                      <a:r>
                        <a:rPr lang="en-US" dirty="0"/>
                        <a:t>3</a:t>
                      </a:r>
                      <a:r>
                        <a:rPr lang="en-US" baseline="30000" dirty="0"/>
                        <a:t>rd</a:t>
                      </a:r>
                      <a:r>
                        <a:rPr lang="en-US" dirty="0"/>
                        <a:t> &amp; 4</a:t>
                      </a:r>
                      <a:r>
                        <a:rPr lang="en-US" baseline="30000" dirty="0"/>
                        <a:t>th</a:t>
                      </a:r>
                      <a:r>
                        <a:rPr lang="en-US" dirty="0"/>
                        <a:t> Grade Boys</a:t>
                      </a:r>
                    </a:p>
                    <a:p>
                      <a:pPr algn="ctr"/>
                      <a:r>
                        <a:rPr lang="en-US" dirty="0"/>
                        <a:t>5</a:t>
                      </a:r>
                      <a:r>
                        <a:rPr lang="en-US" baseline="30000" dirty="0"/>
                        <a:t>th</a:t>
                      </a:r>
                      <a:r>
                        <a:rPr lang="en-US" dirty="0"/>
                        <a:t> – 8</a:t>
                      </a:r>
                      <a:r>
                        <a:rPr lang="en-US" baseline="30000" dirty="0"/>
                        <a:t>th</a:t>
                      </a:r>
                      <a:r>
                        <a:rPr lang="en-US" dirty="0"/>
                        <a:t> Grade Boys</a:t>
                      </a:r>
                    </a:p>
                  </a:txBody>
                  <a:tcPr/>
                </a:tc>
                <a:extLst>
                  <a:ext uri="{0D108BD9-81ED-4DB2-BD59-A6C34878D82A}">
                    <a16:rowId xmlns:a16="http://schemas.microsoft.com/office/drawing/2014/main" val="1590282839"/>
                  </a:ext>
                </a:extLst>
              </a:tr>
            </a:tbl>
          </a:graphicData>
        </a:graphic>
      </p:graphicFrame>
      <p:sp>
        <p:nvSpPr>
          <p:cNvPr id="11" name="TextBox 10">
            <a:extLst>
              <a:ext uri="{FF2B5EF4-FFF2-40B4-BE49-F238E27FC236}">
                <a16:creationId xmlns:a16="http://schemas.microsoft.com/office/drawing/2014/main" id="{6AA10184-3377-267C-B200-E06513E7EE8D}"/>
              </a:ext>
            </a:extLst>
          </p:cNvPr>
          <p:cNvSpPr txBox="1"/>
          <p:nvPr/>
        </p:nvSpPr>
        <p:spPr>
          <a:xfrm>
            <a:off x="4147083" y="3100133"/>
            <a:ext cx="7998372" cy="3323987"/>
          </a:xfrm>
          <a:prstGeom prst="rect">
            <a:avLst/>
          </a:prstGeom>
          <a:noFill/>
        </p:spPr>
        <p:txBody>
          <a:bodyPr wrap="square">
            <a:spAutoFit/>
          </a:bodyPr>
          <a:lstStyle/>
          <a:p>
            <a:r>
              <a:rPr lang="en-US" sz="1600" dirty="0"/>
              <a:t>Please check Sports Engine weekly for schedules.  1 Practice, 1 Saturday game.  7</a:t>
            </a:r>
            <a:r>
              <a:rPr lang="en-US" sz="1600" baseline="30000" dirty="0"/>
              <a:t>th</a:t>
            </a:r>
            <a:r>
              <a:rPr lang="en-US" sz="1600" dirty="0"/>
              <a:t> grade girls &amp; both boys teams will have double headers</a:t>
            </a:r>
          </a:p>
          <a:p>
            <a:endParaRPr lang="en-US" sz="1600" dirty="0"/>
          </a:p>
          <a:p>
            <a:r>
              <a:rPr lang="en-US" sz="1600" dirty="0"/>
              <a:t>Must have 2 coaches at each practice or it will need to be cancelled.  If only 1 coach is available, the coach is responsible to identify a parent to be at the practice for observation purposes only.  They cannot assist with practice.</a:t>
            </a:r>
          </a:p>
          <a:p>
            <a:endParaRPr lang="en-US" sz="1600" dirty="0"/>
          </a:p>
          <a:p>
            <a:r>
              <a:rPr lang="en-US" sz="1600" dirty="0"/>
              <a:t>We have tried to minimize 8pm-9pm practices but there are some teams that will have practice at these times.  </a:t>
            </a:r>
          </a:p>
          <a:p>
            <a:endParaRPr lang="en-US" sz="1600" dirty="0"/>
          </a:p>
          <a:p>
            <a:r>
              <a:rPr lang="en-US" sz="1600" dirty="0"/>
              <a:t>There are some weeks and some teams that may have a </a:t>
            </a:r>
            <a:r>
              <a:rPr lang="en-US" sz="1600" u="sng" dirty="0"/>
              <a:t>shared practice</a:t>
            </a:r>
            <a:r>
              <a:rPr lang="en-US" sz="1600" dirty="0"/>
              <a:t>!</a:t>
            </a:r>
          </a:p>
          <a:p>
            <a:endParaRPr lang="en-US" sz="1600" dirty="0"/>
          </a:p>
          <a:p>
            <a:r>
              <a:rPr lang="en-US" sz="1600" dirty="0"/>
              <a:t>There are a few Friday evening practices</a:t>
            </a:r>
            <a:r>
              <a:rPr lang="en-US" dirty="0"/>
              <a:t>.</a:t>
            </a:r>
          </a:p>
        </p:txBody>
      </p:sp>
    </p:spTree>
    <p:extLst>
      <p:ext uri="{BB962C8B-B14F-4D97-AF65-F5344CB8AC3E}">
        <p14:creationId xmlns:p14="http://schemas.microsoft.com/office/powerpoint/2010/main" val="28308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smCheck">
          <a:fgClr>
            <a:srgbClr val="0432FF"/>
          </a:fgClr>
          <a:bgClr>
            <a:schemeClr val="bg1"/>
          </a:bgClr>
        </a:pattFill>
        <a:effectLst/>
      </p:bgPr>
    </p:bg>
    <p:spTree>
      <p:nvGrpSpPr>
        <p:cNvPr id="1" name="">
          <a:extLst>
            <a:ext uri="{FF2B5EF4-FFF2-40B4-BE49-F238E27FC236}">
              <a16:creationId xmlns:a16="http://schemas.microsoft.com/office/drawing/2014/main" id="{7D0A2C81-918A-E551-5088-02228E8962BB}"/>
            </a:ext>
          </a:extLst>
        </p:cNvPr>
        <p:cNvGrpSpPr/>
        <p:nvPr/>
      </p:nvGrpSpPr>
      <p:grpSpPr>
        <a:xfrm>
          <a:off x="0" y="0"/>
          <a:ext cx="0" cy="0"/>
          <a:chOff x="0" y="0"/>
          <a:chExt cx="0" cy="0"/>
        </a:xfrm>
      </p:grpSpPr>
      <p:pic>
        <p:nvPicPr>
          <p:cNvPr id="6" name="Picture 8" descr="White volleyball resting on a vibrant blue background, showcasing its textured surface and stitching details, ideal for sports-themed designs and promotional materials">
            <a:extLst>
              <a:ext uri="{FF2B5EF4-FFF2-40B4-BE49-F238E27FC236}">
                <a16:creationId xmlns:a16="http://schemas.microsoft.com/office/drawing/2014/main" id="{FC0466F7-541F-680F-9752-D2455665E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721"/>
            <a:ext cx="12189812" cy="4535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1875EC-EE80-B108-F4DB-14EB03249653}"/>
              </a:ext>
            </a:extLst>
          </p:cNvPr>
          <p:cNvSpPr>
            <a:spLocks noGrp="1"/>
          </p:cNvSpPr>
          <p:nvPr>
            <p:ph type="title"/>
          </p:nvPr>
        </p:nvSpPr>
        <p:spPr/>
        <p:txBody>
          <a:bodyPr anchor="t"/>
          <a:lstStyle/>
          <a:p>
            <a:pPr algn="ctr"/>
            <a:r>
              <a:rPr lang="en-US" dirty="0"/>
              <a:t>Game &amp; Practice locations</a:t>
            </a:r>
          </a:p>
        </p:txBody>
      </p:sp>
      <p:graphicFrame>
        <p:nvGraphicFramePr>
          <p:cNvPr id="9" name="Content Placeholder 8">
            <a:extLst>
              <a:ext uri="{FF2B5EF4-FFF2-40B4-BE49-F238E27FC236}">
                <a16:creationId xmlns:a16="http://schemas.microsoft.com/office/drawing/2014/main" id="{491BEE53-119A-6518-54D5-1005F38C4B09}"/>
              </a:ext>
            </a:extLst>
          </p:cNvPr>
          <p:cNvGraphicFramePr>
            <a:graphicFrameLocks noGrp="1"/>
          </p:cNvGraphicFramePr>
          <p:nvPr>
            <p:ph idx="1"/>
            <p:extLst>
              <p:ext uri="{D42A27DB-BD31-4B8C-83A1-F6EECF244321}">
                <p14:modId xmlns:p14="http://schemas.microsoft.com/office/powerpoint/2010/main" val="366374365"/>
              </p:ext>
            </p:extLst>
          </p:nvPr>
        </p:nvGraphicFramePr>
        <p:xfrm>
          <a:off x="4267198" y="1244981"/>
          <a:ext cx="7735614" cy="4367223"/>
        </p:xfrm>
        <a:graphic>
          <a:graphicData uri="http://schemas.openxmlformats.org/drawingml/2006/table">
            <a:tbl>
              <a:tblPr firstRow="1" bandRow="1">
                <a:tableStyleId>{5C22544A-7EE6-4342-B048-85BDC9FD1C3A}</a:tableStyleId>
              </a:tblPr>
              <a:tblGrid>
                <a:gridCol w="1688249">
                  <a:extLst>
                    <a:ext uri="{9D8B030D-6E8A-4147-A177-3AD203B41FA5}">
                      <a16:colId xmlns:a16="http://schemas.microsoft.com/office/drawing/2014/main" val="4245278621"/>
                    </a:ext>
                  </a:extLst>
                </a:gridCol>
                <a:gridCol w="1478612">
                  <a:extLst>
                    <a:ext uri="{9D8B030D-6E8A-4147-A177-3AD203B41FA5}">
                      <a16:colId xmlns:a16="http://schemas.microsoft.com/office/drawing/2014/main" val="605026946"/>
                    </a:ext>
                  </a:extLst>
                </a:gridCol>
                <a:gridCol w="209638">
                  <a:extLst>
                    <a:ext uri="{9D8B030D-6E8A-4147-A177-3AD203B41FA5}">
                      <a16:colId xmlns:a16="http://schemas.microsoft.com/office/drawing/2014/main" val="2762395841"/>
                    </a:ext>
                  </a:extLst>
                </a:gridCol>
                <a:gridCol w="1212425">
                  <a:extLst>
                    <a:ext uri="{9D8B030D-6E8A-4147-A177-3AD203B41FA5}">
                      <a16:colId xmlns:a16="http://schemas.microsoft.com/office/drawing/2014/main" val="2319302015"/>
                    </a:ext>
                  </a:extLst>
                </a:gridCol>
                <a:gridCol w="1573345">
                  <a:extLst>
                    <a:ext uri="{9D8B030D-6E8A-4147-A177-3AD203B41FA5}">
                      <a16:colId xmlns:a16="http://schemas.microsoft.com/office/drawing/2014/main" val="3063316668"/>
                    </a:ext>
                  </a:extLst>
                </a:gridCol>
                <a:gridCol w="1573345">
                  <a:extLst>
                    <a:ext uri="{9D8B030D-6E8A-4147-A177-3AD203B41FA5}">
                      <a16:colId xmlns:a16="http://schemas.microsoft.com/office/drawing/2014/main" val="2852558394"/>
                    </a:ext>
                  </a:extLst>
                </a:gridCol>
              </a:tblGrid>
              <a:tr h="265341">
                <a:tc>
                  <a:txBody>
                    <a:bodyPr/>
                    <a:lstStyle/>
                    <a:p>
                      <a:pPr algn="ctr"/>
                      <a:r>
                        <a:rPr lang="en-US" sz="1400" dirty="0"/>
                        <a:t>Venue</a:t>
                      </a:r>
                    </a:p>
                  </a:txBody>
                  <a:tcPr/>
                </a:tc>
                <a:tc gridSpan="3">
                  <a:txBody>
                    <a:bodyPr/>
                    <a:lstStyle/>
                    <a:p>
                      <a:pPr algn="ctr"/>
                      <a:r>
                        <a:rPr lang="en-US" sz="1400" dirty="0"/>
                        <a:t>Gym Space</a:t>
                      </a:r>
                    </a:p>
                  </a:txBody>
                  <a:tcPr/>
                </a:tc>
                <a:tc hMerge="1">
                  <a:txBody>
                    <a:bodyPr/>
                    <a:lstStyle/>
                    <a:p>
                      <a:endParaRPr lang="en-US"/>
                    </a:p>
                  </a:txBody>
                  <a:tcPr/>
                </a:tc>
                <a:tc hMerge="1">
                  <a:txBody>
                    <a:bodyPr/>
                    <a:lstStyle/>
                    <a:p>
                      <a:pPr algn="ctr"/>
                      <a:endParaRPr lang="en-US" sz="1400" dirty="0"/>
                    </a:p>
                  </a:txBody>
                  <a:tcPr/>
                </a:tc>
                <a:tc>
                  <a:txBody>
                    <a:bodyPr/>
                    <a:lstStyle/>
                    <a:p>
                      <a:pPr algn="ctr"/>
                      <a:r>
                        <a:rPr lang="en-US" sz="1400" dirty="0"/>
                        <a:t>Location</a:t>
                      </a:r>
                    </a:p>
                  </a:txBody>
                  <a:tcPr/>
                </a:tc>
                <a:tc>
                  <a:txBody>
                    <a:bodyPr/>
                    <a:lstStyle/>
                    <a:p>
                      <a:pPr algn="ctr"/>
                      <a:r>
                        <a:rPr lang="en-US" sz="1400" dirty="0"/>
                        <a:t>Event</a:t>
                      </a:r>
                    </a:p>
                  </a:txBody>
                  <a:tcPr/>
                </a:tc>
                <a:extLst>
                  <a:ext uri="{0D108BD9-81ED-4DB2-BD59-A6C34878D82A}">
                    <a16:rowId xmlns:a16="http://schemas.microsoft.com/office/drawing/2014/main" val="907188927"/>
                  </a:ext>
                </a:extLst>
              </a:tr>
              <a:tr h="597016">
                <a:tc>
                  <a:txBody>
                    <a:bodyPr/>
                    <a:lstStyle/>
                    <a:p>
                      <a:pPr algn="ctr"/>
                      <a:r>
                        <a:rPr lang="en-US" sz="1300" dirty="0"/>
                        <a:t>Black Hawk Middle School (BHMS)</a:t>
                      </a:r>
                    </a:p>
                  </a:txBody>
                  <a:tcPr/>
                </a:tc>
                <a:tc>
                  <a:txBody>
                    <a:bodyPr/>
                    <a:lstStyle/>
                    <a:p>
                      <a:pPr algn="ctr"/>
                      <a:r>
                        <a:rPr lang="en-US" sz="1300" dirty="0"/>
                        <a:t>Gym A</a:t>
                      </a:r>
                    </a:p>
                  </a:txBody>
                  <a:tcPr/>
                </a:tc>
                <a:tc gridSpan="2">
                  <a:txBody>
                    <a:bodyPr/>
                    <a:lstStyle/>
                    <a:p>
                      <a:pPr algn="ctr"/>
                      <a:r>
                        <a:rPr lang="en-US" sz="1300"/>
                        <a:t>Gym B</a:t>
                      </a:r>
                      <a:endParaRPr lang="en-US" sz="1300" dirty="0"/>
                    </a:p>
                  </a:txBody>
                  <a:tcPr/>
                </a:tc>
                <a:tc hMerge="1">
                  <a:txBody>
                    <a:bodyPr/>
                    <a:lstStyle/>
                    <a:p>
                      <a:pPr algn="ctr"/>
                      <a:r>
                        <a:rPr lang="en-US" sz="1300" dirty="0"/>
                        <a:t>Gym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Eagan</a:t>
                      </a:r>
                    </a:p>
                    <a:p>
                      <a:pPr algn="ctr"/>
                      <a:endParaRPr lang="en-US" sz="1300" dirty="0"/>
                    </a:p>
                  </a:txBody>
                  <a:tcPr/>
                </a:tc>
                <a:tc>
                  <a:txBody>
                    <a:bodyPr/>
                    <a:lstStyle/>
                    <a:p>
                      <a:pPr algn="ctr"/>
                      <a:r>
                        <a:rPr lang="en-US" sz="1300" dirty="0"/>
                        <a:t>Games &amp; Practice</a:t>
                      </a:r>
                    </a:p>
                  </a:txBody>
                  <a:tcPr/>
                </a:tc>
                <a:extLst>
                  <a:ext uri="{0D108BD9-81ED-4DB2-BD59-A6C34878D82A}">
                    <a16:rowId xmlns:a16="http://schemas.microsoft.com/office/drawing/2014/main" val="1590282839"/>
                  </a:ext>
                </a:extLst>
              </a:tr>
              <a:tr h="597016">
                <a:tc>
                  <a:txBody>
                    <a:bodyPr/>
                    <a:lstStyle/>
                    <a:p>
                      <a:pPr algn="ctr"/>
                      <a:r>
                        <a:rPr lang="en-US" sz="1300" dirty="0"/>
                        <a:t>Dakota Hills Middle School (DHMS)</a:t>
                      </a:r>
                    </a:p>
                  </a:txBody>
                  <a:tcPr/>
                </a:tc>
                <a:tc>
                  <a:txBody>
                    <a:bodyPr/>
                    <a:lstStyle/>
                    <a:p>
                      <a:pPr algn="ctr"/>
                      <a:r>
                        <a:rPr lang="en-US" sz="1300" dirty="0"/>
                        <a:t>Gym A</a:t>
                      </a:r>
                    </a:p>
                  </a:txBody>
                  <a:tcPr/>
                </a:tc>
                <a:tc gridSpan="2">
                  <a:txBody>
                    <a:bodyPr/>
                    <a:lstStyle/>
                    <a:p>
                      <a:pPr algn="ctr"/>
                      <a:r>
                        <a:rPr lang="en-US" sz="1300" dirty="0"/>
                        <a:t>Gym B</a:t>
                      </a:r>
                    </a:p>
                  </a:txBody>
                  <a:tcPr/>
                </a:tc>
                <a:tc hMerge="1">
                  <a:txBody>
                    <a:bodyPr/>
                    <a:lstStyle/>
                    <a:p>
                      <a:pPr algn="ctr"/>
                      <a:r>
                        <a:rPr lang="en-US" sz="1300" dirty="0"/>
                        <a:t>Gym 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Eagan</a:t>
                      </a:r>
                    </a:p>
                    <a:p>
                      <a:pPr algn="ctr"/>
                      <a:endParaRPr lang="en-US" sz="13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Games &amp; Practice</a:t>
                      </a:r>
                    </a:p>
                    <a:p>
                      <a:pPr algn="ctr"/>
                      <a:endParaRPr lang="en-US" sz="1300" dirty="0"/>
                    </a:p>
                  </a:txBody>
                  <a:tcPr/>
                </a:tc>
                <a:extLst>
                  <a:ext uri="{0D108BD9-81ED-4DB2-BD59-A6C34878D82A}">
                    <a16:rowId xmlns:a16="http://schemas.microsoft.com/office/drawing/2014/main" val="887280672"/>
                  </a:ext>
                </a:extLst>
              </a:tr>
              <a:tr h="425409">
                <a:tc>
                  <a:txBody>
                    <a:bodyPr/>
                    <a:lstStyle/>
                    <a:p>
                      <a:pPr algn="ctr"/>
                      <a:r>
                        <a:rPr lang="en-US" sz="1300" dirty="0"/>
                        <a:t>Glacier Hills Elementary</a:t>
                      </a:r>
                    </a:p>
                  </a:txBody>
                  <a:tcPr/>
                </a:tc>
                <a:tc gridSpan="3">
                  <a:txBody>
                    <a:bodyPr/>
                    <a:lstStyle/>
                    <a:p>
                      <a:pPr algn="ctr"/>
                      <a:r>
                        <a:rPr lang="en-US" sz="1300" dirty="0"/>
                        <a:t>Café/Gym A/Gym B - Combined</a:t>
                      </a:r>
                    </a:p>
                  </a:txBody>
                  <a:tcPr/>
                </a:tc>
                <a:tc hMerge="1">
                  <a:txBody>
                    <a:bodyPr/>
                    <a:lstStyle/>
                    <a:p>
                      <a:endParaRPr lang="en-US"/>
                    </a:p>
                  </a:txBody>
                  <a:tcPr/>
                </a:tc>
                <a:tc hMerge="1">
                  <a:txBody>
                    <a:bodyPr/>
                    <a:lstStyle/>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Eagan</a:t>
                      </a:r>
                    </a:p>
                    <a:p>
                      <a:pPr algn="ctr"/>
                      <a:endParaRPr lang="en-US" sz="1300" dirty="0"/>
                    </a:p>
                  </a:txBody>
                  <a:tcPr/>
                </a:tc>
                <a:tc>
                  <a:txBody>
                    <a:bodyPr/>
                    <a:lstStyle/>
                    <a:p>
                      <a:pPr algn="ctr"/>
                      <a:r>
                        <a:rPr lang="en-US" sz="1300" dirty="0"/>
                        <a:t>Practice</a:t>
                      </a:r>
                    </a:p>
                  </a:txBody>
                  <a:tcPr/>
                </a:tc>
                <a:extLst>
                  <a:ext uri="{0D108BD9-81ED-4DB2-BD59-A6C34878D82A}">
                    <a16:rowId xmlns:a16="http://schemas.microsoft.com/office/drawing/2014/main" val="149423617"/>
                  </a:ext>
                </a:extLst>
              </a:tr>
              <a:tr h="424545">
                <a:tc>
                  <a:txBody>
                    <a:bodyPr/>
                    <a:lstStyle/>
                    <a:p>
                      <a:pPr algn="ctr"/>
                      <a:r>
                        <a:rPr lang="en-US" sz="1300" dirty="0"/>
                        <a:t>Pinewood Elementary</a:t>
                      </a:r>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Café/Gym A/Gym B - Combined</a:t>
                      </a:r>
                    </a:p>
                    <a:p>
                      <a:pPr algn="ctr"/>
                      <a:endParaRPr lang="en-US" sz="1300" dirty="0"/>
                    </a:p>
                  </a:txBody>
                  <a:tcPr/>
                </a:tc>
                <a:tc hMerge="1">
                  <a:txBody>
                    <a:bodyPr/>
                    <a:lstStyle/>
                    <a:p>
                      <a:endParaRPr lang="en-US"/>
                    </a:p>
                  </a:txBody>
                  <a:tcPr/>
                </a:tc>
                <a:tc hMerge="1">
                  <a:txBody>
                    <a:bodyPr/>
                    <a:lstStyle/>
                    <a:p>
                      <a:pPr algn="ctr"/>
                      <a:endParaRPr lang="en-US" dirty="0"/>
                    </a:p>
                  </a:txBody>
                  <a:tcPr/>
                </a:tc>
                <a:tc>
                  <a:txBody>
                    <a:bodyPr/>
                    <a:lstStyle/>
                    <a:p>
                      <a:pPr algn="ctr"/>
                      <a:r>
                        <a:rPr lang="en-US" sz="1300" dirty="0"/>
                        <a:t>Eagan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Practice</a:t>
                      </a:r>
                    </a:p>
                    <a:p>
                      <a:pPr algn="ctr"/>
                      <a:endParaRPr lang="en-US" sz="1300" dirty="0"/>
                    </a:p>
                  </a:txBody>
                  <a:tcPr/>
                </a:tc>
                <a:extLst>
                  <a:ext uri="{0D108BD9-81ED-4DB2-BD59-A6C34878D82A}">
                    <a16:rowId xmlns:a16="http://schemas.microsoft.com/office/drawing/2014/main" val="3452154601"/>
                  </a:ext>
                </a:extLst>
              </a:tr>
              <a:tr h="425409">
                <a:tc>
                  <a:txBody>
                    <a:bodyPr/>
                    <a:lstStyle/>
                    <a:p>
                      <a:pPr algn="ctr"/>
                      <a:r>
                        <a:rPr lang="en-US" sz="1300" dirty="0"/>
                        <a:t>Red Pine Elementary</a:t>
                      </a:r>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Café/Gym A/Gym B - Combined</a:t>
                      </a:r>
                    </a:p>
                  </a:txBody>
                  <a:tcPr/>
                </a:tc>
                <a:tc hMerge="1">
                  <a:txBody>
                    <a:bodyPr/>
                    <a:lstStyle/>
                    <a:p>
                      <a:endParaRPr lang="en-US"/>
                    </a:p>
                  </a:txBody>
                  <a:tcPr/>
                </a:tc>
                <a:tc hMerge="1">
                  <a:txBody>
                    <a:bodyPr/>
                    <a:lstStyle/>
                    <a:p>
                      <a:pPr algn="ctr"/>
                      <a:endParaRPr lang="en-US" dirty="0"/>
                    </a:p>
                  </a:txBody>
                  <a:tcPr/>
                </a:tc>
                <a:tc>
                  <a:txBody>
                    <a:bodyPr/>
                    <a:lstStyle/>
                    <a:p>
                      <a:pPr algn="ctr"/>
                      <a:r>
                        <a:rPr lang="en-US" sz="1300" dirty="0"/>
                        <a:t>Eagan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Practice</a:t>
                      </a:r>
                    </a:p>
                    <a:p>
                      <a:pPr algn="ctr"/>
                      <a:endParaRPr lang="en-US" sz="1300" dirty="0"/>
                    </a:p>
                  </a:txBody>
                  <a:tcPr/>
                </a:tc>
                <a:extLst>
                  <a:ext uri="{0D108BD9-81ED-4DB2-BD59-A6C34878D82A}">
                    <a16:rowId xmlns:a16="http://schemas.microsoft.com/office/drawing/2014/main" val="3629150765"/>
                  </a:ext>
                </a:extLst>
              </a:tr>
              <a:tr h="597016">
                <a:tc>
                  <a:txBody>
                    <a:bodyPr/>
                    <a:lstStyle/>
                    <a:p>
                      <a:pPr algn="ctr"/>
                      <a:r>
                        <a:rPr lang="en-US" sz="1300" dirty="0"/>
                        <a:t>Scott Highlands Middle School</a:t>
                      </a:r>
                    </a:p>
                  </a:txBody>
                  <a:tcPr/>
                </a:tc>
                <a:tc gridSpan="2">
                  <a:txBody>
                    <a:bodyPr/>
                    <a:lstStyle/>
                    <a:p>
                      <a:pPr algn="ctr"/>
                      <a:r>
                        <a:rPr lang="en-US" sz="1300" dirty="0"/>
                        <a:t>Gym A</a:t>
                      </a:r>
                    </a:p>
                  </a:txBody>
                  <a:tcPr/>
                </a:tc>
                <a:tc hMerge="1">
                  <a:txBody>
                    <a:bodyPr/>
                    <a:lstStyle/>
                    <a:p>
                      <a:pPr algn="ctr"/>
                      <a:endParaRPr lang="en-US" sz="1300" dirty="0"/>
                    </a:p>
                  </a:txBody>
                  <a:tcPr/>
                </a:tc>
                <a:tc>
                  <a:txBody>
                    <a:bodyPr/>
                    <a:lstStyle/>
                    <a:p>
                      <a:pPr algn="ctr"/>
                      <a:r>
                        <a:rPr lang="en-US" sz="1300" dirty="0"/>
                        <a:t>Gym B</a:t>
                      </a:r>
                    </a:p>
                  </a:txBody>
                  <a:tcPr/>
                </a:tc>
                <a:tc>
                  <a:txBody>
                    <a:bodyPr/>
                    <a:lstStyle/>
                    <a:p>
                      <a:pPr algn="ctr"/>
                      <a:r>
                        <a:rPr lang="en-US" sz="1300" dirty="0"/>
                        <a:t>Apple Valley</a:t>
                      </a:r>
                    </a:p>
                    <a:p>
                      <a:pPr algn="ctr"/>
                      <a:r>
                        <a:rPr lang="en-US" sz="1300" dirty="0"/>
                        <a:t>(Limited Dates)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Games &amp; Practice</a:t>
                      </a:r>
                    </a:p>
                    <a:p>
                      <a:pPr algn="ctr"/>
                      <a:endParaRPr lang="en-US" sz="1300" dirty="0"/>
                    </a:p>
                  </a:txBody>
                  <a:tcPr/>
                </a:tc>
                <a:extLst>
                  <a:ext uri="{0D108BD9-81ED-4DB2-BD59-A6C34878D82A}">
                    <a16:rowId xmlns:a16="http://schemas.microsoft.com/office/drawing/2014/main" val="2202619322"/>
                  </a:ext>
                </a:extLst>
              </a:tr>
              <a:tr h="541983">
                <a:tc>
                  <a:txBody>
                    <a:bodyPr/>
                    <a:lstStyle/>
                    <a:p>
                      <a:pPr algn="ctr"/>
                      <a:r>
                        <a:rPr lang="en-US" sz="1300" dirty="0"/>
                        <a:t>Silver Bell Learning Center</a:t>
                      </a:r>
                    </a:p>
                  </a:txBody>
                  <a:tcPr/>
                </a:tc>
                <a:tc gridSpan="3">
                  <a:txBody>
                    <a:bodyPr/>
                    <a:lstStyle/>
                    <a:p>
                      <a:pPr algn="ctr"/>
                      <a:r>
                        <a:rPr lang="en-US" sz="1300" dirty="0"/>
                        <a:t>Gym – 1 Gym</a:t>
                      </a:r>
                    </a:p>
                  </a:txBody>
                  <a:tcPr/>
                </a:tc>
                <a:tc hMerge="1">
                  <a:txBody>
                    <a:bodyPr/>
                    <a:lstStyle/>
                    <a:p>
                      <a:endParaRPr lang="en-US"/>
                    </a:p>
                  </a:txBody>
                  <a:tcPr/>
                </a:tc>
                <a:tc hMerge="1">
                  <a:txBody>
                    <a:bodyPr/>
                    <a:lstStyle/>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Eagan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(Limited dates)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Practice</a:t>
                      </a:r>
                    </a:p>
                    <a:p>
                      <a:pPr algn="ctr"/>
                      <a:endParaRPr lang="en-US" sz="1300" dirty="0"/>
                    </a:p>
                  </a:txBody>
                  <a:tcPr/>
                </a:tc>
                <a:extLst>
                  <a:ext uri="{0D108BD9-81ED-4DB2-BD59-A6C34878D82A}">
                    <a16:rowId xmlns:a16="http://schemas.microsoft.com/office/drawing/2014/main" val="4115588287"/>
                  </a:ext>
                </a:extLst>
              </a:tr>
            </a:tbl>
          </a:graphicData>
        </a:graphic>
      </p:graphicFrame>
      <p:sp>
        <p:nvSpPr>
          <p:cNvPr id="11" name="TextBox 10">
            <a:extLst>
              <a:ext uri="{FF2B5EF4-FFF2-40B4-BE49-F238E27FC236}">
                <a16:creationId xmlns:a16="http://schemas.microsoft.com/office/drawing/2014/main" id="{EBAEC89A-E400-247E-F3B6-9F37B5A0447A}"/>
              </a:ext>
            </a:extLst>
          </p:cNvPr>
          <p:cNvSpPr txBox="1"/>
          <p:nvPr/>
        </p:nvSpPr>
        <p:spPr>
          <a:xfrm>
            <a:off x="2039007" y="5785921"/>
            <a:ext cx="8818180" cy="923330"/>
          </a:xfrm>
          <a:prstGeom prst="rect">
            <a:avLst/>
          </a:prstGeom>
          <a:noFill/>
        </p:spPr>
        <p:txBody>
          <a:bodyPr wrap="square">
            <a:spAutoFit/>
          </a:bodyPr>
          <a:lstStyle/>
          <a:p>
            <a:r>
              <a:rPr lang="en-US" i="1" dirty="0"/>
              <a:t>Please check Sports Engine weekly for schedules.  Day of the week will be consistent (except for some teams the last week of practice) but the location &amp; time will vary.  </a:t>
            </a:r>
          </a:p>
        </p:txBody>
      </p:sp>
    </p:spTree>
    <p:extLst>
      <p:ext uri="{BB962C8B-B14F-4D97-AF65-F5344CB8AC3E}">
        <p14:creationId xmlns:p14="http://schemas.microsoft.com/office/powerpoint/2010/main" val="28119352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Mesh</Template>
  <TotalTime>7093</TotalTime>
  <Words>1465</Words>
  <Application>Microsoft Macintosh PowerPoint</Application>
  <PresentationFormat>Widescreen</PresentationFormat>
  <Paragraphs>294</Paragraphs>
  <Slides>24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Century Gothic</vt:lpstr>
      <vt:lpstr>Mesh</vt:lpstr>
      <vt:lpstr>Eagan volleyball coach meeting</vt:lpstr>
      <vt:lpstr>Agenda</vt:lpstr>
      <vt:lpstr>Eagan Athletic Association Volleyball</vt:lpstr>
      <vt:lpstr>Eagan Volleyball Board</vt:lpstr>
      <vt:lpstr>Spring 2026 Program summary</vt:lpstr>
      <vt:lpstr>General info</vt:lpstr>
      <vt:lpstr>schedules &amp; locations!!</vt:lpstr>
      <vt:lpstr>Practice Dates</vt:lpstr>
      <vt:lpstr>Game &amp; Practice locations</vt:lpstr>
      <vt:lpstr>Game schedules &amp; locations</vt:lpstr>
      <vt:lpstr>Sports engine – PRACTICE &amp; GAME SCHEDULES</vt:lpstr>
      <vt:lpstr>Sports engine – PRACTICE &amp; GAME SCHEDULES</vt:lpstr>
      <vt:lpstr>Sports engine – PRACTICE &amp; GAME SCHEDULES</vt:lpstr>
      <vt:lpstr>Coach Resources</vt:lpstr>
      <vt:lpstr>Coach resources</vt:lpstr>
      <vt:lpstr>rules</vt:lpstr>
      <vt:lpstr>Court layout/rotations </vt:lpstr>
      <vt:lpstr>In house rules of play </vt:lpstr>
      <vt:lpstr>Game play &amp; scoring</vt:lpstr>
      <vt:lpstr>Serving</vt:lpstr>
      <vt:lpstr>Gym important info – your help needed!</vt:lpstr>
      <vt:lpstr>Net set up</vt:lpstr>
      <vt:lpstr>Net Set up by locatioN</vt:lpstr>
      <vt:lpstr>lead by example, demonstrate &amp; encourage SPORTSMANSHIP &amp; teamwork, ENCOURAGe your team to  HAVe FUN!  Have a great season!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Grunklee</dc:creator>
  <cp:lastModifiedBy>Holly Grunklee</cp:lastModifiedBy>
  <cp:revision>15</cp:revision>
  <dcterms:created xsi:type="dcterms:W3CDTF">2026-03-06T03:30:29Z</dcterms:created>
  <dcterms:modified xsi:type="dcterms:W3CDTF">2026-03-18T17:06:24Z</dcterms:modified>
</cp:coreProperties>
</file>