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858750" cy="7232650"/>
  <p:notesSz cx="6858000" cy="9144000"/>
  <p:embeddedFontLst>
    <p:embeddedFont>
      <p:font typeface="Calibri" panose="020F0502020204030204" pitchFamily="34" charset="0"/>
      <p:regular r:id="rId35"/>
      <p:bold r:id="rId36"/>
      <p:italic r:id="rId37"/>
      <p:boldItalic r:id="rId38"/>
    </p:embeddedFont>
    <p:embeddedFont>
      <p:font typeface="Oswald" panose="020B0604020202020204" charset="0"/>
      <p:regular r:id="rId39"/>
      <p:bold r:id="rId40"/>
    </p:embeddedFont>
    <p:embeddedFont>
      <p:font typeface="Pacifico"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0">
          <p15:clr>
            <a:srgbClr val="A4A3A4"/>
          </p15:clr>
        </p15:guide>
        <p15:guide id="2" pos="4050">
          <p15:clr>
            <a:srgbClr val="A4A3A4"/>
          </p15:clr>
        </p15:guide>
        <p15:guide id="3" pos="3596">
          <p15:clr>
            <a:srgbClr val="A4A3A4"/>
          </p15:clr>
        </p15:guide>
        <p15:guide id="4" orient="horz" pos="4228">
          <p15:clr>
            <a:srgbClr val="A4A3A4"/>
          </p15:clr>
        </p15:guide>
        <p15:guide id="5" pos="7588">
          <p15:clr>
            <a:srgbClr val="A4A3A4"/>
          </p15:clr>
        </p15:guide>
        <p15:guide id="6" pos="376">
          <p15:clr>
            <a:srgbClr val="A4A3A4"/>
          </p15:clr>
        </p15:guide>
        <p15:guide id="7" pos="13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32" y="60"/>
      </p:cViewPr>
      <p:guideLst>
        <p:guide orient="horz" pos="690"/>
        <p:guide pos="4050"/>
        <p:guide pos="3596"/>
        <p:guide orient="horz" pos="4228"/>
        <p:guide pos="7588"/>
        <p:guide pos="376"/>
        <p:guide pos="135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1pPr>
            <a:lvl2pPr marL="914400" marR="0" lvl="1"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2pPr>
            <a:lvl3pPr marL="1371600" marR="0" lvl="2"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3pPr>
            <a:lvl4pPr marL="1828800" marR="0" lvl="3"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4pPr>
            <a:lvl5pPr marL="2286000" marR="0" lvl="4"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Google Shape;4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ef868bc1ad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ef868bc1ad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ef868bc1ad_0_5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ef868bc1a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ef868bc1ad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ef868bc1ad_0_60: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f868bc1a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ef868bc1ad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ef868bc1ad_0_69: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f868bc1ad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ef868bc1ad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ef868bc1ad_0_170: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f868bc1ad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ef868bc1ad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ef868bc1ad_0_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ef868bc1ad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ef868bc1ad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ef868bc1ad_0_88: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6390051a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6390051a5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90"/>
              </a:spcBef>
              <a:spcAft>
                <a:spcPts val="0"/>
              </a:spcAft>
              <a:buNone/>
            </a:pPr>
            <a:endParaRPr/>
          </a:p>
        </p:txBody>
      </p:sp>
      <p:sp>
        <p:nvSpPr>
          <p:cNvPr id="197" name="Google Shape;197;g16390051a55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6b382a50b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6b382a50be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90"/>
              </a:spcBef>
              <a:spcAft>
                <a:spcPts val="0"/>
              </a:spcAft>
              <a:buNone/>
            </a:pPr>
            <a:endParaRPr/>
          </a:p>
        </p:txBody>
      </p:sp>
      <p:sp>
        <p:nvSpPr>
          <p:cNvPr id="203" name="Google Shape;203;g16b382a50be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6b382a50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6b382a50b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90"/>
              </a:spcBef>
              <a:spcAft>
                <a:spcPts val="0"/>
              </a:spcAft>
              <a:buNone/>
            </a:pPr>
            <a:endParaRPr/>
          </a:p>
        </p:txBody>
      </p:sp>
      <p:sp>
        <p:nvSpPr>
          <p:cNvPr id="210" name="Google Shape;210;g16b382a50be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ef868bc1ad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ef868bc1ad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ef868bc1ad_0_98: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ef868bc1a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ef868bc1ad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ef868bc1ad_0_22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f868bc1a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ef868bc1ad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ef868bc1ad_0_116: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f868bc1a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ef868bc1ad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ef868bc1ad_0_126: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f868bc1ad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ef868bc1ad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ef868bc1ad_0_137: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ef868bc1ad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ef868bc1ad_0_1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gef868bc1ad_0_1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f0b5f0fb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f0b5f0fb8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f0b5f0fb87_0_0: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f868bc1ad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ef868bc1ad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ef868bc1ad_0_180: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ef868bc1ad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ef868bc1ad_0_1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gef868bc1ad_0_189: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ef868bc1ad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ef868bc1ad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ef868bc1ad_0_198: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6390051a5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16390051a55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16390051a55_0_9: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5: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ef868bc1a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ef868bc1a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gef868bc1ad_0_4: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f868bc1a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ef868bc1ad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ef868bc1ad_0_14: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ef868bc1a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ef868bc1ad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ef868bc1ad_0_24: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ef868bc1a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ef868bc1ad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ef868bc1ad_0_33: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f868bc1a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ef868bc1ad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ef868bc1ad_0_42: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2">
  <p:cSld name="Slide 2">
    <p:spTree>
      <p:nvGrpSpPr>
        <p:cNvPr id="1" name="Shape 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1" type="blank">
  <p:cSld name="BLANK">
    <p:bg>
      <p:bgPr>
        <a:solidFill>
          <a:schemeClr val="lt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dt" idx="10"/>
          </p:nvPr>
        </p:nvSpPr>
        <p:spPr>
          <a:xfrm>
            <a:off x="643018" y="6704013"/>
            <a:ext cx="3000745" cy="3857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ftr" idx="11"/>
          </p:nvPr>
        </p:nvSpPr>
        <p:spPr>
          <a:xfrm>
            <a:off x="4393156" y="6704013"/>
            <a:ext cx="4072440" cy="3857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sldNum" idx="12"/>
          </p:nvPr>
        </p:nvSpPr>
        <p:spPr>
          <a:xfrm>
            <a:off x="9214988" y="6704013"/>
            <a:ext cx="3000745" cy="385762"/>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Slide 3">
    <p:bg>
      <p:bgPr>
        <a:blipFill>
          <a:blip r:embed="rId2">
            <a:alphaModFix amt="15000"/>
          </a:blip>
          <a:stretch>
            <a:fillRect/>
          </a:stretch>
        </a:blipFill>
        <a:effectLst/>
      </p:bgPr>
    </p:bg>
    <p:spTree>
      <p:nvGrpSpPr>
        <p:cNvPr id="1" name="Shape 2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type="tx">
  <p:cSld name="TITLE_AND_BODY">
    <p:spTree>
      <p:nvGrpSpPr>
        <p:cNvPr id="1" name="Shape 2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type="title">
  <p:cSld name="TITLE">
    <p:bg>
      <p:bgPr>
        <a:solidFill>
          <a:schemeClr val="lt1"/>
        </a:solid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ctrTitle"/>
          </p:nvPr>
        </p:nvSpPr>
        <p:spPr>
          <a:xfrm>
            <a:off x="964407" y="2246811"/>
            <a:ext cx="10929938" cy="155033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6"/>
          <p:cNvSpPr txBox="1">
            <a:spLocks noGrp="1"/>
          </p:cNvSpPr>
          <p:nvPr>
            <p:ph type="subTitle" idx="1"/>
          </p:nvPr>
        </p:nvSpPr>
        <p:spPr>
          <a:xfrm>
            <a:off x="1928813" y="4098502"/>
            <a:ext cx="9001125" cy="1848344"/>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888888"/>
              </a:buClr>
              <a:buSzPts val="2800"/>
              <a:buNone/>
              <a:defRPr>
                <a:solidFill>
                  <a:srgbClr val="888888"/>
                </a:solidFill>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25" name="Google Shape;25;p6"/>
          <p:cNvSpPr txBox="1">
            <a:spLocks noGrp="1"/>
          </p:cNvSpPr>
          <p:nvPr>
            <p:ph type="dt" idx="10"/>
          </p:nvPr>
        </p:nvSpPr>
        <p:spPr>
          <a:xfrm>
            <a:off x="643018" y="6704013"/>
            <a:ext cx="3000745" cy="3857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ftr" idx="11"/>
          </p:nvPr>
        </p:nvSpPr>
        <p:spPr>
          <a:xfrm>
            <a:off x="4393156" y="6704013"/>
            <a:ext cx="4072440" cy="3857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sldNum" idx="12"/>
          </p:nvPr>
        </p:nvSpPr>
        <p:spPr>
          <a:xfrm>
            <a:off x="9214988" y="6704013"/>
            <a:ext cx="3000745" cy="385762"/>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88888"/>
                </a:solidFill>
                <a:latin typeface="Calibri"/>
                <a:ea typeface="Calibri"/>
                <a:cs typeface="Calibri"/>
                <a:sym typeface="Calibri"/>
              </a:defRPr>
            </a:lvl1pPr>
            <a:lvl2pPr marL="0" lvl="1" indent="0" algn="r">
              <a:spcBef>
                <a:spcPts val="0"/>
              </a:spcBef>
              <a:spcAft>
                <a:spcPts val="0"/>
              </a:spcAft>
              <a:buNone/>
              <a:defRPr sz="1200">
                <a:solidFill>
                  <a:srgbClr val="888888"/>
                </a:solidFill>
                <a:latin typeface="Calibri"/>
                <a:ea typeface="Calibri"/>
                <a:cs typeface="Calibri"/>
                <a:sym typeface="Calibri"/>
              </a:defRPr>
            </a:lvl2pPr>
            <a:lvl3pPr marL="0" lvl="2" indent="0" algn="r">
              <a:spcBef>
                <a:spcPts val="0"/>
              </a:spcBef>
              <a:spcAft>
                <a:spcPts val="0"/>
              </a:spcAft>
              <a:buNone/>
              <a:defRPr sz="1200">
                <a:solidFill>
                  <a:srgbClr val="888888"/>
                </a:solidFill>
                <a:latin typeface="Calibri"/>
                <a:ea typeface="Calibri"/>
                <a:cs typeface="Calibri"/>
                <a:sym typeface="Calibri"/>
              </a:defRPr>
            </a:lvl3pPr>
            <a:lvl4pPr marL="0" lvl="3" indent="0" algn="r">
              <a:spcBef>
                <a:spcPts val="0"/>
              </a:spcBef>
              <a:spcAft>
                <a:spcPts val="0"/>
              </a:spcAft>
              <a:buNone/>
              <a:defRPr sz="1200">
                <a:solidFill>
                  <a:srgbClr val="888888"/>
                </a:solidFill>
                <a:latin typeface="Calibri"/>
                <a:ea typeface="Calibri"/>
                <a:cs typeface="Calibri"/>
                <a:sym typeface="Calibri"/>
              </a:defRPr>
            </a:lvl4pPr>
            <a:lvl5pPr marL="0" lvl="4" indent="0" algn="r">
              <a:spcBef>
                <a:spcPts val="0"/>
              </a:spcBef>
              <a:spcAft>
                <a:spcPts val="0"/>
              </a:spcAft>
              <a:buNone/>
              <a:defRPr sz="1200">
                <a:solidFill>
                  <a:srgbClr val="888888"/>
                </a:solidFill>
                <a:latin typeface="Calibri"/>
                <a:ea typeface="Calibri"/>
                <a:cs typeface="Calibri"/>
                <a:sym typeface="Calibri"/>
              </a:defRPr>
            </a:lvl5pPr>
            <a:lvl6pPr marL="0" lvl="5" indent="0" algn="r">
              <a:spcBef>
                <a:spcPts val="0"/>
              </a:spcBef>
              <a:spcAft>
                <a:spcPts val="0"/>
              </a:spcAft>
              <a:buNone/>
              <a:defRPr sz="1200">
                <a:solidFill>
                  <a:srgbClr val="888888"/>
                </a:solidFill>
                <a:latin typeface="Calibri"/>
                <a:ea typeface="Calibri"/>
                <a:cs typeface="Calibri"/>
                <a:sym typeface="Calibri"/>
              </a:defRPr>
            </a:lvl6pPr>
            <a:lvl7pPr marL="0" lvl="6" indent="0" algn="r">
              <a:spcBef>
                <a:spcPts val="0"/>
              </a:spcBef>
              <a:spcAft>
                <a:spcPts val="0"/>
              </a:spcAft>
              <a:buNone/>
              <a:defRPr sz="1200">
                <a:solidFill>
                  <a:srgbClr val="888888"/>
                </a:solidFill>
                <a:latin typeface="Calibri"/>
                <a:ea typeface="Calibri"/>
                <a:cs typeface="Calibri"/>
                <a:sym typeface="Calibri"/>
              </a:defRPr>
            </a:lvl7pPr>
            <a:lvl8pPr marL="0" lvl="7" indent="0" algn="r">
              <a:spcBef>
                <a:spcPts val="0"/>
              </a:spcBef>
              <a:spcAft>
                <a:spcPts val="0"/>
              </a:spcAft>
              <a:buNone/>
              <a:defRPr sz="1200">
                <a:solidFill>
                  <a:srgbClr val="888888"/>
                </a:solidFill>
                <a:latin typeface="Calibri"/>
                <a:ea typeface="Calibri"/>
                <a:cs typeface="Calibri"/>
                <a:sym typeface="Calibri"/>
              </a:defRPr>
            </a:lvl8pPr>
            <a:lvl9pPr marL="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6">
  <p:cSld name="Slide 6">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884238" y="385763"/>
            <a:ext cx="11090275" cy="1397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7"/>
          <p:cNvSpPr txBox="1">
            <a:spLocks noGrp="1"/>
          </p:cNvSpPr>
          <p:nvPr>
            <p:ph type="dt" idx="10"/>
          </p:nvPr>
        </p:nvSpPr>
        <p:spPr>
          <a:xfrm>
            <a:off x="884238" y="6704013"/>
            <a:ext cx="2892425" cy="384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
          <p:cNvSpPr txBox="1">
            <a:spLocks noGrp="1"/>
          </p:cNvSpPr>
          <p:nvPr>
            <p:ph type="ftr" idx="11"/>
          </p:nvPr>
        </p:nvSpPr>
        <p:spPr>
          <a:xfrm>
            <a:off x="4259263" y="6704013"/>
            <a:ext cx="4340225" cy="3841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txBox="1">
            <a:spLocks noGrp="1"/>
          </p:cNvSpPr>
          <p:nvPr>
            <p:ph type="sldNum" idx="12"/>
          </p:nvPr>
        </p:nvSpPr>
        <p:spPr>
          <a:xfrm>
            <a:off x="9082088" y="6704013"/>
            <a:ext cx="2892425" cy="38417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7"/>
          <p:cNvSpPr/>
          <p:nvPr/>
        </p:nvSpPr>
        <p:spPr>
          <a:xfrm>
            <a:off x="9326647" y="6826488"/>
            <a:ext cx="775136"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
                <a:solidFill>
                  <a:srgbClr val="FFFFFF"/>
                </a:solidFill>
                <a:latin typeface="Calibri"/>
                <a:ea typeface="Calibri"/>
                <a:cs typeface="Calibri"/>
                <a:sym typeface="Calibri"/>
              </a:rPr>
              <a:t>PPT模板下载：www.1ppt.com/moban/     行业PPT模板：www.1ppt.com/hangye/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节日PPT模板：www.1ppt.com/jieri/           PPT素材下载：www.1ppt.com/sucai/</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PPT背景图片：www.1ppt.com/beijing/      PPT图表下载：www.1ppt.com/tubiao/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优秀PPT下载：www.1ppt.com/xiazai/        PPT教程： www.1ppt.com/powerpoint/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Word教程： www.1ppt.com/word/              Excel教程：www.1ppt.com/excel/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资料下载：www.1ppt.com/ziliao/                PPT课件下载：www.1ppt.com/kejian/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范文下载：www.1ppt.com/fanwen/             试卷下载：www.1ppt.com/shiti/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教案下载：www.1ppt.com/jiaoan/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字体下载：www.1ppt.com/ziti/</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 </a:t>
            </a:r>
            <a:endParaRPr sz="100">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p:cSld name="3">
    <p:spTree>
      <p:nvGrpSpPr>
        <p:cNvPr id="1" name="Shape 34"/>
        <p:cNvGrpSpPr/>
        <p:nvPr/>
      </p:nvGrpSpPr>
      <p:grpSpPr>
        <a:xfrm>
          <a:off x="0" y="0"/>
          <a:ext cx="0" cy="0"/>
          <a:chOff x="0" y="0"/>
          <a:chExt cx="0" cy="0"/>
        </a:xfrm>
      </p:grpSpPr>
      <p:sp>
        <p:nvSpPr>
          <p:cNvPr id="35" name="Google Shape;35;p8"/>
          <p:cNvSpPr txBox="1">
            <a:spLocks noGrp="1"/>
          </p:cNvSpPr>
          <p:nvPr>
            <p:ph type="dt" idx="10"/>
          </p:nvPr>
        </p:nvSpPr>
        <p:spPr>
          <a:xfrm>
            <a:off x="642939" y="6703599"/>
            <a:ext cx="3000600" cy="384900"/>
          </a:xfrm>
          <a:prstGeom prst="rect">
            <a:avLst/>
          </a:prstGeom>
          <a:noFill/>
          <a:ln>
            <a:noFill/>
          </a:ln>
        </p:spPr>
        <p:txBody>
          <a:bodyPr spcFirstLastPara="1" wrap="square" lIns="96425" tIns="48200" rIns="96425" bIns="48200" anchor="ctr" anchorCtr="0">
            <a:noAutofit/>
          </a:bodyPr>
          <a:lstStyle>
            <a:lvl1pPr marR="0" lvl="0" algn="l" rtl="0">
              <a:spcBef>
                <a:spcPts val="0"/>
              </a:spcBef>
              <a:spcAft>
                <a:spcPts val="0"/>
              </a:spcAft>
              <a:buClr>
                <a:schemeClr val="dk1"/>
              </a:buClr>
              <a:buSzPts val="1600"/>
              <a:buFont typeface="Calibri"/>
              <a:buNone/>
              <a:defRPr sz="2500">
                <a:solidFill>
                  <a:schemeClr val="dk1"/>
                </a:solidFill>
                <a:latin typeface="Calibri"/>
                <a:ea typeface="Calibri"/>
                <a:cs typeface="Calibri"/>
                <a:sym typeface="Calibri"/>
              </a:defRPr>
            </a:lvl1pPr>
            <a:lvl2pPr marR="0" lvl="1" algn="l" rtl="0">
              <a:spcBef>
                <a:spcPts val="0"/>
              </a:spcBef>
              <a:spcAft>
                <a:spcPts val="0"/>
              </a:spcAft>
              <a:buClr>
                <a:schemeClr val="dk1"/>
              </a:buClr>
              <a:buSzPts val="1600"/>
              <a:buFont typeface="Calibri"/>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600"/>
              <a:buFont typeface="Calibri"/>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600"/>
              <a:buFont typeface="Calibri"/>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600"/>
              <a:buFont typeface="Calibri"/>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600"/>
              <a:buFont typeface="Calibri"/>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600"/>
              <a:buFont typeface="Calibri"/>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600"/>
              <a:buFont typeface="Calibri"/>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600"/>
              <a:buFont typeface="Calibri"/>
              <a:buNone/>
              <a:defRPr sz="2500" b="0" i="0" u="none" strike="noStrike" cap="none">
                <a:solidFill>
                  <a:schemeClr val="dk1"/>
                </a:solidFill>
                <a:latin typeface="Calibri"/>
                <a:ea typeface="Calibri"/>
                <a:cs typeface="Calibri"/>
                <a:sym typeface="Calibri"/>
              </a:defRPr>
            </a:lvl9pPr>
          </a:lstStyle>
          <a:p>
            <a:endParaRPr/>
          </a:p>
        </p:txBody>
      </p:sp>
      <p:sp>
        <p:nvSpPr>
          <p:cNvPr id="36" name="Google Shape;36;p8"/>
          <p:cNvSpPr txBox="1">
            <a:spLocks noGrp="1"/>
          </p:cNvSpPr>
          <p:nvPr>
            <p:ph type="ftr" idx="11"/>
          </p:nvPr>
        </p:nvSpPr>
        <p:spPr>
          <a:xfrm>
            <a:off x="4393406" y="6703599"/>
            <a:ext cx="4071900" cy="384900"/>
          </a:xfrm>
          <a:prstGeom prst="rect">
            <a:avLst/>
          </a:prstGeom>
          <a:noFill/>
          <a:ln>
            <a:noFill/>
          </a:ln>
        </p:spPr>
        <p:txBody>
          <a:bodyPr spcFirstLastPara="1" wrap="square" lIns="96425" tIns="48200" rIns="96425" bIns="48200" anchor="ctr" anchorCtr="0">
            <a:noAutofit/>
          </a:bodyPr>
          <a:lstStyle>
            <a:lvl1pPr marR="0" lvl="0" algn="ctr" rtl="0">
              <a:spcBef>
                <a:spcPts val="0"/>
              </a:spcBef>
              <a:spcAft>
                <a:spcPts val="0"/>
              </a:spcAft>
              <a:buClr>
                <a:schemeClr val="dk1"/>
              </a:buClr>
              <a:buSzPts val="1600"/>
              <a:buFont typeface="Calibri"/>
              <a:buNone/>
              <a:defRPr sz="2500">
                <a:solidFill>
                  <a:schemeClr val="dk1"/>
                </a:solidFill>
                <a:latin typeface="Calibri"/>
                <a:ea typeface="Calibri"/>
                <a:cs typeface="Calibri"/>
                <a:sym typeface="Calibri"/>
              </a:defRPr>
            </a:lvl1pPr>
            <a:lvl2pPr marR="0" lvl="1" algn="l" rtl="0">
              <a:spcBef>
                <a:spcPts val="0"/>
              </a:spcBef>
              <a:spcAft>
                <a:spcPts val="0"/>
              </a:spcAft>
              <a:buClr>
                <a:schemeClr val="dk1"/>
              </a:buClr>
              <a:buSzPts val="1600"/>
              <a:buFont typeface="Calibri"/>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600"/>
              <a:buFont typeface="Calibri"/>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600"/>
              <a:buFont typeface="Calibri"/>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600"/>
              <a:buFont typeface="Calibri"/>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600"/>
              <a:buFont typeface="Calibri"/>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600"/>
              <a:buFont typeface="Calibri"/>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600"/>
              <a:buFont typeface="Calibri"/>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600"/>
              <a:buFont typeface="Calibri"/>
              <a:buNone/>
              <a:defRPr sz="2500" b="0" i="0" u="none" strike="noStrike" cap="none">
                <a:solidFill>
                  <a:schemeClr val="dk1"/>
                </a:solidFill>
                <a:latin typeface="Calibri"/>
                <a:ea typeface="Calibri"/>
                <a:cs typeface="Calibri"/>
                <a:sym typeface="Calibri"/>
              </a:defRPr>
            </a:lvl9pPr>
          </a:lstStyle>
          <a:p>
            <a:endParaRPr/>
          </a:p>
        </p:txBody>
      </p:sp>
      <p:sp>
        <p:nvSpPr>
          <p:cNvPr id="37" name="Google Shape;37;p8"/>
          <p:cNvSpPr txBox="1">
            <a:spLocks noGrp="1"/>
          </p:cNvSpPr>
          <p:nvPr>
            <p:ph type="sldNum" idx="12"/>
          </p:nvPr>
        </p:nvSpPr>
        <p:spPr>
          <a:xfrm>
            <a:off x="9215438" y="6703599"/>
            <a:ext cx="3000600" cy="384900"/>
          </a:xfrm>
          <a:prstGeom prst="rect">
            <a:avLst/>
          </a:prstGeom>
          <a:noFill/>
          <a:ln>
            <a:noFill/>
          </a:ln>
        </p:spPr>
        <p:txBody>
          <a:bodyPr spcFirstLastPara="1" wrap="square" lIns="96425" tIns="48200" rIns="96425" bIns="48200" anchor="ctr" anchorCtr="0">
            <a:noAutofit/>
          </a:bodyPr>
          <a:lstStyle>
            <a:lvl1pPr marL="0" marR="0" lvl="0" indent="0" algn="r" rtl="0">
              <a:spcBef>
                <a:spcPts val="0"/>
              </a:spcBef>
              <a:spcAft>
                <a:spcPts val="0"/>
              </a:spcAft>
              <a:buClr>
                <a:srgbClr val="888888"/>
              </a:buClr>
              <a:buSzPts val="2000"/>
              <a:buFont typeface="Calibri"/>
              <a:buNone/>
              <a:defRPr sz="2500">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2000"/>
              <a:buFont typeface="Calibri"/>
              <a:buNone/>
              <a:defRPr sz="2500">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2000"/>
              <a:buFont typeface="Calibri"/>
              <a:buNone/>
              <a:defRPr sz="2500">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2000"/>
              <a:buFont typeface="Calibri"/>
              <a:buNone/>
              <a:defRPr sz="2500">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2000"/>
              <a:buFont typeface="Calibri"/>
              <a:buNone/>
              <a:defRPr sz="2500">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2000"/>
              <a:buFont typeface="Calibri"/>
              <a:buNone/>
              <a:defRPr sz="2500">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2000"/>
              <a:buFont typeface="Calibri"/>
              <a:buNone/>
              <a:defRPr sz="2500">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2000"/>
              <a:buFont typeface="Calibri"/>
              <a:buNone/>
              <a:defRPr sz="2500">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2000"/>
              <a:buFont typeface="Calibri"/>
              <a:buNone/>
              <a:defRPr sz="25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84238" y="385763"/>
            <a:ext cx="11090275" cy="1397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Twentieth Century"/>
              <a:buNone/>
              <a:defRPr sz="4400" b="0" i="0" u="none" strike="noStrike" cap="non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84238" y="1925638"/>
            <a:ext cx="11090275" cy="458946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1"/>
          <p:cNvSpPr txBox="1">
            <a:spLocks noGrp="1"/>
          </p:cNvSpPr>
          <p:nvPr>
            <p:ph type="dt" idx="10"/>
          </p:nvPr>
        </p:nvSpPr>
        <p:spPr>
          <a:xfrm>
            <a:off x="884238" y="6704013"/>
            <a:ext cx="2892425" cy="38417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259263" y="6704013"/>
            <a:ext cx="4340225" cy="38417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9082088" y="6704013"/>
            <a:ext cx="2892425" cy="38417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Gurl0sT1Otw"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rive.google.com/file/d/1bi8Nxrfye2EKzONG86uW45QTTn-fgboy/view?usp=sharin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sites.google.com/ohlsd.org/ohyabasketball/home" TargetMode="External"/><Relationship Id="rId4" Type="http://schemas.openxmlformats.org/officeDocument/2006/relationships/hyperlink" Target="https://drive.google.com/drive/u/0/folders/0BzRjM_g1hMIcdnVsMmFrYWdaWVU?resourcekey=0-CVFROUscDouiqPKqVBGI2Q"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
        <p:cNvGrpSpPr/>
        <p:nvPr/>
      </p:nvGrpSpPr>
      <p:grpSpPr>
        <a:xfrm>
          <a:off x="0" y="0"/>
          <a:ext cx="0" cy="0"/>
          <a:chOff x="0" y="0"/>
          <a:chExt cx="0" cy="0"/>
        </a:xfrm>
      </p:grpSpPr>
      <p:pic>
        <p:nvPicPr>
          <p:cNvPr id="43" name="Google Shape;43;p9"/>
          <p:cNvPicPr preferRelativeResize="0"/>
          <p:nvPr/>
        </p:nvPicPr>
        <p:blipFill>
          <a:blip r:embed="rId3">
            <a:alphaModFix/>
          </a:blip>
          <a:stretch>
            <a:fillRect/>
          </a:stretch>
        </p:blipFill>
        <p:spPr>
          <a:xfrm>
            <a:off x="5064626" y="2710650"/>
            <a:ext cx="4369576" cy="4369601"/>
          </a:xfrm>
          <a:prstGeom prst="rect">
            <a:avLst/>
          </a:prstGeom>
          <a:noFill/>
          <a:ln>
            <a:noFill/>
          </a:ln>
        </p:spPr>
      </p:pic>
      <p:sp>
        <p:nvSpPr>
          <p:cNvPr id="44" name="Google Shape;44;p9"/>
          <p:cNvSpPr/>
          <p:nvPr/>
        </p:nvSpPr>
        <p:spPr>
          <a:xfrm>
            <a:off x="1617418" y="58014"/>
            <a:ext cx="10296600" cy="280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2"/>
              </a:buClr>
              <a:buSzPts val="8800"/>
              <a:buFont typeface="Arial"/>
              <a:buNone/>
            </a:pPr>
            <a:r>
              <a:rPr lang="en-US" sz="8800" b="1">
                <a:solidFill>
                  <a:srgbClr val="FF0000"/>
                </a:solidFill>
                <a:highlight>
                  <a:schemeClr val="dk1"/>
                </a:highlight>
                <a:latin typeface="Twentieth Century"/>
                <a:ea typeface="Twentieth Century"/>
                <a:cs typeface="Twentieth Century"/>
                <a:sym typeface="Twentieth Century"/>
              </a:rPr>
              <a:t>OAK HILLS </a:t>
            </a:r>
            <a:endParaRPr sz="8800" b="1">
              <a:solidFill>
                <a:srgbClr val="FF0000"/>
              </a:solidFill>
              <a:highlight>
                <a:schemeClr val="dk1"/>
              </a:highlight>
              <a:latin typeface="Twentieth Century"/>
              <a:ea typeface="Twentieth Century"/>
              <a:cs typeface="Twentieth Century"/>
              <a:sym typeface="Twentieth Century"/>
            </a:endParaRPr>
          </a:p>
          <a:p>
            <a:pPr marL="0" marR="0" lvl="0" indent="0" algn="ctr" rtl="0">
              <a:spcBef>
                <a:spcPts val="0"/>
              </a:spcBef>
              <a:spcAft>
                <a:spcPts val="0"/>
              </a:spcAft>
              <a:buClr>
                <a:schemeClr val="accent2"/>
              </a:buClr>
              <a:buSzPts val="8800"/>
              <a:buFont typeface="Arial"/>
              <a:buNone/>
            </a:pPr>
            <a:r>
              <a:rPr lang="en-US" sz="8800" b="1">
                <a:solidFill>
                  <a:srgbClr val="FF0000"/>
                </a:solidFill>
                <a:highlight>
                  <a:schemeClr val="dk1"/>
                </a:highlight>
                <a:latin typeface="Twentieth Century"/>
                <a:ea typeface="Twentieth Century"/>
                <a:cs typeface="Twentieth Century"/>
                <a:sym typeface="Twentieth Century"/>
              </a:rPr>
              <a:t>BASKETBALL</a:t>
            </a:r>
            <a:endParaRPr sz="8800" b="1">
              <a:solidFill>
                <a:srgbClr val="FF0000"/>
              </a:solidFill>
              <a:highlight>
                <a:schemeClr val="dk1"/>
              </a:highlight>
              <a:latin typeface="Twentieth Century"/>
              <a:ea typeface="Twentieth Century"/>
              <a:cs typeface="Twentieth Century"/>
              <a:sym typeface="Twentieth Century"/>
            </a:endParaRPr>
          </a:p>
        </p:txBody>
      </p:sp>
      <p:sp>
        <p:nvSpPr>
          <p:cNvPr id="45" name="Google Shape;45;p9"/>
          <p:cNvSpPr/>
          <p:nvPr/>
        </p:nvSpPr>
        <p:spPr>
          <a:xfrm>
            <a:off x="192675" y="4297025"/>
            <a:ext cx="126042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2F2F2"/>
              </a:buClr>
              <a:buSzPts val="4400"/>
              <a:buFont typeface="Arial"/>
              <a:buNone/>
            </a:pPr>
            <a:r>
              <a:rPr lang="en-US" sz="8800">
                <a:solidFill>
                  <a:srgbClr val="FF0000"/>
                </a:solidFill>
                <a:latin typeface="Twentieth Century"/>
                <a:ea typeface="Twentieth Century"/>
                <a:cs typeface="Twentieth Century"/>
                <a:sym typeface="Twentieth Century"/>
              </a:rPr>
              <a:t>COACHES             CLINIC</a:t>
            </a:r>
            <a:endParaRPr sz="8800" b="0" i="0" u="none" strike="noStrike" cap="none">
              <a:solidFill>
                <a:srgbClr val="FF0000"/>
              </a:solidFill>
              <a:latin typeface="Twentieth Century"/>
              <a:ea typeface="Twentieth Century"/>
              <a:cs typeface="Twentieth Century"/>
              <a:sym typeface="Twentieth Century"/>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0"/>
                                        <p:tgtEl>
                                          <p:spTgt spid="45"/>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p:nvPr/>
        </p:nvSpPr>
        <p:spPr>
          <a:xfrm>
            <a:off x="657900" y="208200"/>
            <a:ext cx="11842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Twentieth Century"/>
              <a:ea typeface="Twentieth Century"/>
              <a:cs typeface="Twentieth Century"/>
              <a:sym typeface="Twentieth Century"/>
            </a:endParaRPr>
          </a:p>
        </p:txBody>
      </p:sp>
      <p:sp>
        <p:nvSpPr>
          <p:cNvPr id="141" name="Google Shape;141;p18"/>
          <p:cNvSpPr txBox="1"/>
          <p:nvPr/>
        </p:nvSpPr>
        <p:spPr>
          <a:xfrm>
            <a:off x="658275" y="208200"/>
            <a:ext cx="115422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200">
                <a:latin typeface="Twentieth Century"/>
                <a:ea typeface="Twentieth Century"/>
                <a:cs typeface="Twentieth Century"/>
                <a:sym typeface="Twentieth Century"/>
              </a:rPr>
              <a:t>3. Intentional Practices</a:t>
            </a:r>
            <a:endParaRPr sz="4200">
              <a:latin typeface="Twentieth Century"/>
              <a:ea typeface="Twentieth Century"/>
              <a:cs typeface="Twentieth Century"/>
              <a:sym typeface="Twentieth Century"/>
            </a:endParaRPr>
          </a:p>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142" name="Google Shape;142;p18"/>
          <p:cNvSpPr txBox="1"/>
          <p:nvPr/>
        </p:nvSpPr>
        <p:spPr>
          <a:xfrm>
            <a:off x="845275" y="5167375"/>
            <a:ext cx="1157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143" name="Google Shape;143;p18"/>
          <p:cNvSpPr txBox="1"/>
          <p:nvPr/>
        </p:nvSpPr>
        <p:spPr>
          <a:xfrm>
            <a:off x="264075" y="1750075"/>
            <a:ext cx="12594600" cy="403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a:t>1. Practice plans - doesn’t have to be fancy</a:t>
            </a:r>
            <a:endParaRPr sz="5000"/>
          </a:p>
          <a:p>
            <a:pPr marL="0" lvl="0" indent="0" algn="l" rtl="0">
              <a:spcBef>
                <a:spcPts val="0"/>
              </a:spcBef>
              <a:spcAft>
                <a:spcPts val="0"/>
              </a:spcAft>
              <a:buNone/>
            </a:pPr>
            <a:r>
              <a:rPr lang="en-US" sz="5000"/>
              <a:t>2. K.I.S.S.</a:t>
            </a:r>
            <a:endParaRPr sz="5000"/>
          </a:p>
          <a:p>
            <a:pPr marL="0" lvl="0" indent="0" algn="l" rtl="0">
              <a:spcBef>
                <a:spcPts val="0"/>
              </a:spcBef>
              <a:spcAft>
                <a:spcPts val="0"/>
              </a:spcAft>
              <a:buNone/>
            </a:pPr>
            <a:r>
              <a:rPr lang="en-US" sz="5000"/>
              <a:t>3. 2 days, 2 weeks, 2 months</a:t>
            </a:r>
            <a:endParaRPr sz="5000"/>
          </a:p>
          <a:p>
            <a:pPr marL="0" lvl="0" indent="0" algn="l" rtl="0">
              <a:spcBef>
                <a:spcPts val="0"/>
              </a:spcBef>
              <a:spcAft>
                <a:spcPts val="0"/>
              </a:spcAft>
              <a:buNone/>
            </a:pPr>
            <a:r>
              <a:rPr lang="en-US" sz="5000"/>
              <a:t>4. Echo Drills/Echo Commands</a:t>
            </a:r>
            <a:endParaRPr sz="5000"/>
          </a:p>
          <a:p>
            <a:pPr marL="0" lvl="0" indent="0" algn="l" rtl="0">
              <a:spcBef>
                <a:spcPts val="0"/>
              </a:spcBef>
              <a:spcAft>
                <a:spcPts val="0"/>
              </a:spcAft>
              <a:buNone/>
            </a:pPr>
            <a:r>
              <a:rPr lang="en-US" sz="5000"/>
              <a:t>5. Install Schedule</a:t>
            </a:r>
            <a:endParaRPr sz="5000"/>
          </a:p>
        </p:txBody>
      </p:sp>
      <p:sp>
        <p:nvSpPr>
          <p:cNvPr id="144" name="Google Shape;144;p18"/>
          <p:cNvSpPr txBox="1"/>
          <p:nvPr/>
        </p:nvSpPr>
        <p:spPr>
          <a:xfrm>
            <a:off x="1120075" y="5479650"/>
            <a:ext cx="11030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p:nvPr/>
        </p:nvSpPr>
        <p:spPr>
          <a:xfrm>
            <a:off x="657900" y="208200"/>
            <a:ext cx="11842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Twentieth Century"/>
              <a:ea typeface="Twentieth Century"/>
              <a:cs typeface="Twentieth Century"/>
              <a:sym typeface="Twentieth Century"/>
            </a:endParaRPr>
          </a:p>
        </p:txBody>
      </p:sp>
      <p:sp>
        <p:nvSpPr>
          <p:cNvPr id="151" name="Google Shape;151;p19"/>
          <p:cNvSpPr txBox="1"/>
          <p:nvPr/>
        </p:nvSpPr>
        <p:spPr>
          <a:xfrm>
            <a:off x="658275" y="208200"/>
            <a:ext cx="115422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200">
                <a:latin typeface="Twentieth Century"/>
                <a:ea typeface="Twentieth Century"/>
                <a:cs typeface="Twentieth Century"/>
                <a:sym typeface="Twentieth Century"/>
              </a:rPr>
              <a:t>4. Great Teammates - Servant Leaders</a:t>
            </a:r>
            <a:endParaRPr sz="4200">
              <a:latin typeface="Twentieth Century"/>
              <a:ea typeface="Twentieth Century"/>
              <a:cs typeface="Twentieth Century"/>
              <a:sym typeface="Twentieth Century"/>
            </a:endParaRPr>
          </a:p>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152" name="Google Shape;152;p19"/>
          <p:cNvSpPr txBox="1"/>
          <p:nvPr/>
        </p:nvSpPr>
        <p:spPr>
          <a:xfrm>
            <a:off x="845275" y="5167375"/>
            <a:ext cx="1157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153" name="Google Shape;153;p19"/>
          <p:cNvSpPr txBox="1"/>
          <p:nvPr/>
        </p:nvSpPr>
        <p:spPr>
          <a:xfrm>
            <a:off x="264075" y="1750075"/>
            <a:ext cx="12330600" cy="480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a:t>1.  Connection - high fives</a:t>
            </a:r>
            <a:endParaRPr sz="5000"/>
          </a:p>
          <a:p>
            <a:pPr marL="0" lvl="0" indent="0" algn="l" rtl="0">
              <a:spcBef>
                <a:spcPts val="0"/>
              </a:spcBef>
              <a:spcAft>
                <a:spcPts val="0"/>
              </a:spcAft>
              <a:buNone/>
            </a:pPr>
            <a:r>
              <a:rPr lang="en-US" sz="5000"/>
              <a:t>2.  Coming off/on floor during games</a:t>
            </a:r>
            <a:endParaRPr sz="5000"/>
          </a:p>
          <a:p>
            <a:pPr marL="0" lvl="0" indent="0" algn="l" rtl="0">
              <a:spcBef>
                <a:spcPts val="0"/>
              </a:spcBef>
              <a:spcAft>
                <a:spcPts val="0"/>
              </a:spcAft>
              <a:buNone/>
            </a:pPr>
            <a:r>
              <a:rPr lang="en-US" sz="5000"/>
              <a:t>3.  Bench Mob (Ben Zahneis)</a:t>
            </a:r>
            <a:endParaRPr sz="5000"/>
          </a:p>
          <a:p>
            <a:pPr marL="0" lvl="0" indent="0" algn="l" rtl="0">
              <a:spcBef>
                <a:spcPts val="0"/>
              </a:spcBef>
              <a:spcAft>
                <a:spcPts val="0"/>
              </a:spcAft>
              <a:buNone/>
            </a:pPr>
            <a:r>
              <a:rPr lang="en-US" sz="5000"/>
              <a:t>4.  Team Circle - Positives</a:t>
            </a:r>
            <a:endParaRPr sz="5000"/>
          </a:p>
          <a:p>
            <a:pPr marL="0" lvl="0" indent="0" algn="l" rtl="0">
              <a:spcBef>
                <a:spcPts val="0"/>
              </a:spcBef>
              <a:spcAft>
                <a:spcPts val="0"/>
              </a:spcAft>
              <a:buNone/>
            </a:pPr>
            <a:r>
              <a:rPr lang="en-US" sz="5000"/>
              <a:t>5.  Stars in your role - focus praise on non-scorers.  Billy Donovan.  Why?</a:t>
            </a:r>
            <a:endParaRPr sz="5000"/>
          </a:p>
        </p:txBody>
      </p:sp>
      <p:sp>
        <p:nvSpPr>
          <p:cNvPr id="154" name="Google Shape;154;p19"/>
          <p:cNvSpPr txBox="1"/>
          <p:nvPr/>
        </p:nvSpPr>
        <p:spPr>
          <a:xfrm>
            <a:off x="1120075" y="5479650"/>
            <a:ext cx="11030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p:nvPr/>
        </p:nvSpPr>
        <p:spPr>
          <a:xfrm>
            <a:off x="657900" y="208200"/>
            <a:ext cx="11842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Twentieth Century"/>
              <a:ea typeface="Twentieth Century"/>
              <a:cs typeface="Twentieth Century"/>
              <a:sym typeface="Twentieth Century"/>
            </a:endParaRPr>
          </a:p>
        </p:txBody>
      </p:sp>
      <p:sp>
        <p:nvSpPr>
          <p:cNvPr id="161" name="Google Shape;161;p20"/>
          <p:cNvSpPr txBox="1"/>
          <p:nvPr/>
        </p:nvSpPr>
        <p:spPr>
          <a:xfrm>
            <a:off x="658275" y="208200"/>
            <a:ext cx="115422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200">
                <a:latin typeface="Twentieth Century"/>
                <a:ea typeface="Twentieth Century"/>
                <a:cs typeface="Twentieth Century"/>
                <a:sym typeface="Twentieth Century"/>
              </a:rPr>
              <a:t>5. Accountability</a:t>
            </a:r>
            <a:endParaRPr sz="4200">
              <a:latin typeface="Twentieth Century"/>
              <a:ea typeface="Twentieth Century"/>
              <a:cs typeface="Twentieth Century"/>
              <a:sym typeface="Twentieth Century"/>
            </a:endParaRPr>
          </a:p>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162" name="Google Shape;162;p20"/>
          <p:cNvSpPr txBox="1"/>
          <p:nvPr/>
        </p:nvSpPr>
        <p:spPr>
          <a:xfrm>
            <a:off x="845275" y="5167375"/>
            <a:ext cx="1157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163" name="Google Shape;163;p20"/>
          <p:cNvSpPr txBox="1"/>
          <p:nvPr/>
        </p:nvSpPr>
        <p:spPr>
          <a:xfrm>
            <a:off x="264075" y="1750075"/>
            <a:ext cx="12330600" cy="403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a:t>1.  No excuses - officials, luck, unfair</a:t>
            </a:r>
            <a:endParaRPr sz="5000"/>
          </a:p>
          <a:p>
            <a:pPr marL="0" lvl="0" indent="0" algn="l" rtl="0">
              <a:spcBef>
                <a:spcPts val="0"/>
              </a:spcBef>
              <a:spcAft>
                <a:spcPts val="0"/>
              </a:spcAft>
              <a:buNone/>
            </a:pPr>
            <a:r>
              <a:rPr lang="en-US" sz="5000"/>
              <a:t>2.  How do we compete?</a:t>
            </a:r>
            <a:endParaRPr sz="5000"/>
          </a:p>
          <a:p>
            <a:pPr marL="0" lvl="0" indent="0" algn="l" rtl="0">
              <a:spcBef>
                <a:spcPts val="0"/>
              </a:spcBef>
              <a:spcAft>
                <a:spcPts val="0"/>
              </a:spcAft>
              <a:buNone/>
            </a:pPr>
            <a:r>
              <a:rPr lang="en-US" sz="5000"/>
              <a:t>3.  Academics</a:t>
            </a:r>
            <a:endParaRPr sz="5000"/>
          </a:p>
          <a:p>
            <a:pPr marL="0" lvl="0" indent="0" algn="l" rtl="0">
              <a:spcBef>
                <a:spcPts val="0"/>
              </a:spcBef>
              <a:spcAft>
                <a:spcPts val="0"/>
              </a:spcAft>
              <a:buNone/>
            </a:pPr>
            <a:r>
              <a:rPr lang="en-US" sz="5000"/>
              <a:t>4.  Practice behavior/expectations</a:t>
            </a:r>
            <a:endParaRPr sz="5000"/>
          </a:p>
          <a:p>
            <a:pPr marL="0" lvl="0" indent="0" algn="l" rtl="0">
              <a:spcBef>
                <a:spcPts val="0"/>
              </a:spcBef>
              <a:spcAft>
                <a:spcPts val="0"/>
              </a:spcAft>
              <a:buNone/>
            </a:pPr>
            <a:r>
              <a:rPr lang="en-US" sz="5000"/>
              <a:t>5.  Gold Jersey</a:t>
            </a:r>
            <a:endParaRPr sz="5000"/>
          </a:p>
        </p:txBody>
      </p:sp>
      <p:sp>
        <p:nvSpPr>
          <p:cNvPr id="164" name="Google Shape;164;p20"/>
          <p:cNvSpPr txBox="1"/>
          <p:nvPr/>
        </p:nvSpPr>
        <p:spPr>
          <a:xfrm>
            <a:off x="1120075" y="5479650"/>
            <a:ext cx="11030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57900" y="208200"/>
            <a:ext cx="11842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Twentieth Century"/>
              <a:ea typeface="Twentieth Century"/>
              <a:cs typeface="Twentieth Century"/>
              <a:sym typeface="Twentieth Century"/>
            </a:endParaRPr>
          </a:p>
        </p:txBody>
      </p:sp>
      <p:sp>
        <p:nvSpPr>
          <p:cNvPr id="171" name="Google Shape;171;p21"/>
          <p:cNvSpPr txBox="1"/>
          <p:nvPr/>
        </p:nvSpPr>
        <p:spPr>
          <a:xfrm>
            <a:off x="658275" y="208200"/>
            <a:ext cx="115422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200">
                <a:latin typeface="Twentieth Century"/>
                <a:ea typeface="Twentieth Century"/>
                <a:cs typeface="Twentieth Century"/>
                <a:sym typeface="Twentieth Century"/>
              </a:rPr>
              <a:t>6. Don’t Focus On Results </a:t>
            </a:r>
            <a:endParaRPr sz="4200">
              <a:latin typeface="Twentieth Century"/>
              <a:ea typeface="Twentieth Century"/>
              <a:cs typeface="Twentieth Century"/>
              <a:sym typeface="Twentieth Century"/>
            </a:endParaRPr>
          </a:p>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172" name="Google Shape;172;p21"/>
          <p:cNvSpPr txBox="1"/>
          <p:nvPr/>
        </p:nvSpPr>
        <p:spPr>
          <a:xfrm>
            <a:off x="845275" y="5167375"/>
            <a:ext cx="1157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173" name="Google Shape;173;p21"/>
          <p:cNvSpPr txBox="1"/>
          <p:nvPr/>
        </p:nvSpPr>
        <p:spPr>
          <a:xfrm>
            <a:off x="264075" y="854700"/>
            <a:ext cx="12330600" cy="634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a:t>1.   </a:t>
            </a:r>
            <a:r>
              <a:rPr lang="en-US" sz="5000">
                <a:solidFill>
                  <a:schemeClr val="dk1"/>
                </a:solidFill>
              </a:rPr>
              <a:t>Charlie Coles</a:t>
            </a:r>
            <a:endParaRPr sz="5000"/>
          </a:p>
          <a:p>
            <a:pPr marL="0" lvl="0" indent="0" algn="l" rtl="0">
              <a:spcBef>
                <a:spcPts val="0"/>
              </a:spcBef>
              <a:spcAft>
                <a:spcPts val="0"/>
              </a:spcAft>
              <a:buNone/>
            </a:pPr>
            <a:r>
              <a:rPr lang="en-US" sz="5000"/>
              <a:t>2.   Results distract from the process</a:t>
            </a:r>
            <a:endParaRPr sz="5000"/>
          </a:p>
          <a:p>
            <a:pPr marL="0" lvl="0" indent="0" algn="l" rtl="0">
              <a:spcBef>
                <a:spcPts val="0"/>
              </a:spcBef>
              <a:spcAft>
                <a:spcPts val="0"/>
              </a:spcAft>
              <a:buNone/>
            </a:pPr>
            <a:r>
              <a:rPr lang="en-US" sz="5000"/>
              <a:t>3.  If we play bad and win is that better than playing well and losing?</a:t>
            </a:r>
            <a:endParaRPr sz="5000"/>
          </a:p>
          <a:p>
            <a:pPr marL="0" lvl="0" indent="0" algn="l" rtl="0">
              <a:spcBef>
                <a:spcPts val="0"/>
              </a:spcBef>
              <a:spcAft>
                <a:spcPts val="0"/>
              </a:spcAft>
              <a:buNone/>
            </a:pPr>
            <a:r>
              <a:rPr lang="en-US" sz="5000">
                <a:solidFill>
                  <a:schemeClr val="dk1"/>
                </a:solidFill>
              </a:rPr>
              <a:t>4.  I get it - can’t have good experience unless we win.  </a:t>
            </a:r>
            <a:endParaRPr sz="5000">
              <a:solidFill>
                <a:schemeClr val="dk1"/>
              </a:solidFill>
            </a:endParaRPr>
          </a:p>
          <a:p>
            <a:pPr marL="0" lvl="0" indent="0" algn="l" rtl="0">
              <a:spcBef>
                <a:spcPts val="0"/>
              </a:spcBef>
              <a:spcAft>
                <a:spcPts val="0"/>
              </a:spcAft>
              <a:buNone/>
            </a:pPr>
            <a:r>
              <a:rPr lang="en-US" sz="5000">
                <a:solidFill>
                  <a:schemeClr val="dk1"/>
                </a:solidFill>
              </a:rPr>
              <a:t>Kids want to continue to play in sports they have a good experience “fun”.</a:t>
            </a:r>
            <a:endParaRPr sz="5000">
              <a:solidFill>
                <a:schemeClr val="dk1"/>
              </a:solidFill>
            </a:endParaRPr>
          </a:p>
        </p:txBody>
      </p:sp>
      <p:sp>
        <p:nvSpPr>
          <p:cNvPr id="174" name="Google Shape;174;p21"/>
          <p:cNvSpPr txBox="1"/>
          <p:nvPr/>
        </p:nvSpPr>
        <p:spPr>
          <a:xfrm>
            <a:off x="1120075" y="5479650"/>
            <a:ext cx="11030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2"/>
          <p:cNvSpPr/>
          <p:nvPr/>
        </p:nvSpPr>
        <p:spPr>
          <a:xfrm>
            <a:off x="0" y="0"/>
            <a:ext cx="12858900" cy="72327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1" name="Google Shape;181;p22"/>
          <p:cNvSpPr/>
          <p:nvPr/>
        </p:nvSpPr>
        <p:spPr>
          <a:xfrm>
            <a:off x="7103717" y="1460007"/>
            <a:ext cx="5164200" cy="1138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2"/>
              </a:buClr>
              <a:buSzPts val="4400"/>
              <a:buFont typeface="Arial"/>
              <a:buNone/>
            </a:pPr>
            <a:r>
              <a:rPr lang="en-US" sz="3600">
                <a:solidFill>
                  <a:srgbClr val="FFFFFF"/>
                </a:solidFill>
                <a:latin typeface="Twentieth Century"/>
                <a:ea typeface="Twentieth Century"/>
                <a:cs typeface="Twentieth Century"/>
                <a:sym typeface="Twentieth Century"/>
              </a:rPr>
              <a:t>Practice/Planning</a:t>
            </a:r>
            <a:endParaRPr sz="3600">
              <a:solidFill>
                <a:srgbClr val="FFFFFF"/>
              </a:solidFill>
              <a:latin typeface="Twentieth Century"/>
              <a:ea typeface="Twentieth Century"/>
              <a:cs typeface="Twentieth Century"/>
              <a:sym typeface="Twentieth Century"/>
            </a:endParaRPr>
          </a:p>
          <a:p>
            <a:pPr marL="0" marR="0" lvl="0" indent="0" algn="ctr" rtl="0">
              <a:spcBef>
                <a:spcPts val="0"/>
              </a:spcBef>
              <a:spcAft>
                <a:spcPts val="0"/>
              </a:spcAft>
              <a:buClr>
                <a:schemeClr val="accent2"/>
              </a:buClr>
              <a:buSzPts val="4400"/>
              <a:buFont typeface="Arial"/>
              <a:buNone/>
            </a:pPr>
            <a:endParaRPr sz="2400">
              <a:solidFill>
                <a:srgbClr val="FFFFFF"/>
              </a:solidFill>
              <a:latin typeface="Twentieth Century"/>
              <a:ea typeface="Twentieth Century"/>
              <a:cs typeface="Twentieth Century"/>
              <a:sym typeface="Twentieth Century"/>
            </a:endParaRPr>
          </a:p>
        </p:txBody>
      </p:sp>
      <p:sp>
        <p:nvSpPr>
          <p:cNvPr id="182" name="Google Shape;182;p22"/>
          <p:cNvSpPr txBox="1"/>
          <p:nvPr/>
        </p:nvSpPr>
        <p:spPr>
          <a:xfrm>
            <a:off x="2800200" y="3002945"/>
            <a:ext cx="1844100" cy="1569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600" b="0" i="0" u="none" strike="noStrike" cap="none">
                <a:solidFill>
                  <a:schemeClr val="lt1"/>
                </a:solidFill>
                <a:latin typeface="Twentieth Century"/>
                <a:ea typeface="Twentieth Century"/>
                <a:cs typeface="Twentieth Century"/>
                <a:sym typeface="Twentieth Century"/>
              </a:rPr>
              <a:t>0</a:t>
            </a:r>
            <a:r>
              <a:rPr lang="en-US" sz="9600">
                <a:solidFill>
                  <a:schemeClr val="lt1"/>
                </a:solidFill>
                <a:latin typeface="Twentieth Century"/>
                <a:ea typeface="Twentieth Century"/>
                <a:cs typeface="Twentieth Century"/>
                <a:sym typeface="Twentieth Century"/>
              </a:rPr>
              <a:t>2</a:t>
            </a:r>
            <a:endParaRPr sz="9600" b="1" i="0" u="none" strike="noStrike" cap="none">
              <a:solidFill>
                <a:schemeClr val="lt1"/>
              </a:solidFill>
              <a:latin typeface="Twentieth Century"/>
              <a:ea typeface="Twentieth Century"/>
              <a:cs typeface="Twentieth Century"/>
              <a:sym typeface="Twentieth Century"/>
            </a:endParaRPr>
          </a:p>
        </p:txBody>
      </p:sp>
      <p:sp>
        <p:nvSpPr>
          <p:cNvPr id="183" name="Google Shape;183;p22"/>
          <p:cNvSpPr/>
          <p:nvPr/>
        </p:nvSpPr>
        <p:spPr>
          <a:xfrm>
            <a:off x="3543569" y="4264829"/>
            <a:ext cx="1018294" cy="2694854"/>
          </a:xfrm>
          <a:custGeom>
            <a:avLst/>
            <a:gdLst/>
            <a:ahLst/>
            <a:cxnLst/>
            <a:rect l="l" t="t" r="r" b="b"/>
            <a:pathLst>
              <a:path w="1503017" h="3977645" extrusionOk="0">
                <a:moveTo>
                  <a:pt x="994411" y="0"/>
                </a:moveTo>
                <a:lnTo>
                  <a:pt x="1503017" y="0"/>
                </a:lnTo>
                <a:lnTo>
                  <a:pt x="508605" y="3977645"/>
                </a:lnTo>
                <a:lnTo>
                  <a:pt x="0" y="3977645"/>
                </a:lnTo>
                <a:close/>
              </a:path>
            </a:pathLst>
          </a:cu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4" name="Google Shape;184;p22"/>
          <p:cNvSpPr/>
          <p:nvPr/>
        </p:nvSpPr>
        <p:spPr>
          <a:xfrm>
            <a:off x="1368665" y="1628739"/>
            <a:ext cx="1758530" cy="4653845"/>
          </a:xfrm>
          <a:custGeom>
            <a:avLst/>
            <a:gdLst/>
            <a:ahLst/>
            <a:cxnLst/>
            <a:rect l="l" t="t" r="r" b="b"/>
            <a:pathLst>
              <a:path w="1503017" h="3977645" extrusionOk="0">
                <a:moveTo>
                  <a:pt x="994411" y="0"/>
                </a:moveTo>
                <a:lnTo>
                  <a:pt x="1503017" y="0"/>
                </a:lnTo>
                <a:lnTo>
                  <a:pt x="508605" y="3977645"/>
                </a:lnTo>
                <a:lnTo>
                  <a:pt x="0" y="3977645"/>
                </a:lnTo>
                <a:close/>
              </a:path>
            </a:pathLst>
          </a:cu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500"/>
                                        <p:tgtEl>
                                          <p:spTgt spid="18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83"/>
                                        </p:tgtEl>
                                        <p:attrNameLst>
                                          <p:attrName>style.visibility</p:attrName>
                                        </p:attrNameLst>
                                      </p:cBhvr>
                                      <p:to>
                                        <p:strVal val="visible"/>
                                      </p:to>
                                    </p:set>
                                    <p:anim calcmode="lin" valueType="num">
                                      <p:cBhvr additive="base">
                                        <p:cTn id="12" dur="500"/>
                                        <p:tgtEl>
                                          <p:spTgt spid="183"/>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182"/>
                                        </p:tgtEl>
                                        <p:attrNameLst>
                                          <p:attrName>style.visibility</p:attrName>
                                        </p:attrNameLst>
                                      </p:cBhvr>
                                      <p:to>
                                        <p:strVal val="visible"/>
                                      </p:to>
                                    </p:set>
                                    <p:anim calcmode="lin" valueType="num">
                                      <p:cBhvr additive="base">
                                        <p:cTn id="16" dur="500"/>
                                        <p:tgtEl>
                                          <p:spTgt spid="182"/>
                                        </p:tgtEl>
                                        <p:attrNameLst>
                                          <p:attrName>ppt_w</p:attrName>
                                        </p:attrNameLst>
                                      </p:cBhvr>
                                      <p:tavLst>
                                        <p:tav tm="0">
                                          <p:val>
                                            <p:strVal val="0"/>
                                          </p:val>
                                        </p:tav>
                                        <p:tav tm="100000">
                                          <p:val>
                                            <p:strVal val="#ppt_w"/>
                                          </p:val>
                                        </p:tav>
                                      </p:tavLst>
                                    </p:anim>
                                    <p:anim calcmode="lin" valueType="num">
                                      <p:cBhvr additive="base">
                                        <p:cTn id="17" dur="500"/>
                                        <p:tgtEl>
                                          <p:spTgt spid="182"/>
                                        </p:tgtEl>
                                        <p:attrNameLst>
                                          <p:attrName>ppt_h</p:attrName>
                                        </p:attrNameLst>
                                      </p:cBhvr>
                                      <p:tavLst>
                                        <p:tav tm="0">
                                          <p:val>
                                            <p:strVal val="0"/>
                                          </p:val>
                                        </p:tav>
                                        <p:tav tm="100000">
                                          <p:val>
                                            <p:strVal val="#ppt_h"/>
                                          </p:val>
                                        </p:tav>
                                      </p:tavLst>
                                    </p:anim>
                                  </p:childTnLst>
                                </p:cTn>
                              </p:par>
                            </p:childTnLst>
                          </p:cTn>
                        </p:par>
                        <p:par>
                          <p:cTn id="18" fill="hold">
                            <p:stCondLst>
                              <p:cond delay="1000"/>
                            </p:stCondLst>
                            <p:childTnLst>
                              <p:par>
                                <p:cTn id="19" presetID="23" presetClass="entr" presetSubtype="16" fill="hold" nodeType="afterEffect">
                                  <p:stCondLst>
                                    <p:cond delay="0"/>
                                  </p:stCondLst>
                                  <p:childTnLst>
                                    <p:set>
                                      <p:cBhvr>
                                        <p:cTn id="20" dur="1" fill="hold">
                                          <p:stCondLst>
                                            <p:cond delay="0"/>
                                          </p:stCondLst>
                                        </p:cTn>
                                        <p:tgtEl>
                                          <p:spTgt spid="181"/>
                                        </p:tgtEl>
                                        <p:attrNameLst>
                                          <p:attrName>style.visibility</p:attrName>
                                        </p:attrNameLst>
                                      </p:cBhvr>
                                      <p:to>
                                        <p:strVal val="visible"/>
                                      </p:to>
                                    </p:set>
                                    <p:anim calcmode="lin" valueType="num">
                                      <p:cBhvr additive="base">
                                        <p:cTn id="21" dur="1000"/>
                                        <p:tgtEl>
                                          <p:spTgt spid="181"/>
                                        </p:tgtEl>
                                        <p:attrNameLst>
                                          <p:attrName>ppt_w</p:attrName>
                                        </p:attrNameLst>
                                      </p:cBhvr>
                                      <p:tavLst>
                                        <p:tav tm="0">
                                          <p:val>
                                            <p:strVal val="0"/>
                                          </p:val>
                                        </p:tav>
                                        <p:tav tm="100000">
                                          <p:val>
                                            <p:strVal val="#ppt_w"/>
                                          </p:val>
                                        </p:tav>
                                      </p:tavLst>
                                    </p:anim>
                                    <p:anim calcmode="lin" valueType="num">
                                      <p:cBhvr additive="base">
                                        <p:cTn id="22" dur="1000"/>
                                        <p:tgtEl>
                                          <p:spTgt spid="18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p:nvPr/>
        </p:nvSpPr>
        <p:spPr>
          <a:xfrm>
            <a:off x="657900" y="208200"/>
            <a:ext cx="11842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Twentieth Century"/>
              <a:ea typeface="Twentieth Century"/>
              <a:cs typeface="Twentieth Century"/>
              <a:sym typeface="Twentieth Century"/>
            </a:endParaRPr>
          </a:p>
        </p:txBody>
      </p:sp>
      <p:sp>
        <p:nvSpPr>
          <p:cNvPr id="191" name="Google Shape;191;p23"/>
          <p:cNvSpPr txBox="1"/>
          <p:nvPr/>
        </p:nvSpPr>
        <p:spPr>
          <a:xfrm>
            <a:off x="658275" y="208200"/>
            <a:ext cx="11542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latin typeface="Twentieth Century"/>
                <a:ea typeface="Twentieth Century"/>
                <a:cs typeface="Twentieth Century"/>
                <a:sym typeface="Twentieth Century"/>
              </a:rPr>
              <a:t>Practice Planning</a:t>
            </a:r>
            <a:endParaRPr sz="2800">
              <a:latin typeface="Twentieth Century"/>
              <a:ea typeface="Twentieth Century"/>
              <a:cs typeface="Twentieth Century"/>
              <a:sym typeface="Twentieth Century"/>
            </a:endParaRPr>
          </a:p>
        </p:txBody>
      </p:sp>
      <p:sp>
        <p:nvSpPr>
          <p:cNvPr id="192" name="Google Shape;192;p23"/>
          <p:cNvSpPr txBox="1"/>
          <p:nvPr/>
        </p:nvSpPr>
        <p:spPr>
          <a:xfrm>
            <a:off x="845275" y="5167375"/>
            <a:ext cx="1157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pic>
        <p:nvPicPr>
          <p:cNvPr id="193" name="Google Shape;193;p23"/>
          <p:cNvPicPr preferRelativeResize="0"/>
          <p:nvPr/>
        </p:nvPicPr>
        <p:blipFill>
          <a:blip r:embed="rId3">
            <a:alphaModFix/>
          </a:blip>
          <a:stretch>
            <a:fillRect/>
          </a:stretch>
        </p:blipFill>
        <p:spPr>
          <a:xfrm>
            <a:off x="2615175" y="1095375"/>
            <a:ext cx="7791450" cy="5981700"/>
          </a:xfrm>
          <a:prstGeom prst="rect">
            <a:avLst/>
          </a:prstGeom>
          <a:noFill/>
          <a:ln>
            <a:noFill/>
          </a:ln>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p:nvPr/>
        </p:nvSpPr>
        <p:spPr>
          <a:xfrm>
            <a:off x="596900" y="49225"/>
            <a:ext cx="11857800" cy="711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500">
                <a:latin typeface="Twentieth Century"/>
                <a:ea typeface="Twentieth Century"/>
                <a:cs typeface="Twentieth Century"/>
                <a:sym typeface="Twentieth Century"/>
              </a:rPr>
              <a:t>Always, always, always have a practice plan</a:t>
            </a:r>
            <a:endParaRPr sz="4500">
              <a:latin typeface="Twentieth Century"/>
              <a:ea typeface="Twentieth Century"/>
              <a:cs typeface="Twentieth Century"/>
              <a:sym typeface="Twentieth Century"/>
            </a:endParaRPr>
          </a:p>
          <a:p>
            <a:pPr marL="457200" lvl="0" indent="-514350" algn="l" rtl="0">
              <a:spcBef>
                <a:spcPts val="0"/>
              </a:spcBef>
              <a:spcAft>
                <a:spcPts val="0"/>
              </a:spcAft>
              <a:buSzPts val="4500"/>
              <a:buFont typeface="Twentieth Century"/>
              <a:buChar char="-"/>
            </a:pPr>
            <a:r>
              <a:rPr lang="en-US" sz="4500">
                <a:latin typeface="Twentieth Century"/>
                <a:ea typeface="Twentieth Century"/>
                <a:cs typeface="Twentieth Century"/>
                <a:sym typeface="Twentieth Century"/>
              </a:rPr>
              <a:t>Doesn’t have to be fancy - KISS (Matt Painter)</a:t>
            </a:r>
            <a:endParaRPr sz="4500">
              <a:latin typeface="Twentieth Century"/>
              <a:ea typeface="Twentieth Century"/>
              <a:cs typeface="Twentieth Century"/>
              <a:sym typeface="Twentieth Century"/>
            </a:endParaRPr>
          </a:p>
          <a:p>
            <a:pPr marL="457200" lvl="0" indent="-514350" algn="l" rtl="0">
              <a:spcBef>
                <a:spcPts val="0"/>
              </a:spcBef>
              <a:spcAft>
                <a:spcPts val="0"/>
              </a:spcAft>
              <a:buSzPts val="4500"/>
              <a:buFont typeface="Twentieth Century"/>
              <a:buChar char="-"/>
            </a:pPr>
            <a:r>
              <a:rPr lang="en-US" sz="4500">
                <a:latin typeface="Twentieth Century"/>
                <a:ea typeface="Twentieth Century"/>
                <a:cs typeface="Twentieth Century"/>
                <a:sym typeface="Twentieth Century"/>
              </a:rPr>
              <a:t>First 20-30 don’t change - change the challenge, change the rules, make them compete</a:t>
            </a:r>
            <a:endParaRPr sz="4500">
              <a:latin typeface="Twentieth Century"/>
              <a:ea typeface="Twentieth Century"/>
              <a:cs typeface="Twentieth Century"/>
              <a:sym typeface="Twentieth Century"/>
            </a:endParaRPr>
          </a:p>
          <a:p>
            <a:pPr marL="457200" lvl="0" indent="-514350" algn="l" rtl="0">
              <a:spcBef>
                <a:spcPts val="0"/>
              </a:spcBef>
              <a:spcAft>
                <a:spcPts val="0"/>
              </a:spcAft>
              <a:buSzPts val="4500"/>
              <a:buFont typeface="Twentieth Century"/>
              <a:buChar char="-"/>
            </a:pPr>
            <a:r>
              <a:rPr lang="en-US" sz="4500">
                <a:latin typeface="Twentieth Century"/>
                <a:ea typeface="Twentieth Century"/>
                <a:cs typeface="Twentieth Century"/>
                <a:sym typeface="Twentieth Century"/>
              </a:rPr>
              <a:t>Google docs - all coaches can share/add.  Give your assistants a role/job</a:t>
            </a:r>
            <a:endParaRPr sz="4500">
              <a:latin typeface="Twentieth Century"/>
              <a:ea typeface="Twentieth Century"/>
              <a:cs typeface="Twentieth Century"/>
              <a:sym typeface="Twentieth Century"/>
            </a:endParaRPr>
          </a:p>
          <a:p>
            <a:pPr marL="457200" lvl="0" indent="-514350" algn="l" rtl="0">
              <a:spcBef>
                <a:spcPts val="0"/>
              </a:spcBef>
              <a:spcAft>
                <a:spcPts val="0"/>
              </a:spcAft>
              <a:buSzPts val="4500"/>
              <a:buFont typeface="Twentieth Century"/>
              <a:buChar char="-"/>
            </a:pPr>
            <a:r>
              <a:rPr lang="en-US" sz="4500">
                <a:latin typeface="Twentieth Century"/>
                <a:ea typeface="Twentieth Century"/>
                <a:cs typeface="Twentieth Century"/>
                <a:sym typeface="Twentieth Century"/>
              </a:rPr>
              <a:t>COMPETE, COMPETE, COMPETE</a:t>
            </a:r>
            <a:endParaRPr sz="4500">
              <a:latin typeface="Twentieth Century"/>
              <a:ea typeface="Twentieth Century"/>
              <a:cs typeface="Twentieth Century"/>
              <a:sym typeface="Twentieth Century"/>
            </a:endParaRPr>
          </a:p>
          <a:p>
            <a:pPr marL="0" lvl="0" indent="0" algn="l" rtl="0">
              <a:spcBef>
                <a:spcPts val="0"/>
              </a:spcBef>
              <a:spcAft>
                <a:spcPts val="0"/>
              </a:spcAft>
              <a:buNone/>
            </a:pPr>
            <a:r>
              <a:rPr lang="en-US" sz="4500">
                <a:latin typeface="Twentieth Century"/>
                <a:ea typeface="Twentieth Century"/>
                <a:cs typeface="Twentieth Century"/>
                <a:sym typeface="Twentieth Century"/>
              </a:rPr>
              <a:t>  Most undercoached skill we see - kids don’t know how to compete/struggle/not win</a:t>
            </a:r>
            <a:endParaRPr sz="4500">
              <a:latin typeface="Twentieth Century"/>
              <a:ea typeface="Twentieth Century"/>
              <a:cs typeface="Twentieth Century"/>
              <a:sym typeface="Twentieth Century"/>
            </a:endParaRPr>
          </a:p>
          <a:p>
            <a:pPr marL="457200" lvl="0" indent="-514350" algn="l" rtl="0">
              <a:spcBef>
                <a:spcPts val="0"/>
              </a:spcBef>
              <a:spcAft>
                <a:spcPts val="0"/>
              </a:spcAft>
              <a:buSzPts val="4500"/>
              <a:buFont typeface="Twentieth Century"/>
              <a:buChar char="-"/>
            </a:pPr>
            <a:r>
              <a:rPr lang="en-US" sz="4500">
                <a:latin typeface="Twentieth Century"/>
                <a:ea typeface="Twentieth Century"/>
                <a:cs typeface="Twentieth Century"/>
                <a:sym typeface="Twentieth Century"/>
              </a:rPr>
              <a:t>Create pairs for each drills - STOPWATCH</a:t>
            </a:r>
            <a:endParaRPr sz="4500">
              <a:latin typeface="Twentieth Century"/>
              <a:ea typeface="Twentieth Century"/>
              <a:cs typeface="Twentieth Century"/>
              <a:sym typeface="Twentieth Centur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5"/>
          <p:cNvSpPr txBox="1"/>
          <p:nvPr/>
        </p:nvSpPr>
        <p:spPr>
          <a:xfrm>
            <a:off x="3388625" y="141075"/>
            <a:ext cx="58236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a:latin typeface="Twentieth Century"/>
                <a:ea typeface="Twentieth Century"/>
                <a:cs typeface="Twentieth Century"/>
                <a:sym typeface="Twentieth Century"/>
              </a:rPr>
              <a:t>Make practice “fun” </a:t>
            </a:r>
            <a:endParaRPr sz="5000">
              <a:latin typeface="Twentieth Century"/>
              <a:ea typeface="Twentieth Century"/>
              <a:cs typeface="Twentieth Century"/>
              <a:sym typeface="Twentieth Century"/>
            </a:endParaRPr>
          </a:p>
        </p:txBody>
      </p:sp>
      <p:pic>
        <p:nvPicPr>
          <p:cNvPr id="206" name="Google Shape;206;p25" title="THE FLORIDA GATORS PLAYS A GAME OF NO DRIBBLE BASKETBALL TAG🔥🔥🔥">
            <a:hlinkClick r:id="rId3"/>
          </p:cNvPr>
          <p:cNvPicPr preferRelativeResize="0"/>
          <p:nvPr/>
        </p:nvPicPr>
        <p:blipFill>
          <a:blip r:embed="rId4">
            <a:alphaModFix/>
          </a:blip>
          <a:stretch>
            <a:fillRect/>
          </a:stretch>
        </p:blipFill>
        <p:spPr>
          <a:xfrm>
            <a:off x="2143123" y="962425"/>
            <a:ext cx="8126150" cy="6094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10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6"/>
          <p:cNvPicPr preferRelativeResize="0"/>
          <p:nvPr/>
        </p:nvPicPr>
        <p:blipFill>
          <a:blip r:embed="rId3">
            <a:alphaModFix/>
          </a:blip>
          <a:stretch>
            <a:fillRect/>
          </a:stretch>
        </p:blipFill>
        <p:spPr>
          <a:xfrm>
            <a:off x="139023" y="3344575"/>
            <a:ext cx="4578250" cy="3808950"/>
          </a:xfrm>
          <a:prstGeom prst="rect">
            <a:avLst/>
          </a:prstGeom>
          <a:noFill/>
          <a:ln>
            <a:noFill/>
          </a:ln>
        </p:spPr>
      </p:pic>
      <p:sp>
        <p:nvSpPr>
          <p:cNvPr id="213" name="Google Shape;213;p26"/>
          <p:cNvSpPr txBox="1"/>
          <p:nvPr/>
        </p:nvSpPr>
        <p:spPr>
          <a:xfrm>
            <a:off x="225275" y="81475"/>
            <a:ext cx="5666400" cy="326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a:latin typeface="Twentieth Century"/>
                <a:ea typeface="Twentieth Century"/>
                <a:cs typeface="Twentieth Century"/>
                <a:sym typeface="Twentieth Century"/>
              </a:rPr>
              <a:t>These are the only leagues that you have more games than practices!</a:t>
            </a:r>
            <a:endParaRPr sz="5000">
              <a:latin typeface="Twentieth Century"/>
              <a:ea typeface="Twentieth Century"/>
              <a:cs typeface="Twentieth Century"/>
              <a:sym typeface="Twentieth Century"/>
            </a:endParaRPr>
          </a:p>
        </p:txBody>
      </p:sp>
      <p:sp>
        <p:nvSpPr>
          <p:cNvPr id="214" name="Google Shape;214;p26"/>
          <p:cNvSpPr txBox="1"/>
          <p:nvPr/>
        </p:nvSpPr>
        <p:spPr>
          <a:xfrm>
            <a:off x="5194650" y="445475"/>
            <a:ext cx="7224000" cy="634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a:latin typeface="Oswald"/>
                <a:ea typeface="Oswald"/>
                <a:cs typeface="Oswald"/>
                <a:sym typeface="Oswald"/>
              </a:rPr>
              <a:t>With limited gym time this season it is going to be critical that you maximize the gym time that you have.  It also would help if you are willing to practice with other teams to increase your time in the gym</a:t>
            </a:r>
            <a:endParaRPr sz="5000">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7"/>
          <p:cNvSpPr txBox="1"/>
          <p:nvPr/>
        </p:nvSpPr>
        <p:spPr>
          <a:xfrm>
            <a:off x="657900" y="208200"/>
            <a:ext cx="11842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Twentieth Century"/>
              <a:ea typeface="Twentieth Century"/>
              <a:cs typeface="Twentieth Century"/>
              <a:sym typeface="Twentieth Century"/>
            </a:endParaRPr>
          </a:p>
        </p:txBody>
      </p:sp>
      <p:sp>
        <p:nvSpPr>
          <p:cNvPr id="221" name="Google Shape;221;p27"/>
          <p:cNvSpPr txBox="1"/>
          <p:nvPr/>
        </p:nvSpPr>
        <p:spPr>
          <a:xfrm>
            <a:off x="658275" y="208200"/>
            <a:ext cx="11542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latin typeface="Twentieth Century"/>
                <a:ea typeface="Twentieth Century"/>
                <a:cs typeface="Twentieth Century"/>
                <a:sym typeface="Twentieth Century"/>
              </a:rPr>
              <a:t>Practice Planning</a:t>
            </a:r>
            <a:endParaRPr sz="2800">
              <a:latin typeface="Twentieth Century"/>
              <a:ea typeface="Twentieth Century"/>
              <a:cs typeface="Twentieth Century"/>
              <a:sym typeface="Twentieth Century"/>
            </a:endParaRPr>
          </a:p>
        </p:txBody>
      </p:sp>
      <p:sp>
        <p:nvSpPr>
          <p:cNvPr id="222" name="Google Shape;222;p27"/>
          <p:cNvSpPr txBox="1"/>
          <p:nvPr/>
        </p:nvSpPr>
        <p:spPr>
          <a:xfrm>
            <a:off x="845275" y="5167375"/>
            <a:ext cx="1157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pic>
        <p:nvPicPr>
          <p:cNvPr id="223" name="Google Shape;223;p27"/>
          <p:cNvPicPr preferRelativeResize="0"/>
          <p:nvPr/>
        </p:nvPicPr>
        <p:blipFill>
          <a:blip r:embed="rId3">
            <a:alphaModFix/>
          </a:blip>
          <a:stretch>
            <a:fillRect/>
          </a:stretch>
        </p:blipFill>
        <p:spPr>
          <a:xfrm>
            <a:off x="3776225" y="823800"/>
            <a:ext cx="5306300" cy="6192801"/>
          </a:xfrm>
          <a:prstGeom prst="rect">
            <a:avLst/>
          </a:prstGeom>
          <a:noFill/>
          <a:ln>
            <a:noFill/>
          </a:ln>
        </p:spPr>
      </p:pic>
      <p:sp>
        <p:nvSpPr>
          <p:cNvPr id="224" name="Google Shape;224;p27"/>
          <p:cNvSpPr txBox="1"/>
          <p:nvPr/>
        </p:nvSpPr>
        <p:spPr>
          <a:xfrm>
            <a:off x="545475" y="411800"/>
            <a:ext cx="3310200" cy="646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400">
                <a:latin typeface="Twentieth Century"/>
                <a:ea typeface="Twentieth Century"/>
                <a:cs typeface="Twentieth Century"/>
                <a:sym typeface="Twentieth Century"/>
              </a:rPr>
              <a:t>Simple and organized</a:t>
            </a:r>
            <a:endParaRPr sz="3400">
              <a:latin typeface="Twentieth Century"/>
              <a:ea typeface="Twentieth Century"/>
              <a:cs typeface="Twentieth Century"/>
              <a:sym typeface="Twentieth Century"/>
            </a:endParaRPr>
          </a:p>
          <a:p>
            <a:pPr marL="0" lvl="0" indent="0" algn="l" rtl="0">
              <a:spcBef>
                <a:spcPts val="0"/>
              </a:spcBef>
              <a:spcAft>
                <a:spcPts val="0"/>
              </a:spcAft>
              <a:buNone/>
            </a:pPr>
            <a:endParaRPr sz="3400">
              <a:latin typeface="Twentieth Century"/>
              <a:ea typeface="Twentieth Century"/>
              <a:cs typeface="Twentieth Century"/>
              <a:sym typeface="Twentieth Century"/>
            </a:endParaRPr>
          </a:p>
          <a:p>
            <a:pPr marL="0" lvl="0" indent="0" algn="l" rtl="0">
              <a:spcBef>
                <a:spcPts val="0"/>
              </a:spcBef>
              <a:spcAft>
                <a:spcPts val="0"/>
              </a:spcAft>
              <a:buNone/>
            </a:pPr>
            <a:r>
              <a:rPr lang="en-US" sz="3400">
                <a:latin typeface="Twentieth Century"/>
                <a:ea typeface="Twentieth Century"/>
                <a:cs typeface="Twentieth Century"/>
                <a:sym typeface="Twentieth Century"/>
              </a:rPr>
              <a:t>2 days, 2 weeks, 2 months</a:t>
            </a:r>
            <a:endParaRPr sz="3400">
              <a:latin typeface="Twentieth Century"/>
              <a:ea typeface="Twentieth Century"/>
              <a:cs typeface="Twentieth Century"/>
              <a:sym typeface="Twentieth Century"/>
            </a:endParaRPr>
          </a:p>
          <a:p>
            <a:pPr marL="0" lvl="0" indent="0" algn="l" rtl="0">
              <a:spcBef>
                <a:spcPts val="0"/>
              </a:spcBef>
              <a:spcAft>
                <a:spcPts val="0"/>
              </a:spcAft>
              <a:buNone/>
            </a:pPr>
            <a:endParaRPr sz="3400">
              <a:latin typeface="Twentieth Century"/>
              <a:ea typeface="Twentieth Century"/>
              <a:cs typeface="Twentieth Century"/>
              <a:sym typeface="Twentieth Century"/>
            </a:endParaRPr>
          </a:p>
          <a:p>
            <a:pPr marL="0" lvl="0" indent="0" algn="l" rtl="0">
              <a:spcBef>
                <a:spcPts val="0"/>
              </a:spcBef>
              <a:spcAft>
                <a:spcPts val="0"/>
              </a:spcAft>
              <a:buNone/>
            </a:pPr>
            <a:r>
              <a:rPr lang="en-US" sz="3400">
                <a:latin typeface="Twentieth Century"/>
                <a:ea typeface="Twentieth Century"/>
                <a:cs typeface="Twentieth Century"/>
                <a:sym typeface="Twentieth Century"/>
              </a:rPr>
              <a:t>Google Docs</a:t>
            </a:r>
            <a:endParaRPr sz="3400">
              <a:latin typeface="Twentieth Century"/>
              <a:ea typeface="Twentieth Century"/>
              <a:cs typeface="Twentieth Century"/>
              <a:sym typeface="Twentieth Century"/>
            </a:endParaRPr>
          </a:p>
          <a:p>
            <a:pPr marL="0" lvl="0" indent="0" algn="l" rtl="0">
              <a:spcBef>
                <a:spcPts val="0"/>
              </a:spcBef>
              <a:spcAft>
                <a:spcPts val="0"/>
              </a:spcAft>
              <a:buNone/>
            </a:pPr>
            <a:endParaRPr sz="3400">
              <a:latin typeface="Twentieth Century"/>
              <a:ea typeface="Twentieth Century"/>
              <a:cs typeface="Twentieth Century"/>
              <a:sym typeface="Twentieth Century"/>
            </a:endParaRPr>
          </a:p>
          <a:p>
            <a:pPr marL="0" lvl="0" indent="0" algn="l" rtl="0">
              <a:spcBef>
                <a:spcPts val="0"/>
              </a:spcBef>
              <a:spcAft>
                <a:spcPts val="0"/>
              </a:spcAft>
              <a:buNone/>
            </a:pPr>
            <a:r>
              <a:rPr lang="en-US" sz="3400">
                <a:latin typeface="Twentieth Century"/>
                <a:ea typeface="Twentieth Century"/>
                <a:cs typeface="Twentieth Century"/>
                <a:sym typeface="Twentieth Century"/>
              </a:rPr>
              <a:t>Access to all my 3rd/4th and 5th grade practice plans</a:t>
            </a:r>
            <a:endParaRPr sz="3400">
              <a:latin typeface="Twentieth Century"/>
              <a:ea typeface="Twentieth Century"/>
              <a:cs typeface="Twentieth Century"/>
              <a:sym typeface="Twentieth Century"/>
            </a:endParaRPr>
          </a:p>
        </p:txBody>
      </p:sp>
      <p:pic>
        <p:nvPicPr>
          <p:cNvPr id="225" name="Google Shape;225;p27"/>
          <p:cNvPicPr preferRelativeResize="0"/>
          <p:nvPr/>
        </p:nvPicPr>
        <p:blipFill>
          <a:blip r:embed="rId4">
            <a:alphaModFix/>
          </a:blip>
          <a:stretch>
            <a:fillRect/>
          </a:stretch>
        </p:blipFill>
        <p:spPr>
          <a:xfrm>
            <a:off x="9253262" y="3595675"/>
            <a:ext cx="3471425" cy="2460330"/>
          </a:xfrm>
          <a:prstGeom prst="rect">
            <a:avLst/>
          </a:prstGeom>
          <a:noFill/>
          <a:ln>
            <a:noFill/>
          </a:ln>
        </p:spPr>
      </p:pic>
      <p:sp>
        <p:nvSpPr>
          <p:cNvPr id="226" name="Google Shape;226;p27"/>
          <p:cNvSpPr txBox="1"/>
          <p:nvPr/>
        </p:nvSpPr>
        <p:spPr>
          <a:xfrm>
            <a:off x="9253325" y="823800"/>
            <a:ext cx="3471300" cy="227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400">
                <a:solidFill>
                  <a:schemeClr val="dk1"/>
                </a:solidFill>
                <a:latin typeface="Twentieth Century"/>
                <a:ea typeface="Twentieth Century"/>
                <a:cs typeface="Twentieth Century"/>
                <a:sym typeface="Twentieth Century"/>
              </a:rPr>
              <a:t>We had 34 practices last year</a:t>
            </a:r>
            <a:endParaRPr sz="3400">
              <a:solidFill>
                <a:schemeClr val="dk1"/>
              </a:solidFill>
              <a:latin typeface="Twentieth Century"/>
              <a:ea typeface="Twentieth Century"/>
              <a:cs typeface="Twentieth Century"/>
              <a:sym typeface="Twentieth Century"/>
            </a:endParaRPr>
          </a:p>
          <a:p>
            <a:pPr marL="0" lvl="0" indent="0" algn="ctr" rtl="0">
              <a:spcBef>
                <a:spcPts val="0"/>
              </a:spcBef>
              <a:spcAft>
                <a:spcPts val="0"/>
              </a:spcAft>
              <a:buNone/>
            </a:pPr>
            <a:r>
              <a:rPr lang="en-US" sz="3400">
                <a:solidFill>
                  <a:schemeClr val="dk1"/>
                </a:solidFill>
                <a:latin typeface="Twentieth Century"/>
                <a:ea typeface="Twentieth Century"/>
                <a:cs typeface="Twentieth Century"/>
                <a:sym typeface="Twentieth Century"/>
              </a:rPr>
              <a:t>3,060 mins</a:t>
            </a:r>
            <a:endParaRPr sz="3400">
              <a:solidFill>
                <a:schemeClr val="dk1"/>
              </a:solidFill>
              <a:latin typeface="Twentieth Century"/>
              <a:ea typeface="Twentieth Century"/>
              <a:cs typeface="Twentieth Century"/>
              <a:sym typeface="Twentieth Century"/>
            </a:endParaRPr>
          </a:p>
          <a:p>
            <a:pPr marL="0" lvl="0" indent="0" algn="ctr" rtl="0">
              <a:spcBef>
                <a:spcPts val="0"/>
              </a:spcBef>
              <a:spcAft>
                <a:spcPts val="0"/>
              </a:spcAft>
              <a:buNone/>
            </a:pPr>
            <a:r>
              <a:rPr lang="en-US" sz="3400">
                <a:solidFill>
                  <a:schemeClr val="dk1"/>
                </a:solidFill>
                <a:latin typeface="Twentieth Century"/>
                <a:ea typeface="Twentieth Century"/>
                <a:cs typeface="Twentieth Century"/>
                <a:sym typeface="Twentieth Century"/>
              </a:rPr>
              <a:t>51 hours</a:t>
            </a:r>
            <a:endParaRPr sz="3400">
              <a:solidFill>
                <a:schemeClr val="dk1"/>
              </a:solidFill>
              <a:latin typeface="Twentieth Century"/>
              <a:ea typeface="Twentieth Century"/>
              <a:cs typeface="Twentieth Century"/>
              <a:sym typeface="Twentieth Century"/>
            </a:endParaRPr>
          </a:p>
        </p:txBody>
      </p:sp>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0"/>
        <p:cNvGrpSpPr/>
        <p:nvPr/>
      </p:nvGrpSpPr>
      <p:grpSpPr>
        <a:xfrm>
          <a:off x="0" y="0"/>
          <a:ext cx="0" cy="0"/>
          <a:chOff x="0" y="0"/>
          <a:chExt cx="0" cy="0"/>
        </a:xfrm>
      </p:grpSpPr>
      <p:sp>
        <p:nvSpPr>
          <p:cNvPr id="51" name="Google Shape;51;p10"/>
          <p:cNvSpPr/>
          <p:nvPr/>
        </p:nvSpPr>
        <p:spPr>
          <a:xfrm>
            <a:off x="4510855" y="1898241"/>
            <a:ext cx="4536600" cy="523200"/>
          </a:xfrm>
          <a:prstGeom prst="roundRect">
            <a:avLst>
              <a:gd name="adj" fmla="val 16667"/>
            </a:avLst>
          </a:prstGeom>
          <a:solidFill>
            <a:srgbClr val="FF0000"/>
          </a:solidFill>
          <a:ln w="19050" cap="flat" cmpd="sng">
            <a:solidFill>
              <a:schemeClr val="lt1"/>
            </a:solidFill>
            <a:prstDash val="solid"/>
            <a:miter lim="800000"/>
            <a:headEnd type="none" w="sm" len="sm"/>
            <a:tailEnd type="none" w="sm" len="sm"/>
          </a:ln>
        </p:spPr>
        <p:txBody>
          <a:bodyPr spcFirstLastPara="1" wrap="square" lIns="96425" tIns="48200" rIns="96425" bIns="482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10"/>
          <p:cNvSpPr/>
          <p:nvPr/>
        </p:nvSpPr>
        <p:spPr>
          <a:xfrm>
            <a:off x="5349803" y="1887250"/>
            <a:ext cx="27693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Twentieth Century"/>
                <a:ea typeface="Twentieth Century"/>
                <a:cs typeface="Twentieth Century"/>
                <a:sym typeface="Twentieth Century"/>
              </a:rPr>
              <a:t>Purpose.  WHY?</a:t>
            </a:r>
            <a:endParaRPr sz="2400" b="1" i="0" u="none" strike="noStrike" cap="none">
              <a:solidFill>
                <a:schemeClr val="lt1"/>
              </a:solidFill>
              <a:latin typeface="Twentieth Century"/>
              <a:ea typeface="Twentieth Century"/>
              <a:cs typeface="Twentieth Century"/>
              <a:sym typeface="Twentieth Century"/>
            </a:endParaRPr>
          </a:p>
        </p:txBody>
      </p:sp>
      <p:sp>
        <p:nvSpPr>
          <p:cNvPr id="53" name="Google Shape;53;p10"/>
          <p:cNvSpPr/>
          <p:nvPr/>
        </p:nvSpPr>
        <p:spPr>
          <a:xfrm>
            <a:off x="4852969" y="1986292"/>
            <a:ext cx="366900" cy="366900"/>
          </a:xfrm>
          <a:prstGeom prst="ellipse">
            <a:avLst/>
          </a:prstGeom>
          <a:solidFill>
            <a:schemeClr val="dk1"/>
          </a:solidFill>
          <a:ln>
            <a:noFill/>
          </a:ln>
          <a:effectLst>
            <a:outerShdw blurRad="203200" dist="88900" dir="8100000" sx="102000" sy="102000" algn="tr"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lt1"/>
                </a:solidFill>
                <a:latin typeface="Calibri"/>
                <a:ea typeface="Calibri"/>
                <a:cs typeface="Calibri"/>
                <a:sym typeface="Calibri"/>
              </a:rPr>
              <a:t>1</a:t>
            </a:r>
            <a:endParaRPr sz="1200" b="0" i="0" u="none" strike="noStrike" cap="none">
              <a:solidFill>
                <a:schemeClr val="lt1"/>
              </a:solidFill>
              <a:latin typeface="Calibri"/>
              <a:ea typeface="Calibri"/>
              <a:cs typeface="Calibri"/>
              <a:sym typeface="Calibri"/>
            </a:endParaRPr>
          </a:p>
        </p:txBody>
      </p:sp>
      <p:sp>
        <p:nvSpPr>
          <p:cNvPr id="54" name="Google Shape;54;p10"/>
          <p:cNvSpPr/>
          <p:nvPr/>
        </p:nvSpPr>
        <p:spPr>
          <a:xfrm>
            <a:off x="4510855" y="3126597"/>
            <a:ext cx="4536600" cy="523200"/>
          </a:xfrm>
          <a:prstGeom prst="roundRect">
            <a:avLst>
              <a:gd name="adj" fmla="val 16667"/>
            </a:avLst>
          </a:prstGeom>
          <a:solidFill>
            <a:srgbClr val="FF0000"/>
          </a:solidFill>
          <a:ln w="19050" cap="flat" cmpd="sng">
            <a:solidFill>
              <a:schemeClr val="lt1"/>
            </a:solidFill>
            <a:prstDash val="solid"/>
            <a:miter lim="800000"/>
            <a:headEnd type="none" w="sm" len="sm"/>
            <a:tailEnd type="none" w="sm" len="sm"/>
          </a:ln>
        </p:spPr>
        <p:txBody>
          <a:bodyPr spcFirstLastPara="1" wrap="square" lIns="96425" tIns="48200" rIns="96425" bIns="482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10"/>
          <p:cNvSpPr/>
          <p:nvPr/>
        </p:nvSpPr>
        <p:spPr>
          <a:xfrm>
            <a:off x="5349800" y="3193400"/>
            <a:ext cx="3061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Twentieth Century"/>
                <a:ea typeface="Twentieth Century"/>
                <a:cs typeface="Twentieth Century"/>
                <a:sym typeface="Twentieth Century"/>
              </a:rPr>
              <a:t>Practice/Planning </a:t>
            </a:r>
            <a:endParaRPr sz="2800" b="1" i="0" u="none" strike="noStrike" cap="none">
              <a:solidFill>
                <a:schemeClr val="lt1"/>
              </a:solidFill>
              <a:latin typeface="Twentieth Century"/>
              <a:ea typeface="Twentieth Century"/>
              <a:cs typeface="Twentieth Century"/>
              <a:sym typeface="Twentieth Century"/>
            </a:endParaRPr>
          </a:p>
        </p:txBody>
      </p:sp>
      <p:sp>
        <p:nvSpPr>
          <p:cNvPr id="56" name="Google Shape;56;p10"/>
          <p:cNvSpPr/>
          <p:nvPr/>
        </p:nvSpPr>
        <p:spPr>
          <a:xfrm>
            <a:off x="4852969" y="3214648"/>
            <a:ext cx="366900" cy="366900"/>
          </a:xfrm>
          <a:prstGeom prst="ellipse">
            <a:avLst/>
          </a:prstGeom>
          <a:solidFill>
            <a:schemeClr val="dk1"/>
          </a:solidFill>
          <a:ln>
            <a:noFill/>
          </a:ln>
          <a:effectLst>
            <a:outerShdw blurRad="203200" dist="88900" dir="8100000" sx="102000" sy="102000" algn="tr"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lt1"/>
                </a:solidFill>
                <a:latin typeface="Calibri"/>
                <a:ea typeface="Calibri"/>
                <a:cs typeface="Calibri"/>
                <a:sym typeface="Calibri"/>
              </a:rPr>
              <a:t>2</a:t>
            </a:r>
            <a:endParaRPr sz="1200" b="0" i="0" u="none" strike="noStrike" cap="none">
              <a:solidFill>
                <a:schemeClr val="lt1"/>
              </a:solidFill>
              <a:latin typeface="Calibri"/>
              <a:ea typeface="Calibri"/>
              <a:cs typeface="Calibri"/>
              <a:sym typeface="Calibri"/>
            </a:endParaRPr>
          </a:p>
        </p:txBody>
      </p:sp>
      <p:sp>
        <p:nvSpPr>
          <p:cNvPr id="57" name="Google Shape;57;p10"/>
          <p:cNvSpPr/>
          <p:nvPr/>
        </p:nvSpPr>
        <p:spPr>
          <a:xfrm>
            <a:off x="4510855" y="4281928"/>
            <a:ext cx="4536600" cy="523200"/>
          </a:xfrm>
          <a:prstGeom prst="roundRect">
            <a:avLst>
              <a:gd name="adj" fmla="val 16667"/>
            </a:avLst>
          </a:prstGeom>
          <a:solidFill>
            <a:srgbClr val="FF0000"/>
          </a:solidFill>
          <a:ln w="19050" cap="flat" cmpd="sng">
            <a:solidFill>
              <a:schemeClr val="lt1"/>
            </a:solidFill>
            <a:prstDash val="solid"/>
            <a:miter lim="800000"/>
            <a:headEnd type="none" w="sm" len="sm"/>
            <a:tailEnd type="none" w="sm" len="sm"/>
          </a:ln>
        </p:spPr>
        <p:txBody>
          <a:bodyPr spcFirstLastPara="1" wrap="square" lIns="96425" tIns="48200" rIns="96425" bIns="482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10"/>
          <p:cNvSpPr/>
          <p:nvPr/>
        </p:nvSpPr>
        <p:spPr>
          <a:xfrm>
            <a:off x="5349800" y="4347150"/>
            <a:ext cx="3061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Twentieth Century"/>
                <a:ea typeface="Twentieth Century"/>
                <a:cs typeface="Twentieth Century"/>
                <a:sym typeface="Twentieth Century"/>
              </a:rPr>
              <a:t>Shared Practices</a:t>
            </a:r>
            <a:endParaRPr sz="2800" b="1" i="0" u="none" strike="noStrike" cap="none">
              <a:solidFill>
                <a:schemeClr val="lt1"/>
              </a:solidFill>
              <a:latin typeface="Twentieth Century"/>
              <a:ea typeface="Twentieth Century"/>
              <a:cs typeface="Twentieth Century"/>
              <a:sym typeface="Twentieth Century"/>
            </a:endParaRPr>
          </a:p>
        </p:txBody>
      </p:sp>
      <p:sp>
        <p:nvSpPr>
          <p:cNvPr id="59" name="Google Shape;59;p10"/>
          <p:cNvSpPr/>
          <p:nvPr/>
        </p:nvSpPr>
        <p:spPr>
          <a:xfrm>
            <a:off x="4852969" y="4369979"/>
            <a:ext cx="366900" cy="366900"/>
          </a:xfrm>
          <a:prstGeom prst="ellipse">
            <a:avLst/>
          </a:prstGeom>
          <a:solidFill>
            <a:schemeClr val="dk1"/>
          </a:solidFill>
          <a:ln>
            <a:noFill/>
          </a:ln>
          <a:effectLst>
            <a:outerShdw blurRad="203200" dist="88900" dir="8100000" sx="102000" sy="102000" algn="tr"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lt1"/>
                </a:solidFill>
                <a:latin typeface="Calibri"/>
                <a:ea typeface="Calibri"/>
                <a:cs typeface="Calibri"/>
                <a:sym typeface="Calibri"/>
              </a:rPr>
              <a:t>3</a:t>
            </a:r>
            <a:endParaRPr sz="1200" b="0" i="0" u="none" strike="noStrike" cap="none">
              <a:solidFill>
                <a:schemeClr val="lt1"/>
              </a:solidFill>
              <a:latin typeface="Calibri"/>
              <a:ea typeface="Calibri"/>
              <a:cs typeface="Calibri"/>
              <a:sym typeface="Calibri"/>
            </a:endParaRPr>
          </a:p>
        </p:txBody>
      </p:sp>
      <p:sp>
        <p:nvSpPr>
          <p:cNvPr id="60" name="Google Shape;60;p10"/>
          <p:cNvSpPr/>
          <p:nvPr/>
        </p:nvSpPr>
        <p:spPr>
          <a:xfrm>
            <a:off x="4510855" y="5446136"/>
            <a:ext cx="4536600" cy="523200"/>
          </a:xfrm>
          <a:prstGeom prst="roundRect">
            <a:avLst>
              <a:gd name="adj" fmla="val 16667"/>
            </a:avLst>
          </a:prstGeom>
          <a:solidFill>
            <a:srgbClr val="FF0000"/>
          </a:solidFill>
          <a:ln w="19050" cap="flat" cmpd="sng">
            <a:solidFill>
              <a:schemeClr val="lt1"/>
            </a:solidFill>
            <a:prstDash val="solid"/>
            <a:miter lim="800000"/>
            <a:headEnd type="none" w="sm" len="sm"/>
            <a:tailEnd type="none" w="sm" len="sm"/>
          </a:ln>
        </p:spPr>
        <p:txBody>
          <a:bodyPr spcFirstLastPara="1" wrap="square" lIns="96425" tIns="48200" rIns="96425" bIns="482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10"/>
          <p:cNvSpPr/>
          <p:nvPr/>
        </p:nvSpPr>
        <p:spPr>
          <a:xfrm>
            <a:off x="5283425" y="5511350"/>
            <a:ext cx="36117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Twentieth Century"/>
                <a:ea typeface="Twentieth Century"/>
                <a:cs typeface="Twentieth Century"/>
                <a:sym typeface="Twentieth Century"/>
              </a:rPr>
              <a:t>Parent Meeting/ Resources</a:t>
            </a:r>
            <a:endParaRPr sz="2800" b="1" i="0" u="none" strike="noStrike" cap="none">
              <a:solidFill>
                <a:schemeClr val="lt1"/>
              </a:solidFill>
              <a:latin typeface="Twentieth Century"/>
              <a:ea typeface="Twentieth Century"/>
              <a:cs typeface="Twentieth Century"/>
              <a:sym typeface="Twentieth Century"/>
            </a:endParaRPr>
          </a:p>
        </p:txBody>
      </p:sp>
      <p:sp>
        <p:nvSpPr>
          <p:cNvPr id="62" name="Google Shape;62;p10"/>
          <p:cNvSpPr/>
          <p:nvPr/>
        </p:nvSpPr>
        <p:spPr>
          <a:xfrm>
            <a:off x="4852969" y="5534187"/>
            <a:ext cx="366900" cy="366900"/>
          </a:xfrm>
          <a:prstGeom prst="ellipse">
            <a:avLst/>
          </a:prstGeom>
          <a:solidFill>
            <a:schemeClr val="dk1"/>
          </a:solidFill>
          <a:ln>
            <a:noFill/>
          </a:ln>
          <a:effectLst>
            <a:outerShdw blurRad="203200" dist="88900" dir="8100000" sx="102000" sy="102000" algn="tr"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lt1"/>
                </a:solidFill>
                <a:latin typeface="Calibri"/>
                <a:ea typeface="Calibri"/>
                <a:cs typeface="Calibri"/>
                <a:sym typeface="Calibri"/>
              </a:rPr>
              <a:t>4</a:t>
            </a:r>
            <a:endParaRPr sz="1200" b="0" i="0" u="none" strike="noStrike" cap="none">
              <a:solidFill>
                <a:schemeClr val="lt1"/>
              </a:solidFill>
              <a:latin typeface="Calibri"/>
              <a:ea typeface="Calibri"/>
              <a:cs typeface="Calibri"/>
              <a:sym typeface="Calibri"/>
            </a:endParaRPr>
          </a:p>
        </p:txBody>
      </p:sp>
      <p:pic>
        <p:nvPicPr>
          <p:cNvPr id="63" name="Google Shape;63;p10"/>
          <p:cNvPicPr preferRelativeResize="0"/>
          <p:nvPr/>
        </p:nvPicPr>
        <p:blipFill>
          <a:blip r:embed="rId3">
            <a:alphaModFix/>
          </a:blip>
          <a:stretch>
            <a:fillRect/>
          </a:stretch>
        </p:blipFill>
        <p:spPr>
          <a:xfrm>
            <a:off x="-41653" y="-110200"/>
            <a:ext cx="3265549" cy="3265574"/>
          </a:xfrm>
          <a:prstGeom prst="rect">
            <a:avLst/>
          </a:prstGeom>
          <a:noFill/>
          <a:ln>
            <a:noFill/>
          </a:ln>
        </p:spPr>
      </p:pic>
      <p:pic>
        <p:nvPicPr>
          <p:cNvPr id="64" name="Google Shape;64;p10"/>
          <p:cNvPicPr preferRelativeResize="0"/>
          <p:nvPr/>
        </p:nvPicPr>
        <p:blipFill>
          <a:blip r:embed="rId3">
            <a:alphaModFix/>
          </a:blip>
          <a:stretch>
            <a:fillRect/>
          </a:stretch>
        </p:blipFill>
        <p:spPr>
          <a:xfrm>
            <a:off x="9593197" y="3922550"/>
            <a:ext cx="3265549" cy="3265574"/>
          </a:xfrm>
          <a:prstGeom prst="rect">
            <a:avLst/>
          </a:prstGeom>
          <a:noFill/>
          <a:ln>
            <a:noFill/>
          </a:ln>
        </p:spPr>
      </p:pic>
      <p:sp>
        <p:nvSpPr>
          <p:cNvPr id="65" name="Google Shape;65;p10"/>
          <p:cNvSpPr txBox="1"/>
          <p:nvPr/>
        </p:nvSpPr>
        <p:spPr>
          <a:xfrm>
            <a:off x="3686950" y="304800"/>
            <a:ext cx="5730600" cy="153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8800" b="1">
                <a:solidFill>
                  <a:srgbClr val="FF0000"/>
                </a:solidFill>
                <a:highlight>
                  <a:schemeClr val="dk1"/>
                </a:highlight>
                <a:latin typeface="Twentieth Century"/>
                <a:ea typeface="Twentieth Century"/>
                <a:cs typeface="Twentieth Century"/>
                <a:sym typeface="Twentieth Century"/>
              </a:rPr>
              <a:t>TOPICS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p:tgtEl>
                                          <p:spTgt spid="51"/>
                                        </p:tgtEl>
                                        <p:attrNameLst>
                                          <p:attrName>ppt_w</p:attrName>
                                        </p:attrNameLst>
                                      </p:cBhvr>
                                      <p:tavLst>
                                        <p:tav tm="0">
                                          <p:val>
                                            <p:strVal val="0"/>
                                          </p:val>
                                        </p:tav>
                                        <p:tav tm="100000">
                                          <p:val>
                                            <p:strVal val="#ppt_w"/>
                                          </p:val>
                                        </p:tav>
                                      </p:tavLst>
                                    </p:anim>
                                    <p:anim calcmode="lin" valueType="num">
                                      <p:cBhvr additive="base">
                                        <p:cTn id="8" dur="500"/>
                                        <p:tgtEl>
                                          <p:spTgt spid="51"/>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500"/>
                                        <p:tgtEl>
                                          <p:spTgt spid="54"/>
                                        </p:tgtEl>
                                        <p:attrNameLst>
                                          <p:attrName>ppt_w</p:attrName>
                                        </p:attrNameLst>
                                      </p:cBhvr>
                                      <p:tavLst>
                                        <p:tav tm="0">
                                          <p:val>
                                            <p:strVal val="0"/>
                                          </p:val>
                                        </p:tav>
                                        <p:tav tm="100000">
                                          <p:val>
                                            <p:strVal val="#ppt_w"/>
                                          </p:val>
                                        </p:tav>
                                      </p:tavLst>
                                    </p:anim>
                                    <p:anim calcmode="lin" valueType="num">
                                      <p:cBhvr additive="base">
                                        <p:cTn id="21" dur="500"/>
                                        <p:tgtEl>
                                          <p:spTgt spid="54"/>
                                        </p:tgtEl>
                                        <p:attrNameLst>
                                          <p:attrName>ppt_h</p:attrName>
                                        </p:attrNameLst>
                                      </p:cBhvr>
                                      <p:tavLst>
                                        <p:tav tm="0">
                                          <p:val>
                                            <p:strVal val="0"/>
                                          </p:val>
                                        </p:tav>
                                        <p:tav tm="100000">
                                          <p:val>
                                            <p:strVal val="#ppt_h"/>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57"/>
                                        </p:tgtEl>
                                        <p:attrNameLst>
                                          <p:attrName>style.visibility</p:attrName>
                                        </p:attrNameLst>
                                      </p:cBhvr>
                                      <p:to>
                                        <p:strVal val="visible"/>
                                      </p:to>
                                    </p:set>
                                    <p:anim calcmode="lin" valueType="num">
                                      <p:cBhvr additive="base">
                                        <p:cTn id="33" dur="500"/>
                                        <p:tgtEl>
                                          <p:spTgt spid="57"/>
                                        </p:tgtEl>
                                        <p:attrNameLst>
                                          <p:attrName>ppt_w</p:attrName>
                                        </p:attrNameLst>
                                      </p:cBhvr>
                                      <p:tavLst>
                                        <p:tav tm="0">
                                          <p:val>
                                            <p:strVal val="0"/>
                                          </p:val>
                                        </p:tav>
                                        <p:tav tm="100000">
                                          <p:val>
                                            <p:strVal val="#ppt_w"/>
                                          </p:val>
                                        </p:tav>
                                      </p:tavLst>
                                    </p:anim>
                                    <p:anim calcmode="lin" valueType="num">
                                      <p:cBhvr additive="base">
                                        <p:cTn id="34" dur="500"/>
                                        <p:tgtEl>
                                          <p:spTgt spid="57"/>
                                        </p:tgtEl>
                                        <p:attrNameLst>
                                          <p:attrName>ppt_h</p:attrName>
                                        </p:attrNameLst>
                                      </p:cBhvr>
                                      <p:tavLst>
                                        <p:tav tm="0">
                                          <p:val>
                                            <p:strVal val="0"/>
                                          </p:val>
                                        </p:tav>
                                        <p:tav tm="100000">
                                          <p:val>
                                            <p:strVal val="#ppt_h"/>
                                          </p:val>
                                        </p:tav>
                                      </p:tavLst>
                                    </p:anim>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500"/>
                                        <p:tgtEl>
                                          <p:spTgt spid="60"/>
                                        </p:tgtEl>
                                        <p:attrNameLst>
                                          <p:attrName>ppt_w</p:attrName>
                                        </p:attrNameLst>
                                      </p:cBhvr>
                                      <p:tavLst>
                                        <p:tav tm="0">
                                          <p:val>
                                            <p:strVal val="0"/>
                                          </p:val>
                                        </p:tav>
                                        <p:tav tm="100000">
                                          <p:val>
                                            <p:strVal val="#ppt_w"/>
                                          </p:val>
                                        </p:tav>
                                      </p:tavLst>
                                    </p:anim>
                                    <p:anim calcmode="lin" valueType="num">
                                      <p:cBhvr additive="base">
                                        <p:cTn id="47" dur="500"/>
                                        <p:tgtEl>
                                          <p:spTgt spid="60"/>
                                        </p:tgtEl>
                                        <p:attrNameLst>
                                          <p:attrName>ppt_h</p:attrName>
                                        </p:attrNameLst>
                                      </p:cBhvr>
                                      <p:tavLst>
                                        <p:tav tm="0">
                                          <p:val>
                                            <p:strVal val="0"/>
                                          </p:val>
                                        </p:tav>
                                        <p:tav tm="100000">
                                          <p:val>
                                            <p:strVal val="#ppt_h"/>
                                          </p:val>
                                        </p:tav>
                                      </p:tavLst>
                                    </p:anim>
                                  </p:childTnLst>
                                </p:cTn>
                              </p:par>
                            </p:childTnLst>
                          </p:cTn>
                        </p:par>
                        <p:par>
                          <p:cTn id="48" fill="hold">
                            <p:stCondLst>
                              <p:cond delay="5000"/>
                            </p:stCondLst>
                            <p:childTnLst>
                              <p:par>
                                <p:cTn id="49" presetID="10" presetClass="entr" presetSubtype="0" fill="hold"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p:nvPr/>
        </p:nvSpPr>
        <p:spPr>
          <a:xfrm>
            <a:off x="657900" y="208200"/>
            <a:ext cx="11842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Twentieth Century"/>
              <a:ea typeface="Twentieth Century"/>
              <a:cs typeface="Twentieth Century"/>
              <a:sym typeface="Twentieth Century"/>
            </a:endParaRPr>
          </a:p>
        </p:txBody>
      </p:sp>
      <p:sp>
        <p:nvSpPr>
          <p:cNvPr id="233" name="Google Shape;233;p28"/>
          <p:cNvSpPr txBox="1"/>
          <p:nvPr/>
        </p:nvSpPr>
        <p:spPr>
          <a:xfrm>
            <a:off x="658275" y="208200"/>
            <a:ext cx="11542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latin typeface="Twentieth Century"/>
                <a:ea typeface="Twentieth Century"/>
                <a:cs typeface="Twentieth Century"/>
                <a:sym typeface="Twentieth Century"/>
              </a:rPr>
              <a:t>5th Grade Girls Install Schedule </a:t>
            </a:r>
            <a:endParaRPr sz="2800">
              <a:latin typeface="Twentieth Century"/>
              <a:ea typeface="Twentieth Century"/>
              <a:cs typeface="Twentieth Century"/>
              <a:sym typeface="Twentieth Century"/>
            </a:endParaRPr>
          </a:p>
        </p:txBody>
      </p:sp>
      <p:sp>
        <p:nvSpPr>
          <p:cNvPr id="234" name="Google Shape;234;p28"/>
          <p:cNvSpPr txBox="1"/>
          <p:nvPr/>
        </p:nvSpPr>
        <p:spPr>
          <a:xfrm>
            <a:off x="845275" y="5167375"/>
            <a:ext cx="1157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235" name="Google Shape;235;p28"/>
          <p:cNvSpPr txBox="1"/>
          <p:nvPr/>
        </p:nvSpPr>
        <p:spPr>
          <a:xfrm>
            <a:off x="545475" y="411800"/>
            <a:ext cx="27855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400">
              <a:latin typeface="Twentieth Century"/>
              <a:ea typeface="Twentieth Century"/>
              <a:cs typeface="Twentieth Century"/>
              <a:sym typeface="Twentieth Century"/>
            </a:endParaRPr>
          </a:p>
        </p:txBody>
      </p:sp>
      <p:pic>
        <p:nvPicPr>
          <p:cNvPr id="236" name="Google Shape;236;p28"/>
          <p:cNvPicPr preferRelativeResize="0"/>
          <p:nvPr/>
        </p:nvPicPr>
        <p:blipFill>
          <a:blip r:embed="rId3">
            <a:alphaModFix/>
          </a:blip>
          <a:stretch>
            <a:fillRect/>
          </a:stretch>
        </p:blipFill>
        <p:spPr>
          <a:xfrm>
            <a:off x="697875" y="1007100"/>
            <a:ext cx="11392350" cy="5755375"/>
          </a:xfrm>
          <a:prstGeom prst="rect">
            <a:avLst/>
          </a:prstGeom>
          <a:noFill/>
          <a:ln>
            <a:noFill/>
          </a:ln>
        </p:spPr>
      </p:pic>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9"/>
          <p:cNvSpPr txBox="1"/>
          <p:nvPr/>
        </p:nvSpPr>
        <p:spPr>
          <a:xfrm>
            <a:off x="657900" y="208200"/>
            <a:ext cx="11842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Twentieth Century"/>
              <a:ea typeface="Twentieth Century"/>
              <a:cs typeface="Twentieth Century"/>
              <a:sym typeface="Twentieth Century"/>
            </a:endParaRPr>
          </a:p>
        </p:txBody>
      </p:sp>
      <p:sp>
        <p:nvSpPr>
          <p:cNvPr id="243" name="Google Shape;243;p29"/>
          <p:cNvSpPr txBox="1"/>
          <p:nvPr/>
        </p:nvSpPr>
        <p:spPr>
          <a:xfrm>
            <a:off x="658275" y="208200"/>
            <a:ext cx="115422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latin typeface="Twentieth Century"/>
                <a:ea typeface="Twentieth Century"/>
                <a:cs typeface="Twentieth Century"/>
                <a:sym typeface="Twentieth Century"/>
              </a:rPr>
              <a:t>Practice Planning</a:t>
            </a:r>
            <a:endParaRPr sz="2800">
              <a:latin typeface="Twentieth Century"/>
              <a:ea typeface="Twentieth Century"/>
              <a:cs typeface="Twentieth Century"/>
              <a:sym typeface="Twentieth Century"/>
            </a:endParaRPr>
          </a:p>
          <a:p>
            <a:pPr marL="0" lvl="0" indent="0" algn="ctr" rtl="0">
              <a:spcBef>
                <a:spcPts val="0"/>
              </a:spcBef>
              <a:spcAft>
                <a:spcPts val="0"/>
              </a:spcAft>
              <a:buNone/>
            </a:pPr>
            <a:r>
              <a:rPr lang="en-US" sz="2800">
                <a:latin typeface="Twentieth Century"/>
                <a:ea typeface="Twentieth Century"/>
                <a:cs typeface="Twentieth Century"/>
                <a:sym typeface="Twentieth Century"/>
              </a:rPr>
              <a:t>Major Areas of Focus</a:t>
            </a:r>
            <a:endParaRPr sz="2800">
              <a:latin typeface="Twentieth Century"/>
              <a:ea typeface="Twentieth Century"/>
              <a:cs typeface="Twentieth Century"/>
              <a:sym typeface="Twentieth Century"/>
            </a:endParaRPr>
          </a:p>
        </p:txBody>
      </p:sp>
      <p:sp>
        <p:nvSpPr>
          <p:cNvPr id="244" name="Google Shape;244;p29"/>
          <p:cNvSpPr txBox="1"/>
          <p:nvPr/>
        </p:nvSpPr>
        <p:spPr>
          <a:xfrm>
            <a:off x="845275" y="5167375"/>
            <a:ext cx="1157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245" name="Google Shape;245;p29"/>
          <p:cNvSpPr txBox="1"/>
          <p:nvPr/>
        </p:nvSpPr>
        <p:spPr>
          <a:xfrm>
            <a:off x="1063550" y="1715375"/>
            <a:ext cx="6327300" cy="380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100"/>
              <a:t>Ball Handling</a:t>
            </a:r>
            <a:endParaRPr sz="4100"/>
          </a:p>
          <a:p>
            <a:pPr marL="0" lvl="0" indent="0" algn="l" rtl="0">
              <a:spcBef>
                <a:spcPts val="0"/>
              </a:spcBef>
              <a:spcAft>
                <a:spcPts val="0"/>
              </a:spcAft>
              <a:buNone/>
            </a:pPr>
            <a:r>
              <a:rPr lang="en-US" sz="4100"/>
              <a:t>Passing</a:t>
            </a:r>
            <a:endParaRPr sz="4100"/>
          </a:p>
          <a:p>
            <a:pPr marL="0" lvl="0" indent="0" algn="l" rtl="0">
              <a:spcBef>
                <a:spcPts val="0"/>
              </a:spcBef>
              <a:spcAft>
                <a:spcPts val="0"/>
              </a:spcAft>
              <a:buNone/>
            </a:pPr>
            <a:r>
              <a:rPr lang="en-US" sz="4100"/>
              <a:t>Footwork &amp; Body Control</a:t>
            </a:r>
            <a:endParaRPr sz="4100"/>
          </a:p>
          <a:p>
            <a:pPr marL="0" lvl="0" indent="0" algn="l" rtl="0">
              <a:spcBef>
                <a:spcPts val="0"/>
              </a:spcBef>
              <a:spcAft>
                <a:spcPts val="0"/>
              </a:spcAft>
              <a:buNone/>
            </a:pPr>
            <a:r>
              <a:rPr lang="en-US" sz="4100"/>
              <a:t>Shooting</a:t>
            </a:r>
            <a:endParaRPr sz="4100"/>
          </a:p>
          <a:p>
            <a:pPr marL="0" lvl="0" indent="0" algn="l" rtl="0">
              <a:spcBef>
                <a:spcPts val="0"/>
              </a:spcBef>
              <a:spcAft>
                <a:spcPts val="0"/>
              </a:spcAft>
              <a:buNone/>
            </a:pPr>
            <a:r>
              <a:rPr lang="en-US" sz="4100"/>
              <a:t>Movement &amp; Finishing</a:t>
            </a:r>
            <a:endParaRPr sz="4100"/>
          </a:p>
          <a:p>
            <a:pPr marL="0" lvl="0" indent="0" algn="l" rtl="0">
              <a:spcBef>
                <a:spcPts val="0"/>
              </a:spcBef>
              <a:spcAft>
                <a:spcPts val="0"/>
              </a:spcAft>
              <a:buNone/>
            </a:pPr>
            <a:endParaRPr sz="3000">
              <a:latin typeface="Pacifico"/>
              <a:ea typeface="Pacifico"/>
              <a:cs typeface="Pacifico"/>
              <a:sym typeface="Pacifico"/>
            </a:endParaRPr>
          </a:p>
        </p:txBody>
      </p:sp>
      <p:sp>
        <p:nvSpPr>
          <p:cNvPr id="246" name="Google Shape;246;p29"/>
          <p:cNvSpPr txBox="1"/>
          <p:nvPr/>
        </p:nvSpPr>
        <p:spPr>
          <a:xfrm>
            <a:off x="7998900" y="1733500"/>
            <a:ext cx="5215500" cy="270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100"/>
              <a:t>Rebounding</a:t>
            </a:r>
            <a:endParaRPr sz="4100"/>
          </a:p>
          <a:p>
            <a:pPr marL="0" lvl="0" indent="0" algn="l" rtl="0">
              <a:spcBef>
                <a:spcPts val="0"/>
              </a:spcBef>
              <a:spcAft>
                <a:spcPts val="0"/>
              </a:spcAft>
              <a:buNone/>
            </a:pPr>
            <a:r>
              <a:rPr lang="en-US" sz="4100"/>
              <a:t>Team Offense</a:t>
            </a:r>
            <a:endParaRPr sz="4100"/>
          </a:p>
          <a:p>
            <a:pPr marL="0" lvl="0" indent="0" algn="l" rtl="0">
              <a:spcBef>
                <a:spcPts val="0"/>
              </a:spcBef>
              <a:spcAft>
                <a:spcPts val="0"/>
              </a:spcAft>
              <a:buNone/>
            </a:pPr>
            <a:r>
              <a:rPr lang="en-US" sz="4100"/>
              <a:t>Team Defense</a:t>
            </a:r>
            <a:endParaRPr sz="4100"/>
          </a:p>
          <a:p>
            <a:pPr marL="0" lvl="0" indent="0" algn="l" rtl="0">
              <a:spcBef>
                <a:spcPts val="0"/>
              </a:spcBef>
              <a:spcAft>
                <a:spcPts val="0"/>
              </a:spcAft>
              <a:buNone/>
            </a:pPr>
            <a:r>
              <a:rPr lang="en-US" sz="4100"/>
              <a:t>Basketball IQ</a:t>
            </a:r>
            <a:endParaRPr sz="4100"/>
          </a:p>
        </p:txBody>
      </p:sp>
      <p:sp>
        <p:nvSpPr>
          <p:cNvPr id="247" name="Google Shape;247;p29"/>
          <p:cNvSpPr txBox="1"/>
          <p:nvPr/>
        </p:nvSpPr>
        <p:spPr>
          <a:xfrm>
            <a:off x="216825" y="5723675"/>
            <a:ext cx="124251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100">
                <a:solidFill>
                  <a:schemeClr val="dk1"/>
                </a:solidFill>
              </a:rPr>
              <a:t>Grade by grade standards - scaffolding(year to year)</a:t>
            </a:r>
            <a:endParaRPr sz="4100">
              <a:solidFill>
                <a:schemeClr val="dk1"/>
              </a:solidFill>
            </a:endParaRPr>
          </a:p>
        </p:txBody>
      </p:sp>
    </p:spTree>
  </p:cSld>
  <p:clrMapOvr>
    <a:masterClrMapping/>
  </p:clrMapOvr>
  <p:transition>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p:nvPr/>
        </p:nvSpPr>
        <p:spPr>
          <a:xfrm>
            <a:off x="657900" y="208200"/>
            <a:ext cx="11842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Twentieth Century"/>
              <a:ea typeface="Twentieth Century"/>
              <a:cs typeface="Twentieth Century"/>
              <a:sym typeface="Twentieth Century"/>
            </a:endParaRPr>
          </a:p>
        </p:txBody>
      </p:sp>
      <p:sp>
        <p:nvSpPr>
          <p:cNvPr id="254" name="Google Shape;254;p30"/>
          <p:cNvSpPr txBox="1"/>
          <p:nvPr/>
        </p:nvSpPr>
        <p:spPr>
          <a:xfrm>
            <a:off x="658275" y="208200"/>
            <a:ext cx="115422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latin typeface="Twentieth Century"/>
                <a:ea typeface="Twentieth Century"/>
                <a:cs typeface="Twentieth Century"/>
                <a:sym typeface="Twentieth Century"/>
              </a:rPr>
              <a:t>Why these drills?</a:t>
            </a:r>
            <a:endParaRPr sz="2800">
              <a:latin typeface="Twentieth Century"/>
              <a:ea typeface="Twentieth Century"/>
              <a:cs typeface="Twentieth Century"/>
              <a:sym typeface="Twentieth Century"/>
            </a:endParaRPr>
          </a:p>
          <a:p>
            <a:pPr marL="0" lvl="0" indent="0" algn="ctr" rtl="0">
              <a:spcBef>
                <a:spcPts val="0"/>
              </a:spcBef>
              <a:spcAft>
                <a:spcPts val="0"/>
              </a:spcAft>
              <a:buNone/>
            </a:pPr>
            <a:r>
              <a:rPr lang="en-US" sz="2800">
                <a:latin typeface="Twentieth Century"/>
                <a:ea typeface="Twentieth Century"/>
                <a:cs typeface="Twentieth Century"/>
                <a:sym typeface="Twentieth Century"/>
              </a:rPr>
              <a:t>Why this terminology?</a:t>
            </a:r>
            <a:endParaRPr sz="2800">
              <a:latin typeface="Twentieth Century"/>
              <a:ea typeface="Twentieth Century"/>
              <a:cs typeface="Twentieth Century"/>
              <a:sym typeface="Twentieth Century"/>
            </a:endParaRPr>
          </a:p>
        </p:txBody>
      </p:sp>
      <p:sp>
        <p:nvSpPr>
          <p:cNvPr id="255" name="Google Shape;255;p30"/>
          <p:cNvSpPr txBox="1"/>
          <p:nvPr/>
        </p:nvSpPr>
        <p:spPr>
          <a:xfrm>
            <a:off x="557950" y="1957025"/>
            <a:ext cx="1179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wentieth Century"/>
              <a:ea typeface="Twentieth Century"/>
              <a:cs typeface="Twentieth Century"/>
              <a:sym typeface="Twentieth Century"/>
            </a:endParaRPr>
          </a:p>
        </p:txBody>
      </p:sp>
      <p:pic>
        <p:nvPicPr>
          <p:cNvPr id="256" name="Google Shape;256;p30"/>
          <p:cNvPicPr preferRelativeResize="0"/>
          <p:nvPr/>
        </p:nvPicPr>
        <p:blipFill rotWithShape="1">
          <a:blip r:embed="rId3">
            <a:alphaModFix/>
          </a:blip>
          <a:srcRect l="1740" r="-1740" b="20810"/>
          <a:stretch/>
        </p:blipFill>
        <p:spPr>
          <a:xfrm>
            <a:off x="8376750" y="2059950"/>
            <a:ext cx="3588400" cy="3757001"/>
          </a:xfrm>
          <a:prstGeom prst="rect">
            <a:avLst/>
          </a:prstGeom>
          <a:noFill/>
          <a:ln>
            <a:noFill/>
          </a:ln>
        </p:spPr>
      </p:pic>
      <p:cxnSp>
        <p:nvCxnSpPr>
          <p:cNvPr id="257" name="Google Shape;257;p30"/>
          <p:cNvCxnSpPr/>
          <p:nvPr/>
        </p:nvCxnSpPr>
        <p:spPr>
          <a:xfrm>
            <a:off x="5292275" y="3605925"/>
            <a:ext cx="2735700" cy="0"/>
          </a:xfrm>
          <a:prstGeom prst="straightConnector1">
            <a:avLst/>
          </a:prstGeom>
          <a:noFill/>
          <a:ln w="152400" cap="flat" cmpd="sng">
            <a:solidFill>
              <a:schemeClr val="dk2"/>
            </a:solidFill>
            <a:prstDash val="solid"/>
            <a:round/>
            <a:headEnd type="none" w="med" len="med"/>
            <a:tailEnd type="triangle" w="med" len="med"/>
          </a:ln>
        </p:spPr>
      </p:cxnSp>
      <p:pic>
        <p:nvPicPr>
          <p:cNvPr id="258" name="Google Shape;258;p30"/>
          <p:cNvPicPr preferRelativeResize="0"/>
          <p:nvPr/>
        </p:nvPicPr>
        <p:blipFill>
          <a:blip r:embed="rId4">
            <a:alphaModFix/>
          </a:blip>
          <a:stretch>
            <a:fillRect/>
          </a:stretch>
        </p:blipFill>
        <p:spPr>
          <a:xfrm>
            <a:off x="596897" y="2059950"/>
            <a:ext cx="4346599" cy="3757000"/>
          </a:xfrm>
          <a:prstGeom prst="rect">
            <a:avLst/>
          </a:prstGeom>
          <a:noFill/>
          <a:ln>
            <a:noFill/>
          </a:ln>
        </p:spPr>
      </p:pic>
    </p:spTree>
  </p:cSld>
  <p:clrMapOvr>
    <a:masterClrMapping/>
  </p:clrMapOvr>
  <p:transition>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1"/>
          <p:cNvSpPr txBox="1"/>
          <p:nvPr/>
        </p:nvSpPr>
        <p:spPr>
          <a:xfrm>
            <a:off x="657900" y="208200"/>
            <a:ext cx="11842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Twentieth Century"/>
              <a:ea typeface="Twentieth Century"/>
              <a:cs typeface="Twentieth Century"/>
              <a:sym typeface="Twentieth Century"/>
            </a:endParaRPr>
          </a:p>
        </p:txBody>
      </p:sp>
      <p:sp>
        <p:nvSpPr>
          <p:cNvPr id="265" name="Google Shape;265;p31"/>
          <p:cNvSpPr txBox="1"/>
          <p:nvPr/>
        </p:nvSpPr>
        <p:spPr>
          <a:xfrm>
            <a:off x="557950" y="1957025"/>
            <a:ext cx="1179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266" name="Google Shape;266;p31"/>
          <p:cNvSpPr txBox="1"/>
          <p:nvPr/>
        </p:nvSpPr>
        <p:spPr>
          <a:xfrm>
            <a:off x="270975" y="397500"/>
            <a:ext cx="12316800" cy="127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100">
                <a:latin typeface="Pacifico"/>
                <a:ea typeface="Pacifico"/>
                <a:cs typeface="Pacifico"/>
                <a:sym typeface="Pacifico"/>
              </a:rPr>
              <a:t>If I always do the same drills won’t the kids get bored?</a:t>
            </a:r>
            <a:endParaRPr sz="4100">
              <a:latin typeface="Pacifico"/>
              <a:ea typeface="Pacifico"/>
              <a:cs typeface="Pacifico"/>
              <a:sym typeface="Pacifico"/>
            </a:endParaRPr>
          </a:p>
          <a:p>
            <a:pPr marL="0" lvl="0" indent="0" algn="l" rtl="0">
              <a:spcBef>
                <a:spcPts val="0"/>
              </a:spcBef>
              <a:spcAft>
                <a:spcPts val="0"/>
              </a:spcAft>
              <a:buNone/>
            </a:pPr>
            <a:endParaRPr sz="3000">
              <a:latin typeface="Pacifico"/>
              <a:ea typeface="Pacifico"/>
              <a:cs typeface="Pacifico"/>
              <a:sym typeface="Pacifico"/>
            </a:endParaRPr>
          </a:p>
        </p:txBody>
      </p:sp>
      <p:pic>
        <p:nvPicPr>
          <p:cNvPr id="267" name="Google Shape;267;p31"/>
          <p:cNvPicPr preferRelativeResize="0"/>
          <p:nvPr/>
        </p:nvPicPr>
        <p:blipFill>
          <a:blip r:embed="rId3">
            <a:alphaModFix/>
          </a:blip>
          <a:stretch>
            <a:fillRect/>
          </a:stretch>
        </p:blipFill>
        <p:spPr>
          <a:xfrm>
            <a:off x="596888" y="1622725"/>
            <a:ext cx="5976826" cy="5322425"/>
          </a:xfrm>
          <a:prstGeom prst="rect">
            <a:avLst/>
          </a:prstGeom>
          <a:noFill/>
          <a:ln>
            <a:noFill/>
          </a:ln>
        </p:spPr>
      </p:pic>
      <p:sp>
        <p:nvSpPr>
          <p:cNvPr id="268" name="Google Shape;268;p31"/>
          <p:cNvSpPr txBox="1"/>
          <p:nvPr/>
        </p:nvSpPr>
        <p:spPr>
          <a:xfrm>
            <a:off x="6891200" y="2435075"/>
            <a:ext cx="5846100" cy="334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100">
                <a:solidFill>
                  <a:schemeClr val="dk1"/>
                </a:solidFill>
              </a:rPr>
              <a:t>The best players on your team want to compete.  Make drills competitive and they will never be bored.</a:t>
            </a:r>
            <a:endParaRPr/>
          </a:p>
        </p:txBody>
      </p:sp>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2"/>
          <p:cNvSpPr/>
          <p:nvPr/>
        </p:nvSpPr>
        <p:spPr>
          <a:xfrm>
            <a:off x="0" y="0"/>
            <a:ext cx="12858900" cy="72327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5" name="Google Shape;275;p32"/>
          <p:cNvSpPr/>
          <p:nvPr/>
        </p:nvSpPr>
        <p:spPr>
          <a:xfrm>
            <a:off x="7103717" y="1460007"/>
            <a:ext cx="5164200" cy="1138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2"/>
              </a:buClr>
              <a:buSzPts val="4400"/>
              <a:buFont typeface="Arial"/>
              <a:buNone/>
            </a:pPr>
            <a:r>
              <a:rPr lang="en-US" sz="3600">
                <a:solidFill>
                  <a:srgbClr val="FFFFFF"/>
                </a:solidFill>
                <a:latin typeface="Twentieth Century"/>
                <a:ea typeface="Twentieth Century"/>
                <a:cs typeface="Twentieth Century"/>
                <a:sym typeface="Twentieth Century"/>
              </a:rPr>
              <a:t>Shared Practices</a:t>
            </a:r>
            <a:endParaRPr sz="3600">
              <a:solidFill>
                <a:srgbClr val="FFFFFF"/>
              </a:solidFill>
              <a:latin typeface="Twentieth Century"/>
              <a:ea typeface="Twentieth Century"/>
              <a:cs typeface="Twentieth Century"/>
              <a:sym typeface="Twentieth Century"/>
            </a:endParaRPr>
          </a:p>
          <a:p>
            <a:pPr marL="0" marR="0" lvl="0" indent="0" algn="ctr" rtl="0">
              <a:spcBef>
                <a:spcPts val="0"/>
              </a:spcBef>
              <a:spcAft>
                <a:spcPts val="0"/>
              </a:spcAft>
              <a:buClr>
                <a:schemeClr val="accent2"/>
              </a:buClr>
              <a:buSzPts val="4400"/>
              <a:buFont typeface="Arial"/>
              <a:buNone/>
            </a:pPr>
            <a:r>
              <a:rPr lang="en-US" sz="3600">
                <a:solidFill>
                  <a:srgbClr val="FFFFFF"/>
                </a:solidFill>
                <a:latin typeface="Twentieth Century"/>
                <a:ea typeface="Twentieth Century"/>
                <a:cs typeface="Twentieth Century"/>
                <a:sym typeface="Twentieth Century"/>
              </a:rPr>
              <a:t>Two Teams Per Grade</a:t>
            </a:r>
            <a:endParaRPr sz="3600">
              <a:solidFill>
                <a:srgbClr val="FFFFFF"/>
              </a:solidFill>
              <a:latin typeface="Twentieth Century"/>
              <a:ea typeface="Twentieth Century"/>
              <a:cs typeface="Twentieth Century"/>
              <a:sym typeface="Twentieth Century"/>
            </a:endParaRPr>
          </a:p>
          <a:p>
            <a:pPr marL="0" marR="0" lvl="0" indent="0" algn="ctr" rtl="0">
              <a:spcBef>
                <a:spcPts val="0"/>
              </a:spcBef>
              <a:spcAft>
                <a:spcPts val="0"/>
              </a:spcAft>
              <a:buClr>
                <a:schemeClr val="accent2"/>
              </a:buClr>
              <a:buSzPts val="4400"/>
              <a:buFont typeface="Arial"/>
              <a:buNone/>
            </a:pPr>
            <a:endParaRPr sz="2400">
              <a:solidFill>
                <a:srgbClr val="FFFFFF"/>
              </a:solidFill>
              <a:latin typeface="Twentieth Century"/>
              <a:ea typeface="Twentieth Century"/>
              <a:cs typeface="Twentieth Century"/>
              <a:sym typeface="Twentieth Century"/>
            </a:endParaRPr>
          </a:p>
        </p:txBody>
      </p:sp>
      <p:sp>
        <p:nvSpPr>
          <p:cNvPr id="276" name="Google Shape;276;p32"/>
          <p:cNvSpPr txBox="1"/>
          <p:nvPr/>
        </p:nvSpPr>
        <p:spPr>
          <a:xfrm>
            <a:off x="2800200" y="3002945"/>
            <a:ext cx="1844100" cy="1569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600" b="0" i="0" u="none" strike="noStrike" cap="none">
                <a:solidFill>
                  <a:schemeClr val="lt1"/>
                </a:solidFill>
                <a:latin typeface="Twentieth Century"/>
                <a:ea typeface="Twentieth Century"/>
                <a:cs typeface="Twentieth Century"/>
                <a:sym typeface="Twentieth Century"/>
              </a:rPr>
              <a:t>0</a:t>
            </a:r>
            <a:r>
              <a:rPr lang="en-US" sz="9600">
                <a:solidFill>
                  <a:schemeClr val="lt1"/>
                </a:solidFill>
                <a:latin typeface="Twentieth Century"/>
                <a:ea typeface="Twentieth Century"/>
                <a:cs typeface="Twentieth Century"/>
                <a:sym typeface="Twentieth Century"/>
              </a:rPr>
              <a:t>3</a:t>
            </a:r>
            <a:endParaRPr sz="9600" b="1" i="0" u="none" strike="noStrike" cap="none">
              <a:solidFill>
                <a:schemeClr val="lt1"/>
              </a:solidFill>
              <a:latin typeface="Twentieth Century"/>
              <a:ea typeface="Twentieth Century"/>
              <a:cs typeface="Twentieth Century"/>
              <a:sym typeface="Twentieth Century"/>
            </a:endParaRPr>
          </a:p>
        </p:txBody>
      </p:sp>
      <p:sp>
        <p:nvSpPr>
          <p:cNvPr id="277" name="Google Shape;277;p32"/>
          <p:cNvSpPr/>
          <p:nvPr/>
        </p:nvSpPr>
        <p:spPr>
          <a:xfrm>
            <a:off x="3543569" y="4264829"/>
            <a:ext cx="1018294" cy="2694854"/>
          </a:xfrm>
          <a:custGeom>
            <a:avLst/>
            <a:gdLst/>
            <a:ahLst/>
            <a:cxnLst/>
            <a:rect l="l" t="t" r="r" b="b"/>
            <a:pathLst>
              <a:path w="1503017" h="3977645" extrusionOk="0">
                <a:moveTo>
                  <a:pt x="994411" y="0"/>
                </a:moveTo>
                <a:lnTo>
                  <a:pt x="1503017" y="0"/>
                </a:lnTo>
                <a:lnTo>
                  <a:pt x="508605" y="3977645"/>
                </a:lnTo>
                <a:lnTo>
                  <a:pt x="0" y="3977645"/>
                </a:lnTo>
                <a:close/>
              </a:path>
            </a:pathLst>
          </a:cu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8" name="Google Shape;278;p32"/>
          <p:cNvSpPr/>
          <p:nvPr/>
        </p:nvSpPr>
        <p:spPr>
          <a:xfrm>
            <a:off x="1368665" y="1628739"/>
            <a:ext cx="1758530" cy="4653845"/>
          </a:xfrm>
          <a:custGeom>
            <a:avLst/>
            <a:gdLst/>
            <a:ahLst/>
            <a:cxnLst/>
            <a:rect l="l" t="t" r="r" b="b"/>
            <a:pathLst>
              <a:path w="1503017" h="3977645" extrusionOk="0">
                <a:moveTo>
                  <a:pt x="994411" y="0"/>
                </a:moveTo>
                <a:lnTo>
                  <a:pt x="1503017" y="0"/>
                </a:lnTo>
                <a:lnTo>
                  <a:pt x="508605" y="3977645"/>
                </a:lnTo>
                <a:lnTo>
                  <a:pt x="0" y="3977645"/>
                </a:lnTo>
                <a:close/>
              </a:path>
            </a:pathLst>
          </a:cu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 calcmode="lin" valueType="num">
                                      <p:cBhvr additive="base">
                                        <p:cTn id="7" dur="500"/>
                                        <p:tgtEl>
                                          <p:spTgt spid="27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77"/>
                                        </p:tgtEl>
                                        <p:attrNameLst>
                                          <p:attrName>style.visibility</p:attrName>
                                        </p:attrNameLst>
                                      </p:cBhvr>
                                      <p:to>
                                        <p:strVal val="visible"/>
                                      </p:to>
                                    </p:set>
                                    <p:anim calcmode="lin" valueType="num">
                                      <p:cBhvr additive="base">
                                        <p:cTn id="12" dur="500"/>
                                        <p:tgtEl>
                                          <p:spTgt spid="277"/>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276"/>
                                        </p:tgtEl>
                                        <p:attrNameLst>
                                          <p:attrName>style.visibility</p:attrName>
                                        </p:attrNameLst>
                                      </p:cBhvr>
                                      <p:to>
                                        <p:strVal val="visible"/>
                                      </p:to>
                                    </p:set>
                                    <p:anim calcmode="lin" valueType="num">
                                      <p:cBhvr additive="base">
                                        <p:cTn id="16" dur="500"/>
                                        <p:tgtEl>
                                          <p:spTgt spid="276"/>
                                        </p:tgtEl>
                                        <p:attrNameLst>
                                          <p:attrName>ppt_w</p:attrName>
                                        </p:attrNameLst>
                                      </p:cBhvr>
                                      <p:tavLst>
                                        <p:tav tm="0">
                                          <p:val>
                                            <p:strVal val="0"/>
                                          </p:val>
                                        </p:tav>
                                        <p:tav tm="100000">
                                          <p:val>
                                            <p:strVal val="#ppt_w"/>
                                          </p:val>
                                        </p:tav>
                                      </p:tavLst>
                                    </p:anim>
                                    <p:anim calcmode="lin" valueType="num">
                                      <p:cBhvr additive="base">
                                        <p:cTn id="17" dur="500"/>
                                        <p:tgtEl>
                                          <p:spTgt spid="276"/>
                                        </p:tgtEl>
                                        <p:attrNameLst>
                                          <p:attrName>ppt_h</p:attrName>
                                        </p:attrNameLst>
                                      </p:cBhvr>
                                      <p:tavLst>
                                        <p:tav tm="0">
                                          <p:val>
                                            <p:strVal val="0"/>
                                          </p:val>
                                        </p:tav>
                                        <p:tav tm="100000">
                                          <p:val>
                                            <p:strVal val="#ppt_h"/>
                                          </p:val>
                                        </p:tav>
                                      </p:tavLst>
                                    </p:anim>
                                  </p:childTnLst>
                                </p:cTn>
                              </p:par>
                            </p:childTnLst>
                          </p:cTn>
                        </p:par>
                        <p:par>
                          <p:cTn id="18" fill="hold">
                            <p:stCondLst>
                              <p:cond delay="1000"/>
                            </p:stCondLst>
                            <p:childTnLst>
                              <p:par>
                                <p:cTn id="19" presetID="23" presetClass="entr" presetSubtype="16" fill="hold" nodeType="afterEffect">
                                  <p:stCondLst>
                                    <p:cond delay="0"/>
                                  </p:stCondLst>
                                  <p:childTnLst>
                                    <p:set>
                                      <p:cBhvr>
                                        <p:cTn id="20" dur="1" fill="hold">
                                          <p:stCondLst>
                                            <p:cond delay="0"/>
                                          </p:stCondLst>
                                        </p:cTn>
                                        <p:tgtEl>
                                          <p:spTgt spid="275"/>
                                        </p:tgtEl>
                                        <p:attrNameLst>
                                          <p:attrName>style.visibility</p:attrName>
                                        </p:attrNameLst>
                                      </p:cBhvr>
                                      <p:to>
                                        <p:strVal val="visible"/>
                                      </p:to>
                                    </p:set>
                                    <p:anim calcmode="lin" valueType="num">
                                      <p:cBhvr additive="base">
                                        <p:cTn id="21" dur="1000"/>
                                        <p:tgtEl>
                                          <p:spTgt spid="275"/>
                                        </p:tgtEl>
                                        <p:attrNameLst>
                                          <p:attrName>ppt_w</p:attrName>
                                        </p:attrNameLst>
                                      </p:cBhvr>
                                      <p:tavLst>
                                        <p:tav tm="0">
                                          <p:val>
                                            <p:strVal val="0"/>
                                          </p:val>
                                        </p:tav>
                                        <p:tav tm="100000">
                                          <p:val>
                                            <p:strVal val="#ppt_w"/>
                                          </p:val>
                                        </p:tav>
                                      </p:tavLst>
                                    </p:anim>
                                    <p:anim calcmode="lin" valueType="num">
                                      <p:cBhvr additive="base">
                                        <p:cTn id="22" dur="1000"/>
                                        <p:tgtEl>
                                          <p:spTgt spid="27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3"/>
          <p:cNvSpPr txBox="1"/>
          <p:nvPr/>
        </p:nvSpPr>
        <p:spPr>
          <a:xfrm>
            <a:off x="657900" y="208200"/>
            <a:ext cx="11842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Twentieth Century"/>
              <a:ea typeface="Twentieth Century"/>
              <a:cs typeface="Twentieth Century"/>
              <a:sym typeface="Twentieth Century"/>
            </a:endParaRPr>
          </a:p>
        </p:txBody>
      </p:sp>
      <p:sp>
        <p:nvSpPr>
          <p:cNvPr id="285" name="Google Shape;285;p33"/>
          <p:cNvSpPr txBox="1"/>
          <p:nvPr/>
        </p:nvSpPr>
        <p:spPr>
          <a:xfrm>
            <a:off x="658275" y="208200"/>
            <a:ext cx="115422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latin typeface="Twentieth Century"/>
                <a:ea typeface="Twentieth Century"/>
                <a:cs typeface="Twentieth Century"/>
                <a:sym typeface="Twentieth Century"/>
              </a:rPr>
              <a:t>Structure &amp; Format</a:t>
            </a:r>
            <a:endParaRPr sz="2800">
              <a:latin typeface="Twentieth Century"/>
              <a:ea typeface="Twentieth Century"/>
              <a:cs typeface="Twentieth Century"/>
              <a:sym typeface="Twentieth Century"/>
            </a:endParaRPr>
          </a:p>
          <a:p>
            <a:pPr marL="0" lvl="0" indent="0" algn="ctr" rtl="0">
              <a:spcBef>
                <a:spcPts val="0"/>
              </a:spcBef>
              <a:spcAft>
                <a:spcPts val="0"/>
              </a:spcAft>
              <a:buNone/>
            </a:pPr>
            <a:r>
              <a:rPr lang="en-US" sz="2800">
                <a:latin typeface="Twentieth Century"/>
                <a:ea typeface="Twentieth Century"/>
                <a:cs typeface="Twentieth Century"/>
                <a:sym typeface="Twentieth Century"/>
              </a:rPr>
              <a:t>Are you practicing at the same time or practicing together?</a:t>
            </a:r>
            <a:endParaRPr sz="2800">
              <a:latin typeface="Twentieth Century"/>
              <a:ea typeface="Twentieth Century"/>
              <a:cs typeface="Twentieth Century"/>
              <a:sym typeface="Twentieth Century"/>
            </a:endParaRPr>
          </a:p>
        </p:txBody>
      </p:sp>
      <p:sp>
        <p:nvSpPr>
          <p:cNvPr id="286" name="Google Shape;286;p33"/>
          <p:cNvSpPr txBox="1"/>
          <p:nvPr/>
        </p:nvSpPr>
        <p:spPr>
          <a:xfrm>
            <a:off x="557950" y="1957025"/>
            <a:ext cx="1179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287" name="Google Shape;287;p33"/>
          <p:cNvSpPr txBox="1"/>
          <p:nvPr/>
        </p:nvSpPr>
        <p:spPr>
          <a:xfrm>
            <a:off x="264075" y="1750075"/>
            <a:ext cx="123306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5000">
              <a:latin typeface="Pacifico"/>
              <a:ea typeface="Pacifico"/>
              <a:cs typeface="Pacifico"/>
              <a:sym typeface="Pacifico"/>
            </a:endParaRPr>
          </a:p>
        </p:txBody>
      </p:sp>
      <p:sp>
        <p:nvSpPr>
          <p:cNvPr id="288" name="Google Shape;288;p33"/>
          <p:cNvSpPr txBox="1"/>
          <p:nvPr/>
        </p:nvSpPr>
        <p:spPr>
          <a:xfrm>
            <a:off x="264075" y="1419875"/>
            <a:ext cx="12236100" cy="594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900"/>
              <a:t>The best part of practicing together is…</a:t>
            </a:r>
            <a:endParaRPr sz="4900"/>
          </a:p>
          <a:p>
            <a:pPr marL="0" lvl="0" indent="0" algn="l" rtl="0">
              <a:spcBef>
                <a:spcPts val="0"/>
              </a:spcBef>
              <a:spcAft>
                <a:spcPts val="0"/>
              </a:spcAft>
              <a:buNone/>
            </a:pPr>
            <a:endParaRPr sz="4900"/>
          </a:p>
          <a:p>
            <a:pPr marL="0" lvl="0" indent="0" algn="l" rtl="0">
              <a:spcBef>
                <a:spcPts val="0"/>
              </a:spcBef>
              <a:spcAft>
                <a:spcPts val="0"/>
              </a:spcAft>
              <a:buNone/>
            </a:pPr>
            <a:r>
              <a:rPr lang="en-US" sz="4100"/>
              <a:t>1. Competition </a:t>
            </a:r>
            <a:endParaRPr sz="4100"/>
          </a:p>
          <a:p>
            <a:pPr marL="0" lvl="0" indent="0" algn="l" rtl="0">
              <a:spcBef>
                <a:spcPts val="0"/>
              </a:spcBef>
              <a:spcAft>
                <a:spcPts val="0"/>
              </a:spcAft>
              <a:buNone/>
            </a:pPr>
            <a:r>
              <a:rPr lang="en-US" sz="4100"/>
              <a:t>2. All players get the same coaching.  At least two coaches coaching. One program - two teams</a:t>
            </a:r>
            <a:endParaRPr sz="4100"/>
          </a:p>
          <a:p>
            <a:pPr marL="0" lvl="0" indent="0" algn="l" rtl="0">
              <a:spcBef>
                <a:spcPts val="0"/>
              </a:spcBef>
              <a:spcAft>
                <a:spcPts val="0"/>
              </a:spcAft>
              <a:buNone/>
            </a:pPr>
            <a:r>
              <a:rPr lang="en-US" sz="4100"/>
              <a:t>3. Breaks the glass ceiling - player flexibility</a:t>
            </a:r>
            <a:endParaRPr sz="4100"/>
          </a:p>
          <a:p>
            <a:pPr marL="0" lvl="0" indent="0" algn="l" rtl="0">
              <a:spcBef>
                <a:spcPts val="0"/>
              </a:spcBef>
              <a:spcAft>
                <a:spcPts val="0"/>
              </a:spcAft>
              <a:buNone/>
            </a:pPr>
            <a:r>
              <a:rPr lang="en-US" sz="4100"/>
              <a:t>4. Potential to extend tryout.  Tryouts vs. Practice</a:t>
            </a:r>
            <a:endParaRPr sz="4100"/>
          </a:p>
          <a:p>
            <a:pPr marL="0" lvl="0" indent="0" algn="l" rtl="0">
              <a:spcBef>
                <a:spcPts val="0"/>
              </a:spcBef>
              <a:spcAft>
                <a:spcPts val="0"/>
              </a:spcAft>
              <a:buNone/>
            </a:pPr>
            <a:r>
              <a:rPr lang="en-US" sz="4100"/>
              <a:t>5. It does allow 5 vs. 5</a:t>
            </a:r>
            <a:endParaRPr sz="4100"/>
          </a:p>
          <a:p>
            <a:pPr marL="0" lvl="0" indent="0" algn="l" rtl="0">
              <a:spcBef>
                <a:spcPts val="0"/>
              </a:spcBef>
              <a:spcAft>
                <a:spcPts val="0"/>
              </a:spcAft>
              <a:buNone/>
            </a:pPr>
            <a:endParaRPr sz="3000">
              <a:latin typeface="Pacifico"/>
              <a:ea typeface="Pacifico"/>
              <a:cs typeface="Pacifico"/>
              <a:sym typeface="Pacifico"/>
            </a:endParaRPr>
          </a:p>
        </p:txBody>
      </p:sp>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4"/>
          <p:cNvSpPr txBox="1"/>
          <p:nvPr/>
        </p:nvSpPr>
        <p:spPr>
          <a:xfrm>
            <a:off x="657900" y="208200"/>
            <a:ext cx="11842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Twentieth Century"/>
              <a:ea typeface="Twentieth Century"/>
              <a:cs typeface="Twentieth Century"/>
              <a:sym typeface="Twentieth Century"/>
            </a:endParaRPr>
          </a:p>
        </p:txBody>
      </p:sp>
      <p:sp>
        <p:nvSpPr>
          <p:cNvPr id="295" name="Google Shape;295;p34"/>
          <p:cNvSpPr txBox="1"/>
          <p:nvPr/>
        </p:nvSpPr>
        <p:spPr>
          <a:xfrm>
            <a:off x="658275" y="208200"/>
            <a:ext cx="115422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latin typeface="Twentieth Century"/>
                <a:ea typeface="Twentieth Century"/>
                <a:cs typeface="Twentieth Century"/>
                <a:sym typeface="Twentieth Century"/>
              </a:rPr>
              <a:t>Competition</a:t>
            </a:r>
            <a:endParaRPr sz="2800">
              <a:latin typeface="Twentieth Century"/>
              <a:ea typeface="Twentieth Century"/>
              <a:cs typeface="Twentieth Century"/>
              <a:sym typeface="Twentieth Century"/>
            </a:endParaRPr>
          </a:p>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296" name="Google Shape;296;p34"/>
          <p:cNvSpPr txBox="1"/>
          <p:nvPr/>
        </p:nvSpPr>
        <p:spPr>
          <a:xfrm>
            <a:off x="557950" y="1957025"/>
            <a:ext cx="1179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297" name="Google Shape;297;p34"/>
          <p:cNvSpPr txBox="1"/>
          <p:nvPr/>
        </p:nvSpPr>
        <p:spPr>
          <a:xfrm>
            <a:off x="264075" y="1750075"/>
            <a:ext cx="123306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5000">
              <a:latin typeface="Pacifico"/>
              <a:ea typeface="Pacifico"/>
              <a:cs typeface="Pacifico"/>
              <a:sym typeface="Pacifico"/>
            </a:endParaRPr>
          </a:p>
        </p:txBody>
      </p:sp>
      <p:sp>
        <p:nvSpPr>
          <p:cNvPr id="298" name="Google Shape;298;p34"/>
          <p:cNvSpPr txBox="1"/>
          <p:nvPr/>
        </p:nvSpPr>
        <p:spPr>
          <a:xfrm>
            <a:off x="264075" y="1419875"/>
            <a:ext cx="12236100" cy="506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100"/>
              <a:t>1. Mix and match players from each team for all drills</a:t>
            </a:r>
            <a:endParaRPr sz="4100"/>
          </a:p>
          <a:p>
            <a:pPr marL="457200" lvl="0" indent="-488950" algn="l" rtl="0">
              <a:spcBef>
                <a:spcPts val="0"/>
              </a:spcBef>
              <a:spcAft>
                <a:spcPts val="0"/>
              </a:spcAft>
              <a:buSzPts val="4100"/>
              <a:buChar char="-"/>
            </a:pPr>
            <a:r>
              <a:rPr lang="en-US" sz="4100"/>
              <a:t>we do focus on winners/losers (great teammate)</a:t>
            </a:r>
            <a:endParaRPr sz="4100"/>
          </a:p>
          <a:p>
            <a:pPr marL="0" lvl="0" indent="0" algn="l" rtl="0">
              <a:spcBef>
                <a:spcPts val="0"/>
              </a:spcBef>
              <a:spcAft>
                <a:spcPts val="0"/>
              </a:spcAft>
              <a:buNone/>
            </a:pPr>
            <a:r>
              <a:rPr lang="en-US" sz="4100"/>
              <a:t>2. Split Ends - more reps</a:t>
            </a:r>
            <a:endParaRPr sz="4100"/>
          </a:p>
          <a:p>
            <a:pPr marL="0" lvl="0" indent="0" algn="l" rtl="0">
              <a:spcBef>
                <a:spcPts val="0"/>
              </a:spcBef>
              <a:spcAft>
                <a:spcPts val="0"/>
              </a:spcAft>
              <a:buNone/>
            </a:pPr>
            <a:r>
              <a:rPr lang="en-US" sz="4100"/>
              <a:t>3. Players are coaches by different coaches and different styles while getting the same message</a:t>
            </a:r>
            <a:endParaRPr sz="4100"/>
          </a:p>
          <a:p>
            <a:pPr marL="0" lvl="0" indent="0" algn="l" rtl="0">
              <a:spcBef>
                <a:spcPts val="0"/>
              </a:spcBef>
              <a:spcAft>
                <a:spcPts val="0"/>
              </a:spcAft>
              <a:buNone/>
            </a:pPr>
            <a:r>
              <a:rPr lang="en-US" sz="4100"/>
              <a:t>4. Allows others to coach your son/daughter</a:t>
            </a:r>
            <a:endParaRPr sz="4100"/>
          </a:p>
          <a:p>
            <a:pPr marL="0" lvl="0" indent="0" algn="l" rtl="0">
              <a:spcBef>
                <a:spcPts val="0"/>
              </a:spcBef>
              <a:spcAft>
                <a:spcPts val="0"/>
              </a:spcAft>
              <a:buNone/>
            </a:pPr>
            <a:endParaRPr sz="3000">
              <a:latin typeface="Pacifico"/>
              <a:ea typeface="Pacifico"/>
              <a:cs typeface="Pacifico"/>
              <a:sym typeface="Pacifico"/>
            </a:endParaRPr>
          </a:p>
        </p:txBody>
      </p:sp>
    </p:spTree>
  </p:cSld>
  <p:clrMapOvr>
    <a:masterClrMapping/>
  </p:clrMapOvr>
  <p:transition>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5"/>
          <p:cNvSpPr txBox="1"/>
          <p:nvPr/>
        </p:nvSpPr>
        <p:spPr>
          <a:xfrm>
            <a:off x="657900" y="208200"/>
            <a:ext cx="11842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Twentieth Century"/>
              <a:ea typeface="Twentieth Century"/>
              <a:cs typeface="Twentieth Century"/>
              <a:sym typeface="Twentieth Century"/>
            </a:endParaRPr>
          </a:p>
        </p:txBody>
      </p:sp>
      <p:sp>
        <p:nvSpPr>
          <p:cNvPr id="305" name="Google Shape;305;p35"/>
          <p:cNvSpPr txBox="1"/>
          <p:nvPr/>
        </p:nvSpPr>
        <p:spPr>
          <a:xfrm>
            <a:off x="658275" y="208200"/>
            <a:ext cx="115422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latin typeface="Twentieth Century"/>
                <a:ea typeface="Twentieth Century"/>
                <a:cs typeface="Twentieth Century"/>
                <a:sym typeface="Twentieth Century"/>
              </a:rPr>
              <a:t>Same Coaching - Same Instruction</a:t>
            </a:r>
            <a:endParaRPr sz="2800">
              <a:latin typeface="Twentieth Century"/>
              <a:ea typeface="Twentieth Century"/>
              <a:cs typeface="Twentieth Century"/>
              <a:sym typeface="Twentieth Century"/>
            </a:endParaRPr>
          </a:p>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306" name="Google Shape;306;p35"/>
          <p:cNvSpPr txBox="1"/>
          <p:nvPr/>
        </p:nvSpPr>
        <p:spPr>
          <a:xfrm>
            <a:off x="557950" y="1957025"/>
            <a:ext cx="1179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307" name="Google Shape;307;p35"/>
          <p:cNvSpPr txBox="1"/>
          <p:nvPr/>
        </p:nvSpPr>
        <p:spPr>
          <a:xfrm>
            <a:off x="264075" y="1750075"/>
            <a:ext cx="123306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5000">
              <a:latin typeface="Pacifico"/>
              <a:ea typeface="Pacifico"/>
              <a:cs typeface="Pacifico"/>
              <a:sym typeface="Pacifico"/>
            </a:endParaRPr>
          </a:p>
        </p:txBody>
      </p:sp>
      <p:sp>
        <p:nvSpPr>
          <p:cNvPr id="308" name="Google Shape;308;p35"/>
          <p:cNvSpPr txBox="1"/>
          <p:nvPr/>
        </p:nvSpPr>
        <p:spPr>
          <a:xfrm>
            <a:off x="264075" y="1115075"/>
            <a:ext cx="12236100" cy="6326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100"/>
              <a:t>1. Kids are used to both sets of coaches - easier transition if kids move teams.</a:t>
            </a:r>
            <a:endParaRPr sz="4100"/>
          </a:p>
          <a:p>
            <a:pPr marL="0" lvl="0" indent="0" algn="l" rtl="0">
              <a:spcBef>
                <a:spcPts val="0"/>
              </a:spcBef>
              <a:spcAft>
                <a:spcPts val="0"/>
              </a:spcAft>
              <a:buNone/>
            </a:pPr>
            <a:r>
              <a:rPr lang="en-US" sz="4100"/>
              <a:t>2.  I can’t keep this kid he doesn’t know our plays.</a:t>
            </a:r>
            <a:endParaRPr sz="4100"/>
          </a:p>
          <a:p>
            <a:pPr marL="0" lvl="0" indent="0" algn="l" rtl="0">
              <a:spcBef>
                <a:spcPts val="0"/>
              </a:spcBef>
              <a:spcAft>
                <a:spcPts val="0"/>
              </a:spcAft>
              <a:buNone/>
            </a:pPr>
            <a:r>
              <a:rPr lang="en-US" sz="4100"/>
              <a:t>3.  All kids get the same experience - I didn’t make the A team so I am quitting basketball</a:t>
            </a:r>
            <a:endParaRPr sz="4100"/>
          </a:p>
          <a:p>
            <a:pPr marL="0" lvl="0" indent="0" algn="l" rtl="0">
              <a:spcBef>
                <a:spcPts val="0"/>
              </a:spcBef>
              <a:spcAft>
                <a:spcPts val="0"/>
              </a:spcAft>
              <a:buNone/>
            </a:pPr>
            <a:r>
              <a:rPr lang="en-US" sz="4100"/>
              <a:t>4.  Coaches can help each other - diverse backgrounds, pick each other up </a:t>
            </a:r>
            <a:endParaRPr sz="4100"/>
          </a:p>
          <a:p>
            <a:pPr marL="0" lvl="0" indent="0" algn="l" rtl="0">
              <a:spcBef>
                <a:spcPts val="0"/>
              </a:spcBef>
              <a:spcAft>
                <a:spcPts val="0"/>
              </a:spcAft>
              <a:buNone/>
            </a:pPr>
            <a:r>
              <a:rPr lang="en-US" sz="4100"/>
              <a:t>5.  Excited for successes of each team - parents/kids attend other teams games</a:t>
            </a:r>
            <a:endParaRPr sz="4100"/>
          </a:p>
          <a:p>
            <a:pPr marL="0" lvl="0" indent="0" algn="l" rtl="0">
              <a:spcBef>
                <a:spcPts val="0"/>
              </a:spcBef>
              <a:spcAft>
                <a:spcPts val="0"/>
              </a:spcAft>
              <a:buNone/>
            </a:pPr>
            <a:endParaRPr sz="3000">
              <a:latin typeface="Pacifico"/>
              <a:ea typeface="Pacifico"/>
              <a:cs typeface="Pacifico"/>
              <a:sym typeface="Pacifico"/>
            </a:endParaRPr>
          </a:p>
        </p:txBody>
      </p:sp>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6"/>
          <p:cNvSpPr txBox="1"/>
          <p:nvPr/>
        </p:nvSpPr>
        <p:spPr>
          <a:xfrm>
            <a:off x="657900" y="208200"/>
            <a:ext cx="11842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Twentieth Century"/>
              <a:ea typeface="Twentieth Century"/>
              <a:cs typeface="Twentieth Century"/>
              <a:sym typeface="Twentieth Century"/>
            </a:endParaRPr>
          </a:p>
        </p:txBody>
      </p:sp>
      <p:sp>
        <p:nvSpPr>
          <p:cNvPr id="315" name="Google Shape;315;p36"/>
          <p:cNvSpPr txBox="1"/>
          <p:nvPr/>
        </p:nvSpPr>
        <p:spPr>
          <a:xfrm>
            <a:off x="658275" y="208200"/>
            <a:ext cx="115422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latin typeface="Twentieth Century"/>
                <a:ea typeface="Twentieth Century"/>
                <a:cs typeface="Twentieth Century"/>
                <a:sym typeface="Twentieth Century"/>
              </a:rPr>
              <a:t>Glass Ceiling is Being Broken!</a:t>
            </a:r>
            <a:endParaRPr sz="2800">
              <a:latin typeface="Twentieth Century"/>
              <a:ea typeface="Twentieth Century"/>
              <a:cs typeface="Twentieth Century"/>
              <a:sym typeface="Twentieth Century"/>
            </a:endParaRPr>
          </a:p>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316" name="Google Shape;316;p36"/>
          <p:cNvSpPr txBox="1"/>
          <p:nvPr/>
        </p:nvSpPr>
        <p:spPr>
          <a:xfrm>
            <a:off x="557950" y="1957025"/>
            <a:ext cx="1179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317" name="Google Shape;317;p36"/>
          <p:cNvSpPr txBox="1"/>
          <p:nvPr/>
        </p:nvSpPr>
        <p:spPr>
          <a:xfrm>
            <a:off x="264075" y="1750075"/>
            <a:ext cx="123306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5000">
              <a:latin typeface="Pacifico"/>
              <a:ea typeface="Pacifico"/>
              <a:cs typeface="Pacifico"/>
              <a:sym typeface="Pacifico"/>
            </a:endParaRPr>
          </a:p>
        </p:txBody>
      </p:sp>
      <p:sp>
        <p:nvSpPr>
          <p:cNvPr id="318" name="Google Shape;318;p36"/>
          <p:cNvSpPr txBox="1"/>
          <p:nvPr/>
        </p:nvSpPr>
        <p:spPr>
          <a:xfrm>
            <a:off x="264075" y="962675"/>
            <a:ext cx="12236100" cy="695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100"/>
              <a:t>1. As we run tryouts and help with team formations you are going to have more turnover of A/B/C/D teams. (how we create teams)</a:t>
            </a:r>
            <a:endParaRPr sz="4100"/>
          </a:p>
          <a:p>
            <a:pPr marL="0" lvl="0" indent="0" algn="l" rtl="0">
              <a:spcBef>
                <a:spcPts val="0"/>
              </a:spcBef>
              <a:spcAft>
                <a:spcPts val="0"/>
              </a:spcAft>
              <a:buNone/>
            </a:pPr>
            <a:endParaRPr sz="4100"/>
          </a:p>
          <a:p>
            <a:pPr marL="0" lvl="0" indent="0" algn="l" rtl="0">
              <a:spcBef>
                <a:spcPts val="0"/>
              </a:spcBef>
              <a:spcAft>
                <a:spcPts val="0"/>
              </a:spcAft>
              <a:buNone/>
            </a:pPr>
            <a:r>
              <a:rPr lang="en-US" sz="4100"/>
              <a:t>2.  Practicing together give you a greater ability to move up and down between the two teams as kids develop year to year</a:t>
            </a:r>
            <a:endParaRPr sz="4100"/>
          </a:p>
          <a:p>
            <a:pPr marL="0" lvl="0" indent="0" algn="l" rtl="0">
              <a:spcBef>
                <a:spcPts val="0"/>
              </a:spcBef>
              <a:spcAft>
                <a:spcPts val="0"/>
              </a:spcAft>
              <a:buNone/>
            </a:pPr>
            <a:endParaRPr sz="4100"/>
          </a:p>
          <a:p>
            <a:pPr marL="0" lvl="0" indent="0" algn="l" rtl="0">
              <a:spcBef>
                <a:spcPts val="0"/>
              </a:spcBef>
              <a:spcAft>
                <a:spcPts val="0"/>
              </a:spcAft>
              <a:buNone/>
            </a:pPr>
            <a:r>
              <a:rPr lang="en-US" sz="4100"/>
              <a:t>3.  Kids are more motivated at practice </a:t>
            </a:r>
            <a:endParaRPr sz="4100"/>
          </a:p>
          <a:p>
            <a:pPr marL="0" lvl="0" indent="0" algn="l" rtl="0">
              <a:spcBef>
                <a:spcPts val="0"/>
              </a:spcBef>
              <a:spcAft>
                <a:spcPts val="0"/>
              </a:spcAft>
              <a:buNone/>
            </a:pPr>
            <a:endParaRPr sz="4100"/>
          </a:p>
          <a:p>
            <a:pPr marL="0" lvl="0" indent="0" algn="l" rtl="0">
              <a:spcBef>
                <a:spcPts val="0"/>
              </a:spcBef>
              <a:spcAft>
                <a:spcPts val="0"/>
              </a:spcAft>
              <a:buNone/>
            </a:pPr>
            <a:endParaRPr sz="3000"/>
          </a:p>
        </p:txBody>
      </p:sp>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7"/>
          <p:cNvSpPr/>
          <p:nvPr/>
        </p:nvSpPr>
        <p:spPr>
          <a:xfrm>
            <a:off x="0" y="0"/>
            <a:ext cx="12858750" cy="723265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5" name="Google Shape;325;p37"/>
          <p:cNvSpPr/>
          <p:nvPr/>
        </p:nvSpPr>
        <p:spPr>
          <a:xfrm>
            <a:off x="6881910" y="1499422"/>
            <a:ext cx="5164200" cy="1138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2"/>
              </a:buClr>
              <a:buSzPts val="2400"/>
              <a:buFont typeface="Arial"/>
              <a:buNone/>
            </a:pPr>
            <a:endParaRPr/>
          </a:p>
          <a:p>
            <a:pPr marL="0" marR="0" lvl="0" indent="0" algn="ctr" rtl="0">
              <a:spcBef>
                <a:spcPts val="0"/>
              </a:spcBef>
              <a:spcAft>
                <a:spcPts val="0"/>
              </a:spcAft>
              <a:buClr>
                <a:schemeClr val="accent2"/>
              </a:buClr>
              <a:buSzPts val="4400"/>
              <a:buFont typeface="Arial"/>
              <a:buNone/>
            </a:pPr>
            <a:r>
              <a:rPr lang="en-US" sz="4400">
                <a:solidFill>
                  <a:srgbClr val="FF0000"/>
                </a:solidFill>
                <a:latin typeface="Twentieth Century"/>
                <a:ea typeface="Twentieth Century"/>
                <a:cs typeface="Twentieth Century"/>
                <a:sym typeface="Twentieth Century"/>
              </a:rPr>
              <a:t>Parent Meeting</a:t>
            </a:r>
            <a:endParaRPr sz="4400">
              <a:solidFill>
                <a:srgbClr val="FF0000"/>
              </a:solidFill>
              <a:latin typeface="Twentieth Century"/>
              <a:ea typeface="Twentieth Century"/>
              <a:cs typeface="Twentieth Century"/>
              <a:sym typeface="Twentieth Century"/>
            </a:endParaRPr>
          </a:p>
          <a:p>
            <a:pPr marL="0" marR="0" lvl="0" indent="0" algn="ctr" rtl="0">
              <a:spcBef>
                <a:spcPts val="0"/>
              </a:spcBef>
              <a:spcAft>
                <a:spcPts val="0"/>
              </a:spcAft>
              <a:buClr>
                <a:schemeClr val="accent2"/>
              </a:buClr>
              <a:buSzPts val="4400"/>
              <a:buFont typeface="Arial"/>
              <a:buNone/>
            </a:pPr>
            <a:r>
              <a:rPr lang="en-US" sz="4400">
                <a:solidFill>
                  <a:srgbClr val="FF0000"/>
                </a:solidFill>
                <a:latin typeface="Twentieth Century"/>
                <a:ea typeface="Twentieth Century"/>
                <a:cs typeface="Twentieth Century"/>
                <a:sym typeface="Twentieth Century"/>
              </a:rPr>
              <a:t>Resources</a:t>
            </a:r>
            <a:endParaRPr sz="4400">
              <a:solidFill>
                <a:srgbClr val="FF0000"/>
              </a:solidFill>
              <a:latin typeface="Twentieth Century"/>
              <a:ea typeface="Twentieth Century"/>
              <a:cs typeface="Twentieth Century"/>
              <a:sym typeface="Twentieth Century"/>
            </a:endParaRPr>
          </a:p>
        </p:txBody>
      </p:sp>
      <p:sp>
        <p:nvSpPr>
          <p:cNvPr id="326" name="Google Shape;326;p37"/>
          <p:cNvSpPr txBox="1"/>
          <p:nvPr/>
        </p:nvSpPr>
        <p:spPr>
          <a:xfrm>
            <a:off x="2800200" y="3002945"/>
            <a:ext cx="1844084"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600">
                <a:solidFill>
                  <a:srgbClr val="FF0000"/>
                </a:solidFill>
                <a:latin typeface="Twentieth Century"/>
                <a:ea typeface="Twentieth Century"/>
                <a:cs typeface="Twentieth Century"/>
                <a:sym typeface="Twentieth Century"/>
              </a:rPr>
              <a:t>04</a:t>
            </a:r>
            <a:endParaRPr sz="9600" b="1">
              <a:solidFill>
                <a:srgbClr val="FF0000"/>
              </a:solidFill>
              <a:latin typeface="Twentieth Century"/>
              <a:ea typeface="Twentieth Century"/>
              <a:cs typeface="Twentieth Century"/>
              <a:sym typeface="Twentieth Century"/>
            </a:endParaRPr>
          </a:p>
        </p:txBody>
      </p:sp>
      <p:sp>
        <p:nvSpPr>
          <p:cNvPr id="327" name="Google Shape;327;p37"/>
          <p:cNvSpPr/>
          <p:nvPr/>
        </p:nvSpPr>
        <p:spPr>
          <a:xfrm>
            <a:off x="3543569" y="4264829"/>
            <a:ext cx="1019971" cy="2699293"/>
          </a:xfrm>
          <a:custGeom>
            <a:avLst/>
            <a:gdLst/>
            <a:ahLst/>
            <a:cxnLst/>
            <a:rect l="l" t="t" r="r" b="b"/>
            <a:pathLst>
              <a:path w="1503017" h="3977645" extrusionOk="0">
                <a:moveTo>
                  <a:pt x="994411" y="0"/>
                </a:moveTo>
                <a:lnTo>
                  <a:pt x="1503017" y="0"/>
                </a:lnTo>
                <a:lnTo>
                  <a:pt x="508605" y="3977645"/>
                </a:lnTo>
                <a:lnTo>
                  <a:pt x="0" y="3977645"/>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37"/>
          <p:cNvSpPr/>
          <p:nvPr/>
        </p:nvSpPr>
        <p:spPr>
          <a:xfrm>
            <a:off x="1368665" y="1628739"/>
            <a:ext cx="1756841" cy="4649375"/>
          </a:xfrm>
          <a:custGeom>
            <a:avLst/>
            <a:gdLst/>
            <a:ahLst/>
            <a:cxnLst/>
            <a:rect l="l" t="t" r="r" b="b"/>
            <a:pathLst>
              <a:path w="1503017" h="3977645" extrusionOk="0">
                <a:moveTo>
                  <a:pt x="994411" y="0"/>
                </a:moveTo>
                <a:lnTo>
                  <a:pt x="1503017" y="0"/>
                </a:lnTo>
                <a:lnTo>
                  <a:pt x="508605" y="3977645"/>
                </a:lnTo>
                <a:lnTo>
                  <a:pt x="0" y="3977645"/>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p:tgtEl>
                                          <p:spTgt spid="32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27"/>
                                        </p:tgtEl>
                                        <p:attrNameLst>
                                          <p:attrName>style.visibility</p:attrName>
                                        </p:attrNameLst>
                                      </p:cBhvr>
                                      <p:to>
                                        <p:strVal val="visible"/>
                                      </p:to>
                                    </p:set>
                                    <p:anim calcmode="lin" valueType="num">
                                      <p:cBhvr additive="base">
                                        <p:cTn id="12" dur="500"/>
                                        <p:tgtEl>
                                          <p:spTgt spid="327"/>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326"/>
                                        </p:tgtEl>
                                        <p:attrNameLst>
                                          <p:attrName>style.visibility</p:attrName>
                                        </p:attrNameLst>
                                      </p:cBhvr>
                                      <p:to>
                                        <p:strVal val="visible"/>
                                      </p:to>
                                    </p:set>
                                    <p:anim calcmode="lin" valueType="num">
                                      <p:cBhvr additive="base">
                                        <p:cTn id="16" dur="500"/>
                                        <p:tgtEl>
                                          <p:spTgt spid="326"/>
                                        </p:tgtEl>
                                        <p:attrNameLst>
                                          <p:attrName>ppt_w</p:attrName>
                                        </p:attrNameLst>
                                      </p:cBhvr>
                                      <p:tavLst>
                                        <p:tav tm="0">
                                          <p:val>
                                            <p:strVal val="0"/>
                                          </p:val>
                                        </p:tav>
                                        <p:tav tm="100000">
                                          <p:val>
                                            <p:strVal val="#ppt_w"/>
                                          </p:val>
                                        </p:tav>
                                      </p:tavLst>
                                    </p:anim>
                                    <p:anim calcmode="lin" valueType="num">
                                      <p:cBhvr additive="base">
                                        <p:cTn id="17" dur="500"/>
                                        <p:tgtEl>
                                          <p:spTgt spid="326"/>
                                        </p:tgtEl>
                                        <p:attrNameLst>
                                          <p:attrName>ppt_h</p:attrName>
                                        </p:attrNameLst>
                                      </p:cBhvr>
                                      <p:tavLst>
                                        <p:tav tm="0">
                                          <p:val>
                                            <p:strVal val="0"/>
                                          </p:val>
                                        </p:tav>
                                        <p:tav tm="100000">
                                          <p:val>
                                            <p:strVal val="#ppt_h"/>
                                          </p:val>
                                        </p:tav>
                                      </p:tavLst>
                                    </p:anim>
                                  </p:childTnLst>
                                </p:cTn>
                              </p:par>
                            </p:childTnLst>
                          </p:cTn>
                        </p:par>
                        <p:par>
                          <p:cTn id="18" fill="hold">
                            <p:stCondLst>
                              <p:cond delay="1000"/>
                            </p:stCondLst>
                            <p:childTnLst>
                              <p:par>
                                <p:cTn id="19" presetID="23" presetClass="entr" presetSubtype="16" fill="hold" nodeType="afterEffect">
                                  <p:stCondLst>
                                    <p:cond delay="0"/>
                                  </p:stCondLst>
                                  <p:childTnLst>
                                    <p:set>
                                      <p:cBhvr>
                                        <p:cTn id="20" dur="1" fill="hold">
                                          <p:stCondLst>
                                            <p:cond delay="0"/>
                                          </p:stCondLst>
                                        </p:cTn>
                                        <p:tgtEl>
                                          <p:spTgt spid="325"/>
                                        </p:tgtEl>
                                        <p:attrNameLst>
                                          <p:attrName>style.visibility</p:attrName>
                                        </p:attrNameLst>
                                      </p:cBhvr>
                                      <p:to>
                                        <p:strVal val="visible"/>
                                      </p:to>
                                    </p:set>
                                    <p:anim calcmode="lin" valueType="num">
                                      <p:cBhvr additive="base">
                                        <p:cTn id="21" dur="1000"/>
                                        <p:tgtEl>
                                          <p:spTgt spid="325"/>
                                        </p:tgtEl>
                                        <p:attrNameLst>
                                          <p:attrName>ppt_w</p:attrName>
                                        </p:attrNameLst>
                                      </p:cBhvr>
                                      <p:tavLst>
                                        <p:tav tm="0">
                                          <p:val>
                                            <p:strVal val="0"/>
                                          </p:val>
                                        </p:tav>
                                        <p:tav tm="100000">
                                          <p:val>
                                            <p:strVal val="#ppt_w"/>
                                          </p:val>
                                        </p:tav>
                                      </p:tavLst>
                                    </p:anim>
                                    <p:anim calcmode="lin" valueType="num">
                                      <p:cBhvr additive="base">
                                        <p:cTn id="22" dur="1000"/>
                                        <p:tgtEl>
                                          <p:spTgt spid="32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1"/>
          <p:cNvSpPr/>
          <p:nvPr/>
        </p:nvSpPr>
        <p:spPr>
          <a:xfrm>
            <a:off x="0" y="0"/>
            <a:ext cx="12858750" cy="723265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2" name="Google Shape;72;p11"/>
          <p:cNvSpPr/>
          <p:nvPr/>
        </p:nvSpPr>
        <p:spPr>
          <a:xfrm>
            <a:off x="7103717" y="1460007"/>
            <a:ext cx="5164200" cy="1138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2"/>
              </a:buClr>
              <a:buSzPts val="4400"/>
              <a:buFont typeface="Arial"/>
              <a:buNone/>
            </a:pPr>
            <a:r>
              <a:rPr lang="en-US" sz="2400">
                <a:solidFill>
                  <a:srgbClr val="FFFFFF"/>
                </a:solidFill>
                <a:latin typeface="Twentieth Century"/>
                <a:ea typeface="Twentieth Century"/>
                <a:cs typeface="Twentieth Century"/>
                <a:sym typeface="Twentieth Century"/>
              </a:rPr>
              <a:t>Your role and your goal</a:t>
            </a:r>
            <a:endParaRPr sz="2400">
              <a:solidFill>
                <a:srgbClr val="FFFFFF"/>
              </a:solidFill>
              <a:latin typeface="Twentieth Century"/>
              <a:ea typeface="Twentieth Century"/>
              <a:cs typeface="Twentieth Century"/>
              <a:sym typeface="Twentieth Century"/>
            </a:endParaRPr>
          </a:p>
          <a:p>
            <a:pPr marL="0" marR="0" lvl="0" indent="0" algn="ctr" rtl="0">
              <a:spcBef>
                <a:spcPts val="0"/>
              </a:spcBef>
              <a:spcAft>
                <a:spcPts val="0"/>
              </a:spcAft>
              <a:buClr>
                <a:schemeClr val="accent2"/>
              </a:buClr>
              <a:buSzPts val="4400"/>
              <a:buFont typeface="Arial"/>
              <a:buNone/>
            </a:pPr>
            <a:r>
              <a:rPr lang="en-US" sz="2400">
                <a:solidFill>
                  <a:srgbClr val="FFFFFF"/>
                </a:solidFill>
                <a:latin typeface="Twentieth Century"/>
                <a:ea typeface="Twentieth Century"/>
                <a:cs typeface="Twentieth Century"/>
                <a:sym typeface="Twentieth Century"/>
              </a:rPr>
              <a:t>WHY WE DO WHAT WE DO</a:t>
            </a:r>
            <a:endParaRPr sz="2400">
              <a:solidFill>
                <a:srgbClr val="FFFFFF"/>
              </a:solidFill>
              <a:latin typeface="Twentieth Century"/>
              <a:ea typeface="Twentieth Century"/>
              <a:cs typeface="Twentieth Century"/>
              <a:sym typeface="Twentieth Century"/>
            </a:endParaRPr>
          </a:p>
        </p:txBody>
      </p:sp>
      <p:sp>
        <p:nvSpPr>
          <p:cNvPr id="73" name="Google Shape;73;p11"/>
          <p:cNvSpPr txBox="1"/>
          <p:nvPr/>
        </p:nvSpPr>
        <p:spPr>
          <a:xfrm>
            <a:off x="2800200" y="3002945"/>
            <a:ext cx="1844084"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600" b="0" i="0" u="none" strike="noStrike" cap="none">
                <a:solidFill>
                  <a:schemeClr val="lt1"/>
                </a:solidFill>
                <a:latin typeface="Twentieth Century"/>
                <a:ea typeface="Twentieth Century"/>
                <a:cs typeface="Twentieth Century"/>
                <a:sym typeface="Twentieth Century"/>
              </a:rPr>
              <a:t>01</a:t>
            </a:r>
            <a:endParaRPr sz="9600" b="1" i="0" u="none" strike="noStrike" cap="none">
              <a:solidFill>
                <a:schemeClr val="lt1"/>
              </a:solidFill>
              <a:latin typeface="Twentieth Century"/>
              <a:ea typeface="Twentieth Century"/>
              <a:cs typeface="Twentieth Century"/>
              <a:sym typeface="Twentieth Century"/>
            </a:endParaRPr>
          </a:p>
        </p:txBody>
      </p:sp>
      <p:sp>
        <p:nvSpPr>
          <p:cNvPr id="74" name="Google Shape;74;p11"/>
          <p:cNvSpPr/>
          <p:nvPr/>
        </p:nvSpPr>
        <p:spPr>
          <a:xfrm>
            <a:off x="3543569" y="4264829"/>
            <a:ext cx="1019971" cy="2699293"/>
          </a:xfrm>
          <a:custGeom>
            <a:avLst/>
            <a:gdLst/>
            <a:ahLst/>
            <a:cxnLst/>
            <a:rect l="l" t="t" r="r" b="b"/>
            <a:pathLst>
              <a:path w="1503017" h="3977645" extrusionOk="0">
                <a:moveTo>
                  <a:pt x="994411" y="0"/>
                </a:moveTo>
                <a:lnTo>
                  <a:pt x="1503017" y="0"/>
                </a:lnTo>
                <a:lnTo>
                  <a:pt x="508605" y="3977645"/>
                </a:lnTo>
                <a:lnTo>
                  <a:pt x="0" y="3977645"/>
                </a:lnTo>
                <a:close/>
              </a:path>
            </a:pathLst>
          </a:cu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5" name="Google Shape;75;p11"/>
          <p:cNvSpPr/>
          <p:nvPr/>
        </p:nvSpPr>
        <p:spPr>
          <a:xfrm>
            <a:off x="1368665" y="1628739"/>
            <a:ext cx="1756841" cy="4649375"/>
          </a:xfrm>
          <a:custGeom>
            <a:avLst/>
            <a:gdLst/>
            <a:ahLst/>
            <a:cxnLst/>
            <a:rect l="l" t="t" r="r" b="b"/>
            <a:pathLst>
              <a:path w="1503017" h="3977645" extrusionOk="0">
                <a:moveTo>
                  <a:pt x="994411" y="0"/>
                </a:moveTo>
                <a:lnTo>
                  <a:pt x="1503017" y="0"/>
                </a:lnTo>
                <a:lnTo>
                  <a:pt x="508605" y="3977645"/>
                </a:lnTo>
                <a:lnTo>
                  <a:pt x="0" y="3977645"/>
                </a:lnTo>
                <a:close/>
              </a:path>
            </a:pathLst>
          </a:cu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p:tgtEl>
                                          <p:spTgt spid="7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500"/>
                                        <p:tgtEl>
                                          <p:spTgt spid="74"/>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additive="base">
                                        <p:cTn id="16" dur="500"/>
                                        <p:tgtEl>
                                          <p:spTgt spid="73"/>
                                        </p:tgtEl>
                                        <p:attrNameLst>
                                          <p:attrName>ppt_w</p:attrName>
                                        </p:attrNameLst>
                                      </p:cBhvr>
                                      <p:tavLst>
                                        <p:tav tm="0">
                                          <p:val>
                                            <p:strVal val="0"/>
                                          </p:val>
                                        </p:tav>
                                        <p:tav tm="100000">
                                          <p:val>
                                            <p:strVal val="#ppt_w"/>
                                          </p:val>
                                        </p:tav>
                                      </p:tavLst>
                                    </p:anim>
                                    <p:anim calcmode="lin" valueType="num">
                                      <p:cBhvr additive="base">
                                        <p:cTn id="17" dur="500"/>
                                        <p:tgtEl>
                                          <p:spTgt spid="73"/>
                                        </p:tgtEl>
                                        <p:attrNameLst>
                                          <p:attrName>ppt_h</p:attrName>
                                        </p:attrNameLst>
                                      </p:cBhvr>
                                      <p:tavLst>
                                        <p:tav tm="0">
                                          <p:val>
                                            <p:strVal val="0"/>
                                          </p:val>
                                        </p:tav>
                                        <p:tav tm="100000">
                                          <p:val>
                                            <p:strVal val="#ppt_h"/>
                                          </p:val>
                                        </p:tav>
                                      </p:tavLst>
                                    </p:anim>
                                  </p:childTnLst>
                                </p:cTn>
                              </p:par>
                            </p:childTnLst>
                          </p:cTn>
                        </p:par>
                        <p:par>
                          <p:cTn id="18" fill="hold">
                            <p:stCondLst>
                              <p:cond delay="1000"/>
                            </p:stCondLst>
                            <p:childTnLst>
                              <p:par>
                                <p:cTn id="19" presetID="23" presetClass="entr" presetSubtype="16" fill="hold"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0"/>
                                        <p:tgtEl>
                                          <p:spTgt spid="72"/>
                                        </p:tgtEl>
                                        <p:attrNameLst>
                                          <p:attrName>ppt_w</p:attrName>
                                        </p:attrNameLst>
                                      </p:cBhvr>
                                      <p:tavLst>
                                        <p:tav tm="0">
                                          <p:val>
                                            <p:strVal val="0"/>
                                          </p:val>
                                        </p:tav>
                                        <p:tav tm="100000">
                                          <p:val>
                                            <p:strVal val="#ppt_w"/>
                                          </p:val>
                                        </p:tav>
                                      </p:tavLst>
                                    </p:anim>
                                    <p:anim calcmode="lin" valueType="num">
                                      <p:cBhvr additive="base">
                                        <p:cTn id="22" dur="1000"/>
                                        <p:tgtEl>
                                          <p:spTgt spid="7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8"/>
          <p:cNvSpPr txBox="1"/>
          <p:nvPr/>
        </p:nvSpPr>
        <p:spPr>
          <a:xfrm>
            <a:off x="657900" y="208200"/>
            <a:ext cx="11842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Twentieth Century"/>
              <a:ea typeface="Twentieth Century"/>
              <a:cs typeface="Twentieth Century"/>
              <a:sym typeface="Twentieth Century"/>
            </a:endParaRPr>
          </a:p>
        </p:txBody>
      </p:sp>
      <p:sp>
        <p:nvSpPr>
          <p:cNvPr id="335" name="Google Shape;335;p38"/>
          <p:cNvSpPr txBox="1"/>
          <p:nvPr/>
        </p:nvSpPr>
        <p:spPr>
          <a:xfrm>
            <a:off x="658275" y="208200"/>
            <a:ext cx="115422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latin typeface="Twentieth Century"/>
                <a:ea typeface="Twentieth Century"/>
                <a:cs typeface="Twentieth Century"/>
                <a:sym typeface="Twentieth Century"/>
              </a:rPr>
              <a:t>Parent Meeting</a:t>
            </a:r>
            <a:endParaRPr sz="2800">
              <a:latin typeface="Twentieth Century"/>
              <a:ea typeface="Twentieth Century"/>
              <a:cs typeface="Twentieth Century"/>
              <a:sym typeface="Twentieth Century"/>
            </a:endParaRPr>
          </a:p>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336" name="Google Shape;336;p38"/>
          <p:cNvSpPr txBox="1"/>
          <p:nvPr/>
        </p:nvSpPr>
        <p:spPr>
          <a:xfrm>
            <a:off x="557950" y="1957025"/>
            <a:ext cx="1179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337" name="Google Shape;337;p38"/>
          <p:cNvSpPr txBox="1"/>
          <p:nvPr/>
        </p:nvSpPr>
        <p:spPr>
          <a:xfrm>
            <a:off x="264075" y="1750075"/>
            <a:ext cx="123306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5000">
              <a:latin typeface="Pacifico"/>
              <a:ea typeface="Pacifico"/>
              <a:cs typeface="Pacifico"/>
              <a:sym typeface="Pacifico"/>
            </a:endParaRPr>
          </a:p>
        </p:txBody>
      </p:sp>
      <p:sp>
        <p:nvSpPr>
          <p:cNvPr id="338" name="Google Shape;338;p38"/>
          <p:cNvSpPr txBox="1"/>
          <p:nvPr/>
        </p:nvSpPr>
        <p:spPr>
          <a:xfrm>
            <a:off x="0" y="945175"/>
            <a:ext cx="12500100" cy="6957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US" sz="4100"/>
              <a:t>All teams should have a parent meeting prior to the start of your teams games in December.</a:t>
            </a:r>
            <a:endParaRPr sz="4100"/>
          </a:p>
          <a:p>
            <a:pPr marL="457200" lvl="0" indent="-488950" algn="l" rtl="0">
              <a:spcBef>
                <a:spcPts val="0"/>
              </a:spcBef>
              <a:spcAft>
                <a:spcPts val="0"/>
              </a:spcAft>
              <a:buSzPts val="4100"/>
              <a:buChar char="-"/>
            </a:pPr>
            <a:r>
              <a:rPr lang="en-US" sz="4100"/>
              <a:t>Topics to discuss include</a:t>
            </a:r>
            <a:endParaRPr sz="4100"/>
          </a:p>
          <a:p>
            <a:pPr marL="1371600" lvl="1" indent="-488950" algn="l" rtl="0">
              <a:spcBef>
                <a:spcPts val="0"/>
              </a:spcBef>
              <a:spcAft>
                <a:spcPts val="0"/>
              </a:spcAft>
              <a:buSzPts val="4100"/>
              <a:buChar char="-"/>
            </a:pPr>
            <a:r>
              <a:rPr lang="en-US" sz="4100"/>
              <a:t>Practice/Game Expectations (missing events)</a:t>
            </a:r>
            <a:endParaRPr sz="4100"/>
          </a:p>
          <a:p>
            <a:pPr marL="1371600" lvl="1" indent="-488950" algn="l" rtl="0">
              <a:spcBef>
                <a:spcPts val="0"/>
              </a:spcBef>
              <a:spcAft>
                <a:spcPts val="0"/>
              </a:spcAft>
              <a:buSzPts val="4100"/>
              <a:buChar char="-"/>
            </a:pPr>
            <a:r>
              <a:rPr lang="en-US" sz="4100"/>
              <a:t>Playing time (</a:t>
            </a:r>
            <a:r>
              <a:rPr lang="en-US" sz="4100" u="sng">
                <a:solidFill>
                  <a:schemeClr val="hlink"/>
                </a:solidFill>
                <a:hlinkClick r:id="rId3"/>
              </a:rPr>
              <a:t>sub sheet example</a:t>
            </a:r>
            <a:r>
              <a:rPr lang="en-US" sz="4100"/>
              <a:t>)</a:t>
            </a:r>
            <a:endParaRPr sz="4100"/>
          </a:p>
          <a:p>
            <a:pPr marL="1371600" lvl="1" indent="-488950" algn="l" rtl="0">
              <a:spcBef>
                <a:spcPts val="0"/>
              </a:spcBef>
              <a:spcAft>
                <a:spcPts val="0"/>
              </a:spcAft>
              <a:buSzPts val="4100"/>
              <a:buChar char="-"/>
            </a:pPr>
            <a:r>
              <a:rPr lang="en-US" sz="4100"/>
              <a:t>How we handle conflict (24 hr rule)</a:t>
            </a:r>
            <a:endParaRPr sz="4100"/>
          </a:p>
          <a:p>
            <a:pPr marL="1828800" lvl="2" indent="-488950" algn="l" rtl="0">
              <a:spcBef>
                <a:spcPts val="0"/>
              </a:spcBef>
              <a:spcAft>
                <a:spcPts val="0"/>
              </a:spcAft>
              <a:buSzPts val="4100"/>
              <a:buChar char="-"/>
            </a:pPr>
            <a:r>
              <a:rPr lang="en-US" sz="4100"/>
              <a:t>Never discuss another player w/other parent</a:t>
            </a:r>
            <a:endParaRPr sz="4100"/>
          </a:p>
          <a:p>
            <a:pPr marL="0" lvl="0" indent="0" algn="l" rtl="0">
              <a:spcBef>
                <a:spcPts val="0"/>
              </a:spcBef>
              <a:spcAft>
                <a:spcPts val="0"/>
              </a:spcAft>
              <a:buNone/>
            </a:pPr>
            <a:r>
              <a:rPr lang="en-US" sz="4100"/>
              <a:t>       - Development over wins (success)</a:t>
            </a:r>
            <a:endParaRPr sz="4100"/>
          </a:p>
          <a:p>
            <a:pPr marL="0" lvl="0" indent="0" algn="l" rtl="0">
              <a:spcBef>
                <a:spcPts val="0"/>
              </a:spcBef>
              <a:spcAft>
                <a:spcPts val="0"/>
              </a:spcAft>
              <a:buNone/>
            </a:pPr>
            <a:r>
              <a:rPr lang="en-US" sz="4100"/>
              <a:t>       - 	Potential off court assignments</a:t>
            </a:r>
            <a:endParaRPr sz="4100"/>
          </a:p>
          <a:p>
            <a:pPr marL="0" lvl="0" indent="0" algn="l" rtl="0">
              <a:spcBef>
                <a:spcPts val="0"/>
              </a:spcBef>
              <a:spcAft>
                <a:spcPts val="0"/>
              </a:spcAft>
              <a:buNone/>
            </a:pPr>
            <a:endParaRPr sz="4100"/>
          </a:p>
          <a:p>
            <a:pPr marL="0" lvl="0" indent="0" algn="l" rtl="0">
              <a:spcBef>
                <a:spcPts val="0"/>
              </a:spcBef>
              <a:spcAft>
                <a:spcPts val="0"/>
              </a:spcAft>
              <a:buNone/>
            </a:pPr>
            <a:endParaRPr sz="3000">
              <a:latin typeface="Pacifico"/>
              <a:ea typeface="Pacifico"/>
              <a:cs typeface="Pacifico"/>
              <a:sym typeface="Pacifico"/>
            </a:endParaRPr>
          </a:p>
        </p:txBody>
      </p:sp>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9"/>
          <p:cNvSpPr/>
          <p:nvPr/>
        </p:nvSpPr>
        <p:spPr>
          <a:xfrm>
            <a:off x="2197532" y="2891596"/>
            <a:ext cx="8250600" cy="39747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39"/>
          <p:cNvSpPr txBox="1"/>
          <p:nvPr/>
        </p:nvSpPr>
        <p:spPr>
          <a:xfrm>
            <a:off x="12451856" y="6579169"/>
            <a:ext cx="548358" cy="2871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266">
                <a:solidFill>
                  <a:schemeClr val="lt1"/>
                </a:solidFill>
                <a:latin typeface="Calibri"/>
                <a:ea typeface="Calibri"/>
                <a:cs typeface="Calibri"/>
                <a:sym typeface="Calibri"/>
              </a:rPr>
              <a:t>31</a:t>
            </a:fld>
            <a:endParaRPr sz="1266">
              <a:solidFill>
                <a:schemeClr val="lt1"/>
              </a:solidFill>
              <a:latin typeface="Calibri"/>
              <a:ea typeface="Calibri"/>
              <a:cs typeface="Calibri"/>
              <a:sym typeface="Calibri"/>
            </a:endParaRPr>
          </a:p>
        </p:txBody>
      </p:sp>
      <p:sp>
        <p:nvSpPr>
          <p:cNvPr id="346" name="Google Shape;346;p39"/>
          <p:cNvSpPr txBox="1"/>
          <p:nvPr/>
        </p:nvSpPr>
        <p:spPr>
          <a:xfrm>
            <a:off x="4896643" y="124232"/>
            <a:ext cx="4197027" cy="378111"/>
          </a:xfrm>
          <a:prstGeom prst="rect">
            <a:avLst/>
          </a:prstGeom>
          <a:noFill/>
          <a:ln>
            <a:noFill/>
          </a:ln>
        </p:spPr>
        <p:txBody>
          <a:bodyPr spcFirstLastPara="1" wrap="square" lIns="96425" tIns="48200" rIns="96425" bIns="48200" anchor="t" anchorCtr="0">
            <a:noAutofit/>
          </a:bodyPr>
          <a:lstStyle/>
          <a:p>
            <a:pPr marL="0" marR="0" lvl="0" indent="0" algn="ctr" rtl="0">
              <a:spcBef>
                <a:spcPts val="0"/>
              </a:spcBef>
              <a:spcAft>
                <a:spcPts val="0"/>
              </a:spcAft>
              <a:buClr>
                <a:srgbClr val="18212D"/>
              </a:buClr>
              <a:buSzPts val="4640"/>
              <a:buFont typeface="Arial"/>
              <a:buNone/>
            </a:pPr>
            <a:r>
              <a:rPr lang="en-US" sz="3200" b="1">
                <a:solidFill>
                  <a:schemeClr val="accent1"/>
                </a:solidFill>
                <a:latin typeface="Twentieth Century"/>
                <a:ea typeface="Twentieth Century"/>
                <a:cs typeface="Twentieth Century"/>
                <a:sym typeface="Twentieth Century"/>
              </a:rPr>
              <a:t>Resources</a:t>
            </a:r>
            <a:endParaRPr sz="3200" b="1" cap="none">
              <a:solidFill>
                <a:schemeClr val="accent1"/>
              </a:solidFill>
              <a:latin typeface="Twentieth Century"/>
              <a:ea typeface="Twentieth Century"/>
              <a:cs typeface="Twentieth Century"/>
              <a:sym typeface="Twentieth Century"/>
            </a:endParaRPr>
          </a:p>
        </p:txBody>
      </p:sp>
      <p:sp>
        <p:nvSpPr>
          <p:cNvPr id="347" name="Google Shape;347;p39"/>
          <p:cNvSpPr txBox="1"/>
          <p:nvPr/>
        </p:nvSpPr>
        <p:spPr>
          <a:xfrm>
            <a:off x="5133231" y="620500"/>
            <a:ext cx="3528392" cy="378111"/>
          </a:xfrm>
          <a:prstGeom prst="rect">
            <a:avLst/>
          </a:prstGeom>
          <a:noFill/>
          <a:ln>
            <a:noFill/>
          </a:ln>
        </p:spPr>
        <p:txBody>
          <a:bodyPr spcFirstLastPara="1" wrap="square" lIns="96425" tIns="48200" rIns="96425" bIns="48200" anchor="t" anchorCtr="0">
            <a:noAutofit/>
          </a:bodyPr>
          <a:lstStyle/>
          <a:p>
            <a:pPr marL="0" marR="0" lvl="0" indent="0" algn="ctr" rtl="0">
              <a:spcBef>
                <a:spcPts val="0"/>
              </a:spcBef>
              <a:spcAft>
                <a:spcPts val="0"/>
              </a:spcAft>
              <a:buClr>
                <a:srgbClr val="18212D"/>
              </a:buClr>
              <a:buSzPts val="2320"/>
              <a:buFont typeface="Arial"/>
              <a:buNone/>
            </a:pPr>
            <a:r>
              <a:rPr lang="en-US" sz="1600">
                <a:solidFill>
                  <a:schemeClr val="accent1"/>
                </a:solidFill>
                <a:latin typeface="Twentieth Century"/>
                <a:ea typeface="Twentieth Century"/>
                <a:cs typeface="Twentieth Century"/>
                <a:sym typeface="Twentieth Century"/>
              </a:rPr>
              <a:t>Always a call or an email away</a:t>
            </a:r>
            <a:endParaRPr sz="1600" cap="none">
              <a:solidFill>
                <a:schemeClr val="accent1"/>
              </a:solidFill>
              <a:latin typeface="Twentieth Century"/>
              <a:ea typeface="Twentieth Century"/>
              <a:cs typeface="Twentieth Century"/>
              <a:sym typeface="Twentieth Century"/>
            </a:endParaRPr>
          </a:p>
        </p:txBody>
      </p:sp>
      <p:sp>
        <p:nvSpPr>
          <p:cNvPr id="348" name="Google Shape;348;p39"/>
          <p:cNvSpPr txBox="1"/>
          <p:nvPr/>
        </p:nvSpPr>
        <p:spPr>
          <a:xfrm>
            <a:off x="607925" y="1095100"/>
            <a:ext cx="11844000" cy="15699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SzPts val="3000"/>
              <a:buFont typeface="Twentieth Century"/>
              <a:buAutoNum type="arabicPeriod"/>
            </a:pPr>
            <a:r>
              <a:rPr lang="en-US" sz="3000">
                <a:latin typeface="Twentieth Century"/>
                <a:ea typeface="Twentieth Century"/>
                <a:cs typeface="Twentieth Century"/>
                <a:sym typeface="Twentieth Century"/>
              </a:rPr>
              <a:t> Google - all practice plans shared (</a:t>
            </a:r>
            <a:r>
              <a:rPr lang="en-US" sz="3000" u="sng">
                <a:solidFill>
                  <a:schemeClr val="hlink"/>
                </a:solidFill>
                <a:latin typeface="Twentieth Century"/>
                <a:ea typeface="Twentieth Century"/>
                <a:cs typeface="Twentieth Century"/>
                <a:sym typeface="Twentieth Century"/>
                <a:hlinkClick r:id="rId4"/>
              </a:rPr>
              <a:t>OHYA Folder</a:t>
            </a:r>
            <a:r>
              <a:rPr lang="en-US" sz="3000">
                <a:latin typeface="Twentieth Century"/>
                <a:ea typeface="Twentieth Century"/>
                <a:cs typeface="Twentieth Century"/>
                <a:sym typeface="Twentieth Century"/>
              </a:rPr>
              <a:t>)</a:t>
            </a:r>
            <a:endParaRPr sz="3000">
              <a:latin typeface="Twentieth Century"/>
              <a:ea typeface="Twentieth Century"/>
              <a:cs typeface="Twentieth Century"/>
              <a:sym typeface="Twentieth Century"/>
            </a:endParaRPr>
          </a:p>
          <a:p>
            <a:pPr marL="457200" lvl="0" indent="-419100" algn="l" rtl="0">
              <a:spcBef>
                <a:spcPts val="0"/>
              </a:spcBef>
              <a:spcAft>
                <a:spcPts val="0"/>
              </a:spcAft>
              <a:buSzPts val="3000"/>
              <a:buFont typeface="Twentieth Century"/>
              <a:buAutoNum type="arabicPeriod"/>
            </a:pPr>
            <a:r>
              <a:rPr lang="en-US" sz="3000">
                <a:latin typeface="Twentieth Century"/>
                <a:ea typeface="Twentieth Century"/>
                <a:cs typeface="Twentieth Century"/>
                <a:sym typeface="Twentieth Century"/>
              </a:rPr>
              <a:t>OHYA Standards 3rd through 6th grade (</a:t>
            </a:r>
            <a:r>
              <a:rPr lang="en-US" sz="3000" u="sng">
                <a:solidFill>
                  <a:schemeClr val="hlink"/>
                </a:solidFill>
                <a:latin typeface="Twentieth Century"/>
                <a:ea typeface="Twentieth Century"/>
                <a:cs typeface="Twentieth Century"/>
                <a:sym typeface="Twentieth Century"/>
                <a:hlinkClick r:id="rId5"/>
              </a:rPr>
              <a:t>website</a:t>
            </a:r>
            <a:r>
              <a:rPr lang="en-US" sz="3000">
                <a:latin typeface="Twentieth Century"/>
                <a:ea typeface="Twentieth Century"/>
                <a:cs typeface="Twentieth Century"/>
                <a:sym typeface="Twentieth Century"/>
              </a:rPr>
              <a:t>)</a:t>
            </a:r>
            <a:endParaRPr sz="3000">
              <a:latin typeface="Twentieth Century"/>
              <a:ea typeface="Twentieth Century"/>
              <a:cs typeface="Twentieth Century"/>
              <a:sym typeface="Twentieth Century"/>
            </a:endParaRPr>
          </a:p>
          <a:p>
            <a:pPr marL="457200" lvl="0" indent="-419100" algn="l" rtl="0">
              <a:spcBef>
                <a:spcPts val="0"/>
              </a:spcBef>
              <a:spcAft>
                <a:spcPts val="0"/>
              </a:spcAft>
              <a:buSzPts val="3000"/>
              <a:buFont typeface="Twentieth Century"/>
              <a:buAutoNum type="arabicPeriod"/>
            </a:pPr>
            <a:r>
              <a:rPr lang="en-US" sz="3000">
                <a:latin typeface="Twentieth Century"/>
                <a:ea typeface="Twentieth Century"/>
                <a:cs typeface="Twentieth Century"/>
                <a:sym typeface="Twentieth Century"/>
              </a:rPr>
              <a:t>Coach Price or Coach Rolfes </a:t>
            </a:r>
            <a:endParaRPr sz="3000">
              <a:latin typeface="Twentieth Century"/>
              <a:ea typeface="Twentieth Century"/>
              <a:cs typeface="Twentieth Century"/>
              <a:sym typeface="Twentieth Century"/>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10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0"/>
          <p:cNvSpPr/>
          <p:nvPr/>
        </p:nvSpPr>
        <p:spPr>
          <a:xfrm>
            <a:off x="3906" y="25176"/>
            <a:ext cx="12855576" cy="7241974"/>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40"/>
          <p:cNvSpPr/>
          <p:nvPr/>
        </p:nvSpPr>
        <p:spPr>
          <a:xfrm>
            <a:off x="2504939" y="966545"/>
            <a:ext cx="7848872"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2"/>
              </a:buClr>
              <a:buSzPts val="9600"/>
              <a:buFont typeface="Arial"/>
              <a:buNone/>
            </a:pPr>
            <a:r>
              <a:rPr lang="en-US" sz="9600" b="1" cap="none">
                <a:solidFill>
                  <a:srgbClr val="D53E01"/>
                </a:solidFill>
                <a:latin typeface="Twentieth Century"/>
                <a:ea typeface="Twentieth Century"/>
                <a:cs typeface="Twentieth Century"/>
                <a:sym typeface="Twentieth Century"/>
              </a:rPr>
              <a:t>THANK YOU</a:t>
            </a:r>
            <a:endParaRPr sz="9600" b="1" cap="none">
              <a:solidFill>
                <a:srgbClr val="D53E01"/>
              </a:solidFill>
              <a:latin typeface="Twentieth Century"/>
              <a:ea typeface="Twentieth Century"/>
              <a:cs typeface="Twentieth Century"/>
              <a:sym typeface="Twentieth Century"/>
            </a:endParaRPr>
          </a:p>
        </p:txBody>
      </p:sp>
      <p:sp>
        <p:nvSpPr>
          <p:cNvPr id="356" name="Google Shape;356;p40"/>
          <p:cNvSpPr/>
          <p:nvPr/>
        </p:nvSpPr>
        <p:spPr>
          <a:xfrm>
            <a:off x="856999" y="2536200"/>
            <a:ext cx="11075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2F2F2"/>
              </a:buClr>
              <a:buSzPts val="2400"/>
              <a:buFont typeface="Arial"/>
              <a:buNone/>
            </a:pPr>
            <a:r>
              <a:rPr lang="en-US" sz="7300">
                <a:solidFill>
                  <a:srgbClr val="FFFFFF"/>
                </a:solidFill>
                <a:latin typeface="Twentieth Century"/>
                <a:ea typeface="Twentieth Century"/>
                <a:cs typeface="Twentieth Century"/>
                <a:sym typeface="Twentieth Century"/>
              </a:rPr>
              <a:t>We appreciate all you do for our programs</a:t>
            </a:r>
            <a:endParaRPr sz="7300">
              <a:solidFill>
                <a:srgbClr val="FFFFFF"/>
              </a:solidFill>
              <a:latin typeface="Twentieth Century"/>
              <a:ea typeface="Twentieth Century"/>
              <a:cs typeface="Twentieth Century"/>
              <a:sym typeface="Twentieth Century"/>
            </a:endParaRPr>
          </a:p>
          <a:p>
            <a:pPr marL="0" marR="0" lvl="0" indent="0" algn="ctr" rtl="0">
              <a:spcBef>
                <a:spcPts val="0"/>
              </a:spcBef>
              <a:spcAft>
                <a:spcPts val="0"/>
              </a:spcAft>
              <a:buClr>
                <a:srgbClr val="F2F2F2"/>
              </a:buClr>
              <a:buSzPts val="2400"/>
              <a:buFont typeface="Arial"/>
              <a:buNone/>
            </a:pPr>
            <a:r>
              <a:rPr lang="en-US" sz="7300">
                <a:solidFill>
                  <a:srgbClr val="FFFFFF"/>
                </a:solidFill>
                <a:latin typeface="Twentieth Century"/>
                <a:ea typeface="Twentieth Century"/>
                <a:cs typeface="Twentieth Century"/>
                <a:sym typeface="Twentieth Century"/>
              </a:rPr>
              <a:t>JTAPS after skills demo</a:t>
            </a:r>
            <a:endParaRPr sz="7300">
              <a:solidFill>
                <a:srgbClr val="FFFFFF"/>
              </a:solidFill>
              <a:latin typeface="Twentieth Century"/>
              <a:ea typeface="Twentieth Century"/>
              <a:cs typeface="Twentieth Century"/>
              <a:sym typeface="Twentieth Century"/>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54"/>
                                        </p:tgtEl>
                                        <p:attrNameLst>
                                          <p:attrName>style.visibility</p:attrName>
                                        </p:attrNameLst>
                                      </p:cBhvr>
                                      <p:to>
                                        <p:strVal val="visible"/>
                                      </p:to>
                                    </p:set>
                                    <p:anim calcmode="lin" valueType="num">
                                      <p:cBhvr additive="base">
                                        <p:cTn id="7" dur="500"/>
                                        <p:tgtEl>
                                          <p:spTgt spid="354"/>
                                        </p:tgtEl>
                                        <p:attrNameLst>
                                          <p:attrName>ppt_w</p:attrName>
                                        </p:attrNameLst>
                                      </p:cBhvr>
                                      <p:tavLst>
                                        <p:tav tm="0">
                                          <p:val>
                                            <p:strVal val="0"/>
                                          </p:val>
                                        </p:tav>
                                        <p:tav tm="100000">
                                          <p:val>
                                            <p:strVal val="#ppt_w"/>
                                          </p:val>
                                        </p:tav>
                                      </p:tavLst>
                                    </p:anim>
                                    <p:anim calcmode="lin" valueType="num">
                                      <p:cBhvr additive="base">
                                        <p:cTn id="8" dur="500"/>
                                        <p:tgtEl>
                                          <p:spTgt spid="354"/>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56"/>
                                        </p:tgtEl>
                                        <p:attrNameLst>
                                          <p:attrName>style.visibility</p:attrName>
                                        </p:attrNameLst>
                                      </p:cBhvr>
                                      <p:to>
                                        <p:strVal val="visible"/>
                                      </p:to>
                                    </p:set>
                                    <p:anim calcmode="lin" valueType="num">
                                      <p:cBhvr additive="base">
                                        <p:cTn id="12" dur="1000"/>
                                        <p:tgtEl>
                                          <p:spTgt spid="356"/>
                                        </p:tgtEl>
                                        <p:attrNameLst>
                                          <p:attrName>ppt_x</p:attrName>
                                        </p:attrNameLst>
                                      </p:cBhvr>
                                      <p:tavLst>
                                        <p:tav tm="0">
                                          <p:val>
                                            <p:strVal val="#ppt_x+1"/>
                                          </p:val>
                                        </p:tav>
                                        <p:tav tm="100000">
                                          <p:val>
                                            <p:strVal val="#ppt_x"/>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355"/>
                                        </p:tgtEl>
                                        <p:attrNameLst>
                                          <p:attrName>style.visibility</p:attrName>
                                        </p:attrNameLst>
                                      </p:cBhvr>
                                      <p:to>
                                        <p:strVal val="visible"/>
                                      </p:to>
                                    </p:set>
                                    <p:animEffect transition="in" filter="fade">
                                      <p:cBhvr>
                                        <p:cTn id="16" dur="5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2"/>
          <p:cNvSpPr txBox="1"/>
          <p:nvPr/>
        </p:nvSpPr>
        <p:spPr>
          <a:xfrm>
            <a:off x="657900" y="208200"/>
            <a:ext cx="11842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Twentieth Century"/>
              <a:ea typeface="Twentieth Century"/>
              <a:cs typeface="Twentieth Century"/>
              <a:sym typeface="Twentieth Century"/>
            </a:endParaRPr>
          </a:p>
        </p:txBody>
      </p:sp>
      <p:sp>
        <p:nvSpPr>
          <p:cNvPr id="82" name="Google Shape;82;p12"/>
          <p:cNvSpPr txBox="1"/>
          <p:nvPr/>
        </p:nvSpPr>
        <p:spPr>
          <a:xfrm>
            <a:off x="658275" y="208200"/>
            <a:ext cx="11542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latin typeface="Twentieth Century"/>
                <a:ea typeface="Twentieth Century"/>
                <a:cs typeface="Twentieth Century"/>
                <a:sym typeface="Twentieth Century"/>
              </a:rPr>
              <a:t>Ambassadors for our program.  We ask that you use our core values to provide a great experience for the young men and young women you coach.</a:t>
            </a:r>
            <a:endParaRPr sz="2800">
              <a:latin typeface="Twentieth Century"/>
              <a:ea typeface="Twentieth Century"/>
              <a:cs typeface="Twentieth Century"/>
              <a:sym typeface="Twentieth Century"/>
            </a:endParaRPr>
          </a:p>
        </p:txBody>
      </p:sp>
      <p:pic>
        <p:nvPicPr>
          <p:cNvPr id="83" name="Google Shape;83;p12"/>
          <p:cNvPicPr preferRelativeResize="0"/>
          <p:nvPr/>
        </p:nvPicPr>
        <p:blipFill>
          <a:blip r:embed="rId3">
            <a:alphaModFix/>
          </a:blip>
          <a:stretch>
            <a:fillRect/>
          </a:stretch>
        </p:blipFill>
        <p:spPr>
          <a:xfrm>
            <a:off x="3984350" y="1469725"/>
            <a:ext cx="4890050" cy="3737950"/>
          </a:xfrm>
          <a:prstGeom prst="rect">
            <a:avLst/>
          </a:prstGeom>
          <a:noFill/>
          <a:ln>
            <a:noFill/>
          </a:ln>
        </p:spPr>
      </p:pic>
      <p:sp>
        <p:nvSpPr>
          <p:cNvPr id="84" name="Google Shape;84;p12"/>
          <p:cNvSpPr txBox="1"/>
          <p:nvPr/>
        </p:nvSpPr>
        <p:spPr>
          <a:xfrm>
            <a:off x="845275" y="5167375"/>
            <a:ext cx="115797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latin typeface="Twentieth Century"/>
                <a:ea typeface="Twentieth Century"/>
                <a:cs typeface="Twentieth Century"/>
                <a:sym typeface="Twentieth Century"/>
              </a:rPr>
              <a:t>More than X’s and O’s and more than wins and loses.  </a:t>
            </a:r>
            <a:endParaRPr sz="2800">
              <a:latin typeface="Twentieth Century"/>
              <a:ea typeface="Twentieth Century"/>
              <a:cs typeface="Twentieth Century"/>
              <a:sym typeface="Twentieth Century"/>
            </a:endParaRPr>
          </a:p>
          <a:p>
            <a:pPr marL="0" lvl="0" indent="0" algn="ctr" rtl="0">
              <a:spcBef>
                <a:spcPts val="0"/>
              </a:spcBef>
              <a:spcAft>
                <a:spcPts val="0"/>
              </a:spcAft>
              <a:buNone/>
            </a:pPr>
            <a:r>
              <a:rPr lang="en-US" sz="2800">
                <a:latin typeface="Twentieth Century"/>
                <a:ea typeface="Twentieth Century"/>
                <a:cs typeface="Twentieth Century"/>
                <a:sym typeface="Twentieth Century"/>
              </a:rPr>
              <a:t>Are kids excited the season is over or excited to get in the gym </a:t>
            </a:r>
            <a:endParaRPr sz="2800">
              <a:latin typeface="Twentieth Century"/>
              <a:ea typeface="Twentieth Century"/>
              <a:cs typeface="Twentieth Century"/>
              <a:sym typeface="Twentieth Century"/>
            </a:endParaRPr>
          </a:p>
          <a:p>
            <a:pPr marL="0" lvl="0" indent="0" algn="ctr" rtl="0">
              <a:spcBef>
                <a:spcPts val="0"/>
              </a:spcBef>
              <a:spcAft>
                <a:spcPts val="0"/>
              </a:spcAft>
              <a:buNone/>
            </a:pPr>
            <a:r>
              <a:rPr lang="en-US" sz="2800">
                <a:latin typeface="Twentieth Century"/>
                <a:ea typeface="Twentieth Century"/>
                <a:cs typeface="Twentieth Century"/>
                <a:sym typeface="Twentieth Century"/>
              </a:rPr>
              <a:t>Thankless job</a:t>
            </a:r>
            <a:endParaRPr sz="2800">
              <a:latin typeface="Twentieth Century"/>
              <a:ea typeface="Twentieth Century"/>
              <a:cs typeface="Twentieth Century"/>
              <a:sym typeface="Twentieth Century"/>
            </a:endParaRPr>
          </a:p>
        </p:txBody>
      </p:sp>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p:nvPr/>
        </p:nvSpPr>
        <p:spPr>
          <a:xfrm>
            <a:off x="657900" y="208200"/>
            <a:ext cx="11842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Twentieth Century"/>
              <a:ea typeface="Twentieth Century"/>
              <a:cs typeface="Twentieth Century"/>
              <a:sym typeface="Twentieth Century"/>
            </a:endParaRPr>
          </a:p>
        </p:txBody>
      </p:sp>
      <p:sp>
        <p:nvSpPr>
          <p:cNvPr id="91" name="Google Shape;91;p13"/>
          <p:cNvSpPr txBox="1"/>
          <p:nvPr/>
        </p:nvSpPr>
        <p:spPr>
          <a:xfrm>
            <a:off x="658275" y="208200"/>
            <a:ext cx="115422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latin typeface="Twentieth Century"/>
                <a:ea typeface="Twentieth Century"/>
                <a:cs typeface="Twentieth Century"/>
                <a:sym typeface="Twentieth Century"/>
              </a:rPr>
              <a:t>COACHING PHILOSOPHY</a:t>
            </a:r>
            <a:endParaRPr sz="2800">
              <a:latin typeface="Twentieth Century"/>
              <a:ea typeface="Twentieth Century"/>
              <a:cs typeface="Twentieth Century"/>
              <a:sym typeface="Twentieth Century"/>
            </a:endParaRPr>
          </a:p>
          <a:p>
            <a:pPr marL="0" lvl="0" indent="0" algn="ctr" rtl="0">
              <a:spcBef>
                <a:spcPts val="0"/>
              </a:spcBef>
              <a:spcAft>
                <a:spcPts val="0"/>
              </a:spcAft>
              <a:buNone/>
            </a:pPr>
            <a:r>
              <a:rPr lang="en-US" sz="2800">
                <a:latin typeface="Twentieth Century"/>
                <a:ea typeface="Twentieth Century"/>
                <a:cs typeface="Twentieth Century"/>
                <a:sym typeface="Twentieth Century"/>
              </a:rPr>
              <a:t>This isn’t your full time job</a:t>
            </a:r>
            <a:endParaRPr sz="2800">
              <a:latin typeface="Twentieth Century"/>
              <a:ea typeface="Twentieth Century"/>
              <a:cs typeface="Twentieth Century"/>
              <a:sym typeface="Twentieth Century"/>
            </a:endParaRPr>
          </a:p>
        </p:txBody>
      </p:sp>
      <p:sp>
        <p:nvSpPr>
          <p:cNvPr id="92" name="Google Shape;92;p13"/>
          <p:cNvSpPr txBox="1"/>
          <p:nvPr/>
        </p:nvSpPr>
        <p:spPr>
          <a:xfrm>
            <a:off x="845275" y="5167375"/>
            <a:ext cx="1157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93" name="Google Shape;93;p13"/>
          <p:cNvSpPr txBox="1"/>
          <p:nvPr/>
        </p:nvSpPr>
        <p:spPr>
          <a:xfrm>
            <a:off x="345600" y="1602550"/>
            <a:ext cx="12330600" cy="403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a:latin typeface="Pacifico"/>
                <a:ea typeface="Pacifico"/>
                <a:cs typeface="Pacifico"/>
                <a:sym typeface="Pacifico"/>
              </a:rPr>
              <a:t>Teach kids how to play the game - </a:t>
            </a:r>
            <a:endParaRPr sz="5000">
              <a:latin typeface="Pacifico"/>
              <a:ea typeface="Pacifico"/>
              <a:cs typeface="Pacifico"/>
              <a:sym typeface="Pacifico"/>
            </a:endParaRPr>
          </a:p>
          <a:p>
            <a:pPr marL="0" lvl="0" indent="0" algn="l" rtl="0">
              <a:spcBef>
                <a:spcPts val="0"/>
              </a:spcBef>
              <a:spcAft>
                <a:spcPts val="0"/>
              </a:spcAft>
              <a:buNone/>
            </a:pPr>
            <a:r>
              <a:rPr lang="en-US" sz="5000">
                <a:latin typeface="Pacifico"/>
                <a:ea typeface="Pacifico"/>
                <a:cs typeface="Pacifico"/>
                <a:sym typeface="Pacifico"/>
              </a:rPr>
              <a:t>      we must prepare them to play without us.</a:t>
            </a:r>
            <a:endParaRPr sz="5000">
              <a:latin typeface="Pacifico"/>
              <a:ea typeface="Pacifico"/>
              <a:cs typeface="Pacifico"/>
              <a:sym typeface="Pacifico"/>
            </a:endParaRPr>
          </a:p>
          <a:p>
            <a:pPr marL="0" lvl="0" indent="0" algn="l" rtl="0">
              <a:spcBef>
                <a:spcPts val="0"/>
              </a:spcBef>
              <a:spcAft>
                <a:spcPts val="0"/>
              </a:spcAft>
              <a:buNone/>
            </a:pPr>
            <a:endParaRPr sz="5000">
              <a:latin typeface="Pacifico"/>
              <a:ea typeface="Pacifico"/>
              <a:cs typeface="Pacifico"/>
              <a:sym typeface="Pacifico"/>
            </a:endParaRPr>
          </a:p>
          <a:p>
            <a:pPr marL="0" lvl="0" indent="0" algn="l" rtl="0">
              <a:spcBef>
                <a:spcPts val="0"/>
              </a:spcBef>
              <a:spcAft>
                <a:spcPts val="0"/>
              </a:spcAft>
              <a:buNone/>
            </a:pPr>
            <a:r>
              <a:rPr lang="en-US" sz="5000"/>
              <a:t>Fewer sets, less numbered positions!  We know it is hard to score.</a:t>
            </a:r>
            <a:endParaRPr sz="5000"/>
          </a:p>
        </p:txBody>
      </p:sp>
      <p:sp>
        <p:nvSpPr>
          <p:cNvPr id="94" name="Google Shape;94;p13"/>
          <p:cNvSpPr txBox="1"/>
          <p:nvPr/>
        </p:nvSpPr>
        <p:spPr>
          <a:xfrm>
            <a:off x="1120075" y="5936850"/>
            <a:ext cx="110301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latin typeface="Twentieth Century"/>
                <a:ea typeface="Twentieth Century"/>
                <a:cs typeface="Twentieth Century"/>
                <a:sym typeface="Twentieth Century"/>
              </a:rPr>
              <a:t>We want to eliminate kids looking to the bench for the next set play or for approval for what they should do next.</a:t>
            </a:r>
            <a:endParaRPr sz="2800">
              <a:latin typeface="Twentieth Century"/>
              <a:ea typeface="Twentieth Century"/>
              <a:cs typeface="Twentieth Century"/>
              <a:sym typeface="Twentieth Century"/>
            </a:endParaRPr>
          </a:p>
        </p:txBody>
      </p:sp>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657900" y="208200"/>
            <a:ext cx="11842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Twentieth Century"/>
              <a:ea typeface="Twentieth Century"/>
              <a:cs typeface="Twentieth Century"/>
              <a:sym typeface="Twentieth Century"/>
            </a:endParaRPr>
          </a:p>
        </p:txBody>
      </p:sp>
      <p:sp>
        <p:nvSpPr>
          <p:cNvPr id="101" name="Google Shape;101;p14"/>
          <p:cNvSpPr txBox="1"/>
          <p:nvPr/>
        </p:nvSpPr>
        <p:spPr>
          <a:xfrm>
            <a:off x="658275" y="208200"/>
            <a:ext cx="115422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latin typeface="Twentieth Century"/>
                <a:ea typeface="Twentieth Century"/>
                <a:cs typeface="Twentieth Century"/>
                <a:sym typeface="Twentieth Century"/>
              </a:rPr>
              <a:t>The Journey</a:t>
            </a:r>
            <a:endParaRPr sz="2800">
              <a:latin typeface="Twentieth Century"/>
              <a:ea typeface="Twentieth Century"/>
              <a:cs typeface="Twentieth Century"/>
              <a:sym typeface="Twentieth Century"/>
            </a:endParaRPr>
          </a:p>
          <a:p>
            <a:pPr marL="0" lvl="0" indent="0" algn="ctr" rtl="0">
              <a:spcBef>
                <a:spcPts val="0"/>
              </a:spcBef>
              <a:spcAft>
                <a:spcPts val="0"/>
              </a:spcAft>
              <a:buNone/>
            </a:pPr>
            <a:r>
              <a:rPr lang="en-US" sz="2800">
                <a:latin typeface="Twentieth Century"/>
                <a:ea typeface="Twentieth Century"/>
                <a:cs typeface="Twentieth Century"/>
                <a:sym typeface="Twentieth Century"/>
              </a:rPr>
              <a:t>Focus on the process and less on results</a:t>
            </a:r>
            <a:endParaRPr sz="2800">
              <a:latin typeface="Twentieth Century"/>
              <a:ea typeface="Twentieth Century"/>
              <a:cs typeface="Twentieth Century"/>
              <a:sym typeface="Twentieth Century"/>
            </a:endParaRPr>
          </a:p>
        </p:txBody>
      </p:sp>
      <p:sp>
        <p:nvSpPr>
          <p:cNvPr id="102" name="Google Shape;102;p14"/>
          <p:cNvSpPr txBox="1"/>
          <p:nvPr/>
        </p:nvSpPr>
        <p:spPr>
          <a:xfrm>
            <a:off x="845275" y="5167375"/>
            <a:ext cx="1157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103" name="Google Shape;103;p14"/>
          <p:cNvSpPr txBox="1"/>
          <p:nvPr/>
        </p:nvSpPr>
        <p:spPr>
          <a:xfrm>
            <a:off x="264075" y="4905050"/>
            <a:ext cx="12330600" cy="1723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000">
                <a:latin typeface="Pacifico"/>
                <a:ea typeface="Pacifico"/>
                <a:cs typeface="Pacifico"/>
                <a:sym typeface="Pacifico"/>
              </a:rPr>
              <a:t>Show kids how to work hard, work together and be great teammates</a:t>
            </a:r>
            <a:endParaRPr sz="5000">
              <a:latin typeface="Pacifico"/>
              <a:ea typeface="Pacifico"/>
              <a:cs typeface="Pacifico"/>
              <a:sym typeface="Pacifico"/>
            </a:endParaRPr>
          </a:p>
        </p:txBody>
      </p:sp>
      <p:pic>
        <p:nvPicPr>
          <p:cNvPr id="104" name="Google Shape;104;p14"/>
          <p:cNvPicPr preferRelativeResize="0"/>
          <p:nvPr/>
        </p:nvPicPr>
        <p:blipFill>
          <a:blip r:embed="rId3">
            <a:alphaModFix/>
          </a:blip>
          <a:stretch>
            <a:fillRect/>
          </a:stretch>
        </p:blipFill>
        <p:spPr>
          <a:xfrm>
            <a:off x="1470025" y="1300513"/>
            <a:ext cx="10330200" cy="3558925"/>
          </a:xfrm>
          <a:prstGeom prst="rect">
            <a:avLst/>
          </a:prstGeom>
          <a:noFill/>
          <a:ln>
            <a:noFill/>
          </a:ln>
        </p:spPr>
      </p:pic>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p:nvPr/>
        </p:nvSpPr>
        <p:spPr>
          <a:xfrm>
            <a:off x="657900" y="208200"/>
            <a:ext cx="11842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Twentieth Century"/>
              <a:ea typeface="Twentieth Century"/>
              <a:cs typeface="Twentieth Century"/>
              <a:sym typeface="Twentieth Century"/>
            </a:endParaRPr>
          </a:p>
        </p:txBody>
      </p:sp>
      <p:sp>
        <p:nvSpPr>
          <p:cNvPr id="111" name="Google Shape;111;p15"/>
          <p:cNvSpPr txBox="1"/>
          <p:nvPr/>
        </p:nvSpPr>
        <p:spPr>
          <a:xfrm>
            <a:off x="658275" y="208200"/>
            <a:ext cx="115422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200">
                <a:latin typeface="Twentieth Century"/>
                <a:ea typeface="Twentieth Century"/>
                <a:cs typeface="Twentieth Century"/>
                <a:sym typeface="Twentieth Century"/>
              </a:rPr>
              <a:t>HOW?</a:t>
            </a:r>
            <a:endParaRPr sz="4200">
              <a:latin typeface="Twentieth Century"/>
              <a:ea typeface="Twentieth Century"/>
              <a:cs typeface="Twentieth Century"/>
              <a:sym typeface="Twentieth Century"/>
            </a:endParaRPr>
          </a:p>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112" name="Google Shape;112;p15"/>
          <p:cNvSpPr txBox="1"/>
          <p:nvPr/>
        </p:nvSpPr>
        <p:spPr>
          <a:xfrm>
            <a:off x="845275" y="5167375"/>
            <a:ext cx="1157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113" name="Google Shape;113;p15"/>
          <p:cNvSpPr txBox="1"/>
          <p:nvPr/>
        </p:nvSpPr>
        <p:spPr>
          <a:xfrm>
            <a:off x="264075" y="1750075"/>
            <a:ext cx="12330600" cy="480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a:t>1. Share Experiences - Trust</a:t>
            </a:r>
            <a:endParaRPr sz="5000"/>
          </a:p>
          <a:p>
            <a:pPr marL="0" lvl="0" indent="0" algn="l" rtl="0">
              <a:spcBef>
                <a:spcPts val="0"/>
              </a:spcBef>
              <a:spcAft>
                <a:spcPts val="0"/>
              </a:spcAft>
              <a:buNone/>
            </a:pPr>
            <a:r>
              <a:rPr lang="en-US" sz="5000"/>
              <a:t>2. Core Values - Positive Coaching</a:t>
            </a:r>
            <a:endParaRPr sz="5000"/>
          </a:p>
          <a:p>
            <a:pPr marL="0" lvl="0" indent="0" algn="l" rtl="0">
              <a:spcBef>
                <a:spcPts val="0"/>
              </a:spcBef>
              <a:spcAft>
                <a:spcPts val="0"/>
              </a:spcAft>
              <a:buNone/>
            </a:pPr>
            <a:r>
              <a:rPr lang="en-US" sz="5000"/>
              <a:t>3. Intentional Practices</a:t>
            </a:r>
            <a:endParaRPr sz="5000"/>
          </a:p>
          <a:p>
            <a:pPr marL="0" lvl="0" indent="0" algn="l" rtl="0">
              <a:spcBef>
                <a:spcPts val="0"/>
              </a:spcBef>
              <a:spcAft>
                <a:spcPts val="0"/>
              </a:spcAft>
              <a:buNone/>
            </a:pPr>
            <a:r>
              <a:rPr lang="en-US" sz="5000"/>
              <a:t>4. Great Teammates - Servant Leadership</a:t>
            </a:r>
            <a:endParaRPr sz="5000"/>
          </a:p>
          <a:p>
            <a:pPr marL="0" lvl="0" indent="0" algn="l" rtl="0">
              <a:spcBef>
                <a:spcPts val="0"/>
              </a:spcBef>
              <a:spcAft>
                <a:spcPts val="0"/>
              </a:spcAft>
              <a:buNone/>
            </a:pPr>
            <a:r>
              <a:rPr lang="en-US" sz="5000"/>
              <a:t>5. Accountability</a:t>
            </a:r>
            <a:endParaRPr sz="5000"/>
          </a:p>
          <a:p>
            <a:pPr marL="0" lvl="0" indent="0" algn="l" rtl="0">
              <a:spcBef>
                <a:spcPts val="0"/>
              </a:spcBef>
              <a:spcAft>
                <a:spcPts val="0"/>
              </a:spcAft>
              <a:buNone/>
            </a:pPr>
            <a:r>
              <a:rPr lang="en-US" sz="5000"/>
              <a:t>6. Don’t focus on the outcome</a:t>
            </a:r>
            <a:endParaRPr sz="5000"/>
          </a:p>
        </p:txBody>
      </p:sp>
      <p:sp>
        <p:nvSpPr>
          <p:cNvPr id="114" name="Google Shape;114;p15"/>
          <p:cNvSpPr txBox="1"/>
          <p:nvPr/>
        </p:nvSpPr>
        <p:spPr>
          <a:xfrm>
            <a:off x="1120075" y="5479650"/>
            <a:ext cx="11030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p:nvPr/>
        </p:nvSpPr>
        <p:spPr>
          <a:xfrm>
            <a:off x="657900" y="208200"/>
            <a:ext cx="11842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Twentieth Century"/>
              <a:ea typeface="Twentieth Century"/>
              <a:cs typeface="Twentieth Century"/>
              <a:sym typeface="Twentieth Century"/>
            </a:endParaRPr>
          </a:p>
        </p:txBody>
      </p:sp>
      <p:sp>
        <p:nvSpPr>
          <p:cNvPr id="121" name="Google Shape;121;p16"/>
          <p:cNvSpPr txBox="1"/>
          <p:nvPr/>
        </p:nvSpPr>
        <p:spPr>
          <a:xfrm>
            <a:off x="658275" y="208200"/>
            <a:ext cx="11542200" cy="1262100"/>
          </a:xfrm>
          <a:prstGeom prst="rect">
            <a:avLst/>
          </a:prstGeom>
          <a:noFill/>
          <a:ln>
            <a:noFill/>
          </a:ln>
        </p:spPr>
        <p:txBody>
          <a:bodyPr spcFirstLastPara="1" wrap="square" lIns="91425" tIns="91425" rIns="91425" bIns="91425" anchor="t" anchorCtr="0">
            <a:spAutoFit/>
          </a:bodyPr>
          <a:lstStyle/>
          <a:p>
            <a:pPr marL="457200" lvl="0" indent="-495300" algn="ctr" rtl="0">
              <a:spcBef>
                <a:spcPts val="0"/>
              </a:spcBef>
              <a:spcAft>
                <a:spcPts val="0"/>
              </a:spcAft>
              <a:buSzPts val="4200"/>
              <a:buFont typeface="Twentieth Century"/>
              <a:buAutoNum type="arabicPeriod"/>
            </a:pPr>
            <a:r>
              <a:rPr lang="en-US" sz="4200">
                <a:latin typeface="Twentieth Century"/>
                <a:ea typeface="Twentieth Century"/>
                <a:cs typeface="Twentieth Century"/>
                <a:sym typeface="Twentieth Century"/>
              </a:rPr>
              <a:t>Share Experiences - Trust</a:t>
            </a:r>
            <a:endParaRPr sz="4200">
              <a:latin typeface="Twentieth Century"/>
              <a:ea typeface="Twentieth Century"/>
              <a:cs typeface="Twentieth Century"/>
              <a:sym typeface="Twentieth Century"/>
            </a:endParaRPr>
          </a:p>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122" name="Google Shape;122;p16"/>
          <p:cNvSpPr txBox="1"/>
          <p:nvPr/>
        </p:nvSpPr>
        <p:spPr>
          <a:xfrm>
            <a:off x="845275" y="5167375"/>
            <a:ext cx="1157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123" name="Google Shape;123;p16"/>
          <p:cNvSpPr txBox="1"/>
          <p:nvPr/>
        </p:nvSpPr>
        <p:spPr>
          <a:xfrm>
            <a:off x="264075" y="1292850"/>
            <a:ext cx="12330600" cy="557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a:t>1. Tough competitive practices</a:t>
            </a:r>
            <a:endParaRPr sz="5000"/>
          </a:p>
          <a:p>
            <a:pPr marL="0" lvl="0" indent="0" algn="l" rtl="0">
              <a:spcBef>
                <a:spcPts val="0"/>
              </a:spcBef>
              <a:spcAft>
                <a:spcPts val="0"/>
              </a:spcAft>
              <a:buNone/>
            </a:pPr>
            <a:r>
              <a:rPr lang="en-US" sz="5000"/>
              <a:t>2. Meals before/after games</a:t>
            </a:r>
            <a:endParaRPr sz="5000"/>
          </a:p>
          <a:p>
            <a:pPr marL="0" lvl="0" indent="0" algn="l" rtl="0">
              <a:spcBef>
                <a:spcPts val="0"/>
              </a:spcBef>
              <a:spcAft>
                <a:spcPts val="0"/>
              </a:spcAft>
              <a:buNone/>
            </a:pPr>
            <a:r>
              <a:rPr lang="en-US" sz="5000"/>
              <a:t>3. Non-basketball activities - culture (we can share activities with you)</a:t>
            </a:r>
            <a:endParaRPr sz="5000"/>
          </a:p>
          <a:p>
            <a:pPr marL="0" lvl="0" indent="0" algn="l" rtl="0">
              <a:spcBef>
                <a:spcPts val="0"/>
              </a:spcBef>
              <a:spcAft>
                <a:spcPts val="0"/>
              </a:spcAft>
              <a:buNone/>
            </a:pPr>
            <a:r>
              <a:rPr lang="en-US" sz="5000"/>
              <a:t>4. What’s your why/Group Circle</a:t>
            </a:r>
            <a:endParaRPr sz="5000"/>
          </a:p>
          <a:p>
            <a:pPr marL="0" lvl="0" indent="0" algn="l" rtl="0">
              <a:spcBef>
                <a:spcPts val="0"/>
              </a:spcBef>
              <a:spcAft>
                <a:spcPts val="0"/>
              </a:spcAft>
              <a:buNone/>
            </a:pPr>
            <a:r>
              <a:rPr lang="en-US" sz="5000"/>
              <a:t>5. Things we did well, things we need to improve</a:t>
            </a:r>
            <a:endParaRPr sz="5000"/>
          </a:p>
        </p:txBody>
      </p:sp>
      <p:sp>
        <p:nvSpPr>
          <p:cNvPr id="124" name="Google Shape;124;p16"/>
          <p:cNvSpPr txBox="1"/>
          <p:nvPr/>
        </p:nvSpPr>
        <p:spPr>
          <a:xfrm>
            <a:off x="1120075" y="5479650"/>
            <a:ext cx="11030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p:nvPr/>
        </p:nvSpPr>
        <p:spPr>
          <a:xfrm>
            <a:off x="657900" y="208200"/>
            <a:ext cx="11842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Twentieth Century"/>
              <a:ea typeface="Twentieth Century"/>
              <a:cs typeface="Twentieth Century"/>
              <a:sym typeface="Twentieth Century"/>
            </a:endParaRPr>
          </a:p>
        </p:txBody>
      </p:sp>
      <p:sp>
        <p:nvSpPr>
          <p:cNvPr id="131" name="Google Shape;131;p17"/>
          <p:cNvSpPr txBox="1"/>
          <p:nvPr/>
        </p:nvSpPr>
        <p:spPr>
          <a:xfrm>
            <a:off x="658275" y="208200"/>
            <a:ext cx="115422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200">
                <a:latin typeface="Twentieth Century"/>
                <a:ea typeface="Twentieth Century"/>
                <a:cs typeface="Twentieth Century"/>
                <a:sym typeface="Twentieth Century"/>
              </a:rPr>
              <a:t>2. Core Values - Positive Coaching</a:t>
            </a:r>
            <a:endParaRPr sz="4200">
              <a:latin typeface="Twentieth Century"/>
              <a:ea typeface="Twentieth Century"/>
              <a:cs typeface="Twentieth Century"/>
              <a:sym typeface="Twentieth Century"/>
            </a:endParaRPr>
          </a:p>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132" name="Google Shape;132;p17"/>
          <p:cNvSpPr txBox="1"/>
          <p:nvPr/>
        </p:nvSpPr>
        <p:spPr>
          <a:xfrm>
            <a:off x="845275" y="5167375"/>
            <a:ext cx="1157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
        <p:nvSpPr>
          <p:cNvPr id="133" name="Google Shape;133;p17"/>
          <p:cNvSpPr txBox="1"/>
          <p:nvPr/>
        </p:nvSpPr>
        <p:spPr>
          <a:xfrm>
            <a:off x="264075" y="988075"/>
            <a:ext cx="12729900" cy="634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a:t>1.  I love it when you…</a:t>
            </a:r>
            <a:endParaRPr sz="5000"/>
          </a:p>
          <a:p>
            <a:pPr marL="0" lvl="0" indent="0" algn="l" rtl="0">
              <a:spcBef>
                <a:spcPts val="0"/>
              </a:spcBef>
              <a:spcAft>
                <a:spcPts val="0"/>
              </a:spcAft>
              <a:buNone/>
            </a:pPr>
            <a:r>
              <a:rPr lang="en-US" sz="5000"/>
              <a:t>2. Minimum 5 positive to 1 negative</a:t>
            </a:r>
            <a:endParaRPr sz="5000"/>
          </a:p>
          <a:p>
            <a:pPr marL="0" lvl="0" indent="0" algn="l" rtl="0">
              <a:spcBef>
                <a:spcPts val="0"/>
              </a:spcBef>
              <a:spcAft>
                <a:spcPts val="0"/>
              </a:spcAft>
              <a:buNone/>
            </a:pPr>
            <a:r>
              <a:rPr lang="en-US" sz="5000"/>
              <a:t>3.  Don’t discuss other players in front of teammates</a:t>
            </a:r>
            <a:endParaRPr sz="5000"/>
          </a:p>
          <a:p>
            <a:pPr marL="0" lvl="0" indent="0" algn="l" rtl="0">
              <a:spcBef>
                <a:spcPts val="0"/>
              </a:spcBef>
              <a:spcAft>
                <a:spcPts val="0"/>
              </a:spcAft>
              <a:buNone/>
            </a:pPr>
            <a:r>
              <a:rPr lang="en-US" sz="5000"/>
              <a:t>4.  Daily progress </a:t>
            </a:r>
            <a:endParaRPr sz="5000"/>
          </a:p>
          <a:p>
            <a:pPr marL="0" lvl="0" indent="0" algn="l" rtl="0">
              <a:spcBef>
                <a:spcPts val="0"/>
              </a:spcBef>
              <a:spcAft>
                <a:spcPts val="0"/>
              </a:spcAft>
              <a:buNone/>
            </a:pPr>
            <a:r>
              <a:rPr lang="en-US" sz="5000"/>
              <a:t>5. “Coach ahead”- be verbal during practice</a:t>
            </a:r>
            <a:endParaRPr sz="5000"/>
          </a:p>
          <a:p>
            <a:pPr marL="0" lvl="0" indent="0" algn="l" rtl="0">
              <a:spcBef>
                <a:spcPts val="0"/>
              </a:spcBef>
              <a:spcAft>
                <a:spcPts val="0"/>
              </a:spcAft>
              <a:buNone/>
            </a:pPr>
            <a:r>
              <a:rPr lang="en-US" sz="5000"/>
              <a:t>6. Show vs. tell…. </a:t>
            </a:r>
            <a:endParaRPr sz="5000"/>
          </a:p>
          <a:p>
            <a:pPr marL="0" lvl="0" indent="0" algn="l" rtl="0">
              <a:spcBef>
                <a:spcPts val="0"/>
              </a:spcBef>
              <a:spcAft>
                <a:spcPts val="0"/>
              </a:spcAft>
              <a:buNone/>
            </a:pPr>
            <a:endParaRPr sz="5000"/>
          </a:p>
        </p:txBody>
      </p:sp>
      <p:sp>
        <p:nvSpPr>
          <p:cNvPr id="134" name="Google Shape;134;p17"/>
          <p:cNvSpPr txBox="1"/>
          <p:nvPr/>
        </p:nvSpPr>
        <p:spPr>
          <a:xfrm>
            <a:off x="1120075" y="5479650"/>
            <a:ext cx="11030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latin typeface="Twentieth Century"/>
              <a:ea typeface="Twentieth Century"/>
              <a:cs typeface="Twentieth Century"/>
              <a:sym typeface="Twentieth Century"/>
            </a:endParaRPr>
          </a:p>
        </p:txBody>
      </p:sp>
    </p:spTree>
  </p:cSld>
  <p:clrMapOvr>
    <a:masterClrMapping/>
  </p:clrMapOvr>
  <p:transition>
    <p:push dir="r"/>
  </p:transition>
</p:sld>
</file>

<file path=ppt/theme/theme1.xml><?xml version="1.0" encoding="utf-8"?>
<a:theme xmlns:a="http://schemas.openxmlformats.org/drawingml/2006/main" name="Basketball Marketing PPT Slides - GoogleSlides.org">
  <a:themeElements>
    <a:clrScheme name="自定义 303">
      <a:dk1>
        <a:srgbClr val="000000"/>
      </a:dk1>
      <a:lt1>
        <a:srgbClr val="FFFFFF"/>
      </a:lt1>
      <a:dk2>
        <a:srgbClr val="44546A"/>
      </a:dk2>
      <a:lt2>
        <a:srgbClr val="E7E6E6"/>
      </a:lt2>
      <a:accent1>
        <a:srgbClr val="202D3C"/>
      </a:accent1>
      <a:accent2>
        <a:srgbClr val="FDC51E"/>
      </a:accent2>
      <a:accent3>
        <a:srgbClr val="202D3C"/>
      </a:accent3>
      <a:accent4>
        <a:srgbClr val="FDC51E"/>
      </a:accent4>
      <a:accent5>
        <a:srgbClr val="202D3C"/>
      </a:accent5>
      <a:accent6>
        <a:srgbClr val="FDC51E"/>
      </a:accent6>
      <a:hlink>
        <a:srgbClr val="202D3C"/>
      </a:hlink>
      <a:folHlink>
        <a:srgbClr val="FDC5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1222</Words>
  <Application>Microsoft Office PowerPoint</Application>
  <PresentationFormat>Custom</PresentationFormat>
  <Paragraphs>198</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Twentieth Century</vt:lpstr>
      <vt:lpstr>Calibri</vt:lpstr>
      <vt:lpstr>Oswald</vt:lpstr>
      <vt:lpstr>Pacifico</vt:lpstr>
      <vt:lpstr>Basketball Marketing PPT Slides - GoogleSlides.org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Keeton</dc:creator>
  <cp:lastModifiedBy>Eric Keeton</cp:lastModifiedBy>
  <cp:revision>1</cp:revision>
  <dcterms:modified xsi:type="dcterms:W3CDTF">2023-08-22T12:09:14Z</dcterms:modified>
</cp:coreProperties>
</file>