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0" r:id="rId2"/>
  </p:sldMasterIdLst>
  <p:notesMasterIdLst>
    <p:notesMasterId r:id="rId60"/>
  </p:notesMasterIdLst>
  <p:handoutMasterIdLst>
    <p:handoutMasterId r:id="rId61"/>
  </p:handoutMasterIdLst>
  <p:sldIdLst>
    <p:sldId id="269" r:id="rId3"/>
    <p:sldId id="278" r:id="rId4"/>
    <p:sldId id="283" r:id="rId5"/>
    <p:sldId id="284" r:id="rId6"/>
    <p:sldId id="282" r:id="rId7"/>
    <p:sldId id="340" r:id="rId8"/>
    <p:sldId id="338" r:id="rId9"/>
    <p:sldId id="323" r:id="rId10"/>
    <p:sldId id="324" r:id="rId11"/>
    <p:sldId id="292" r:id="rId12"/>
    <p:sldId id="291" r:id="rId13"/>
    <p:sldId id="295" r:id="rId14"/>
    <p:sldId id="294" r:id="rId15"/>
    <p:sldId id="348" r:id="rId16"/>
    <p:sldId id="315" r:id="rId17"/>
    <p:sldId id="286" r:id="rId18"/>
    <p:sldId id="287" r:id="rId19"/>
    <p:sldId id="349" r:id="rId20"/>
    <p:sldId id="311" r:id="rId21"/>
    <p:sldId id="288" r:id="rId22"/>
    <p:sldId id="350" r:id="rId23"/>
    <p:sldId id="312" r:id="rId24"/>
    <p:sldId id="325" r:id="rId25"/>
    <p:sldId id="351" r:id="rId26"/>
    <p:sldId id="326" r:id="rId27"/>
    <p:sldId id="289" r:id="rId28"/>
    <p:sldId id="352" r:id="rId29"/>
    <p:sldId id="313" r:id="rId30"/>
    <p:sldId id="290" r:id="rId31"/>
    <p:sldId id="353" r:id="rId32"/>
    <p:sldId id="314" r:id="rId33"/>
    <p:sldId id="341" r:id="rId34"/>
    <p:sldId id="342" r:id="rId35"/>
    <p:sldId id="343" r:id="rId36"/>
    <p:sldId id="328" r:id="rId37"/>
    <p:sldId id="296" r:id="rId38"/>
    <p:sldId id="298" r:id="rId39"/>
    <p:sldId id="321" r:id="rId40"/>
    <p:sldId id="303" r:id="rId41"/>
    <p:sldId id="302" r:id="rId42"/>
    <p:sldId id="329" r:id="rId43"/>
    <p:sldId id="347" r:id="rId44"/>
    <p:sldId id="257" r:id="rId45"/>
    <p:sldId id="334" r:id="rId46"/>
    <p:sldId id="316" r:id="rId47"/>
    <p:sldId id="274" r:id="rId48"/>
    <p:sldId id="275" r:id="rId49"/>
    <p:sldId id="346" r:id="rId50"/>
    <p:sldId id="307" r:id="rId51"/>
    <p:sldId id="319" r:id="rId52"/>
    <p:sldId id="317" r:id="rId53"/>
    <p:sldId id="318" r:id="rId54"/>
    <p:sldId id="344" r:id="rId55"/>
    <p:sldId id="337" r:id="rId56"/>
    <p:sldId id="354" r:id="rId57"/>
    <p:sldId id="356" r:id="rId58"/>
    <p:sldId id="32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DB177CF-DE2F-4AC6-8F4C-DC1E7B769BB4}">
          <p14:sldIdLst>
            <p14:sldId id="269"/>
            <p14:sldId id="278"/>
            <p14:sldId id="283"/>
            <p14:sldId id="284"/>
            <p14:sldId id="282"/>
            <p14:sldId id="340"/>
            <p14:sldId id="338"/>
            <p14:sldId id="323"/>
            <p14:sldId id="324"/>
            <p14:sldId id="292"/>
            <p14:sldId id="291"/>
            <p14:sldId id="295"/>
            <p14:sldId id="294"/>
            <p14:sldId id="348"/>
            <p14:sldId id="315"/>
            <p14:sldId id="286"/>
            <p14:sldId id="287"/>
            <p14:sldId id="349"/>
            <p14:sldId id="311"/>
            <p14:sldId id="288"/>
            <p14:sldId id="350"/>
            <p14:sldId id="312"/>
            <p14:sldId id="325"/>
            <p14:sldId id="351"/>
            <p14:sldId id="326"/>
            <p14:sldId id="289"/>
            <p14:sldId id="352"/>
            <p14:sldId id="313"/>
            <p14:sldId id="290"/>
            <p14:sldId id="353"/>
            <p14:sldId id="314"/>
            <p14:sldId id="341"/>
            <p14:sldId id="342"/>
            <p14:sldId id="343"/>
            <p14:sldId id="328"/>
            <p14:sldId id="296"/>
            <p14:sldId id="298"/>
            <p14:sldId id="321"/>
            <p14:sldId id="303"/>
            <p14:sldId id="302"/>
            <p14:sldId id="329"/>
            <p14:sldId id="347"/>
            <p14:sldId id="257"/>
            <p14:sldId id="334"/>
            <p14:sldId id="316"/>
            <p14:sldId id="274"/>
            <p14:sldId id="275"/>
            <p14:sldId id="346"/>
            <p14:sldId id="307"/>
            <p14:sldId id="319"/>
            <p14:sldId id="317"/>
            <p14:sldId id="318"/>
            <p14:sldId id="344"/>
            <p14:sldId id="337"/>
            <p14:sldId id="354"/>
            <p14:sldId id="356"/>
            <p14:sldId id="32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723"/>
    <a:srgbClr val="4E1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9290" autoAdjust="0"/>
  </p:normalViewPr>
  <p:slideViewPr>
    <p:cSldViewPr snapToGrid="0">
      <p:cViewPr>
        <p:scale>
          <a:sx n="70" d="100"/>
          <a:sy n="70" d="100"/>
        </p:scale>
        <p:origin x="-708" y="-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Sheet1!$A$1:$A$8</c:f>
              <c:strCache>
                <c:ptCount val="8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2016-2017</c:v>
                </c:pt>
                <c:pt idx="6">
                  <c:v>2017-2018</c:v>
                </c:pt>
                <c:pt idx="7">
                  <c:v>2018-2019</c:v>
                </c:pt>
              </c:strCache>
            </c:strRef>
          </c:cat>
          <c:val>
            <c:numRef>
              <c:f>Sheet1!$B$1:$B$8</c:f>
              <c:numCache>
                <c:formatCode>General</c:formatCode>
                <c:ptCount val="8"/>
                <c:pt idx="0">
                  <c:v>151</c:v>
                </c:pt>
                <c:pt idx="1">
                  <c:v>127</c:v>
                </c:pt>
                <c:pt idx="2">
                  <c:v>146</c:v>
                </c:pt>
                <c:pt idx="3">
                  <c:v>160</c:v>
                </c:pt>
                <c:pt idx="4">
                  <c:v>154</c:v>
                </c:pt>
                <c:pt idx="5">
                  <c:v>136</c:v>
                </c:pt>
                <c:pt idx="6">
                  <c:v>136</c:v>
                </c:pt>
                <c:pt idx="7">
                  <c:v>155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7375360"/>
        <c:axId val="79454976"/>
      </c:barChart>
      <c:catAx>
        <c:axId val="77375360"/>
        <c:scaling>
          <c:orientation val="minMax"/>
        </c:scaling>
        <c:delete val="0"/>
        <c:axPos val="b"/>
        <c:majorTickMark val="none"/>
        <c:minorTickMark val="none"/>
        <c:tickLblPos val="nextTo"/>
        <c:crossAx val="79454976"/>
        <c:crosses val="autoZero"/>
        <c:auto val="1"/>
        <c:lblAlgn val="ctr"/>
        <c:lblOffset val="100"/>
        <c:noMultiLvlLbl val="0"/>
      </c:catAx>
      <c:valAx>
        <c:axId val="79454976"/>
        <c:scaling>
          <c:orientation val="minMax"/>
          <c:min val="120"/>
        </c:scaling>
        <c:delete val="0"/>
        <c:axPos val="l"/>
        <c:numFmt formatCode="General" sourceLinked="1"/>
        <c:majorTickMark val="none"/>
        <c:minorTickMark val="none"/>
        <c:tickLblPos val="nextTo"/>
        <c:crossAx val="773753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Concession Hours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Sheet1!$A$1:$A$3</c:f>
              <c:strCache>
                <c:ptCount val="3"/>
                <c:pt idx="0">
                  <c:v>Total Concession Hours Worked</c:v>
                </c:pt>
                <c:pt idx="1">
                  <c:v>Total Concession Hours Required</c:v>
                </c:pt>
                <c:pt idx="2">
                  <c:v>Total Hours Not Fulfilled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1047</c:v>
                </c:pt>
                <c:pt idx="1">
                  <c:v>746</c:v>
                </c:pt>
                <c:pt idx="2">
                  <c:v>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4752128"/>
        <c:axId val="114753920"/>
      </c:barChart>
      <c:catAx>
        <c:axId val="114752128"/>
        <c:scaling>
          <c:orientation val="minMax"/>
        </c:scaling>
        <c:delete val="0"/>
        <c:axPos val="b"/>
        <c:majorTickMark val="none"/>
        <c:minorTickMark val="none"/>
        <c:tickLblPos val="nextTo"/>
        <c:crossAx val="114753920"/>
        <c:crosses val="autoZero"/>
        <c:auto val="1"/>
        <c:lblAlgn val="ctr"/>
        <c:lblOffset val="100"/>
        <c:noMultiLvlLbl val="0"/>
      </c:catAx>
      <c:valAx>
        <c:axId val="114753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752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WAP </a:t>
            </a:r>
            <a:r>
              <a:rPr lang="en-US" dirty="0" smtClean="0"/>
              <a:t>Hours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Sheet1!$A$7:$A$9</c:f>
              <c:strCache>
                <c:ptCount val="3"/>
                <c:pt idx="0">
                  <c:v>Total Hours Worked</c:v>
                </c:pt>
                <c:pt idx="1">
                  <c:v>Total Hours Required</c:v>
                </c:pt>
                <c:pt idx="2">
                  <c:v>Total Hours Billed</c:v>
                </c:pt>
              </c:strCache>
            </c:strRef>
          </c:cat>
          <c:val>
            <c:numRef>
              <c:f>Sheet1!$B$7:$B$9</c:f>
              <c:numCache>
                <c:formatCode>General</c:formatCode>
                <c:ptCount val="3"/>
                <c:pt idx="0">
                  <c:v>4190</c:v>
                </c:pt>
                <c:pt idx="1">
                  <c:v>3710</c:v>
                </c:pt>
                <c:pt idx="2">
                  <c:v>319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4774784"/>
        <c:axId val="114776320"/>
      </c:barChart>
      <c:catAx>
        <c:axId val="114774784"/>
        <c:scaling>
          <c:orientation val="minMax"/>
        </c:scaling>
        <c:delete val="0"/>
        <c:axPos val="b"/>
        <c:majorTickMark val="none"/>
        <c:minorTickMark val="none"/>
        <c:tickLblPos val="nextTo"/>
        <c:crossAx val="114776320"/>
        <c:crosses val="autoZero"/>
        <c:auto val="1"/>
        <c:lblAlgn val="ctr"/>
        <c:lblOffset val="100"/>
        <c:noMultiLvlLbl val="0"/>
      </c:catAx>
      <c:valAx>
        <c:axId val="114776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774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55CDAB8F-97C3-4073-9698-D88FEC805756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C14AF44C-85DA-44C0-8468-FC77A44A0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73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A78B80BB-2EA0-4FCE-BDC8-D57BF446416A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486AF205-64BF-49CE-A43E-4E33C8EA2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9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20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Expenses:</a:t>
            </a:r>
          </a:p>
          <a:p>
            <a:pPr lvl="1"/>
            <a:r>
              <a:rPr lang="en-US" dirty="0" smtClean="0"/>
              <a:t>Ice Bill: $90,112.50</a:t>
            </a:r>
          </a:p>
          <a:p>
            <a:pPr lvl="1"/>
            <a:r>
              <a:rPr lang="en-US" dirty="0" smtClean="0"/>
              <a:t>Tournament Expenses (Fees, Trophies/Medals): $8,994.66</a:t>
            </a:r>
          </a:p>
          <a:p>
            <a:pPr lvl="1"/>
            <a:r>
              <a:rPr lang="en-US" dirty="0" smtClean="0"/>
              <a:t>Hockey Operations (Equipment, Fees, Coaching, ETS): $22,546.92</a:t>
            </a:r>
          </a:p>
          <a:p>
            <a:pPr lvl="1"/>
            <a:r>
              <a:rPr lang="en-US" dirty="0" smtClean="0"/>
              <a:t>TOTAL: $121,654.08 ($1,193 per skater)</a:t>
            </a:r>
          </a:p>
          <a:p>
            <a:r>
              <a:rPr lang="en-US" dirty="0" smtClean="0"/>
              <a:t>Income:</a:t>
            </a:r>
          </a:p>
          <a:p>
            <a:pPr lvl="1"/>
            <a:r>
              <a:rPr lang="en-US" dirty="0" smtClean="0"/>
              <a:t>Registration: $35,506.13</a:t>
            </a:r>
          </a:p>
          <a:p>
            <a:pPr lvl="1"/>
            <a:r>
              <a:rPr lang="en-US" dirty="0" smtClean="0"/>
              <a:t>Fundraising:  $47,853.75</a:t>
            </a:r>
          </a:p>
          <a:p>
            <a:pPr lvl="1"/>
            <a:r>
              <a:rPr lang="en-US" dirty="0" smtClean="0"/>
              <a:t>Tournaments:  $1,9811.41</a:t>
            </a:r>
          </a:p>
          <a:p>
            <a:pPr lvl="1"/>
            <a:r>
              <a:rPr lang="en-US" dirty="0" smtClean="0"/>
              <a:t>Concessions:  $21,889.91</a:t>
            </a:r>
          </a:p>
          <a:p>
            <a:pPr lvl="1"/>
            <a:r>
              <a:rPr lang="en-US" dirty="0" smtClean="0"/>
              <a:t>TOTAL: $125,061.20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Expand</a:t>
            </a:r>
          </a:p>
          <a:p>
            <a:r>
              <a:rPr lang="en-US" dirty="0" smtClean="0"/>
              <a:t>Renovated Press Box</a:t>
            </a:r>
          </a:p>
          <a:p>
            <a:r>
              <a:rPr lang="en-US" dirty="0" smtClean="0"/>
              <a:t>Score Board</a:t>
            </a:r>
          </a:p>
          <a:p>
            <a:r>
              <a:rPr lang="en-US" dirty="0" smtClean="0"/>
              <a:t>Divider Boards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06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6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2018 Strategic Initiatives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Improve Operation Practices:  Conduct Committee and Form </a:t>
            </a:r>
          </a:p>
          <a:p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6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6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2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4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1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61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90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14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155 2018 - 2019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8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g"/><Relationship Id="rId1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g"/><Relationship Id="rId9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657327"/>
            <a:ext cx="10363200" cy="1199704"/>
          </a:xfrm>
        </p:spPr>
        <p:txBody>
          <a:bodyPr/>
          <a:lstStyle/>
          <a:p>
            <a:r>
              <a:rPr lang="en-US" dirty="0" smtClean="0"/>
              <a:t>MYHA Annual Membership Meeting</a:t>
            </a:r>
          </a:p>
          <a:p>
            <a:r>
              <a:rPr lang="en-US" dirty="0" smtClean="0"/>
              <a:t>2018-2019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45" y="1966354"/>
            <a:ext cx="9525000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2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 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Dale and Fisher Families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440" y="1752602"/>
            <a:ext cx="6798159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effectLst/>
              </a:rPr>
              <a:t>John </a:t>
            </a:r>
            <a:r>
              <a:rPr lang="en-US" dirty="0">
                <a:effectLst/>
              </a:rPr>
              <a:t>R Dale </a:t>
            </a:r>
            <a:r>
              <a:rPr lang="en-US" dirty="0" smtClean="0">
                <a:effectLst/>
              </a:rPr>
              <a:t>Memorial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Youth Hockey Squirt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Scholarship Fund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0" y="3611607"/>
            <a:ext cx="6614160" cy="1199704"/>
          </a:xfrm>
        </p:spPr>
        <p:txBody>
          <a:bodyPr/>
          <a:lstStyle/>
          <a:p>
            <a:pPr algn="ctr"/>
            <a:r>
              <a:rPr lang="en-US" dirty="0" smtClean="0"/>
              <a:t>2018 Recipient</a:t>
            </a:r>
          </a:p>
          <a:p>
            <a:pPr algn="ctr"/>
            <a:r>
              <a:rPr lang="en-US" dirty="0" smtClean="0"/>
              <a:t>AJ Lawrence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7" y="232834"/>
            <a:ext cx="3344324" cy="47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00" y="2499244"/>
            <a:ext cx="6305709" cy="4295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3" y="193034"/>
            <a:ext cx="6025355" cy="40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Arial Black" panose="020B0A04020102020204" pitchFamily="34" charset="0"/>
              </a:rPr>
              <a:t>Thank you!</a:t>
            </a:r>
            <a:br>
              <a:rPr lang="en-US" sz="7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For your continued support of MYHA!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Mike Fisher Family</a:t>
            </a:r>
          </a:p>
        </p:txBody>
      </p:sp>
    </p:spTree>
    <p:extLst>
      <p:ext uri="{BB962C8B-B14F-4D97-AF65-F5344CB8AC3E}">
        <p14:creationId xmlns:p14="http://schemas.microsoft.com/office/powerpoint/2010/main" val="43926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670878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THANK YOU </a:t>
            </a:r>
            <a:br>
              <a:rPr lang="en-US" sz="4800" dirty="0" smtClean="0"/>
            </a:br>
            <a:r>
              <a:rPr lang="en-US" sz="4800" dirty="0" smtClean="0"/>
              <a:t>MENOMONIE ROTARY &amp; MENOMONIE CHAMBER OF COMMERCE!!</a:t>
            </a:r>
            <a:endParaRPr lang="en-US" sz="4800" dirty="0"/>
          </a:p>
        </p:txBody>
      </p:sp>
      <p:pic>
        <p:nvPicPr>
          <p:cNvPr id="10242" name="Picture 2" descr="C:\Users\shnz\Desktop\52420938_10155697676102202_85666293864873328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9" y="2550441"/>
            <a:ext cx="4387542" cy="31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1" y="2550441"/>
            <a:ext cx="3779519" cy="11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07" y="3484245"/>
            <a:ext cx="26384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6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-152400"/>
            <a:ext cx="3246120" cy="3246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Team Recognition &amp; Awards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70" y="1573896"/>
            <a:ext cx="2655340" cy="37511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Squirt, Peewee, and Bantam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776952" y="2001594"/>
            <a:ext cx="6521668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4000" dirty="0" smtClean="0"/>
              <a:t>Patches</a:t>
            </a:r>
          </a:p>
          <a:p>
            <a:pPr defTabSz="914400"/>
            <a:r>
              <a:rPr lang="en-US" sz="4000" dirty="0"/>
              <a:t>Most Improved </a:t>
            </a:r>
            <a:r>
              <a:rPr lang="en-US" sz="4000" dirty="0" smtClean="0"/>
              <a:t>Award</a:t>
            </a:r>
          </a:p>
          <a:p>
            <a:pPr defTabSz="914400"/>
            <a:r>
              <a:rPr lang="en-US" sz="4000" dirty="0" smtClean="0"/>
              <a:t>Leadership Award</a:t>
            </a:r>
          </a:p>
          <a:p>
            <a:pPr defTabSz="914400"/>
            <a:r>
              <a:rPr lang="en-US" sz="4000" dirty="0" smtClean="0"/>
              <a:t>Sportsmanship Award</a:t>
            </a:r>
          </a:p>
          <a:p>
            <a:pPr marL="109728" indent="0" defTabSz="914400">
              <a:buNone/>
            </a:pPr>
            <a:endParaRPr lang="en-US" sz="4000" dirty="0" smtClean="0"/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Squirt 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500" dirty="0" smtClean="0"/>
              <a:t>Head Coach: Rhonda </a:t>
            </a:r>
            <a:r>
              <a:rPr lang="en-US" sz="2500" dirty="0" err="1" smtClean="0"/>
              <a:t>Messerschmidt</a:t>
            </a:r>
            <a:r>
              <a:rPr lang="en-US" sz="2500" dirty="0" smtClean="0"/>
              <a:t> </a:t>
            </a:r>
          </a:p>
          <a:p>
            <a:r>
              <a:rPr lang="en-US" sz="2500" dirty="0" smtClean="0"/>
              <a:t>Assistant Coaches: Nolan Dowd &amp; Brent </a:t>
            </a:r>
            <a:r>
              <a:rPr lang="en-US" sz="2500" dirty="0" err="1" smtClean="0"/>
              <a:t>Pember</a:t>
            </a:r>
            <a:r>
              <a:rPr lang="en-US" sz="2500" dirty="0" smtClean="0"/>
              <a:t> </a:t>
            </a:r>
          </a:p>
          <a:p>
            <a:r>
              <a:rPr lang="en-US" sz="2500" dirty="0" smtClean="0"/>
              <a:t>Team Manager: Joyce </a:t>
            </a:r>
            <a:r>
              <a:rPr lang="en-US" sz="2500" dirty="0" err="1" smtClean="0"/>
              <a:t>Dahms</a:t>
            </a:r>
            <a:endParaRPr lang="en-US" sz="25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3" y="314325"/>
            <a:ext cx="62388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dirty="0" smtClean="0"/>
              <a:t>Corbin </a:t>
            </a:r>
            <a:r>
              <a:rPr lang="en-US" dirty="0" err="1" smtClean="0"/>
              <a:t>Cockeram</a:t>
            </a:r>
            <a:endParaRPr lang="en-US" dirty="0" smtClean="0"/>
          </a:p>
          <a:p>
            <a:pPr lvl="1"/>
            <a:r>
              <a:rPr lang="en-US" dirty="0" smtClean="0"/>
              <a:t>Ben </a:t>
            </a:r>
            <a:r>
              <a:rPr lang="en-US" dirty="0" err="1" smtClean="0"/>
              <a:t>Dahms</a:t>
            </a:r>
            <a:endParaRPr lang="en-US" dirty="0" smtClean="0"/>
          </a:p>
          <a:p>
            <a:pPr lvl="1"/>
            <a:r>
              <a:rPr lang="en-US" dirty="0" smtClean="0"/>
              <a:t>Aiden </a:t>
            </a:r>
            <a:r>
              <a:rPr lang="en-US" dirty="0" err="1" smtClean="0"/>
              <a:t>Mork</a:t>
            </a:r>
            <a:endParaRPr lang="en-US" dirty="0" smtClean="0"/>
          </a:p>
          <a:p>
            <a:pPr lvl="1"/>
            <a:r>
              <a:rPr lang="en-US" dirty="0" smtClean="0"/>
              <a:t>Allison Xu</a:t>
            </a:r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Play Maker:</a:t>
            </a:r>
          </a:p>
          <a:p>
            <a:pPr lvl="1"/>
            <a:r>
              <a:rPr lang="en-US" dirty="0" smtClean="0"/>
              <a:t>Ben </a:t>
            </a:r>
            <a:r>
              <a:rPr lang="en-US" dirty="0" err="1" smtClean="0"/>
              <a:t>Dahms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Edmund Dowd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Squirt B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Aiden </a:t>
            </a:r>
            <a:r>
              <a:rPr lang="en-US" sz="4000" dirty="0" err="1"/>
              <a:t>Mork</a:t>
            </a:r>
            <a:endParaRPr lang="en-US" sz="4000" dirty="0"/>
          </a:p>
          <a:p>
            <a:r>
              <a:rPr lang="en-US" sz="4000" b="1" dirty="0"/>
              <a:t>Leadership:</a:t>
            </a:r>
            <a:r>
              <a:rPr lang="en-US" sz="4000" dirty="0"/>
              <a:t>  Ben </a:t>
            </a:r>
            <a:r>
              <a:rPr lang="en-US" sz="4000" dirty="0" err="1"/>
              <a:t>Dahms</a:t>
            </a:r>
            <a:endParaRPr lang="en-US" sz="4000" dirty="0"/>
          </a:p>
          <a:p>
            <a:r>
              <a:rPr lang="en-US" sz="4000" b="1" dirty="0"/>
              <a:t>Sportsmanship:</a:t>
            </a:r>
            <a:r>
              <a:rPr lang="en-US" sz="4000" dirty="0"/>
              <a:t>  Allison Xu</a:t>
            </a:r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</a:t>
            </a:r>
          </a:p>
          <a:p>
            <a:r>
              <a:rPr lang="en-US" dirty="0" smtClean="0"/>
              <a:t>LTS/Mite Team Recognition</a:t>
            </a:r>
          </a:p>
          <a:p>
            <a:r>
              <a:rPr lang="en-US" dirty="0" smtClean="0"/>
              <a:t>Scholarships and Donations</a:t>
            </a:r>
          </a:p>
          <a:p>
            <a:r>
              <a:rPr lang="en-US" dirty="0" smtClean="0"/>
              <a:t>Team Recognition &amp; Awards</a:t>
            </a:r>
          </a:p>
          <a:p>
            <a:r>
              <a:rPr lang="en-US" dirty="0" smtClean="0"/>
              <a:t>Annual Meeting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Squirt 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Head Coach</a:t>
            </a:r>
            <a:r>
              <a:rPr lang="en-US" dirty="0" smtClean="0"/>
              <a:t>: Tom Niska</a:t>
            </a:r>
            <a:endParaRPr lang="en-US" dirty="0"/>
          </a:p>
          <a:p>
            <a:r>
              <a:rPr lang="en-US" dirty="0"/>
              <a:t>Assistant Coach</a:t>
            </a:r>
            <a:r>
              <a:rPr lang="en-US" dirty="0" smtClean="0"/>
              <a:t>: Kyle </a:t>
            </a:r>
            <a:r>
              <a:rPr lang="en-US" dirty="0" err="1" smtClean="0"/>
              <a:t>DeVries</a:t>
            </a:r>
            <a:r>
              <a:rPr lang="en-US" dirty="0" smtClean="0"/>
              <a:t>, </a:t>
            </a:r>
            <a:r>
              <a:rPr lang="en-US" dirty="0" err="1" smtClean="0"/>
              <a:t>Kalani</a:t>
            </a:r>
            <a:r>
              <a:rPr lang="en-US" dirty="0" smtClean="0"/>
              <a:t> </a:t>
            </a:r>
            <a:r>
              <a:rPr lang="en-US" dirty="0" err="1" smtClean="0"/>
              <a:t>Swaenepoel</a:t>
            </a:r>
            <a:r>
              <a:rPr lang="en-US" dirty="0" smtClean="0"/>
              <a:t>, Casey </a:t>
            </a:r>
            <a:r>
              <a:rPr lang="en-US" dirty="0" err="1" smtClean="0"/>
              <a:t>Tilkins</a:t>
            </a:r>
            <a:endParaRPr lang="en-US" dirty="0"/>
          </a:p>
          <a:p>
            <a:r>
              <a:rPr lang="en-US" dirty="0"/>
              <a:t>Team </a:t>
            </a:r>
            <a:r>
              <a:rPr lang="en-US" dirty="0" smtClean="0"/>
              <a:t>Manager: Cassandra Ellis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4325"/>
            <a:ext cx="62484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4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sz="2400" dirty="0"/>
              <a:t>Jett </a:t>
            </a:r>
            <a:r>
              <a:rPr lang="en-US" sz="2400" dirty="0" err="1"/>
              <a:t>Lenfant</a:t>
            </a:r>
            <a:endParaRPr lang="en-US" sz="2000" dirty="0"/>
          </a:p>
          <a:p>
            <a:pPr lvl="1"/>
            <a:r>
              <a:rPr lang="en-US" sz="2400" dirty="0"/>
              <a:t>Cooper </a:t>
            </a:r>
            <a:r>
              <a:rPr lang="en-US" sz="2400" dirty="0" err="1"/>
              <a:t>Marincel</a:t>
            </a:r>
            <a:endParaRPr lang="en-US" sz="2000" dirty="0"/>
          </a:p>
          <a:p>
            <a:pPr lvl="1"/>
            <a:r>
              <a:rPr lang="en-US" sz="2400" dirty="0"/>
              <a:t>Oliver </a:t>
            </a:r>
            <a:r>
              <a:rPr lang="en-US" sz="2400" dirty="0" err="1"/>
              <a:t>Prechel</a:t>
            </a:r>
            <a:endParaRPr lang="en-US" sz="2000" dirty="0"/>
          </a:p>
          <a:p>
            <a:pPr lvl="1"/>
            <a:r>
              <a:rPr lang="en-US" sz="2400" dirty="0"/>
              <a:t>Wren </a:t>
            </a:r>
            <a:r>
              <a:rPr lang="en-US" sz="2400" dirty="0" err="1"/>
              <a:t>Swaenepoel</a:t>
            </a:r>
            <a:endParaRPr lang="en-US" sz="2000" dirty="0"/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Play Maker:</a:t>
            </a:r>
          </a:p>
          <a:p>
            <a:pPr lvl="1"/>
            <a:r>
              <a:rPr lang="en-US" dirty="0" smtClean="0"/>
              <a:t>Blake Niska</a:t>
            </a:r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Davin Ellis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Squirt A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Liam </a:t>
            </a:r>
            <a:r>
              <a:rPr lang="en-US" sz="4000" dirty="0" err="1"/>
              <a:t>Wachewicz</a:t>
            </a:r>
            <a:endParaRPr lang="en-US" sz="4000" dirty="0"/>
          </a:p>
          <a:p>
            <a:r>
              <a:rPr lang="en-US" sz="4000" b="1" dirty="0"/>
              <a:t>Leadership:</a:t>
            </a:r>
            <a:r>
              <a:rPr lang="en-US" sz="4000" dirty="0"/>
              <a:t>  Davin Ellis</a:t>
            </a:r>
          </a:p>
          <a:p>
            <a:r>
              <a:rPr lang="en-US" sz="4000" b="1" dirty="0"/>
              <a:t>Sportsmanship:</a:t>
            </a:r>
            <a:r>
              <a:rPr lang="en-US" sz="4000" dirty="0"/>
              <a:t>  Wren </a:t>
            </a:r>
            <a:r>
              <a:rPr lang="en-US" sz="4000" dirty="0" err="1"/>
              <a:t>Swaenepoel</a:t>
            </a: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Peewee 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Head </a:t>
            </a:r>
            <a:r>
              <a:rPr lang="en-US" dirty="0" smtClean="0"/>
              <a:t>Coach: Chad Ayres </a:t>
            </a:r>
          </a:p>
          <a:p>
            <a:r>
              <a:rPr lang="en-US" dirty="0" smtClean="0"/>
              <a:t>Assistant Coaches:  Bruce </a:t>
            </a:r>
            <a:r>
              <a:rPr lang="en-US" dirty="0" err="1" smtClean="0"/>
              <a:t>Neverdahl</a:t>
            </a:r>
            <a:r>
              <a:rPr lang="en-US" dirty="0" smtClean="0"/>
              <a:t>, Kyle </a:t>
            </a:r>
            <a:r>
              <a:rPr lang="en-US" dirty="0" err="1" smtClean="0"/>
              <a:t>DeVries</a:t>
            </a:r>
            <a:r>
              <a:rPr lang="en-US" dirty="0" smtClean="0"/>
              <a:t> &amp;  Jacob </a:t>
            </a:r>
            <a:r>
              <a:rPr lang="en-US" dirty="0" err="1" smtClean="0"/>
              <a:t>Cimino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Team Manager: Margo </a:t>
            </a:r>
            <a:r>
              <a:rPr lang="en-US" dirty="0" err="1" smtClean="0"/>
              <a:t>Neverdahl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" y="285750"/>
            <a:ext cx="6191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1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sz="2400" dirty="0"/>
              <a:t>Logan </a:t>
            </a:r>
            <a:r>
              <a:rPr lang="en-US" sz="2400" dirty="0" err="1"/>
              <a:t>Cockeram</a:t>
            </a:r>
            <a:endParaRPr lang="en-US" sz="2000" dirty="0"/>
          </a:p>
          <a:p>
            <a:pPr lvl="1"/>
            <a:r>
              <a:rPr lang="en-US" sz="2400" dirty="0"/>
              <a:t>Mitchell </a:t>
            </a:r>
            <a:r>
              <a:rPr lang="en-US" sz="2400" dirty="0" err="1"/>
              <a:t>Kopaczewski</a:t>
            </a:r>
            <a:endParaRPr lang="en-US" sz="2000" dirty="0"/>
          </a:p>
          <a:p>
            <a:pPr lvl="1"/>
            <a:r>
              <a:rPr lang="en-US" sz="2400" dirty="0"/>
              <a:t>Peter </a:t>
            </a:r>
            <a:r>
              <a:rPr lang="en-US" sz="2400" dirty="0" err="1"/>
              <a:t>Cimino</a:t>
            </a:r>
            <a:endParaRPr lang="en-US" sz="2000" dirty="0"/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Caleb </a:t>
            </a:r>
            <a:r>
              <a:rPr lang="en-US" dirty="0" err="1" smtClean="0"/>
              <a:t>DeVries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Peewee B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Bryce </a:t>
            </a:r>
            <a:r>
              <a:rPr lang="en-US" sz="4000" dirty="0" err="1"/>
              <a:t>Neverdahl</a:t>
            </a:r>
            <a:endParaRPr lang="en-US" sz="4000" dirty="0"/>
          </a:p>
          <a:p>
            <a:r>
              <a:rPr lang="en-US" sz="4000" b="1" dirty="0"/>
              <a:t>Leadership:</a:t>
            </a:r>
            <a:r>
              <a:rPr lang="en-US" sz="4000" dirty="0"/>
              <a:t>  Logan </a:t>
            </a:r>
            <a:r>
              <a:rPr lang="en-US" sz="4000" dirty="0" err="1"/>
              <a:t>Cockeram</a:t>
            </a:r>
            <a:endParaRPr lang="en-US" sz="4000" dirty="0"/>
          </a:p>
          <a:p>
            <a:r>
              <a:rPr lang="en-US" sz="4000" b="1" dirty="0"/>
              <a:t>Sportsmanship:</a:t>
            </a:r>
            <a:r>
              <a:rPr lang="en-US" sz="4000" dirty="0"/>
              <a:t>  </a:t>
            </a:r>
            <a:r>
              <a:rPr lang="en-US" sz="4000" dirty="0" err="1"/>
              <a:t>Deven</a:t>
            </a:r>
            <a:r>
              <a:rPr lang="en-US" sz="4000" dirty="0"/>
              <a:t> Ayres</a:t>
            </a:r>
          </a:p>
          <a:p>
            <a:pPr marL="109728" indent="0" defTabSz="914400">
              <a:buNone/>
            </a:pP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Peewee 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Head </a:t>
            </a:r>
            <a:r>
              <a:rPr lang="en-US" dirty="0" smtClean="0"/>
              <a:t>Coach: Greg </a:t>
            </a:r>
            <a:r>
              <a:rPr lang="en-US" dirty="0" err="1" smtClean="0"/>
              <a:t>Slupe</a:t>
            </a:r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Coaches: Shawn </a:t>
            </a:r>
            <a:r>
              <a:rPr lang="en-US" dirty="0" err="1" smtClean="0"/>
              <a:t>Slind</a:t>
            </a:r>
            <a:r>
              <a:rPr lang="en-US" dirty="0"/>
              <a:t> </a:t>
            </a:r>
            <a:r>
              <a:rPr lang="en-US" dirty="0" smtClean="0"/>
              <a:t>&amp; Bob Weir </a:t>
            </a:r>
          </a:p>
          <a:p>
            <a:r>
              <a:rPr lang="en-US" dirty="0" smtClean="0"/>
              <a:t>Team Manager: Luke Welch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1" y="295274"/>
            <a:ext cx="6286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7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sz="2400" dirty="0"/>
              <a:t>Parker </a:t>
            </a:r>
            <a:r>
              <a:rPr lang="en-US" sz="2400" dirty="0" err="1"/>
              <a:t>Marincel</a:t>
            </a:r>
            <a:endParaRPr lang="en-US" sz="2000" dirty="0"/>
          </a:p>
          <a:p>
            <a:pPr lvl="1"/>
            <a:r>
              <a:rPr lang="en-US" sz="2400" dirty="0"/>
              <a:t>Colton </a:t>
            </a:r>
            <a:r>
              <a:rPr lang="en-US" sz="2400" dirty="0" err="1"/>
              <a:t>Szotkowski</a:t>
            </a:r>
            <a:endParaRPr lang="en-US" sz="2000" dirty="0"/>
          </a:p>
          <a:p>
            <a:pPr lvl="1"/>
            <a:r>
              <a:rPr lang="en-US" sz="2000" dirty="0"/>
              <a:t>Ryan Xu</a:t>
            </a:r>
          </a:p>
          <a:p>
            <a:pPr lvl="1"/>
            <a:r>
              <a:rPr lang="en-US" sz="2400" dirty="0"/>
              <a:t>Alex </a:t>
            </a:r>
            <a:r>
              <a:rPr lang="en-US" sz="2400" dirty="0" err="1"/>
              <a:t>Slind</a:t>
            </a:r>
            <a:endParaRPr lang="en-US" sz="2000" dirty="0"/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Play Maker:</a:t>
            </a:r>
          </a:p>
          <a:p>
            <a:pPr lvl="1"/>
            <a:r>
              <a:rPr lang="en-US" sz="2400" dirty="0"/>
              <a:t>Cody </a:t>
            </a:r>
            <a:r>
              <a:rPr lang="en-US" sz="2400" dirty="0" err="1"/>
              <a:t>Dahms</a:t>
            </a:r>
            <a:endParaRPr lang="en-US" sz="2000" dirty="0"/>
          </a:p>
          <a:p>
            <a:pPr lvl="1"/>
            <a:r>
              <a:rPr lang="en-US" sz="2400" dirty="0"/>
              <a:t>Rex </a:t>
            </a:r>
            <a:r>
              <a:rPr lang="en-US" sz="2400" dirty="0" err="1"/>
              <a:t>Drout</a:t>
            </a:r>
            <a:endParaRPr lang="en-US" sz="2000" dirty="0"/>
          </a:p>
          <a:p>
            <a:pPr lvl="1"/>
            <a:r>
              <a:rPr lang="en-US" sz="2000" dirty="0"/>
              <a:t>Hayden Weir</a:t>
            </a:r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Carl </a:t>
            </a:r>
            <a:r>
              <a:rPr lang="en-US" dirty="0" err="1" smtClean="0"/>
              <a:t>Rabeneck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Peewee A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Ryan Xu</a:t>
            </a:r>
          </a:p>
          <a:p>
            <a:r>
              <a:rPr lang="en-US" sz="4000" b="1" dirty="0"/>
              <a:t>Leadership:</a:t>
            </a:r>
            <a:r>
              <a:rPr lang="en-US" sz="4000" dirty="0"/>
              <a:t>  Cody </a:t>
            </a:r>
            <a:r>
              <a:rPr lang="en-US" sz="4000" dirty="0" err="1"/>
              <a:t>Dahms</a:t>
            </a:r>
            <a:endParaRPr lang="en-US" sz="4000" dirty="0"/>
          </a:p>
          <a:p>
            <a:r>
              <a:rPr lang="en-US" sz="4000" b="1" dirty="0"/>
              <a:t>Sportsmanship:</a:t>
            </a:r>
            <a:r>
              <a:rPr lang="en-US" sz="4000" dirty="0"/>
              <a:t>  Parker </a:t>
            </a:r>
            <a:r>
              <a:rPr lang="en-US" sz="4000" dirty="0" err="1"/>
              <a:t>Marincel</a:t>
            </a:r>
            <a:endParaRPr lang="en-US" sz="4000" dirty="0"/>
          </a:p>
          <a:p>
            <a:pPr marL="109728" indent="0" defTabSz="914400">
              <a:buNone/>
            </a:pP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Bantam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Head Coach</a:t>
            </a:r>
            <a:r>
              <a:rPr lang="en-US" sz="2400" dirty="0" smtClean="0"/>
              <a:t>: Paul Wurtz </a:t>
            </a:r>
            <a:endParaRPr lang="en-US" sz="2400" dirty="0"/>
          </a:p>
          <a:p>
            <a:r>
              <a:rPr lang="en-US" sz="2400" dirty="0"/>
              <a:t>Assistant Coach</a:t>
            </a:r>
            <a:r>
              <a:rPr lang="en-US" sz="2400" dirty="0" smtClean="0"/>
              <a:t>: Max </a:t>
            </a:r>
            <a:r>
              <a:rPr lang="en-US" sz="2400" dirty="0" err="1" smtClean="0"/>
              <a:t>Steuer</a:t>
            </a:r>
            <a:r>
              <a:rPr lang="en-US" sz="2400" dirty="0"/>
              <a:t> </a:t>
            </a:r>
            <a:r>
              <a:rPr lang="en-US" sz="2400" dirty="0" smtClean="0"/>
              <a:t>&amp; Mike Sullivan</a:t>
            </a:r>
            <a:endParaRPr lang="en-US" sz="2400" dirty="0"/>
          </a:p>
          <a:p>
            <a:r>
              <a:rPr lang="en-US" sz="2400" dirty="0"/>
              <a:t>Team </a:t>
            </a:r>
            <a:r>
              <a:rPr lang="en-US" sz="2400" dirty="0" smtClean="0"/>
              <a:t>Manager: Joyce </a:t>
            </a:r>
            <a:r>
              <a:rPr lang="en-US" sz="2400" dirty="0" err="1" smtClean="0"/>
              <a:t>Dahms</a:t>
            </a:r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6" y="483458"/>
            <a:ext cx="60864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8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Coach: Jake </a:t>
            </a:r>
            <a:r>
              <a:rPr lang="en-US" dirty="0" err="1" smtClean="0"/>
              <a:t>Cimino</a:t>
            </a:r>
            <a:endParaRPr lang="en-US" dirty="0" smtClean="0"/>
          </a:p>
          <a:p>
            <a:r>
              <a:rPr lang="en-US" dirty="0" smtClean="0"/>
              <a:t>Assistant Coaches:  Travis Olson, Nate </a:t>
            </a:r>
            <a:r>
              <a:rPr lang="en-US" dirty="0" err="1" smtClean="0"/>
              <a:t>Richartz</a:t>
            </a:r>
            <a:r>
              <a:rPr lang="en-US" dirty="0" smtClean="0"/>
              <a:t>, Dave Schwedler </a:t>
            </a:r>
          </a:p>
          <a:p>
            <a:r>
              <a:rPr lang="en-US" dirty="0" smtClean="0"/>
              <a:t>Brian </a:t>
            </a:r>
            <a:r>
              <a:rPr lang="en-US" dirty="0" err="1" smtClean="0"/>
              <a:t>Gowling</a:t>
            </a:r>
            <a:r>
              <a:rPr lang="en-US" dirty="0" smtClean="0"/>
              <a:t>, Megan Cummings, Adam </a:t>
            </a:r>
            <a:r>
              <a:rPr lang="en-US" dirty="0" err="1" smtClean="0"/>
              <a:t>Kramschuster</a:t>
            </a:r>
            <a:endParaRPr lang="en-US" dirty="0" smtClean="0"/>
          </a:p>
          <a:p>
            <a:r>
              <a:rPr lang="en-US" dirty="0" smtClean="0"/>
              <a:t>Team Manager: Kate </a:t>
            </a:r>
            <a:r>
              <a:rPr lang="en-US" dirty="0" err="1" smtClean="0"/>
              <a:t>Kramschuster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" y="342900"/>
            <a:ext cx="63436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3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sz="2400" dirty="0" smtClean="0"/>
              <a:t>Waylon Rogers</a:t>
            </a:r>
            <a:endParaRPr lang="en-US" sz="2000" dirty="0"/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Play Maker:</a:t>
            </a:r>
          </a:p>
          <a:p>
            <a:pPr lvl="1"/>
            <a:r>
              <a:rPr lang="en-US" sz="2400" dirty="0" smtClean="0"/>
              <a:t>Reid Fenton</a:t>
            </a:r>
          </a:p>
          <a:p>
            <a:pPr lvl="1"/>
            <a:r>
              <a:rPr lang="en-US" sz="2400" dirty="0" smtClean="0"/>
              <a:t>Caleb Schneider</a:t>
            </a:r>
          </a:p>
          <a:p>
            <a:pPr lvl="1"/>
            <a:r>
              <a:rPr lang="en-US" sz="2400" dirty="0" smtClean="0"/>
              <a:t>Connor Dean</a:t>
            </a:r>
            <a:endParaRPr lang="en-US" sz="2000" dirty="0"/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Jack </a:t>
            </a:r>
            <a:r>
              <a:rPr lang="en-US" dirty="0" err="1" smtClean="0"/>
              <a:t>Drout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Bantam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Caleb Schneider</a:t>
            </a:r>
          </a:p>
          <a:p>
            <a:r>
              <a:rPr lang="en-US" sz="4000" b="1" dirty="0"/>
              <a:t>Leadership:</a:t>
            </a:r>
            <a:r>
              <a:rPr lang="en-US" sz="4000" dirty="0"/>
              <a:t> Connor Dean</a:t>
            </a:r>
          </a:p>
          <a:p>
            <a:r>
              <a:rPr lang="en-US" sz="4000" b="1" dirty="0"/>
              <a:t>Sportsmanship:</a:t>
            </a:r>
            <a:r>
              <a:rPr lang="en-US" sz="4000" dirty="0"/>
              <a:t>  Jack </a:t>
            </a:r>
            <a:r>
              <a:rPr lang="en-US" sz="4000" dirty="0" err="1"/>
              <a:t>Drout</a:t>
            </a: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26" y="140943"/>
            <a:ext cx="4005658" cy="28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24" y="2377440"/>
            <a:ext cx="4497503" cy="254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10U</a:t>
            </a:r>
          </a:p>
          <a:p>
            <a:pPr lvl="1"/>
            <a:r>
              <a:rPr lang="en-US" dirty="0" smtClean="0"/>
              <a:t>Aubrie Dowd</a:t>
            </a:r>
          </a:p>
          <a:p>
            <a:pPr lvl="1"/>
            <a:r>
              <a:rPr lang="en-US" dirty="0" smtClean="0"/>
              <a:t>Brooke Fenton</a:t>
            </a:r>
          </a:p>
          <a:p>
            <a:r>
              <a:rPr lang="en-US" dirty="0" smtClean="0"/>
              <a:t>12U</a:t>
            </a:r>
          </a:p>
          <a:p>
            <a:pPr lvl="1"/>
            <a:r>
              <a:rPr lang="en-US" dirty="0" smtClean="0"/>
              <a:t>Tessa Leisses</a:t>
            </a:r>
          </a:p>
          <a:p>
            <a:pPr lvl="1"/>
            <a:r>
              <a:rPr lang="en-US" dirty="0" smtClean="0"/>
              <a:t>Addison </a:t>
            </a:r>
            <a:r>
              <a:rPr lang="en-US" dirty="0" err="1" smtClean="0"/>
              <a:t>Sobota</a:t>
            </a:r>
            <a:endParaRPr lang="en-US" dirty="0" smtClean="0"/>
          </a:p>
          <a:p>
            <a:r>
              <a:rPr lang="en-US" dirty="0" smtClean="0"/>
              <a:t>14U</a:t>
            </a:r>
          </a:p>
          <a:p>
            <a:pPr lvl="1"/>
            <a:r>
              <a:rPr lang="en-US" dirty="0" err="1" smtClean="0"/>
              <a:t>Rhyenne</a:t>
            </a:r>
            <a:r>
              <a:rPr lang="en-US" dirty="0" smtClean="0"/>
              <a:t> Furstenberg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Girls Co-op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4304992"/>
            <a:ext cx="4145280" cy="255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9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21" y="2560320"/>
            <a:ext cx="6735233" cy="40411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1279770"/>
            <a:ext cx="5321160" cy="39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Reserved For…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680998"/>
            <a:ext cx="2972866" cy="4397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37" y="1875926"/>
            <a:ext cx="4254363" cy="42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4193" y="1496521"/>
            <a:ext cx="10972800" cy="4525963"/>
          </a:xfrm>
        </p:spPr>
        <p:txBody>
          <a:bodyPr/>
          <a:lstStyle/>
          <a:p>
            <a:r>
              <a:rPr lang="en-US" dirty="0" smtClean="0"/>
              <a:t>Cassandra Ellis</a:t>
            </a:r>
          </a:p>
          <a:p>
            <a:r>
              <a:rPr lang="en-US" dirty="0" smtClean="0"/>
              <a:t>Glenna Family</a:t>
            </a:r>
          </a:p>
          <a:p>
            <a:r>
              <a:rPr lang="en-US" dirty="0" smtClean="0"/>
              <a:t>Kate &amp; Adam </a:t>
            </a:r>
            <a:r>
              <a:rPr lang="en-US" dirty="0" err="1" smtClean="0"/>
              <a:t>Kramschusters</a:t>
            </a:r>
            <a:endParaRPr lang="en-US" dirty="0" smtClean="0"/>
          </a:p>
          <a:p>
            <a:r>
              <a:rPr lang="en-US" dirty="0" smtClean="0"/>
              <a:t>Heidi </a:t>
            </a:r>
            <a:r>
              <a:rPr lang="en-US" dirty="0" err="1" smtClean="0"/>
              <a:t>Neverdahl</a:t>
            </a:r>
            <a:endParaRPr lang="en-US" dirty="0" smtClean="0"/>
          </a:p>
          <a:p>
            <a:r>
              <a:rPr lang="en-US" dirty="0" smtClean="0"/>
              <a:t>Dave Schneider</a:t>
            </a:r>
          </a:p>
          <a:p>
            <a:r>
              <a:rPr lang="en-US" dirty="0" smtClean="0"/>
              <a:t>Jason Wayne</a:t>
            </a:r>
          </a:p>
          <a:p>
            <a:r>
              <a:rPr lang="en-US" dirty="0" smtClean="0"/>
              <a:t>Troy Wilkens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 of the Year Nominations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 rot="21414223">
            <a:off x="5672434" y="1602302"/>
            <a:ext cx="5959365" cy="443011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Congratulations &amp; Thank You to</a:t>
            </a:r>
          </a:p>
          <a:p>
            <a:pPr algn="ctr"/>
            <a:r>
              <a:rPr lang="en-US" sz="2400" dirty="0" smtClean="0"/>
              <a:t>Dave Schneider  </a:t>
            </a:r>
          </a:p>
        </p:txBody>
      </p:sp>
    </p:spTree>
    <p:extLst>
      <p:ext uri="{BB962C8B-B14F-4D97-AF65-F5344CB8AC3E}">
        <p14:creationId xmlns:p14="http://schemas.microsoft.com/office/powerpoint/2010/main" val="12058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Coach of the Year Nominations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2243077" y="1115737"/>
            <a:ext cx="6465916" cy="516137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Congratulations &amp; Thank You to</a:t>
            </a:r>
          </a:p>
          <a:p>
            <a:pPr algn="ctr"/>
            <a:r>
              <a:rPr lang="en-US" sz="2400" dirty="0" smtClean="0"/>
              <a:t>Paul </a:t>
            </a:r>
            <a:r>
              <a:rPr lang="en-US" sz="2400" dirty="0" err="1" smtClean="0"/>
              <a:t>Wurtz</a:t>
            </a:r>
            <a:r>
              <a:rPr lang="en-US" sz="2400" dirty="0" smtClean="0"/>
              <a:t>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024313"/>
            <a:ext cx="3200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0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 Smith</a:t>
            </a:r>
            <a:r>
              <a:rPr lang="en-US" dirty="0"/>
              <a:t>, who played youth hockey from 1977-1987 and was a gifted and committed athlete.</a:t>
            </a:r>
          </a:p>
          <a:p>
            <a:r>
              <a:rPr lang="en-US" dirty="0"/>
              <a:t>The criteria used to select the recipient best describe Smith’s ideals on the ice, and include: </a:t>
            </a:r>
            <a:endParaRPr lang="en-US" dirty="0" smtClean="0"/>
          </a:p>
          <a:p>
            <a:pPr lvl="1"/>
            <a:r>
              <a:rPr lang="en-US" dirty="0" smtClean="0"/>
              <a:t>1</a:t>
            </a:r>
            <a:r>
              <a:rPr lang="en-US" dirty="0"/>
              <a:t>.) Appreciate and respect your </a:t>
            </a:r>
            <a:r>
              <a:rPr lang="en-US" dirty="0" smtClean="0"/>
              <a:t>coaches</a:t>
            </a:r>
          </a:p>
          <a:p>
            <a:pPr lvl="1"/>
            <a:r>
              <a:rPr lang="en-US" dirty="0" smtClean="0"/>
              <a:t>2</a:t>
            </a:r>
            <a:r>
              <a:rPr lang="en-US" dirty="0"/>
              <a:t>.) Develop an understanding of organized </a:t>
            </a:r>
            <a:r>
              <a:rPr lang="en-US" dirty="0" smtClean="0"/>
              <a:t>sports</a:t>
            </a:r>
            <a:endParaRPr lang="en-US" dirty="0"/>
          </a:p>
          <a:p>
            <a:pPr lvl="1"/>
            <a:r>
              <a:rPr lang="en-US" dirty="0" smtClean="0"/>
              <a:t>3.) </a:t>
            </a:r>
            <a:r>
              <a:rPr lang="en-US" dirty="0"/>
              <a:t>Learn the importance of team </a:t>
            </a:r>
            <a:r>
              <a:rPr lang="en-US" dirty="0" smtClean="0"/>
              <a:t>play</a:t>
            </a:r>
          </a:p>
          <a:p>
            <a:pPr lvl="1"/>
            <a:r>
              <a:rPr lang="en-US" dirty="0" smtClean="0"/>
              <a:t>4</a:t>
            </a:r>
            <a:r>
              <a:rPr lang="en-US" dirty="0"/>
              <a:t>.) Represent team spirit and good </a:t>
            </a:r>
            <a:r>
              <a:rPr lang="en-US" dirty="0" smtClean="0"/>
              <a:t>sportsmanship</a:t>
            </a:r>
          </a:p>
          <a:p>
            <a:pPr lvl="1"/>
            <a:r>
              <a:rPr lang="en-US" dirty="0" smtClean="0"/>
              <a:t>5</a:t>
            </a:r>
            <a:r>
              <a:rPr lang="en-US" dirty="0"/>
              <a:t>.) Be the best that you can </a:t>
            </a:r>
            <a:r>
              <a:rPr lang="en-US" dirty="0" smtClean="0"/>
              <a:t>be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 Smith Memorial Award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410" y="3582469"/>
            <a:ext cx="2687528" cy="26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2727961" y="914400"/>
            <a:ext cx="6918960" cy="539496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Ashley </a:t>
            </a:r>
            <a:r>
              <a:rPr lang="en-US" sz="5400" dirty="0" err="1" smtClean="0"/>
              <a:t>Slupe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872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Annual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9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324600" y="1633728"/>
            <a:ext cx="542544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09600" y="1444295"/>
            <a:ext cx="5386917" cy="4575505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3800" dirty="0" smtClean="0"/>
              <a:t>Liam </a:t>
            </a:r>
            <a:r>
              <a:rPr lang="en-US" sz="3800" dirty="0" err="1" smtClean="0"/>
              <a:t>Arvold</a:t>
            </a:r>
            <a:endParaRPr lang="en-US" sz="3800" dirty="0" smtClean="0"/>
          </a:p>
          <a:p>
            <a:pPr defTabSz="914400"/>
            <a:r>
              <a:rPr lang="en-US" sz="3800" dirty="0" smtClean="0"/>
              <a:t>Emmitt Bailey</a:t>
            </a:r>
          </a:p>
          <a:p>
            <a:pPr defTabSz="914400"/>
            <a:r>
              <a:rPr lang="en-US" sz="3800" dirty="0" smtClean="0"/>
              <a:t>Oliver Benedict</a:t>
            </a:r>
          </a:p>
          <a:p>
            <a:pPr defTabSz="914400"/>
            <a:r>
              <a:rPr lang="en-US" sz="3800" dirty="0" smtClean="0"/>
              <a:t>Jase </a:t>
            </a:r>
            <a:r>
              <a:rPr lang="en-US" sz="3800" dirty="0" err="1" smtClean="0"/>
              <a:t>Chevatal</a:t>
            </a:r>
            <a:endParaRPr lang="en-US" sz="3800" dirty="0" smtClean="0"/>
          </a:p>
          <a:p>
            <a:pPr defTabSz="914400"/>
            <a:r>
              <a:rPr lang="en-US" sz="3800" dirty="0" smtClean="0"/>
              <a:t>Korbin </a:t>
            </a:r>
            <a:r>
              <a:rPr lang="en-US" sz="3800" dirty="0" err="1" smtClean="0"/>
              <a:t>Chevatal</a:t>
            </a:r>
            <a:endParaRPr lang="en-US" sz="3800" dirty="0" smtClean="0"/>
          </a:p>
          <a:p>
            <a:pPr defTabSz="914400"/>
            <a:r>
              <a:rPr lang="en-US" sz="3800" dirty="0" smtClean="0"/>
              <a:t>Micah </a:t>
            </a:r>
            <a:r>
              <a:rPr lang="en-US" sz="3800" dirty="0" err="1" smtClean="0"/>
              <a:t>Cimino</a:t>
            </a:r>
            <a:endParaRPr lang="en-US" sz="3800" dirty="0" smtClean="0"/>
          </a:p>
          <a:p>
            <a:pPr defTabSz="914400"/>
            <a:r>
              <a:rPr lang="en-US" sz="3800" dirty="0" smtClean="0"/>
              <a:t>Drew </a:t>
            </a:r>
            <a:r>
              <a:rPr lang="en-US" sz="3800" dirty="0" err="1" smtClean="0"/>
              <a:t>Closson</a:t>
            </a:r>
            <a:endParaRPr lang="en-US" sz="3800" dirty="0" smtClean="0"/>
          </a:p>
          <a:p>
            <a:pPr defTabSz="914400"/>
            <a:r>
              <a:rPr lang="en-US" sz="3800" dirty="0" smtClean="0"/>
              <a:t>Molly Cummings</a:t>
            </a:r>
          </a:p>
          <a:p>
            <a:pPr defTabSz="914400"/>
            <a:r>
              <a:rPr lang="en-US" sz="3800" dirty="0" smtClean="0"/>
              <a:t>Sammie Curtis III</a:t>
            </a:r>
          </a:p>
          <a:p>
            <a:pPr defTabSz="914400"/>
            <a:r>
              <a:rPr lang="en-US" sz="3800" dirty="0" smtClean="0"/>
              <a:t>Spencer </a:t>
            </a:r>
            <a:r>
              <a:rPr lang="en-US" sz="3800" dirty="0" err="1" smtClean="0"/>
              <a:t>DeVries</a:t>
            </a:r>
            <a:endParaRPr lang="en-US" sz="3800" dirty="0" smtClean="0"/>
          </a:p>
          <a:p>
            <a:pPr defTabSz="914400"/>
            <a:r>
              <a:rPr lang="en-US" sz="3800" dirty="0" smtClean="0"/>
              <a:t>Mason Douglas</a:t>
            </a:r>
          </a:p>
          <a:p>
            <a:pPr defTabSz="914400"/>
            <a:r>
              <a:rPr lang="en-US" sz="3800" dirty="0" smtClean="0"/>
              <a:t>Lillian Dowd</a:t>
            </a:r>
          </a:p>
          <a:p>
            <a:pPr defTabSz="914400"/>
            <a:r>
              <a:rPr lang="en-US" sz="3800" dirty="0"/>
              <a:t>Augustus Elkin-</a:t>
            </a:r>
            <a:r>
              <a:rPr lang="en-US" sz="3800" dirty="0" err="1"/>
              <a:t>Growe</a:t>
            </a:r>
            <a:endParaRPr lang="en-US" sz="3800" dirty="0"/>
          </a:p>
          <a:p>
            <a:pPr defTabSz="914400"/>
            <a:r>
              <a:rPr lang="en-US" sz="3800" dirty="0"/>
              <a:t>Nora </a:t>
            </a:r>
            <a:r>
              <a:rPr lang="en-US" sz="3800" dirty="0" err="1"/>
              <a:t>Gowling</a:t>
            </a:r>
            <a:endParaRPr lang="en-US" sz="3800" dirty="0"/>
          </a:p>
          <a:p>
            <a:pPr defTabSz="914400"/>
            <a:r>
              <a:rPr lang="en-US" sz="3800" dirty="0"/>
              <a:t>Zuma </a:t>
            </a:r>
            <a:r>
              <a:rPr lang="en-US" sz="3800" dirty="0" err="1" smtClean="0"/>
              <a:t>Hazwood</a:t>
            </a:r>
            <a:endParaRPr lang="en-US" sz="3800" dirty="0" smtClean="0"/>
          </a:p>
          <a:p>
            <a:pPr defTabSz="914400"/>
            <a:endParaRPr lang="en-US" dirty="0" smtClean="0"/>
          </a:p>
          <a:p>
            <a:pPr defTabSz="914400"/>
            <a:endParaRPr lang="en-US" dirty="0" smtClean="0"/>
          </a:p>
          <a:p>
            <a:pPr defTabSz="914400"/>
            <a:endParaRPr lang="en-US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4547447" y="1444292"/>
            <a:ext cx="5389033" cy="4270708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1800" dirty="0"/>
              <a:t>Alex Houle</a:t>
            </a:r>
          </a:p>
          <a:p>
            <a:pPr defTabSz="914400"/>
            <a:r>
              <a:rPr lang="en-US" sz="1800" dirty="0"/>
              <a:t>Bree Houle</a:t>
            </a:r>
          </a:p>
          <a:p>
            <a:pPr defTabSz="914400"/>
            <a:r>
              <a:rPr lang="en-US" sz="1800" dirty="0" smtClean="0"/>
              <a:t>Charli </a:t>
            </a:r>
            <a:r>
              <a:rPr lang="en-US" sz="1800" dirty="0" err="1" smtClean="0"/>
              <a:t>Jax</a:t>
            </a:r>
            <a:endParaRPr lang="en-US" sz="1800" dirty="0" smtClean="0"/>
          </a:p>
          <a:p>
            <a:pPr defTabSz="914400"/>
            <a:r>
              <a:rPr lang="en-US" sz="1800" dirty="0" smtClean="0"/>
              <a:t>Gauge Johnston</a:t>
            </a:r>
          </a:p>
          <a:p>
            <a:pPr defTabSz="914400"/>
            <a:r>
              <a:rPr lang="en-US" sz="1800" dirty="0" smtClean="0"/>
              <a:t>Malachi Kirby</a:t>
            </a:r>
          </a:p>
          <a:p>
            <a:pPr defTabSz="914400"/>
            <a:r>
              <a:rPr lang="en-US" sz="1800" dirty="0" smtClean="0"/>
              <a:t>Jack </a:t>
            </a:r>
            <a:r>
              <a:rPr lang="en-US" sz="1800" dirty="0" err="1" smtClean="0"/>
              <a:t>Kramschuster</a:t>
            </a:r>
            <a:endParaRPr lang="en-US" sz="1800" dirty="0" smtClean="0"/>
          </a:p>
          <a:p>
            <a:pPr defTabSz="914400"/>
            <a:r>
              <a:rPr lang="en-US" sz="1800" dirty="0" smtClean="0"/>
              <a:t>Noah </a:t>
            </a:r>
            <a:r>
              <a:rPr lang="en-US" sz="1800" dirty="0" err="1" smtClean="0"/>
              <a:t>Kramschuster</a:t>
            </a:r>
            <a:endParaRPr lang="en-US" sz="1800" dirty="0" smtClean="0"/>
          </a:p>
          <a:p>
            <a:pPr defTabSz="914400"/>
            <a:r>
              <a:rPr lang="en-US" sz="1800" dirty="0" smtClean="0"/>
              <a:t>Kasey Krueger</a:t>
            </a:r>
          </a:p>
          <a:p>
            <a:pPr defTabSz="914400"/>
            <a:r>
              <a:rPr lang="en-US" sz="1800" dirty="0" smtClean="0"/>
              <a:t>Zoey </a:t>
            </a:r>
            <a:r>
              <a:rPr lang="en-US" sz="1800" dirty="0" err="1" smtClean="0"/>
              <a:t>Lomen</a:t>
            </a:r>
            <a:endParaRPr lang="en-US" sz="1800" dirty="0" smtClean="0"/>
          </a:p>
          <a:p>
            <a:pPr defTabSz="914400"/>
            <a:r>
              <a:rPr lang="en-US" sz="1800" dirty="0" smtClean="0"/>
              <a:t>Finley </a:t>
            </a:r>
            <a:r>
              <a:rPr lang="en-US" sz="1800" dirty="0" err="1" smtClean="0"/>
              <a:t>Marincel</a:t>
            </a:r>
            <a:endParaRPr lang="en-US" sz="1800" dirty="0" smtClean="0"/>
          </a:p>
          <a:p>
            <a:pPr defTabSz="914400"/>
            <a:r>
              <a:rPr lang="en-US" sz="1800" dirty="0" smtClean="0"/>
              <a:t>Braxton </a:t>
            </a:r>
            <a:r>
              <a:rPr lang="en-US" sz="1800" dirty="0" err="1" smtClean="0"/>
              <a:t>Mortiz</a:t>
            </a:r>
            <a:endParaRPr lang="en-US" sz="1800" dirty="0" smtClean="0"/>
          </a:p>
          <a:p>
            <a:pPr defTabSz="914400"/>
            <a:r>
              <a:rPr lang="en-US" sz="1800" dirty="0" smtClean="0"/>
              <a:t>Collin </a:t>
            </a:r>
            <a:r>
              <a:rPr lang="en-US" sz="1800" dirty="0" err="1" smtClean="0"/>
              <a:t>Phillipps</a:t>
            </a:r>
            <a:endParaRPr lang="en-US" sz="1800" dirty="0" smtClean="0"/>
          </a:p>
          <a:p>
            <a:pPr defTabSz="914400"/>
            <a:endParaRPr lang="en-US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8430684" y="1444295"/>
            <a:ext cx="5389033" cy="3941763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1800" dirty="0"/>
              <a:t>Mallory </a:t>
            </a:r>
            <a:r>
              <a:rPr lang="en-US" sz="1800" dirty="0" err="1"/>
              <a:t>Phillipps</a:t>
            </a:r>
            <a:endParaRPr lang="en-US" sz="1800" dirty="0"/>
          </a:p>
          <a:p>
            <a:pPr defTabSz="914400"/>
            <a:r>
              <a:rPr lang="en-US" sz="1800" dirty="0"/>
              <a:t>Liam Pierson </a:t>
            </a:r>
          </a:p>
          <a:p>
            <a:pPr defTabSz="914400"/>
            <a:r>
              <a:rPr lang="en-US" sz="1800" dirty="0" smtClean="0"/>
              <a:t>Kira Pierson</a:t>
            </a:r>
          </a:p>
          <a:p>
            <a:pPr defTabSz="914400"/>
            <a:r>
              <a:rPr lang="en-US" sz="1800" dirty="0" err="1" smtClean="0"/>
              <a:t>Hudsen</a:t>
            </a:r>
            <a:r>
              <a:rPr lang="en-US" sz="1800" dirty="0" smtClean="0"/>
              <a:t> </a:t>
            </a:r>
            <a:r>
              <a:rPr lang="en-US" sz="1800" dirty="0" err="1" smtClean="0"/>
              <a:t>Richartz</a:t>
            </a:r>
            <a:endParaRPr lang="en-US" sz="1800" dirty="0" smtClean="0"/>
          </a:p>
          <a:p>
            <a:pPr defTabSz="914400"/>
            <a:r>
              <a:rPr lang="en-US" sz="1800" dirty="0" smtClean="0"/>
              <a:t>Kaylee </a:t>
            </a:r>
            <a:r>
              <a:rPr lang="en-US" sz="1800" dirty="0" err="1" smtClean="0"/>
              <a:t>Roodell</a:t>
            </a:r>
            <a:endParaRPr lang="en-US" sz="1800" dirty="0" smtClean="0"/>
          </a:p>
          <a:p>
            <a:pPr defTabSz="914400"/>
            <a:r>
              <a:rPr lang="en-US" sz="1800" dirty="0" smtClean="0"/>
              <a:t>Kenneth </a:t>
            </a:r>
            <a:r>
              <a:rPr lang="en-US" sz="1800" dirty="0" err="1" smtClean="0"/>
              <a:t>Schalte</a:t>
            </a:r>
            <a:endParaRPr lang="en-US" sz="1800" dirty="0" smtClean="0"/>
          </a:p>
          <a:p>
            <a:pPr defTabSz="914400"/>
            <a:r>
              <a:rPr lang="en-US" sz="1800" dirty="0" smtClean="0"/>
              <a:t>Ethan </a:t>
            </a:r>
            <a:r>
              <a:rPr lang="en-US" sz="1800" dirty="0" err="1" smtClean="0"/>
              <a:t>Scheler</a:t>
            </a:r>
            <a:endParaRPr lang="en-US" sz="1800" dirty="0" smtClean="0"/>
          </a:p>
          <a:p>
            <a:pPr defTabSz="914400"/>
            <a:r>
              <a:rPr lang="en-US" sz="1800" dirty="0" smtClean="0"/>
              <a:t>Lincoln </a:t>
            </a:r>
            <a:r>
              <a:rPr lang="en-US" sz="1800" dirty="0" err="1" smtClean="0"/>
              <a:t>Schemenauer</a:t>
            </a:r>
            <a:endParaRPr lang="en-US" sz="1800" dirty="0" smtClean="0"/>
          </a:p>
          <a:p>
            <a:pPr defTabSz="914400"/>
            <a:r>
              <a:rPr lang="en-US" sz="1800" dirty="0" err="1" smtClean="0"/>
              <a:t>Issac</a:t>
            </a:r>
            <a:r>
              <a:rPr lang="en-US" sz="1800" dirty="0" smtClean="0"/>
              <a:t> Schwedler</a:t>
            </a:r>
          </a:p>
          <a:p>
            <a:pPr defTabSz="914400"/>
            <a:r>
              <a:rPr lang="en-US" sz="1800" dirty="0" smtClean="0"/>
              <a:t>Lucas Smith</a:t>
            </a:r>
          </a:p>
          <a:p>
            <a:pPr defTabSz="914400"/>
            <a:r>
              <a:rPr lang="en-US" sz="1800" dirty="0" smtClean="0"/>
              <a:t>Ethan Williams</a:t>
            </a:r>
          </a:p>
          <a:p>
            <a:pPr defTabSz="914400"/>
            <a:r>
              <a:rPr lang="en-US" sz="1800" dirty="0" smtClean="0"/>
              <a:t>Roman </a:t>
            </a:r>
            <a:r>
              <a:rPr lang="en-US" sz="1800" dirty="0" err="1" smtClean="0"/>
              <a:t>Wirtz</a:t>
            </a:r>
            <a:endParaRPr lang="en-US" sz="1800" dirty="0" smtClean="0"/>
          </a:p>
          <a:p>
            <a:pPr defTabSz="914400"/>
            <a:r>
              <a:rPr lang="en-US" sz="1800" dirty="0" smtClean="0"/>
              <a:t>Jacoby Young</a:t>
            </a:r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Coaches &amp; Team Managers</a:t>
            </a:r>
          </a:p>
          <a:p>
            <a:r>
              <a:rPr lang="en-US" dirty="0" smtClean="0"/>
              <a:t>Committees</a:t>
            </a:r>
          </a:p>
          <a:p>
            <a:r>
              <a:rPr lang="en-US" dirty="0" smtClean="0"/>
              <a:t>Register</a:t>
            </a:r>
          </a:p>
          <a:p>
            <a:r>
              <a:rPr lang="en-US" dirty="0" smtClean="0"/>
              <a:t>Board</a:t>
            </a:r>
          </a:p>
          <a:p>
            <a:pPr lvl="1"/>
            <a:r>
              <a:rPr lang="en-US" dirty="0" smtClean="0"/>
              <a:t>Past President – </a:t>
            </a:r>
            <a:r>
              <a:rPr lang="en-US" dirty="0" err="1" smtClean="0"/>
              <a:t>Keila</a:t>
            </a:r>
            <a:r>
              <a:rPr lang="en-US" dirty="0" smtClean="0"/>
              <a:t> </a:t>
            </a:r>
            <a:r>
              <a:rPr lang="en-US" dirty="0" err="1" smtClean="0"/>
              <a:t>Drout</a:t>
            </a:r>
            <a:endParaRPr lang="en-US" dirty="0" smtClean="0"/>
          </a:p>
          <a:p>
            <a:pPr lvl="1"/>
            <a:r>
              <a:rPr lang="en-US" dirty="0" smtClean="0"/>
              <a:t>Treasurer – Gary </a:t>
            </a:r>
            <a:r>
              <a:rPr lang="en-US" dirty="0" err="1" smtClean="0"/>
              <a:t>Messerschmidt</a:t>
            </a:r>
            <a:endParaRPr lang="en-US" dirty="0" smtClean="0"/>
          </a:p>
          <a:p>
            <a:pPr lvl="1"/>
            <a:r>
              <a:rPr lang="en-US" dirty="0" smtClean="0"/>
              <a:t>Secretary – Adam </a:t>
            </a:r>
            <a:r>
              <a:rPr lang="en-US" dirty="0" err="1" smtClean="0"/>
              <a:t>Wamboldt</a:t>
            </a:r>
            <a:endParaRPr lang="en-US" dirty="0" smtClean="0"/>
          </a:p>
          <a:p>
            <a:pPr lvl="1"/>
            <a:r>
              <a:rPr lang="en-US" dirty="0" smtClean="0"/>
              <a:t>VP General Operations &amp; Registration – Brent </a:t>
            </a:r>
            <a:r>
              <a:rPr lang="en-US" dirty="0" err="1" smtClean="0"/>
              <a:t>Pember</a:t>
            </a:r>
            <a:endParaRPr lang="en-US" dirty="0" smtClean="0"/>
          </a:p>
          <a:p>
            <a:pPr lvl="1"/>
            <a:r>
              <a:rPr lang="en-US" dirty="0" smtClean="0"/>
              <a:t>VP Scheduling &amp; Tournaments – Mike </a:t>
            </a:r>
            <a:r>
              <a:rPr lang="en-US" dirty="0" err="1" smtClean="0"/>
              <a:t>Jax</a:t>
            </a:r>
            <a:endParaRPr lang="en-US" dirty="0" smtClean="0"/>
          </a:p>
          <a:p>
            <a:pPr lvl="1"/>
            <a:r>
              <a:rPr lang="en-US" dirty="0" smtClean="0"/>
              <a:t>VP Concessions – Sara Bahr</a:t>
            </a:r>
          </a:p>
          <a:p>
            <a:pPr lvl="1"/>
            <a:r>
              <a:rPr lang="en-US" dirty="0" smtClean="0"/>
              <a:t>VP Hockey Operations &amp; Equipment – Bob Weir</a:t>
            </a:r>
          </a:p>
          <a:p>
            <a:pPr lvl="1"/>
            <a:r>
              <a:rPr lang="en-US" dirty="0" smtClean="0"/>
              <a:t>VP Communications &amp; Recognition – Kari Berthiaume</a:t>
            </a:r>
          </a:p>
          <a:p>
            <a:pPr lvl="1"/>
            <a:r>
              <a:rPr lang="en-US" dirty="0" smtClean="0"/>
              <a:t>VP Fundraising – </a:t>
            </a:r>
            <a:r>
              <a:rPr lang="en-US" dirty="0" err="1" smtClean="0"/>
              <a:t>Chelse</a:t>
            </a:r>
            <a:r>
              <a:rPr lang="en-US" dirty="0" smtClean="0"/>
              <a:t> </a:t>
            </a:r>
            <a:r>
              <a:rPr lang="en-US" dirty="0" err="1" smtClean="0"/>
              <a:t>Cockeram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MYHA Board Update and Recognition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259337" y="4871787"/>
            <a:ext cx="2489784" cy="175432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</a:t>
            </a:r>
          </a:p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ou!!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92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17556"/>
            <a:ext cx="10972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Board Members</a:t>
            </a:r>
          </a:p>
          <a:p>
            <a:pPr lvl="1"/>
            <a:r>
              <a:rPr lang="en-US" dirty="0" smtClean="0"/>
              <a:t>Welcome Back…</a:t>
            </a:r>
          </a:p>
          <a:p>
            <a:pPr lvl="2"/>
            <a:r>
              <a:rPr lang="en-US" dirty="0" smtClean="0"/>
              <a:t>Stacy Hintzman (President)</a:t>
            </a:r>
          </a:p>
          <a:p>
            <a:pPr lvl="2"/>
            <a:r>
              <a:rPr lang="en-US" dirty="0" smtClean="0"/>
              <a:t>Sara Bahr(Concessions)</a:t>
            </a:r>
          </a:p>
          <a:p>
            <a:pPr lvl="2"/>
            <a:r>
              <a:rPr lang="en-US" dirty="0" smtClean="0"/>
              <a:t>Mike </a:t>
            </a:r>
            <a:r>
              <a:rPr lang="en-US" dirty="0" err="1" smtClean="0"/>
              <a:t>Jax</a:t>
            </a:r>
            <a:r>
              <a:rPr lang="en-US" dirty="0" smtClean="0"/>
              <a:t> (Scheduling)</a:t>
            </a:r>
          </a:p>
          <a:p>
            <a:pPr lvl="1"/>
            <a:r>
              <a:rPr lang="en-US" dirty="0" smtClean="0"/>
              <a:t>VP of Fundraising Remains Vacant</a:t>
            </a:r>
          </a:p>
          <a:p>
            <a:r>
              <a:rPr lang="en-US" dirty="0" smtClean="0"/>
              <a:t>By-Law Changes</a:t>
            </a:r>
          </a:p>
          <a:p>
            <a:pPr lvl="1"/>
            <a:r>
              <a:rPr lang="en-US" dirty="0" smtClean="0"/>
              <a:t>Terminology</a:t>
            </a:r>
          </a:p>
          <a:p>
            <a:pPr lvl="1"/>
            <a:r>
              <a:rPr lang="en-US" dirty="0" smtClean="0"/>
              <a:t>8 Voting Members (vs 7)</a:t>
            </a:r>
          </a:p>
          <a:p>
            <a:pPr lvl="1"/>
            <a:r>
              <a:rPr lang="en-US" dirty="0" smtClean="0"/>
              <a:t>New Board Positions/Titles (Equipment/Marketing)</a:t>
            </a:r>
          </a:p>
          <a:p>
            <a:pPr lvl="1"/>
            <a:r>
              <a:rPr lang="en-US" dirty="0" smtClean="0"/>
              <a:t>Three Year Term (vs 2)</a:t>
            </a:r>
          </a:p>
          <a:p>
            <a:pPr lvl="1"/>
            <a:r>
              <a:rPr lang="en-US" dirty="0" smtClean="0"/>
              <a:t>&lt;40% Turnover</a:t>
            </a:r>
          </a:p>
          <a:p>
            <a:pPr lvl="1"/>
            <a:r>
              <a:rPr lang="en-US" dirty="0" smtClean="0"/>
              <a:t>Ice Board:  </a:t>
            </a:r>
          </a:p>
          <a:p>
            <a:pPr lvl="2"/>
            <a:r>
              <a:rPr lang="en-US" dirty="0" smtClean="0"/>
              <a:t>Voting Rights</a:t>
            </a:r>
          </a:p>
          <a:p>
            <a:pPr lvl="2"/>
            <a:r>
              <a:rPr lang="en-US" dirty="0" smtClean="0"/>
              <a:t>Additional Representative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1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90" y="4889424"/>
            <a:ext cx="2522803" cy="189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4340"/>
            <a:ext cx="3327028" cy="249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10" y="172245"/>
            <a:ext cx="3484590" cy="2613443"/>
          </a:xfrm>
          <a:prstGeom prst="rect">
            <a:avLst/>
          </a:prstGeom>
        </p:spPr>
      </p:pic>
      <p:pic>
        <p:nvPicPr>
          <p:cNvPr id="9219" name="Picture 3" descr="C:\Users\shnz\Desktop\52846853_2373601836007344_999894478435123200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3" y="2236251"/>
            <a:ext cx="2521280" cy="33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67"/>
            <a:ext cx="45720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90" y="2589534"/>
            <a:ext cx="2430990" cy="32413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5" y="121920"/>
            <a:ext cx="4137250" cy="2008290"/>
          </a:xfrm>
        </p:spPr>
      </p:pic>
      <p:pic>
        <p:nvPicPr>
          <p:cNvPr id="9220" name="Picture 4" descr="C:\Users\shnz\Desktop\50275075_364473107442675_5876611645819584512_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4" y="1815872"/>
            <a:ext cx="3591483" cy="23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hnz\Desktop\50868912_10215100856887740_1814383980435210240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35" y="2350914"/>
            <a:ext cx="2652719" cy="25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75" y="3574677"/>
            <a:ext cx="2551430" cy="191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" y="5110286"/>
            <a:ext cx="12192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 descr="C:\Users\shnz\Desktop\49742734_10155609900572202_922185587903954944_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31" y="5305111"/>
            <a:ext cx="2001375" cy="15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MYHA 2018-2019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 anchor="t">
            <a:normAutofit/>
          </a:bodyPr>
          <a:lstStyle/>
          <a:p>
            <a:pPr marL="342900" indent="-342900"/>
            <a:r>
              <a:rPr lang="en-US" dirty="0" smtClean="0"/>
              <a:t>GOALS:</a:t>
            </a:r>
          </a:p>
          <a:p>
            <a:pPr marL="598932" lvl="1" indent="-342900"/>
            <a:r>
              <a:rPr lang="en-US" dirty="0" smtClean="0"/>
              <a:t>Revenue </a:t>
            </a:r>
            <a:r>
              <a:rPr lang="en-US" dirty="0"/>
              <a:t>Growth </a:t>
            </a:r>
          </a:p>
          <a:p>
            <a:pPr marL="598932" lvl="1" indent="-342900"/>
            <a:r>
              <a:rPr lang="en-US" dirty="0" smtClean="0"/>
              <a:t>Membership Growth &amp; Retention</a:t>
            </a:r>
          </a:p>
          <a:p>
            <a:pPr marL="598932" lvl="1" indent="-342900"/>
            <a:r>
              <a:rPr lang="en-US" dirty="0"/>
              <a:t>Utilization </a:t>
            </a:r>
            <a:r>
              <a:rPr lang="en-US" dirty="0" smtClean="0"/>
              <a:t>&amp; Maximization of </a:t>
            </a:r>
            <a:r>
              <a:rPr lang="en-US" dirty="0"/>
              <a:t>Volunteer </a:t>
            </a:r>
            <a:r>
              <a:rPr lang="en-US" dirty="0" smtClean="0"/>
              <a:t>Hours</a:t>
            </a:r>
          </a:p>
          <a:p>
            <a:pPr marL="598932" lvl="1" indent="-342900"/>
            <a:r>
              <a:rPr lang="en-US" dirty="0" smtClean="0"/>
              <a:t>Increase Skill &amp; </a:t>
            </a:r>
            <a:r>
              <a:rPr lang="en-US" dirty="0"/>
              <a:t>Competition </a:t>
            </a:r>
            <a:r>
              <a:rPr lang="en-US" dirty="0" smtClean="0"/>
              <a:t>Level</a:t>
            </a:r>
          </a:p>
          <a:p>
            <a:pPr marL="598932" lvl="1" indent="-342900"/>
            <a:r>
              <a:rPr lang="en-US" dirty="0"/>
              <a:t>Create </a:t>
            </a:r>
            <a:r>
              <a:rPr lang="en-US" dirty="0" smtClean="0"/>
              <a:t>a FUN &amp; positive culture</a:t>
            </a:r>
            <a:endParaRPr lang="en-US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Weather</a:t>
            </a:r>
          </a:p>
          <a:p>
            <a:pPr lvl="1"/>
            <a:r>
              <a:rPr lang="en-US" dirty="0" smtClean="0"/>
              <a:t>Ice Time</a:t>
            </a:r>
          </a:p>
          <a:p>
            <a:pPr lvl="1"/>
            <a:r>
              <a:rPr lang="en-US" dirty="0" smtClean="0"/>
              <a:t>Practice Times</a:t>
            </a:r>
          </a:p>
          <a:p>
            <a:pPr lvl="1"/>
            <a:r>
              <a:rPr lang="en-US" dirty="0" smtClean="0"/>
              <a:t>Fundraiser Timing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2018/19 MYHA Goals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91487" y="1444295"/>
            <a:ext cx="5386917" cy="5003802"/>
          </a:xfrm>
        </p:spPr>
        <p:txBody>
          <a:bodyPr anchor="t">
            <a:normAutofit fontScale="92500" lnSpcReduction="20000"/>
          </a:bodyPr>
          <a:lstStyle/>
          <a:p>
            <a:pPr marL="342900" indent="-342900"/>
            <a:r>
              <a:rPr lang="en-US" b="1" dirty="0"/>
              <a:t>Revenue Growth </a:t>
            </a:r>
          </a:p>
          <a:p>
            <a:pPr marL="598932" lvl="1" indent="-342900"/>
            <a:r>
              <a:rPr lang="en-US" sz="1900" dirty="0" smtClean="0"/>
              <a:t>Increased Ice Utilization </a:t>
            </a:r>
          </a:p>
          <a:p>
            <a:pPr marL="598932" lvl="1" indent="-342900"/>
            <a:r>
              <a:rPr lang="en-US" sz="1900" dirty="0" smtClean="0"/>
              <a:t>Concession Stand</a:t>
            </a:r>
          </a:p>
          <a:p>
            <a:pPr marL="836676" lvl="2" indent="-342900"/>
            <a:r>
              <a:rPr lang="en-US" sz="1700" dirty="0" smtClean="0"/>
              <a:t>Gift Cards added</a:t>
            </a:r>
          </a:p>
          <a:p>
            <a:pPr marL="836676" lvl="2" indent="-342900"/>
            <a:r>
              <a:rPr lang="en-US" sz="1700" dirty="0" smtClean="0"/>
              <a:t>Skate Rental</a:t>
            </a:r>
          </a:p>
          <a:p>
            <a:pPr marL="598932" lvl="1" indent="-342900"/>
            <a:r>
              <a:rPr lang="en-US" sz="1900" dirty="0" smtClean="0"/>
              <a:t>Continued Beer Sales</a:t>
            </a:r>
          </a:p>
          <a:p>
            <a:pPr marL="598932" lvl="1" indent="-342900"/>
            <a:r>
              <a:rPr lang="en-US" sz="1900" dirty="0" smtClean="0"/>
              <a:t>Fundraising</a:t>
            </a:r>
          </a:p>
          <a:p>
            <a:pPr marL="836676" lvl="2" indent="-342900"/>
            <a:r>
              <a:rPr lang="en-US" sz="1700" dirty="0" smtClean="0"/>
              <a:t>New Wreath Company</a:t>
            </a:r>
          </a:p>
          <a:p>
            <a:pPr marL="836676" lvl="2" indent="-342900"/>
            <a:r>
              <a:rPr lang="en-US" sz="1700" dirty="0" smtClean="0"/>
              <a:t>Skate-a-thon</a:t>
            </a:r>
          </a:p>
          <a:p>
            <a:pPr marL="598932" lvl="1" indent="-342900"/>
            <a:r>
              <a:rPr lang="en-US" sz="1900" dirty="0" err="1" smtClean="0"/>
              <a:t>LiveBarn</a:t>
            </a:r>
            <a:r>
              <a:rPr lang="en-US" sz="1900" dirty="0"/>
              <a:t> </a:t>
            </a:r>
            <a:r>
              <a:rPr lang="en-US" sz="1900" dirty="0" smtClean="0"/>
              <a:t>Updates</a:t>
            </a:r>
          </a:p>
          <a:p>
            <a:pPr marL="598932" lvl="1" indent="-342900"/>
            <a:r>
              <a:rPr lang="en-US" sz="1900" dirty="0" smtClean="0"/>
              <a:t>3 on 3 tournament</a:t>
            </a:r>
          </a:p>
          <a:p>
            <a:pPr marL="598932" lvl="1" indent="-342900"/>
            <a:endParaRPr lang="en-US" sz="1900" dirty="0"/>
          </a:p>
          <a:p>
            <a:pPr marL="342900" indent="-342900"/>
            <a:r>
              <a:rPr lang="en-US" b="1" dirty="0" smtClean="0"/>
              <a:t>Membership Growth &amp; Retention </a:t>
            </a:r>
            <a:r>
              <a:rPr lang="en-US" sz="1900" dirty="0" smtClean="0"/>
              <a:t>Continued First Year FREE program</a:t>
            </a:r>
          </a:p>
          <a:p>
            <a:pPr marL="598932" lvl="1" indent="-342900"/>
            <a:r>
              <a:rPr lang="en-US" sz="1900" dirty="0" smtClean="0"/>
              <a:t>Recruitment of top talent coaches</a:t>
            </a:r>
          </a:p>
          <a:p>
            <a:pPr marL="598932" lvl="1" indent="-342900"/>
            <a:r>
              <a:rPr lang="en-US" sz="1900" dirty="0" smtClean="0"/>
              <a:t>Stout Research Project</a:t>
            </a:r>
          </a:p>
          <a:p>
            <a:pPr marL="598932" lvl="1" indent="-342900"/>
            <a:r>
              <a:rPr lang="en-US" sz="1900" dirty="0" smtClean="0"/>
              <a:t>Increase Marketing </a:t>
            </a:r>
          </a:p>
          <a:p>
            <a:pPr marL="836676" lvl="2" indent="-342900"/>
            <a:r>
              <a:rPr lang="en-US" sz="1500" dirty="0" smtClean="0"/>
              <a:t>Sports Expo, Kids Night, Community Cookout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255" y="1444295"/>
            <a:ext cx="5389033" cy="5003802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en-US" b="1" dirty="0" smtClean="0"/>
              <a:t>Utilization/Maximize Volunteer Hours</a:t>
            </a:r>
          </a:p>
          <a:p>
            <a:pPr marL="598932" lvl="1" indent="-342900"/>
            <a:r>
              <a:rPr lang="en-US" dirty="0" smtClean="0"/>
              <a:t>Continue to evaluate</a:t>
            </a:r>
          </a:p>
          <a:p>
            <a:pPr marL="256032" lvl="1" indent="0">
              <a:buNone/>
            </a:pPr>
            <a:endParaRPr lang="en-US" dirty="0"/>
          </a:p>
          <a:p>
            <a:pPr marL="342900" indent="-342900"/>
            <a:r>
              <a:rPr lang="en-US" b="1" dirty="0" smtClean="0"/>
              <a:t>Increase Skill &amp; Competition </a:t>
            </a:r>
            <a:r>
              <a:rPr lang="en-US" b="1" dirty="0"/>
              <a:t>Level</a:t>
            </a:r>
          </a:p>
          <a:p>
            <a:pPr marL="598932" lvl="1" indent="-342900"/>
            <a:r>
              <a:rPr lang="en-US" sz="1900" dirty="0" smtClean="0"/>
              <a:t>Scheduling (w/in conference)</a:t>
            </a:r>
            <a:endParaRPr lang="en-US" sz="1900" dirty="0"/>
          </a:p>
          <a:p>
            <a:pPr marL="598932" lvl="1" indent="-342900"/>
            <a:r>
              <a:rPr lang="en-US" sz="1900" dirty="0"/>
              <a:t>Goalie </a:t>
            </a:r>
            <a:r>
              <a:rPr lang="en-US" sz="1900" dirty="0" smtClean="0"/>
              <a:t>Program/Coach </a:t>
            </a:r>
            <a:endParaRPr lang="en-US" sz="1900" dirty="0"/>
          </a:p>
          <a:p>
            <a:pPr marL="598932" lvl="1" indent="-342900"/>
            <a:r>
              <a:rPr lang="en-US" sz="1900" dirty="0" smtClean="0"/>
              <a:t>ETS Dryland Program Off-Site</a:t>
            </a:r>
            <a:endParaRPr lang="en-US" sz="1900" dirty="0"/>
          </a:p>
          <a:p>
            <a:pPr marL="598932" lvl="1" indent="-342900"/>
            <a:r>
              <a:rPr lang="en-US" sz="1900" dirty="0" smtClean="0"/>
              <a:t>Paid Non-Parent Coaches</a:t>
            </a:r>
          </a:p>
          <a:p>
            <a:pPr marL="598932" lvl="1" indent="-342900"/>
            <a:r>
              <a:rPr lang="en-US" sz="1900" dirty="0" smtClean="0"/>
              <a:t>MYHA Paid On-Site Camps</a:t>
            </a: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Create a FUN &amp; </a:t>
            </a:r>
            <a:r>
              <a:rPr lang="en-US" b="1" dirty="0"/>
              <a:t>P</a:t>
            </a:r>
            <a:r>
              <a:rPr lang="en-US" b="1" dirty="0" smtClean="0"/>
              <a:t>ositive Culture</a:t>
            </a:r>
          </a:p>
          <a:p>
            <a:pPr marL="598932" lvl="1" indent="-342900"/>
            <a:r>
              <a:rPr lang="en-US" dirty="0" smtClean="0"/>
              <a:t>Communication to Membership </a:t>
            </a:r>
            <a:endParaRPr lang="en-US" dirty="0"/>
          </a:p>
          <a:p>
            <a:pPr marL="598932" lvl="1" indent="-342900"/>
            <a:r>
              <a:rPr lang="en-US" b="1" dirty="0" smtClean="0"/>
              <a:t>Culture Shift</a:t>
            </a:r>
          </a:p>
          <a:p>
            <a:pPr marL="598932" lvl="1" indent="-342900"/>
            <a:r>
              <a:rPr lang="en-US" dirty="0" smtClean="0"/>
              <a:t>By-Law Update/Board Position</a:t>
            </a:r>
          </a:p>
          <a:p>
            <a:pPr marL="598932" lvl="1" indent="-342900"/>
            <a:r>
              <a:rPr lang="en-US" dirty="0" smtClean="0"/>
              <a:t>Fun &amp; Safe Environment</a:t>
            </a:r>
            <a:endParaRPr lang="en-US" dirty="0"/>
          </a:p>
          <a:p>
            <a:pPr marL="836676" lvl="2" indent="-342900"/>
            <a:r>
              <a:rPr lang="en-US" sz="1700" dirty="0"/>
              <a:t>High School </a:t>
            </a:r>
            <a:r>
              <a:rPr lang="en-US" sz="1700" dirty="0" smtClean="0"/>
              <a:t>Collaboration</a:t>
            </a:r>
          </a:p>
          <a:p>
            <a:pPr marL="836676" lvl="2" indent="-342900"/>
            <a:r>
              <a:rPr lang="en-US" sz="1700" dirty="0" smtClean="0"/>
              <a:t>Open House/Kick Off Meeting</a:t>
            </a:r>
          </a:p>
          <a:p>
            <a:pPr marL="836676" lvl="2" indent="-342900"/>
            <a:r>
              <a:rPr lang="en-US" sz="1700" dirty="0" smtClean="0"/>
              <a:t>Transition Meetings</a:t>
            </a:r>
            <a:endParaRPr lang="en-US" dirty="0"/>
          </a:p>
          <a:p>
            <a:pPr marL="836676" lvl="2" indent="-342900"/>
            <a:r>
              <a:rPr lang="en-US" sz="1700" dirty="0" smtClean="0"/>
              <a:t>Conduct Committee/Policy Updates</a:t>
            </a:r>
          </a:p>
        </p:txBody>
      </p:sp>
    </p:spTree>
    <p:extLst>
      <p:ext uri="{BB962C8B-B14F-4D97-AF65-F5344CB8AC3E}">
        <p14:creationId xmlns:p14="http://schemas.microsoft.com/office/powerpoint/2010/main" val="24173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Surviving, Not Thriving.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98" y="1803399"/>
            <a:ext cx="6806082" cy="38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Trends: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254217">
            <a:off x="10370433" y="3316406"/>
            <a:ext cx="81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084278"/>
              </p:ext>
            </p:extLst>
          </p:nvPr>
        </p:nvGraphicFramePr>
        <p:xfrm>
          <a:off x="2097880" y="1373871"/>
          <a:ext cx="7747159" cy="434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77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2018/2019 Financials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80" y="1164904"/>
            <a:ext cx="6785539" cy="499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0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880" y="33559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WAP Hours – 2018/2019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546953"/>
              </p:ext>
            </p:extLst>
          </p:nvPr>
        </p:nvGraphicFramePr>
        <p:xfrm>
          <a:off x="701040" y="1722120"/>
          <a:ext cx="5120640" cy="326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8487560"/>
              </p:ext>
            </p:extLst>
          </p:nvPr>
        </p:nvGraphicFramePr>
        <p:xfrm>
          <a:off x="5928360" y="1706880"/>
          <a:ext cx="5577840" cy="309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38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88009"/>
            <a:ext cx="10972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Improvements made:</a:t>
            </a:r>
          </a:p>
          <a:p>
            <a:pPr lvl="2"/>
            <a:r>
              <a:rPr lang="en-US" dirty="0" smtClean="0"/>
              <a:t>ETS Off-Site</a:t>
            </a:r>
          </a:p>
          <a:p>
            <a:pPr lvl="2"/>
            <a:r>
              <a:rPr lang="en-US" dirty="0" smtClean="0"/>
              <a:t>Jerseys Program</a:t>
            </a:r>
          </a:p>
          <a:p>
            <a:pPr lvl="2"/>
            <a:r>
              <a:rPr lang="en-US" dirty="0" smtClean="0"/>
              <a:t>Nonparent Coaches</a:t>
            </a:r>
          </a:p>
          <a:p>
            <a:pPr lvl="2"/>
            <a:r>
              <a:rPr lang="en-US" dirty="0" smtClean="0"/>
              <a:t>Equipment</a:t>
            </a:r>
          </a:p>
          <a:p>
            <a:pPr lvl="2"/>
            <a:r>
              <a:rPr lang="en-US" dirty="0" smtClean="0"/>
              <a:t>New Lighting</a:t>
            </a:r>
          </a:p>
          <a:p>
            <a:pPr lvl="2"/>
            <a:r>
              <a:rPr lang="en-US" dirty="0" smtClean="0"/>
              <a:t>On-Site Camps</a:t>
            </a:r>
          </a:p>
          <a:p>
            <a:pPr lvl="2"/>
            <a:r>
              <a:rPr lang="en-US" dirty="0" smtClean="0"/>
              <a:t>Security Cameras</a:t>
            </a:r>
          </a:p>
          <a:p>
            <a:pPr lvl="2"/>
            <a:r>
              <a:rPr lang="en-US" dirty="0" smtClean="0"/>
              <a:t>Outdoor rink with Boards</a:t>
            </a:r>
          </a:p>
          <a:p>
            <a:pPr lvl="2"/>
            <a:r>
              <a:rPr lang="en-US" dirty="0" smtClean="0"/>
              <a:t>Increased Ice Utilization</a:t>
            </a:r>
          </a:p>
          <a:p>
            <a:pPr marL="630936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Surviving, Not Thriving.</a:t>
            </a:r>
            <a:br>
              <a:rPr lang="en-US" dirty="0" smtClean="0"/>
            </a:br>
            <a:r>
              <a:rPr lang="en-US" sz="3600" dirty="0" smtClean="0"/>
              <a:t>Awareness</a:t>
            </a:r>
            <a:r>
              <a:rPr lang="en-US" sz="3600" b="0" dirty="0" smtClean="0"/>
              <a:t>…</a:t>
            </a:r>
            <a:r>
              <a:rPr lang="en-US" dirty="0"/>
              <a:t>$15,000-$</a:t>
            </a:r>
            <a:r>
              <a:rPr lang="en-US" dirty="0" smtClean="0"/>
              <a:t>25,000</a:t>
            </a:r>
            <a:endParaRPr lang="en-US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192838" y="1612265"/>
            <a:ext cx="5389562" cy="3941763"/>
          </a:xfrm>
        </p:spPr>
        <p:txBody>
          <a:bodyPr/>
          <a:lstStyle/>
          <a:p>
            <a:pPr marL="594360" indent="-457200">
              <a:buFont typeface="Wingdings" panose="05000000000000000000" pitchFamily="2" charset="2"/>
              <a:buChar char="Ø"/>
            </a:pPr>
            <a:r>
              <a:rPr lang="en-US" b="1" dirty="0" smtClean="0"/>
              <a:t>Improvements Coming:</a:t>
            </a:r>
            <a:endParaRPr lang="en-US" b="1" dirty="0"/>
          </a:p>
          <a:p>
            <a:pPr lvl="2"/>
            <a:r>
              <a:rPr lang="en-US" dirty="0"/>
              <a:t>Divider Boards</a:t>
            </a:r>
          </a:p>
          <a:p>
            <a:pPr lvl="2"/>
            <a:r>
              <a:rPr lang="en-US" dirty="0"/>
              <a:t>Second Scoreboard</a:t>
            </a:r>
          </a:p>
          <a:p>
            <a:pPr lvl="2"/>
            <a:r>
              <a:rPr lang="en-US" dirty="0"/>
              <a:t>Press Box </a:t>
            </a:r>
            <a:r>
              <a:rPr lang="en-US" dirty="0" smtClean="0"/>
              <a:t>Renovations</a:t>
            </a:r>
          </a:p>
          <a:p>
            <a:pPr lvl="2"/>
            <a:r>
              <a:rPr lang="en-US" dirty="0" smtClean="0"/>
              <a:t>Continued Jersey Program</a:t>
            </a:r>
          </a:p>
          <a:p>
            <a:pPr lvl="2"/>
            <a:r>
              <a:rPr lang="en-US" dirty="0" smtClean="0"/>
              <a:t>Updated Shooting Area</a:t>
            </a:r>
          </a:p>
          <a:p>
            <a:pPr lvl="2"/>
            <a:r>
              <a:rPr lang="en-US" dirty="0" smtClean="0"/>
              <a:t>Outdoor Rink Updates</a:t>
            </a:r>
          </a:p>
          <a:p>
            <a:pPr lvl="2"/>
            <a:r>
              <a:rPr lang="en-US" dirty="0" smtClean="0"/>
              <a:t>Concession Stand Updates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2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Mini Mites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Coach: Jacob </a:t>
            </a:r>
            <a:r>
              <a:rPr lang="en-US" dirty="0" err="1" smtClean="0"/>
              <a:t>Cimino</a:t>
            </a:r>
            <a:endParaRPr lang="en-US" dirty="0" smtClean="0"/>
          </a:p>
          <a:p>
            <a:r>
              <a:rPr lang="en-US" dirty="0" smtClean="0"/>
              <a:t>Assistant Coaches: Russ Bahr, Josh Delaney, Jesse </a:t>
            </a:r>
            <a:r>
              <a:rPr lang="en-US" dirty="0" err="1" smtClean="0"/>
              <a:t>Andrist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Team Manager:  Janelle Johnson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8" y="449580"/>
            <a:ext cx="62198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8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b="1" dirty="0" smtClean="0"/>
              <a:t>Improve </a:t>
            </a:r>
            <a:r>
              <a:rPr lang="en-US" altLang="en-US" sz="2800" b="1" dirty="0"/>
              <a:t>operational practices</a:t>
            </a:r>
          </a:p>
          <a:p>
            <a:pPr lvl="1"/>
            <a:r>
              <a:rPr lang="en-US" altLang="en-US" sz="2400" dirty="0"/>
              <a:t>Improve membership education </a:t>
            </a:r>
            <a:r>
              <a:rPr lang="en-US" altLang="en-US" sz="2400" dirty="0" smtClean="0"/>
              <a:t>&amp; engagement</a:t>
            </a:r>
            <a:endParaRPr lang="en-US" altLang="en-US" sz="2200" dirty="0"/>
          </a:p>
          <a:p>
            <a:pPr lvl="1"/>
            <a:r>
              <a:rPr lang="en-US" altLang="en-US" sz="2400" dirty="0"/>
              <a:t>Strengthen relationships with all user </a:t>
            </a:r>
            <a:r>
              <a:rPr lang="en-US" altLang="en-US" sz="2400" dirty="0" smtClean="0"/>
              <a:t>groups</a:t>
            </a:r>
          </a:p>
          <a:p>
            <a:pPr lvl="2"/>
            <a:r>
              <a:rPr lang="en-US" altLang="en-US" sz="2000" dirty="0" smtClean="0"/>
              <a:t>Ice Board By-Law Changes</a:t>
            </a:r>
          </a:p>
          <a:p>
            <a:pPr lvl="2"/>
            <a:r>
              <a:rPr lang="en-US" altLang="en-US" sz="2000" dirty="0" smtClean="0"/>
              <a:t>High School/Athletic Director Collaboration</a:t>
            </a:r>
          </a:p>
          <a:p>
            <a:pPr lvl="2"/>
            <a:r>
              <a:rPr lang="en-US" altLang="en-US" sz="2000" dirty="0" smtClean="0"/>
              <a:t>Sports Advisory Group</a:t>
            </a:r>
          </a:p>
          <a:p>
            <a:pPr lvl="1"/>
            <a:r>
              <a:rPr lang="en-US" altLang="en-US" sz="2400" dirty="0" smtClean="0"/>
              <a:t>Ownership </a:t>
            </a:r>
            <a:r>
              <a:rPr lang="en-US" altLang="en-US" sz="2400" dirty="0"/>
              <a:t>and updating of </a:t>
            </a:r>
            <a:r>
              <a:rPr lang="en-US" altLang="en-US" sz="2400" dirty="0" smtClean="0"/>
              <a:t>policies</a:t>
            </a:r>
          </a:p>
          <a:p>
            <a:pPr lvl="2"/>
            <a:r>
              <a:rPr lang="en-US" altLang="en-US" sz="2000" dirty="0" smtClean="0"/>
              <a:t>Conduct Committee Improvements</a:t>
            </a:r>
          </a:p>
          <a:p>
            <a:pPr lvl="2"/>
            <a:r>
              <a:rPr lang="en-US" altLang="en-US" sz="2000" dirty="0" smtClean="0"/>
              <a:t>Policy Review</a:t>
            </a:r>
          </a:p>
          <a:p>
            <a:pPr lvl="2"/>
            <a:r>
              <a:rPr lang="en-US" altLang="en-US" sz="2000" dirty="0" smtClean="0"/>
              <a:t>By-law Updates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Surviving, Not Thriving.</a:t>
            </a:r>
            <a:br>
              <a:rPr lang="en-US" dirty="0"/>
            </a:br>
            <a:r>
              <a:rPr lang="en-US" sz="3100" dirty="0" smtClean="0"/>
              <a:t>Action…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0" y="3192180"/>
            <a:ext cx="3299460" cy="35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b="1" dirty="0"/>
              <a:t>Drive financial growth and sustainability</a:t>
            </a:r>
          </a:p>
          <a:p>
            <a:pPr lvl="1"/>
            <a:r>
              <a:rPr lang="en-US" altLang="en-US" sz="2400" dirty="0"/>
              <a:t>Execution of MYHA annual budget</a:t>
            </a:r>
          </a:p>
          <a:p>
            <a:pPr lvl="1"/>
            <a:r>
              <a:rPr lang="en-US" altLang="en-US" sz="2400" dirty="0" smtClean="0"/>
              <a:t>Continue to quantify </a:t>
            </a:r>
            <a:r>
              <a:rPr lang="en-US" altLang="en-US" sz="2400" dirty="0"/>
              <a:t>hours needed to </a:t>
            </a:r>
            <a:r>
              <a:rPr lang="en-US" altLang="en-US" sz="2400" dirty="0" smtClean="0"/>
              <a:t>operate</a:t>
            </a:r>
          </a:p>
          <a:p>
            <a:pPr lvl="1"/>
            <a:r>
              <a:rPr lang="en-US" altLang="en-US" sz="2400" dirty="0" smtClean="0"/>
              <a:t>Increase </a:t>
            </a:r>
            <a:r>
              <a:rPr lang="en-US" altLang="en-US" sz="2400" dirty="0"/>
              <a:t>revenue and manage </a:t>
            </a:r>
            <a:r>
              <a:rPr lang="en-US" altLang="en-US" sz="2400" dirty="0" smtClean="0"/>
              <a:t>expenses</a:t>
            </a:r>
          </a:p>
          <a:p>
            <a:pPr lvl="1"/>
            <a:r>
              <a:rPr lang="en-US" altLang="en-US" sz="2400" dirty="0" smtClean="0"/>
              <a:t>Revamp </a:t>
            </a:r>
            <a:r>
              <a:rPr lang="en-US" altLang="en-US" sz="2400" dirty="0"/>
              <a:t>sponsorship and fundraising </a:t>
            </a:r>
            <a:r>
              <a:rPr lang="en-US" altLang="en-US" sz="2400" dirty="0" smtClean="0"/>
              <a:t>program</a:t>
            </a:r>
          </a:p>
          <a:p>
            <a:pPr lvl="2"/>
            <a:r>
              <a:rPr lang="en-US" altLang="en-US" sz="2000" dirty="0" smtClean="0"/>
              <a:t>Look at new/different fundraising opportunities</a:t>
            </a:r>
          </a:p>
          <a:p>
            <a:pPr lvl="2"/>
            <a:r>
              <a:rPr lang="en-US" altLang="en-US" sz="2000" dirty="0" smtClean="0"/>
              <a:t>Fundraising meeting for all membership</a:t>
            </a:r>
          </a:p>
          <a:p>
            <a:pPr lvl="2"/>
            <a:r>
              <a:rPr lang="en-US" altLang="en-US" sz="2000" dirty="0" smtClean="0"/>
              <a:t>NEED New VP and committee members/team</a:t>
            </a:r>
            <a:endParaRPr lang="en-US" alt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Surviving, Not Thriving.</a:t>
            </a:r>
            <a:br>
              <a:rPr lang="en-US" dirty="0"/>
            </a:br>
            <a:r>
              <a:rPr lang="en-US" sz="3100" dirty="0" smtClean="0"/>
              <a:t>Action…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15" y="4846320"/>
            <a:ext cx="453537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b="1" dirty="0" smtClean="0"/>
              <a:t>Develop </a:t>
            </a:r>
            <a:r>
              <a:rPr lang="en-US" altLang="en-US" sz="2800" b="1" dirty="0"/>
              <a:t>comprehensive growth and retention program</a:t>
            </a:r>
          </a:p>
          <a:p>
            <a:pPr lvl="1"/>
            <a:r>
              <a:rPr lang="en-US" altLang="en-US" sz="2400" dirty="0" smtClean="0"/>
              <a:t>LTS/Mite structure/program</a:t>
            </a:r>
          </a:p>
          <a:p>
            <a:pPr lvl="2"/>
            <a:r>
              <a:rPr lang="en-US" altLang="en-US" sz="2000" dirty="0" smtClean="0"/>
              <a:t>Free First Year</a:t>
            </a:r>
          </a:p>
          <a:p>
            <a:pPr lvl="2"/>
            <a:r>
              <a:rPr lang="en-US" altLang="en-US" sz="2000" dirty="0" smtClean="0"/>
              <a:t>Mini Mite Program</a:t>
            </a:r>
          </a:p>
          <a:p>
            <a:pPr lvl="2"/>
            <a:r>
              <a:rPr lang="en-US" altLang="en-US" sz="2000" dirty="0" smtClean="0"/>
              <a:t>Competitive Mite Program</a:t>
            </a:r>
          </a:p>
          <a:p>
            <a:pPr lvl="2"/>
            <a:r>
              <a:rPr lang="en-US" altLang="en-US" sz="2000" dirty="0" smtClean="0"/>
              <a:t>Transition Program</a:t>
            </a:r>
            <a:endParaRPr lang="en-US" altLang="en-US" sz="2000" dirty="0"/>
          </a:p>
          <a:p>
            <a:pPr lvl="1"/>
            <a:r>
              <a:rPr lang="en-US" altLang="en-US" sz="2400" dirty="0"/>
              <a:t>Increase competition level of players, teams and </a:t>
            </a:r>
            <a:r>
              <a:rPr lang="en-US" altLang="en-US" sz="2400" dirty="0" smtClean="0"/>
              <a:t>coaches</a:t>
            </a:r>
          </a:p>
          <a:p>
            <a:pPr lvl="2"/>
            <a:r>
              <a:rPr lang="en-US" altLang="en-US" sz="2000" dirty="0" smtClean="0"/>
              <a:t>ETS</a:t>
            </a:r>
          </a:p>
          <a:p>
            <a:pPr lvl="2"/>
            <a:r>
              <a:rPr lang="en-US" altLang="en-US" sz="2000" dirty="0" smtClean="0"/>
              <a:t>Paid Non Parent Coaches</a:t>
            </a:r>
          </a:p>
          <a:p>
            <a:pPr lvl="2"/>
            <a:r>
              <a:rPr lang="en-US" altLang="en-US" sz="2000" dirty="0" smtClean="0"/>
              <a:t>On-Site Camps</a:t>
            </a:r>
          </a:p>
          <a:p>
            <a:pPr lvl="2"/>
            <a:r>
              <a:rPr lang="en-US" altLang="en-US" sz="2000" dirty="0" smtClean="0"/>
              <a:t>Off-Season Incentives</a:t>
            </a:r>
          </a:p>
          <a:p>
            <a:pPr lvl="1"/>
            <a:r>
              <a:rPr lang="en-US" altLang="en-US" sz="2400" dirty="0" smtClean="0"/>
              <a:t>Develop </a:t>
            </a:r>
            <a:r>
              <a:rPr lang="en-US" altLang="en-US" sz="2400" dirty="0"/>
              <a:t>positive marketing campaign </a:t>
            </a:r>
            <a:endParaRPr lang="en-US" altLang="en-US" dirty="0"/>
          </a:p>
          <a:p>
            <a:pPr lvl="1"/>
            <a:r>
              <a:rPr lang="en-US" altLang="en-US" sz="2400" dirty="0" smtClean="0"/>
              <a:t>Development of FUN/GROWTH Committee</a:t>
            </a:r>
          </a:p>
          <a:p>
            <a:pPr lvl="1"/>
            <a:r>
              <a:rPr lang="en-US" altLang="en-US" sz="2400" dirty="0" smtClean="0"/>
              <a:t>Continued culture shift</a:t>
            </a:r>
          </a:p>
          <a:p>
            <a:pPr lvl="1"/>
            <a:r>
              <a:rPr lang="en-US" altLang="en-US" sz="2400" dirty="0" smtClean="0"/>
              <a:t>Increased communication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Surviving, Not Thriving.</a:t>
            </a:r>
            <a:br>
              <a:rPr lang="en-US" dirty="0"/>
            </a:br>
            <a:r>
              <a:rPr lang="en-US" sz="3100" dirty="0" smtClean="0"/>
              <a:t>Action…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30" y="3901440"/>
            <a:ext cx="9064490" cy="26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1" y="1334813"/>
            <a:ext cx="5612524" cy="48091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Process Improvements?</a:t>
            </a:r>
          </a:p>
          <a:p>
            <a:pPr lvl="1"/>
            <a:r>
              <a:rPr lang="en-US" dirty="0"/>
              <a:t>The assessments took to long!  </a:t>
            </a:r>
          </a:p>
          <a:p>
            <a:pPr lvl="1"/>
            <a:r>
              <a:rPr lang="en-US" dirty="0"/>
              <a:t>They were to detailed.</a:t>
            </a:r>
          </a:p>
          <a:p>
            <a:pPr lvl="1"/>
            <a:r>
              <a:rPr lang="en-US" dirty="0"/>
              <a:t>Updates some drills.</a:t>
            </a:r>
          </a:p>
          <a:p>
            <a:endParaRPr lang="en-US" dirty="0"/>
          </a:p>
          <a:p>
            <a:r>
              <a:rPr lang="en-US" dirty="0"/>
              <a:t>Key Takeaways:</a:t>
            </a:r>
          </a:p>
          <a:p>
            <a:pPr lvl="1"/>
            <a:r>
              <a:rPr lang="en-US" dirty="0"/>
              <a:t>Now have data points to drive improvements.</a:t>
            </a:r>
          </a:p>
          <a:p>
            <a:pPr lvl="1"/>
            <a:r>
              <a:rPr lang="en-US" dirty="0"/>
              <a:t>We reaffirmed our largest development gaps.</a:t>
            </a:r>
          </a:p>
          <a:p>
            <a:pPr lvl="1"/>
            <a:r>
              <a:rPr lang="en-US" dirty="0"/>
              <a:t>Independent feedback to coach per level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dirty="0"/>
              <a:t>VP Hockey Operations – Player Assessments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02F8263B-B926-45FB-8A84-62E500D1B468}"/>
              </a:ext>
            </a:extLst>
          </p:cNvPr>
          <p:cNvSpPr txBox="1">
            <a:spLocks/>
          </p:cNvSpPr>
          <p:nvPr/>
        </p:nvSpPr>
        <p:spPr>
          <a:xfrm>
            <a:off x="5969875" y="1333554"/>
            <a:ext cx="5612524" cy="48091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/>
              <a:t>Player Development Trends:</a:t>
            </a:r>
          </a:p>
          <a:p>
            <a:pPr lvl="1" defTabSz="914400"/>
            <a:r>
              <a:rPr lang="en-US" dirty="0"/>
              <a:t>Skills Assessments</a:t>
            </a:r>
          </a:p>
          <a:p>
            <a:pPr lvl="2" defTabSz="914400"/>
            <a:r>
              <a:rPr lang="en-US" dirty="0"/>
              <a:t>Shooting</a:t>
            </a:r>
          </a:p>
          <a:p>
            <a:pPr lvl="2" defTabSz="914400"/>
            <a:r>
              <a:rPr lang="en-US" dirty="0"/>
              <a:t>Stickhandling</a:t>
            </a:r>
          </a:p>
          <a:p>
            <a:pPr lvl="2" defTabSz="914400"/>
            <a:r>
              <a:rPr lang="en-US" dirty="0"/>
              <a:t>Passing (Giving and Receiving)</a:t>
            </a:r>
          </a:p>
          <a:p>
            <a:pPr lvl="2" defTabSz="914400"/>
            <a:r>
              <a:rPr lang="en-US" dirty="0"/>
              <a:t>Puck Control</a:t>
            </a:r>
          </a:p>
          <a:p>
            <a:pPr lvl="1" defTabSz="914400"/>
            <a:endParaRPr lang="en-US" dirty="0"/>
          </a:p>
          <a:p>
            <a:pPr lvl="1" defTabSz="914400"/>
            <a:r>
              <a:rPr lang="en-US" dirty="0"/>
              <a:t>Timed Assessments</a:t>
            </a:r>
          </a:p>
          <a:p>
            <a:pPr lvl="2" defTabSz="914400"/>
            <a:r>
              <a:rPr lang="en-US" dirty="0"/>
              <a:t>Straight line speed</a:t>
            </a:r>
          </a:p>
          <a:p>
            <a:pPr lvl="2" defTabSz="914400"/>
            <a:r>
              <a:rPr lang="en-US" dirty="0"/>
              <a:t>Skating agility</a:t>
            </a:r>
          </a:p>
          <a:p>
            <a:pPr lvl="2" defTabSz="914400"/>
            <a:r>
              <a:rPr lang="en-US" dirty="0"/>
              <a:t>Speed is with puck</a:t>
            </a:r>
          </a:p>
          <a:p>
            <a:pPr defTabSz="914400"/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019BE156-60DD-4530-9537-5E1381CC64CF}"/>
              </a:ext>
            </a:extLst>
          </p:cNvPr>
          <p:cNvSpPr txBox="1">
            <a:spLocks/>
          </p:cNvSpPr>
          <p:nvPr/>
        </p:nvSpPr>
        <p:spPr>
          <a:xfrm>
            <a:off x="1119350" y="5800451"/>
            <a:ext cx="9485587" cy="6844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 defTabSz="914400">
              <a:buNone/>
            </a:pPr>
            <a:r>
              <a:rPr lang="en-US" dirty="0"/>
              <a:t>Individual feedback is coming!</a:t>
            </a:r>
          </a:p>
        </p:txBody>
      </p:sp>
    </p:spTree>
    <p:extLst>
      <p:ext uri="{BB962C8B-B14F-4D97-AF65-F5344CB8AC3E}">
        <p14:creationId xmlns:p14="http://schemas.microsoft.com/office/powerpoint/2010/main" val="24467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Incentive </a:t>
            </a:r>
            <a:r>
              <a:rPr lang="en-US" dirty="0" smtClean="0"/>
              <a:t>Program Coming</a:t>
            </a:r>
          </a:p>
          <a:p>
            <a:r>
              <a:rPr lang="en-US" dirty="0" smtClean="0"/>
              <a:t>Instructions/Idea sheets </a:t>
            </a:r>
            <a:r>
              <a:rPr lang="en-US" dirty="0" smtClean="0"/>
              <a:t>coming</a:t>
            </a:r>
            <a:endParaRPr lang="en-US" dirty="0" smtClean="0"/>
          </a:p>
          <a:p>
            <a:pPr lvl="1"/>
            <a:r>
              <a:rPr lang="en-US" dirty="0" smtClean="0"/>
              <a:t>Website Page</a:t>
            </a:r>
          </a:p>
          <a:p>
            <a:r>
              <a:rPr lang="en-US" dirty="0" smtClean="0"/>
              <a:t>Summer Hockey Program: Mites and Older</a:t>
            </a:r>
          </a:p>
          <a:p>
            <a:pPr lvl="1"/>
            <a:r>
              <a:rPr lang="en-US" dirty="0" smtClean="0"/>
              <a:t>Deadline May 31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pPr lvl="1"/>
            <a:r>
              <a:rPr lang="en-US" dirty="0" smtClean="0"/>
              <a:t>Contact Russ Bahr for questions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 </a:t>
            </a:r>
            <a:r>
              <a:rPr lang="en-US" dirty="0" smtClean="0"/>
              <a:t>Season</a:t>
            </a:r>
            <a:endParaRPr lang="en-US" dirty="0"/>
          </a:p>
        </p:txBody>
      </p:sp>
      <p:pic>
        <p:nvPicPr>
          <p:cNvPr id="1026" name="Picture 2" descr="C:\Users\shnz\Desktop\pract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50" y="3698543"/>
            <a:ext cx="2999665" cy="26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Thank You…</a:t>
            </a:r>
          </a:p>
          <a:p>
            <a:pPr lvl="1"/>
            <a:r>
              <a:rPr lang="en-US" dirty="0" err="1" smtClean="0"/>
              <a:t>Keila</a:t>
            </a:r>
            <a:r>
              <a:rPr lang="en-US" dirty="0" smtClean="0"/>
              <a:t> </a:t>
            </a:r>
            <a:r>
              <a:rPr lang="en-US" dirty="0" err="1" smtClean="0"/>
              <a:t>Drout</a:t>
            </a:r>
            <a:endParaRPr lang="en-US" dirty="0" smtClean="0"/>
          </a:p>
          <a:p>
            <a:pPr lvl="1"/>
            <a:r>
              <a:rPr lang="en-US" dirty="0" err="1" smtClean="0"/>
              <a:t>Chelse</a:t>
            </a:r>
            <a:r>
              <a:rPr lang="en-US" dirty="0" smtClean="0"/>
              <a:t> </a:t>
            </a:r>
            <a:r>
              <a:rPr lang="en-US" dirty="0" err="1" smtClean="0"/>
              <a:t>Cockeram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Thank you Parents!!!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</a:t>
            </a:r>
            <a:endParaRPr lang="en-US" dirty="0"/>
          </a:p>
        </p:txBody>
      </p:sp>
      <p:pic>
        <p:nvPicPr>
          <p:cNvPr id="16386" name="Picture 2" descr="C:\Users\shnz\Desktop\imagesCALVXC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81" y="1413136"/>
            <a:ext cx="5858724" cy="37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79" y="403761"/>
            <a:ext cx="2935808" cy="3307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8" y="4638302"/>
            <a:ext cx="2457450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3" y="2347849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822" y="185674"/>
            <a:ext cx="184785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3" y="403761"/>
            <a:ext cx="2952750" cy="1552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46" y="3648146"/>
            <a:ext cx="2476500" cy="1847850"/>
          </a:xfrm>
          <a:prstGeom prst="rect">
            <a:avLst/>
          </a:prstGeom>
        </p:spPr>
      </p:pic>
      <p:pic>
        <p:nvPicPr>
          <p:cNvPr id="15362" name="Picture 2" descr="C:\Users\shnz\Desktop\togeth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42" y="3123827"/>
            <a:ext cx="151447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hnz\Desktop\e145fda25ee339fc387234ba893af4a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57" y="94697"/>
            <a:ext cx="2299852" cy="34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shnz\Desktop\imagesIBPOKB2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19" y="4996664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shnz\Desktop\images1G9VUO8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19" y="397155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26" y="1958388"/>
            <a:ext cx="5596754" cy="37108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Questions, Ideas, Suggestions…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Mites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09600" y="1444295"/>
            <a:ext cx="5386917" cy="394176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 smtClean="0"/>
              <a:t>Steven </a:t>
            </a:r>
            <a:r>
              <a:rPr lang="en-US" dirty="0" err="1" smtClean="0"/>
              <a:t>Andrist</a:t>
            </a:r>
            <a:endParaRPr lang="en-US" dirty="0" smtClean="0"/>
          </a:p>
          <a:p>
            <a:pPr defTabSz="914400"/>
            <a:r>
              <a:rPr lang="en-US" dirty="0" smtClean="0"/>
              <a:t>Graysen Bahr</a:t>
            </a:r>
          </a:p>
          <a:p>
            <a:pPr defTabSz="914400"/>
            <a:r>
              <a:rPr lang="en-US" dirty="0" smtClean="0"/>
              <a:t>Talon </a:t>
            </a:r>
            <a:r>
              <a:rPr lang="en-US" dirty="0" err="1" smtClean="0"/>
              <a:t>Baillargeon</a:t>
            </a:r>
            <a:endParaRPr lang="en-US" dirty="0" smtClean="0"/>
          </a:p>
          <a:p>
            <a:pPr defTabSz="914400"/>
            <a:r>
              <a:rPr lang="en-US" dirty="0" smtClean="0"/>
              <a:t>Baron </a:t>
            </a:r>
            <a:r>
              <a:rPr lang="en-US" dirty="0" err="1" smtClean="0"/>
              <a:t>Blaisdell</a:t>
            </a:r>
            <a:endParaRPr lang="en-US" dirty="0" smtClean="0"/>
          </a:p>
          <a:p>
            <a:pPr defTabSz="914400"/>
            <a:r>
              <a:rPr lang="en-US" dirty="0" smtClean="0"/>
              <a:t>Kian </a:t>
            </a:r>
            <a:r>
              <a:rPr lang="en-US" dirty="0" err="1" smtClean="0"/>
              <a:t>Brewe</a:t>
            </a:r>
            <a:endParaRPr lang="en-US" dirty="0" smtClean="0"/>
          </a:p>
          <a:p>
            <a:pPr defTabSz="914400"/>
            <a:r>
              <a:rPr lang="en-US" dirty="0" smtClean="0"/>
              <a:t>Madelyn </a:t>
            </a:r>
            <a:r>
              <a:rPr lang="en-US" dirty="0" err="1" smtClean="0"/>
              <a:t>Cimino</a:t>
            </a:r>
            <a:endParaRPr lang="en-US" dirty="0" smtClean="0"/>
          </a:p>
          <a:p>
            <a:pPr defTabSz="914400"/>
            <a:r>
              <a:rPr lang="en-US" dirty="0" smtClean="0"/>
              <a:t>Cayden Cummings</a:t>
            </a:r>
          </a:p>
          <a:p>
            <a:pPr defTabSz="914400"/>
            <a:endParaRPr lang="en-US" dirty="0" smtClean="0"/>
          </a:p>
          <a:p>
            <a:pPr defTabSz="914400"/>
            <a:endParaRPr lang="en-US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6193368" y="1444295"/>
            <a:ext cx="5389033" cy="3941763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mtClean="0"/>
              <a:t>Samuel Czechowicz</a:t>
            </a:r>
          </a:p>
          <a:p>
            <a:pPr defTabSz="914400"/>
            <a:r>
              <a:rPr lang="en-US" smtClean="0"/>
              <a:t>Lexi Delaney</a:t>
            </a:r>
          </a:p>
          <a:p>
            <a:pPr defTabSz="914400"/>
            <a:r>
              <a:rPr lang="en-US" smtClean="0"/>
              <a:t>Hannah Hansen</a:t>
            </a:r>
          </a:p>
          <a:p>
            <a:pPr defTabSz="914400"/>
            <a:r>
              <a:rPr lang="en-US" smtClean="0"/>
              <a:t>Kolten Hintzman</a:t>
            </a:r>
          </a:p>
          <a:p>
            <a:pPr defTabSz="914400"/>
            <a:r>
              <a:rPr lang="en-US" smtClean="0"/>
              <a:t>Maddux Johnson </a:t>
            </a:r>
          </a:p>
          <a:p>
            <a:pPr defTabSz="914400"/>
            <a:r>
              <a:rPr lang="en-US" smtClean="0"/>
              <a:t>Zeke Skoug</a:t>
            </a:r>
          </a:p>
          <a:p>
            <a:pPr defTabSz="914400"/>
            <a:r>
              <a:rPr lang="en-US" smtClean="0"/>
              <a:t>Bryson Wayne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Coach: Nolan Dowd</a:t>
            </a:r>
          </a:p>
          <a:p>
            <a:r>
              <a:rPr lang="en-US" dirty="0" smtClean="0"/>
              <a:t>Assistant Coaches: Ashleigh Cody, Lewis Bjork, Jacob </a:t>
            </a:r>
            <a:r>
              <a:rPr lang="en-US" dirty="0" err="1" smtClean="0"/>
              <a:t>Cimino</a:t>
            </a:r>
            <a:r>
              <a:rPr lang="en-US" dirty="0" smtClean="0"/>
              <a:t>, Josh Delaney, </a:t>
            </a:r>
          </a:p>
          <a:p>
            <a:r>
              <a:rPr lang="en-US" dirty="0" smtClean="0"/>
              <a:t>Geoff Pogorelski, Dave Schwedler, Brian </a:t>
            </a:r>
            <a:r>
              <a:rPr lang="en-US" dirty="0" err="1" smtClean="0"/>
              <a:t>Gowling</a:t>
            </a:r>
            <a:r>
              <a:rPr lang="en-US" dirty="0" smtClean="0"/>
              <a:t>, Bob Weir  </a:t>
            </a:r>
          </a:p>
          <a:p>
            <a:r>
              <a:rPr lang="en-US" dirty="0" smtClean="0"/>
              <a:t>Team Manager:  Sara Holcomb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2900"/>
            <a:ext cx="62388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9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59409"/>
            <a:ext cx="10972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Leo Foss</a:t>
            </a:r>
          </a:p>
          <a:p>
            <a:r>
              <a:rPr lang="en-US" dirty="0"/>
              <a:t>Matthew </a:t>
            </a:r>
            <a:r>
              <a:rPr lang="en-US" dirty="0" err="1" smtClean="0"/>
              <a:t>Bertetto</a:t>
            </a:r>
            <a:endParaRPr lang="en-US" dirty="0" smtClean="0"/>
          </a:p>
          <a:p>
            <a:r>
              <a:rPr lang="en-US" dirty="0" err="1"/>
              <a:t>Brekkin</a:t>
            </a:r>
            <a:r>
              <a:rPr lang="en-US" dirty="0"/>
              <a:t> Cody</a:t>
            </a:r>
          </a:p>
          <a:p>
            <a:r>
              <a:rPr lang="en-US" dirty="0"/>
              <a:t>Cashton Steinmeyer</a:t>
            </a:r>
          </a:p>
          <a:p>
            <a:r>
              <a:rPr lang="en-US" dirty="0"/>
              <a:t>Jaxon </a:t>
            </a:r>
            <a:r>
              <a:rPr lang="en-US" dirty="0" err="1"/>
              <a:t>Giertz</a:t>
            </a:r>
            <a:endParaRPr lang="en-US" dirty="0"/>
          </a:p>
          <a:p>
            <a:r>
              <a:rPr lang="en-US" dirty="0"/>
              <a:t>Scott Holcomb</a:t>
            </a:r>
          </a:p>
          <a:p>
            <a:r>
              <a:rPr lang="en-US" dirty="0" smtClean="0"/>
              <a:t>Landon Delaney</a:t>
            </a:r>
            <a:endParaRPr lang="en-US" dirty="0"/>
          </a:p>
          <a:p>
            <a:r>
              <a:rPr lang="en-US" dirty="0" smtClean="0"/>
              <a:t>Jack </a:t>
            </a:r>
            <a:r>
              <a:rPr lang="en-US" dirty="0" err="1" smtClean="0"/>
              <a:t>Czechowicz</a:t>
            </a:r>
            <a:endParaRPr lang="en-US" dirty="0" smtClean="0"/>
          </a:p>
          <a:p>
            <a:r>
              <a:rPr lang="en-US" dirty="0" smtClean="0"/>
              <a:t>Remington Wayne</a:t>
            </a:r>
          </a:p>
          <a:p>
            <a:r>
              <a:rPr lang="en-US" dirty="0" smtClean="0"/>
              <a:t>Dillion </a:t>
            </a:r>
            <a:r>
              <a:rPr lang="en-US" dirty="0" err="1" smtClean="0"/>
              <a:t>Kopaczewski</a:t>
            </a:r>
            <a:endParaRPr lang="en-US" dirty="0" smtClean="0"/>
          </a:p>
          <a:p>
            <a:r>
              <a:rPr lang="en-US" dirty="0" smtClean="0"/>
              <a:t>Pearl </a:t>
            </a:r>
            <a:r>
              <a:rPr lang="en-US" dirty="0" err="1" smtClean="0"/>
              <a:t>Swaenepoel</a:t>
            </a:r>
            <a:endParaRPr lang="en-US" dirty="0" smtClean="0"/>
          </a:p>
          <a:p>
            <a:r>
              <a:rPr lang="en-US" dirty="0" smtClean="0"/>
              <a:t>Kaden Farrah</a:t>
            </a:r>
            <a:endParaRPr lang="en-US" dirty="0"/>
          </a:p>
          <a:p>
            <a:r>
              <a:rPr lang="en-US" dirty="0" smtClean="0"/>
              <a:t>Camden Berthiaume</a:t>
            </a:r>
          </a:p>
          <a:p>
            <a:r>
              <a:rPr lang="en-US" dirty="0"/>
              <a:t>Sam </a:t>
            </a:r>
            <a:r>
              <a:rPr lang="en-US" dirty="0" smtClean="0"/>
              <a:t>Smith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Mites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1" y="1395412"/>
            <a:ext cx="2835592" cy="40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1329"/>
            <a:ext cx="5303520" cy="4525963"/>
          </a:xfrm>
        </p:spPr>
        <p:txBody>
          <a:bodyPr>
            <a:normAutofit/>
          </a:bodyPr>
          <a:lstStyle/>
          <a:p>
            <a:pPr defTabSz="914400"/>
            <a:r>
              <a:rPr lang="en-US" dirty="0"/>
              <a:t>Caz </a:t>
            </a:r>
            <a:r>
              <a:rPr lang="en-US" dirty="0" err="1"/>
              <a:t>Jax</a:t>
            </a:r>
            <a:endParaRPr lang="en-US" dirty="0"/>
          </a:p>
          <a:p>
            <a:pPr defTabSz="914400"/>
            <a:r>
              <a:rPr lang="en-US" dirty="0"/>
              <a:t>Aiden </a:t>
            </a:r>
            <a:r>
              <a:rPr lang="en-US" dirty="0" err="1" smtClean="0"/>
              <a:t>Wamboldt</a:t>
            </a:r>
            <a:endParaRPr lang="en-US" dirty="0" smtClean="0"/>
          </a:p>
          <a:p>
            <a:pPr defTabSz="914400"/>
            <a:r>
              <a:rPr lang="en-US" dirty="0" smtClean="0"/>
              <a:t>Ashton </a:t>
            </a:r>
            <a:r>
              <a:rPr lang="en-US" dirty="0" err="1" smtClean="0"/>
              <a:t>Wamboldt</a:t>
            </a:r>
            <a:endParaRPr lang="en-US" dirty="0" smtClean="0"/>
          </a:p>
          <a:p>
            <a:pPr defTabSz="914400"/>
            <a:r>
              <a:rPr lang="en-US" dirty="0" smtClean="0"/>
              <a:t>Kynlee Hintzman</a:t>
            </a:r>
          </a:p>
          <a:p>
            <a:pPr defTabSz="914400"/>
            <a:r>
              <a:rPr lang="en-US" dirty="0" err="1" smtClean="0"/>
              <a:t>Issac</a:t>
            </a:r>
            <a:r>
              <a:rPr lang="en-US" dirty="0" smtClean="0"/>
              <a:t> </a:t>
            </a:r>
            <a:r>
              <a:rPr lang="en-US" dirty="0" err="1" smtClean="0"/>
              <a:t>Cimino</a:t>
            </a:r>
            <a:endParaRPr lang="en-US" dirty="0" smtClean="0"/>
          </a:p>
          <a:p>
            <a:pPr defTabSz="914400"/>
            <a:r>
              <a:rPr lang="en-US" dirty="0" err="1" smtClean="0"/>
              <a:t>Westen</a:t>
            </a:r>
            <a:r>
              <a:rPr lang="en-US" dirty="0" smtClean="0"/>
              <a:t> Weir</a:t>
            </a:r>
          </a:p>
          <a:p>
            <a:pPr defTabSz="914400"/>
            <a:r>
              <a:rPr lang="en-US" dirty="0" smtClean="0"/>
              <a:t>Eli Schwedler</a:t>
            </a:r>
          </a:p>
          <a:p>
            <a:pPr defTabSz="914400"/>
            <a:r>
              <a:rPr lang="en-US" dirty="0" err="1" smtClean="0"/>
              <a:t>ZoA</a:t>
            </a:r>
            <a:r>
              <a:rPr lang="en-US" dirty="0" smtClean="0"/>
              <a:t> </a:t>
            </a:r>
            <a:r>
              <a:rPr lang="en-US" dirty="0" err="1" smtClean="0"/>
              <a:t>Skoug</a:t>
            </a:r>
            <a:endParaRPr lang="en-US" dirty="0" smtClean="0"/>
          </a:p>
          <a:p>
            <a:pPr defTabSz="914400"/>
            <a:r>
              <a:rPr lang="en-US" dirty="0" smtClean="0"/>
              <a:t>Franklin Pogorelski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Mites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156960" y="1481329"/>
            <a:ext cx="95250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 err="1" smtClean="0"/>
              <a:t>Kinzleigh</a:t>
            </a:r>
            <a:r>
              <a:rPr lang="en-US" dirty="0" smtClean="0"/>
              <a:t> Cody </a:t>
            </a:r>
          </a:p>
          <a:p>
            <a:pPr defTabSz="914400"/>
            <a:r>
              <a:rPr lang="en-US" dirty="0" smtClean="0"/>
              <a:t>Oliver Bjork</a:t>
            </a:r>
          </a:p>
          <a:p>
            <a:pPr defTabSz="914400"/>
            <a:r>
              <a:rPr lang="en-US" dirty="0" smtClean="0"/>
              <a:t>Mason Freeland</a:t>
            </a:r>
          </a:p>
          <a:p>
            <a:pPr defTabSz="914400"/>
            <a:r>
              <a:rPr lang="en-US" dirty="0" smtClean="0"/>
              <a:t>Tyler </a:t>
            </a:r>
            <a:r>
              <a:rPr lang="en-US" dirty="0" err="1" smtClean="0"/>
              <a:t>Pember</a:t>
            </a:r>
            <a:endParaRPr lang="en-US" dirty="0" smtClean="0"/>
          </a:p>
          <a:p>
            <a:pPr defTabSz="914400"/>
            <a:r>
              <a:rPr lang="en-US" dirty="0" smtClean="0"/>
              <a:t>Henry Dowd</a:t>
            </a:r>
          </a:p>
          <a:p>
            <a:pPr defTabSz="914400"/>
            <a:r>
              <a:rPr lang="en-US" dirty="0" smtClean="0"/>
              <a:t>Tatum </a:t>
            </a:r>
            <a:r>
              <a:rPr lang="en-US" dirty="0" err="1" smtClean="0"/>
              <a:t>Giertz</a:t>
            </a:r>
            <a:endParaRPr lang="en-US" dirty="0" smtClean="0"/>
          </a:p>
          <a:p>
            <a:pPr defTabSz="914400"/>
            <a:r>
              <a:rPr lang="en-US" dirty="0" smtClean="0"/>
              <a:t>Joseph </a:t>
            </a:r>
            <a:r>
              <a:rPr lang="en-US" dirty="0" err="1" smtClean="0"/>
              <a:t>Gowling</a:t>
            </a:r>
            <a:endParaRPr lang="en-US" dirty="0" smtClean="0"/>
          </a:p>
          <a:p>
            <a:pPr defTabSz="914400"/>
            <a:r>
              <a:rPr lang="en-US" dirty="0" smtClean="0"/>
              <a:t>Clayton </a:t>
            </a:r>
            <a:r>
              <a:rPr lang="en-US" dirty="0" err="1" smtClean="0"/>
              <a:t>Slupe</a:t>
            </a:r>
            <a:endParaRPr lang="en-US" dirty="0" smtClean="0"/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0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2">
      <a:dk1>
        <a:sysClr val="windowText" lastClr="000000"/>
      </a:dk1>
      <a:lt1>
        <a:sysClr val="window" lastClr="FFFFFF"/>
      </a:lt1>
      <a:dk2>
        <a:srgbClr val="464646"/>
      </a:dk2>
      <a:lt2>
        <a:srgbClr val="6D0F14"/>
      </a:lt2>
      <a:accent1>
        <a:srgbClr val="6D0F14"/>
      </a:accent1>
      <a:accent2>
        <a:srgbClr val="A3171E"/>
      </a:accent2>
      <a:accent3>
        <a:srgbClr val="7F7F7F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C7B6922-4E26-4215-8504-79590CA549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1489</Words>
  <Application>Microsoft Office PowerPoint</Application>
  <PresentationFormat>Custom</PresentationFormat>
  <Paragraphs>474</Paragraphs>
  <Slides>57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Concourse</vt:lpstr>
      <vt:lpstr>PowerPoint Presentation</vt:lpstr>
      <vt:lpstr>Agenda!!</vt:lpstr>
      <vt:lpstr>LTS</vt:lpstr>
      <vt:lpstr>LTS</vt:lpstr>
      <vt:lpstr>Mini Mites</vt:lpstr>
      <vt:lpstr>Mini Mites</vt:lpstr>
      <vt:lpstr>Mites</vt:lpstr>
      <vt:lpstr>2010 Mites</vt:lpstr>
      <vt:lpstr>2011 Mites</vt:lpstr>
      <vt:lpstr>Special Recognition</vt:lpstr>
      <vt:lpstr>John R Dale Memorial  Youth Hockey Squirt  Scholarship Fund </vt:lpstr>
      <vt:lpstr>PowerPoint Presentation</vt:lpstr>
      <vt:lpstr>Thank you! For your continued support of MYHA!</vt:lpstr>
      <vt:lpstr>THANK YOU  MENOMONIE ROTARY &amp; MENOMONIE CHAMBER OF COMMERCE!!</vt:lpstr>
      <vt:lpstr>Team Recognition &amp; Awards</vt:lpstr>
      <vt:lpstr>Squirt, Peewee, and Bantam Awards</vt:lpstr>
      <vt:lpstr>Squirt B</vt:lpstr>
      <vt:lpstr>Congratulations…</vt:lpstr>
      <vt:lpstr>Squirt B Awards</vt:lpstr>
      <vt:lpstr>Squirt A</vt:lpstr>
      <vt:lpstr>Congratulations…</vt:lpstr>
      <vt:lpstr>Squirt A Awards</vt:lpstr>
      <vt:lpstr>Peewee B</vt:lpstr>
      <vt:lpstr>Congratulations…</vt:lpstr>
      <vt:lpstr>Peewee B Awards</vt:lpstr>
      <vt:lpstr>Peewee A</vt:lpstr>
      <vt:lpstr>Congratulations…</vt:lpstr>
      <vt:lpstr>Peewee A Awards</vt:lpstr>
      <vt:lpstr>Bantam</vt:lpstr>
      <vt:lpstr>Congratulations…</vt:lpstr>
      <vt:lpstr>Bantam Awards</vt:lpstr>
      <vt:lpstr>Girls Co-op</vt:lpstr>
      <vt:lpstr>CONGRATULATIONS….</vt:lpstr>
      <vt:lpstr>Reserved For…</vt:lpstr>
      <vt:lpstr>Member of the Year Nominations</vt:lpstr>
      <vt:lpstr>Coach of the Year Nominations</vt:lpstr>
      <vt:lpstr>Rob Smith Memorial Award </vt:lpstr>
      <vt:lpstr>Congratulations…</vt:lpstr>
      <vt:lpstr>Annual Meeting</vt:lpstr>
      <vt:lpstr>MYHA Board Update and Recognition</vt:lpstr>
      <vt:lpstr>Voting:</vt:lpstr>
      <vt:lpstr>PowerPoint Presentation</vt:lpstr>
      <vt:lpstr>MYHA 2018-2019 Recap</vt:lpstr>
      <vt:lpstr>2018/19 MYHA Goals Updates</vt:lpstr>
      <vt:lpstr>Surviving, Not Thriving. </vt:lpstr>
      <vt:lpstr>Registration Trends:</vt:lpstr>
      <vt:lpstr>2018/2019 Financials</vt:lpstr>
      <vt:lpstr>WAP Hours – 2018/2019</vt:lpstr>
      <vt:lpstr>Surviving, Not Thriving. Awareness…$15,000-$25,000</vt:lpstr>
      <vt:lpstr>Surviving, Not Thriving. Action…</vt:lpstr>
      <vt:lpstr>Surviving, Not Thriving. Action…</vt:lpstr>
      <vt:lpstr>Surviving, Not Thriving. Action…</vt:lpstr>
      <vt:lpstr>VP Hockey Operations – Player Assessments</vt:lpstr>
      <vt:lpstr>Off Season</vt:lpstr>
      <vt:lpstr>THANK YOU!!</vt:lpstr>
      <vt:lpstr>PowerPoint Presentation</vt:lpstr>
      <vt:lpstr>Questions, Ideas, Suggestions…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2017-03-13T15:49:11Z</dcterms:created>
  <dcterms:modified xsi:type="dcterms:W3CDTF">2019-03-06T13:32:44Z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TC040013329991</vt:lpwstr>
  </property>
</Properties>
</file>