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88" r:id="rId2"/>
    <p:sldId id="280" r:id="rId3"/>
    <p:sldId id="281" r:id="rId4"/>
    <p:sldId id="282" r:id="rId5"/>
    <p:sldId id="283" r:id="rId6"/>
    <p:sldId id="277" r:id="rId7"/>
    <p:sldId id="278" r:id="rId8"/>
    <p:sldId id="259" r:id="rId9"/>
    <p:sldId id="275" r:id="rId10"/>
    <p:sldId id="284" r:id="rId11"/>
    <p:sldId id="260" r:id="rId12"/>
    <p:sldId id="262" r:id="rId13"/>
    <p:sldId id="285" r:id="rId14"/>
    <p:sldId id="286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9" r:id="rId23"/>
    <p:sldId id="287" r:id="rId24"/>
    <p:sldId id="271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84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1253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3/31/2021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3/31/2021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3/31/2021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3/31/2021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3/31/2021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3/31/2021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3/31/2021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3/31/2021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3/31/2021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3/31/2021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3/31/2021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EFFDC29-BB54-48DF-9824-781D8D33F87A}" type="datetimeFigureOut">
              <a:rPr lang="en-US" smtClean="0"/>
              <a:t>3/31/2021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mailto:Timothy.cummins11@gmail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04800" y="457200"/>
            <a:ext cx="8305800" cy="57150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700" b="1" dirty="0" smtClean="0">
                <a:solidFill>
                  <a:srgbClr val="0784B1"/>
                </a:solidFill>
              </a:rPr>
              <a:t>Coaching Baseball</a:t>
            </a:r>
            <a:r>
              <a:rPr lang="en-US" sz="3700" b="1" dirty="0" smtClean="0"/>
              <a:t/>
            </a:r>
            <a:br>
              <a:rPr lang="en-US" sz="3700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500" dirty="0" smtClean="0"/>
              <a:t>Pitching and Catching</a:t>
            </a:r>
            <a:br>
              <a:rPr lang="en-US" sz="2500" dirty="0" smtClean="0"/>
            </a:br>
            <a:r>
              <a:rPr lang="en-US" sz="2500" i="1" dirty="0" smtClean="0"/>
              <a:t>Week 2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100" dirty="0" smtClean="0"/>
              <a:t>Sutton Youth Baseball League Coaches Clinic </a:t>
            </a:r>
            <a:br>
              <a:rPr lang="en-US" sz="2100" dirty="0" smtClean="0"/>
            </a:br>
            <a:r>
              <a:rPr lang="en-US" sz="2100" dirty="0" smtClean="0"/>
              <a:t>April 5, 2021</a:t>
            </a:r>
            <a:br>
              <a:rPr lang="en-US" sz="2100" dirty="0" smtClean="0"/>
            </a:br>
            <a:r>
              <a:rPr lang="en-US" sz="2100" dirty="0" smtClean="0"/>
              <a:t>Tim Cummins							             Special Assignment Scout- San Francisco Giants  	</a:t>
            </a:r>
            <a:br>
              <a:rPr lang="en-US" sz="2100" dirty="0" smtClean="0"/>
            </a:b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3697665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52CBE6F-1DE3-4CE2-9DB5-F012125DE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Pitching Flaws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EF3B646-1BF2-4860-8281-B51A115B90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US" sz="2000" u="sng" dirty="0"/>
              <a:t>Rushing</a:t>
            </a:r>
          </a:p>
          <a:p>
            <a:pPr lvl="1"/>
            <a:r>
              <a:rPr lang="en-US" sz="2000" dirty="0"/>
              <a:t>Hand out of glove early (no arc) arm ahead of legs (usually pitch is high): (create short-arm delivery or lowered elbow-push the ball) </a:t>
            </a:r>
          </a:p>
          <a:p>
            <a:pPr lvl="1"/>
            <a:r>
              <a:rPr lang="en-US" sz="2000" u="sng" dirty="0"/>
              <a:t>Solution</a:t>
            </a:r>
            <a:r>
              <a:rPr lang="en-US" sz="2000" dirty="0"/>
              <a:t>- take ball out of glove -down- (create the arc)</a:t>
            </a:r>
          </a:p>
          <a:p>
            <a:pPr lvl="1"/>
            <a:r>
              <a:rPr lang="en-US" sz="2000" dirty="0"/>
              <a:t>Land front foot early:- (throwing across body)</a:t>
            </a:r>
          </a:p>
          <a:p>
            <a:pPr lvl="1"/>
            <a:r>
              <a:rPr lang="en-US" sz="2000" u="sng" dirty="0"/>
              <a:t>Solution</a:t>
            </a:r>
            <a:r>
              <a:rPr lang="en-US" sz="2000" dirty="0"/>
              <a:t>- draw a line on center of pitchers start on rubber down mound toward home (land on line or past it)</a:t>
            </a:r>
          </a:p>
          <a:p>
            <a:pPr marL="5715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52289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Pitching Flaws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r>
              <a:rPr lang="en-US" sz="1800" u="sng" dirty="0"/>
              <a:t>Weight Balance</a:t>
            </a:r>
            <a:r>
              <a:rPr lang="en-US" sz="1800" dirty="0"/>
              <a:t>:</a:t>
            </a:r>
          </a:p>
          <a:p>
            <a:pPr lvl="1"/>
            <a:r>
              <a:rPr lang="en-US" sz="1800" dirty="0"/>
              <a:t>Weight on back foot- shoulders uneven- throwing uphill (crunch)</a:t>
            </a:r>
          </a:p>
          <a:p>
            <a:pPr lvl="1"/>
            <a:r>
              <a:rPr lang="en-US" sz="1800" u="sng" dirty="0"/>
              <a:t>Solution</a:t>
            </a:r>
            <a:r>
              <a:rPr lang="en-US" sz="1800" dirty="0"/>
              <a:t>- work on staying tall- balanced </a:t>
            </a:r>
          </a:p>
          <a:p>
            <a:pPr marL="514350" indent="-457200"/>
            <a:r>
              <a:rPr lang="en-US" sz="1800" u="sng" dirty="0"/>
              <a:t>Control</a:t>
            </a:r>
            <a:r>
              <a:rPr lang="en-US" sz="1800" dirty="0"/>
              <a:t>:</a:t>
            </a:r>
          </a:p>
          <a:p>
            <a:pPr marL="228600" lvl="1" indent="-228600"/>
            <a:r>
              <a:rPr lang="en-US" sz="1800" u="sng" dirty="0"/>
              <a:t>Solution</a:t>
            </a:r>
            <a:r>
              <a:rPr lang="en-US" sz="1800" dirty="0"/>
              <a:t>- Make adjustments on the rubber-during game  (hard to correct flaw during the game) </a:t>
            </a:r>
          </a:p>
          <a:p>
            <a:pPr marL="514350" indent="-457200"/>
            <a:r>
              <a:rPr lang="en-US" sz="1800" u="sng" dirty="0"/>
              <a:t>Flying Open</a:t>
            </a:r>
            <a:r>
              <a:rPr lang="en-US" sz="1800" dirty="0"/>
              <a:t>: </a:t>
            </a:r>
          </a:p>
          <a:p>
            <a:pPr marL="228600" lvl="1" indent="-228600"/>
            <a:r>
              <a:rPr lang="en-US" sz="1800" dirty="0"/>
              <a:t>Rotating too soon arm behind legs</a:t>
            </a:r>
          </a:p>
          <a:p>
            <a:pPr marL="228600" lvl="1" indent="-228600"/>
            <a:r>
              <a:rPr lang="en-US" sz="1800" u="sng" dirty="0"/>
              <a:t>Solution</a:t>
            </a:r>
            <a:r>
              <a:rPr lang="en-US" sz="1800" dirty="0"/>
              <a:t>- Turn hips slightly in </a:t>
            </a:r>
          </a:p>
          <a:p>
            <a:pPr lvl="1"/>
            <a:endParaRPr lang="en-US" sz="18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972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Type of </a:t>
            </a:r>
            <a:r>
              <a:rPr lang="en-US" b="1" dirty="0" smtClean="0">
                <a:solidFill>
                  <a:srgbClr val="0784B1"/>
                </a:solidFill>
              </a:rPr>
              <a:t>Pitching: </a:t>
            </a:r>
            <a:r>
              <a:rPr lang="en-US" b="1" dirty="0">
                <a:solidFill>
                  <a:srgbClr val="0784B1"/>
                </a:solidFill>
              </a:rPr>
              <a:t>Grips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229600" cy="5059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/>
              <a:t>All pitches should have the same release point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800" b="0" dirty="0"/>
              <a:t>2 Seam Fastball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800" b="0" dirty="0"/>
              <a:t>4 Seam Fastball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800" b="0" dirty="0"/>
              <a:t>Change Up (Circle)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800" b="0" dirty="0"/>
              <a:t>Cut Fastball/Cutter (arm side run)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800" b="0" dirty="0"/>
              <a:t>Splitter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800" b="0" dirty="0"/>
              <a:t>Curve Ball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800" b="0" dirty="0"/>
              <a:t>Slider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800" b="0" dirty="0"/>
              <a:t>Knuckleball</a:t>
            </a:r>
          </a:p>
          <a:p>
            <a:r>
              <a:rPr lang="en-US" sz="1800" u="sng" dirty="0" smtClean="0"/>
              <a:t>Avoid </a:t>
            </a:r>
            <a:r>
              <a:rPr lang="en-US" sz="1800" u="sng" dirty="0"/>
              <a:t>tipping pitches!  </a:t>
            </a:r>
          </a:p>
          <a:p>
            <a:pPr marL="0" indent="0">
              <a:buNone/>
            </a:pPr>
            <a:r>
              <a:rPr lang="en-US" sz="1900" dirty="0"/>
              <a:t>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9413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404B43-DC60-42A5-9420-BB4822B2E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Mound Demeanor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3514E11-F866-40AE-A994-787B5C0F0B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4906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Stay in control of your emotions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Have confidence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Be competitive- win the battle!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Focus on next hitter (can’t change result of last hitter)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Don’t show up the umpire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Be coachable/ accept decision of the coach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Don’t blame or show up your teammates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6974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CECD02-9294-4B73-B6C3-98A48204A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Pitching Focus Card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74DBF52-FA6B-4A6F-AB1C-33A8B492D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143000"/>
            <a:ext cx="8229600" cy="49831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b="0" dirty="0"/>
              <a:t>First pitch strikes?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0" dirty="0"/>
              <a:t>Number of strikes out of total pitches? (% goal)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0" dirty="0"/>
              <a:t>How many lead off batters –out?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0" dirty="0"/>
              <a:t>How many batters 4 or less pitches?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0" dirty="0"/>
              <a:t>How many walks (HBP)?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0" dirty="0"/>
              <a:t>How did you do against 3,4,5 hitters?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0" dirty="0"/>
              <a:t>How did you do against 7,8,9 hitters?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0" dirty="0"/>
              <a:t>How did you field your position?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0" dirty="0"/>
              <a:t>How was your mound demeanor?   </a:t>
            </a:r>
          </a:p>
        </p:txBody>
      </p:sp>
    </p:spTree>
    <p:extLst>
      <p:ext uri="{BB962C8B-B14F-4D97-AF65-F5344CB8AC3E}">
        <p14:creationId xmlns:p14="http://schemas.microsoft.com/office/powerpoint/2010/main" val="16171823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Catcher Expectations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b="0" dirty="0"/>
              <a:t>Catch/block the pitch – “no pass balls”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0" dirty="0"/>
              <a:t>Keep every strike a strike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0" dirty="0"/>
              <a:t>Be a leader (vocal)/relationship with pitcher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0" dirty="0"/>
              <a:t>Make accurate throws (4 seam grip)</a:t>
            </a:r>
          </a:p>
        </p:txBody>
      </p:sp>
    </p:spTree>
    <p:extLst>
      <p:ext uri="{BB962C8B-B14F-4D97-AF65-F5344CB8AC3E}">
        <p14:creationId xmlns:p14="http://schemas.microsoft.com/office/powerpoint/2010/main" val="24000633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Equipment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All equipment shin guards, chest protector, mask and mitt are size appropriate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Shin guards buckled outside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Chest protector- fitted properly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Mask/helmet/throat guard – fit so that vision isn’t obstructed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When appropriate have catcher wear equipment during drills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Catcher(s) should catch batting practice </a:t>
            </a:r>
          </a:p>
        </p:txBody>
      </p:sp>
    </p:spTree>
    <p:extLst>
      <p:ext uri="{BB962C8B-B14F-4D97-AF65-F5344CB8AC3E}">
        <p14:creationId xmlns:p14="http://schemas.microsoft.com/office/powerpoint/2010/main" val="20324694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520940" cy="548640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Stances/Positioning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4906963"/>
          </a:xfrm>
        </p:spPr>
        <p:txBody>
          <a:bodyPr>
            <a:normAutofit/>
          </a:bodyPr>
          <a:lstStyle/>
          <a:p>
            <a:r>
              <a:rPr lang="en-US" dirty="0"/>
              <a:t>Traditional (no one on base)</a:t>
            </a:r>
          </a:p>
          <a:p>
            <a:r>
              <a:rPr lang="en-US" dirty="0"/>
              <a:t>Runners on</a:t>
            </a:r>
          </a:p>
          <a:p>
            <a:r>
              <a:rPr lang="en-US" dirty="0"/>
              <a:t>One knee (leg out) – lower target</a:t>
            </a:r>
          </a:p>
          <a:p>
            <a:endParaRPr lang="en-US" dirty="0"/>
          </a:p>
          <a:p>
            <a:r>
              <a:rPr lang="en-US" dirty="0"/>
              <a:t>Positioning</a:t>
            </a:r>
          </a:p>
          <a:p>
            <a:pPr lvl="1"/>
            <a:r>
              <a:rPr lang="en-US" dirty="0"/>
              <a:t>Touch batter back elbow/or back foot</a:t>
            </a:r>
          </a:p>
          <a:p>
            <a:pPr lvl="1"/>
            <a:r>
              <a:rPr lang="en-US" dirty="0"/>
              <a:t>Too far back- foul tips/missed strike calls</a:t>
            </a:r>
          </a:p>
        </p:txBody>
      </p:sp>
    </p:spTree>
    <p:extLst>
      <p:ext uri="{BB962C8B-B14F-4D97-AF65-F5344CB8AC3E}">
        <p14:creationId xmlns:p14="http://schemas.microsoft.com/office/powerpoint/2010/main" val="36775830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784B1"/>
                </a:solidFill>
              </a:rPr>
              <a:t>Traditional/Runners 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229600" cy="5562600"/>
          </a:xfrm>
        </p:spPr>
        <p:txBody>
          <a:bodyPr>
            <a:normAutofit/>
          </a:bodyPr>
          <a:lstStyle/>
          <a:p>
            <a:r>
              <a:rPr lang="en-US" u="sng" dirty="0"/>
              <a:t>Feet:</a:t>
            </a:r>
          </a:p>
          <a:p>
            <a:pPr lvl="1"/>
            <a:r>
              <a:rPr lang="en-US" dirty="0"/>
              <a:t>More than shoulder width apart</a:t>
            </a:r>
          </a:p>
          <a:p>
            <a:pPr lvl="1"/>
            <a:r>
              <a:rPr lang="en-US" dirty="0"/>
              <a:t>Left foot pointed at the pitcher</a:t>
            </a:r>
          </a:p>
          <a:p>
            <a:pPr lvl="1"/>
            <a:r>
              <a:rPr lang="en-US" dirty="0"/>
              <a:t>Right foot 1-2” behind left foot (pointed at second baseman)  (3-4” runners on)</a:t>
            </a:r>
          </a:p>
          <a:p>
            <a:pPr lvl="1"/>
            <a:r>
              <a:rPr lang="en-US" dirty="0"/>
              <a:t>Weight equally distributed over both legs (slightly forward)</a:t>
            </a:r>
          </a:p>
          <a:p>
            <a:pPr marL="514350" indent="-457200"/>
            <a:r>
              <a:rPr lang="en-US" u="sng" dirty="0"/>
              <a:t>Buttocks/Back:</a:t>
            </a:r>
          </a:p>
          <a:p>
            <a:pPr marL="914400" lvl="1" indent="-457200"/>
            <a:r>
              <a:rPr lang="en-US" dirty="0"/>
              <a:t>Crouch- stay low (allow ump to make the call)</a:t>
            </a:r>
          </a:p>
          <a:p>
            <a:pPr marL="914400" lvl="1" indent="-457200"/>
            <a:r>
              <a:rPr lang="en-US" dirty="0"/>
              <a:t>Back extended</a:t>
            </a:r>
          </a:p>
          <a:p>
            <a:pPr marL="914400" lvl="1" indent="-457200"/>
            <a:r>
              <a:rPr lang="en-US" dirty="0"/>
              <a:t>Buttocks raised with runners on base </a:t>
            </a:r>
          </a:p>
        </p:txBody>
      </p:sp>
    </p:spTree>
    <p:extLst>
      <p:ext uri="{BB962C8B-B14F-4D97-AF65-F5344CB8AC3E}">
        <p14:creationId xmlns:p14="http://schemas.microsoft.com/office/powerpoint/2010/main" val="33415432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520940" cy="548640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Traditional/Runners 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8229600" cy="4830763"/>
          </a:xfrm>
        </p:spPr>
        <p:txBody>
          <a:bodyPr>
            <a:normAutofit/>
          </a:bodyPr>
          <a:lstStyle/>
          <a:p>
            <a:r>
              <a:rPr lang="en-US" u="sng" dirty="0"/>
              <a:t>Mitt, Arm, Elbow and Wrist:</a:t>
            </a:r>
          </a:p>
          <a:p>
            <a:pPr lvl="1"/>
            <a:r>
              <a:rPr lang="en-US" dirty="0"/>
              <a:t>Glove arm- semi-extended in front of body</a:t>
            </a:r>
          </a:p>
          <a:p>
            <a:pPr lvl="1"/>
            <a:r>
              <a:rPr lang="en-US" dirty="0"/>
              <a:t>Catch pitch with soft hands (no stabbing)</a:t>
            </a:r>
          </a:p>
          <a:p>
            <a:pPr lvl="1"/>
            <a:r>
              <a:rPr lang="en-US" dirty="0"/>
              <a:t>Elbows slightly outward- elbows never between knees</a:t>
            </a:r>
          </a:p>
          <a:p>
            <a:pPr lvl="1"/>
            <a:r>
              <a:rPr lang="en-US" dirty="0"/>
              <a:t>Catch pitch in strike zone (keep it in zone) – turn wrist</a:t>
            </a:r>
          </a:p>
          <a:p>
            <a:pPr marL="514350" indent="-457200"/>
            <a:r>
              <a:rPr lang="en-US" u="sng" dirty="0"/>
              <a:t>Barehand:</a:t>
            </a:r>
          </a:p>
          <a:p>
            <a:pPr marL="176213" lvl="1" indent="-176213"/>
            <a:r>
              <a:rPr lang="en-US" dirty="0"/>
              <a:t>No runners on- place behind right knee (tuck in thumb)</a:t>
            </a:r>
          </a:p>
          <a:p>
            <a:pPr marL="176213" lvl="1" indent="-176213"/>
            <a:r>
              <a:rPr lang="en-US" dirty="0"/>
              <a:t>Runners on- hand behind webbing of the glove</a:t>
            </a:r>
          </a:p>
        </p:txBody>
      </p:sp>
    </p:spTree>
    <p:extLst>
      <p:ext uri="{BB962C8B-B14F-4D97-AF65-F5344CB8AC3E}">
        <p14:creationId xmlns:p14="http://schemas.microsoft.com/office/powerpoint/2010/main" val="1258721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6CD4BB4-7CCD-41E2-90D7-96827404C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784B1"/>
                </a:solidFill>
              </a:rPr>
              <a:t>Disclaimer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3F6BC83-C3A0-4F22-B2E9-C31319DAB8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b="0" dirty="0" smtClean="0"/>
              <a:t>My goal is to </a:t>
            </a:r>
            <a:r>
              <a:rPr lang="en-US" b="0" dirty="0"/>
              <a:t>share my experiences as a coach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0" dirty="0"/>
              <a:t>Lessons </a:t>
            </a:r>
            <a:r>
              <a:rPr lang="en-US" b="0" dirty="0" smtClean="0"/>
              <a:t>learned: </a:t>
            </a:r>
            <a:r>
              <a:rPr lang="en-US" b="0" dirty="0"/>
              <a:t>what worked for me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0" dirty="0"/>
              <a:t>I do not claim to be an expert, there are many ways to teach/coach baseball, and I’m not here to debate them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0" dirty="0"/>
              <a:t>I am old school in how I teach fundamentals of the game- you will be disappointed if you came to hear about launch angles and spin rates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0" dirty="0"/>
              <a:t>After being involved in the game for over 50 years I still learn things every year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0" dirty="0"/>
              <a:t>Baseball is the greatest sport, and I hope over the next 4-5 weeks you feel that the time you spent was worth it.   </a:t>
            </a:r>
          </a:p>
        </p:txBody>
      </p:sp>
    </p:spTree>
    <p:extLst>
      <p:ext uri="{BB962C8B-B14F-4D97-AF65-F5344CB8AC3E}">
        <p14:creationId xmlns:p14="http://schemas.microsoft.com/office/powerpoint/2010/main" val="32950559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784B1"/>
                </a:solidFill>
              </a:rPr>
              <a:t>Frame Pitches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r>
              <a:rPr lang="en-US" sz="2400" i="1" dirty="0"/>
              <a:t>Framing pitches in the strike zone</a:t>
            </a:r>
            <a:r>
              <a:rPr lang="en-US" sz="2400" i="1" dirty="0" smtClean="0"/>
              <a:t>:</a:t>
            </a:r>
          </a:p>
          <a:p>
            <a:pPr lvl="1"/>
            <a:r>
              <a:rPr lang="en-US" sz="2000" dirty="0" smtClean="0"/>
              <a:t>Move </a:t>
            </a:r>
            <a:r>
              <a:rPr lang="en-US" sz="2000" dirty="0"/>
              <a:t>to the pitch (beat the ball to the spot)</a:t>
            </a:r>
          </a:p>
          <a:p>
            <a:pPr lvl="1"/>
            <a:r>
              <a:rPr lang="en-US" sz="2000" dirty="0"/>
              <a:t>Keep mitt in the strike zone</a:t>
            </a:r>
          </a:p>
          <a:p>
            <a:pPr lvl="1"/>
            <a:r>
              <a:rPr lang="en-US" sz="2000" dirty="0"/>
              <a:t>Inside pitch- catch “thumbs up”- outside corner “thumbs down”</a:t>
            </a:r>
          </a:p>
          <a:p>
            <a:pPr lvl="1"/>
            <a:r>
              <a:rPr lang="en-US" sz="2000" dirty="0"/>
              <a:t>Catch ball in zone (“soft hands”)</a:t>
            </a:r>
          </a:p>
          <a:p>
            <a:pPr lvl="1"/>
            <a:r>
              <a:rPr lang="en-US" sz="2000" dirty="0"/>
              <a:t>Don’t stab- don’t carry ball out of zone </a:t>
            </a:r>
          </a:p>
        </p:txBody>
      </p:sp>
    </p:spTree>
    <p:extLst>
      <p:ext uri="{BB962C8B-B14F-4D97-AF65-F5344CB8AC3E}">
        <p14:creationId xmlns:p14="http://schemas.microsoft.com/office/powerpoint/2010/main" val="28055514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Throwing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0" dirty="0" smtClean="0"/>
              <a:t> Second </a:t>
            </a:r>
            <a:r>
              <a:rPr lang="en-US" b="0" dirty="0"/>
              <a:t>Base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0" dirty="0"/>
              <a:t>Right foot back 3-4”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0" dirty="0"/>
              <a:t>Buttocks up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0" dirty="0"/>
              <a:t>“GOING” – on pitch shift right foot- so that ankle bone points toward second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0" dirty="0"/>
              <a:t>Catch pitch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0" dirty="0"/>
              <a:t>Step left leg/foot toward pitcher (coming out of crouch)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0" dirty="0"/>
              <a:t>Glove and barehand (in glove getting grip- 4 seam) moves up toward throwing side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0" dirty="0"/>
              <a:t>Left elbow/shoulder pointing to second base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0" dirty="0"/>
              <a:t>From the ear- arm action release (flat C- like Cincinnati)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0" dirty="0"/>
              <a:t>1</a:t>
            </a:r>
            <a:r>
              <a:rPr lang="en-US" b="0" baseline="30000" dirty="0"/>
              <a:t>st</a:t>
            </a:r>
            <a:r>
              <a:rPr lang="en-US" b="0" dirty="0"/>
              <a:t>/3</a:t>
            </a:r>
            <a:r>
              <a:rPr lang="en-US" b="0" baseline="30000" dirty="0"/>
              <a:t>rd</a:t>
            </a:r>
            <a:r>
              <a:rPr lang="en-US" b="0" dirty="0"/>
              <a:t>- practice with batter in the box/ angle of pitch- step behind/ step in front</a:t>
            </a:r>
          </a:p>
        </p:txBody>
      </p:sp>
    </p:spTree>
    <p:extLst>
      <p:ext uri="{BB962C8B-B14F-4D97-AF65-F5344CB8AC3E}">
        <p14:creationId xmlns:p14="http://schemas.microsoft.com/office/powerpoint/2010/main" val="18085264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A353D84-7E36-4E5C-BE47-01F3D7CC3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7520940" cy="548640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Giving Signs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62767F4-071B-4118-8185-D99800FA73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50292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b="0" dirty="0"/>
              <a:t>Fingers between thighs- back far enough to touch cup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0" dirty="0"/>
              <a:t>Keep fingers in crotch area (not lower)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0" dirty="0"/>
              <a:t>Keep knees slightly closed (so only pitcher can see the target)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0" dirty="0"/>
              <a:t>Keep mitt extended from left knee to shield the third base coach </a:t>
            </a:r>
            <a:r>
              <a:rPr lang="en-US" dirty="0"/>
              <a:t>	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601302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55BF1A5-F57A-448C-B13E-27909FF6D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868362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Drills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EEE29EC-EF47-4CE4-BC15-45E6F330AE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66800"/>
            <a:ext cx="8229600" cy="4983163"/>
          </a:xfrm>
        </p:spPr>
        <p:txBody>
          <a:bodyPr>
            <a:normAutofit/>
          </a:bodyPr>
          <a:lstStyle/>
          <a:p>
            <a:r>
              <a:rPr lang="en-US" dirty="0"/>
              <a:t>Blocking pitches</a:t>
            </a:r>
          </a:p>
          <a:p>
            <a:pPr lvl="1"/>
            <a:r>
              <a:rPr lang="en-US" dirty="0"/>
              <a:t>Head down, roll shoulders, pull knees together, mitt between legs- deaden the ball</a:t>
            </a:r>
          </a:p>
          <a:p>
            <a:pPr lvl="1"/>
            <a:r>
              <a:rPr lang="en-US" dirty="0"/>
              <a:t>Angle out on breaking pitches</a:t>
            </a:r>
          </a:p>
          <a:p>
            <a:pPr marL="514350" indent="-457200"/>
            <a:r>
              <a:rPr lang="en-US" dirty="0"/>
              <a:t>Bunts- coach from behind throws ball out in front of catcher (dustpan/brush)</a:t>
            </a:r>
          </a:p>
          <a:p>
            <a:pPr marL="514350" indent="-457200"/>
            <a:r>
              <a:rPr lang="en-US" dirty="0"/>
              <a:t>Foul balls- use tennis racquet –tennis balls (mask)</a:t>
            </a:r>
          </a:p>
          <a:p>
            <a:pPr marL="514350" indent="-457200"/>
            <a:r>
              <a:rPr lang="en-US" dirty="0"/>
              <a:t>Dropped third strike- inside/outside</a:t>
            </a:r>
          </a:p>
          <a:p>
            <a:pPr marL="514350" indent="-457200"/>
            <a:r>
              <a:rPr lang="en-US" dirty="0"/>
              <a:t>Framing Pitches – barehand</a:t>
            </a:r>
          </a:p>
          <a:p>
            <a:pPr marL="514350" indent="-457200"/>
            <a:r>
              <a:rPr lang="en-US" dirty="0"/>
              <a:t>Suicide squeeze</a:t>
            </a:r>
          </a:p>
          <a:p>
            <a:pPr marL="514350" indent="-457200"/>
            <a:r>
              <a:rPr lang="en-US" dirty="0"/>
              <a:t>Tag at home</a:t>
            </a:r>
          </a:p>
          <a:p>
            <a:pPr marL="514350" indent="-457200"/>
            <a:r>
              <a:rPr lang="en-US" dirty="0"/>
              <a:t>Calling cuts –relays</a:t>
            </a:r>
          </a:p>
          <a:p>
            <a:pPr marL="514350" indent="-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8103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520940" cy="548640"/>
          </a:xfrm>
        </p:spPr>
        <p:txBody>
          <a:bodyPr/>
          <a:lstStyle/>
          <a:p>
            <a:r>
              <a:rPr lang="en-US" sz="3200" b="1" dirty="0">
                <a:solidFill>
                  <a:srgbClr val="0784B1"/>
                </a:solidFill>
              </a:rPr>
              <a:t>Coaching Baseball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rgbClr val="92D050"/>
                </a:solidFill>
              </a:rPr>
              <a:t>Have fun- enjoy!! </a:t>
            </a:r>
          </a:p>
          <a:p>
            <a:pPr marL="0" indent="0" algn="ctr">
              <a:buNone/>
            </a:pPr>
            <a:endParaRPr lang="en-US" dirty="0"/>
          </a:p>
          <a:p>
            <a:pPr marL="0" indent="0"/>
            <a:r>
              <a:rPr lang="en-US" sz="1800" dirty="0">
                <a:solidFill>
                  <a:srgbClr val="0784B1"/>
                </a:solidFill>
              </a:rPr>
              <a:t>Questions?</a:t>
            </a:r>
          </a:p>
          <a:p>
            <a:pPr marL="0" indent="0">
              <a:buNone/>
            </a:pPr>
            <a:r>
              <a:rPr lang="en-US" dirty="0" smtClean="0"/>
              <a:t>Contact </a:t>
            </a:r>
            <a:r>
              <a:rPr lang="en-US" dirty="0"/>
              <a:t>information: </a:t>
            </a:r>
          </a:p>
          <a:p>
            <a:pPr marL="0" indent="0">
              <a:buNone/>
            </a:pPr>
            <a:r>
              <a:rPr lang="en-US" dirty="0">
                <a:solidFill>
                  <a:srgbClr val="0784B1"/>
                </a:solidFill>
                <a:hlinkClick r:id="rId2"/>
              </a:rPr>
              <a:t>Timothy.cummins11@gmail.com</a:t>
            </a:r>
            <a:endParaRPr lang="en-US" dirty="0">
              <a:solidFill>
                <a:srgbClr val="0784B1"/>
              </a:solidFill>
            </a:endParaRP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i="1" u="sng" dirty="0"/>
              <a:t>If you have a future major leaguer call cell </a:t>
            </a:r>
            <a:r>
              <a:rPr lang="en-US" i="1" u="sng" dirty="0" smtClean="0"/>
              <a:t>immediately</a:t>
            </a:r>
            <a:r>
              <a:rPr lang="en-US" dirty="0" smtClean="0"/>
              <a:t>: </a:t>
            </a:r>
            <a:r>
              <a:rPr lang="en-US" dirty="0"/>
              <a:t>508-612-6250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846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F2ADB4-7B88-4982-B72F-827AD51E8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7520940" cy="548640"/>
          </a:xfrm>
        </p:spPr>
        <p:txBody>
          <a:bodyPr/>
          <a:lstStyle/>
          <a:p>
            <a:r>
              <a:rPr lang="en-US" b="1" dirty="0" smtClean="0">
                <a:solidFill>
                  <a:srgbClr val="0784B1"/>
                </a:solidFill>
              </a:rPr>
              <a:t>Credibility</a:t>
            </a:r>
            <a:endParaRPr lang="en-US" b="1" dirty="0">
              <a:solidFill>
                <a:srgbClr val="0784B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00B12B3-398D-444C-BB6C-95294CA1C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000" b="0" dirty="0"/>
              <a:t>Over 30 years of coaching experience- coached in over 1,000 games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b="0" dirty="0"/>
              <a:t>From tee ball on up to college summer leagues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b="0" dirty="0"/>
              <a:t>Won championships at all levels (several league and district titles)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b="0" dirty="0"/>
              <a:t>The privilege of coaching several players who went on to play in college and professionally (3 in MLB)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b="0" dirty="0"/>
              <a:t>The Boys of Summer Baseball Camp 1995- 2004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b="0" dirty="0"/>
              <a:t>2010-2019 – Area Scout- Atlanta Braves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b="0" dirty="0"/>
              <a:t>2019- present- Special Assignment Scout – SF Giants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649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31E059-73A6-4710-A612-301ED5FCF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7520940" cy="548640"/>
          </a:xfrm>
        </p:spPr>
        <p:txBody>
          <a:bodyPr/>
          <a:lstStyle/>
          <a:p>
            <a:r>
              <a:rPr lang="en-US" b="1" dirty="0" smtClean="0">
                <a:solidFill>
                  <a:srgbClr val="0784B1"/>
                </a:solidFill>
              </a:rPr>
              <a:t>Schedule: </a:t>
            </a:r>
            <a:r>
              <a:rPr lang="en-US" b="1" dirty="0">
                <a:solidFill>
                  <a:srgbClr val="0784B1"/>
                </a:solidFill>
              </a:rPr>
              <a:t>one hour sessions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945A5B1-BF4C-472F-8013-18F58DE168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dirty="0"/>
              <a:t>Week 1-  Coaching Philosophy/Practice Plan</a:t>
            </a:r>
          </a:p>
          <a:p>
            <a:r>
              <a:rPr lang="en-US" dirty="0">
                <a:highlight>
                  <a:srgbClr val="FFFF00"/>
                </a:highlight>
              </a:rPr>
              <a:t>Week 2-  Pitching/Catching</a:t>
            </a:r>
          </a:p>
          <a:p>
            <a:r>
              <a:rPr lang="en-US" dirty="0"/>
              <a:t>Week 3-  Defense- Infield/Outfield Play</a:t>
            </a:r>
          </a:p>
          <a:p>
            <a:r>
              <a:rPr lang="en-US" dirty="0"/>
              <a:t>Week 4-  Offense- Hitting/ Baserunning</a:t>
            </a:r>
          </a:p>
          <a:p>
            <a:r>
              <a:rPr lang="en-US" dirty="0"/>
              <a:t>Week 5-  Game Day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* I will attempt to talk about drills/ focus areas for all ages/levels </a:t>
            </a:r>
          </a:p>
        </p:txBody>
      </p:sp>
    </p:spTree>
    <p:extLst>
      <p:ext uri="{BB962C8B-B14F-4D97-AF65-F5344CB8AC3E}">
        <p14:creationId xmlns:p14="http://schemas.microsoft.com/office/powerpoint/2010/main" val="3577108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9AC5495-37F6-49DA-A603-CE80148FD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b="1" dirty="0" smtClean="0">
                <a:solidFill>
                  <a:srgbClr val="0784B1"/>
                </a:solidFill>
              </a:rPr>
              <a:t>Pitcher: </a:t>
            </a:r>
            <a:r>
              <a:rPr lang="en-US" b="1" dirty="0">
                <a:solidFill>
                  <a:srgbClr val="0784B1"/>
                </a:solidFill>
              </a:rPr>
              <a:t>Expectations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B84B272-B9F2-446E-9C50-2E38A037F5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16562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/>
              <a:t>Give your team the opportunity to win by: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Throwing strikes (“can’t defend a walk”)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Field your position – 25-33% of batted balls in front of the plate or up the middle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Remember that the pitcher/batter confrontation is a battle! </a:t>
            </a:r>
          </a:p>
        </p:txBody>
      </p:sp>
    </p:spTree>
    <p:extLst>
      <p:ext uri="{BB962C8B-B14F-4D97-AF65-F5344CB8AC3E}">
        <p14:creationId xmlns:p14="http://schemas.microsoft.com/office/powerpoint/2010/main" val="2625345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0E544E-BCA1-462E-A71B-8B5C5F6F1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Mental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403066F-073F-4392-A8EE-B432C0E5F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Concentration/focus (control/command)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First pitch strikes – get ahead/stay ahead on count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Keep the inning lead off hitter off base (75% score)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Limit at-bat to 3-4 pitches- to get batter out (pitch count)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Understand your mechanics- know queues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Command the fast ball </a:t>
            </a:r>
          </a:p>
        </p:txBody>
      </p:sp>
    </p:spTree>
    <p:extLst>
      <p:ext uri="{BB962C8B-B14F-4D97-AF65-F5344CB8AC3E}">
        <p14:creationId xmlns:p14="http://schemas.microsoft.com/office/powerpoint/2010/main" val="4266346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D6E49C0-F463-49CD-B1BE-B31E2B913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Pitching Mechanics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31D0F08-DF34-4752-8EC7-C42CF9EF96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b="0" dirty="0" smtClean="0"/>
              <a:t>Motion </a:t>
            </a:r>
            <a:r>
              <a:rPr lang="en-US" b="0" dirty="0"/>
              <a:t>must be in </a:t>
            </a:r>
            <a:r>
              <a:rPr lang="en-US" b="0" dirty="0" smtClean="0"/>
              <a:t>sync </a:t>
            </a:r>
            <a:r>
              <a:rPr lang="en-US" b="0" dirty="0"/>
              <a:t>to maximize velocity and control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0" dirty="0"/>
              <a:t>Two pitching </a:t>
            </a:r>
            <a:r>
              <a:rPr lang="en-US" b="0" dirty="0" smtClean="0"/>
              <a:t>motions: </a:t>
            </a:r>
            <a:r>
              <a:rPr lang="en-US" b="0" dirty="0"/>
              <a:t>wind-up and stretch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0" dirty="0"/>
              <a:t>Wind </a:t>
            </a:r>
            <a:r>
              <a:rPr lang="en-US" b="0" dirty="0" smtClean="0"/>
              <a:t>Up </a:t>
            </a:r>
            <a:endParaRPr lang="en-US" b="0" dirty="0"/>
          </a:p>
          <a:p>
            <a:r>
              <a:rPr lang="en-US" u="sng" dirty="0"/>
              <a:t>Balance and Posture</a:t>
            </a:r>
            <a:r>
              <a:rPr lang="en-US" dirty="0"/>
              <a:t> (on rubber facing home)</a:t>
            </a:r>
          </a:p>
          <a:p>
            <a:pPr lvl="1"/>
            <a:r>
              <a:rPr lang="en-US" dirty="0"/>
              <a:t>Glove out in front- eyes on catcher’s target (receiving signal)</a:t>
            </a:r>
          </a:p>
          <a:p>
            <a:pPr lvl="1"/>
            <a:r>
              <a:rPr lang="en-US" dirty="0"/>
              <a:t>Step back (non-throwing arm-leg) –(overhead?)</a:t>
            </a:r>
          </a:p>
          <a:p>
            <a:pPr lvl="1"/>
            <a:r>
              <a:rPr lang="en-US" dirty="0"/>
              <a:t>Turn foot still on rubber (throwing side) against rubber (starting position for stretch)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092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784B1"/>
                </a:solidFill>
              </a:rPr>
              <a:t>Pitching Mechanics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7620000" cy="5105400"/>
          </a:xfrm>
        </p:spPr>
        <p:txBody>
          <a:bodyPr>
            <a:normAutofit fontScale="62500" lnSpcReduction="20000"/>
          </a:bodyPr>
          <a:lstStyle/>
          <a:p>
            <a:r>
              <a:rPr lang="en-US" sz="2600" dirty="0"/>
              <a:t>  </a:t>
            </a:r>
            <a:r>
              <a:rPr lang="en-US" sz="2600" u="sng" dirty="0"/>
              <a:t>Lift and Thrust</a:t>
            </a:r>
          </a:p>
          <a:p>
            <a:pPr lvl="1"/>
            <a:r>
              <a:rPr lang="en-US" sz="2600" dirty="0"/>
              <a:t>  Turn non throwing leg up – knee bent/toes pointed down (slight turn of hip)</a:t>
            </a:r>
          </a:p>
          <a:p>
            <a:pPr lvl="1"/>
            <a:r>
              <a:rPr lang="en-US" sz="2600" dirty="0"/>
              <a:t>  Head/spine straight (not leaning)</a:t>
            </a:r>
          </a:p>
          <a:p>
            <a:pPr lvl="1"/>
            <a:r>
              <a:rPr lang="en-US" sz="2600" dirty="0"/>
              <a:t>  Balance point (head over belt buckle)</a:t>
            </a:r>
          </a:p>
          <a:p>
            <a:pPr marL="514350" indent="-457200"/>
            <a:r>
              <a:rPr lang="en-US" sz="2600" u="sng" dirty="0"/>
              <a:t>Stride and Momentum</a:t>
            </a:r>
          </a:p>
          <a:p>
            <a:pPr marL="290513" lvl="1" indent="-290513"/>
            <a:r>
              <a:rPr lang="en-US" sz="2600" dirty="0"/>
              <a:t>Stride straight to home- (90-100% of body Ht.)</a:t>
            </a:r>
          </a:p>
          <a:p>
            <a:pPr marL="290513" lvl="1" indent="-290513"/>
            <a:r>
              <a:rPr lang="en-US" sz="2600" dirty="0"/>
              <a:t>Break of hands – down/back- arc</a:t>
            </a:r>
          </a:p>
          <a:p>
            <a:pPr marL="290513" lvl="1" indent="-290513"/>
            <a:r>
              <a:rPr lang="en-US" sz="2600" dirty="0"/>
              <a:t>Front leg lands – toes pointing at home (not on heel) </a:t>
            </a:r>
          </a:p>
          <a:p>
            <a:pPr marL="290513" lvl="1" indent="-290513"/>
            <a:r>
              <a:rPr lang="en-US" sz="2600" dirty="0"/>
              <a:t>Balanced- opposite-equal</a:t>
            </a:r>
          </a:p>
          <a:p>
            <a:pPr marL="514350" indent="-457200"/>
            <a:r>
              <a:rPr lang="en-US" sz="2600" dirty="0"/>
              <a:t>Shoulder Rotation/Swivel (Torso) Stabilizer</a:t>
            </a:r>
          </a:p>
          <a:p>
            <a:pPr marL="290513" lvl="1" indent="-290513"/>
            <a:r>
              <a:rPr lang="en-US" sz="2600" dirty="0" smtClean="0"/>
              <a:t>Arm action coming through</a:t>
            </a:r>
            <a:endParaRPr lang="en-US" sz="2600" dirty="0"/>
          </a:p>
          <a:p>
            <a:pPr marL="290513" lvl="1" indent="-290513"/>
            <a:r>
              <a:rPr lang="en-US" sz="2600" dirty="0" smtClean="0"/>
              <a:t>Chest moves toward glove</a:t>
            </a:r>
            <a:endParaRPr lang="en-US" sz="2600" dirty="0"/>
          </a:p>
          <a:p>
            <a:pPr marL="290513" lvl="1" indent="-290513"/>
            <a:r>
              <a:rPr lang="en-US" sz="2600" dirty="0" smtClean="0"/>
              <a:t>Glove tuck (armpit)</a:t>
            </a:r>
            <a:endParaRPr lang="en-US" sz="2600" dirty="0"/>
          </a:p>
          <a:p>
            <a:pPr marL="57150" indent="0">
              <a:buNone/>
            </a:pPr>
            <a:r>
              <a:rPr lang="en-US" sz="3800" dirty="0" smtClean="0"/>
              <a:t>	</a:t>
            </a:r>
            <a:r>
              <a:rPr lang="en-US" sz="7400" dirty="0" smtClean="0"/>
              <a:t>	</a:t>
            </a:r>
            <a:r>
              <a:rPr lang="en-US" dirty="0" smtClean="0"/>
              <a:t>	 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sz="2400" dirty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453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784B1"/>
                </a:solidFill>
              </a:rPr>
              <a:t>Pitching Mechanics</a:t>
            </a:r>
            <a:endParaRPr lang="en-US" b="1" dirty="0">
              <a:solidFill>
                <a:srgbClr val="0784B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229600" cy="5668962"/>
          </a:xfrm>
        </p:spPr>
        <p:txBody>
          <a:bodyPr>
            <a:noAutofit/>
          </a:bodyPr>
          <a:lstStyle/>
          <a:p>
            <a:r>
              <a:rPr lang="en-US" u="sng" dirty="0"/>
              <a:t>Release Point/Follow Through</a:t>
            </a:r>
          </a:p>
          <a:p>
            <a:pPr lvl="1"/>
            <a:r>
              <a:rPr lang="en-US" dirty="0"/>
              <a:t>Release point 6-12” in front of landing foot</a:t>
            </a:r>
          </a:p>
          <a:p>
            <a:pPr lvl="1"/>
            <a:r>
              <a:rPr lang="en-US" dirty="0"/>
              <a:t>Land in fielding position (back bent) </a:t>
            </a:r>
          </a:p>
          <a:p>
            <a:pPr lvl="1"/>
            <a:r>
              <a:rPr lang="en-US" dirty="0"/>
              <a:t>Back foot should follow path of throwing arm</a:t>
            </a:r>
          </a:p>
          <a:p>
            <a:pPr lvl="1"/>
            <a:endParaRPr lang="en-US" dirty="0"/>
          </a:p>
          <a:p>
            <a:pPr marL="514350" indent="-457200"/>
            <a:r>
              <a:rPr lang="en-US" dirty="0"/>
              <a:t>Checking Mechanics  (“BADLAWS”)</a:t>
            </a:r>
          </a:p>
          <a:p>
            <a:pPr marL="176213" lvl="1" indent="-176213"/>
            <a:r>
              <a:rPr lang="en-US" dirty="0"/>
              <a:t>Balance</a:t>
            </a:r>
          </a:p>
          <a:p>
            <a:pPr marL="176213" lvl="1" indent="-176213"/>
            <a:r>
              <a:rPr lang="en-US" dirty="0"/>
              <a:t>Arm Action</a:t>
            </a:r>
          </a:p>
          <a:p>
            <a:pPr marL="176213" lvl="1" indent="-176213"/>
            <a:r>
              <a:rPr lang="en-US" dirty="0"/>
              <a:t>Direction</a:t>
            </a:r>
          </a:p>
          <a:p>
            <a:pPr marL="176213" lvl="1" indent="-176213"/>
            <a:r>
              <a:rPr lang="en-US" dirty="0"/>
              <a:t>Launch (in Sync) </a:t>
            </a:r>
          </a:p>
          <a:p>
            <a:pPr marL="176213" lvl="1" indent="-176213"/>
            <a:r>
              <a:rPr lang="en-US" dirty="0"/>
              <a:t>Arm Extension</a:t>
            </a:r>
          </a:p>
          <a:p>
            <a:pPr marL="176213" lvl="1" indent="-176213"/>
            <a:r>
              <a:rPr lang="en-US" dirty="0"/>
              <a:t>Weight Transfer</a:t>
            </a:r>
          </a:p>
          <a:p>
            <a:pPr marL="176213" lvl="1" indent="-176213"/>
            <a:r>
              <a:rPr lang="en-US" dirty="0"/>
              <a:t>Smooth Follow Through</a:t>
            </a:r>
          </a:p>
          <a:p>
            <a:pPr marL="914400" lvl="1" indent="-457200"/>
            <a:endParaRPr lang="en-US" sz="2000" dirty="0"/>
          </a:p>
          <a:p>
            <a:pPr marL="5715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031597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Custom 2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92D050"/>
      </a:accent2>
      <a:accent3>
        <a:srgbClr val="06759C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917</TotalTime>
  <Words>1359</Words>
  <Application>Microsoft Office PowerPoint</Application>
  <PresentationFormat>On-screen Show (4:3)</PresentationFormat>
  <Paragraphs>207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Angles</vt:lpstr>
      <vt:lpstr>PowerPoint Presentation</vt:lpstr>
      <vt:lpstr>Disclaimer</vt:lpstr>
      <vt:lpstr>Credibility</vt:lpstr>
      <vt:lpstr>Schedule: one hour sessions</vt:lpstr>
      <vt:lpstr>Pitcher: Expectations</vt:lpstr>
      <vt:lpstr>Mental Approach</vt:lpstr>
      <vt:lpstr>Pitching Mechanics</vt:lpstr>
      <vt:lpstr>Pitching Mechanics</vt:lpstr>
      <vt:lpstr>Pitching Mechanics</vt:lpstr>
      <vt:lpstr>Pitching Flaws</vt:lpstr>
      <vt:lpstr>Pitching Flaws</vt:lpstr>
      <vt:lpstr>Type of Pitching: Grips</vt:lpstr>
      <vt:lpstr>Mound Demeanor</vt:lpstr>
      <vt:lpstr>Pitching Focus Card</vt:lpstr>
      <vt:lpstr>Catcher Expectations</vt:lpstr>
      <vt:lpstr>Equipment</vt:lpstr>
      <vt:lpstr>Stances/Positioning</vt:lpstr>
      <vt:lpstr>Traditional/Runners On </vt:lpstr>
      <vt:lpstr>Traditional/Runners On </vt:lpstr>
      <vt:lpstr>Frame Pitches</vt:lpstr>
      <vt:lpstr>Throwing</vt:lpstr>
      <vt:lpstr>Giving Signs</vt:lpstr>
      <vt:lpstr>Drills</vt:lpstr>
      <vt:lpstr>Coaching Baseball</vt:lpstr>
    </vt:vector>
  </TitlesOfParts>
  <Company>UMASS Medical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a Baseball Practice Plan      January 18,2016 Tim Cummins                   Atlanta Braves – Area Scout</dc:title>
  <dc:creator>Cummins, Timothy</dc:creator>
  <cp:lastModifiedBy>Lynn Cummins</cp:lastModifiedBy>
  <cp:revision>47</cp:revision>
  <cp:lastPrinted>2021-03-31T21:27:08Z</cp:lastPrinted>
  <dcterms:created xsi:type="dcterms:W3CDTF">2015-12-23T19:08:33Z</dcterms:created>
  <dcterms:modified xsi:type="dcterms:W3CDTF">2021-03-31T21:28:23Z</dcterms:modified>
</cp:coreProperties>
</file>