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2" r:id="rId2"/>
  </p:sldMasterIdLst>
  <p:notesMasterIdLst>
    <p:notesMasterId r:id="rId17"/>
  </p:notesMasterIdLst>
  <p:sldIdLst>
    <p:sldId id="256" r:id="rId3"/>
    <p:sldId id="257" r:id="rId4"/>
    <p:sldId id="258" r:id="rId5"/>
    <p:sldId id="260" r:id="rId6"/>
    <p:sldId id="272" r:id="rId7"/>
    <p:sldId id="275" r:id="rId8"/>
    <p:sldId id="261" r:id="rId9"/>
    <p:sldId id="274" r:id="rId10"/>
    <p:sldId id="262" r:id="rId11"/>
    <p:sldId id="264" r:id="rId12"/>
    <p:sldId id="265" r:id="rId13"/>
    <p:sldId id="266" r:id="rId14"/>
    <p:sldId id="277" r:id="rId15"/>
    <p:sldId id="271"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X7T76FZx4EvfHgkylkrqo/tuv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5AB701-ED5C-48C2-AB19-AAA1BF687666}" v="9" dt="2025-07-24T00:12:11.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8" d="100"/>
          <a:sy n="88" d="100"/>
        </p:scale>
        <p:origin x="44" y="-2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Graff" userId="2086e801-a0a2-420f-8f1f-9f40f669e777" providerId="ADAL" clId="{F85AB701-ED5C-48C2-AB19-AAA1BF687666}"/>
    <pc:docChg chg="undo custSel modSld">
      <pc:chgData name="Kim Graff" userId="2086e801-a0a2-420f-8f1f-9f40f669e777" providerId="ADAL" clId="{F85AB701-ED5C-48C2-AB19-AAA1BF687666}" dt="2025-07-24T01:16:26.224" v="1619" actId="20577"/>
      <pc:docMkLst>
        <pc:docMk/>
      </pc:docMkLst>
      <pc:sldChg chg="modSp">
        <pc:chgData name="Kim Graff" userId="2086e801-a0a2-420f-8f1f-9f40f669e777" providerId="ADAL" clId="{F85AB701-ED5C-48C2-AB19-AAA1BF687666}" dt="2025-07-23T04:21:19.375" v="3" actId="6549"/>
        <pc:sldMkLst>
          <pc:docMk/>
          <pc:sldMk cId="0" sldId="256"/>
        </pc:sldMkLst>
        <pc:spChg chg="mod">
          <ac:chgData name="Kim Graff" userId="2086e801-a0a2-420f-8f1f-9f40f669e777" providerId="ADAL" clId="{F85AB701-ED5C-48C2-AB19-AAA1BF687666}" dt="2025-07-23T04:21:19.375" v="3" actId="6549"/>
          <ac:spMkLst>
            <pc:docMk/>
            <pc:sldMk cId="0" sldId="256"/>
            <ac:spMk id="108" creationId="{00000000-0000-0000-0000-000000000000}"/>
          </ac:spMkLst>
        </pc:spChg>
      </pc:sldChg>
      <pc:sldChg chg="modSp mod">
        <pc:chgData name="Kim Graff" userId="2086e801-a0a2-420f-8f1f-9f40f669e777" providerId="ADAL" clId="{F85AB701-ED5C-48C2-AB19-AAA1BF687666}" dt="2025-07-23T04:22:13.593" v="55" actId="14100"/>
        <pc:sldMkLst>
          <pc:docMk/>
          <pc:sldMk cId="0" sldId="257"/>
        </pc:sldMkLst>
        <pc:spChg chg="mod">
          <ac:chgData name="Kim Graff" userId="2086e801-a0a2-420f-8f1f-9f40f669e777" providerId="ADAL" clId="{F85AB701-ED5C-48C2-AB19-AAA1BF687666}" dt="2025-07-23T04:22:13.593" v="55" actId="14100"/>
          <ac:spMkLst>
            <pc:docMk/>
            <pc:sldMk cId="0" sldId="257"/>
            <ac:spMk id="124" creationId="{00000000-0000-0000-0000-000000000000}"/>
          </ac:spMkLst>
        </pc:spChg>
      </pc:sldChg>
      <pc:sldChg chg="addSp modSp">
        <pc:chgData name="Kim Graff" userId="2086e801-a0a2-420f-8f1f-9f40f669e777" providerId="ADAL" clId="{F85AB701-ED5C-48C2-AB19-AAA1BF687666}" dt="2025-07-24T00:12:11.500" v="1102"/>
        <pc:sldMkLst>
          <pc:docMk/>
          <pc:sldMk cId="0" sldId="258"/>
        </pc:sldMkLst>
        <pc:picChg chg="add mod">
          <ac:chgData name="Kim Graff" userId="2086e801-a0a2-420f-8f1f-9f40f669e777" providerId="ADAL" clId="{F85AB701-ED5C-48C2-AB19-AAA1BF687666}" dt="2025-07-24T00:12:11.500" v="1102"/>
          <ac:picMkLst>
            <pc:docMk/>
            <pc:sldMk cId="0" sldId="258"/>
            <ac:picMk id="4" creationId="{04A3E8D8-EABD-3654-519C-B740552F20AC}"/>
          </ac:picMkLst>
        </pc:picChg>
      </pc:sldChg>
      <pc:sldChg chg="addSp delSp modSp mod delAnim">
        <pc:chgData name="Kim Graff" userId="2086e801-a0a2-420f-8f1f-9f40f669e777" providerId="ADAL" clId="{F85AB701-ED5C-48C2-AB19-AAA1BF687666}" dt="2025-07-24T00:57:45.029" v="1280" actId="478"/>
        <pc:sldMkLst>
          <pc:docMk/>
          <pc:sldMk cId="0" sldId="260"/>
        </pc:sldMkLst>
        <pc:spChg chg="mod">
          <ac:chgData name="Kim Graff" userId="2086e801-a0a2-420f-8f1f-9f40f669e777" providerId="ADAL" clId="{F85AB701-ED5C-48C2-AB19-AAA1BF687666}" dt="2025-07-23T23:15:14.982" v="1101" actId="20577"/>
          <ac:spMkLst>
            <pc:docMk/>
            <pc:sldMk cId="0" sldId="260"/>
            <ac:spMk id="198" creationId="{00000000-0000-0000-0000-000000000000}"/>
          </ac:spMkLst>
        </pc:spChg>
        <pc:picChg chg="add del mod">
          <ac:chgData name="Kim Graff" userId="2086e801-a0a2-420f-8f1f-9f40f669e777" providerId="ADAL" clId="{F85AB701-ED5C-48C2-AB19-AAA1BF687666}" dt="2025-07-24T00:57:45.029" v="1280" actId="478"/>
          <ac:picMkLst>
            <pc:docMk/>
            <pc:sldMk cId="0" sldId="260"/>
            <ac:picMk id="4" creationId="{C04783E4-3000-EFDA-6496-35C12C04406E}"/>
          </ac:picMkLst>
        </pc:picChg>
      </pc:sldChg>
      <pc:sldChg chg="modSp mod">
        <pc:chgData name="Kim Graff" userId="2086e801-a0a2-420f-8f1f-9f40f669e777" providerId="ADAL" clId="{F85AB701-ED5C-48C2-AB19-AAA1BF687666}" dt="2025-07-24T01:16:26.224" v="1619" actId="20577"/>
        <pc:sldMkLst>
          <pc:docMk/>
          <pc:sldMk cId="0" sldId="261"/>
        </pc:sldMkLst>
        <pc:spChg chg="mod">
          <ac:chgData name="Kim Graff" userId="2086e801-a0a2-420f-8f1f-9f40f669e777" providerId="ADAL" clId="{F85AB701-ED5C-48C2-AB19-AAA1BF687666}" dt="2025-07-24T01:16:26.224" v="1619" actId="20577"/>
          <ac:spMkLst>
            <pc:docMk/>
            <pc:sldMk cId="0" sldId="261"/>
            <ac:spMk id="204" creationId="{00000000-0000-0000-0000-000000000000}"/>
          </ac:spMkLst>
        </pc:spChg>
      </pc:sldChg>
      <pc:sldChg chg="modSp mod">
        <pc:chgData name="Kim Graff" userId="2086e801-a0a2-420f-8f1f-9f40f669e777" providerId="ADAL" clId="{F85AB701-ED5C-48C2-AB19-AAA1BF687666}" dt="2025-07-23T22:47:11.676" v="1017" actId="6549"/>
        <pc:sldMkLst>
          <pc:docMk/>
          <pc:sldMk cId="0" sldId="264"/>
        </pc:sldMkLst>
        <pc:spChg chg="mod">
          <ac:chgData name="Kim Graff" userId="2086e801-a0a2-420f-8f1f-9f40f669e777" providerId="ADAL" clId="{F85AB701-ED5C-48C2-AB19-AAA1BF687666}" dt="2025-07-23T22:47:11.676" v="1017" actId="6549"/>
          <ac:spMkLst>
            <pc:docMk/>
            <pc:sldMk cId="0" sldId="264"/>
            <ac:spMk id="231" creationId="{00000000-0000-0000-0000-000000000000}"/>
          </ac:spMkLst>
        </pc:spChg>
      </pc:sldChg>
      <pc:sldChg chg="modSp mod">
        <pc:chgData name="Kim Graff" userId="2086e801-a0a2-420f-8f1f-9f40f669e777" providerId="ADAL" clId="{F85AB701-ED5C-48C2-AB19-AAA1BF687666}" dt="2025-07-23T22:49:46.816" v="1027" actId="27636"/>
        <pc:sldMkLst>
          <pc:docMk/>
          <pc:sldMk cId="0" sldId="265"/>
        </pc:sldMkLst>
        <pc:spChg chg="mod">
          <ac:chgData name="Kim Graff" userId="2086e801-a0a2-420f-8f1f-9f40f669e777" providerId="ADAL" clId="{F85AB701-ED5C-48C2-AB19-AAA1BF687666}" dt="2025-07-23T22:49:46.816" v="1027" actId="27636"/>
          <ac:spMkLst>
            <pc:docMk/>
            <pc:sldMk cId="0" sldId="265"/>
            <ac:spMk id="240" creationId="{00000000-0000-0000-0000-000000000000}"/>
          </ac:spMkLst>
        </pc:spChg>
      </pc:sldChg>
      <pc:sldChg chg="modSp mod">
        <pc:chgData name="Kim Graff" userId="2086e801-a0a2-420f-8f1f-9f40f669e777" providerId="ADAL" clId="{F85AB701-ED5C-48C2-AB19-AAA1BF687666}" dt="2025-07-23T22:50:08.126" v="1029" actId="27636"/>
        <pc:sldMkLst>
          <pc:docMk/>
          <pc:sldMk cId="0" sldId="266"/>
        </pc:sldMkLst>
        <pc:spChg chg="mod">
          <ac:chgData name="Kim Graff" userId="2086e801-a0a2-420f-8f1f-9f40f669e777" providerId="ADAL" clId="{F85AB701-ED5C-48C2-AB19-AAA1BF687666}" dt="2025-07-23T22:50:08.126" v="1029" actId="27636"/>
          <ac:spMkLst>
            <pc:docMk/>
            <pc:sldMk cId="0" sldId="266"/>
            <ac:spMk id="249" creationId="{00000000-0000-0000-0000-000000000000}"/>
          </ac:spMkLst>
        </pc:spChg>
      </pc:sldChg>
      <pc:sldChg chg="addSp modSp mod">
        <pc:chgData name="Kim Graff" userId="2086e801-a0a2-420f-8f1f-9f40f669e777" providerId="ADAL" clId="{F85AB701-ED5C-48C2-AB19-AAA1BF687666}" dt="2025-07-24T00:16:39.445" v="1103" actId="1076"/>
        <pc:sldMkLst>
          <pc:docMk/>
          <pc:sldMk cId="2285167604" sldId="272"/>
        </pc:sldMkLst>
        <pc:spChg chg="mod">
          <ac:chgData name="Kim Graff" userId="2086e801-a0a2-420f-8f1f-9f40f669e777" providerId="ADAL" clId="{F85AB701-ED5C-48C2-AB19-AAA1BF687666}" dt="2025-07-23T04:28:23.174" v="649" actId="20577"/>
          <ac:spMkLst>
            <pc:docMk/>
            <pc:sldMk cId="2285167604" sldId="272"/>
            <ac:spMk id="198" creationId="{00000000-0000-0000-0000-000000000000}"/>
          </ac:spMkLst>
        </pc:spChg>
        <pc:picChg chg="add mod">
          <ac:chgData name="Kim Graff" userId="2086e801-a0a2-420f-8f1f-9f40f669e777" providerId="ADAL" clId="{F85AB701-ED5C-48C2-AB19-AAA1BF687666}" dt="2025-07-24T00:16:39.445" v="1103" actId="1076"/>
          <ac:picMkLst>
            <pc:docMk/>
            <pc:sldMk cId="2285167604" sldId="272"/>
            <ac:picMk id="3" creationId="{2A62F406-887B-5D58-6FF0-B0E0D4D3776A}"/>
          </ac:picMkLst>
        </pc:picChg>
      </pc:sldChg>
      <pc:sldChg chg="modSp mod">
        <pc:chgData name="Kim Graff" userId="2086e801-a0a2-420f-8f1f-9f40f669e777" providerId="ADAL" clId="{F85AB701-ED5C-48C2-AB19-AAA1BF687666}" dt="2025-07-24T01:07:09.138" v="1395" actId="20577"/>
        <pc:sldMkLst>
          <pc:docMk/>
          <pc:sldMk cId="932728106" sldId="274"/>
        </pc:sldMkLst>
        <pc:spChg chg="mod">
          <ac:chgData name="Kim Graff" userId="2086e801-a0a2-420f-8f1f-9f40f669e777" providerId="ADAL" clId="{F85AB701-ED5C-48C2-AB19-AAA1BF687666}" dt="2025-07-24T01:07:09.138" v="1395" actId="20577"/>
          <ac:spMkLst>
            <pc:docMk/>
            <pc:sldMk cId="932728106" sldId="274"/>
            <ac:spMk id="204" creationId="{00000000-0000-0000-0000-000000000000}"/>
          </ac:spMkLst>
        </pc:spChg>
      </pc:sldChg>
      <pc:sldChg chg="addSp delSp modSp mod delAnim">
        <pc:chgData name="Kim Graff" userId="2086e801-a0a2-420f-8f1f-9f40f669e777" providerId="ADAL" clId="{F85AB701-ED5C-48C2-AB19-AAA1BF687666}" dt="2025-07-24T00:57:52.479" v="1281" actId="478"/>
        <pc:sldMkLst>
          <pc:docMk/>
          <pc:sldMk cId="3627408685" sldId="275"/>
        </pc:sldMkLst>
        <pc:picChg chg="add del mod">
          <ac:chgData name="Kim Graff" userId="2086e801-a0a2-420f-8f1f-9f40f669e777" providerId="ADAL" clId="{F85AB701-ED5C-48C2-AB19-AAA1BF687666}" dt="2025-07-24T00:57:52.479" v="1281" actId="478"/>
          <ac:picMkLst>
            <pc:docMk/>
            <pc:sldMk cId="3627408685" sldId="275"/>
            <ac:picMk id="4" creationId="{A3981DF9-472C-C0BB-76C6-0224ACA560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D52A4F6A-B594-7910-E5C8-3547B2FA2449}"/>
            </a:ext>
          </a:extLst>
        </p:cNvPr>
        <p:cNvGrpSpPr/>
        <p:nvPr/>
      </p:nvGrpSpPr>
      <p:grpSpPr>
        <a:xfrm>
          <a:off x="0" y="0"/>
          <a:ext cx="0" cy="0"/>
          <a:chOff x="0" y="0"/>
          <a:chExt cx="0" cy="0"/>
        </a:xfrm>
      </p:grpSpPr>
      <p:sp>
        <p:nvSpPr>
          <p:cNvPr id="207" name="Google Shape;207;p7:notes">
            <a:extLst>
              <a:ext uri="{FF2B5EF4-FFF2-40B4-BE49-F238E27FC236}">
                <a16:creationId xmlns:a16="http://schemas.microsoft.com/office/drawing/2014/main" id="{FEC2F6A0-0916-65FA-44EF-8B1E55C277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7:notes">
            <a:extLst>
              <a:ext uri="{FF2B5EF4-FFF2-40B4-BE49-F238E27FC236}">
                <a16:creationId xmlns:a16="http://schemas.microsoft.com/office/drawing/2014/main" id="{D478FCD2-ED5D-6D81-9E3A-FF8213F55A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0600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8086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a:extLst>
            <a:ext uri="{FF2B5EF4-FFF2-40B4-BE49-F238E27FC236}">
              <a16:creationId xmlns:a16="http://schemas.microsoft.com/office/drawing/2014/main" id="{44938892-2C68-07C1-669D-18DB0FD2DB77}"/>
            </a:ext>
          </a:extLst>
        </p:cNvPr>
        <p:cNvGrpSpPr/>
        <p:nvPr/>
      </p:nvGrpSpPr>
      <p:grpSpPr>
        <a:xfrm>
          <a:off x="0" y="0"/>
          <a:ext cx="0" cy="0"/>
          <a:chOff x="0" y="0"/>
          <a:chExt cx="0" cy="0"/>
        </a:xfrm>
      </p:grpSpPr>
      <p:sp>
        <p:nvSpPr>
          <p:cNvPr id="200" name="Google Shape;200;p6:notes">
            <a:extLst>
              <a:ext uri="{FF2B5EF4-FFF2-40B4-BE49-F238E27FC236}">
                <a16:creationId xmlns:a16="http://schemas.microsoft.com/office/drawing/2014/main" id="{2005C02E-E575-53C8-AD75-B547478DB28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6:notes">
            <a:extLst>
              <a:ext uri="{FF2B5EF4-FFF2-40B4-BE49-F238E27FC236}">
                <a16:creationId xmlns:a16="http://schemas.microsoft.com/office/drawing/2014/main" id="{EDB5B36D-3728-1048-82D9-0168CC71B9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499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3004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0" name="Google Shape;80;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0"/>
          <p:cNvSpPr>
            <a:spLocks noGrp="1"/>
          </p:cNvSpPr>
          <p:nvPr>
            <p:ph type="pic" idx="2"/>
          </p:nvPr>
        </p:nvSpPr>
        <p:spPr>
          <a:xfrm>
            <a:off x="5183188" y="987425"/>
            <a:ext cx="6172200" cy="4873625"/>
          </a:xfrm>
          <a:prstGeom prst="rect">
            <a:avLst/>
          </a:prstGeom>
          <a:noFill/>
          <a:ln>
            <a:noFill/>
          </a:ln>
        </p:spPr>
      </p:sp>
      <p:sp>
        <p:nvSpPr>
          <p:cNvPr id="87" name="Google Shape;87;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8" name="Google Shape;8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
        <p:cNvGrpSpPr/>
        <p:nvPr/>
      </p:nvGrpSpPr>
      <p:grpSpPr>
        <a:xfrm>
          <a:off x="0" y="0"/>
          <a:ext cx="0" cy="0"/>
          <a:chOff x="0" y="0"/>
          <a:chExt cx="0" cy="0"/>
        </a:xfrm>
      </p:grpSpPr>
      <p:sp>
        <p:nvSpPr>
          <p:cNvPr id="92" name="Google Shape;9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7"/>
        <p:cNvGrpSpPr/>
        <p:nvPr/>
      </p:nvGrpSpPr>
      <p:grpSpPr>
        <a:xfrm>
          <a:off x="0" y="0"/>
          <a:ext cx="0" cy="0"/>
          <a:chOff x="0" y="0"/>
          <a:chExt cx="0" cy="0"/>
        </a:xfrm>
      </p:grpSpPr>
      <p:sp>
        <p:nvSpPr>
          <p:cNvPr id="98" name="Google Shape;98;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 name="Google Shape;2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
        <p:cNvGrpSpPr/>
        <p:nvPr/>
      </p:nvGrpSpPr>
      <p:grpSpPr>
        <a:xfrm>
          <a:off x="0" y="0"/>
          <a:ext cx="0" cy="0"/>
          <a:chOff x="0" y="0"/>
          <a:chExt cx="0" cy="0"/>
        </a:xfrm>
      </p:grpSpPr>
      <p:sp>
        <p:nvSpPr>
          <p:cNvPr id="46" name="Google Shape;4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8" name="Google Shape;4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4" name="Google Shape;5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sp>
        <p:nvSpPr>
          <p:cNvPr id="29" name="Google Shape;2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shakopeefootball.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cdn1.sportngin.com/attachments/document/0002/7716/Shakopee_Youth_Football_Parent_Code_of_Conduct.pdf?_gl=1*xz851f*_ga*NjU1NjEwNzA0LjE3NTMzMDk2NTk.*_ga_PQ25JN9PJ8*czE3NTMzMDk2NTkkbzEkZzEkdDE3NTMzMDk2NzQkajQ1JGwwJGgw#_ga=2.31201846.809707337.1753309660-655610704.1753309659"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shakopeefootball.com/"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Shape 106"/>
        <p:cNvGrpSpPr/>
        <p:nvPr/>
      </p:nvGrpSpPr>
      <p:grpSpPr>
        <a:xfrm>
          <a:off x="0" y="0"/>
          <a:ext cx="0" cy="0"/>
          <a:chOff x="0" y="0"/>
          <a:chExt cx="0" cy="0"/>
        </a:xfrm>
      </p:grpSpPr>
      <p:sp>
        <p:nvSpPr>
          <p:cNvPr id="107" name="Google Shape;107;p1"/>
          <p:cNvSpPr/>
          <p:nvPr/>
        </p:nvSpPr>
        <p:spPr>
          <a:xfrm>
            <a:off x="0" y="1"/>
            <a:ext cx="12192000" cy="6858000"/>
          </a:xfrm>
          <a:prstGeom prst="rect">
            <a:avLst/>
          </a:prstGeom>
          <a:solidFill>
            <a:srgbClr val="262626"/>
          </a:solidFill>
          <a:ln>
            <a:no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Twentieth Century"/>
              <a:ea typeface="Twentieth Century"/>
              <a:cs typeface="Twentieth Century"/>
              <a:sym typeface="Twentieth Century"/>
            </a:endParaRPr>
          </a:p>
        </p:txBody>
      </p:sp>
      <p:pic>
        <p:nvPicPr>
          <p:cNvPr id="4" name="Picture 3">
            <a:extLst>
              <a:ext uri="{FF2B5EF4-FFF2-40B4-BE49-F238E27FC236}">
                <a16:creationId xmlns:a16="http://schemas.microsoft.com/office/drawing/2014/main" id="{BE33FFB4-4FCB-1590-410E-F0EC13B20FC9}"/>
              </a:ext>
            </a:extLst>
          </p:cNvPr>
          <p:cNvPicPr>
            <a:picLocks noChangeAspect="1"/>
          </p:cNvPicPr>
          <p:nvPr/>
        </p:nvPicPr>
        <p:blipFill>
          <a:blip r:embed="rId3">
            <a:alphaModFix amt="83000"/>
          </a:blip>
          <a:stretch>
            <a:fillRect/>
          </a:stretch>
        </p:blipFill>
        <p:spPr>
          <a:xfrm>
            <a:off x="129988" y="21843"/>
            <a:ext cx="11932024" cy="6836157"/>
          </a:xfrm>
          <a:prstGeom prst="rect">
            <a:avLst/>
          </a:prstGeom>
          <a:effectLst>
            <a:glow>
              <a:schemeClr val="tx2">
                <a:alpha val="58000"/>
              </a:schemeClr>
            </a:glow>
            <a:innerShdw blurRad="63500" dist="50800" dir="16200000">
              <a:prstClr val="black">
                <a:alpha val="50000"/>
              </a:prstClr>
            </a:innerShdw>
            <a:softEdge rad="469900"/>
          </a:effectLst>
        </p:spPr>
      </p:pic>
      <p:sp>
        <p:nvSpPr>
          <p:cNvPr id="108" name="Google Shape;108;p1"/>
          <p:cNvSpPr txBox="1">
            <a:spLocks noGrp="1"/>
          </p:cNvSpPr>
          <p:nvPr>
            <p:ph type="ctrTitle"/>
          </p:nvPr>
        </p:nvSpPr>
        <p:spPr>
          <a:xfrm>
            <a:off x="3448890" y="215376"/>
            <a:ext cx="6230819" cy="3442223"/>
          </a:xfrm>
          <a:prstGeom prst="rect">
            <a:avLst/>
          </a:prstGeom>
          <a:noFill/>
          <a:ln>
            <a:noFill/>
          </a:ln>
          <a:effectLst>
            <a:innerShdw blurRad="63500" dist="50800" dir="18900000">
              <a:prstClr val="black">
                <a:alpha val="50000"/>
              </a:prstClr>
            </a:innerShdw>
          </a:effectLst>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Calibri"/>
              <a:buNone/>
            </a:pPr>
            <a:r>
              <a:rPr lang="en-US" sz="4400" b="1" dirty="0">
                <a:latin typeface="Bradley Hand ITC" panose="03070402050302030203" pitchFamily="66" charset="0"/>
                <a:sym typeface="Calibri"/>
              </a:rPr>
              <a:t>2025-202</a:t>
            </a:r>
            <a:r>
              <a:rPr lang="en-US" sz="4400" b="1" dirty="0">
                <a:latin typeface="Bradley Hand ITC" panose="03070402050302030203" pitchFamily="66" charset="0"/>
              </a:rPr>
              <a:t>6</a:t>
            </a:r>
            <a:r>
              <a:rPr lang="en-US" sz="4400" b="1" dirty="0">
                <a:latin typeface="Bradley Hand ITC" panose="03070402050302030203" pitchFamily="66" charset="0"/>
                <a:sym typeface="Calibri"/>
              </a:rPr>
              <a:t> SYFA  Parent Meeting</a:t>
            </a:r>
            <a:endParaRPr dirty="0">
              <a:latin typeface="Bradley Hand ITC" panose="03070402050302030203"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4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226"/>
        <p:cNvGrpSpPr/>
        <p:nvPr/>
      </p:nvGrpSpPr>
      <p:grpSpPr>
        <a:xfrm>
          <a:off x="0" y="0"/>
          <a:ext cx="0" cy="0"/>
          <a:chOff x="0" y="0"/>
          <a:chExt cx="0" cy="0"/>
        </a:xfrm>
      </p:grpSpPr>
      <p:sp>
        <p:nvSpPr>
          <p:cNvPr id="227" name="Google Shape;227;p9"/>
          <p:cNvSpPr/>
          <p:nvPr/>
        </p:nvSpPr>
        <p:spPr>
          <a:xfrm>
            <a:off x="0" y="0"/>
            <a:ext cx="12188952" cy="6858000"/>
          </a:xfrm>
          <a:prstGeom prst="rect">
            <a:avLst/>
          </a:prstGeom>
          <a:solidFill>
            <a:srgbClr val="41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8" name="Google Shape;228;p9"/>
          <p:cNvSpPr/>
          <p:nvPr/>
        </p:nvSpPr>
        <p:spPr>
          <a:xfrm>
            <a:off x="533400" y="465745"/>
            <a:ext cx="11125200" cy="5639435"/>
          </a:xfrm>
          <a:prstGeom prst="rect">
            <a:avLst/>
          </a:prstGeom>
          <a:solidFill>
            <a:schemeClr val="lt1">
              <a:alpha val="92941"/>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9" name="Google Shape;229;p9"/>
          <p:cNvSpPr txBox="1">
            <a:spLocks noGrp="1"/>
          </p:cNvSpPr>
          <p:nvPr>
            <p:ph type="ctrTitle"/>
          </p:nvPr>
        </p:nvSpPr>
        <p:spPr>
          <a:xfrm>
            <a:off x="838200" y="894027"/>
            <a:ext cx="3494362" cy="478287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400"/>
              <a:buFont typeface="Calibri"/>
              <a:buNone/>
            </a:pPr>
            <a:r>
              <a:rPr lang="en-US" sz="4400" b="1" dirty="0">
                <a:solidFill>
                  <a:schemeClr val="dk1"/>
                </a:solidFill>
                <a:latin typeface="Calibri"/>
                <a:ea typeface="Calibri"/>
                <a:cs typeface="Calibri"/>
                <a:sym typeface="Calibri"/>
              </a:rPr>
              <a:t>Parent/Player Expectations</a:t>
            </a:r>
            <a:br>
              <a:rPr lang="en-US" sz="4400" dirty="0">
                <a:solidFill>
                  <a:schemeClr val="dk1"/>
                </a:solidFill>
                <a:latin typeface="Calibri"/>
                <a:ea typeface="Calibri"/>
                <a:cs typeface="Calibri"/>
                <a:sym typeface="Calibri"/>
              </a:rPr>
            </a:br>
            <a:endParaRPr sz="4400" dirty="0">
              <a:solidFill>
                <a:schemeClr val="dk1"/>
              </a:solidFill>
              <a:latin typeface="Calibri"/>
              <a:ea typeface="Calibri"/>
              <a:cs typeface="Calibri"/>
              <a:sym typeface="Calibri"/>
            </a:endParaRPr>
          </a:p>
        </p:txBody>
      </p:sp>
      <p:cxnSp>
        <p:nvCxnSpPr>
          <p:cNvPr id="230" name="Google Shape;230;p9"/>
          <p:cNvCxnSpPr/>
          <p:nvPr/>
        </p:nvCxnSpPr>
        <p:spPr>
          <a:xfrm>
            <a:off x="4654296" y="2057400"/>
            <a:ext cx="0" cy="2743200"/>
          </a:xfrm>
          <a:prstGeom prst="straightConnector1">
            <a:avLst/>
          </a:prstGeom>
          <a:noFill/>
          <a:ln w="19050" cap="flat" cmpd="sng">
            <a:solidFill>
              <a:schemeClr val="dk1">
                <a:alpha val="80000"/>
              </a:schemeClr>
            </a:solidFill>
            <a:prstDash val="solid"/>
            <a:miter lim="800000"/>
            <a:headEnd type="none" w="sm" len="sm"/>
            <a:tailEnd type="none" w="sm" len="sm"/>
          </a:ln>
        </p:spPr>
      </p:cxnSp>
      <p:sp>
        <p:nvSpPr>
          <p:cNvPr id="231" name="Google Shape;231;p9"/>
          <p:cNvSpPr txBox="1"/>
          <p:nvPr/>
        </p:nvSpPr>
        <p:spPr>
          <a:xfrm>
            <a:off x="4967564" y="1503627"/>
            <a:ext cx="6377768" cy="4782873"/>
          </a:xfrm>
          <a:prstGeom prst="rect">
            <a:avLst/>
          </a:prstGeom>
          <a:noFill/>
          <a:ln>
            <a:noFill/>
          </a:ln>
        </p:spPr>
        <p:txBody>
          <a:bodyPr spcFirstLastPara="1" wrap="square" lIns="91425" tIns="45700" rIns="91425" bIns="45700" anchor="ctr" anchorCtr="0">
            <a:normAutofit/>
          </a:bodyPr>
          <a:lstStyle/>
          <a:p>
            <a:pPr marL="57150" marR="0" lvl="0" indent="0" algn="l" rtl="0">
              <a:lnSpc>
                <a:spcPct val="90000"/>
              </a:lnSpc>
              <a:spcBef>
                <a:spcPts val="0"/>
              </a:spcBef>
              <a:spcAft>
                <a:spcPts val="0"/>
              </a:spcAft>
              <a:buNone/>
            </a:pPr>
            <a:r>
              <a:rPr lang="en-US" sz="2400" b="1" i="0" u="none" strike="noStrike" cap="none" dirty="0">
                <a:solidFill>
                  <a:srgbClr val="C00000"/>
                </a:solidFill>
                <a:latin typeface="Calibri"/>
                <a:ea typeface="Calibri"/>
                <a:cs typeface="Calibri"/>
                <a:sym typeface="Calibri"/>
              </a:rPr>
              <a:t>PLAYER:</a:t>
            </a:r>
            <a:endParaRPr dirty="0"/>
          </a:p>
          <a:p>
            <a:pPr marL="400050" marR="0" lvl="0" indent="-342900" algn="l" rtl="0">
              <a:lnSpc>
                <a:spcPct val="90000"/>
              </a:lnSpc>
              <a:spcBef>
                <a:spcPts val="60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Behavior towards coaches, players, officials and fans should ALWAYS be respectful</a:t>
            </a:r>
            <a:endParaRPr dirty="0"/>
          </a:p>
          <a:p>
            <a:pPr marL="400050" marR="0" lvl="0" indent="-342900" algn="l" rtl="0">
              <a:lnSpc>
                <a:spcPct val="90000"/>
              </a:lnSpc>
              <a:spcBef>
                <a:spcPts val="60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Respect our fields/schools</a:t>
            </a:r>
            <a:endParaRPr dirty="0"/>
          </a:p>
          <a:p>
            <a:pPr marL="400050" marR="0" lvl="0" indent="-342900" algn="l" rtl="0">
              <a:lnSpc>
                <a:spcPct val="90000"/>
              </a:lnSpc>
              <a:spcBef>
                <a:spcPts val="60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Players represent the spirit of SYFA both on and off the court</a:t>
            </a:r>
            <a:endParaRPr dirty="0"/>
          </a:p>
          <a:p>
            <a:pPr marL="400050" marR="0" lvl="0" indent="-342900" algn="l" rtl="0">
              <a:lnSpc>
                <a:spcPct val="90000"/>
              </a:lnSpc>
              <a:spcBef>
                <a:spcPts val="600"/>
              </a:spcBef>
              <a:spcAft>
                <a:spcPts val="0"/>
              </a:spcAft>
              <a:buClr>
                <a:schemeClr val="dk1"/>
              </a:buClr>
              <a:buSzPts val="2200"/>
              <a:buFont typeface="Arial"/>
              <a:buChar char="•"/>
            </a:pPr>
            <a:r>
              <a:rPr lang="en-US" sz="2200" b="0" i="0" u="none" strike="noStrike" cap="none" dirty="0">
                <a:solidFill>
                  <a:schemeClr val="dk1"/>
                </a:solidFill>
                <a:latin typeface="Calibri"/>
                <a:ea typeface="Calibri"/>
                <a:cs typeface="Calibri"/>
                <a:sym typeface="Calibri"/>
              </a:rPr>
              <a:t>All players will receive equal opportunity to practice time</a:t>
            </a:r>
            <a:endParaRPr sz="1800" b="1" i="0" u="none" strike="noStrike" cap="none" dirty="0">
              <a:solidFill>
                <a:srgbClr val="C00000"/>
              </a:solidFill>
              <a:latin typeface="Calibri"/>
              <a:ea typeface="Calibri"/>
              <a:cs typeface="Calibri"/>
              <a:sym typeface="Calibri"/>
            </a:endParaRPr>
          </a:p>
          <a:p>
            <a:pPr marL="0" marR="0" lvl="0" indent="152400" algn="l" rtl="0">
              <a:lnSpc>
                <a:spcPct val="90000"/>
              </a:lnSpc>
              <a:spcBef>
                <a:spcPts val="600"/>
              </a:spcBef>
              <a:spcAft>
                <a:spcPts val="0"/>
              </a:spcAft>
              <a:buClr>
                <a:schemeClr val="lt1"/>
              </a:buClr>
              <a:buSzPts val="24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235"/>
        <p:cNvGrpSpPr/>
        <p:nvPr/>
      </p:nvGrpSpPr>
      <p:grpSpPr>
        <a:xfrm>
          <a:off x="0" y="0"/>
          <a:ext cx="0" cy="0"/>
          <a:chOff x="0" y="0"/>
          <a:chExt cx="0" cy="0"/>
        </a:xfrm>
      </p:grpSpPr>
      <p:sp>
        <p:nvSpPr>
          <p:cNvPr id="236" name="Google Shape;236;p10"/>
          <p:cNvSpPr/>
          <p:nvPr/>
        </p:nvSpPr>
        <p:spPr>
          <a:xfrm>
            <a:off x="0" y="0"/>
            <a:ext cx="12188952" cy="6858000"/>
          </a:xfrm>
          <a:prstGeom prst="rect">
            <a:avLst/>
          </a:prstGeom>
          <a:solidFill>
            <a:srgbClr val="41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7" name="Google Shape;237;p10"/>
          <p:cNvSpPr/>
          <p:nvPr/>
        </p:nvSpPr>
        <p:spPr>
          <a:xfrm>
            <a:off x="533400" y="465745"/>
            <a:ext cx="11125200" cy="5639435"/>
          </a:xfrm>
          <a:prstGeom prst="rect">
            <a:avLst/>
          </a:prstGeom>
          <a:solidFill>
            <a:schemeClr val="lt1">
              <a:alpha val="92941"/>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8" name="Google Shape;238;p10"/>
          <p:cNvSpPr txBox="1">
            <a:spLocks noGrp="1"/>
          </p:cNvSpPr>
          <p:nvPr>
            <p:ph type="ctrTitle"/>
          </p:nvPr>
        </p:nvSpPr>
        <p:spPr>
          <a:xfrm>
            <a:off x="838200" y="894027"/>
            <a:ext cx="3494362" cy="478287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400"/>
              <a:buFont typeface="Calibri"/>
              <a:buNone/>
            </a:pPr>
            <a:r>
              <a:rPr lang="en-US" sz="4400" b="1" dirty="0">
                <a:solidFill>
                  <a:schemeClr val="dk1"/>
                </a:solidFill>
                <a:latin typeface="Calibri"/>
                <a:ea typeface="Calibri"/>
                <a:cs typeface="Calibri"/>
                <a:sym typeface="Calibri"/>
              </a:rPr>
              <a:t>Parent/Player Expectations</a:t>
            </a:r>
            <a:br>
              <a:rPr lang="en-US" sz="4400" dirty="0">
                <a:solidFill>
                  <a:schemeClr val="dk1"/>
                </a:solidFill>
                <a:latin typeface="Calibri"/>
                <a:ea typeface="Calibri"/>
                <a:cs typeface="Calibri"/>
                <a:sym typeface="Calibri"/>
              </a:rPr>
            </a:br>
            <a:endParaRPr sz="4400" dirty="0">
              <a:solidFill>
                <a:schemeClr val="dk1"/>
              </a:solidFill>
              <a:latin typeface="Calibri"/>
              <a:ea typeface="Calibri"/>
              <a:cs typeface="Calibri"/>
              <a:sym typeface="Calibri"/>
            </a:endParaRPr>
          </a:p>
        </p:txBody>
      </p:sp>
      <p:cxnSp>
        <p:nvCxnSpPr>
          <p:cNvPr id="239" name="Google Shape;239;p10"/>
          <p:cNvCxnSpPr/>
          <p:nvPr/>
        </p:nvCxnSpPr>
        <p:spPr>
          <a:xfrm>
            <a:off x="4654296" y="2057400"/>
            <a:ext cx="0" cy="2743200"/>
          </a:xfrm>
          <a:prstGeom prst="straightConnector1">
            <a:avLst/>
          </a:prstGeom>
          <a:noFill/>
          <a:ln w="19050" cap="flat" cmpd="sng">
            <a:solidFill>
              <a:schemeClr val="dk1">
                <a:alpha val="80000"/>
              </a:schemeClr>
            </a:solidFill>
            <a:prstDash val="solid"/>
            <a:miter lim="800000"/>
            <a:headEnd type="none" w="sm" len="sm"/>
            <a:tailEnd type="none" w="sm" len="sm"/>
          </a:ln>
        </p:spPr>
      </p:cxnSp>
      <p:sp>
        <p:nvSpPr>
          <p:cNvPr id="240" name="Google Shape;240;p10"/>
          <p:cNvSpPr txBox="1"/>
          <p:nvPr/>
        </p:nvSpPr>
        <p:spPr>
          <a:xfrm>
            <a:off x="4865962" y="1988883"/>
            <a:ext cx="6377768" cy="3848443"/>
          </a:xfrm>
          <a:prstGeom prst="rect">
            <a:avLst/>
          </a:prstGeom>
          <a:noFill/>
          <a:ln>
            <a:noFill/>
          </a:ln>
        </p:spPr>
        <p:txBody>
          <a:bodyPr spcFirstLastPara="1" wrap="square" lIns="91425" tIns="45700" rIns="91425" bIns="45700" anchor="ctr" anchorCtr="0">
            <a:normAutofit fontScale="77500" lnSpcReduction="20000"/>
          </a:bodyPr>
          <a:lstStyle/>
          <a:p>
            <a:pPr marL="57150" marR="0" lvl="0" indent="0" algn="l" rtl="0">
              <a:lnSpc>
                <a:spcPct val="90000"/>
              </a:lnSpc>
              <a:spcBef>
                <a:spcPts val="0"/>
              </a:spcBef>
              <a:spcAft>
                <a:spcPts val="0"/>
              </a:spcAft>
              <a:buNone/>
            </a:pPr>
            <a:r>
              <a:rPr lang="en-US" sz="2400" b="1" i="0" u="none" strike="noStrike" cap="none" dirty="0">
                <a:solidFill>
                  <a:srgbClr val="C00000"/>
                </a:solidFill>
                <a:latin typeface="Calibri"/>
                <a:ea typeface="Calibri"/>
                <a:cs typeface="Calibri"/>
                <a:sym typeface="Calibri"/>
              </a:rPr>
              <a:t>PARENT:</a:t>
            </a:r>
            <a:endParaRPr dirty="0"/>
          </a:p>
          <a:p>
            <a:pPr marL="400050" marR="0" lvl="0" indent="-342900" algn="l" rtl="0">
              <a:lnSpc>
                <a:spcPct val="90000"/>
              </a:lnSpc>
              <a:spcBef>
                <a:spcPts val="600"/>
              </a:spcBef>
              <a:spcAft>
                <a:spcPts val="0"/>
              </a:spcAft>
              <a:buClr>
                <a:schemeClr val="dk1"/>
              </a:buClr>
              <a:buSzPct val="100000"/>
              <a:buFont typeface="Arial"/>
              <a:buChar char="•"/>
            </a:pPr>
            <a:r>
              <a:rPr lang="en-US" sz="2200" b="0" i="0" u="none" strike="noStrike" cap="none" dirty="0">
                <a:solidFill>
                  <a:schemeClr val="dk1"/>
                </a:solidFill>
                <a:latin typeface="Calibri"/>
                <a:ea typeface="Calibri"/>
                <a:cs typeface="Calibri"/>
                <a:sym typeface="Calibri"/>
              </a:rPr>
              <a:t>Please maintain a positive attitude toward SYFA, the team, including players and coaches. When at tournaments, be respectful of all SYFA players/coaches</a:t>
            </a:r>
          </a:p>
          <a:p>
            <a:pPr marL="57150" marR="0" lvl="0" algn="l" rtl="0">
              <a:lnSpc>
                <a:spcPct val="90000"/>
              </a:lnSpc>
              <a:spcBef>
                <a:spcPts val="600"/>
              </a:spcBef>
              <a:spcAft>
                <a:spcPts val="0"/>
              </a:spcAft>
              <a:buClr>
                <a:schemeClr val="dk1"/>
              </a:buClr>
              <a:buSzPct val="100000"/>
            </a:pPr>
            <a:endParaRPr lang="en-US" sz="2200" b="0" i="0" u="none" strike="noStrike" cap="none" dirty="0">
              <a:solidFill>
                <a:schemeClr val="dk1"/>
              </a:solidFill>
              <a:latin typeface="Calibri"/>
              <a:ea typeface="Calibri"/>
              <a:cs typeface="Calibri"/>
              <a:sym typeface="Calibri"/>
            </a:endParaRPr>
          </a:p>
          <a:p>
            <a:pPr marL="400050" marR="0" lvl="0" indent="-342900" algn="l" rtl="0">
              <a:lnSpc>
                <a:spcPct val="90000"/>
              </a:lnSpc>
              <a:spcBef>
                <a:spcPts val="600"/>
              </a:spcBef>
              <a:spcAft>
                <a:spcPts val="0"/>
              </a:spcAft>
              <a:buClr>
                <a:schemeClr val="dk1"/>
              </a:buClr>
              <a:buSzPct val="100000"/>
              <a:buFont typeface="Arial"/>
              <a:buChar char="•"/>
            </a:pPr>
            <a:r>
              <a:rPr lang="en-US" sz="2200" dirty="0">
                <a:solidFill>
                  <a:schemeClr val="dk1"/>
                </a:solidFill>
                <a:latin typeface="Calibri"/>
                <a:ea typeface="Calibri"/>
                <a:cs typeface="Calibri"/>
                <a:sym typeface="Calibri"/>
              </a:rPr>
              <a:t>SYFA welcomes constructive feedback </a:t>
            </a:r>
            <a:r>
              <a:rPr lang="en-US" sz="2200" dirty="0">
                <a:solidFill>
                  <a:schemeClr val="dk1"/>
                </a:solidFill>
                <a:latin typeface="Calibri"/>
                <a:ea typeface="Calibri"/>
                <a:cs typeface="Calibri"/>
                <a:sym typeface="Wingdings" panose="05000000000000000000" pitchFamily="2" charset="2"/>
              </a:rPr>
              <a:t> </a:t>
            </a:r>
            <a:endParaRPr lang="en-US" sz="2200" b="0" i="0" u="none" strike="noStrike" cap="none" dirty="0">
              <a:solidFill>
                <a:schemeClr val="dk1"/>
              </a:solidFill>
              <a:latin typeface="Calibri"/>
              <a:ea typeface="Calibri"/>
              <a:cs typeface="Calibri"/>
              <a:sym typeface="Calibri"/>
            </a:endParaRPr>
          </a:p>
          <a:p>
            <a:pPr marL="57150" marR="0" lvl="0" algn="l" rtl="0">
              <a:lnSpc>
                <a:spcPct val="90000"/>
              </a:lnSpc>
              <a:spcBef>
                <a:spcPts val="600"/>
              </a:spcBef>
              <a:spcAft>
                <a:spcPts val="0"/>
              </a:spcAft>
              <a:buClr>
                <a:schemeClr val="dk1"/>
              </a:buClr>
              <a:buSzPct val="100000"/>
            </a:pPr>
            <a:endParaRPr dirty="0"/>
          </a:p>
          <a:p>
            <a:pPr marL="400050" marR="0" lvl="0" indent="-342900" algn="l" rtl="0">
              <a:lnSpc>
                <a:spcPct val="90000"/>
              </a:lnSpc>
              <a:spcBef>
                <a:spcPts val="600"/>
              </a:spcBef>
              <a:spcAft>
                <a:spcPts val="0"/>
              </a:spcAft>
              <a:buClr>
                <a:schemeClr val="dk1"/>
              </a:buClr>
              <a:buSzPct val="100000"/>
              <a:buFont typeface="Arial"/>
              <a:buChar char="•"/>
            </a:pPr>
            <a:r>
              <a:rPr lang="en-US" sz="2200" b="0" i="0" u="none" strike="noStrike" cap="none" dirty="0">
                <a:solidFill>
                  <a:schemeClr val="dk1"/>
                </a:solidFill>
                <a:latin typeface="Calibri"/>
                <a:ea typeface="Calibri"/>
                <a:cs typeface="Calibri"/>
                <a:sym typeface="Calibri"/>
              </a:rPr>
              <a:t>Please keep sideline coaching to a minimum unless asked to assist by coaches. </a:t>
            </a:r>
          </a:p>
          <a:p>
            <a:pPr marL="400050" marR="0" lvl="0" indent="-342900" algn="l" rtl="0">
              <a:lnSpc>
                <a:spcPct val="90000"/>
              </a:lnSpc>
              <a:spcBef>
                <a:spcPts val="600"/>
              </a:spcBef>
              <a:spcAft>
                <a:spcPts val="0"/>
              </a:spcAft>
              <a:buClr>
                <a:schemeClr val="dk1"/>
              </a:buClr>
              <a:buSzPct val="100000"/>
              <a:buFont typeface="Arial"/>
              <a:buChar char="•"/>
            </a:pPr>
            <a:r>
              <a:rPr lang="en-US" sz="2200" b="0" i="0" u="none" strike="noStrike" cap="none" dirty="0">
                <a:solidFill>
                  <a:schemeClr val="dk1"/>
                </a:solidFill>
                <a:latin typeface="Calibri"/>
                <a:ea typeface="Calibri"/>
                <a:cs typeface="Calibri"/>
                <a:sym typeface="Calibri"/>
              </a:rPr>
              <a:t>Comply with 24-hour rule</a:t>
            </a:r>
          </a:p>
          <a:p>
            <a:pPr marL="57150" marR="0" lvl="0" algn="l" rtl="0">
              <a:lnSpc>
                <a:spcPct val="90000"/>
              </a:lnSpc>
              <a:spcBef>
                <a:spcPts val="600"/>
              </a:spcBef>
              <a:spcAft>
                <a:spcPts val="0"/>
              </a:spcAft>
              <a:buClr>
                <a:schemeClr val="dk1"/>
              </a:buClr>
              <a:buSzPct val="100000"/>
            </a:pPr>
            <a:endParaRPr dirty="0"/>
          </a:p>
          <a:p>
            <a:pPr marL="400050" marR="0" lvl="0" indent="-342900" algn="l" rtl="0">
              <a:lnSpc>
                <a:spcPct val="90000"/>
              </a:lnSpc>
              <a:spcBef>
                <a:spcPts val="600"/>
              </a:spcBef>
              <a:spcAft>
                <a:spcPts val="0"/>
              </a:spcAft>
              <a:buClr>
                <a:schemeClr val="dk1"/>
              </a:buClr>
              <a:buSzPct val="100000"/>
              <a:buFont typeface="Arial"/>
              <a:buChar char="•"/>
            </a:pPr>
            <a:r>
              <a:rPr lang="en-US" sz="2200" b="0" i="0" u="none" strike="noStrike" cap="none" dirty="0">
                <a:solidFill>
                  <a:schemeClr val="dk1"/>
                </a:solidFill>
                <a:latin typeface="Calibri"/>
                <a:ea typeface="Calibri"/>
                <a:cs typeface="Calibri"/>
                <a:sym typeface="Calibri"/>
              </a:rPr>
              <a:t>Please inform your coaches if your player is going to be absent from games.  </a:t>
            </a:r>
          </a:p>
          <a:p>
            <a:pPr marL="57150" marR="0" lvl="0" algn="l" rtl="0">
              <a:lnSpc>
                <a:spcPct val="90000"/>
              </a:lnSpc>
              <a:spcBef>
                <a:spcPts val="600"/>
              </a:spcBef>
              <a:spcAft>
                <a:spcPts val="0"/>
              </a:spcAft>
              <a:buClr>
                <a:schemeClr val="dk1"/>
              </a:buClr>
              <a:buSzPct val="100000"/>
            </a:pPr>
            <a:endParaRPr dirty="0"/>
          </a:p>
          <a:p>
            <a:pPr marL="57150" marR="0" lvl="0" indent="0" algn="l" rtl="0">
              <a:lnSpc>
                <a:spcPct val="90000"/>
              </a:lnSpc>
              <a:spcBef>
                <a:spcPts val="600"/>
              </a:spcBef>
              <a:spcAft>
                <a:spcPts val="0"/>
              </a:spcAft>
              <a:buNone/>
            </a:pPr>
            <a:r>
              <a:rPr lang="en-US" sz="2000" b="0" i="0" u="none" strike="noStrike" cap="none" dirty="0">
                <a:solidFill>
                  <a:schemeClr val="dk1"/>
                </a:solidFill>
                <a:latin typeface="Calibri"/>
                <a:ea typeface="Calibri"/>
                <a:cs typeface="Calibri"/>
                <a:sym typeface="Calibri"/>
              </a:rPr>
              <a:t>**Full Handbook is available on </a:t>
            </a:r>
            <a:r>
              <a:rPr lang="en-US" sz="2000" b="0" i="0" u="none" strike="noStrike" cap="none" dirty="0">
                <a:solidFill>
                  <a:schemeClr val="dk1"/>
                </a:solidFill>
                <a:latin typeface="Calibri"/>
                <a:ea typeface="Calibri"/>
                <a:cs typeface="Calibri"/>
                <a:sym typeface="Calibri"/>
                <a:hlinkClick r:id="rId3"/>
              </a:rPr>
              <a:t>www.shakopeefootball.com</a:t>
            </a:r>
            <a:r>
              <a:rPr lang="en-US" sz="2000" b="0" i="0" u="none" strike="noStrike" cap="none" dirty="0">
                <a:solidFill>
                  <a:schemeClr val="dk1"/>
                </a:solidFill>
                <a:latin typeface="Calibri"/>
                <a:ea typeface="Calibri"/>
                <a:cs typeface="Calibri"/>
                <a:sym typeface="Calibri"/>
              </a:rPr>
              <a:t>** </a:t>
            </a:r>
          </a:p>
          <a:p>
            <a:pPr marL="57150" lvl="0">
              <a:lnSpc>
                <a:spcPct val="90000"/>
              </a:lnSpc>
              <a:spcBef>
                <a:spcPts val="600"/>
              </a:spcBef>
            </a:pPr>
            <a:r>
              <a:rPr lang="en-US" sz="2000" dirty="0">
                <a:solidFill>
                  <a:schemeClr val="dk1"/>
                </a:solidFill>
                <a:latin typeface="Calibri"/>
                <a:ea typeface="Calibri"/>
                <a:cs typeface="Calibri"/>
                <a:sym typeface="Calibri"/>
                <a:hlinkClick r:id="rId4"/>
              </a:rPr>
              <a:t>SYFA Parent Code of Conduct</a:t>
            </a:r>
            <a:endParaRPr sz="2000" b="0" i="0" u="none" strike="noStrike" cap="none" dirty="0">
              <a:solidFill>
                <a:schemeClr val="dk1"/>
              </a:solidFill>
              <a:latin typeface="Calibri"/>
              <a:ea typeface="Calibri"/>
              <a:cs typeface="Calibri"/>
              <a:sym typeface="Calibri"/>
            </a:endParaRPr>
          </a:p>
          <a:p>
            <a:pPr marL="400050" marR="0" lvl="0" indent="-213359" algn="l" rtl="0">
              <a:lnSpc>
                <a:spcPct val="90000"/>
              </a:lnSpc>
              <a:spcBef>
                <a:spcPts val="600"/>
              </a:spcBef>
              <a:spcAft>
                <a:spcPts val="0"/>
              </a:spcAft>
              <a:buClr>
                <a:schemeClr val="lt1"/>
              </a:buClr>
              <a:buSzPct val="100000"/>
              <a:buFont typeface="Arial"/>
              <a:buNone/>
            </a:pPr>
            <a:endParaRPr sz="2400" b="0" i="0" u="none" strike="noStrike" cap="none" dirty="0">
              <a:solidFill>
                <a:schemeClr val="dk1"/>
              </a:solidFill>
              <a:latin typeface="Calibri"/>
              <a:ea typeface="Calibri"/>
              <a:cs typeface="Calibri"/>
              <a:sym typeface="Calibri"/>
            </a:endParaRPr>
          </a:p>
          <a:p>
            <a:pPr marL="57150" marR="0" lvl="0" indent="0" algn="l" rtl="0">
              <a:lnSpc>
                <a:spcPct val="90000"/>
              </a:lnSpc>
              <a:spcBef>
                <a:spcPts val="600"/>
              </a:spcBef>
              <a:spcAft>
                <a:spcPts val="0"/>
              </a:spcAft>
              <a:buNone/>
            </a:pPr>
            <a:endParaRPr sz="2400" b="0" i="0" u="none" strike="noStrike" cap="none" dirty="0">
              <a:solidFill>
                <a:schemeClr val="dk1"/>
              </a:solidFill>
              <a:latin typeface="Calibri"/>
              <a:ea typeface="Calibri"/>
              <a:cs typeface="Calibri"/>
              <a:sym typeface="Calibri"/>
            </a:endParaRPr>
          </a:p>
          <a:p>
            <a:pPr marL="57150" marR="0" lvl="0" indent="0" algn="l" rtl="0">
              <a:lnSpc>
                <a:spcPct val="90000"/>
              </a:lnSpc>
              <a:spcBef>
                <a:spcPts val="600"/>
              </a:spcBef>
              <a:spcAft>
                <a:spcPts val="0"/>
              </a:spcAft>
              <a:buNone/>
            </a:pPr>
            <a:endParaRPr sz="1800" b="1" i="0" u="none" strike="noStrike" cap="none" dirty="0">
              <a:solidFill>
                <a:srgbClr val="C00000"/>
              </a:solidFill>
              <a:latin typeface="Calibri"/>
              <a:ea typeface="Calibri"/>
              <a:cs typeface="Calibri"/>
              <a:sym typeface="Calibri"/>
            </a:endParaRPr>
          </a:p>
          <a:p>
            <a:pPr marL="0" marR="0" lvl="0" indent="129540" algn="l" rtl="0">
              <a:lnSpc>
                <a:spcPct val="90000"/>
              </a:lnSpc>
              <a:spcBef>
                <a:spcPts val="600"/>
              </a:spcBef>
              <a:spcAft>
                <a:spcPts val="0"/>
              </a:spcAft>
              <a:buClr>
                <a:schemeClr val="lt1"/>
              </a:buClr>
              <a:buSzPct val="1000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244"/>
        <p:cNvGrpSpPr/>
        <p:nvPr/>
      </p:nvGrpSpPr>
      <p:grpSpPr>
        <a:xfrm>
          <a:off x="0" y="0"/>
          <a:ext cx="0" cy="0"/>
          <a:chOff x="0" y="0"/>
          <a:chExt cx="0" cy="0"/>
        </a:xfrm>
      </p:grpSpPr>
      <p:sp>
        <p:nvSpPr>
          <p:cNvPr id="245" name="Google Shape;245;p11"/>
          <p:cNvSpPr/>
          <p:nvPr/>
        </p:nvSpPr>
        <p:spPr>
          <a:xfrm>
            <a:off x="0" y="0"/>
            <a:ext cx="12188952" cy="6858000"/>
          </a:xfrm>
          <a:prstGeom prst="rect">
            <a:avLst/>
          </a:prstGeom>
          <a:solidFill>
            <a:srgbClr val="41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6" name="Google Shape;246;p11"/>
          <p:cNvSpPr/>
          <p:nvPr/>
        </p:nvSpPr>
        <p:spPr>
          <a:xfrm>
            <a:off x="533400" y="465745"/>
            <a:ext cx="11125200" cy="5639435"/>
          </a:xfrm>
          <a:prstGeom prst="rect">
            <a:avLst/>
          </a:prstGeom>
          <a:solidFill>
            <a:schemeClr val="lt1">
              <a:alpha val="92941"/>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7" name="Google Shape;247;p11"/>
          <p:cNvSpPr txBox="1">
            <a:spLocks noGrp="1"/>
          </p:cNvSpPr>
          <p:nvPr>
            <p:ph type="ctrTitle"/>
          </p:nvPr>
        </p:nvSpPr>
        <p:spPr>
          <a:xfrm>
            <a:off x="838200" y="894027"/>
            <a:ext cx="3494362" cy="478287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400"/>
              <a:buFont typeface="Calibri"/>
              <a:buNone/>
            </a:pPr>
            <a:r>
              <a:rPr lang="en-US" sz="4400" b="1" dirty="0">
                <a:solidFill>
                  <a:schemeClr val="dk1"/>
                </a:solidFill>
                <a:latin typeface="Calibri"/>
                <a:ea typeface="Calibri"/>
                <a:cs typeface="Calibri"/>
                <a:sym typeface="Calibri"/>
              </a:rPr>
              <a:t>Parent/Player Expectations</a:t>
            </a:r>
            <a:br>
              <a:rPr lang="en-US" sz="4400" dirty="0">
                <a:solidFill>
                  <a:schemeClr val="dk1"/>
                </a:solidFill>
                <a:latin typeface="Calibri"/>
                <a:ea typeface="Calibri"/>
                <a:cs typeface="Calibri"/>
                <a:sym typeface="Calibri"/>
              </a:rPr>
            </a:br>
            <a:endParaRPr sz="4400" dirty="0">
              <a:solidFill>
                <a:schemeClr val="dk1"/>
              </a:solidFill>
              <a:latin typeface="Calibri"/>
              <a:ea typeface="Calibri"/>
              <a:cs typeface="Calibri"/>
              <a:sym typeface="Calibri"/>
            </a:endParaRPr>
          </a:p>
        </p:txBody>
      </p:sp>
      <p:cxnSp>
        <p:nvCxnSpPr>
          <p:cNvPr id="248" name="Google Shape;248;p11"/>
          <p:cNvCxnSpPr/>
          <p:nvPr/>
        </p:nvCxnSpPr>
        <p:spPr>
          <a:xfrm>
            <a:off x="4654296" y="2057400"/>
            <a:ext cx="0" cy="2743200"/>
          </a:xfrm>
          <a:prstGeom prst="straightConnector1">
            <a:avLst/>
          </a:prstGeom>
          <a:noFill/>
          <a:ln w="19050" cap="flat" cmpd="sng">
            <a:solidFill>
              <a:schemeClr val="dk1">
                <a:alpha val="80000"/>
              </a:schemeClr>
            </a:solidFill>
            <a:prstDash val="solid"/>
            <a:miter lim="800000"/>
            <a:headEnd type="none" w="sm" len="sm"/>
            <a:tailEnd type="none" w="sm" len="sm"/>
          </a:ln>
        </p:spPr>
      </p:cxnSp>
      <p:sp>
        <p:nvSpPr>
          <p:cNvPr id="249" name="Google Shape;249;p11"/>
          <p:cNvSpPr txBox="1"/>
          <p:nvPr/>
        </p:nvSpPr>
        <p:spPr>
          <a:xfrm>
            <a:off x="4867277" y="2162175"/>
            <a:ext cx="6377768" cy="3781425"/>
          </a:xfrm>
          <a:prstGeom prst="rect">
            <a:avLst/>
          </a:prstGeom>
          <a:noFill/>
          <a:ln>
            <a:noFill/>
          </a:ln>
        </p:spPr>
        <p:txBody>
          <a:bodyPr spcFirstLastPara="1" wrap="square" lIns="91425" tIns="45700" rIns="91425" bIns="45700" anchor="ctr" anchorCtr="0">
            <a:normAutofit fontScale="92500" lnSpcReduction="20000"/>
          </a:bodyPr>
          <a:lstStyle/>
          <a:p>
            <a:pPr marL="57150" marR="0" lvl="0" indent="0" algn="l" rtl="0">
              <a:lnSpc>
                <a:spcPct val="90000"/>
              </a:lnSpc>
              <a:spcBef>
                <a:spcPts val="0"/>
              </a:spcBef>
              <a:spcAft>
                <a:spcPts val="0"/>
              </a:spcAft>
              <a:buNone/>
            </a:pPr>
            <a:r>
              <a:rPr lang="en-US" sz="2600" b="1" i="0" u="none" strike="noStrike" cap="none" dirty="0">
                <a:solidFill>
                  <a:srgbClr val="C00000"/>
                </a:solidFill>
                <a:latin typeface="Calibri"/>
                <a:ea typeface="Calibri"/>
                <a:cs typeface="Calibri"/>
                <a:sym typeface="Calibri"/>
              </a:rPr>
              <a:t>COACHES:</a:t>
            </a:r>
            <a:endParaRPr dirty="0"/>
          </a:p>
          <a:p>
            <a:pPr marL="285750" marR="0" lvl="0" indent="-285750" algn="l" rtl="0">
              <a:spcBef>
                <a:spcPts val="600"/>
              </a:spcBef>
              <a:spcAft>
                <a:spcPts val="0"/>
              </a:spcAft>
              <a:buClr>
                <a:schemeClr val="dk1"/>
              </a:buClr>
              <a:buSzPct val="100000"/>
              <a:buFont typeface="Arial"/>
              <a:buChar char="•"/>
            </a:pPr>
            <a:r>
              <a:rPr lang="en-US" sz="2200" b="0" i="0" u="none" strike="noStrike" cap="none" dirty="0">
                <a:solidFill>
                  <a:schemeClr val="dk1"/>
                </a:solidFill>
                <a:latin typeface="Calibri"/>
                <a:ea typeface="Calibri"/>
                <a:cs typeface="Calibri"/>
                <a:sym typeface="Calibri"/>
              </a:rPr>
              <a:t>Behavior towards other coaches, players, parents, officials and other spectators should ALWAYS be respectful.</a:t>
            </a:r>
          </a:p>
          <a:p>
            <a:pPr marR="0" lvl="0" algn="l" rtl="0">
              <a:spcBef>
                <a:spcPts val="600"/>
              </a:spcBef>
              <a:spcAft>
                <a:spcPts val="0"/>
              </a:spcAft>
              <a:buClr>
                <a:schemeClr val="dk1"/>
              </a:buClr>
              <a:buSzPct val="100000"/>
            </a:pPr>
            <a:endParaRPr dirty="0"/>
          </a:p>
          <a:p>
            <a:pPr marL="285750" marR="0" lvl="0" indent="-285750" algn="l" rtl="0">
              <a:spcBef>
                <a:spcPts val="0"/>
              </a:spcBef>
              <a:spcAft>
                <a:spcPts val="0"/>
              </a:spcAft>
              <a:buClr>
                <a:schemeClr val="dk1"/>
              </a:buClr>
              <a:buSzPct val="100000"/>
              <a:buFont typeface="Arial"/>
              <a:buChar char="•"/>
            </a:pPr>
            <a:r>
              <a:rPr lang="en-US" sz="2200" b="0" i="0" u="none" strike="noStrike" cap="none" dirty="0">
                <a:solidFill>
                  <a:schemeClr val="dk1"/>
                </a:solidFill>
                <a:latin typeface="Calibri"/>
                <a:ea typeface="Calibri"/>
                <a:cs typeface="Calibri"/>
                <a:sym typeface="Calibri"/>
              </a:rPr>
              <a:t>Coaches should demonstrate good sportsmanship both on and off the </a:t>
            </a:r>
            <a:r>
              <a:rPr lang="en-US" sz="2200" dirty="0">
                <a:solidFill>
                  <a:schemeClr val="dk1"/>
                </a:solidFill>
                <a:latin typeface="Calibri"/>
                <a:ea typeface="Calibri"/>
                <a:cs typeface="Calibri"/>
                <a:sym typeface="Calibri"/>
              </a:rPr>
              <a:t>field</a:t>
            </a:r>
            <a:r>
              <a:rPr lang="en-US" sz="2200" b="0" i="0" u="none" strike="noStrike" cap="none" dirty="0">
                <a:solidFill>
                  <a:schemeClr val="dk1"/>
                </a:solidFill>
                <a:latin typeface="Calibri"/>
                <a:ea typeface="Calibri"/>
                <a:cs typeface="Calibri"/>
                <a:sym typeface="Calibri"/>
              </a:rPr>
              <a:t>.  We are all Sabers</a:t>
            </a:r>
          </a:p>
          <a:p>
            <a:pPr marR="0" lvl="0" algn="l" rtl="0">
              <a:spcBef>
                <a:spcPts val="0"/>
              </a:spcBef>
              <a:spcAft>
                <a:spcPts val="0"/>
              </a:spcAft>
              <a:buClr>
                <a:schemeClr val="dk1"/>
              </a:buClr>
              <a:buSzPct val="100000"/>
            </a:pPr>
            <a:endParaRPr dirty="0"/>
          </a:p>
          <a:p>
            <a:pPr marL="285750" marR="0" lvl="0" indent="-285750" algn="l" rtl="0">
              <a:spcBef>
                <a:spcPts val="0"/>
              </a:spcBef>
              <a:spcAft>
                <a:spcPts val="0"/>
              </a:spcAft>
              <a:buClr>
                <a:schemeClr val="dk1"/>
              </a:buClr>
              <a:buSzPct val="100000"/>
              <a:buFont typeface="Arial"/>
              <a:buChar char="•"/>
            </a:pPr>
            <a:r>
              <a:rPr lang="en-US" sz="2200" b="0" i="0" u="none" strike="noStrike" cap="none" dirty="0">
                <a:solidFill>
                  <a:schemeClr val="dk1"/>
                </a:solidFill>
                <a:latin typeface="Calibri"/>
                <a:ea typeface="Calibri"/>
                <a:cs typeface="Calibri"/>
                <a:sym typeface="Calibri"/>
              </a:rPr>
              <a:t>Show concern for player safety and well-being.</a:t>
            </a:r>
          </a:p>
          <a:p>
            <a:pPr marR="0" lvl="0" algn="l" rtl="0">
              <a:spcBef>
                <a:spcPts val="0"/>
              </a:spcBef>
              <a:spcAft>
                <a:spcPts val="0"/>
              </a:spcAft>
              <a:buClr>
                <a:schemeClr val="dk1"/>
              </a:buClr>
              <a:buSzPct val="100000"/>
            </a:pPr>
            <a:endParaRPr dirty="0"/>
          </a:p>
          <a:p>
            <a:pPr marL="285750" marR="0" lvl="0" indent="-285750" algn="l" rtl="0">
              <a:spcBef>
                <a:spcPts val="0"/>
              </a:spcBef>
              <a:spcAft>
                <a:spcPts val="0"/>
              </a:spcAft>
              <a:buClr>
                <a:schemeClr val="dk1"/>
              </a:buClr>
              <a:buSzPct val="100000"/>
              <a:buFont typeface="Arial"/>
              <a:buChar char="•"/>
            </a:pPr>
            <a:r>
              <a:rPr lang="en-US" sz="2200" b="0" i="0" u="none" strike="noStrike" cap="none" dirty="0">
                <a:solidFill>
                  <a:schemeClr val="dk1"/>
                </a:solidFill>
                <a:latin typeface="Calibri"/>
                <a:ea typeface="Calibri"/>
                <a:cs typeface="Calibri"/>
                <a:sym typeface="Calibri"/>
              </a:rPr>
              <a:t>Teach and provide knowledge to the best of his or her ability, Encourage open, two-way communication with parents and players.</a:t>
            </a:r>
          </a:p>
          <a:p>
            <a:pPr marL="285750" marR="0" lvl="0" indent="-285750" algn="l" rtl="0">
              <a:spcBef>
                <a:spcPts val="0"/>
              </a:spcBef>
              <a:spcAft>
                <a:spcPts val="0"/>
              </a:spcAft>
              <a:buClr>
                <a:schemeClr val="dk1"/>
              </a:buClr>
              <a:buSzPct val="100000"/>
              <a:buFont typeface="Arial"/>
              <a:buChar char="•"/>
            </a:pPr>
            <a:endParaRPr lang="en-US" sz="2200" dirty="0">
              <a:solidFill>
                <a:schemeClr val="dk1"/>
              </a:solidFill>
              <a:latin typeface="Calibri"/>
              <a:ea typeface="Calibri"/>
              <a:cs typeface="Calibri"/>
              <a:sym typeface="Calibri"/>
            </a:endParaRPr>
          </a:p>
          <a:p>
            <a:pPr marL="285750" indent="-285750">
              <a:buClr>
                <a:schemeClr val="dk1"/>
              </a:buClr>
              <a:buSzPct val="100000"/>
              <a:buFont typeface="Arial"/>
              <a:buChar char="•"/>
            </a:pPr>
            <a:r>
              <a:rPr lang="en-US" sz="1400" b="0" i="0" u="none" strike="noStrike" cap="none" dirty="0">
                <a:solidFill>
                  <a:schemeClr val="dk1"/>
                </a:solidFill>
                <a:latin typeface="Calibri"/>
                <a:ea typeface="Calibri"/>
                <a:cs typeface="Calibri"/>
                <a:sym typeface="Calibri"/>
              </a:rPr>
              <a:t>**Full Handbook is available on </a:t>
            </a:r>
            <a:r>
              <a:rPr lang="en-US" sz="1400" b="0" i="0" u="none" strike="noStrike" cap="none" dirty="0">
                <a:solidFill>
                  <a:schemeClr val="dk1"/>
                </a:solidFill>
                <a:latin typeface="Calibri"/>
                <a:ea typeface="Calibri"/>
                <a:cs typeface="Calibri"/>
                <a:sym typeface="Calibri"/>
                <a:hlinkClick r:id="rId3"/>
              </a:rPr>
              <a:t>www.shakopeefootball.com</a:t>
            </a:r>
            <a:r>
              <a:rPr lang="en-US" sz="1400" b="0" i="0" u="none" strike="noStrike" cap="none" dirty="0">
                <a:solidFill>
                  <a:schemeClr val="dk1"/>
                </a:solidFill>
                <a:latin typeface="Calibri"/>
                <a:ea typeface="Calibri"/>
                <a:cs typeface="Calibri"/>
                <a:sym typeface="Calibri"/>
              </a:rPr>
              <a:t>** </a:t>
            </a:r>
          </a:p>
          <a:p>
            <a:pPr marR="0" lvl="0" algn="l" rtl="0">
              <a:spcBef>
                <a:spcPts val="0"/>
              </a:spcBef>
              <a:spcAft>
                <a:spcPts val="0"/>
              </a:spcAft>
              <a:buClr>
                <a:schemeClr val="dk1"/>
              </a:buClr>
              <a:buSzPct val="100000"/>
            </a:pP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57150" marR="0" lvl="0" indent="0" algn="l" rtl="0">
              <a:lnSpc>
                <a:spcPct val="90000"/>
              </a:lnSpc>
              <a:spcBef>
                <a:spcPts val="0"/>
              </a:spcBef>
              <a:spcAft>
                <a:spcPts val="0"/>
              </a:spcAft>
              <a:buNone/>
            </a:pPr>
            <a:endParaRPr sz="2400" dirty="0">
              <a:solidFill>
                <a:schemeClr val="dk1"/>
              </a:solidFill>
              <a:latin typeface="Calibri"/>
              <a:ea typeface="Calibri"/>
              <a:cs typeface="Calibri"/>
              <a:sym typeface="Calibri"/>
            </a:endParaRPr>
          </a:p>
          <a:p>
            <a:pPr marL="57150" marR="0" lvl="0" indent="0" algn="l" rtl="0">
              <a:lnSpc>
                <a:spcPct val="90000"/>
              </a:lnSpc>
              <a:spcBef>
                <a:spcPts val="600"/>
              </a:spcBef>
              <a:spcAft>
                <a:spcPts val="0"/>
              </a:spcAft>
              <a:buNone/>
            </a:pPr>
            <a:endParaRPr sz="1800" b="1" dirty="0">
              <a:solidFill>
                <a:srgbClr val="C00000"/>
              </a:solidFill>
              <a:latin typeface="Calibri"/>
              <a:ea typeface="Calibri"/>
              <a:cs typeface="Calibri"/>
              <a:sym typeface="Calibri"/>
            </a:endParaRPr>
          </a:p>
          <a:p>
            <a:pPr marL="0" marR="0" lvl="0" indent="140970" algn="l" rtl="0">
              <a:lnSpc>
                <a:spcPct val="90000"/>
              </a:lnSpc>
              <a:spcBef>
                <a:spcPts val="600"/>
              </a:spcBef>
              <a:spcAft>
                <a:spcPts val="0"/>
              </a:spcAft>
              <a:buClr>
                <a:schemeClr val="lt1"/>
              </a:buClr>
              <a:buSzPct val="100000"/>
              <a:buFont typeface="Arial"/>
              <a:buNone/>
            </a:pPr>
            <a:endParaRPr sz="24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F52B9111-D54E-AF0B-BAB7-09D28B4F2C4A}"/>
            </a:ext>
          </a:extLst>
        </p:cNvPr>
        <p:cNvGrpSpPr/>
        <p:nvPr/>
      </p:nvGrpSpPr>
      <p:grpSpPr>
        <a:xfrm>
          <a:off x="0" y="0"/>
          <a:ext cx="0" cy="0"/>
          <a:chOff x="0" y="0"/>
          <a:chExt cx="0" cy="0"/>
        </a:xfrm>
      </p:grpSpPr>
      <p:sp>
        <p:nvSpPr>
          <p:cNvPr id="210" name="Google Shape;210;p7">
            <a:extLst>
              <a:ext uri="{FF2B5EF4-FFF2-40B4-BE49-F238E27FC236}">
                <a16:creationId xmlns:a16="http://schemas.microsoft.com/office/drawing/2014/main" id="{54EB6413-6F56-C605-5CAC-2ACB5760D665}"/>
              </a:ext>
            </a:extLst>
          </p:cNvPr>
          <p:cNvSpPr/>
          <p:nvPr/>
        </p:nvSpPr>
        <p:spPr>
          <a:xfrm>
            <a:off x="879542" y="0"/>
            <a:ext cx="10432916" cy="6858000"/>
          </a:xfrm>
          <a:custGeom>
            <a:avLst/>
            <a:gdLst/>
            <a:ahLst/>
            <a:cxnLst/>
            <a:rect l="l" t="t" r="r" b="b"/>
            <a:pathLst>
              <a:path w="10432916" h="6858000" extrusionOk="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1" name="Google Shape;211;p7">
            <a:extLst>
              <a:ext uri="{FF2B5EF4-FFF2-40B4-BE49-F238E27FC236}">
                <a16:creationId xmlns:a16="http://schemas.microsoft.com/office/drawing/2014/main" id="{3CB12275-D261-C1FF-40AF-6C93EF6672A0}"/>
              </a:ext>
            </a:extLst>
          </p:cNvPr>
          <p:cNvSpPr/>
          <p:nvPr/>
        </p:nvSpPr>
        <p:spPr>
          <a:xfrm>
            <a:off x="1134942" y="0"/>
            <a:ext cx="9922116" cy="6858000"/>
          </a:xfrm>
          <a:custGeom>
            <a:avLst/>
            <a:gdLst/>
            <a:ahLst/>
            <a:cxnLst/>
            <a:rect l="l" t="t" r="r" b="b"/>
            <a:pathLst>
              <a:path w="9922116" h="6858000" extrusionOk="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2" name="Google Shape;212;p7">
            <a:extLst>
              <a:ext uri="{FF2B5EF4-FFF2-40B4-BE49-F238E27FC236}">
                <a16:creationId xmlns:a16="http://schemas.microsoft.com/office/drawing/2014/main" id="{5241B138-A15A-6FC7-C768-268B2F4965B0}"/>
              </a:ext>
            </a:extLst>
          </p:cNvPr>
          <p:cNvSpPr txBox="1">
            <a:spLocks noGrp="1"/>
          </p:cNvSpPr>
          <p:nvPr>
            <p:ph type="title"/>
          </p:nvPr>
        </p:nvSpPr>
        <p:spPr>
          <a:xfrm>
            <a:off x="2311147" y="365760"/>
            <a:ext cx="7569706" cy="12882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Calibri"/>
              <a:buNone/>
            </a:pPr>
            <a:r>
              <a:rPr lang="en-US" sz="4400" b="1" dirty="0" err="1">
                <a:solidFill>
                  <a:srgbClr val="FF0000"/>
                </a:solidFill>
                <a:latin typeface="Calibri"/>
                <a:ea typeface="Calibri"/>
                <a:cs typeface="Calibri"/>
                <a:sym typeface="Calibri"/>
              </a:rPr>
              <a:t>PlayModeler</a:t>
            </a:r>
            <a:r>
              <a:rPr lang="en-US" sz="4400" b="1" dirty="0">
                <a:solidFill>
                  <a:srgbClr val="FF0000"/>
                </a:solidFill>
                <a:latin typeface="Calibri"/>
                <a:ea typeface="Calibri"/>
                <a:cs typeface="Calibri"/>
                <a:sym typeface="Calibri"/>
              </a:rPr>
              <a:t> Coaching Tool</a:t>
            </a:r>
            <a:endParaRPr dirty="0"/>
          </a:p>
        </p:txBody>
      </p:sp>
      <p:sp>
        <p:nvSpPr>
          <p:cNvPr id="213" name="Google Shape;213;p7">
            <a:extLst>
              <a:ext uri="{FF2B5EF4-FFF2-40B4-BE49-F238E27FC236}">
                <a16:creationId xmlns:a16="http://schemas.microsoft.com/office/drawing/2014/main" id="{82906D85-0BEE-A144-592F-6AECF7E23BA4}"/>
              </a:ext>
            </a:extLst>
          </p:cNvPr>
          <p:cNvSpPr txBox="1">
            <a:spLocks noGrp="1"/>
          </p:cNvSpPr>
          <p:nvPr>
            <p:ph type="body" idx="1"/>
          </p:nvPr>
        </p:nvSpPr>
        <p:spPr>
          <a:xfrm>
            <a:off x="2165568" y="1335586"/>
            <a:ext cx="8142214" cy="500425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lt1"/>
              </a:buClr>
              <a:buSzPts val="1100"/>
              <a:buNone/>
            </a:pPr>
            <a:endParaRPr sz="1100" b="1" dirty="0"/>
          </a:p>
          <a:p>
            <a:pPr marL="228600" lvl="0" indent="-76200" algn="ctr" rtl="0">
              <a:lnSpc>
                <a:spcPct val="90000"/>
              </a:lnSpc>
              <a:spcBef>
                <a:spcPts val="1000"/>
              </a:spcBef>
              <a:spcAft>
                <a:spcPts val="0"/>
              </a:spcAft>
              <a:buClr>
                <a:schemeClr val="lt1"/>
              </a:buClr>
              <a:buSzPts val="2400"/>
              <a:buNone/>
            </a:pPr>
            <a:r>
              <a:rPr lang="en-US" sz="2400" b="1" dirty="0">
                <a:solidFill>
                  <a:schemeClr val="lt1"/>
                </a:solidFill>
                <a:latin typeface="Calibri"/>
                <a:ea typeface="Calibri"/>
                <a:cs typeface="Calibri"/>
                <a:sym typeface="Calibri"/>
              </a:rPr>
              <a:t>This year we are introducing a new tool for coaches:</a:t>
            </a:r>
          </a:p>
          <a:p>
            <a:pPr marL="228600" lvl="0" indent="-76200" algn="ctr" rtl="0">
              <a:lnSpc>
                <a:spcPct val="90000"/>
              </a:lnSpc>
              <a:spcBef>
                <a:spcPts val="1000"/>
              </a:spcBef>
              <a:spcAft>
                <a:spcPts val="0"/>
              </a:spcAft>
              <a:buClr>
                <a:schemeClr val="lt1"/>
              </a:buClr>
              <a:buSzPts val="2400"/>
              <a:buNone/>
            </a:pPr>
            <a:r>
              <a:rPr lang="en-US" sz="2400" b="1" dirty="0" err="1"/>
              <a:t>PlayModeler</a:t>
            </a:r>
            <a:endParaRPr sz="2400" dirty="0"/>
          </a:p>
          <a:p>
            <a:pPr marL="0" lvl="0" indent="0" algn="l" rtl="0">
              <a:lnSpc>
                <a:spcPct val="90000"/>
              </a:lnSpc>
              <a:spcBef>
                <a:spcPts val="1000"/>
              </a:spcBef>
              <a:spcAft>
                <a:spcPts val="0"/>
              </a:spcAft>
              <a:buClr>
                <a:schemeClr val="lt1"/>
              </a:buClr>
              <a:buSzPts val="2400"/>
              <a:buNone/>
            </a:pPr>
            <a:endParaRPr lang="en-US" sz="2400" dirty="0"/>
          </a:p>
          <a:p>
            <a:pPr marL="457200" lvl="1" indent="0">
              <a:buSzPts val="2000"/>
              <a:buNone/>
            </a:pPr>
            <a:endParaRPr lang="en-US" sz="2000" dirty="0"/>
          </a:p>
        </p:txBody>
      </p:sp>
    </p:spTree>
    <p:extLst>
      <p:ext uri="{BB962C8B-B14F-4D97-AF65-F5344CB8AC3E}">
        <p14:creationId xmlns:p14="http://schemas.microsoft.com/office/powerpoint/2010/main" val="2453156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p16"/>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08" name="Google Shape;308;p16"/>
          <p:cNvGrpSpPr/>
          <p:nvPr/>
        </p:nvGrpSpPr>
        <p:grpSpPr>
          <a:xfrm>
            <a:off x="0" y="3296011"/>
            <a:ext cx="12192000" cy="3561989"/>
            <a:chOff x="0" y="3296011"/>
            <a:chExt cx="12192000" cy="3561989"/>
          </a:xfrm>
        </p:grpSpPr>
        <p:grpSp>
          <p:nvGrpSpPr>
            <p:cNvPr id="309" name="Google Shape;309;p16"/>
            <p:cNvGrpSpPr/>
            <p:nvPr/>
          </p:nvGrpSpPr>
          <p:grpSpPr>
            <a:xfrm>
              <a:off x="0" y="3681702"/>
              <a:ext cx="12192000" cy="3176298"/>
              <a:chOff x="0" y="3681702"/>
              <a:chExt cx="12192000" cy="3176298"/>
            </a:xfrm>
          </p:grpSpPr>
          <p:sp>
            <p:nvSpPr>
              <p:cNvPr id="310" name="Google Shape;310;p16"/>
              <p:cNvSpPr/>
              <p:nvPr/>
            </p:nvSpPr>
            <p:spPr>
              <a:xfrm>
                <a:off x="0" y="3681702"/>
                <a:ext cx="12192000" cy="3176298"/>
              </a:xfrm>
              <a:custGeom>
                <a:avLst/>
                <a:gdLst/>
                <a:ahLst/>
                <a:cxnLst/>
                <a:rect l="l" t="t" r="r" b="b"/>
                <a:pathLst>
                  <a:path w="12192000" h="3176298" extrusionOk="0">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16"/>
              <p:cNvSpPr/>
              <p:nvPr/>
            </p:nvSpPr>
            <p:spPr>
              <a:xfrm>
                <a:off x="0" y="3681702"/>
                <a:ext cx="12192000" cy="3176298"/>
              </a:xfrm>
              <a:custGeom>
                <a:avLst/>
                <a:gdLst/>
                <a:ahLst/>
                <a:cxnLst/>
                <a:rect l="l" t="t" r="r" b="b"/>
                <a:pathLst>
                  <a:path w="12192000" h="3176298" extrusionOk="0">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lt1">
                  <a:alpha val="1372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12" name="Google Shape;312;p16"/>
            <p:cNvGrpSpPr/>
            <p:nvPr/>
          </p:nvGrpSpPr>
          <p:grpSpPr>
            <a:xfrm>
              <a:off x="544" y="3296011"/>
              <a:ext cx="12191456" cy="2849975"/>
              <a:chOff x="544" y="3296011"/>
              <a:chExt cx="12191456" cy="2849975"/>
            </a:xfrm>
          </p:grpSpPr>
          <p:sp>
            <p:nvSpPr>
              <p:cNvPr id="313" name="Google Shape;313;p16"/>
              <p:cNvSpPr/>
              <p:nvPr/>
            </p:nvSpPr>
            <p:spPr>
              <a:xfrm>
                <a:off x="544" y="3296011"/>
                <a:ext cx="12191456" cy="2849975"/>
              </a:xfrm>
              <a:custGeom>
                <a:avLst/>
                <a:gdLst/>
                <a:ahLst/>
                <a:cxnLst/>
                <a:rect l="l" t="t" r="r" b="b"/>
                <a:pathLst>
                  <a:path w="6095524" h="1424940" extrusionOk="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16"/>
              <p:cNvSpPr/>
              <p:nvPr/>
            </p:nvSpPr>
            <p:spPr>
              <a:xfrm>
                <a:off x="544" y="3296011"/>
                <a:ext cx="12191456" cy="2849975"/>
              </a:xfrm>
              <a:custGeom>
                <a:avLst/>
                <a:gdLst/>
                <a:ahLst/>
                <a:cxnLst/>
                <a:rect l="l" t="t" r="r" b="b"/>
                <a:pathLst>
                  <a:path w="6095524" h="1424940" extrusionOk="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rotWithShape="1">
                <a:blip r:embed="rId3">
                  <a:alphaModFix amt="57000"/>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315" name="Google Shape;315;p16"/>
          <p:cNvSpPr txBox="1">
            <a:spLocks noGrp="1"/>
          </p:cNvSpPr>
          <p:nvPr>
            <p:ph type="title"/>
          </p:nvPr>
        </p:nvSpPr>
        <p:spPr>
          <a:xfrm>
            <a:off x="838199" y="1120676"/>
            <a:ext cx="7021513" cy="230832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7200"/>
              <a:buFont typeface="Calibri"/>
              <a:buNone/>
            </a:pPr>
            <a:r>
              <a:rPr lang="en-US" sz="7200" b="1">
                <a:solidFill>
                  <a:srgbClr val="FF0000"/>
                </a:solidFill>
                <a:latin typeface="Calibri"/>
                <a:ea typeface="Calibri"/>
                <a:cs typeface="Calibri"/>
                <a:sym typeface="Calibri"/>
              </a:rPr>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5"/>
        <p:cNvGrpSpPr/>
        <p:nvPr/>
      </p:nvGrpSpPr>
      <p:grpSpPr>
        <a:xfrm>
          <a:off x="0" y="0"/>
          <a:ext cx="0" cy="0"/>
          <a:chOff x="0" y="0"/>
          <a:chExt cx="0" cy="0"/>
        </a:xfrm>
      </p:grpSpPr>
      <p:sp>
        <p:nvSpPr>
          <p:cNvPr id="116" name="Google Shape;116;p2"/>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7" name="Google Shape;117;p2"/>
          <p:cNvGrpSpPr/>
          <p:nvPr/>
        </p:nvGrpSpPr>
        <p:grpSpPr>
          <a:xfrm>
            <a:off x="0" y="0"/>
            <a:ext cx="12192000" cy="2561771"/>
            <a:chOff x="0" y="0"/>
            <a:chExt cx="12192000" cy="2561771"/>
          </a:xfrm>
        </p:grpSpPr>
        <p:sp>
          <p:nvSpPr>
            <p:cNvPr id="118" name="Google Shape;118;p2"/>
            <p:cNvSpPr/>
            <p:nvPr/>
          </p:nvSpPr>
          <p:spPr>
            <a:xfrm>
              <a:off x="0" y="0"/>
              <a:ext cx="12192000" cy="2561771"/>
            </a:xfrm>
            <a:custGeom>
              <a:avLst/>
              <a:gdLst/>
              <a:ahLst/>
              <a:cxnLst/>
              <a:rect l="l" t="t" r="r" b="b"/>
              <a:pathLst>
                <a:path w="12192000" h="2561771" extrusionOk="0">
                  <a:moveTo>
                    <a:pt x="0" y="0"/>
                  </a:moveTo>
                  <a:lnTo>
                    <a:pt x="12192000" y="0"/>
                  </a:lnTo>
                  <a:lnTo>
                    <a:pt x="12192000" y="2359863"/>
                  </a:lnTo>
                  <a:lnTo>
                    <a:pt x="6364514" y="2561771"/>
                  </a:lnTo>
                  <a:lnTo>
                    <a:pt x="1981200" y="2278742"/>
                  </a:lnTo>
                  <a:lnTo>
                    <a:pt x="0" y="2343277"/>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2"/>
            <p:cNvSpPr/>
            <p:nvPr/>
          </p:nvSpPr>
          <p:spPr>
            <a:xfrm>
              <a:off x="0" y="0"/>
              <a:ext cx="12192000" cy="2561771"/>
            </a:xfrm>
            <a:custGeom>
              <a:avLst/>
              <a:gdLst/>
              <a:ahLst/>
              <a:cxnLst/>
              <a:rect l="l" t="t" r="r" b="b"/>
              <a:pathLst>
                <a:path w="12192000" h="2561771" extrusionOk="0">
                  <a:moveTo>
                    <a:pt x="0" y="0"/>
                  </a:moveTo>
                  <a:lnTo>
                    <a:pt x="12192000" y="0"/>
                  </a:lnTo>
                  <a:lnTo>
                    <a:pt x="12192000" y="2359863"/>
                  </a:lnTo>
                  <a:lnTo>
                    <a:pt x="6364514" y="2561771"/>
                  </a:lnTo>
                  <a:lnTo>
                    <a:pt x="1981200" y="2278742"/>
                  </a:lnTo>
                  <a:lnTo>
                    <a:pt x="0" y="2343277"/>
                  </a:lnTo>
                  <a:close/>
                </a:path>
              </a:pathLst>
            </a:custGeom>
            <a:solidFill>
              <a:schemeClr val="dk1">
                <a:alpha val="8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20" name="Google Shape;120;p2"/>
          <p:cNvSpPr txBox="1">
            <a:spLocks noGrp="1"/>
          </p:cNvSpPr>
          <p:nvPr>
            <p:ph type="title"/>
          </p:nvPr>
        </p:nvSpPr>
        <p:spPr>
          <a:xfrm>
            <a:off x="1712915" y="1040400"/>
            <a:ext cx="7866060" cy="70788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US" sz="4000" b="1">
                <a:latin typeface="Calibri"/>
                <a:ea typeface="Calibri"/>
                <a:cs typeface="Calibri"/>
                <a:sym typeface="Calibri"/>
              </a:rPr>
              <a:t>AGENDA</a:t>
            </a:r>
            <a:endParaRPr/>
          </a:p>
        </p:txBody>
      </p:sp>
      <p:grpSp>
        <p:nvGrpSpPr>
          <p:cNvPr id="121" name="Google Shape;121;p2"/>
          <p:cNvGrpSpPr/>
          <p:nvPr/>
        </p:nvGrpSpPr>
        <p:grpSpPr>
          <a:xfrm rot="10800000">
            <a:off x="0" y="2027156"/>
            <a:ext cx="12192000" cy="757168"/>
            <a:chOff x="0" y="2959818"/>
            <a:chExt cx="12192000" cy="757168"/>
          </a:xfrm>
        </p:grpSpPr>
        <p:sp>
          <p:nvSpPr>
            <p:cNvPr id="122" name="Google Shape;122;p2"/>
            <p:cNvSpPr/>
            <p:nvPr/>
          </p:nvSpPr>
          <p:spPr>
            <a:xfrm>
              <a:off x="0" y="2959818"/>
              <a:ext cx="12192000" cy="757168"/>
            </a:xfrm>
            <a:custGeom>
              <a:avLst/>
              <a:gdLst/>
              <a:ahLst/>
              <a:cxnLst/>
              <a:rect l="l" t="t" r="r" b="b"/>
              <a:pathLst>
                <a:path w="12192000" h="757168" extrusionOk="0">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a:noFill/>
            </a:ln>
            <a:effectLst>
              <a:outerShdw blurRad="381000" dist="152400" dir="5400000" algn="t"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2"/>
            <p:cNvSpPr/>
            <p:nvPr/>
          </p:nvSpPr>
          <p:spPr>
            <a:xfrm>
              <a:off x="0" y="2959818"/>
              <a:ext cx="12192000" cy="757168"/>
            </a:xfrm>
            <a:custGeom>
              <a:avLst/>
              <a:gdLst/>
              <a:ahLst/>
              <a:cxnLst/>
              <a:rect l="l" t="t" r="r" b="b"/>
              <a:pathLst>
                <a:path w="12192000" h="757168" extrusionOk="0">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rotWithShape="1">
              <a:blip r:embed="rId3">
                <a:alphaModFix amt="57000"/>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24" name="Google Shape;124;p2"/>
          <p:cNvSpPr txBox="1">
            <a:spLocks noGrp="1"/>
          </p:cNvSpPr>
          <p:nvPr>
            <p:ph type="body" idx="1"/>
          </p:nvPr>
        </p:nvSpPr>
        <p:spPr>
          <a:xfrm>
            <a:off x="1712915" y="2840641"/>
            <a:ext cx="7866061" cy="387814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lt1"/>
              </a:buClr>
              <a:buSzPct val="100000"/>
              <a:buChar char="•"/>
            </a:pPr>
            <a:r>
              <a:rPr lang="en-US" dirty="0">
                <a:solidFill>
                  <a:schemeClr val="lt1"/>
                </a:solidFill>
              </a:rPr>
              <a:t>Introduction of SYFA Board Members</a:t>
            </a:r>
            <a:endParaRPr dirty="0"/>
          </a:p>
          <a:p>
            <a:pPr marL="228600" lvl="0" indent="-228600" algn="l" rtl="0">
              <a:lnSpc>
                <a:spcPct val="90000"/>
              </a:lnSpc>
              <a:spcBef>
                <a:spcPts val="1000"/>
              </a:spcBef>
              <a:spcAft>
                <a:spcPts val="0"/>
              </a:spcAft>
              <a:buClr>
                <a:schemeClr val="lt1"/>
              </a:buClr>
              <a:buSzPct val="100000"/>
              <a:buChar char="•"/>
            </a:pPr>
            <a:r>
              <a:rPr lang="en-US" dirty="0">
                <a:solidFill>
                  <a:schemeClr val="lt1"/>
                </a:solidFill>
              </a:rPr>
              <a:t>SYFA Overview</a:t>
            </a:r>
          </a:p>
          <a:p>
            <a:pPr marL="228600" lvl="0" indent="-228600" algn="l" rtl="0">
              <a:lnSpc>
                <a:spcPct val="90000"/>
              </a:lnSpc>
              <a:spcBef>
                <a:spcPts val="1000"/>
              </a:spcBef>
              <a:spcAft>
                <a:spcPts val="0"/>
              </a:spcAft>
              <a:buClr>
                <a:schemeClr val="lt1"/>
              </a:buClr>
              <a:buSzPct val="100000"/>
              <a:buChar char="•"/>
            </a:pPr>
            <a:r>
              <a:rPr lang="en-US" dirty="0">
                <a:solidFill>
                  <a:schemeClr val="lt1"/>
                </a:solidFill>
              </a:rPr>
              <a:t>League Overview </a:t>
            </a:r>
          </a:p>
          <a:p>
            <a:pPr marL="228600" lvl="0" indent="-228600" algn="l" rtl="0">
              <a:lnSpc>
                <a:spcPct val="90000"/>
              </a:lnSpc>
              <a:spcBef>
                <a:spcPts val="1000"/>
              </a:spcBef>
              <a:spcAft>
                <a:spcPts val="0"/>
              </a:spcAft>
              <a:buClr>
                <a:schemeClr val="lt1"/>
              </a:buClr>
              <a:buSzPct val="100000"/>
              <a:buChar char="•"/>
            </a:pPr>
            <a:r>
              <a:rPr lang="en-US" dirty="0"/>
              <a:t>Saber Nation Night 8/15</a:t>
            </a:r>
            <a:endParaRPr dirty="0"/>
          </a:p>
          <a:p>
            <a:pPr marL="228600" lvl="0" indent="-228600" algn="l" rtl="0">
              <a:lnSpc>
                <a:spcPct val="90000"/>
              </a:lnSpc>
              <a:spcBef>
                <a:spcPts val="1000"/>
              </a:spcBef>
              <a:spcAft>
                <a:spcPts val="0"/>
              </a:spcAft>
              <a:buClr>
                <a:schemeClr val="lt1"/>
              </a:buClr>
              <a:buSzPct val="100000"/>
              <a:buChar char="•"/>
            </a:pPr>
            <a:r>
              <a:rPr lang="en-US" dirty="0">
                <a:solidFill>
                  <a:schemeClr val="lt1"/>
                </a:solidFill>
              </a:rPr>
              <a:t>Mark </a:t>
            </a:r>
            <a:r>
              <a:rPr lang="en-US" dirty="0" err="1">
                <a:solidFill>
                  <a:schemeClr val="lt1"/>
                </a:solidFill>
              </a:rPr>
              <a:t>Grommesch</a:t>
            </a:r>
            <a:r>
              <a:rPr lang="en-US" dirty="0">
                <a:solidFill>
                  <a:schemeClr val="lt1"/>
                </a:solidFill>
              </a:rPr>
              <a:t> Field Jamboree </a:t>
            </a:r>
          </a:p>
          <a:p>
            <a:pPr marL="228600" lvl="0" indent="-228600" algn="l" rtl="0">
              <a:lnSpc>
                <a:spcPct val="90000"/>
              </a:lnSpc>
              <a:spcBef>
                <a:spcPts val="1000"/>
              </a:spcBef>
              <a:spcAft>
                <a:spcPts val="0"/>
              </a:spcAft>
              <a:buClr>
                <a:schemeClr val="lt1"/>
              </a:buClr>
              <a:buSzPct val="100000"/>
              <a:buChar char="•"/>
            </a:pPr>
            <a:r>
              <a:rPr lang="en-US" dirty="0"/>
              <a:t>Beef Jerky Fundraiser</a:t>
            </a:r>
          </a:p>
          <a:p>
            <a:pPr marL="228600" lvl="0" indent="-228600" algn="l" rtl="0">
              <a:lnSpc>
                <a:spcPct val="90000"/>
              </a:lnSpc>
              <a:spcBef>
                <a:spcPts val="1000"/>
              </a:spcBef>
              <a:spcAft>
                <a:spcPts val="0"/>
              </a:spcAft>
              <a:buClr>
                <a:schemeClr val="lt1"/>
              </a:buClr>
              <a:buSzPct val="100000"/>
              <a:buChar char="•"/>
            </a:pPr>
            <a:r>
              <a:rPr lang="en-US" dirty="0"/>
              <a:t>End of Season Flag Tournament</a:t>
            </a:r>
            <a:endParaRPr dirty="0"/>
          </a:p>
          <a:p>
            <a:pPr marL="228600" lvl="0" indent="-228600" algn="l" rtl="0">
              <a:lnSpc>
                <a:spcPct val="90000"/>
              </a:lnSpc>
              <a:spcBef>
                <a:spcPts val="1000"/>
              </a:spcBef>
              <a:spcAft>
                <a:spcPts val="0"/>
              </a:spcAft>
              <a:buClr>
                <a:schemeClr val="lt1"/>
              </a:buClr>
              <a:buSzPct val="100000"/>
              <a:buChar char="•"/>
            </a:pPr>
            <a:r>
              <a:rPr lang="en-US" dirty="0">
                <a:solidFill>
                  <a:schemeClr val="lt1"/>
                </a:solidFill>
              </a:rPr>
              <a:t>24 Hour Rule</a:t>
            </a:r>
            <a:endParaRPr dirty="0"/>
          </a:p>
          <a:p>
            <a:pPr marL="228600" lvl="0" indent="-228600" algn="l" rtl="0">
              <a:lnSpc>
                <a:spcPct val="90000"/>
              </a:lnSpc>
              <a:spcBef>
                <a:spcPts val="1000"/>
              </a:spcBef>
              <a:spcAft>
                <a:spcPts val="0"/>
              </a:spcAft>
              <a:buClr>
                <a:schemeClr val="lt1"/>
              </a:buClr>
              <a:buSzPct val="100000"/>
              <a:buChar char="•"/>
            </a:pPr>
            <a:r>
              <a:rPr lang="en-US" dirty="0">
                <a:solidFill>
                  <a:schemeClr val="lt1"/>
                </a:solidFill>
              </a:rPr>
              <a:t>Parent/Player/Coach Handbook &amp; Expectations</a:t>
            </a:r>
            <a:endParaRPr dirty="0"/>
          </a:p>
          <a:p>
            <a:pPr marL="228600" lvl="0" indent="-228600" algn="l" rtl="0">
              <a:lnSpc>
                <a:spcPct val="90000"/>
              </a:lnSpc>
              <a:spcBef>
                <a:spcPts val="1000"/>
              </a:spcBef>
              <a:spcAft>
                <a:spcPts val="0"/>
              </a:spcAft>
              <a:buClr>
                <a:schemeClr val="lt1"/>
              </a:buClr>
              <a:buSzPct val="100000"/>
              <a:buChar char="•"/>
            </a:pPr>
            <a:r>
              <a:rPr lang="en-US" dirty="0">
                <a:solidFill>
                  <a:schemeClr val="lt1"/>
                </a:solidFill>
              </a:rPr>
              <a:t>Q &amp; A</a:t>
            </a:r>
            <a:endParaRPr dirty="0"/>
          </a:p>
          <a:p>
            <a:pPr marL="228600" lvl="0" indent="-153035" algn="l" rtl="0">
              <a:lnSpc>
                <a:spcPct val="90000"/>
              </a:lnSpc>
              <a:spcBef>
                <a:spcPts val="1000"/>
              </a:spcBef>
              <a:spcAft>
                <a:spcPts val="0"/>
              </a:spcAft>
              <a:buClr>
                <a:schemeClr val="lt1"/>
              </a:buClr>
              <a:buSzPct val="100000"/>
              <a:buNone/>
            </a:pPr>
            <a:endParaRPr sz="1700" dirty="0">
              <a:solidFill>
                <a:schemeClr val="lt1"/>
              </a:solidFill>
            </a:endParaRPr>
          </a:p>
          <a:p>
            <a:pPr marL="228600" lvl="0" indent="-153035" algn="l" rtl="0">
              <a:lnSpc>
                <a:spcPct val="90000"/>
              </a:lnSpc>
              <a:spcBef>
                <a:spcPts val="1000"/>
              </a:spcBef>
              <a:spcAft>
                <a:spcPts val="0"/>
              </a:spcAft>
              <a:buClr>
                <a:schemeClr val="lt1"/>
              </a:buClr>
              <a:buSzPct val="100000"/>
              <a:buNone/>
            </a:pPr>
            <a:endParaRPr sz="1700" dirty="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8"/>
        <p:cNvGrpSpPr/>
        <p:nvPr/>
      </p:nvGrpSpPr>
      <p:grpSpPr>
        <a:xfrm>
          <a:off x="0" y="0"/>
          <a:ext cx="0" cy="0"/>
          <a:chOff x="0" y="0"/>
          <a:chExt cx="0" cy="0"/>
        </a:xfrm>
      </p:grpSpPr>
      <p:sp>
        <p:nvSpPr>
          <p:cNvPr id="129" name="Google Shape;129;p3"/>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30" name="Google Shape;130;p3"/>
          <p:cNvGrpSpPr/>
          <p:nvPr/>
        </p:nvGrpSpPr>
        <p:grpSpPr>
          <a:xfrm>
            <a:off x="-2" y="-1"/>
            <a:ext cx="4581526" cy="6858002"/>
            <a:chOff x="-2" y="-1"/>
            <a:chExt cx="4581526" cy="6858002"/>
          </a:xfrm>
        </p:grpSpPr>
        <p:grpSp>
          <p:nvGrpSpPr>
            <p:cNvPr id="131" name="Google Shape;131;p3"/>
            <p:cNvGrpSpPr/>
            <p:nvPr/>
          </p:nvGrpSpPr>
          <p:grpSpPr>
            <a:xfrm>
              <a:off x="-2" y="-1"/>
              <a:ext cx="4572002" cy="6858002"/>
              <a:chOff x="-2" y="-1"/>
              <a:chExt cx="4572002" cy="6858002"/>
            </a:xfrm>
          </p:grpSpPr>
          <p:sp>
            <p:nvSpPr>
              <p:cNvPr id="132" name="Google Shape;132;p3"/>
              <p:cNvSpPr/>
              <p:nvPr/>
            </p:nvSpPr>
            <p:spPr>
              <a:xfrm>
                <a:off x="-2" y="-1"/>
                <a:ext cx="4572002" cy="6858002"/>
              </a:xfrm>
              <a:custGeom>
                <a:avLst/>
                <a:gdLst/>
                <a:ahLst/>
                <a:cxnLst/>
                <a:rect l="l" t="t" r="r" b="b"/>
                <a:pathLst>
                  <a:path w="4572002" h="6858002" extrusionOk="0">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3"/>
              <p:cNvSpPr/>
              <p:nvPr/>
            </p:nvSpPr>
            <p:spPr>
              <a:xfrm>
                <a:off x="-2" y="-1"/>
                <a:ext cx="4572002" cy="6858002"/>
              </a:xfrm>
              <a:custGeom>
                <a:avLst/>
                <a:gdLst/>
                <a:ahLst/>
                <a:cxnLst/>
                <a:rect l="l" t="t" r="r" b="b"/>
                <a:pathLst>
                  <a:path w="4572002" h="6858002" extrusionOk="0">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dk1">
                  <a:alpha val="8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4" name="Google Shape;134;p3"/>
            <p:cNvGrpSpPr/>
            <p:nvPr/>
          </p:nvGrpSpPr>
          <p:grpSpPr>
            <a:xfrm>
              <a:off x="3697283" y="0"/>
              <a:ext cx="884241" cy="6858002"/>
              <a:chOff x="3697283" y="0"/>
              <a:chExt cx="884241" cy="6858002"/>
            </a:xfrm>
          </p:grpSpPr>
          <p:grpSp>
            <p:nvGrpSpPr>
              <p:cNvPr id="135" name="Google Shape;135;p3"/>
              <p:cNvGrpSpPr/>
              <p:nvPr/>
            </p:nvGrpSpPr>
            <p:grpSpPr>
              <a:xfrm>
                <a:off x="3697283" y="0"/>
                <a:ext cx="884241" cy="6858001"/>
                <a:chOff x="3697283" y="0"/>
                <a:chExt cx="884241" cy="6858001"/>
              </a:xfrm>
            </p:grpSpPr>
            <p:sp>
              <p:nvSpPr>
                <p:cNvPr id="136" name="Google Shape;136;p3"/>
                <p:cNvSpPr/>
                <p:nvPr/>
              </p:nvSpPr>
              <p:spPr>
                <a:xfrm rot="-5400000" flipH="1">
                  <a:off x="705641" y="2991642"/>
                  <a:ext cx="6858001" cy="874716"/>
                </a:xfrm>
                <a:custGeom>
                  <a:avLst/>
                  <a:gdLst/>
                  <a:ahLst/>
                  <a:cxnLst/>
                  <a:rect l="l" t="t" r="r" b="b"/>
                  <a:pathLst>
                    <a:path w="6858001" h="874716" extrusionOk="0">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3"/>
                <p:cNvSpPr/>
                <p:nvPr/>
              </p:nvSpPr>
              <p:spPr>
                <a:xfrm rot="-5400000" flipH="1">
                  <a:off x="715166" y="2991642"/>
                  <a:ext cx="6858001" cy="874716"/>
                </a:xfrm>
                <a:custGeom>
                  <a:avLst/>
                  <a:gdLst/>
                  <a:ahLst/>
                  <a:cxnLst/>
                  <a:rect l="l" t="t" r="r" b="b"/>
                  <a:pathLst>
                    <a:path w="6858001" h="874716" extrusionOk="0">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8" name="Google Shape;138;p3"/>
              <p:cNvGrpSpPr/>
              <p:nvPr/>
            </p:nvGrpSpPr>
            <p:grpSpPr>
              <a:xfrm>
                <a:off x="3697283" y="1"/>
                <a:ext cx="884241" cy="6858001"/>
                <a:chOff x="3697283" y="0"/>
                <a:chExt cx="884241" cy="6858001"/>
              </a:xfrm>
            </p:grpSpPr>
            <p:sp>
              <p:nvSpPr>
                <p:cNvPr id="139" name="Google Shape;139;p3"/>
                <p:cNvSpPr/>
                <p:nvPr/>
              </p:nvSpPr>
              <p:spPr>
                <a:xfrm rot="-5400000" flipH="1">
                  <a:off x="705641" y="2991642"/>
                  <a:ext cx="6858001" cy="874716"/>
                </a:xfrm>
                <a:custGeom>
                  <a:avLst/>
                  <a:gdLst/>
                  <a:ahLst/>
                  <a:cxnLst/>
                  <a:rect l="l" t="t" r="r" b="b"/>
                  <a:pathLst>
                    <a:path w="6858001" h="874716" extrusionOk="0">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rotWithShape="1">
                  <a:blip r:embed="rId5">
                    <a:alphaModFix amt="57000"/>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3"/>
                <p:cNvSpPr/>
                <p:nvPr/>
              </p:nvSpPr>
              <p:spPr>
                <a:xfrm rot="-5400000" flipH="1">
                  <a:off x="715166" y="2991642"/>
                  <a:ext cx="6858001" cy="874716"/>
                </a:xfrm>
                <a:custGeom>
                  <a:avLst/>
                  <a:gdLst/>
                  <a:ahLst/>
                  <a:cxnLst/>
                  <a:rect l="l" t="t" r="r" b="b"/>
                  <a:pathLst>
                    <a:path w="6858001" h="874716" extrusionOk="0">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rotWithShape="1">
                  <a:blip r:embed="rId5">
                    <a:alphaModFix amt="57000"/>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grpSp>
      <p:sp>
        <p:nvSpPr>
          <p:cNvPr id="141" name="Google Shape;141;p3"/>
          <p:cNvSpPr txBox="1">
            <a:spLocks noGrp="1"/>
          </p:cNvSpPr>
          <p:nvPr>
            <p:ph type="title"/>
          </p:nvPr>
        </p:nvSpPr>
        <p:spPr>
          <a:xfrm>
            <a:off x="223936" y="1641752"/>
            <a:ext cx="3582954" cy="321327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000"/>
              <a:buFont typeface="Calibri"/>
              <a:buNone/>
            </a:pPr>
            <a:r>
              <a:rPr lang="en-US" sz="4000" b="1" dirty="0">
                <a:latin typeface="Calibri"/>
                <a:ea typeface="Calibri"/>
                <a:cs typeface="Calibri"/>
                <a:sym typeface="Calibri"/>
              </a:rPr>
              <a:t>SYFA BOARD INTRODUCTION</a:t>
            </a:r>
            <a:r>
              <a:rPr lang="en-US" sz="4000" dirty="0"/>
              <a:t>	</a:t>
            </a:r>
            <a:endParaRPr dirty="0"/>
          </a:p>
        </p:txBody>
      </p:sp>
      <p:sp>
        <p:nvSpPr>
          <p:cNvPr id="142" name="Google Shape;142;p3"/>
          <p:cNvSpPr txBox="1">
            <a:spLocks noGrp="1"/>
          </p:cNvSpPr>
          <p:nvPr>
            <p:ph type="body" idx="1"/>
          </p:nvPr>
        </p:nvSpPr>
        <p:spPr>
          <a:xfrm>
            <a:off x="4682825" y="584876"/>
            <a:ext cx="7398300" cy="5797200"/>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90000"/>
              </a:lnSpc>
              <a:spcBef>
                <a:spcPts val="0"/>
              </a:spcBef>
              <a:spcAft>
                <a:spcPts val="0"/>
              </a:spcAft>
              <a:buClr>
                <a:schemeClr val="lt1"/>
              </a:buClr>
              <a:buSzPct val="100000"/>
              <a:buChar char="•"/>
            </a:pPr>
            <a:r>
              <a:rPr lang="en-US" sz="3000" dirty="0">
                <a:solidFill>
                  <a:schemeClr val="lt1"/>
                </a:solidFill>
              </a:rPr>
              <a:t>AJ Paramo, </a:t>
            </a:r>
            <a:r>
              <a:rPr lang="en-US" sz="3000" b="1" dirty="0">
                <a:solidFill>
                  <a:srgbClr val="FF0000"/>
                </a:solidFill>
              </a:rPr>
              <a:t>President</a:t>
            </a:r>
            <a:endParaRPr dirty="0"/>
          </a:p>
          <a:p>
            <a:pPr marL="228600" lvl="0" indent="-228600" algn="l" rtl="0">
              <a:lnSpc>
                <a:spcPct val="90000"/>
              </a:lnSpc>
              <a:spcBef>
                <a:spcPts val="1000"/>
              </a:spcBef>
              <a:spcAft>
                <a:spcPts val="0"/>
              </a:spcAft>
              <a:buClr>
                <a:schemeClr val="lt1"/>
              </a:buClr>
              <a:buSzPct val="100000"/>
              <a:buChar char="•"/>
            </a:pPr>
            <a:r>
              <a:rPr lang="en-US" sz="3000" dirty="0">
                <a:solidFill>
                  <a:schemeClr val="lt1"/>
                </a:solidFill>
              </a:rPr>
              <a:t>Sara Ellingsworth, </a:t>
            </a:r>
            <a:r>
              <a:rPr lang="en-US" sz="3000" b="1" dirty="0">
                <a:solidFill>
                  <a:srgbClr val="FF0000"/>
                </a:solidFill>
              </a:rPr>
              <a:t>Vice President </a:t>
            </a:r>
          </a:p>
          <a:p>
            <a:pPr marL="228600" lvl="0" indent="-228600" algn="l" rtl="0">
              <a:lnSpc>
                <a:spcPct val="90000"/>
              </a:lnSpc>
              <a:spcBef>
                <a:spcPts val="1000"/>
              </a:spcBef>
              <a:spcAft>
                <a:spcPts val="0"/>
              </a:spcAft>
              <a:buClr>
                <a:schemeClr val="lt1"/>
              </a:buClr>
              <a:buSzPct val="100000"/>
              <a:buChar char="•"/>
            </a:pPr>
            <a:r>
              <a:rPr lang="en-US" sz="3000" dirty="0">
                <a:solidFill>
                  <a:schemeClr val="lt1"/>
                </a:solidFill>
              </a:rPr>
              <a:t>Ryan Liddell, </a:t>
            </a:r>
            <a:r>
              <a:rPr lang="en-US" sz="3000" b="1" dirty="0">
                <a:solidFill>
                  <a:srgbClr val="FF0000"/>
                </a:solidFill>
              </a:rPr>
              <a:t>Treasurer</a:t>
            </a:r>
            <a:endParaRPr dirty="0"/>
          </a:p>
          <a:p>
            <a:pPr marL="228600" lvl="0" indent="-228600" algn="l" rtl="0">
              <a:lnSpc>
                <a:spcPct val="90000"/>
              </a:lnSpc>
              <a:spcBef>
                <a:spcPts val="1000"/>
              </a:spcBef>
              <a:spcAft>
                <a:spcPts val="0"/>
              </a:spcAft>
              <a:buClr>
                <a:schemeClr val="lt1"/>
              </a:buClr>
              <a:buSzPct val="100000"/>
              <a:buChar char="•"/>
            </a:pPr>
            <a:r>
              <a:rPr lang="en-US" sz="3000" dirty="0">
                <a:solidFill>
                  <a:schemeClr val="lt1"/>
                </a:solidFill>
              </a:rPr>
              <a:t>Kim Graff, </a:t>
            </a:r>
            <a:r>
              <a:rPr lang="en-US" sz="3000" b="1" dirty="0">
                <a:solidFill>
                  <a:srgbClr val="FF0000"/>
                </a:solidFill>
              </a:rPr>
              <a:t>Secretary</a:t>
            </a:r>
          </a:p>
          <a:p>
            <a:pPr marL="228600" lvl="0" indent="-228600" algn="l" rtl="0">
              <a:lnSpc>
                <a:spcPct val="90000"/>
              </a:lnSpc>
              <a:spcBef>
                <a:spcPts val="1000"/>
              </a:spcBef>
              <a:spcAft>
                <a:spcPts val="0"/>
              </a:spcAft>
              <a:buClr>
                <a:schemeClr val="lt1"/>
              </a:buClr>
              <a:buSzPct val="100000"/>
              <a:buChar char="•"/>
            </a:pPr>
            <a:r>
              <a:rPr lang="en-US" sz="3000" dirty="0"/>
              <a:t>Tina Poolos Wilson</a:t>
            </a:r>
            <a:r>
              <a:rPr lang="en-US" sz="3000" dirty="0">
                <a:solidFill>
                  <a:schemeClr val="lt1"/>
                </a:solidFill>
              </a:rPr>
              <a:t>, </a:t>
            </a:r>
            <a:r>
              <a:rPr lang="en-US" sz="3000" b="1" dirty="0">
                <a:solidFill>
                  <a:srgbClr val="FF0000"/>
                </a:solidFill>
              </a:rPr>
              <a:t>Travel Director</a:t>
            </a:r>
          </a:p>
          <a:p>
            <a:pPr marL="228600" lvl="0" indent="-228600" algn="l" rtl="0">
              <a:lnSpc>
                <a:spcPct val="90000"/>
              </a:lnSpc>
              <a:spcBef>
                <a:spcPts val="1000"/>
              </a:spcBef>
              <a:spcAft>
                <a:spcPts val="0"/>
              </a:spcAft>
              <a:buClr>
                <a:schemeClr val="lt1"/>
              </a:buClr>
              <a:buSzPct val="100000"/>
              <a:buChar char="•"/>
            </a:pPr>
            <a:r>
              <a:rPr lang="en-US" sz="3000" dirty="0"/>
              <a:t>Mike Christopher</a:t>
            </a:r>
            <a:r>
              <a:rPr lang="en-US" dirty="0"/>
              <a:t>, </a:t>
            </a:r>
            <a:r>
              <a:rPr lang="en-US" sz="3000" b="1" dirty="0">
                <a:solidFill>
                  <a:srgbClr val="FF0000"/>
                </a:solidFill>
              </a:rPr>
              <a:t>Asst. Travel Director</a:t>
            </a:r>
            <a:endParaRPr sz="3000" b="1" dirty="0">
              <a:solidFill>
                <a:srgbClr val="FF0000"/>
              </a:solidFill>
            </a:endParaRPr>
          </a:p>
          <a:p>
            <a:pPr marL="228600" lvl="0" indent="-228600" algn="l" rtl="0">
              <a:lnSpc>
                <a:spcPct val="90000"/>
              </a:lnSpc>
              <a:spcBef>
                <a:spcPts val="1000"/>
              </a:spcBef>
              <a:spcAft>
                <a:spcPts val="0"/>
              </a:spcAft>
              <a:buClr>
                <a:schemeClr val="lt1"/>
              </a:buClr>
              <a:buSzPct val="100000"/>
              <a:buChar char="•"/>
            </a:pPr>
            <a:r>
              <a:rPr lang="en-US" sz="3000" dirty="0">
                <a:solidFill>
                  <a:schemeClr val="lt1"/>
                </a:solidFill>
              </a:rPr>
              <a:t>Maureen Reilly, </a:t>
            </a:r>
            <a:r>
              <a:rPr lang="en-US" sz="3000" b="1" dirty="0">
                <a:solidFill>
                  <a:srgbClr val="FF0000"/>
                </a:solidFill>
              </a:rPr>
              <a:t>In-House Director</a:t>
            </a:r>
          </a:p>
          <a:p>
            <a:pPr marL="228600" lvl="0" indent="-228600" algn="l" rtl="0">
              <a:lnSpc>
                <a:spcPct val="90000"/>
              </a:lnSpc>
              <a:spcBef>
                <a:spcPts val="1000"/>
              </a:spcBef>
              <a:spcAft>
                <a:spcPts val="0"/>
              </a:spcAft>
              <a:buClr>
                <a:schemeClr val="lt1"/>
              </a:buClr>
              <a:buSzPct val="100000"/>
              <a:buChar char="•"/>
            </a:pPr>
            <a:r>
              <a:rPr lang="en-US" sz="3000" dirty="0"/>
              <a:t>Travis Hagaman</a:t>
            </a:r>
            <a:r>
              <a:rPr lang="en-US" dirty="0"/>
              <a:t>, </a:t>
            </a:r>
            <a:r>
              <a:rPr lang="en-US" sz="3000" b="1" dirty="0">
                <a:solidFill>
                  <a:srgbClr val="FF0000"/>
                </a:solidFill>
              </a:rPr>
              <a:t>Asst. In House Director</a:t>
            </a:r>
            <a:endParaRPr sz="3000" b="1" dirty="0">
              <a:solidFill>
                <a:srgbClr val="FF0000"/>
              </a:solidFill>
            </a:endParaRPr>
          </a:p>
          <a:p>
            <a:pPr marL="228600" lvl="0" indent="-228600" algn="l" rtl="0">
              <a:lnSpc>
                <a:spcPct val="90000"/>
              </a:lnSpc>
              <a:spcBef>
                <a:spcPts val="1000"/>
              </a:spcBef>
              <a:spcAft>
                <a:spcPts val="0"/>
              </a:spcAft>
              <a:buClr>
                <a:schemeClr val="lt1"/>
              </a:buClr>
              <a:buSzPct val="100000"/>
              <a:buChar char="•"/>
            </a:pPr>
            <a:r>
              <a:rPr lang="en-US" sz="3000" dirty="0">
                <a:solidFill>
                  <a:schemeClr val="lt1"/>
                </a:solidFill>
              </a:rPr>
              <a:t>Amy Kuehn, </a:t>
            </a:r>
            <a:r>
              <a:rPr lang="en-US" sz="3000" b="1" dirty="0">
                <a:solidFill>
                  <a:srgbClr val="FF0000"/>
                </a:solidFill>
              </a:rPr>
              <a:t>Fundraising Director</a:t>
            </a:r>
            <a:endParaRPr dirty="0"/>
          </a:p>
          <a:p>
            <a:pPr marL="228600" lvl="0" indent="-228600" algn="l" rtl="0">
              <a:lnSpc>
                <a:spcPct val="90000"/>
              </a:lnSpc>
              <a:spcBef>
                <a:spcPts val="1000"/>
              </a:spcBef>
              <a:spcAft>
                <a:spcPts val="0"/>
              </a:spcAft>
              <a:buClr>
                <a:schemeClr val="lt1"/>
              </a:buClr>
              <a:buSzPct val="100000"/>
              <a:buChar char="•"/>
            </a:pPr>
            <a:r>
              <a:rPr lang="en-US" sz="3000" dirty="0"/>
              <a:t>Steph Kneissel</a:t>
            </a:r>
            <a:r>
              <a:rPr lang="en-US" sz="3000" dirty="0">
                <a:solidFill>
                  <a:schemeClr val="lt1"/>
                </a:solidFill>
              </a:rPr>
              <a:t>, </a:t>
            </a:r>
            <a:r>
              <a:rPr lang="en-US" sz="3000" b="1" dirty="0">
                <a:solidFill>
                  <a:srgbClr val="FF0000"/>
                </a:solidFill>
              </a:rPr>
              <a:t>Communications Director </a:t>
            </a:r>
            <a:endParaRPr dirty="0"/>
          </a:p>
          <a:p>
            <a:pPr marL="228600" lvl="0" indent="-228600" algn="l" rtl="0">
              <a:lnSpc>
                <a:spcPct val="90000"/>
              </a:lnSpc>
              <a:spcBef>
                <a:spcPts val="1000"/>
              </a:spcBef>
              <a:spcAft>
                <a:spcPts val="0"/>
              </a:spcAft>
              <a:buClr>
                <a:schemeClr val="lt1"/>
              </a:buClr>
              <a:buSzPct val="100000"/>
              <a:buChar char="•"/>
            </a:pPr>
            <a:r>
              <a:rPr lang="en-US" sz="3000" dirty="0">
                <a:solidFill>
                  <a:schemeClr val="lt1"/>
                </a:solidFill>
              </a:rPr>
              <a:t>Sean Dolan, </a:t>
            </a:r>
            <a:r>
              <a:rPr lang="en-US" sz="3000" b="1" dirty="0">
                <a:solidFill>
                  <a:srgbClr val="FF0000"/>
                </a:solidFill>
              </a:rPr>
              <a:t>Equipment Director</a:t>
            </a:r>
          </a:p>
          <a:p>
            <a:pPr marL="228600" lvl="0" indent="-228600" algn="l" rtl="0">
              <a:lnSpc>
                <a:spcPct val="90000"/>
              </a:lnSpc>
              <a:spcBef>
                <a:spcPts val="1000"/>
              </a:spcBef>
              <a:spcAft>
                <a:spcPts val="0"/>
              </a:spcAft>
              <a:buClr>
                <a:schemeClr val="lt1"/>
              </a:buClr>
              <a:buSzPct val="100000"/>
              <a:buChar char="•"/>
            </a:pPr>
            <a:r>
              <a:rPr lang="en-US" sz="3000" dirty="0"/>
              <a:t>Clint Shepherd, </a:t>
            </a:r>
            <a:r>
              <a:rPr lang="en-US" sz="3000" b="1" dirty="0">
                <a:solidFill>
                  <a:srgbClr val="FF0000"/>
                </a:solidFill>
              </a:rPr>
              <a:t>Asst. Equipment Director</a:t>
            </a:r>
            <a:endParaRPr sz="3000" b="1" dirty="0">
              <a:solidFill>
                <a:srgbClr val="FF0000"/>
              </a:solidFill>
            </a:endParaRPr>
          </a:p>
          <a:p>
            <a:pPr marL="228600" lvl="0" indent="-228600" algn="l" rtl="0">
              <a:lnSpc>
                <a:spcPct val="90000"/>
              </a:lnSpc>
              <a:spcBef>
                <a:spcPts val="1000"/>
              </a:spcBef>
              <a:spcAft>
                <a:spcPts val="0"/>
              </a:spcAft>
              <a:buClr>
                <a:schemeClr val="lt1"/>
              </a:buClr>
              <a:buSzPct val="100000"/>
              <a:buChar char="•"/>
            </a:pPr>
            <a:r>
              <a:rPr lang="en-US" sz="3000" dirty="0"/>
              <a:t>Eric Brittain</a:t>
            </a:r>
            <a:r>
              <a:rPr lang="en-US" sz="3000" dirty="0">
                <a:solidFill>
                  <a:schemeClr val="lt1"/>
                </a:solidFill>
              </a:rPr>
              <a:t>, </a:t>
            </a:r>
            <a:r>
              <a:rPr lang="en-US" sz="3000" b="1" dirty="0">
                <a:solidFill>
                  <a:srgbClr val="FF0000"/>
                </a:solidFill>
              </a:rPr>
              <a:t>Coaching Coordinator</a:t>
            </a:r>
            <a:endParaRPr dirty="0"/>
          </a:p>
          <a:p>
            <a:pPr marL="228600" lvl="0" indent="-228600" algn="l" rtl="0">
              <a:lnSpc>
                <a:spcPct val="90000"/>
              </a:lnSpc>
              <a:spcBef>
                <a:spcPts val="1000"/>
              </a:spcBef>
              <a:spcAft>
                <a:spcPts val="0"/>
              </a:spcAft>
              <a:buClr>
                <a:schemeClr val="lt1"/>
              </a:buClr>
              <a:buSzPct val="100000"/>
              <a:buChar char="•"/>
            </a:pPr>
            <a:r>
              <a:rPr lang="en-US" sz="3000" dirty="0">
                <a:solidFill>
                  <a:schemeClr val="lt1"/>
                </a:solidFill>
              </a:rPr>
              <a:t>James Deilke, </a:t>
            </a:r>
            <a:r>
              <a:rPr lang="en-US" sz="3000" b="1" dirty="0">
                <a:solidFill>
                  <a:srgbClr val="FF0000"/>
                </a:solidFill>
              </a:rPr>
              <a:t>Field Coordinator</a:t>
            </a:r>
          </a:p>
          <a:p>
            <a:pPr marL="228600" indent="-228600">
              <a:buSzPct val="100000"/>
            </a:pPr>
            <a:r>
              <a:rPr lang="en-US" sz="3000" dirty="0">
                <a:solidFill>
                  <a:schemeClr val="lt1"/>
                </a:solidFill>
              </a:rPr>
              <a:t>Paul Ryan, </a:t>
            </a:r>
            <a:r>
              <a:rPr lang="en-US" sz="3000" b="1" dirty="0">
                <a:solidFill>
                  <a:srgbClr val="FF0000"/>
                </a:solidFill>
              </a:rPr>
              <a:t>At Large</a:t>
            </a:r>
          </a:p>
          <a:p>
            <a:pPr marL="228600" indent="-228600">
              <a:buSzPct val="100000"/>
            </a:pPr>
            <a:r>
              <a:rPr lang="en-US" sz="3000" dirty="0">
                <a:solidFill>
                  <a:schemeClr val="bg1"/>
                </a:solidFill>
              </a:rPr>
              <a:t>Mark Rylance</a:t>
            </a:r>
            <a:r>
              <a:rPr lang="en-US" sz="3000" b="1" dirty="0">
                <a:solidFill>
                  <a:srgbClr val="FF0000"/>
                </a:solidFill>
              </a:rPr>
              <a:t>, At Large</a:t>
            </a:r>
          </a:p>
          <a:p>
            <a:pPr marL="228600" indent="-228600">
              <a:buSzPct val="100000"/>
            </a:pPr>
            <a:r>
              <a:rPr lang="en-US" sz="2800" dirty="0">
                <a:solidFill>
                  <a:schemeClr val="lt1"/>
                </a:solidFill>
              </a:rPr>
              <a:t>Ray Betton, </a:t>
            </a:r>
            <a:r>
              <a:rPr lang="en-US" sz="2800" b="1" dirty="0">
                <a:solidFill>
                  <a:srgbClr val="FF0000"/>
                </a:solidFill>
              </a:rPr>
              <a:t>HS Varsity Coach, Non-Voting</a:t>
            </a:r>
          </a:p>
          <a:p>
            <a:pPr marL="228600" lvl="0" indent="-228600" algn="l" rtl="0">
              <a:lnSpc>
                <a:spcPct val="90000"/>
              </a:lnSpc>
              <a:spcBef>
                <a:spcPts val="1000"/>
              </a:spcBef>
              <a:spcAft>
                <a:spcPts val="0"/>
              </a:spcAft>
              <a:buClr>
                <a:schemeClr val="lt1"/>
              </a:buClr>
              <a:buSzPct val="100000"/>
              <a:buChar char="•"/>
            </a:pPr>
            <a:endParaRPr dirty="0"/>
          </a:p>
          <a:p>
            <a:pPr marL="0" lvl="0" indent="0" algn="l" rtl="0">
              <a:lnSpc>
                <a:spcPct val="90000"/>
              </a:lnSpc>
              <a:spcBef>
                <a:spcPts val="1000"/>
              </a:spcBef>
              <a:spcAft>
                <a:spcPts val="0"/>
              </a:spcAft>
              <a:buClr>
                <a:schemeClr val="lt1"/>
              </a:buClr>
              <a:buSzPct val="100000"/>
              <a:buNone/>
            </a:pPr>
            <a:endParaRPr sz="1700" dirty="0">
              <a:solidFill>
                <a:schemeClr val="lt1"/>
              </a:solidFill>
            </a:endParaRPr>
          </a:p>
          <a:p>
            <a:pPr marL="228600" lvl="0" indent="-128777" algn="l" rtl="0">
              <a:lnSpc>
                <a:spcPct val="90000"/>
              </a:lnSpc>
              <a:spcBef>
                <a:spcPts val="1000"/>
              </a:spcBef>
              <a:spcAft>
                <a:spcPts val="0"/>
              </a:spcAft>
              <a:buClr>
                <a:schemeClr val="lt1"/>
              </a:buClr>
              <a:buSzPct val="100000"/>
              <a:buNone/>
            </a:pPr>
            <a:endParaRPr sz="1700" dirty="0">
              <a:solidFill>
                <a:schemeClr val="lt1"/>
              </a:solidFill>
            </a:endParaRPr>
          </a:p>
        </p:txBody>
      </p:sp>
      <p:pic>
        <p:nvPicPr>
          <p:cNvPr id="4" name="Video 3">
            <a:hlinkClick r:id="" action="ppaction://media"/>
            <a:extLst>
              <a:ext uri="{FF2B5EF4-FFF2-40B4-BE49-F238E27FC236}">
                <a16:creationId xmlns:a16="http://schemas.microsoft.com/office/drawing/2014/main" id="{04A3E8D8-EABD-3654-519C-B740552F20AC}"/>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6"/>
          <a:srcRect l="21875" r="2187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8701"/>
    </mc:Choice>
    <mc:Fallback xmlns="">
      <p:transition spd="slow" advTm="87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94"/>
        <p:cNvGrpSpPr/>
        <p:nvPr/>
      </p:nvGrpSpPr>
      <p:grpSpPr>
        <a:xfrm>
          <a:off x="0" y="0"/>
          <a:ext cx="0" cy="0"/>
          <a:chOff x="0" y="0"/>
          <a:chExt cx="0" cy="0"/>
        </a:xfrm>
      </p:grpSpPr>
      <p:sp>
        <p:nvSpPr>
          <p:cNvPr id="195" name="Google Shape;195;p5"/>
          <p:cNvSpPr txBox="1">
            <a:spLocks noGrp="1"/>
          </p:cNvSpPr>
          <p:nvPr>
            <p:ph type="title"/>
          </p:nvPr>
        </p:nvSpPr>
        <p:spPr>
          <a:xfrm>
            <a:off x="594166" y="1828800"/>
            <a:ext cx="3616856" cy="117542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br>
              <a:rPr lang="en-US" sz="4800" b="1" dirty="0">
                <a:solidFill>
                  <a:srgbClr val="FF0000"/>
                </a:solidFill>
              </a:rPr>
            </a:br>
            <a:br>
              <a:rPr lang="en-US" sz="4800" b="1" dirty="0">
                <a:solidFill>
                  <a:srgbClr val="FF0000"/>
                </a:solidFill>
              </a:rPr>
            </a:br>
            <a:r>
              <a:rPr lang="en-US" sz="4800" b="1" dirty="0">
                <a:solidFill>
                  <a:srgbClr val="FF0000"/>
                </a:solidFill>
              </a:rPr>
              <a:t>SYFA</a:t>
            </a:r>
            <a:br>
              <a:rPr lang="en-US" sz="4800" b="1" dirty="0">
                <a:solidFill>
                  <a:srgbClr val="FF0000"/>
                </a:solidFill>
              </a:rPr>
            </a:br>
            <a:r>
              <a:rPr lang="en-US" sz="4800" b="1" dirty="0">
                <a:solidFill>
                  <a:srgbClr val="FF0000"/>
                </a:solidFill>
              </a:rPr>
              <a:t>Overview</a:t>
            </a:r>
            <a:endParaRPr dirty="0"/>
          </a:p>
        </p:txBody>
      </p:sp>
      <p:sp>
        <p:nvSpPr>
          <p:cNvPr id="196" name="Google Shape;196;p5"/>
          <p:cNvSpPr/>
          <p:nvPr/>
        </p:nvSpPr>
        <p:spPr>
          <a:xfrm>
            <a:off x="4907636" y="0"/>
            <a:ext cx="7281316" cy="6858000"/>
          </a:xfrm>
          <a:custGeom>
            <a:avLst/>
            <a:gdLst/>
            <a:ahLst/>
            <a:cxnLst/>
            <a:rect l="l" t="t" r="r" b="b"/>
            <a:pathLst>
              <a:path w="7281316" h="6858000" extrusionOk="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7" name="Google Shape;197;p5"/>
          <p:cNvSpPr/>
          <p:nvPr/>
        </p:nvSpPr>
        <p:spPr>
          <a:xfrm>
            <a:off x="5189558" y="0"/>
            <a:ext cx="6999394" cy="6858000"/>
          </a:xfrm>
          <a:custGeom>
            <a:avLst/>
            <a:gdLst/>
            <a:ahLst/>
            <a:cxnLst/>
            <a:rect l="l" t="t" r="r" b="b"/>
            <a:pathLst>
              <a:path w="6999394" h="6858000" extrusionOk="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8" name="Google Shape;198;p5"/>
          <p:cNvSpPr txBox="1">
            <a:spLocks noGrp="1"/>
          </p:cNvSpPr>
          <p:nvPr>
            <p:ph type="body" idx="1"/>
          </p:nvPr>
        </p:nvSpPr>
        <p:spPr>
          <a:xfrm>
            <a:off x="5375564" y="1399032"/>
            <a:ext cx="6613235" cy="4471416"/>
          </a:xfrm>
          <a:prstGeom prst="rect">
            <a:avLst/>
          </a:prstGeom>
          <a:noFill/>
          <a:ln>
            <a:noFill/>
          </a:ln>
        </p:spPr>
        <p:txBody>
          <a:bodyPr spcFirstLastPara="1" wrap="square" lIns="91425" tIns="45700" rIns="91425" bIns="45700" anchor="ctr" anchorCtr="0">
            <a:normAutofit/>
          </a:bodyPr>
          <a:lstStyle/>
          <a:p>
            <a:pPr marL="228600" lvl="0" indent="-218122" algn="l" rtl="0">
              <a:lnSpc>
                <a:spcPct val="90000"/>
              </a:lnSpc>
              <a:spcBef>
                <a:spcPts val="0"/>
              </a:spcBef>
              <a:spcAft>
                <a:spcPts val="0"/>
              </a:spcAft>
              <a:buClr>
                <a:schemeClr val="dk1"/>
              </a:buClr>
              <a:buSzPct val="100000"/>
              <a:buChar char="•"/>
            </a:pPr>
            <a:r>
              <a:rPr lang="en-US" sz="2200" dirty="0">
                <a:solidFill>
                  <a:schemeClr val="dk1"/>
                </a:solidFill>
              </a:rPr>
              <a:t>Non – profit, Community based club</a:t>
            </a:r>
            <a:endParaRPr dirty="0"/>
          </a:p>
          <a:p>
            <a:pPr marL="228600" lvl="0" indent="-218122" algn="l" rtl="0">
              <a:lnSpc>
                <a:spcPct val="90000"/>
              </a:lnSpc>
              <a:spcBef>
                <a:spcPts val="1000"/>
              </a:spcBef>
              <a:spcAft>
                <a:spcPts val="0"/>
              </a:spcAft>
              <a:buClr>
                <a:schemeClr val="dk1"/>
              </a:buClr>
              <a:buSzPct val="100000"/>
              <a:buChar char="•"/>
            </a:pPr>
            <a:r>
              <a:rPr lang="en-US" sz="2200" dirty="0">
                <a:solidFill>
                  <a:schemeClr val="dk1"/>
                </a:solidFill>
              </a:rPr>
              <a:t>Have 17 board members – all volunteer based</a:t>
            </a:r>
          </a:p>
          <a:p>
            <a:pPr marL="228600" lvl="0" indent="-218122" algn="l" rtl="0">
              <a:lnSpc>
                <a:spcPct val="90000"/>
              </a:lnSpc>
              <a:spcBef>
                <a:spcPts val="1000"/>
              </a:spcBef>
              <a:spcAft>
                <a:spcPts val="0"/>
              </a:spcAft>
              <a:buClr>
                <a:schemeClr val="dk1"/>
              </a:buClr>
              <a:buSzPct val="100000"/>
              <a:buChar char="•"/>
            </a:pPr>
            <a:r>
              <a:rPr lang="en-US" sz="2200" dirty="0">
                <a:solidFill>
                  <a:schemeClr val="dk1"/>
                </a:solidFill>
              </a:rPr>
              <a:t>Meetings are held every second Wednesday from 6:30-8 at Enigma room at Shakopee Community Center – All are welcome</a:t>
            </a:r>
            <a:endParaRPr dirty="0"/>
          </a:p>
          <a:p>
            <a:pPr marL="228600" lvl="0" indent="-218122" algn="l" rtl="0">
              <a:lnSpc>
                <a:spcPct val="90000"/>
              </a:lnSpc>
              <a:spcBef>
                <a:spcPts val="1000"/>
              </a:spcBef>
              <a:spcAft>
                <a:spcPts val="0"/>
              </a:spcAft>
              <a:buClr>
                <a:schemeClr val="dk1"/>
              </a:buClr>
              <a:buSzPct val="100000"/>
              <a:buChar char="•"/>
            </a:pPr>
            <a:r>
              <a:rPr lang="en-US" sz="2200" dirty="0">
                <a:solidFill>
                  <a:schemeClr val="dk1"/>
                </a:solidFill>
              </a:rPr>
              <a:t>Partner closely with Shakopee Football HS Program</a:t>
            </a:r>
          </a:p>
          <a:p>
            <a:pPr marL="228600" lvl="0" indent="-218122" algn="l" rtl="0">
              <a:lnSpc>
                <a:spcPct val="90000"/>
              </a:lnSpc>
              <a:spcBef>
                <a:spcPts val="1000"/>
              </a:spcBef>
              <a:spcAft>
                <a:spcPts val="0"/>
              </a:spcAft>
              <a:buClr>
                <a:schemeClr val="dk1"/>
              </a:buClr>
              <a:buSzPct val="100000"/>
              <a:buChar char="•"/>
            </a:pPr>
            <a:r>
              <a:rPr lang="en-US" sz="2200" dirty="0">
                <a:solidFill>
                  <a:schemeClr val="dk1"/>
                </a:solidFill>
              </a:rPr>
              <a:t>Part of the MYAS – Gopher State League</a:t>
            </a:r>
            <a:endParaRPr dirty="0"/>
          </a:p>
          <a:p>
            <a:pPr marL="228600" lvl="0" indent="-218122" algn="l" rtl="0">
              <a:lnSpc>
                <a:spcPct val="90000"/>
              </a:lnSpc>
              <a:spcBef>
                <a:spcPts val="1000"/>
              </a:spcBef>
              <a:spcAft>
                <a:spcPts val="0"/>
              </a:spcAft>
              <a:buClr>
                <a:schemeClr val="dk1"/>
              </a:buClr>
              <a:buSzPct val="100000"/>
              <a:buChar char="•"/>
            </a:pPr>
            <a:r>
              <a:rPr lang="en-US" sz="2200" dirty="0">
                <a:solidFill>
                  <a:schemeClr val="dk1"/>
                </a:solidFill>
              </a:rPr>
              <a:t>All coaches are volunteer positions</a:t>
            </a:r>
            <a:endParaRPr dirty="0"/>
          </a:p>
          <a:p>
            <a:pPr marL="228600" lvl="0" indent="-218122" algn="l" rtl="0">
              <a:lnSpc>
                <a:spcPct val="90000"/>
              </a:lnSpc>
              <a:spcBef>
                <a:spcPts val="1000"/>
              </a:spcBef>
              <a:spcAft>
                <a:spcPts val="0"/>
              </a:spcAft>
              <a:buClr>
                <a:schemeClr val="dk1"/>
              </a:buClr>
              <a:buSzPct val="100000"/>
              <a:buChar char="•"/>
            </a:pPr>
            <a:r>
              <a:rPr lang="en-US" sz="2200" dirty="0">
                <a:solidFill>
                  <a:schemeClr val="dk1"/>
                </a:solidFill>
              </a:rPr>
              <a:t>Follow us on Social Media – All weather cancellations, and SYFA updates will be posted!</a:t>
            </a:r>
            <a:endParaRPr dirty="0"/>
          </a:p>
          <a:p>
            <a:pPr marL="0" lvl="0" indent="0" algn="l" rtl="0">
              <a:lnSpc>
                <a:spcPct val="90000"/>
              </a:lnSpc>
              <a:spcBef>
                <a:spcPts val="1000"/>
              </a:spcBef>
              <a:spcAft>
                <a:spcPts val="0"/>
              </a:spcAft>
              <a:buClr>
                <a:schemeClr val="lt1"/>
              </a:buClr>
              <a:buSzPct val="100000"/>
              <a:buNone/>
            </a:pPr>
            <a:endParaRPr sz="2200"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0645"/>
    </mc:Choice>
    <mc:Fallback xmlns="">
      <p:transition spd="slow" advTm="1064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5"/>
          <p:cNvSpPr txBox="1">
            <a:spLocks noGrp="1"/>
          </p:cNvSpPr>
          <p:nvPr>
            <p:ph type="title"/>
          </p:nvPr>
        </p:nvSpPr>
        <p:spPr>
          <a:xfrm>
            <a:off x="594166" y="1828800"/>
            <a:ext cx="3616856" cy="117542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br>
              <a:rPr lang="en-US" sz="4800" b="1" dirty="0">
                <a:solidFill>
                  <a:srgbClr val="FF0000"/>
                </a:solidFill>
              </a:rPr>
            </a:br>
            <a:br>
              <a:rPr lang="en-US" sz="4800" b="1" dirty="0">
                <a:solidFill>
                  <a:srgbClr val="FF0000"/>
                </a:solidFill>
              </a:rPr>
            </a:br>
            <a:r>
              <a:rPr lang="en-US" sz="4800" b="1" dirty="0">
                <a:solidFill>
                  <a:srgbClr val="FF0000"/>
                </a:solidFill>
              </a:rPr>
              <a:t>SYFA</a:t>
            </a:r>
            <a:br>
              <a:rPr lang="en-US" sz="4800" b="1" dirty="0">
                <a:solidFill>
                  <a:srgbClr val="FF0000"/>
                </a:solidFill>
              </a:rPr>
            </a:br>
            <a:r>
              <a:rPr lang="en-US" sz="4800" b="1" dirty="0">
                <a:solidFill>
                  <a:srgbClr val="FF0000"/>
                </a:solidFill>
              </a:rPr>
              <a:t>Season Info</a:t>
            </a:r>
            <a:endParaRPr dirty="0"/>
          </a:p>
        </p:txBody>
      </p:sp>
      <p:sp>
        <p:nvSpPr>
          <p:cNvPr id="196" name="Google Shape;196;p5"/>
          <p:cNvSpPr/>
          <p:nvPr/>
        </p:nvSpPr>
        <p:spPr>
          <a:xfrm>
            <a:off x="4907636" y="0"/>
            <a:ext cx="7281316" cy="6858000"/>
          </a:xfrm>
          <a:custGeom>
            <a:avLst/>
            <a:gdLst/>
            <a:ahLst/>
            <a:cxnLst/>
            <a:rect l="l" t="t" r="r" b="b"/>
            <a:pathLst>
              <a:path w="7281316" h="6858000" extrusionOk="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7" name="Google Shape;197;p5"/>
          <p:cNvSpPr/>
          <p:nvPr/>
        </p:nvSpPr>
        <p:spPr>
          <a:xfrm>
            <a:off x="5189558" y="0"/>
            <a:ext cx="6999394" cy="6858000"/>
          </a:xfrm>
          <a:custGeom>
            <a:avLst/>
            <a:gdLst/>
            <a:ahLst/>
            <a:cxnLst/>
            <a:rect l="l" t="t" r="r" b="b"/>
            <a:pathLst>
              <a:path w="6999394" h="6858000" extrusionOk="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8" name="Google Shape;198;p5"/>
          <p:cNvSpPr txBox="1">
            <a:spLocks noGrp="1"/>
          </p:cNvSpPr>
          <p:nvPr>
            <p:ph type="body" idx="1"/>
          </p:nvPr>
        </p:nvSpPr>
        <p:spPr>
          <a:xfrm>
            <a:off x="5375564" y="1399032"/>
            <a:ext cx="6613235" cy="4471416"/>
          </a:xfrm>
          <a:prstGeom prst="rect">
            <a:avLst/>
          </a:prstGeom>
          <a:noFill/>
          <a:ln>
            <a:noFill/>
          </a:ln>
        </p:spPr>
        <p:txBody>
          <a:bodyPr spcFirstLastPara="1" wrap="square" lIns="91425" tIns="45700" rIns="91425" bIns="45700" anchor="ctr" anchorCtr="0">
            <a:normAutofit fontScale="85000" lnSpcReduction="20000"/>
          </a:bodyPr>
          <a:lstStyle/>
          <a:p>
            <a:pPr marL="353378">
              <a:spcBef>
                <a:spcPts val="0"/>
              </a:spcBef>
              <a:buClr>
                <a:schemeClr val="dk1"/>
              </a:buClr>
              <a:buSzPct val="100000"/>
            </a:pPr>
            <a:r>
              <a:rPr lang="en-US" sz="2200" dirty="0">
                <a:solidFill>
                  <a:schemeClr val="dk1"/>
                </a:solidFill>
              </a:rPr>
              <a:t>Players need: football pants, helmet, shoulder pads, mouthguards, cleats and a water bottle at every practice.</a:t>
            </a:r>
            <a:endParaRPr dirty="0"/>
          </a:p>
          <a:p>
            <a:pPr marL="10478" lvl="0" indent="0" algn="l" rtl="0">
              <a:lnSpc>
                <a:spcPct val="90000"/>
              </a:lnSpc>
              <a:spcBef>
                <a:spcPts val="1000"/>
              </a:spcBef>
              <a:spcAft>
                <a:spcPts val="0"/>
              </a:spcAft>
              <a:buClr>
                <a:schemeClr val="dk1"/>
              </a:buClr>
              <a:buSzPct val="100000"/>
              <a:buNone/>
            </a:pPr>
            <a:r>
              <a:rPr lang="en-US" sz="2200" dirty="0">
                <a:solidFill>
                  <a:schemeClr val="dk1"/>
                </a:solidFill>
              </a:rPr>
              <a:t>- </a:t>
            </a:r>
            <a:r>
              <a:rPr lang="en-US" sz="2200" b="1" u="sng" dirty="0">
                <a:solidFill>
                  <a:schemeClr val="dk1"/>
                </a:solidFill>
              </a:rPr>
              <a:t>MOUTHGUARDS ARE MANDATORY</a:t>
            </a:r>
            <a:r>
              <a:rPr lang="en-US" sz="2200" dirty="0">
                <a:solidFill>
                  <a:schemeClr val="dk1"/>
                </a:solidFill>
              </a:rPr>
              <a:t>	</a:t>
            </a:r>
            <a:endParaRPr dirty="0"/>
          </a:p>
          <a:p>
            <a:pPr marL="228600" lvl="0" indent="-218122" algn="l" rtl="0">
              <a:lnSpc>
                <a:spcPct val="90000"/>
              </a:lnSpc>
              <a:spcBef>
                <a:spcPts val="1000"/>
              </a:spcBef>
              <a:spcAft>
                <a:spcPts val="0"/>
              </a:spcAft>
              <a:buClr>
                <a:schemeClr val="dk1"/>
              </a:buClr>
              <a:buSzPct val="100000"/>
              <a:buChar char="•"/>
            </a:pPr>
            <a:r>
              <a:rPr lang="en-US" sz="2200" dirty="0">
                <a:solidFill>
                  <a:schemeClr val="dk1"/>
                </a:solidFill>
              </a:rPr>
              <a:t>Watch Sports Engine for practice schedule.  It will be at the same time each week.  Updates will be on Sports Engine.</a:t>
            </a:r>
            <a:endParaRPr dirty="0"/>
          </a:p>
          <a:p>
            <a:pPr marL="228600" lvl="0" indent="-218122" algn="l" rtl="0">
              <a:lnSpc>
                <a:spcPct val="90000"/>
              </a:lnSpc>
              <a:spcBef>
                <a:spcPts val="1000"/>
              </a:spcBef>
              <a:spcAft>
                <a:spcPts val="0"/>
              </a:spcAft>
              <a:buClr>
                <a:schemeClr val="dk1"/>
              </a:buClr>
              <a:buSzPct val="100000"/>
              <a:buChar char="•"/>
            </a:pPr>
            <a:r>
              <a:rPr lang="en-US" sz="2200" dirty="0">
                <a:solidFill>
                  <a:schemeClr val="dk1"/>
                </a:solidFill>
              </a:rPr>
              <a:t>Games will begin after August 24 and could be any day of the week due to referee availability.  There will be 1 game with a north metro team during the season; this will occur on a Saturday.</a:t>
            </a:r>
          </a:p>
          <a:p>
            <a:pPr marL="228600" lvl="0" indent="-218122" algn="l" rtl="0">
              <a:lnSpc>
                <a:spcPct val="90000"/>
              </a:lnSpc>
              <a:spcBef>
                <a:spcPts val="1000"/>
              </a:spcBef>
              <a:spcAft>
                <a:spcPts val="0"/>
              </a:spcAft>
              <a:buClr>
                <a:schemeClr val="dk1"/>
              </a:buClr>
              <a:buSzPct val="100000"/>
              <a:buChar char="•"/>
            </a:pPr>
            <a:r>
              <a:rPr lang="en-US" sz="2200" dirty="0">
                <a:solidFill>
                  <a:schemeClr val="dk1"/>
                </a:solidFill>
              </a:rPr>
              <a:t>Communication is encouraged via </a:t>
            </a:r>
            <a:r>
              <a:rPr lang="en-US" sz="2200" dirty="0" err="1">
                <a:solidFill>
                  <a:schemeClr val="dk1"/>
                </a:solidFill>
              </a:rPr>
              <a:t>SportsEngine</a:t>
            </a:r>
            <a:r>
              <a:rPr lang="en-US" sz="2200" dirty="0">
                <a:solidFill>
                  <a:schemeClr val="dk1"/>
                </a:solidFill>
              </a:rPr>
              <a:t> for all teams.  Please make sure all parent guardian emails are added into player’s profile to ensure everyone receives communication</a:t>
            </a:r>
            <a:endParaRPr dirty="0"/>
          </a:p>
          <a:p>
            <a:pPr marL="228600" lvl="0" indent="-218122" algn="l" rtl="0">
              <a:lnSpc>
                <a:spcPct val="90000"/>
              </a:lnSpc>
              <a:spcBef>
                <a:spcPts val="1000"/>
              </a:spcBef>
              <a:spcAft>
                <a:spcPts val="0"/>
              </a:spcAft>
              <a:buClr>
                <a:schemeClr val="dk1"/>
              </a:buClr>
              <a:buSzPct val="100000"/>
              <a:buChar char="•"/>
            </a:pPr>
            <a:r>
              <a:rPr lang="en-US" sz="2200" dirty="0">
                <a:solidFill>
                  <a:schemeClr val="dk1"/>
                </a:solidFill>
              </a:rPr>
              <a:t>We ask that every team have a Team Manager to help communicate information out to parents and coordinate jerky packs</a:t>
            </a:r>
          </a:p>
          <a:p>
            <a:pPr marL="228600" lvl="0" indent="-218122" algn="l" rtl="0">
              <a:lnSpc>
                <a:spcPct val="90000"/>
              </a:lnSpc>
              <a:spcBef>
                <a:spcPts val="1000"/>
              </a:spcBef>
              <a:spcAft>
                <a:spcPts val="0"/>
              </a:spcAft>
              <a:buClr>
                <a:schemeClr val="dk1"/>
              </a:buClr>
              <a:buSzPct val="100000"/>
              <a:buChar char="•"/>
            </a:pPr>
            <a:r>
              <a:rPr lang="en-US" sz="2200" dirty="0">
                <a:solidFill>
                  <a:schemeClr val="dk1"/>
                </a:solidFill>
              </a:rPr>
              <a:t>Practices are closed to parents &amp; spectators to keep players focused on team.</a:t>
            </a:r>
            <a:endParaRPr dirty="0"/>
          </a:p>
          <a:p>
            <a:pPr marL="0" lvl="0" indent="0" algn="l" rtl="0">
              <a:lnSpc>
                <a:spcPct val="90000"/>
              </a:lnSpc>
              <a:spcBef>
                <a:spcPts val="1000"/>
              </a:spcBef>
              <a:spcAft>
                <a:spcPts val="0"/>
              </a:spcAft>
              <a:buClr>
                <a:schemeClr val="lt1"/>
              </a:buClr>
              <a:buSzPct val="100000"/>
              <a:buNone/>
            </a:pPr>
            <a:endParaRPr sz="2200" dirty="0">
              <a:solidFill>
                <a:schemeClr val="dk1"/>
              </a:solidFill>
            </a:endParaRPr>
          </a:p>
        </p:txBody>
      </p:sp>
      <p:pic>
        <p:nvPicPr>
          <p:cNvPr id="3" name="Video 2">
            <a:hlinkClick r:id="" action="ppaction://media"/>
            <a:extLst>
              <a:ext uri="{FF2B5EF4-FFF2-40B4-BE49-F238E27FC236}">
                <a16:creationId xmlns:a16="http://schemas.microsoft.com/office/drawing/2014/main" id="{2A62F406-887B-5D58-6FF0-B0E0D4D3776A}"/>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rcRect l="21875" r="21875"/>
          <a:stretch>
            <a:fillRect/>
          </a:stretch>
        </p:blipFill>
        <p:spPr>
          <a:xfrm>
            <a:off x="12192000" y="4152246"/>
            <a:ext cx="2057400" cy="2057400"/>
          </a:xfrm>
          <a:prstGeom prst="ellipse">
            <a:avLst/>
          </a:prstGeom>
        </p:spPr>
      </p:pic>
    </p:spTree>
    <p:extLst>
      <p:ext uri="{BB962C8B-B14F-4D97-AF65-F5344CB8AC3E}">
        <p14:creationId xmlns:p14="http://schemas.microsoft.com/office/powerpoint/2010/main" val="2285167604"/>
      </p:ext>
    </p:extLst>
  </p:cSld>
  <p:clrMapOvr>
    <a:masterClrMapping/>
  </p:clrMapOvr>
  <mc:AlternateContent xmlns:mc="http://schemas.openxmlformats.org/markup-compatibility/2006" xmlns:p14="http://schemas.microsoft.com/office/powerpoint/2010/main">
    <mc:Choice Requires="p14">
      <p:transition spd="slow" p14:dur="2000" advTm="52708"/>
    </mc:Choice>
    <mc:Fallback xmlns="">
      <p:transition spd="slow" advTm="527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a:extLst>
            <a:ext uri="{FF2B5EF4-FFF2-40B4-BE49-F238E27FC236}">
              <a16:creationId xmlns:a16="http://schemas.microsoft.com/office/drawing/2014/main" id="{19EA88B5-E190-93D3-665C-572D21B35F96}"/>
            </a:ext>
          </a:extLst>
        </p:cNvPr>
        <p:cNvGrpSpPr/>
        <p:nvPr/>
      </p:nvGrpSpPr>
      <p:grpSpPr>
        <a:xfrm>
          <a:off x="0" y="0"/>
          <a:ext cx="0" cy="0"/>
          <a:chOff x="0" y="0"/>
          <a:chExt cx="0" cy="0"/>
        </a:xfrm>
      </p:grpSpPr>
      <p:cxnSp>
        <p:nvCxnSpPr>
          <p:cNvPr id="205" name="Google Shape;205;p6">
            <a:extLst>
              <a:ext uri="{FF2B5EF4-FFF2-40B4-BE49-F238E27FC236}">
                <a16:creationId xmlns:a16="http://schemas.microsoft.com/office/drawing/2014/main" id="{694F3186-C35B-C618-774B-AAAB8EB03A65}"/>
              </a:ext>
            </a:extLst>
          </p:cNvPr>
          <p:cNvCxnSpPr/>
          <p:nvPr/>
        </p:nvCxnSpPr>
        <p:spPr>
          <a:xfrm>
            <a:off x="2941321" y="2115117"/>
            <a:ext cx="6309300" cy="0"/>
          </a:xfrm>
          <a:prstGeom prst="straightConnector1">
            <a:avLst/>
          </a:prstGeom>
          <a:noFill/>
          <a:ln w="19050" cap="flat" cmpd="sng">
            <a:solidFill>
              <a:schemeClr val="dk1"/>
            </a:solidFill>
            <a:prstDash val="solid"/>
            <a:miter lim="800000"/>
            <a:headEnd type="none" w="sm" len="sm"/>
            <a:tailEnd type="none" w="sm" len="sm"/>
          </a:ln>
        </p:spPr>
      </p:cxnSp>
      <p:pic>
        <p:nvPicPr>
          <p:cNvPr id="1026" name="Picture 2">
            <a:extLst>
              <a:ext uri="{FF2B5EF4-FFF2-40B4-BE49-F238E27FC236}">
                <a16:creationId xmlns:a16="http://schemas.microsoft.com/office/drawing/2014/main" id="{73275816-D9B9-9C11-8CAC-A9FAE9340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049" y="103695"/>
            <a:ext cx="8407855" cy="649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EB05A26-C4C8-6801-F24A-300117247F14}"/>
              </a:ext>
            </a:extLst>
          </p:cNvPr>
          <p:cNvSpPr txBox="1"/>
          <p:nvPr/>
        </p:nvSpPr>
        <p:spPr>
          <a:xfrm>
            <a:off x="282803" y="867266"/>
            <a:ext cx="2780907" cy="3170099"/>
          </a:xfrm>
          <a:prstGeom prst="rect">
            <a:avLst/>
          </a:prstGeom>
          <a:noFill/>
        </p:spPr>
        <p:txBody>
          <a:bodyPr wrap="square" rtlCol="0">
            <a:spAutoFit/>
          </a:bodyPr>
          <a:lstStyle/>
          <a:p>
            <a:r>
              <a:rPr lang="en-US" sz="4000" dirty="0">
                <a:solidFill>
                  <a:srgbClr val="FF0000"/>
                </a:solidFill>
              </a:rPr>
              <a:t>Order Form Closes on Monday, July 28</a:t>
            </a:r>
            <a:r>
              <a:rPr lang="en-US" sz="4000" baseline="30000" dirty="0">
                <a:solidFill>
                  <a:srgbClr val="FF0000"/>
                </a:solidFill>
              </a:rPr>
              <a:t>th</a:t>
            </a:r>
            <a:r>
              <a:rPr lang="en-US" sz="4000" dirty="0">
                <a:solidFill>
                  <a:srgbClr val="FF0000"/>
                </a:solidFill>
              </a:rPr>
              <a:t> </a:t>
            </a:r>
          </a:p>
        </p:txBody>
      </p:sp>
    </p:spTree>
    <p:extLst>
      <p:ext uri="{BB962C8B-B14F-4D97-AF65-F5344CB8AC3E}">
        <p14:creationId xmlns:p14="http://schemas.microsoft.com/office/powerpoint/2010/main" val="3627408685"/>
      </p:ext>
    </p:extLst>
  </p:cSld>
  <p:clrMapOvr>
    <a:masterClrMapping/>
  </p:clrMapOvr>
  <mc:AlternateContent xmlns:mc="http://schemas.openxmlformats.org/markup-compatibility/2006" xmlns:p14="http://schemas.microsoft.com/office/powerpoint/2010/main">
    <mc:Choice Requires="p14">
      <p:transition spd="slow" p14:dur="2000" advTm="12624"/>
    </mc:Choice>
    <mc:Fallback xmlns="">
      <p:transition spd="slow" advTm="1262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02"/>
        <p:cNvGrpSpPr/>
        <p:nvPr/>
      </p:nvGrpSpPr>
      <p:grpSpPr>
        <a:xfrm>
          <a:off x="0" y="0"/>
          <a:ext cx="0" cy="0"/>
          <a:chOff x="0" y="0"/>
          <a:chExt cx="0" cy="0"/>
        </a:xfrm>
      </p:grpSpPr>
      <p:sp>
        <p:nvSpPr>
          <p:cNvPr id="203" name="Google Shape;203;p6"/>
          <p:cNvSpPr txBox="1">
            <a:spLocks noGrp="1"/>
          </p:cNvSpPr>
          <p:nvPr>
            <p:ph type="title"/>
          </p:nvPr>
        </p:nvSpPr>
        <p:spPr>
          <a:xfrm>
            <a:off x="2802755" y="645068"/>
            <a:ext cx="6586500" cy="1286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100"/>
              <a:buFont typeface="Calibri"/>
              <a:buNone/>
            </a:pPr>
            <a:r>
              <a:rPr lang="en-US" sz="4100" b="1">
                <a:latin typeface="Calibri"/>
                <a:ea typeface="Calibri"/>
                <a:cs typeface="Calibri"/>
                <a:sym typeface="Calibri"/>
              </a:rPr>
              <a:t>UPCOMING EVENTS &amp; ANNOUCEMENTS	</a:t>
            </a:r>
            <a:endParaRPr/>
          </a:p>
        </p:txBody>
      </p:sp>
      <p:sp>
        <p:nvSpPr>
          <p:cNvPr id="204" name="Google Shape;204;p6"/>
          <p:cNvSpPr txBox="1">
            <a:spLocks noGrp="1"/>
          </p:cNvSpPr>
          <p:nvPr>
            <p:ph type="body" idx="1"/>
          </p:nvPr>
        </p:nvSpPr>
        <p:spPr>
          <a:xfrm>
            <a:off x="2802755" y="2364313"/>
            <a:ext cx="6586500" cy="37854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1000"/>
              </a:spcBef>
              <a:spcAft>
                <a:spcPts val="0"/>
              </a:spcAft>
              <a:buClr>
                <a:schemeClr val="dk1"/>
              </a:buClr>
              <a:buSzPts val="2000"/>
              <a:buNone/>
            </a:pPr>
            <a:r>
              <a:rPr lang="en-US" sz="2300" b="1" u="sng" dirty="0"/>
              <a:t>Common Tackle Practice with Shakopee High School – Monday, 7/28</a:t>
            </a:r>
          </a:p>
          <a:p>
            <a:pPr marL="0" lvl="0" indent="0" algn="l" rtl="0">
              <a:lnSpc>
                <a:spcPct val="90000"/>
              </a:lnSpc>
              <a:spcBef>
                <a:spcPts val="1000"/>
              </a:spcBef>
              <a:spcAft>
                <a:spcPts val="0"/>
              </a:spcAft>
              <a:buClr>
                <a:schemeClr val="dk1"/>
              </a:buClr>
              <a:buSzPts val="2000"/>
              <a:buNone/>
            </a:pPr>
            <a:r>
              <a:rPr lang="en-US" sz="2100" b="1"/>
              <a:t>-Youth </a:t>
            </a:r>
            <a:r>
              <a:rPr lang="en-US" sz="2100" b="1" dirty="0"/>
              <a:t>players will run through drills with the state semi-finalist High School players on Vaughn Field – check Sports Engine </a:t>
            </a:r>
            <a:r>
              <a:rPr lang="en-US" sz="2100" b="1"/>
              <a:t>for times</a:t>
            </a:r>
            <a:endParaRPr lang="en-US" sz="2300" b="1" u="sng" dirty="0"/>
          </a:p>
          <a:p>
            <a:pPr marL="0" lvl="0" indent="0" algn="l" rtl="0">
              <a:lnSpc>
                <a:spcPct val="90000"/>
              </a:lnSpc>
              <a:spcBef>
                <a:spcPts val="1000"/>
              </a:spcBef>
              <a:spcAft>
                <a:spcPts val="0"/>
              </a:spcAft>
              <a:buClr>
                <a:schemeClr val="dk1"/>
              </a:buClr>
              <a:buSzPts val="2000"/>
              <a:buNone/>
            </a:pPr>
            <a:r>
              <a:rPr lang="en-US" sz="2300" b="1" u="sng" dirty="0"/>
              <a:t>Saber Nation Night– Friday, 8/15</a:t>
            </a:r>
          </a:p>
          <a:p>
            <a:pPr marL="0" lvl="0" indent="0" algn="l" rtl="0">
              <a:lnSpc>
                <a:spcPct val="90000"/>
              </a:lnSpc>
              <a:spcBef>
                <a:spcPts val="1000"/>
              </a:spcBef>
              <a:spcAft>
                <a:spcPts val="0"/>
              </a:spcAft>
              <a:buClr>
                <a:schemeClr val="dk1"/>
              </a:buClr>
              <a:buSzPts val="2000"/>
              <a:buNone/>
            </a:pPr>
            <a:r>
              <a:rPr lang="en-US" sz="2000" b="1" dirty="0"/>
              <a:t>- Saber Nation is a night where the High School football team gets hyped for the season with the youth players cheering them on.  All youth Flag, Tackle, and high school teams run through the tunnel and do common warm-ups.  </a:t>
            </a:r>
          </a:p>
          <a:p>
            <a:pPr marL="0" lvl="0" indent="0" algn="l" rtl="0">
              <a:lnSpc>
                <a:spcPct val="90000"/>
              </a:lnSpc>
              <a:spcBef>
                <a:spcPts val="1000"/>
              </a:spcBef>
              <a:spcAft>
                <a:spcPts val="0"/>
              </a:spcAft>
              <a:buClr>
                <a:schemeClr val="dk1"/>
              </a:buClr>
              <a:buSzPts val="2000"/>
              <a:buNone/>
            </a:pPr>
            <a:r>
              <a:rPr lang="en-US" sz="2000" b="1" dirty="0"/>
              <a:t>This is a fun night for youth players to meet the High School players and get to have fun on the main turf at Vaughn Field under the lights!</a:t>
            </a:r>
          </a:p>
          <a:p>
            <a:pPr marL="0" lvl="0" indent="0" algn="l" rtl="0">
              <a:lnSpc>
                <a:spcPct val="90000"/>
              </a:lnSpc>
              <a:spcBef>
                <a:spcPts val="1000"/>
              </a:spcBef>
              <a:spcAft>
                <a:spcPts val="0"/>
              </a:spcAft>
              <a:buClr>
                <a:schemeClr val="dk1"/>
              </a:buClr>
              <a:buSzPts val="2000"/>
              <a:buNone/>
            </a:pPr>
            <a:r>
              <a:rPr lang="en-US" sz="2000" b="1" dirty="0"/>
              <a:t>- We ask all flag teams participate for the tunnel run and warm-ups.  They will then get autographs from the varsity team and return to the stands.  An email communication will go out with the full schedule for that evening soon.</a:t>
            </a:r>
          </a:p>
          <a:p>
            <a:pPr marL="0" lvl="0" indent="0" algn="l" rtl="0">
              <a:lnSpc>
                <a:spcPct val="90000"/>
              </a:lnSpc>
              <a:spcBef>
                <a:spcPts val="1000"/>
              </a:spcBef>
              <a:spcAft>
                <a:spcPts val="0"/>
              </a:spcAft>
              <a:buClr>
                <a:schemeClr val="dk1"/>
              </a:buClr>
              <a:buSzPts val="2000"/>
              <a:buNone/>
            </a:pPr>
            <a:endParaRPr lang="en-US" sz="2000" b="1" dirty="0"/>
          </a:p>
          <a:p>
            <a:pPr marL="0" lvl="0" indent="0" algn="l" rtl="0">
              <a:lnSpc>
                <a:spcPct val="90000"/>
              </a:lnSpc>
              <a:spcBef>
                <a:spcPts val="1000"/>
              </a:spcBef>
              <a:spcAft>
                <a:spcPts val="0"/>
              </a:spcAft>
              <a:buClr>
                <a:schemeClr val="dk1"/>
              </a:buClr>
              <a:buSzPts val="2000"/>
              <a:buNone/>
            </a:pPr>
            <a:r>
              <a:rPr lang="en-US" sz="2300" b="1" u="sng" dirty="0"/>
              <a:t>Mark </a:t>
            </a:r>
            <a:r>
              <a:rPr lang="en-US" sz="2300" b="1" u="sng" dirty="0" err="1"/>
              <a:t>Grommesch</a:t>
            </a:r>
            <a:r>
              <a:rPr lang="en-US" sz="2300" b="1" u="sng" dirty="0"/>
              <a:t> Field Jamboree – </a:t>
            </a:r>
          </a:p>
          <a:p>
            <a:pPr marL="0" lvl="0" indent="0" algn="l" rtl="0">
              <a:lnSpc>
                <a:spcPct val="90000"/>
              </a:lnSpc>
              <a:spcBef>
                <a:spcPts val="1000"/>
              </a:spcBef>
              <a:spcAft>
                <a:spcPts val="0"/>
              </a:spcAft>
              <a:buClr>
                <a:schemeClr val="dk1"/>
              </a:buClr>
              <a:buSzPts val="2000"/>
              <a:buNone/>
            </a:pPr>
            <a:r>
              <a:rPr lang="en-US" sz="2000" b="1" dirty="0"/>
              <a:t>- All SYFA (Flag &amp; Tackle) will have a friendly Jamboree to commemorate the new score boards at Mark </a:t>
            </a:r>
            <a:r>
              <a:rPr lang="en-US" sz="2000" b="1" dirty="0" err="1"/>
              <a:t>Grommesch</a:t>
            </a:r>
            <a:r>
              <a:rPr lang="en-US" sz="2000" b="1" dirty="0"/>
              <a:t> field @ 17</a:t>
            </a:r>
            <a:r>
              <a:rPr lang="en-US" sz="2000" b="1" baseline="30000" dirty="0"/>
              <a:t>th</a:t>
            </a:r>
            <a:r>
              <a:rPr lang="en-US" sz="2000" b="1" dirty="0"/>
              <a:t> Ave Sports Complex.  More details to follow!  </a:t>
            </a:r>
          </a:p>
          <a:p>
            <a:pPr marL="0" lvl="0" indent="0" algn="l" rtl="0">
              <a:lnSpc>
                <a:spcPct val="90000"/>
              </a:lnSpc>
              <a:spcBef>
                <a:spcPts val="1000"/>
              </a:spcBef>
              <a:spcAft>
                <a:spcPts val="0"/>
              </a:spcAft>
              <a:buClr>
                <a:schemeClr val="dk1"/>
              </a:buClr>
              <a:buSzPts val="2000"/>
              <a:buNone/>
            </a:pPr>
            <a:endParaRPr sz="2000" b="1" dirty="0"/>
          </a:p>
        </p:txBody>
      </p:sp>
      <p:cxnSp>
        <p:nvCxnSpPr>
          <p:cNvPr id="205" name="Google Shape;205;p6"/>
          <p:cNvCxnSpPr/>
          <p:nvPr/>
        </p:nvCxnSpPr>
        <p:spPr>
          <a:xfrm>
            <a:off x="2941321" y="2115117"/>
            <a:ext cx="6309300" cy="0"/>
          </a:xfrm>
          <a:prstGeom prst="straightConnector1">
            <a:avLst/>
          </a:prstGeom>
          <a:noFill/>
          <a:ln w="19050" cap="flat" cmpd="sng">
            <a:solidFill>
              <a:schemeClr val="dk1"/>
            </a:solidFill>
            <a:prstDash val="solid"/>
            <a:miter lim="800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02"/>
        <p:cNvGrpSpPr/>
        <p:nvPr/>
      </p:nvGrpSpPr>
      <p:grpSpPr>
        <a:xfrm>
          <a:off x="0" y="0"/>
          <a:ext cx="0" cy="0"/>
          <a:chOff x="0" y="0"/>
          <a:chExt cx="0" cy="0"/>
        </a:xfrm>
      </p:grpSpPr>
      <p:sp>
        <p:nvSpPr>
          <p:cNvPr id="203" name="Google Shape;203;p6"/>
          <p:cNvSpPr txBox="1">
            <a:spLocks noGrp="1"/>
          </p:cNvSpPr>
          <p:nvPr>
            <p:ph type="title"/>
          </p:nvPr>
        </p:nvSpPr>
        <p:spPr>
          <a:xfrm>
            <a:off x="2802755" y="645068"/>
            <a:ext cx="6586500" cy="1286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100"/>
              <a:buFont typeface="Calibri"/>
              <a:buNone/>
            </a:pPr>
            <a:r>
              <a:rPr lang="en-US" sz="4100" b="1">
                <a:latin typeface="Calibri"/>
                <a:ea typeface="Calibri"/>
                <a:cs typeface="Calibri"/>
                <a:sym typeface="Calibri"/>
              </a:rPr>
              <a:t>UPCOMING EVENTS &amp; ANNOUCEMENTS	</a:t>
            </a:r>
            <a:endParaRPr/>
          </a:p>
        </p:txBody>
      </p:sp>
      <p:sp>
        <p:nvSpPr>
          <p:cNvPr id="204" name="Google Shape;204;p6"/>
          <p:cNvSpPr txBox="1">
            <a:spLocks noGrp="1"/>
          </p:cNvSpPr>
          <p:nvPr>
            <p:ph type="body" idx="1"/>
          </p:nvPr>
        </p:nvSpPr>
        <p:spPr>
          <a:xfrm>
            <a:off x="2802755" y="2364312"/>
            <a:ext cx="6586500" cy="4283229"/>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1000"/>
              </a:spcBef>
              <a:spcAft>
                <a:spcPts val="0"/>
              </a:spcAft>
              <a:buClr>
                <a:schemeClr val="dk1"/>
              </a:buClr>
              <a:buSzPts val="2000"/>
              <a:buNone/>
            </a:pPr>
            <a:r>
              <a:rPr lang="en-US" sz="2300" b="1" u="sng" dirty="0"/>
              <a:t>Beef Jerky Fundraiser</a:t>
            </a:r>
          </a:p>
          <a:p>
            <a:pPr marL="0" lvl="0" indent="0" algn="l" rtl="0">
              <a:lnSpc>
                <a:spcPct val="90000"/>
              </a:lnSpc>
              <a:spcBef>
                <a:spcPts val="1000"/>
              </a:spcBef>
              <a:spcAft>
                <a:spcPts val="0"/>
              </a:spcAft>
              <a:buClr>
                <a:schemeClr val="dk1"/>
              </a:buClr>
              <a:buSzPts val="2000"/>
              <a:buNone/>
            </a:pPr>
            <a:r>
              <a:rPr lang="en-US" sz="2000" b="1" dirty="0"/>
              <a:t>- Every year, SYFA holds a beef jerky fundraiser to help keep our costs low and provide the best equipment for all of our players.  </a:t>
            </a:r>
          </a:p>
          <a:p>
            <a:pPr marL="342900" lvl="0" algn="l" rtl="0">
              <a:lnSpc>
                <a:spcPct val="90000"/>
              </a:lnSpc>
              <a:spcBef>
                <a:spcPts val="1000"/>
              </a:spcBef>
              <a:spcAft>
                <a:spcPts val="0"/>
              </a:spcAft>
              <a:buClr>
                <a:schemeClr val="dk1"/>
              </a:buClr>
              <a:buSzPts val="2000"/>
              <a:buFontTx/>
              <a:buChar char="-"/>
            </a:pPr>
            <a:r>
              <a:rPr lang="en-US" sz="2000" b="1" dirty="0"/>
              <a:t>All teams, including flag, are asked to participate and each sell a </a:t>
            </a:r>
            <a:r>
              <a:rPr lang="en-US" sz="2000" b="1" dirty="0">
                <a:solidFill>
                  <a:srgbClr val="FF0000"/>
                </a:solidFill>
              </a:rPr>
              <a:t>minimum of $125</a:t>
            </a:r>
            <a:r>
              <a:rPr lang="en-US" sz="2000" b="1" dirty="0"/>
              <a:t>. We have three package option prices.  Incentives are provided to the players at various levels!  There will also be coffee for sale.</a:t>
            </a:r>
          </a:p>
          <a:p>
            <a:pPr marL="342900" lvl="0" algn="l" rtl="0">
              <a:lnSpc>
                <a:spcPct val="90000"/>
              </a:lnSpc>
              <a:spcBef>
                <a:spcPts val="1000"/>
              </a:spcBef>
              <a:spcAft>
                <a:spcPts val="0"/>
              </a:spcAft>
              <a:buClr>
                <a:schemeClr val="dk1"/>
              </a:buClr>
              <a:buSzPts val="2000"/>
              <a:buFontTx/>
              <a:buChar char="-"/>
            </a:pPr>
            <a:r>
              <a:rPr lang="en-US" sz="2000" b="1" dirty="0"/>
              <a:t>Top Selling Grade will play in US Bank Stadium!  Grade must sell $8000 total for prize eligibility.</a:t>
            </a:r>
          </a:p>
          <a:p>
            <a:pPr marL="0" lvl="0" indent="0" algn="l" rtl="0">
              <a:lnSpc>
                <a:spcPct val="90000"/>
              </a:lnSpc>
              <a:spcBef>
                <a:spcPts val="1000"/>
              </a:spcBef>
              <a:spcAft>
                <a:spcPts val="0"/>
              </a:spcAft>
              <a:buClr>
                <a:schemeClr val="dk1"/>
              </a:buClr>
              <a:buSzPts val="2000"/>
              <a:buNone/>
            </a:pPr>
            <a:endParaRPr lang="en-US" sz="2000" b="1" dirty="0"/>
          </a:p>
          <a:p>
            <a:pPr marL="0" lvl="0" indent="0" algn="l" rtl="0">
              <a:lnSpc>
                <a:spcPct val="90000"/>
              </a:lnSpc>
              <a:spcBef>
                <a:spcPts val="1000"/>
              </a:spcBef>
              <a:spcAft>
                <a:spcPts val="0"/>
              </a:spcAft>
              <a:buClr>
                <a:schemeClr val="dk1"/>
              </a:buClr>
              <a:buSzPts val="2000"/>
              <a:buNone/>
            </a:pPr>
            <a:r>
              <a:rPr lang="en-US" sz="2300" b="1" u="sng" dirty="0"/>
              <a:t>Pictures</a:t>
            </a:r>
          </a:p>
          <a:p>
            <a:pPr marL="342900" lvl="0" algn="l" rtl="0">
              <a:lnSpc>
                <a:spcPct val="90000"/>
              </a:lnSpc>
              <a:spcBef>
                <a:spcPts val="1000"/>
              </a:spcBef>
              <a:spcAft>
                <a:spcPts val="0"/>
              </a:spcAft>
              <a:buClr>
                <a:schemeClr val="dk1"/>
              </a:buClr>
              <a:buSzPts val="2000"/>
              <a:buFontTx/>
              <a:buChar char="-"/>
            </a:pPr>
            <a:r>
              <a:rPr lang="en-US" sz="2000" b="1" dirty="0"/>
              <a:t>Pictures will occur at the practice field before or at the beginning of practice.  This will be in Sports Engine</a:t>
            </a:r>
          </a:p>
          <a:p>
            <a:pPr marL="342900" lvl="0" algn="l" rtl="0">
              <a:lnSpc>
                <a:spcPct val="90000"/>
              </a:lnSpc>
              <a:spcBef>
                <a:spcPts val="1000"/>
              </a:spcBef>
              <a:spcAft>
                <a:spcPts val="0"/>
              </a:spcAft>
              <a:buClr>
                <a:schemeClr val="dk1"/>
              </a:buClr>
              <a:buSzPts val="2000"/>
              <a:buFontTx/>
              <a:buChar char="-"/>
            </a:pPr>
            <a:r>
              <a:rPr lang="en-US" sz="2000" b="1" dirty="0"/>
              <a:t>$20 cash/check if you want the digital images (multiple individual and team poses will be taken of your player) $30 if you want a memory mate digital image</a:t>
            </a:r>
          </a:p>
        </p:txBody>
      </p:sp>
      <p:cxnSp>
        <p:nvCxnSpPr>
          <p:cNvPr id="205" name="Google Shape;205;p6"/>
          <p:cNvCxnSpPr/>
          <p:nvPr/>
        </p:nvCxnSpPr>
        <p:spPr>
          <a:xfrm>
            <a:off x="2941321" y="2115117"/>
            <a:ext cx="6309300" cy="0"/>
          </a:xfrm>
          <a:prstGeom prst="straightConnector1">
            <a:avLst/>
          </a:prstGeom>
          <a:noFill/>
          <a:ln w="19050"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932728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209"/>
        <p:cNvGrpSpPr/>
        <p:nvPr/>
      </p:nvGrpSpPr>
      <p:grpSpPr>
        <a:xfrm>
          <a:off x="0" y="0"/>
          <a:ext cx="0" cy="0"/>
          <a:chOff x="0" y="0"/>
          <a:chExt cx="0" cy="0"/>
        </a:xfrm>
      </p:grpSpPr>
      <p:sp>
        <p:nvSpPr>
          <p:cNvPr id="210" name="Google Shape;210;p7"/>
          <p:cNvSpPr/>
          <p:nvPr/>
        </p:nvSpPr>
        <p:spPr>
          <a:xfrm>
            <a:off x="879542" y="0"/>
            <a:ext cx="10432916" cy="6858000"/>
          </a:xfrm>
          <a:custGeom>
            <a:avLst/>
            <a:gdLst/>
            <a:ahLst/>
            <a:cxnLst/>
            <a:rect l="l" t="t" r="r" b="b"/>
            <a:pathLst>
              <a:path w="10432916" h="6858000" extrusionOk="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1" name="Google Shape;211;p7"/>
          <p:cNvSpPr/>
          <p:nvPr/>
        </p:nvSpPr>
        <p:spPr>
          <a:xfrm>
            <a:off x="1134942" y="0"/>
            <a:ext cx="9922116" cy="6858000"/>
          </a:xfrm>
          <a:custGeom>
            <a:avLst/>
            <a:gdLst/>
            <a:ahLst/>
            <a:cxnLst/>
            <a:rect l="l" t="t" r="r" b="b"/>
            <a:pathLst>
              <a:path w="9922116" h="6858000" extrusionOk="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2" name="Google Shape;212;p7"/>
          <p:cNvSpPr txBox="1">
            <a:spLocks noGrp="1"/>
          </p:cNvSpPr>
          <p:nvPr>
            <p:ph type="title"/>
          </p:nvPr>
        </p:nvSpPr>
        <p:spPr>
          <a:xfrm>
            <a:off x="2311147" y="365760"/>
            <a:ext cx="7569706" cy="12882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Calibri"/>
              <a:buNone/>
            </a:pPr>
            <a:r>
              <a:rPr lang="en-US" sz="4400" b="1" dirty="0">
                <a:solidFill>
                  <a:srgbClr val="FF0000"/>
                </a:solidFill>
                <a:latin typeface="Calibri"/>
                <a:ea typeface="Calibri"/>
                <a:cs typeface="Calibri"/>
                <a:sym typeface="Calibri"/>
              </a:rPr>
              <a:t>24 HOUR RULE</a:t>
            </a:r>
            <a:endParaRPr dirty="0"/>
          </a:p>
        </p:txBody>
      </p:sp>
      <p:sp>
        <p:nvSpPr>
          <p:cNvPr id="213" name="Google Shape;213;p7"/>
          <p:cNvSpPr txBox="1">
            <a:spLocks noGrp="1"/>
          </p:cNvSpPr>
          <p:nvPr>
            <p:ph type="body" idx="1"/>
          </p:nvPr>
        </p:nvSpPr>
        <p:spPr>
          <a:xfrm>
            <a:off x="2165568" y="1335586"/>
            <a:ext cx="8142214" cy="500425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lt1"/>
              </a:buClr>
              <a:buSzPts val="1100"/>
              <a:buNone/>
            </a:pPr>
            <a:endParaRPr sz="1100" b="1" dirty="0"/>
          </a:p>
          <a:p>
            <a:pPr marL="228600" lvl="0" indent="-76200" algn="ctr" rtl="0">
              <a:lnSpc>
                <a:spcPct val="90000"/>
              </a:lnSpc>
              <a:spcBef>
                <a:spcPts val="1000"/>
              </a:spcBef>
              <a:spcAft>
                <a:spcPts val="0"/>
              </a:spcAft>
              <a:buClr>
                <a:schemeClr val="lt1"/>
              </a:buClr>
              <a:buSzPts val="2400"/>
              <a:buNone/>
            </a:pPr>
            <a:r>
              <a:rPr lang="en-US" sz="2400" b="1" dirty="0">
                <a:solidFill>
                  <a:schemeClr val="lt1"/>
                </a:solidFill>
                <a:latin typeface="Calibri"/>
                <a:ea typeface="Calibri"/>
                <a:cs typeface="Calibri"/>
                <a:sym typeface="Calibri"/>
              </a:rPr>
              <a:t>All parents/family members MUST wait </a:t>
            </a:r>
            <a:r>
              <a:rPr lang="en-US" sz="2400" b="1" u="sng" dirty="0">
                <a:solidFill>
                  <a:schemeClr val="lt1"/>
                </a:solidFill>
                <a:latin typeface="Calibri"/>
                <a:ea typeface="Calibri"/>
                <a:cs typeface="Calibri"/>
                <a:sym typeface="Calibri"/>
              </a:rPr>
              <a:t>24 hours </a:t>
            </a:r>
            <a:r>
              <a:rPr lang="en-US" sz="2400" b="1" dirty="0">
                <a:solidFill>
                  <a:schemeClr val="lt1"/>
                </a:solidFill>
                <a:latin typeface="Calibri"/>
                <a:ea typeface="Calibri"/>
                <a:cs typeface="Calibri"/>
                <a:sym typeface="Calibri"/>
              </a:rPr>
              <a:t>before approaching the coach(s).</a:t>
            </a:r>
            <a:br>
              <a:rPr lang="en-US" sz="2400" b="1" dirty="0">
                <a:solidFill>
                  <a:schemeClr val="lt1"/>
                </a:solidFill>
                <a:latin typeface="Calibri"/>
                <a:ea typeface="Calibri"/>
                <a:cs typeface="Calibri"/>
                <a:sym typeface="Calibri"/>
              </a:rPr>
            </a:br>
            <a:r>
              <a:rPr lang="en-US" sz="2400" b="1" dirty="0">
                <a:solidFill>
                  <a:schemeClr val="lt1"/>
                </a:solidFill>
                <a:latin typeface="Calibri"/>
                <a:ea typeface="Calibri"/>
                <a:cs typeface="Calibri"/>
                <a:sym typeface="Calibri"/>
              </a:rPr>
              <a:t>Do not approach a coach during competition or at practices when players, other parents or other coaches are present</a:t>
            </a:r>
            <a:endParaRPr sz="2400" dirty="0"/>
          </a:p>
          <a:p>
            <a:pPr marL="0" lvl="0" indent="0" algn="l" rtl="0">
              <a:lnSpc>
                <a:spcPct val="90000"/>
              </a:lnSpc>
              <a:spcBef>
                <a:spcPts val="1000"/>
              </a:spcBef>
              <a:spcAft>
                <a:spcPts val="0"/>
              </a:spcAft>
              <a:buClr>
                <a:schemeClr val="lt1"/>
              </a:buClr>
              <a:buSzPts val="2400"/>
              <a:buNone/>
            </a:pPr>
            <a:endParaRPr lang="en-US" sz="2400" dirty="0"/>
          </a:p>
          <a:p>
            <a:pPr marL="800100" lvl="1">
              <a:buSzPts val="2000"/>
            </a:pPr>
            <a:r>
              <a:rPr lang="en-US" sz="2000" b="1" u="sng" dirty="0">
                <a:solidFill>
                  <a:srgbClr val="FF0000"/>
                </a:solidFill>
              </a:rPr>
              <a:t>IF there is a case of extreme misbehavior/abuse</a:t>
            </a:r>
            <a:r>
              <a:rPr lang="en-US" sz="2000" dirty="0"/>
              <a:t> by a coach the parent may contact the President/Vice President of the SYFA within the 24-hour time frame</a:t>
            </a:r>
          </a:p>
          <a:p>
            <a:pPr marL="800100" lvl="1">
              <a:buSzPts val="2000"/>
            </a:pP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TotalTime>
  <Words>1046</Words>
  <Application>Microsoft Office PowerPoint</Application>
  <PresentationFormat>Widescreen</PresentationFormat>
  <Paragraphs>112</Paragraphs>
  <Slides>14</Slides>
  <Notes>14</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Bradley Hand ITC</vt:lpstr>
      <vt:lpstr>Calibri</vt:lpstr>
      <vt:lpstr>Twentieth Century</vt:lpstr>
      <vt:lpstr>Office Theme</vt:lpstr>
      <vt:lpstr>Office Theme</vt:lpstr>
      <vt:lpstr>2025-2026 SYFA  Parent Meeting</vt:lpstr>
      <vt:lpstr>AGENDA</vt:lpstr>
      <vt:lpstr>SYFA BOARD INTRODUCTION </vt:lpstr>
      <vt:lpstr>  SYFA Overview</vt:lpstr>
      <vt:lpstr>  SYFA Season Info</vt:lpstr>
      <vt:lpstr>PowerPoint Presentation</vt:lpstr>
      <vt:lpstr>UPCOMING EVENTS &amp; ANNOUCEMENTS </vt:lpstr>
      <vt:lpstr>UPCOMING EVENTS &amp; ANNOUCEMENTS </vt:lpstr>
      <vt:lpstr>24 HOUR RULE</vt:lpstr>
      <vt:lpstr>Parent/Player Expectations </vt:lpstr>
      <vt:lpstr>Parent/Player Expectations </vt:lpstr>
      <vt:lpstr>Parent/Player Expectations </vt:lpstr>
      <vt:lpstr>PlayModeler Coaching Tool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2024-2025 SYFA Flag Parent Meeting</dc:title>
  <dc:creator>Andrea Nelson</dc:creator>
  <cp:lastModifiedBy>Kim Graff</cp:lastModifiedBy>
  <cp:revision>2</cp:revision>
  <dcterms:created xsi:type="dcterms:W3CDTF">2021-01-13T00:19:53Z</dcterms:created>
  <dcterms:modified xsi:type="dcterms:W3CDTF">2025-07-24T01:16:29Z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75a5b46-6a40-4ffc-90be-3fcbddbfaaf1_ActionId">
    <vt:lpwstr>b52c3eff-85ae-4d17-a7a6-b9dd0dad706f</vt:lpwstr>
  </property>
  <property fmtid="{D5CDD505-2E9C-101B-9397-08002B2CF9AE}" pid="3" name="MSIP_Label_875a5b46-6a40-4ffc-90be-3fcbddbfaaf1_Name">
    <vt:lpwstr>CONFIDENTIAL \ CONFIDENTIAL</vt:lpwstr>
  </property>
  <property fmtid="{D5CDD505-2E9C-101B-9397-08002B2CF9AE}" pid="4" name="MSIP_Label_875a5b46-6a40-4ffc-90be-3fcbddbfaaf1_SetDate">
    <vt:lpwstr>2024-08-03T15:20:58Z</vt:lpwstr>
  </property>
  <property fmtid="{D5CDD505-2E9C-101B-9397-08002B2CF9AE}" pid="5" name="MSIP_Label_875a5b46-6a40-4ffc-90be-3fcbddbfaaf1_SiteId">
    <vt:lpwstr>94cfddbc-0627-494a-ad7a-29aea3aea832</vt:lpwstr>
  </property>
  <property fmtid="{D5CDD505-2E9C-101B-9397-08002B2CF9AE}" pid="6" name="MSIP_Label_875a5b46-6a40-4ffc-90be-3fcbddbfaaf1_Enabled">
    <vt:lpwstr>True</vt:lpwstr>
  </property>
  <property fmtid="{D5CDD505-2E9C-101B-9397-08002B2CF9AE}" pid="7" name="MSIP_Label_875a5b46-6a40-4ffc-90be-3fcbddbfaaf1_Removed">
    <vt:lpwstr>False</vt:lpwstr>
  </property>
  <property fmtid="{D5CDD505-2E9C-101B-9397-08002B2CF9AE}" pid="8" name="MSIP_Label_875a5b46-6a40-4ffc-90be-3fcbddbfaaf1_Parent">
    <vt:lpwstr>fa45f789-1f0b-4e07-bb5a-5b7474c73833</vt:lpwstr>
  </property>
  <property fmtid="{D5CDD505-2E9C-101B-9397-08002B2CF9AE}" pid="9" name="MSIP_Label_875a5b46-6a40-4ffc-90be-3fcbddbfaaf1_Extended_MSFT_Method">
    <vt:lpwstr>Standard</vt:lpwstr>
  </property>
  <property fmtid="{D5CDD505-2E9C-101B-9397-08002B2CF9AE}" pid="10" name="MSIP_Label_fa45f789-1f0b-4e07-bb5a-5b7474c73833_Enabled">
    <vt:lpwstr>True</vt:lpwstr>
  </property>
  <property fmtid="{D5CDD505-2E9C-101B-9397-08002B2CF9AE}" pid="11" name="MSIP_Label_fa45f789-1f0b-4e07-bb5a-5b7474c73833_SiteId">
    <vt:lpwstr>94cfddbc-0627-494a-ad7a-29aea3aea832</vt:lpwstr>
  </property>
  <property fmtid="{D5CDD505-2E9C-101B-9397-08002B2CF9AE}" pid="12" name="MSIP_Label_fa45f789-1f0b-4e07-bb5a-5b7474c73833_SetDate">
    <vt:lpwstr>2024-08-03T15:20:58Z</vt:lpwstr>
  </property>
  <property fmtid="{D5CDD505-2E9C-101B-9397-08002B2CF9AE}" pid="13" name="MSIP_Label_fa45f789-1f0b-4e07-bb5a-5b7474c73833_Name">
    <vt:lpwstr>CONFIDENTIAL</vt:lpwstr>
  </property>
  <property fmtid="{D5CDD505-2E9C-101B-9397-08002B2CF9AE}" pid="14" name="MSIP_Label_fa45f789-1f0b-4e07-bb5a-5b7474c73833_ActionId">
    <vt:lpwstr>57bfd959-43da-45b6-a1db-fab6cf707b61</vt:lpwstr>
  </property>
  <property fmtid="{D5CDD505-2E9C-101B-9397-08002B2CF9AE}" pid="15" name="MSIP_Label_fa45f789-1f0b-4e07-bb5a-5b7474c73833_Extended_MSFT_Method">
    <vt:lpwstr>Standard</vt:lpwstr>
  </property>
  <property fmtid="{D5CDD505-2E9C-101B-9397-08002B2CF9AE}" pid="16" name="Sensitivity">
    <vt:lpwstr>CONFIDENTIAL \ CONFIDENTIAL CONFIDENTIAL</vt:lpwstr>
  </property>
</Properties>
</file>