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72" r:id="rId2"/>
    <p:sldId id="273" r:id="rId3"/>
    <p:sldId id="291" r:id="rId4"/>
    <p:sldId id="274" r:id="rId5"/>
    <p:sldId id="286" r:id="rId6"/>
    <p:sldId id="283" r:id="rId7"/>
    <p:sldId id="275" r:id="rId8"/>
    <p:sldId id="304" r:id="rId9"/>
    <p:sldId id="292" r:id="rId10"/>
    <p:sldId id="276" r:id="rId11"/>
    <p:sldId id="284" r:id="rId12"/>
    <p:sldId id="278" r:id="rId13"/>
    <p:sldId id="293" r:id="rId14"/>
    <p:sldId id="279" r:id="rId15"/>
    <p:sldId id="280" r:id="rId16"/>
    <p:sldId id="281" r:id="rId17"/>
    <p:sldId id="282" r:id="rId18"/>
    <p:sldId id="285" r:id="rId19"/>
    <p:sldId id="289" r:id="rId20"/>
    <p:sldId id="287" r:id="rId21"/>
    <p:sldId id="288" r:id="rId22"/>
    <p:sldId id="303" r:id="rId23"/>
    <p:sldId id="277" r:id="rId24"/>
    <p:sldId id="299" r:id="rId25"/>
    <p:sldId id="300" r:id="rId26"/>
    <p:sldId id="301" r:id="rId27"/>
    <p:sldId id="302" r:id="rId28"/>
    <p:sldId id="297" r:id="rId29"/>
    <p:sldId id="29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3" autoAdjust="0"/>
  </p:normalViewPr>
  <p:slideViewPr>
    <p:cSldViewPr snapToGrid="0">
      <p:cViewPr varScale="1">
        <p:scale>
          <a:sx n="107" d="100"/>
          <a:sy n="107" d="100"/>
        </p:scale>
        <p:origin x="750" y="108"/>
      </p:cViewPr>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5512D112-5CC6-11CF-8D67-00AA00BDCE1D}" ax:persistence="persistStream" r:id="rId1"/>
</file>

<file path=ppt/activeX/activeX2.xml><?xml version="1.0" encoding="utf-8"?>
<ax:ocx xmlns:ax="http://schemas.microsoft.com/office/2006/activeX" xmlns:r="http://schemas.openxmlformats.org/officeDocument/2006/relationships" ax:classid="{5512D112-5CC6-11CF-8D67-00AA00BDCE1D}" ax:persistence="persistStream" r:id="rId1"/>
</file>

<file path=ppt/activeX/activeX3.xml><?xml version="1.0" encoding="utf-8"?>
<ax:ocx xmlns:ax="http://schemas.microsoft.com/office/2006/activeX" xmlns:r="http://schemas.openxmlformats.org/officeDocument/2006/relationships" ax:classid="{5512D112-5CC6-11CF-8D67-00AA00BDCE1D}" ax:persistence="persistStream"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21A1D30-C0A0-4124-A783-34D9F15FA0FE}" type="datetime1">
              <a:rPr lang="en-US" smtClean="0"/>
              <a:t>11/18/2024</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11/18/2024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11/18/2024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11/18/2024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11/18/2024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11/18/2024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11/18/2024</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11/18/2024</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11/18/2024</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11/18/2024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11/18/2024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11/18/2024</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y.mhsaa.com/My-MHSAA/Official-Services/Schedule" TargetMode="External"/><Relationship Id="rId7" Type="http://schemas.openxmlformats.org/officeDocument/2006/relationships/hyperlink" Target="https://my.mhsaa.com/My-MHSAA/Official-Services/My-Ratings" TargetMode="External"/><Relationship Id="rId2" Type="http://schemas.openxmlformats.org/officeDocument/2006/relationships/hyperlink" Target="https://my.mhsaa.com/My-MHSAA/Rules-Meeting" TargetMode="External"/><Relationship Id="rId1" Type="http://schemas.openxmlformats.org/officeDocument/2006/relationships/slideLayout" Target="../slideLayouts/slideLayout2.xml"/><Relationship Id="rId6" Type="http://schemas.openxmlformats.org/officeDocument/2006/relationships/hyperlink" Target="https://my.mhsaa.com/My-MHSAA/Official-Services/Exams" TargetMode="External"/><Relationship Id="rId5" Type="http://schemas.openxmlformats.org/officeDocument/2006/relationships/hyperlink" Target="https://my.mhsaa.com/My-MHSAA/Official-Services/Member-in-Good-Standing" TargetMode="External"/><Relationship Id="rId4" Type="http://schemas.openxmlformats.org/officeDocument/2006/relationships/hyperlink" Target="https://my.mhsaa.com/My-MHSAA/Official-Services/Availability-and-Conflicts" TargetMode="External"/></Relationships>
</file>

<file path=ppt/slides/_rels/slide22.xml.rels><?xml version="1.0" encoding="UTF-8" standalone="yes"?>
<Relationships xmlns="http://schemas.openxmlformats.org/package/2006/relationships"><Relationship Id="rId3" Type="http://schemas.openxmlformats.org/officeDocument/2006/relationships/control" Target="../activeX/activeX3.xml"/><Relationship Id="rId2" Type="http://schemas.openxmlformats.org/officeDocument/2006/relationships/control" Target="../activeX/activeX2.xml"/><Relationship Id="rId1" Type="http://schemas.openxmlformats.org/officeDocument/2006/relationships/control" Target="../activeX/activeX1.xml"/><Relationship Id="rId5" Type="http://schemas.openxmlformats.org/officeDocument/2006/relationships/image" Target="../media/image3.wmf"/><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7beelNWtH8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facebook.com/share/v/19ikB2bLyH/"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0FKDY3E_Ees?si=_I70d_WSkB7u-bpx" TargetMode="External"/><Relationship Id="rId2" Type="http://schemas.openxmlformats.org/officeDocument/2006/relationships/hyperlink" Target="https://www.youtube.com/watch?v=4mEFPhT2Vn8" TargetMode="External"/><Relationship Id="rId1" Type="http://schemas.openxmlformats.org/officeDocument/2006/relationships/slideLayout" Target="../slideLayouts/slideLayout2.xml"/><Relationship Id="rId4" Type="http://schemas.openxmlformats.org/officeDocument/2006/relationships/hyperlink" Target="https://youtu.be/vEunSxfGY18?si=MRpn5wwGBrHMotx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aaaa-wrestling.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lipdisk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a:r>
              <a:rPr lang="en-US" dirty="0"/>
              <a:t>1st Association Meeting</a:t>
            </a:r>
          </a:p>
        </p:txBody>
      </p:sp>
      <p:sp>
        <p:nvSpPr>
          <p:cNvPr id="5" name="Subtitle 4"/>
          <p:cNvSpPr>
            <a:spLocks noGrp="1"/>
          </p:cNvSpPr>
          <p:nvPr>
            <p:ph type="subTitle" idx="1"/>
          </p:nvPr>
        </p:nvSpPr>
        <p:spPr/>
        <p:txBody>
          <a:bodyPr/>
          <a:lstStyle/>
          <a:p>
            <a:r>
              <a:rPr lang="en-US" dirty="0"/>
              <a:t>November 12</a:t>
            </a:r>
            <a:r>
              <a:rPr lang="en-US" baseline="30000" dirty="0"/>
              <a:t>th</a:t>
            </a:r>
            <a:r>
              <a:rPr lang="en-US" dirty="0"/>
              <a:t>, 2024</a:t>
            </a:r>
          </a:p>
          <a:p>
            <a:endParaRPr lang="en-US" dirty="0"/>
          </a:p>
          <a:p>
            <a:endParaRPr lang="en-US"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Cornhole Tournament</a:t>
            </a:r>
          </a:p>
        </p:txBody>
      </p:sp>
      <p:sp>
        <p:nvSpPr>
          <p:cNvPr id="2" name="Content Placeholder 1"/>
          <p:cNvSpPr>
            <a:spLocks noGrp="1"/>
          </p:cNvSpPr>
          <p:nvPr>
            <p:ph idx="1"/>
          </p:nvPr>
        </p:nvSpPr>
        <p:spPr/>
        <p:txBody>
          <a:bodyPr/>
          <a:lstStyle/>
          <a:p>
            <a:pPr marL="0" indent="0">
              <a:buNone/>
            </a:pPr>
            <a:r>
              <a:rPr lang="en-US" dirty="0"/>
              <a:t>Steve Livings</a:t>
            </a:r>
          </a:p>
          <a:p>
            <a:pPr marL="0" indent="0">
              <a:buNone/>
            </a:pPr>
            <a:endParaRPr lang="en-US" dirty="0"/>
          </a:p>
          <a:p>
            <a:pPr marL="0" indent="0">
              <a:buNone/>
            </a:pPr>
            <a:r>
              <a:rPr lang="en-US" dirty="0"/>
              <a:t>The turnout was poor with only about 14 people showing up. The money raised from this was to pay for the website and other avenue for the association. </a:t>
            </a:r>
          </a:p>
          <a:p>
            <a:pPr marL="0" indent="0">
              <a:buNone/>
            </a:pPr>
            <a:r>
              <a:rPr lang="en-US" dirty="0"/>
              <a:t>Without better support from our members, we are wasting our time.</a:t>
            </a:r>
          </a:p>
        </p:txBody>
      </p:sp>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0B82-8357-8D91-2CED-70864C12927C}"/>
              </a:ext>
            </a:extLst>
          </p:cNvPr>
          <p:cNvSpPr>
            <a:spLocks noGrp="1"/>
          </p:cNvSpPr>
          <p:nvPr>
            <p:ph type="title"/>
          </p:nvPr>
        </p:nvSpPr>
        <p:spPr/>
        <p:txBody>
          <a:bodyPr/>
          <a:lstStyle/>
          <a:p>
            <a:r>
              <a:rPr lang="en-US" dirty="0"/>
              <a:t>WhatsApp</a:t>
            </a:r>
          </a:p>
        </p:txBody>
      </p:sp>
      <p:sp>
        <p:nvSpPr>
          <p:cNvPr id="3" name="Content Placeholder 2">
            <a:extLst>
              <a:ext uri="{FF2B5EF4-FFF2-40B4-BE49-F238E27FC236}">
                <a16:creationId xmlns:a16="http://schemas.microsoft.com/office/drawing/2014/main" id="{A1FDFAB8-3FBB-CE7E-6572-CE7B550815F0}"/>
              </a:ext>
            </a:extLst>
          </p:cNvPr>
          <p:cNvSpPr>
            <a:spLocks noGrp="1"/>
          </p:cNvSpPr>
          <p:nvPr>
            <p:ph idx="1"/>
          </p:nvPr>
        </p:nvSpPr>
        <p:spPr/>
        <p:txBody>
          <a:bodyPr/>
          <a:lstStyle/>
          <a:p>
            <a:endParaRPr lang="en-US" dirty="0"/>
          </a:p>
          <a:p>
            <a:r>
              <a:rPr lang="en-US" dirty="0"/>
              <a:t>Some of you still need to accept the app on your phone. If you haven’t done so, make sure you see Steve or myself and get on there.</a:t>
            </a:r>
          </a:p>
          <a:p>
            <a:endParaRPr lang="en-US" dirty="0"/>
          </a:p>
          <a:p>
            <a:r>
              <a:rPr lang="en-US" dirty="0"/>
              <a:t>This app will be used when I lose an official or find out a school didn’t advise us on a match. Emails make it tough but this will text you and hopefully help us fill a match. </a:t>
            </a:r>
            <a:br>
              <a:rPr lang="en-US" dirty="0"/>
            </a:br>
            <a:endParaRPr lang="en-US" dirty="0"/>
          </a:p>
          <a:p>
            <a:r>
              <a:rPr lang="en-US" dirty="0"/>
              <a:t>We will also use when you lose a match.</a:t>
            </a:r>
          </a:p>
        </p:txBody>
      </p:sp>
    </p:spTree>
    <p:extLst>
      <p:ext uri="{BB962C8B-B14F-4D97-AF65-F5344CB8AC3E}">
        <p14:creationId xmlns:p14="http://schemas.microsoft.com/office/powerpoint/2010/main" val="138833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Draw Kits</a:t>
            </a:r>
          </a:p>
        </p:txBody>
      </p:sp>
      <p:sp>
        <p:nvSpPr>
          <p:cNvPr id="2" name="Content Placeholder 1"/>
          <p:cNvSpPr>
            <a:spLocks noGrp="1"/>
          </p:cNvSpPr>
          <p:nvPr>
            <p:ph idx="1"/>
          </p:nvPr>
        </p:nvSpPr>
        <p:spPr/>
        <p:txBody>
          <a:bodyPr/>
          <a:lstStyle/>
          <a:p>
            <a:pPr marL="0" indent="0">
              <a:buNone/>
            </a:pPr>
            <a:endParaRPr lang="en-US" dirty="0"/>
          </a:p>
          <a:p>
            <a:pPr marL="0" indent="0">
              <a:buNone/>
            </a:pPr>
            <a:r>
              <a:rPr lang="en-US" dirty="0"/>
              <a:t>All of the </a:t>
            </a:r>
            <a:r>
              <a:rPr lang="en-US" u="sng" dirty="0"/>
              <a:t>new first year officials </a:t>
            </a:r>
            <a:r>
              <a:rPr lang="en-US" dirty="0"/>
              <a:t>will be getting a draw kit from me. Make sure you pick one up before leaving.</a:t>
            </a:r>
          </a:p>
          <a:p>
            <a:pPr marL="0" indent="0">
              <a:buNone/>
            </a:pPr>
            <a:endParaRPr lang="en-US" dirty="0"/>
          </a:p>
        </p:txBody>
      </p:sp>
    </p:spTree>
    <p:extLst>
      <p:ext uri="{BB962C8B-B14F-4D97-AF65-F5344CB8AC3E}">
        <p14:creationId xmlns:p14="http://schemas.microsoft.com/office/powerpoint/2010/main" val="2054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CE62-BA47-048E-27D6-EE1F8F8D9C66}"/>
              </a:ext>
            </a:extLst>
          </p:cNvPr>
          <p:cNvSpPr>
            <a:spLocks noGrp="1"/>
          </p:cNvSpPr>
          <p:nvPr>
            <p:ph type="title"/>
          </p:nvPr>
        </p:nvSpPr>
        <p:spPr/>
        <p:txBody>
          <a:bodyPr/>
          <a:lstStyle/>
          <a:p>
            <a:r>
              <a:rPr lang="en-US" dirty="0"/>
              <a:t>Scrimmage matches</a:t>
            </a:r>
          </a:p>
        </p:txBody>
      </p:sp>
      <p:sp>
        <p:nvSpPr>
          <p:cNvPr id="3" name="Content Placeholder 2">
            <a:extLst>
              <a:ext uri="{FF2B5EF4-FFF2-40B4-BE49-F238E27FC236}">
                <a16:creationId xmlns:a16="http://schemas.microsoft.com/office/drawing/2014/main" id="{C4F9C6F9-6CCD-B12A-994D-392CB5F8537C}"/>
              </a:ext>
            </a:extLst>
          </p:cNvPr>
          <p:cNvSpPr>
            <a:spLocks noGrp="1"/>
          </p:cNvSpPr>
          <p:nvPr>
            <p:ph idx="1"/>
          </p:nvPr>
        </p:nvSpPr>
        <p:spPr/>
        <p:txBody>
          <a:bodyPr/>
          <a:lstStyle/>
          <a:p>
            <a:r>
              <a:rPr lang="en-US" dirty="0"/>
              <a:t>We have had schools advise us they would hold a scrimmage and allow us to bring officials to officiate matches so we can practice working with the new rules. We are looking at $50 for an hour or so.</a:t>
            </a:r>
          </a:p>
          <a:p>
            <a:endParaRPr lang="en-US" dirty="0"/>
          </a:p>
          <a:p>
            <a:r>
              <a:rPr lang="en-US" dirty="0"/>
              <a:t>Great place to get your mindset started!</a:t>
            </a:r>
          </a:p>
        </p:txBody>
      </p:sp>
    </p:spTree>
    <p:extLst>
      <p:ext uri="{BB962C8B-B14F-4D97-AF65-F5344CB8AC3E}">
        <p14:creationId xmlns:p14="http://schemas.microsoft.com/office/powerpoint/2010/main" val="120028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2860" y="704088"/>
            <a:ext cx="10909540" cy="727897"/>
          </a:xfrm>
        </p:spPr>
        <p:txBody>
          <a:bodyPr>
            <a:normAutofit fontScale="90000"/>
          </a:bodyPr>
          <a:lstStyle/>
          <a:p>
            <a:r>
              <a:rPr lang="en-US" dirty="0"/>
              <a:t>New Fee Schedule for 2024-26</a:t>
            </a:r>
          </a:p>
        </p:txBody>
      </p:sp>
      <p:graphicFrame>
        <p:nvGraphicFramePr>
          <p:cNvPr id="4" name="Content Placeholder 3">
            <a:extLst>
              <a:ext uri="{FF2B5EF4-FFF2-40B4-BE49-F238E27FC236}">
                <a16:creationId xmlns:a16="http://schemas.microsoft.com/office/drawing/2014/main" id="{8ADF144F-C8FF-E5DB-9813-DB4BD6A8E818}"/>
              </a:ext>
            </a:extLst>
          </p:cNvPr>
          <p:cNvGraphicFramePr>
            <a:graphicFrameLocks noGrp="1"/>
          </p:cNvGraphicFramePr>
          <p:nvPr>
            <p:ph idx="1"/>
            <p:extLst>
              <p:ext uri="{D42A27DB-BD31-4B8C-83A1-F6EECF244321}">
                <p14:modId xmlns:p14="http://schemas.microsoft.com/office/powerpoint/2010/main" val="3021690967"/>
              </p:ext>
            </p:extLst>
          </p:nvPr>
        </p:nvGraphicFramePr>
        <p:xfrm>
          <a:off x="2501660" y="1570008"/>
          <a:ext cx="5970979" cy="4767774"/>
        </p:xfrm>
        <a:graphic>
          <a:graphicData uri="http://schemas.openxmlformats.org/drawingml/2006/table">
            <a:tbl>
              <a:tblPr>
                <a:tableStyleId>{8799B23B-EC83-4686-B30A-512413B5E67A}</a:tableStyleId>
              </a:tblPr>
              <a:tblGrid>
                <a:gridCol w="3571731">
                  <a:extLst>
                    <a:ext uri="{9D8B030D-6E8A-4147-A177-3AD203B41FA5}">
                      <a16:colId xmlns:a16="http://schemas.microsoft.com/office/drawing/2014/main" val="1289813103"/>
                    </a:ext>
                  </a:extLst>
                </a:gridCol>
                <a:gridCol w="1726156">
                  <a:extLst>
                    <a:ext uri="{9D8B030D-6E8A-4147-A177-3AD203B41FA5}">
                      <a16:colId xmlns:a16="http://schemas.microsoft.com/office/drawing/2014/main" val="3513862657"/>
                    </a:ext>
                  </a:extLst>
                </a:gridCol>
                <a:gridCol w="673092">
                  <a:extLst>
                    <a:ext uri="{9D8B030D-6E8A-4147-A177-3AD203B41FA5}">
                      <a16:colId xmlns:a16="http://schemas.microsoft.com/office/drawing/2014/main" val="3966625370"/>
                    </a:ext>
                  </a:extLst>
                </a:gridCol>
              </a:tblGrid>
              <a:tr h="154461">
                <a:tc>
                  <a:txBody>
                    <a:bodyPr/>
                    <a:lstStyle/>
                    <a:p>
                      <a:pPr algn="ctr" fontAlgn="ctr"/>
                      <a:r>
                        <a:rPr lang="en-US" sz="1100" b="1" u="none" strike="noStrike" dirty="0">
                          <a:effectLst/>
                        </a:rPr>
                        <a:t>Wrestling</a:t>
                      </a:r>
                      <a:endParaRPr lang="en-US" sz="1100" b="1" i="0" u="none" strike="noStrike" dirty="0">
                        <a:effectLst/>
                        <a:latin typeface="Times New Roman" panose="02020603050405020304" pitchFamily="18" charset="0"/>
                      </a:endParaRPr>
                    </a:p>
                  </a:txBody>
                  <a:tcPr marL="0" marR="0" marT="0" marB="0" anchor="ctr"/>
                </a:tc>
                <a:tc>
                  <a:txBody>
                    <a:bodyPr/>
                    <a:lstStyle/>
                    <a:p>
                      <a:pPr algn="l" fontAlgn="ctr"/>
                      <a:r>
                        <a:rPr lang="en-US" sz="1100" b="1" u="none" strike="noStrike">
                          <a:effectLst/>
                        </a:rPr>
                        <a:t> </a:t>
                      </a:r>
                      <a:endParaRPr lang="en-US" sz="1100" b="1" i="0" u="none" strike="noStrike">
                        <a:effectLst/>
                        <a:latin typeface="Arial" panose="020B0604020202020204" pitchFamily="34" charset="0"/>
                      </a:endParaRPr>
                    </a:p>
                  </a:txBody>
                  <a:tcPr marL="0" marR="0" marT="0" marB="0" anchor="ctr"/>
                </a:tc>
                <a:tc>
                  <a:txBody>
                    <a:bodyPr/>
                    <a:lstStyle/>
                    <a:p>
                      <a:pPr algn="l" fontAlgn="ctr"/>
                      <a:r>
                        <a:rPr lang="en-US" sz="1100" b="1" u="none" strike="noStrike">
                          <a:effectLst/>
                        </a:rPr>
                        <a:t> </a:t>
                      </a:r>
                      <a:endParaRPr lang="en-US" sz="1100" b="1"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2308785182"/>
                  </a:ext>
                </a:extLst>
              </a:tr>
              <a:tr h="328581">
                <a:tc>
                  <a:txBody>
                    <a:bodyPr/>
                    <a:lstStyle/>
                    <a:p>
                      <a:pPr algn="ctr" fontAlgn="ctr"/>
                      <a:r>
                        <a:rPr lang="en-US" sz="1100" b="1" u="none" strike="noStrike" dirty="0">
                          <a:effectLst/>
                        </a:rPr>
                        <a:t>V Dual (2 schools, 1 mat, 1 dual)</a:t>
                      </a:r>
                      <a:endParaRPr lang="en-US" sz="1100" b="1" i="0" u="none" strike="noStrike" dirty="0">
                        <a:effectLst/>
                        <a:latin typeface="Times New Roman" panose="02020603050405020304" pitchFamily="18" charset="0"/>
                      </a:endParaRPr>
                    </a:p>
                  </a:txBody>
                  <a:tcPr marL="0" marR="0" marT="0" marB="0" anchor="ctr"/>
                </a:tc>
                <a:tc>
                  <a:txBody>
                    <a:bodyPr/>
                    <a:lstStyle/>
                    <a:p>
                      <a:pPr algn="ctr" fontAlgn="ctr"/>
                      <a:r>
                        <a:rPr lang="en-US" sz="1100" b="1" u="none" strike="noStrike" dirty="0">
                          <a:effectLst/>
                        </a:rPr>
                        <a:t>1</a:t>
                      </a:r>
                      <a:endParaRPr lang="en-US"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100" b="1" u="none" strike="noStrike">
                          <a:effectLst/>
                        </a:rPr>
                        <a:t>$100 </a:t>
                      </a:r>
                      <a:endParaRPr lang="en-US" sz="1100" b="1"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069425215"/>
                  </a:ext>
                </a:extLst>
              </a:tr>
              <a:tr h="328581">
                <a:tc>
                  <a:txBody>
                    <a:bodyPr/>
                    <a:lstStyle/>
                    <a:p>
                      <a:pPr algn="ctr" fontAlgn="ctr"/>
                      <a:r>
                        <a:rPr lang="en-US" sz="1100" b="1" u="none" strike="noStrike" dirty="0">
                          <a:effectLst/>
                        </a:rPr>
                        <a:t>V Quad (4 schools, 2 mats, 2 duals each)</a:t>
                      </a:r>
                      <a:endParaRPr lang="en-US" sz="1100" b="1" i="0" u="none" strike="noStrike" dirty="0">
                        <a:effectLst/>
                        <a:latin typeface="Times New Roman" panose="02020603050405020304" pitchFamily="18" charset="0"/>
                      </a:endParaRPr>
                    </a:p>
                  </a:txBody>
                  <a:tcPr marL="0" marR="0" marT="0" marB="0" anchor="ctr"/>
                </a:tc>
                <a:tc>
                  <a:txBody>
                    <a:bodyPr/>
                    <a:lstStyle/>
                    <a:p>
                      <a:pPr algn="ctr" fontAlgn="ctr"/>
                      <a:r>
                        <a:rPr lang="en-US" sz="1100" b="1" u="none" strike="noStrike">
                          <a:effectLst/>
                        </a:rPr>
                        <a:t>2</a:t>
                      </a:r>
                      <a:endParaRPr lang="en-US" sz="11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100" b="1" u="none" strike="noStrike">
                          <a:effectLst/>
                        </a:rPr>
                        <a:t>$175 </a:t>
                      </a:r>
                      <a:endParaRPr lang="en-US" sz="1100" b="1"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329204763"/>
                  </a:ext>
                </a:extLst>
              </a:tr>
              <a:tr h="328581">
                <a:tc>
                  <a:txBody>
                    <a:bodyPr/>
                    <a:lstStyle/>
                    <a:p>
                      <a:pPr algn="ctr" fontAlgn="ctr"/>
                      <a:r>
                        <a:rPr lang="en-US" sz="1100" b="1" u="none" strike="noStrike" dirty="0">
                          <a:effectLst/>
                        </a:rPr>
                        <a:t>V Tri (3 schools, 1 mat, 3 duals)</a:t>
                      </a:r>
                      <a:endParaRPr lang="en-US" sz="1100" b="1" i="0" u="none" strike="noStrike" dirty="0">
                        <a:effectLst/>
                        <a:latin typeface="Times New Roman" panose="02020603050405020304" pitchFamily="18" charset="0"/>
                      </a:endParaRPr>
                    </a:p>
                  </a:txBody>
                  <a:tcPr marL="0" marR="0" marT="0" marB="0" anchor="ctr"/>
                </a:tc>
                <a:tc>
                  <a:txBody>
                    <a:bodyPr/>
                    <a:lstStyle/>
                    <a:p>
                      <a:pPr algn="ctr" fontAlgn="ctr"/>
                      <a:r>
                        <a:rPr lang="en-US" sz="1100" b="1" u="none" strike="noStrike">
                          <a:effectLst/>
                        </a:rPr>
                        <a:t>1</a:t>
                      </a:r>
                      <a:endParaRPr lang="en-US" sz="11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100" b="1" u="none" strike="noStrike">
                          <a:effectLst/>
                        </a:rPr>
                        <a:t>$225 </a:t>
                      </a:r>
                      <a:endParaRPr lang="en-US" sz="1100" b="1"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552113716"/>
                  </a:ext>
                </a:extLst>
              </a:tr>
              <a:tr h="328581">
                <a:tc gridSpan="3">
                  <a:txBody>
                    <a:bodyPr/>
                    <a:lstStyle/>
                    <a:p>
                      <a:pPr algn="ctr" fontAlgn="ctr"/>
                      <a:r>
                        <a:rPr lang="en-US" sz="1400" b="1" u="none" strike="noStrike" dirty="0">
                          <a:effectLst/>
                          <a:highlight>
                            <a:srgbClr val="FFFF00"/>
                          </a:highlight>
                        </a:rPr>
                        <a:t>*Above includes up to 5 JV matches per official, $3 each additional match</a:t>
                      </a:r>
                      <a:endParaRPr lang="en-US" sz="1400" b="1" i="0" u="none" strike="noStrike" dirty="0">
                        <a:effectLst/>
                        <a:highlight>
                          <a:srgbClr val="FFFF00"/>
                        </a:highlight>
                        <a:latin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8896994"/>
                  </a:ext>
                </a:extLst>
              </a:tr>
              <a:tr h="328581">
                <a:tc gridSpan="3">
                  <a:txBody>
                    <a:bodyPr/>
                    <a:lstStyle/>
                    <a:p>
                      <a:pPr algn="ctr" fontAlgn="ctr"/>
                      <a:r>
                        <a:rPr lang="en-US" sz="1400" b="1" u="none" strike="noStrike" dirty="0">
                          <a:effectLst/>
                          <a:highlight>
                            <a:srgbClr val="FFFF00"/>
                          </a:highlight>
                        </a:rPr>
                        <a:t>*Above includes onsite weigh-in up to 75 minutes in advance</a:t>
                      </a:r>
                      <a:endParaRPr lang="en-US" sz="1400" b="1" i="0" u="none" strike="noStrike" dirty="0">
                        <a:effectLst/>
                        <a:highlight>
                          <a:srgbClr val="FFFF00"/>
                        </a:highlight>
                        <a:latin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58831876"/>
                  </a:ext>
                </a:extLst>
              </a:tr>
              <a:tr h="328581">
                <a:tc>
                  <a:txBody>
                    <a:bodyPr/>
                    <a:lstStyle/>
                    <a:p>
                      <a:pPr algn="ctr" fontAlgn="ctr"/>
                      <a:r>
                        <a:rPr lang="en-US" sz="1100" b="1" u="none" strike="noStrike" dirty="0">
                          <a:effectLst/>
                        </a:rPr>
                        <a:t>JV Mat only</a:t>
                      </a:r>
                      <a:endParaRPr lang="en-US" sz="1100" b="1" i="0" u="none" strike="noStrike" dirty="0">
                        <a:effectLst/>
                        <a:latin typeface="Times New Roman" panose="02020603050405020304" pitchFamily="18" charset="0"/>
                      </a:endParaRPr>
                    </a:p>
                  </a:txBody>
                  <a:tcPr marL="0" marR="0" marT="0" marB="0" anchor="ctr"/>
                </a:tc>
                <a:tc rowSpan="2">
                  <a:txBody>
                    <a:bodyPr/>
                    <a:lstStyle/>
                    <a:p>
                      <a:pPr algn="ctr" fontAlgn="ctr"/>
                      <a:r>
                        <a:rPr lang="en-US" sz="1100" b="1" u="none" strike="noStrike">
                          <a:effectLst/>
                        </a:rPr>
                        <a:t>1</a:t>
                      </a:r>
                      <a:endParaRPr lang="en-US" sz="1100" b="1" i="0" u="none" strike="noStrike">
                        <a:solidFill>
                          <a:srgbClr val="000000"/>
                        </a:solidFill>
                        <a:effectLst/>
                        <a:latin typeface="Times New Roman" panose="02020603050405020304" pitchFamily="18" charset="0"/>
                      </a:endParaRPr>
                    </a:p>
                  </a:txBody>
                  <a:tcPr marL="0" marR="0" marT="0" marB="0" anchor="ctr"/>
                </a:tc>
                <a:tc rowSpan="2">
                  <a:txBody>
                    <a:bodyPr/>
                    <a:lstStyle/>
                    <a:p>
                      <a:pPr algn="ctr" fontAlgn="ctr"/>
                      <a:r>
                        <a:rPr lang="en-US" sz="1100" b="1" u="none" strike="noStrike">
                          <a:effectLst/>
                        </a:rPr>
                        <a:t>$100 </a:t>
                      </a:r>
                      <a:endParaRPr lang="en-US" sz="1100" b="1"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24959364"/>
                  </a:ext>
                </a:extLst>
              </a:tr>
              <a:tr h="328581">
                <a:tc>
                  <a:txBody>
                    <a:bodyPr/>
                    <a:lstStyle/>
                    <a:p>
                      <a:pPr algn="ctr" fontAlgn="ctr"/>
                      <a:r>
                        <a:rPr lang="en-US" sz="1100" b="1" u="none" strike="noStrike" dirty="0">
                          <a:effectLst/>
                        </a:rPr>
                        <a:t>(1 dedicated official during entire V Quad or Tri)</a:t>
                      </a:r>
                      <a:endParaRPr lang="en-US" sz="1100" b="1" i="0" u="none" strike="noStrike" dirty="0">
                        <a:effectLst/>
                        <a:latin typeface="Times New Roman" panose="02020603050405020304" pitchFamily="18" charset="0"/>
                      </a:endParaRPr>
                    </a:p>
                  </a:txBody>
                  <a:tcPr marL="0" marR="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29602650"/>
                  </a:ext>
                </a:extLst>
              </a:tr>
              <a:tr h="328581">
                <a:tc>
                  <a:txBody>
                    <a:bodyPr/>
                    <a:lstStyle/>
                    <a:p>
                      <a:pPr algn="ctr" fontAlgn="ctr"/>
                      <a:r>
                        <a:rPr lang="en-US" sz="1100" b="1" u="none" strike="noStrike">
                          <a:effectLst/>
                        </a:rPr>
                        <a:t>JV Dual (2 schools, 1 mat, 1 dual)</a:t>
                      </a:r>
                      <a:endParaRPr lang="en-US" sz="1100" b="1" i="0" u="none" strike="noStrike">
                        <a:effectLst/>
                        <a:latin typeface="Times New Roman" panose="02020603050405020304" pitchFamily="18" charset="0"/>
                      </a:endParaRPr>
                    </a:p>
                  </a:txBody>
                  <a:tcPr marL="0" marR="0" marT="0" marB="0" anchor="ctr"/>
                </a:tc>
                <a:tc>
                  <a:txBody>
                    <a:bodyPr/>
                    <a:lstStyle/>
                    <a:p>
                      <a:pPr algn="ctr" fontAlgn="ctr"/>
                      <a:r>
                        <a:rPr lang="en-US" sz="1100" b="1" u="none" strike="noStrike">
                          <a:effectLst/>
                        </a:rPr>
                        <a:t>1</a:t>
                      </a:r>
                      <a:endParaRPr lang="en-US" sz="11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100" b="1" u="none" strike="noStrike">
                          <a:effectLst/>
                        </a:rPr>
                        <a:t>$80 </a:t>
                      </a:r>
                      <a:endParaRPr lang="en-US" sz="1100" b="1"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865044463"/>
                  </a:ext>
                </a:extLst>
              </a:tr>
              <a:tr h="328581">
                <a:tc>
                  <a:txBody>
                    <a:bodyPr/>
                    <a:lstStyle/>
                    <a:p>
                      <a:pPr algn="ctr" fontAlgn="ctr"/>
                      <a:r>
                        <a:rPr lang="en-US" sz="1100" b="1" u="none" strike="noStrike" dirty="0">
                          <a:effectLst/>
                        </a:rPr>
                        <a:t>JV Quad (4 schools, 2 mats, 2 duals each)</a:t>
                      </a:r>
                      <a:endParaRPr lang="en-US" sz="1100" b="1" i="0" u="none" strike="noStrike" dirty="0">
                        <a:effectLst/>
                        <a:latin typeface="Times New Roman" panose="02020603050405020304" pitchFamily="18" charset="0"/>
                      </a:endParaRPr>
                    </a:p>
                  </a:txBody>
                  <a:tcPr marL="0" marR="0" marT="0" marB="0" anchor="ctr"/>
                </a:tc>
                <a:tc>
                  <a:txBody>
                    <a:bodyPr/>
                    <a:lstStyle/>
                    <a:p>
                      <a:pPr algn="ctr" fontAlgn="ctr"/>
                      <a:r>
                        <a:rPr lang="en-US" sz="1100" b="1" u="none" strike="noStrike">
                          <a:effectLst/>
                        </a:rPr>
                        <a:t>2</a:t>
                      </a:r>
                      <a:endParaRPr lang="en-US" sz="11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100" b="1" u="none" strike="noStrike">
                          <a:effectLst/>
                        </a:rPr>
                        <a:t>$140 </a:t>
                      </a:r>
                      <a:endParaRPr lang="en-US" sz="1100" b="1"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906532067"/>
                  </a:ext>
                </a:extLst>
              </a:tr>
              <a:tr h="328581">
                <a:tc>
                  <a:txBody>
                    <a:bodyPr/>
                    <a:lstStyle/>
                    <a:p>
                      <a:pPr algn="ctr" fontAlgn="ctr"/>
                      <a:r>
                        <a:rPr lang="en-US" sz="1100" b="1" u="none" strike="noStrike" dirty="0">
                          <a:effectLst/>
                        </a:rPr>
                        <a:t>JV Tri (3 schools, 1 mat, 3 duals)</a:t>
                      </a:r>
                      <a:endParaRPr lang="en-US" sz="1100" b="1" i="0" u="none" strike="noStrike" dirty="0">
                        <a:effectLst/>
                        <a:latin typeface="Times New Roman" panose="02020603050405020304" pitchFamily="18" charset="0"/>
                      </a:endParaRPr>
                    </a:p>
                  </a:txBody>
                  <a:tcPr marL="0" marR="0" marT="0" marB="0" anchor="ctr"/>
                </a:tc>
                <a:tc>
                  <a:txBody>
                    <a:bodyPr/>
                    <a:lstStyle/>
                    <a:p>
                      <a:pPr algn="ctr" fontAlgn="ctr"/>
                      <a:r>
                        <a:rPr lang="en-US" sz="1100" b="1" u="none" strike="noStrike">
                          <a:effectLst/>
                        </a:rPr>
                        <a:t>1</a:t>
                      </a:r>
                      <a:endParaRPr lang="en-US" sz="11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100" b="1" u="none" strike="noStrike">
                          <a:effectLst/>
                        </a:rPr>
                        <a:t>$180 </a:t>
                      </a:r>
                      <a:endParaRPr lang="en-US" sz="1100" b="1"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083675517"/>
                  </a:ext>
                </a:extLst>
              </a:tr>
              <a:tr h="328581">
                <a:tc>
                  <a:txBody>
                    <a:bodyPr/>
                    <a:lstStyle/>
                    <a:p>
                      <a:pPr algn="ctr" fontAlgn="ctr"/>
                      <a:r>
                        <a:rPr lang="en-US" sz="1100" b="1" u="none" strike="noStrike" dirty="0">
                          <a:effectLst/>
                        </a:rPr>
                        <a:t>V Team Tournament</a:t>
                      </a:r>
                      <a:endParaRPr lang="en-US" sz="1100" b="1" i="0" u="none" strike="noStrike" dirty="0">
                        <a:effectLst/>
                        <a:latin typeface="Times New Roman" panose="02020603050405020304" pitchFamily="18" charset="0"/>
                      </a:endParaRPr>
                    </a:p>
                  </a:txBody>
                  <a:tcPr marL="0" marR="0" marT="0" marB="0" anchor="ctr"/>
                </a:tc>
                <a:tc>
                  <a:txBody>
                    <a:bodyPr/>
                    <a:lstStyle/>
                    <a:p>
                      <a:pPr algn="l" fontAlgn="ctr"/>
                      <a:r>
                        <a:rPr lang="en-US" sz="1100" b="1" u="none" strike="noStrike">
                          <a:effectLst/>
                        </a:rPr>
                        <a:t> </a:t>
                      </a:r>
                      <a:endParaRPr lang="en-US" sz="1100" b="1" i="0" u="none" strike="noStrike">
                        <a:effectLst/>
                        <a:latin typeface="Arial" panose="020B0604020202020204" pitchFamily="34" charset="0"/>
                      </a:endParaRPr>
                    </a:p>
                  </a:txBody>
                  <a:tcPr marL="0" marR="0" marT="0" marB="0" anchor="ctr"/>
                </a:tc>
                <a:tc>
                  <a:txBody>
                    <a:bodyPr/>
                    <a:lstStyle/>
                    <a:p>
                      <a:pPr algn="ctr" fontAlgn="ctr"/>
                      <a:r>
                        <a:rPr lang="en-US" sz="1100" b="1" u="none" strike="noStrike">
                          <a:effectLst/>
                        </a:rPr>
                        <a:t>$50/round</a:t>
                      </a:r>
                      <a:endParaRPr lang="en-US" sz="1100" b="1"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403991172"/>
                  </a:ext>
                </a:extLst>
              </a:tr>
              <a:tr h="328581">
                <a:tc>
                  <a:txBody>
                    <a:bodyPr/>
                    <a:lstStyle/>
                    <a:p>
                      <a:pPr algn="ctr" fontAlgn="ctr"/>
                      <a:r>
                        <a:rPr lang="en-US" sz="1100" b="1" u="none" strike="noStrike" dirty="0">
                          <a:effectLst/>
                        </a:rPr>
                        <a:t>JV Team Tournament</a:t>
                      </a:r>
                      <a:endParaRPr lang="en-US" sz="1100" b="1" i="0" u="none" strike="noStrike" dirty="0">
                        <a:effectLst/>
                        <a:latin typeface="Times New Roman" panose="02020603050405020304" pitchFamily="18" charset="0"/>
                      </a:endParaRPr>
                    </a:p>
                  </a:txBody>
                  <a:tcPr marL="0" marR="0" marT="0" marB="0" anchor="ctr"/>
                </a:tc>
                <a:tc>
                  <a:txBody>
                    <a:bodyPr/>
                    <a:lstStyle/>
                    <a:p>
                      <a:pPr algn="l" fontAlgn="ctr"/>
                      <a:r>
                        <a:rPr lang="en-US" sz="1100" b="1" u="none" strike="noStrike">
                          <a:effectLst/>
                        </a:rPr>
                        <a:t> </a:t>
                      </a:r>
                      <a:endParaRPr lang="en-US" sz="1100" b="1" i="0" u="none" strike="noStrike">
                        <a:effectLst/>
                        <a:latin typeface="Arial" panose="020B0604020202020204" pitchFamily="34" charset="0"/>
                      </a:endParaRPr>
                    </a:p>
                  </a:txBody>
                  <a:tcPr marL="0" marR="0" marT="0" marB="0" anchor="ctr"/>
                </a:tc>
                <a:tc>
                  <a:txBody>
                    <a:bodyPr/>
                    <a:lstStyle/>
                    <a:p>
                      <a:pPr algn="ctr" fontAlgn="ctr"/>
                      <a:r>
                        <a:rPr lang="en-US" sz="1100" b="1" u="none" strike="noStrike">
                          <a:effectLst/>
                        </a:rPr>
                        <a:t>$45/round</a:t>
                      </a:r>
                      <a:endParaRPr lang="en-US" sz="1100" b="1"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430034157"/>
                  </a:ext>
                </a:extLst>
              </a:tr>
              <a:tr h="328581">
                <a:tc>
                  <a:txBody>
                    <a:bodyPr/>
                    <a:lstStyle/>
                    <a:p>
                      <a:pPr algn="ctr" fontAlgn="ctr"/>
                      <a:r>
                        <a:rPr lang="en-US" sz="1100" b="1" u="none" strike="noStrike">
                          <a:effectLst/>
                        </a:rPr>
                        <a:t>V Individual Tournament</a:t>
                      </a:r>
                      <a:endParaRPr lang="en-US" sz="1100" b="1" i="0" u="none" strike="noStrike">
                        <a:effectLst/>
                        <a:latin typeface="Times New Roman" panose="02020603050405020304" pitchFamily="18" charset="0"/>
                      </a:endParaRPr>
                    </a:p>
                  </a:txBody>
                  <a:tcPr marL="0" marR="0" marT="0" marB="0" anchor="ctr"/>
                </a:tc>
                <a:tc>
                  <a:txBody>
                    <a:bodyPr/>
                    <a:lstStyle/>
                    <a:p>
                      <a:pPr algn="l" fontAlgn="ctr"/>
                      <a:r>
                        <a:rPr lang="en-US" sz="1100" b="1" u="none" strike="noStrike" dirty="0">
                          <a:effectLst/>
                        </a:rPr>
                        <a:t> </a:t>
                      </a:r>
                      <a:endParaRPr lang="en-US" sz="1100" b="1" i="0" u="none" strike="noStrike" dirty="0">
                        <a:effectLst/>
                        <a:latin typeface="Arial" panose="020B0604020202020204" pitchFamily="34" charset="0"/>
                      </a:endParaRPr>
                    </a:p>
                  </a:txBody>
                  <a:tcPr marL="0" marR="0" marT="0" marB="0" anchor="ctr"/>
                </a:tc>
                <a:tc>
                  <a:txBody>
                    <a:bodyPr/>
                    <a:lstStyle/>
                    <a:p>
                      <a:pPr algn="ctr" fontAlgn="ctr"/>
                      <a:r>
                        <a:rPr lang="en-US" sz="1100" b="1" u="none" strike="noStrike">
                          <a:effectLst/>
                        </a:rPr>
                        <a:t>$275 </a:t>
                      </a:r>
                      <a:endParaRPr lang="en-US" sz="1100" b="1"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988422541"/>
                  </a:ext>
                </a:extLst>
              </a:tr>
              <a:tr h="328581">
                <a:tc>
                  <a:txBody>
                    <a:bodyPr/>
                    <a:lstStyle/>
                    <a:p>
                      <a:pPr algn="ctr" fontAlgn="ctr"/>
                      <a:r>
                        <a:rPr lang="en-US" sz="1100" b="1" u="none" strike="noStrike">
                          <a:effectLst/>
                        </a:rPr>
                        <a:t>JV Indiv Tournament</a:t>
                      </a:r>
                      <a:endParaRPr lang="en-US" sz="1100" b="1" i="0" u="none" strike="noStrike">
                        <a:effectLst/>
                        <a:latin typeface="Times New Roman" panose="02020603050405020304" pitchFamily="18" charset="0"/>
                      </a:endParaRPr>
                    </a:p>
                  </a:txBody>
                  <a:tcPr marL="0" marR="0" marT="0" marB="0" anchor="ctr"/>
                </a:tc>
                <a:tc>
                  <a:txBody>
                    <a:bodyPr/>
                    <a:lstStyle/>
                    <a:p>
                      <a:pPr algn="l" fontAlgn="ctr"/>
                      <a:r>
                        <a:rPr lang="en-US" sz="1100" b="1" u="none" strike="noStrike" dirty="0">
                          <a:effectLst/>
                        </a:rPr>
                        <a:t> </a:t>
                      </a:r>
                      <a:endParaRPr lang="en-US" sz="1100" b="1" i="0" u="none" strike="noStrike" dirty="0">
                        <a:effectLst/>
                        <a:latin typeface="Arial" panose="020B0604020202020204" pitchFamily="34" charset="0"/>
                      </a:endParaRPr>
                    </a:p>
                  </a:txBody>
                  <a:tcPr marL="0" marR="0" marT="0" marB="0" anchor="ctr"/>
                </a:tc>
                <a:tc>
                  <a:txBody>
                    <a:bodyPr/>
                    <a:lstStyle/>
                    <a:p>
                      <a:pPr algn="ctr" fontAlgn="ctr"/>
                      <a:r>
                        <a:rPr lang="en-US" sz="1100" b="1" u="none" strike="noStrike" dirty="0">
                          <a:effectLst/>
                        </a:rPr>
                        <a:t>$250 </a:t>
                      </a:r>
                      <a:endParaRPr lang="en-US" sz="1100" b="1"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847202078"/>
                  </a:ext>
                </a:extLst>
              </a:tr>
            </a:tbl>
          </a:graphicData>
        </a:graphic>
      </p:graphicFrame>
      <p:sp>
        <p:nvSpPr>
          <p:cNvPr id="5" name="TextBox 4">
            <a:extLst>
              <a:ext uri="{FF2B5EF4-FFF2-40B4-BE49-F238E27FC236}">
                <a16:creationId xmlns:a16="http://schemas.microsoft.com/office/drawing/2014/main" id="{66BD0FB7-247F-B990-129B-792C27FE769D}"/>
              </a:ext>
            </a:extLst>
          </p:cNvPr>
          <p:cNvSpPr txBox="1"/>
          <p:nvPr/>
        </p:nvSpPr>
        <p:spPr>
          <a:xfrm>
            <a:off x="8652293" y="1742536"/>
            <a:ext cx="517585" cy="4708981"/>
          </a:xfrm>
          <a:prstGeom prst="rect">
            <a:avLst/>
          </a:prstGeom>
          <a:noFill/>
          <a:ln>
            <a:solidFill>
              <a:schemeClr val="bg2"/>
            </a:solidFill>
          </a:ln>
        </p:spPr>
        <p:txBody>
          <a:bodyPr wrap="square" rtlCol="0">
            <a:spAutoFit/>
          </a:bodyPr>
          <a:lstStyle/>
          <a:p>
            <a:r>
              <a:rPr lang="en-US" sz="1200" b="1" dirty="0"/>
              <a:t>70</a:t>
            </a:r>
          </a:p>
          <a:p>
            <a:endParaRPr lang="en-US" sz="1200" b="1" dirty="0"/>
          </a:p>
          <a:p>
            <a:r>
              <a:rPr lang="en-US" sz="1200" b="1" dirty="0"/>
              <a:t>155</a:t>
            </a:r>
          </a:p>
          <a:p>
            <a:endParaRPr lang="en-US" sz="1200" b="1" dirty="0"/>
          </a:p>
          <a:p>
            <a:r>
              <a:rPr lang="en-US" sz="1200" b="1" dirty="0"/>
              <a:t>165</a:t>
            </a:r>
          </a:p>
          <a:p>
            <a:endParaRPr lang="en-US" sz="1200" b="1" dirty="0"/>
          </a:p>
          <a:p>
            <a:endParaRPr lang="en-US" sz="1200" b="1" dirty="0"/>
          </a:p>
          <a:p>
            <a:endParaRPr lang="en-US" sz="1200" b="1" dirty="0"/>
          </a:p>
          <a:p>
            <a:endParaRPr lang="en-US" sz="1200" b="1" dirty="0"/>
          </a:p>
          <a:p>
            <a:endParaRPr lang="en-US" sz="1200" b="1" dirty="0"/>
          </a:p>
          <a:p>
            <a:r>
              <a:rPr lang="en-US" sz="1200" b="1" dirty="0"/>
              <a:t>65</a:t>
            </a:r>
          </a:p>
          <a:p>
            <a:endParaRPr lang="en-US" sz="1200" b="1" dirty="0"/>
          </a:p>
          <a:p>
            <a:br>
              <a:rPr lang="en-US" sz="1200" b="1" dirty="0"/>
            </a:br>
            <a:r>
              <a:rPr lang="en-US" sz="1200" b="1" dirty="0"/>
              <a:t>65</a:t>
            </a:r>
          </a:p>
          <a:p>
            <a:endParaRPr lang="en-US" sz="1200" b="1" dirty="0"/>
          </a:p>
          <a:p>
            <a:r>
              <a:rPr lang="en-US" sz="1200" b="1" dirty="0"/>
              <a:t>87</a:t>
            </a:r>
          </a:p>
          <a:p>
            <a:r>
              <a:rPr lang="en-US" sz="1200" b="1" dirty="0"/>
              <a:t>105</a:t>
            </a:r>
          </a:p>
          <a:p>
            <a:endParaRPr lang="en-US" sz="1200" b="1" dirty="0"/>
          </a:p>
          <a:p>
            <a:r>
              <a:rPr lang="en-US" sz="1200" b="1" dirty="0"/>
              <a:t>45</a:t>
            </a:r>
          </a:p>
          <a:p>
            <a:endParaRPr lang="en-US" sz="1200" b="1" dirty="0"/>
          </a:p>
          <a:p>
            <a:r>
              <a:rPr lang="en-US" sz="1200" b="1" dirty="0"/>
              <a:t>??</a:t>
            </a:r>
          </a:p>
          <a:p>
            <a:br>
              <a:rPr lang="en-US" sz="1200" b="1" dirty="0"/>
            </a:br>
            <a:r>
              <a:rPr lang="en-US" sz="1200" b="1" dirty="0"/>
              <a:t>193</a:t>
            </a:r>
          </a:p>
          <a:p>
            <a:endParaRPr lang="en-US" sz="1200" b="1" dirty="0"/>
          </a:p>
          <a:p>
            <a:r>
              <a:rPr lang="en-US" sz="1200" b="1" dirty="0"/>
              <a:t>150</a:t>
            </a:r>
          </a:p>
        </p:txBody>
      </p:sp>
      <p:sp>
        <p:nvSpPr>
          <p:cNvPr id="6" name="TextBox 5">
            <a:extLst>
              <a:ext uri="{FF2B5EF4-FFF2-40B4-BE49-F238E27FC236}">
                <a16:creationId xmlns:a16="http://schemas.microsoft.com/office/drawing/2014/main" id="{55494150-F2E9-C7D5-1278-E2A24D1D9C1A}"/>
              </a:ext>
            </a:extLst>
          </p:cNvPr>
          <p:cNvSpPr txBox="1"/>
          <p:nvPr/>
        </p:nvSpPr>
        <p:spPr>
          <a:xfrm>
            <a:off x="603849" y="2812211"/>
            <a:ext cx="1718157" cy="369332"/>
          </a:xfrm>
          <a:prstGeom prst="rect">
            <a:avLst/>
          </a:prstGeom>
          <a:noFill/>
          <a:ln>
            <a:solidFill>
              <a:schemeClr val="bg2"/>
            </a:solidFill>
          </a:ln>
        </p:spPr>
        <p:txBody>
          <a:bodyPr wrap="square" rtlCol="0">
            <a:spAutoFit/>
          </a:bodyPr>
          <a:lstStyle/>
          <a:p>
            <a:r>
              <a:rPr lang="en-US" dirty="0"/>
              <a:t>IMPORTANT</a:t>
            </a:r>
          </a:p>
        </p:txBody>
      </p:sp>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E0308-1EA6-C88F-A21D-8A49659DDF9C}"/>
              </a:ext>
            </a:extLst>
          </p:cNvPr>
          <p:cNvSpPr>
            <a:spLocks noGrp="1"/>
          </p:cNvSpPr>
          <p:nvPr>
            <p:ph type="title"/>
          </p:nvPr>
        </p:nvSpPr>
        <p:spPr/>
        <p:txBody>
          <a:bodyPr/>
          <a:lstStyle/>
          <a:p>
            <a:r>
              <a:rPr lang="en-US" dirty="0"/>
              <a:t>Middle School Fees</a:t>
            </a:r>
          </a:p>
        </p:txBody>
      </p:sp>
      <p:sp>
        <p:nvSpPr>
          <p:cNvPr id="3" name="Content Placeholder 2">
            <a:extLst>
              <a:ext uri="{FF2B5EF4-FFF2-40B4-BE49-F238E27FC236}">
                <a16:creationId xmlns:a16="http://schemas.microsoft.com/office/drawing/2014/main" id="{E50DE300-74C4-CBF8-7DAE-A91992258664}"/>
              </a:ext>
            </a:extLst>
          </p:cNvPr>
          <p:cNvSpPr>
            <a:spLocks noGrp="1"/>
          </p:cNvSpPr>
          <p:nvPr>
            <p:ph idx="1"/>
          </p:nvPr>
        </p:nvSpPr>
        <p:spPr/>
        <p:txBody>
          <a:bodyPr/>
          <a:lstStyle/>
          <a:p>
            <a:r>
              <a:rPr lang="en-US" dirty="0"/>
              <a:t>This is being negotiated and has been for months. I began talking to the new group called SEMLAC. They are part of the following leagues:</a:t>
            </a:r>
          </a:p>
          <a:p>
            <a:endParaRPr lang="en-US" sz="2000" b="0" i="0" u="none" strike="noStrike" dirty="0">
              <a:solidFill>
                <a:srgbClr val="1D2228"/>
              </a:solidFill>
              <a:effectLst/>
              <a:latin typeface="Arial" panose="020B0604020202020204" pitchFamily="34" charset="0"/>
            </a:endParaRPr>
          </a:p>
          <a:p>
            <a:r>
              <a:rPr lang="en-US" sz="2000" b="0" i="0" u="none" strike="noStrike" dirty="0">
                <a:solidFill>
                  <a:srgbClr val="1D2228"/>
                </a:solidFill>
                <a:effectLst/>
                <a:highlight>
                  <a:srgbClr val="FFFF00"/>
                </a:highlight>
                <a:latin typeface="Arial" panose="020B0604020202020204" pitchFamily="34" charset="0"/>
              </a:rPr>
              <a:t>Leagues involved with SEMLAC are: SEMLAC includes the OAA, KLAA, CHSL, Lakes Valley, Downriver, Western Wayne, Huron, MIAC, PSL, and MAC</a:t>
            </a:r>
            <a:r>
              <a:rPr lang="en-US" sz="2000" dirty="0">
                <a:highlight>
                  <a:srgbClr val="FFFF00"/>
                </a:highlight>
              </a:rPr>
              <a:t> </a:t>
            </a:r>
          </a:p>
          <a:p>
            <a:endParaRPr lang="en-US" sz="2000" dirty="0">
              <a:highlight>
                <a:srgbClr val="FFFF00"/>
              </a:highlight>
            </a:endParaRPr>
          </a:p>
          <a:p>
            <a:r>
              <a:rPr lang="en-US" sz="2000" dirty="0"/>
              <a:t>Middle School fees were not to be discussed until next but have advised them that every league outside are area pays a lot more then we do and if we don’t get an increase, we will have trouble filling matches.</a:t>
            </a:r>
          </a:p>
        </p:txBody>
      </p:sp>
    </p:spTree>
    <p:extLst>
      <p:ext uri="{BB962C8B-B14F-4D97-AF65-F5344CB8AC3E}">
        <p14:creationId xmlns:p14="http://schemas.microsoft.com/office/powerpoint/2010/main" val="205799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4C67D-3804-3264-B0E1-3617B65FC008}"/>
              </a:ext>
            </a:extLst>
          </p:cNvPr>
          <p:cNvSpPr>
            <a:spLocks noGrp="1"/>
          </p:cNvSpPr>
          <p:nvPr>
            <p:ph type="title"/>
          </p:nvPr>
        </p:nvSpPr>
        <p:spPr/>
        <p:txBody>
          <a:bodyPr/>
          <a:lstStyle/>
          <a:p>
            <a:r>
              <a:rPr lang="en-US" dirty="0"/>
              <a:t>Middle School continued</a:t>
            </a:r>
          </a:p>
        </p:txBody>
      </p:sp>
      <p:sp>
        <p:nvSpPr>
          <p:cNvPr id="3" name="Content Placeholder 2">
            <a:extLst>
              <a:ext uri="{FF2B5EF4-FFF2-40B4-BE49-F238E27FC236}">
                <a16:creationId xmlns:a16="http://schemas.microsoft.com/office/drawing/2014/main" id="{F4544870-93D5-4567-FA28-FB9A253F1EE3}"/>
              </a:ext>
            </a:extLst>
          </p:cNvPr>
          <p:cNvSpPr>
            <a:spLocks noGrp="1"/>
          </p:cNvSpPr>
          <p:nvPr>
            <p:ph idx="1"/>
          </p:nvPr>
        </p:nvSpPr>
        <p:spPr/>
        <p:txBody>
          <a:bodyPr/>
          <a:lstStyle/>
          <a:p>
            <a:r>
              <a:rPr lang="en-US" dirty="0"/>
              <a:t>We discussed the problems such as: </a:t>
            </a:r>
          </a:p>
          <a:p>
            <a:pPr marL="0" indent="0">
              <a:buNone/>
            </a:pPr>
            <a:r>
              <a:rPr lang="en-US" dirty="0"/>
              <a:t>  </a:t>
            </a:r>
          </a:p>
          <a:p>
            <a:pPr marL="0" indent="0">
              <a:buNone/>
            </a:pPr>
            <a:r>
              <a:rPr lang="en-US" dirty="0"/>
              <a:t>1. Getting to the school and having to wait up to an hour before matches </a:t>
            </a:r>
            <a:br>
              <a:rPr lang="en-US" dirty="0"/>
            </a:br>
            <a:r>
              <a:rPr lang="en-US" dirty="0"/>
              <a:t>    start. </a:t>
            </a:r>
          </a:p>
          <a:p>
            <a:pPr marL="0" indent="0">
              <a:buNone/>
            </a:pPr>
            <a:r>
              <a:rPr lang="en-US" dirty="0"/>
              <a:t>2. Having to wait for the schools to pair up the wrestlers.</a:t>
            </a:r>
          </a:p>
          <a:p>
            <a:pPr marL="0" indent="0">
              <a:buNone/>
            </a:pPr>
            <a:r>
              <a:rPr lang="en-US" dirty="0"/>
              <a:t>  </a:t>
            </a:r>
            <a:br>
              <a:rPr lang="en-US" dirty="0"/>
            </a:br>
            <a:r>
              <a:rPr lang="en-US" dirty="0"/>
              <a:t>              Our time is worth money!</a:t>
            </a:r>
          </a:p>
        </p:txBody>
      </p:sp>
    </p:spTree>
    <p:extLst>
      <p:ext uri="{BB962C8B-B14F-4D97-AF65-F5344CB8AC3E}">
        <p14:creationId xmlns:p14="http://schemas.microsoft.com/office/powerpoint/2010/main" val="41984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7C85-C0A8-28D3-A38C-A24734D7A105}"/>
              </a:ext>
            </a:extLst>
          </p:cNvPr>
          <p:cNvSpPr>
            <a:spLocks noGrp="1"/>
          </p:cNvSpPr>
          <p:nvPr>
            <p:ph type="title"/>
          </p:nvPr>
        </p:nvSpPr>
        <p:spPr>
          <a:xfrm>
            <a:off x="871268" y="704088"/>
            <a:ext cx="10711131" cy="822787"/>
          </a:xfrm>
        </p:spPr>
        <p:txBody>
          <a:bodyPr/>
          <a:lstStyle/>
          <a:p>
            <a:r>
              <a:rPr lang="en-US" dirty="0"/>
              <a:t>Middle School continued</a:t>
            </a:r>
          </a:p>
        </p:txBody>
      </p:sp>
      <p:sp>
        <p:nvSpPr>
          <p:cNvPr id="3" name="Content Placeholder 2">
            <a:extLst>
              <a:ext uri="{FF2B5EF4-FFF2-40B4-BE49-F238E27FC236}">
                <a16:creationId xmlns:a16="http://schemas.microsoft.com/office/drawing/2014/main" id="{F0C5A202-2D24-2EF6-26F4-0E83F25104E9}"/>
              </a:ext>
            </a:extLst>
          </p:cNvPr>
          <p:cNvSpPr>
            <a:spLocks noGrp="1"/>
          </p:cNvSpPr>
          <p:nvPr>
            <p:ph idx="1"/>
          </p:nvPr>
        </p:nvSpPr>
        <p:spPr>
          <a:xfrm>
            <a:off x="609600" y="1909600"/>
            <a:ext cx="10972800" cy="4389120"/>
          </a:xfrm>
        </p:spPr>
        <p:txBody>
          <a:bodyPr/>
          <a:lstStyle/>
          <a:p>
            <a:endParaRPr lang="en-US" dirty="0"/>
          </a:p>
          <a:p>
            <a:endParaRPr lang="en-US" dirty="0"/>
          </a:p>
        </p:txBody>
      </p:sp>
      <p:graphicFrame>
        <p:nvGraphicFramePr>
          <p:cNvPr id="5" name="Table 4">
            <a:extLst>
              <a:ext uri="{FF2B5EF4-FFF2-40B4-BE49-F238E27FC236}">
                <a16:creationId xmlns:a16="http://schemas.microsoft.com/office/drawing/2014/main" id="{6D2D4055-1A94-0F29-E8D9-BFD7CCDFE724}"/>
              </a:ext>
            </a:extLst>
          </p:cNvPr>
          <p:cNvGraphicFramePr>
            <a:graphicFrameLocks noGrp="1"/>
          </p:cNvGraphicFramePr>
          <p:nvPr>
            <p:extLst>
              <p:ext uri="{D42A27DB-BD31-4B8C-83A1-F6EECF244321}">
                <p14:modId xmlns:p14="http://schemas.microsoft.com/office/powerpoint/2010/main" val="681756948"/>
              </p:ext>
            </p:extLst>
          </p:nvPr>
        </p:nvGraphicFramePr>
        <p:xfrm>
          <a:off x="724619" y="2139351"/>
          <a:ext cx="9721971" cy="4703328"/>
        </p:xfrm>
        <a:graphic>
          <a:graphicData uri="http://schemas.openxmlformats.org/drawingml/2006/table">
            <a:tbl>
              <a:tblPr>
                <a:tableStyleId>{8799B23B-EC83-4686-B30A-512413B5E67A}</a:tableStyleId>
              </a:tblPr>
              <a:tblGrid>
                <a:gridCol w="3665702">
                  <a:extLst>
                    <a:ext uri="{9D8B030D-6E8A-4147-A177-3AD203B41FA5}">
                      <a16:colId xmlns:a16="http://schemas.microsoft.com/office/drawing/2014/main" val="2679285629"/>
                    </a:ext>
                  </a:extLst>
                </a:gridCol>
                <a:gridCol w="318749">
                  <a:extLst>
                    <a:ext uri="{9D8B030D-6E8A-4147-A177-3AD203B41FA5}">
                      <a16:colId xmlns:a16="http://schemas.microsoft.com/office/drawing/2014/main" val="794802492"/>
                    </a:ext>
                  </a:extLst>
                </a:gridCol>
                <a:gridCol w="1588165">
                  <a:extLst>
                    <a:ext uri="{9D8B030D-6E8A-4147-A177-3AD203B41FA5}">
                      <a16:colId xmlns:a16="http://schemas.microsoft.com/office/drawing/2014/main" val="2050434343"/>
                    </a:ext>
                  </a:extLst>
                </a:gridCol>
                <a:gridCol w="1392438">
                  <a:extLst>
                    <a:ext uri="{9D8B030D-6E8A-4147-A177-3AD203B41FA5}">
                      <a16:colId xmlns:a16="http://schemas.microsoft.com/office/drawing/2014/main" val="294693513"/>
                    </a:ext>
                  </a:extLst>
                </a:gridCol>
                <a:gridCol w="1570153">
                  <a:extLst>
                    <a:ext uri="{9D8B030D-6E8A-4147-A177-3AD203B41FA5}">
                      <a16:colId xmlns:a16="http://schemas.microsoft.com/office/drawing/2014/main" val="870412637"/>
                    </a:ext>
                  </a:extLst>
                </a:gridCol>
                <a:gridCol w="1186764">
                  <a:extLst>
                    <a:ext uri="{9D8B030D-6E8A-4147-A177-3AD203B41FA5}">
                      <a16:colId xmlns:a16="http://schemas.microsoft.com/office/drawing/2014/main" val="1863682131"/>
                    </a:ext>
                  </a:extLst>
                </a:gridCol>
              </a:tblGrid>
              <a:tr h="287616">
                <a:tc>
                  <a:txBody>
                    <a:bodyPr/>
                    <a:lstStyle/>
                    <a:p>
                      <a:pPr algn="l" fontAlgn="b"/>
                      <a:r>
                        <a:rPr lang="en-US" sz="1400" b="1" u="none" strike="noStrike" dirty="0">
                          <a:effectLst/>
                        </a:rPr>
                        <a:t>Middle School Dual</a:t>
                      </a:r>
                      <a:endParaRPr lang="en-US" sz="1400" b="1" i="0" u="none" strike="noStrike" dirty="0">
                        <a:effectLst/>
                        <a:latin typeface="Arial" panose="020B0604020202020204" pitchFamily="34" charset="0"/>
                      </a:endParaRPr>
                    </a:p>
                  </a:txBody>
                  <a:tcPr marL="0" marR="0" marT="0" marB="0" anchor="b"/>
                </a:tc>
                <a:tc>
                  <a:txBody>
                    <a:bodyPr/>
                    <a:lstStyle/>
                    <a:p>
                      <a:pPr algn="l" fontAlgn="b"/>
                      <a:r>
                        <a:rPr lang="en-US" sz="1400" b="1" u="none" strike="noStrike">
                          <a:effectLst/>
                        </a:rPr>
                        <a:t> </a:t>
                      </a:r>
                      <a:endParaRPr lang="en-US" sz="1400" b="1" i="0" u="none" strike="noStrike">
                        <a:effectLst/>
                        <a:latin typeface="Arial" panose="020B0604020202020204" pitchFamily="34" charset="0"/>
                      </a:endParaRPr>
                    </a:p>
                  </a:txBody>
                  <a:tcPr marL="0" marR="0" marT="0" marB="0" anchor="b"/>
                </a:tc>
                <a:tc>
                  <a:txBody>
                    <a:bodyPr/>
                    <a:lstStyle/>
                    <a:p>
                      <a:pPr algn="ctr" fontAlgn="b"/>
                      <a:r>
                        <a:rPr lang="en-US" sz="1400" b="1" u="none" strike="noStrike">
                          <a:effectLst/>
                        </a:rPr>
                        <a:t>55</a:t>
                      </a:r>
                      <a:endParaRPr lang="en-US" sz="1400" b="1" i="0" u="none" strike="noStrike">
                        <a:effectLst/>
                        <a:latin typeface="Arial" panose="020B0604020202020204" pitchFamily="34" charset="0"/>
                      </a:endParaRPr>
                    </a:p>
                  </a:txBody>
                  <a:tcPr marL="0" marR="0" marT="0" marB="0" anchor="b"/>
                </a:tc>
                <a:tc>
                  <a:txBody>
                    <a:bodyPr/>
                    <a:lstStyle/>
                    <a:p>
                      <a:pPr algn="ctr" fontAlgn="b"/>
                      <a:r>
                        <a:rPr lang="en-US" sz="1400" b="1" u="none" strike="noStrike" dirty="0">
                          <a:effectLst/>
                          <a:highlight>
                            <a:srgbClr val="FFFF00"/>
                          </a:highlight>
                        </a:rPr>
                        <a:t>70</a:t>
                      </a:r>
                      <a:endParaRPr lang="en-US" sz="1400" b="1" i="0" u="none" strike="noStrike" dirty="0">
                        <a:effectLst/>
                        <a:highlight>
                          <a:srgbClr val="FFFF00"/>
                        </a:highlight>
                        <a:latin typeface="Arial" panose="020B0604020202020204" pitchFamily="34" charset="0"/>
                      </a:endParaRPr>
                    </a:p>
                  </a:txBody>
                  <a:tcPr marL="0" marR="0" marT="0" marB="0" anchor="b"/>
                </a:tc>
                <a:tc>
                  <a:txBody>
                    <a:bodyPr/>
                    <a:lstStyle/>
                    <a:p>
                      <a:pPr algn="ctr" fontAlgn="b"/>
                      <a:r>
                        <a:rPr lang="en-US" sz="1400" b="1" u="none" strike="noStrike">
                          <a:effectLst/>
                        </a:rPr>
                        <a:t>60</a:t>
                      </a:r>
                      <a:endParaRPr lang="en-US" sz="1400" b="1" i="0" u="none" strike="noStrike">
                        <a:effectLst/>
                        <a:latin typeface="Arial" panose="020B0604020202020204" pitchFamily="34" charset="0"/>
                      </a:endParaRPr>
                    </a:p>
                  </a:txBody>
                  <a:tcPr marL="0" marR="0" marT="0" marB="0" anchor="b"/>
                </a:tc>
                <a:tc>
                  <a:txBody>
                    <a:bodyPr/>
                    <a:lstStyle/>
                    <a:p>
                      <a:pPr algn="l" fontAlgn="b"/>
                      <a:r>
                        <a:rPr lang="en-US" sz="1200" u="none" strike="noStrike">
                          <a:effectLst/>
                        </a:rPr>
                        <a:t> </a:t>
                      </a:r>
                      <a:endParaRPr lang="en-US" sz="12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823485721"/>
                  </a:ext>
                </a:extLst>
              </a:tr>
              <a:tr h="287616">
                <a:tc>
                  <a:txBody>
                    <a:bodyPr/>
                    <a:lstStyle/>
                    <a:p>
                      <a:pPr algn="l" fontAlgn="b"/>
                      <a:r>
                        <a:rPr lang="en-US" sz="1400" b="1" u="none" strike="noStrike" dirty="0">
                          <a:effectLst/>
                        </a:rPr>
                        <a:t>Middle School Quad - 2</a:t>
                      </a:r>
                      <a:endParaRPr lang="en-US" sz="1400" b="1" i="0" u="none" strike="noStrike" dirty="0">
                        <a:effectLst/>
                        <a:latin typeface="Arial" panose="020B0604020202020204" pitchFamily="34" charset="0"/>
                      </a:endParaRPr>
                    </a:p>
                  </a:txBody>
                  <a:tcPr marL="0" marR="0" marT="0" marB="0" anchor="b"/>
                </a:tc>
                <a:tc>
                  <a:txBody>
                    <a:bodyPr/>
                    <a:lstStyle/>
                    <a:p>
                      <a:pPr algn="l" fontAlgn="b"/>
                      <a:r>
                        <a:rPr lang="en-US" sz="1400" b="1" u="none" strike="noStrike">
                          <a:effectLst/>
                        </a:rPr>
                        <a:t> </a:t>
                      </a:r>
                      <a:endParaRPr lang="en-US" sz="1400" b="1" i="0" u="none" strike="noStrike">
                        <a:effectLst/>
                        <a:latin typeface="Arial" panose="020B0604020202020204" pitchFamily="34" charset="0"/>
                      </a:endParaRPr>
                    </a:p>
                  </a:txBody>
                  <a:tcPr marL="0" marR="0" marT="0" marB="0" anchor="b"/>
                </a:tc>
                <a:tc>
                  <a:txBody>
                    <a:bodyPr/>
                    <a:lstStyle/>
                    <a:p>
                      <a:pPr algn="ctr" fontAlgn="b"/>
                      <a:r>
                        <a:rPr lang="en-US" sz="1400" b="1" u="none" strike="noStrike">
                          <a:effectLst/>
                        </a:rPr>
                        <a:t>67</a:t>
                      </a:r>
                      <a:endParaRPr lang="en-US" sz="1400" b="1" i="0" u="none" strike="noStrike">
                        <a:effectLst/>
                        <a:latin typeface="Arial" panose="020B0604020202020204" pitchFamily="34" charset="0"/>
                      </a:endParaRPr>
                    </a:p>
                  </a:txBody>
                  <a:tcPr marL="0" marR="0" marT="0" marB="0" anchor="b"/>
                </a:tc>
                <a:tc>
                  <a:txBody>
                    <a:bodyPr/>
                    <a:lstStyle/>
                    <a:p>
                      <a:pPr algn="ctr" fontAlgn="b"/>
                      <a:r>
                        <a:rPr lang="en-US" sz="1400" b="1" u="none" strike="noStrike" dirty="0">
                          <a:effectLst/>
                          <a:highlight>
                            <a:srgbClr val="FFFF00"/>
                          </a:highlight>
                        </a:rPr>
                        <a:t>100</a:t>
                      </a:r>
                      <a:endParaRPr lang="en-US" sz="1400" b="1" i="0" u="none" strike="noStrike" dirty="0">
                        <a:effectLst/>
                        <a:highlight>
                          <a:srgbClr val="FFFF00"/>
                        </a:highlight>
                        <a:latin typeface="Arial" panose="020B0604020202020204" pitchFamily="34" charset="0"/>
                      </a:endParaRPr>
                    </a:p>
                  </a:txBody>
                  <a:tcPr marL="0" marR="0" marT="0" marB="0" anchor="b"/>
                </a:tc>
                <a:tc>
                  <a:txBody>
                    <a:bodyPr/>
                    <a:lstStyle/>
                    <a:p>
                      <a:pPr algn="ctr" fontAlgn="b"/>
                      <a:r>
                        <a:rPr lang="en-US" sz="1400" b="1" u="none" strike="noStrike">
                          <a:effectLst/>
                        </a:rPr>
                        <a:t>72</a:t>
                      </a:r>
                      <a:endParaRPr lang="en-US" sz="1400" b="1" i="0" u="none" strike="noStrike">
                        <a:effectLst/>
                        <a:latin typeface="Arial" panose="020B0604020202020204" pitchFamily="34" charset="0"/>
                      </a:endParaRPr>
                    </a:p>
                  </a:txBody>
                  <a:tcPr marL="0" marR="0" marT="0" marB="0" anchor="b"/>
                </a:tc>
                <a:tc>
                  <a:txBody>
                    <a:bodyPr/>
                    <a:lstStyle/>
                    <a:p>
                      <a:pPr algn="l" fontAlgn="b"/>
                      <a:r>
                        <a:rPr lang="en-US" sz="1200" u="none" strike="noStrike">
                          <a:effectLst/>
                        </a:rPr>
                        <a:t> </a:t>
                      </a:r>
                      <a:endParaRPr lang="en-US" sz="12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919275604"/>
                  </a:ext>
                </a:extLst>
              </a:tr>
              <a:tr h="287616">
                <a:tc>
                  <a:txBody>
                    <a:bodyPr/>
                    <a:lstStyle/>
                    <a:p>
                      <a:pPr algn="l" fontAlgn="b"/>
                      <a:r>
                        <a:rPr lang="en-US" sz="1400" b="1" u="none" strike="noStrike" dirty="0">
                          <a:effectLst/>
                        </a:rPr>
                        <a:t>Middle School Tri</a:t>
                      </a:r>
                      <a:endParaRPr lang="en-US" sz="1400" b="1" i="0" u="none" strike="noStrike" dirty="0">
                        <a:effectLst/>
                        <a:latin typeface="Arial" panose="020B0604020202020204" pitchFamily="34" charset="0"/>
                      </a:endParaRPr>
                    </a:p>
                  </a:txBody>
                  <a:tcPr marL="0" marR="0" marT="0" marB="0" anchor="b"/>
                </a:tc>
                <a:tc>
                  <a:txBody>
                    <a:bodyPr/>
                    <a:lstStyle/>
                    <a:p>
                      <a:pPr algn="l" fontAlgn="b"/>
                      <a:r>
                        <a:rPr lang="en-US" sz="1400" b="1" u="none" strike="noStrike" dirty="0">
                          <a:effectLst/>
                        </a:rPr>
                        <a:t> </a:t>
                      </a:r>
                      <a:endParaRPr lang="en-US" sz="1400" b="1" i="0" u="none" strike="noStrike" dirty="0">
                        <a:effectLst/>
                        <a:latin typeface="Arial" panose="020B0604020202020204" pitchFamily="34" charset="0"/>
                      </a:endParaRPr>
                    </a:p>
                  </a:txBody>
                  <a:tcPr marL="0" marR="0" marT="0" marB="0" anchor="b"/>
                </a:tc>
                <a:tc>
                  <a:txBody>
                    <a:bodyPr/>
                    <a:lstStyle/>
                    <a:p>
                      <a:pPr algn="ctr" fontAlgn="b"/>
                      <a:r>
                        <a:rPr lang="en-US" sz="1400" b="1" u="none" strike="noStrike" dirty="0">
                          <a:effectLst/>
                        </a:rPr>
                        <a:t>75</a:t>
                      </a:r>
                      <a:endParaRPr lang="en-US" sz="1400" b="1" i="0" u="none" strike="noStrike" dirty="0">
                        <a:effectLst/>
                        <a:latin typeface="Arial" panose="020B0604020202020204" pitchFamily="34" charset="0"/>
                      </a:endParaRPr>
                    </a:p>
                  </a:txBody>
                  <a:tcPr marL="0" marR="0" marT="0" marB="0" anchor="b"/>
                </a:tc>
                <a:tc>
                  <a:txBody>
                    <a:bodyPr/>
                    <a:lstStyle/>
                    <a:p>
                      <a:pPr algn="ctr" fontAlgn="b"/>
                      <a:r>
                        <a:rPr lang="en-US" sz="1400" b="1" u="none" strike="noStrike" dirty="0">
                          <a:effectLst/>
                          <a:highlight>
                            <a:srgbClr val="FFFF00"/>
                          </a:highlight>
                        </a:rPr>
                        <a:t>140</a:t>
                      </a:r>
                      <a:endParaRPr lang="en-US" sz="1400" b="1" i="0" u="none" strike="noStrike" dirty="0">
                        <a:effectLst/>
                        <a:highlight>
                          <a:srgbClr val="FFFF00"/>
                        </a:highlight>
                        <a:latin typeface="Arial" panose="020B0604020202020204" pitchFamily="34" charset="0"/>
                      </a:endParaRPr>
                    </a:p>
                  </a:txBody>
                  <a:tcPr marL="0" marR="0" marT="0" marB="0" anchor="b"/>
                </a:tc>
                <a:tc>
                  <a:txBody>
                    <a:bodyPr/>
                    <a:lstStyle/>
                    <a:p>
                      <a:pPr algn="ctr" fontAlgn="b"/>
                      <a:r>
                        <a:rPr lang="en-US" sz="1400" b="1" u="none" strike="noStrike" dirty="0">
                          <a:effectLst/>
                        </a:rPr>
                        <a:t>85</a:t>
                      </a:r>
                      <a:endParaRPr lang="en-US" sz="1400" b="1" i="0" u="none" strike="noStrike" dirty="0">
                        <a:effectLst/>
                        <a:latin typeface="Arial" panose="020B0604020202020204" pitchFamily="34" charset="0"/>
                      </a:endParaRPr>
                    </a:p>
                  </a:txBody>
                  <a:tcPr marL="0" marR="0" marT="0" marB="0" anchor="b"/>
                </a:tc>
                <a:tc>
                  <a:txBody>
                    <a:bodyPr/>
                    <a:lstStyle/>
                    <a:p>
                      <a:pPr algn="l" fontAlgn="b"/>
                      <a:r>
                        <a:rPr lang="en-US" sz="1200" u="none" strike="noStrike">
                          <a:effectLst/>
                        </a:rPr>
                        <a:t> </a:t>
                      </a:r>
                      <a:endParaRPr lang="en-US" sz="12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581562393"/>
                  </a:ext>
                </a:extLst>
              </a:tr>
              <a:tr h="3296522">
                <a:tc>
                  <a:txBody>
                    <a:bodyPr/>
                    <a:lstStyle/>
                    <a:p>
                      <a:pPr algn="l" fontAlgn="b"/>
                      <a:r>
                        <a:rPr lang="en-US" sz="1200" b="1" u="none" strike="noStrike" dirty="0">
                          <a:effectLst/>
                        </a:rPr>
                        <a:t>*</a:t>
                      </a:r>
                    </a:p>
                    <a:p>
                      <a:pPr algn="l" fontAlgn="b"/>
                      <a:r>
                        <a:rPr lang="en-US" sz="1600" b="1" u="none" strike="noStrike" dirty="0">
                          <a:effectLst/>
                        </a:rPr>
                        <a:t>If more than 21 MS a stipend of $2.00 per extra match should be paid </a:t>
                      </a:r>
                    </a:p>
                    <a:p>
                      <a:pPr algn="l" fontAlgn="b"/>
                      <a:endParaRPr lang="en-US" sz="1600" b="1" u="none" strike="noStrike" dirty="0">
                        <a:effectLst/>
                      </a:endParaRPr>
                    </a:p>
                    <a:p>
                      <a:pPr algn="l" fontAlgn="b"/>
                      <a:r>
                        <a:rPr lang="en-US" sz="1600" b="1" u="none" strike="noStrike" dirty="0">
                          <a:effectLst/>
                        </a:rPr>
                        <a:t>The meeting of the group is scheduled for 11/15 to advise if they agreeing to the new fees.</a:t>
                      </a:r>
                    </a:p>
                    <a:p>
                      <a:pPr algn="l" fontAlgn="b"/>
                      <a:r>
                        <a:rPr lang="en-US" sz="1600" b="1" u="none" strike="noStrike" dirty="0">
                          <a:effectLst/>
                        </a:rPr>
                        <a:t>Middle School fees weren’t on the agenda until next year and go 2 years.</a:t>
                      </a:r>
                      <a:br>
                        <a:rPr lang="en-US" sz="1600" b="1" u="none" strike="noStrike" dirty="0">
                          <a:effectLst/>
                        </a:rPr>
                      </a:br>
                      <a:endParaRPr lang="en-US" sz="1600" b="1" u="none" strike="noStrike" dirty="0">
                        <a:effectLst/>
                      </a:endParaRPr>
                    </a:p>
                    <a:p>
                      <a:pPr algn="l" fontAlgn="b"/>
                      <a:r>
                        <a:rPr lang="en-US" sz="1600" b="1" u="none" strike="noStrike" dirty="0">
                          <a:effectLst/>
                        </a:rPr>
                        <a:t>That way the HS and MS will rotate every two years but not in the same year.</a:t>
                      </a:r>
                    </a:p>
                    <a:p>
                      <a:pPr algn="l" fontAlgn="b"/>
                      <a:endParaRPr lang="en-US" sz="1600" b="1" i="0" u="none" strike="noStrike" dirty="0">
                        <a:effectLst/>
                        <a:latin typeface="Arial" panose="020B0604020202020204" pitchFamily="34" charset="0"/>
                      </a:endParaRPr>
                    </a:p>
                    <a:p>
                      <a:pPr algn="l" fontAlgn="b"/>
                      <a:endParaRPr lang="en-US" sz="1600" b="1" i="0" u="none" strike="noStrike" dirty="0">
                        <a:effectLst/>
                        <a:latin typeface="Arial" panose="020B0604020202020204" pitchFamily="34" charset="0"/>
                      </a:endParaRPr>
                    </a:p>
                    <a:p>
                      <a:pPr algn="l" fontAlgn="b"/>
                      <a:endParaRPr lang="en-US" sz="1600" b="1" i="0" u="none" strike="noStrike" dirty="0">
                        <a:effectLst/>
                        <a:latin typeface="Arial" panose="020B0604020202020204" pitchFamily="34" charset="0"/>
                      </a:endParaRPr>
                    </a:p>
                  </a:txBody>
                  <a:tcPr marL="0" marR="0" marT="0" marB="0" anchor="b"/>
                </a:tc>
                <a:tc>
                  <a:txBody>
                    <a:bodyPr/>
                    <a:lstStyle/>
                    <a:p>
                      <a:pPr algn="l" fontAlgn="b"/>
                      <a:r>
                        <a:rPr lang="en-US" sz="1200" b="1" u="none" strike="noStrike" dirty="0">
                          <a:effectLst/>
                        </a:rPr>
                        <a:t> </a:t>
                      </a:r>
                      <a:endParaRPr lang="en-US" sz="1200" b="1" i="0" u="none" strike="noStrike" dirty="0">
                        <a:effectLst/>
                        <a:latin typeface="Arial" panose="020B0604020202020204" pitchFamily="34" charset="0"/>
                      </a:endParaRPr>
                    </a:p>
                  </a:txBody>
                  <a:tcPr marL="0" marR="0" marT="0" marB="0" anchor="b"/>
                </a:tc>
                <a:tc>
                  <a:txBody>
                    <a:bodyPr/>
                    <a:lstStyle/>
                    <a:p>
                      <a:pPr algn="ctr" fontAlgn="b"/>
                      <a:r>
                        <a:rPr lang="en-US" sz="1200" b="1" u="none" strike="noStrike" dirty="0">
                          <a:effectLst/>
                        </a:rPr>
                        <a:t> </a:t>
                      </a:r>
                      <a:endParaRPr lang="en-US" sz="1200" b="1" i="0" u="none" strike="noStrike" dirty="0">
                        <a:effectLst/>
                        <a:latin typeface="Arial" panose="020B0604020202020204" pitchFamily="34" charset="0"/>
                      </a:endParaRPr>
                    </a:p>
                  </a:txBody>
                  <a:tcPr marL="0" marR="0" marT="0" marB="0" anchor="b"/>
                </a:tc>
                <a:tc>
                  <a:txBody>
                    <a:bodyPr/>
                    <a:lstStyle/>
                    <a:p>
                      <a:pPr algn="ctr" fontAlgn="b"/>
                      <a:r>
                        <a:rPr lang="en-US" sz="1200" b="1" u="none" strike="noStrike" dirty="0">
                          <a:effectLst/>
                          <a:highlight>
                            <a:srgbClr val="FFFF00"/>
                          </a:highlight>
                        </a:rPr>
                        <a:t> </a:t>
                      </a:r>
                      <a:endParaRPr lang="en-US" sz="1200" b="1" i="0" u="none" strike="noStrike" dirty="0">
                        <a:effectLst/>
                        <a:highlight>
                          <a:srgbClr val="FFFF00"/>
                        </a:highlight>
                        <a:latin typeface="Arial" panose="020B0604020202020204" pitchFamily="34" charset="0"/>
                      </a:endParaRPr>
                    </a:p>
                  </a:txBody>
                  <a:tcPr marL="0" marR="0" marT="0" marB="0" anchor="b"/>
                </a:tc>
                <a:tc>
                  <a:txBody>
                    <a:bodyPr/>
                    <a:lstStyle/>
                    <a:p>
                      <a:pPr algn="ctr" fontAlgn="b"/>
                      <a:r>
                        <a:rPr lang="en-US" sz="1200" b="1" u="none" strike="noStrike" dirty="0">
                          <a:effectLst/>
                        </a:rPr>
                        <a:t> </a:t>
                      </a:r>
                      <a:endParaRPr lang="en-US" sz="1200" b="1" i="0" u="none" strike="noStrike" dirty="0">
                        <a:effectLst/>
                        <a:latin typeface="Arial" panose="020B0604020202020204" pitchFamily="34" charset="0"/>
                      </a:endParaRPr>
                    </a:p>
                  </a:txBody>
                  <a:tcPr marL="0" marR="0" marT="0" marB="0" anchor="b"/>
                </a:tc>
                <a:tc>
                  <a:txBody>
                    <a:bodyPr/>
                    <a:lstStyle/>
                    <a:p>
                      <a:pPr algn="l" fontAlgn="b"/>
                      <a:r>
                        <a:rPr lang="en-US" sz="1200" u="none" strike="noStrike" dirty="0">
                          <a:effectLst/>
                        </a:rPr>
                        <a:t> </a:t>
                      </a:r>
                      <a:endParaRPr lang="en-US" sz="1200" b="1"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731647777"/>
                  </a:ext>
                </a:extLst>
              </a:tr>
            </a:tbl>
          </a:graphicData>
        </a:graphic>
      </p:graphicFrame>
      <p:sp>
        <p:nvSpPr>
          <p:cNvPr id="6" name="TextBox 5">
            <a:extLst>
              <a:ext uri="{FF2B5EF4-FFF2-40B4-BE49-F238E27FC236}">
                <a16:creationId xmlns:a16="http://schemas.microsoft.com/office/drawing/2014/main" id="{170436F0-C830-6104-17D4-4693CA1B85AB}"/>
              </a:ext>
            </a:extLst>
          </p:cNvPr>
          <p:cNvSpPr txBox="1"/>
          <p:nvPr/>
        </p:nvSpPr>
        <p:spPr>
          <a:xfrm flipH="1">
            <a:off x="5287991" y="1770019"/>
            <a:ext cx="5158597" cy="369332"/>
          </a:xfrm>
          <a:prstGeom prst="rect">
            <a:avLst/>
          </a:prstGeom>
          <a:noFill/>
          <a:ln>
            <a:solidFill>
              <a:schemeClr val="bg2"/>
            </a:solidFill>
          </a:ln>
        </p:spPr>
        <p:txBody>
          <a:bodyPr wrap="square" rtlCol="0">
            <a:spAutoFit/>
          </a:bodyPr>
          <a:lstStyle/>
          <a:p>
            <a:r>
              <a:rPr lang="en-US" dirty="0"/>
              <a:t>      OAA           discussed         MAC</a:t>
            </a:r>
          </a:p>
        </p:txBody>
      </p:sp>
    </p:spTree>
    <p:extLst>
      <p:ext uri="{BB962C8B-B14F-4D97-AF65-F5344CB8AC3E}">
        <p14:creationId xmlns:p14="http://schemas.microsoft.com/office/powerpoint/2010/main" val="153087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42BC6-6239-2BE0-4E02-CE79B5352305}"/>
              </a:ext>
            </a:extLst>
          </p:cNvPr>
          <p:cNvSpPr>
            <a:spLocks noGrp="1"/>
          </p:cNvSpPr>
          <p:nvPr>
            <p:ph type="title"/>
          </p:nvPr>
        </p:nvSpPr>
        <p:spPr/>
        <p:txBody>
          <a:bodyPr/>
          <a:lstStyle/>
          <a:p>
            <a:r>
              <a:rPr lang="en-US" dirty="0"/>
              <a:t>Test</a:t>
            </a:r>
          </a:p>
        </p:txBody>
      </p:sp>
      <p:sp>
        <p:nvSpPr>
          <p:cNvPr id="3" name="Content Placeholder 2">
            <a:extLst>
              <a:ext uri="{FF2B5EF4-FFF2-40B4-BE49-F238E27FC236}">
                <a16:creationId xmlns:a16="http://schemas.microsoft.com/office/drawing/2014/main" id="{E3C3D6E1-19EF-AC80-9FBF-0B4586EDA0FB}"/>
              </a:ext>
            </a:extLst>
          </p:cNvPr>
          <p:cNvSpPr>
            <a:spLocks noGrp="1"/>
          </p:cNvSpPr>
          <p:nvPr>
            <p:ph idx="1"/>
          </p:nvPr>
        </p:nvSpPr>
        <p:spPr/>
        <p:txBody>
          <a:bodyPr/>
          <a:lstStyle/>
          <a:p>
            <a:r>
              <a:rPr lang="en-US" dirty="0"/>
              <a:t>I spoke to Sam and was informed that the test should be ready sometime next week.</a:t>
            </a:r>
          </a:p>
          <a:p>
            <a:r>
              <a:rPr lang="en-US" dirty="0"/>
              <a:t>We plan on having a zoom meeting on Sunday, November 24</a:t>
            </a:r>
            <a:r>
              <a:rPr lang="en-US" baseline="30000" dirty="0"/>
              <a:t>th</a:t>
            </a:r>
            <a:r>
              <a:rPr lang="en-US" dirty="0"/>
              <a:t> at 7:00 pm. I will send you a copy of the test prior to the meeting. We would like you to go over and answer them on the sheet to see how you did. </a:t>
            </a:r>
          </a:p>
        </p:txBody>
      </p:sp>
    </p:spTree>
    <p:extLst>
      <p:ext uri="{BB962C8B-B14F-4D97-AF65-F5344CB8AC3E}">
        <p14:creationId xmlns:p14="http://schemas.microsoft.com/office/powerpoint/2010/main" val="290117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E4C4-2E74-72F1-D815-FB0D58E967F2}"/>
              </a:ext>
            </a:extLst>
          </p:cNvPr>
          <p:cNvSpPr>
            <a:spLocks noGrp="1"/>
          </p:cNvSpPr>
          <p:nvPr>
            <p:ph type="title"/>
          </p:nvPr>
        </p:nvSpPr>
        <p:spPr>
          <a:xfrm>
            <a:off x="741872" y="828136"/>
            <a:ext cx="10840527" cy="914400"/>
          </a:xfrm>
        </p:spPr>
        <p:txBody>
          <a:bodyPr/>
          <a:lstStyle/>
          <a:p>
            <a:r>
              <a:rPr lang="en-US" dirty="0"/>
              <a:t>Sportsmanship Awards</a:t>
            </a:r>
          </a:p>
        </p:txBody>
      </p:sp>
      <p:sp>
        <p:nvSpPr>
          <p:cNvPr id="3" name="Content Placeholder 2">
            <a:extLst>
              <a:ext uri="{FF2B5EF4-FFF2-40B4-BE49-F238E27FC236}">
                <a16:creationId xmlns:a16="http://schemas.microsoft.com/office/drawing/2014/main" id="{FDCE0A71-EB3A-BFA2-4B4C-F37FD0178E46}"/>
              </a:ext>
            </a:extLst>
          </p:cNvPr>
          <p:cNvSpPr>
            <a:spLocks noGrp="1"/>
          </p:cNvSpPr>
          <p:nvPr>
            <p:ph idx="1"/>
          </p:nvPr>
        </p:nvSpPr>
        <p:spPr/>
        <p:txBody>
          <a:bodyPr>
            <a:normAutofit/>
          </a:bodyPr>
          <a:lstStyle/>
          <a:p>
            <a:r>
              <a:rPr lang="en-US" dirty="0"/>
              <a:t>We will be nominating and voting on these at the December 3</a:t>
            </a:r>
            <a:r>
              <a:rPr lang="en-US" baseline="30000" dirty="0"/>
              <a:t>rd</a:t>
            </a:r>
            <a:r>
              <a:rPr lang="en-US" dirty="0"/>
              <a:t> meeting. We will nominate for:</a:t>
            </a:r>
          </a:p>
          <a:p>
            <a:r>
              <a:rPr lang="en-US" dirty="0"/>
              <a:t>Oakland County</a:t>
            </a:r>
            <a:br>
              <a:rPr lang="en-US" dirty="0"/>
            </a:br>
            <a:r>
              <a:rPr lang="en-US" dirty="0"/>
              <a:t>Macomb County</a:t>
            </a:r>
            <a:br>
              <a:rPr lang="en-US" dirty="0"/>
            </a:br>
            <a:r>
              <a:rPr lang="en-US" dirty="0"/>
              <a:t>Wayne County or Downriver</a:t>
            </a:r>
          </a:p>
          <a:p>
            <a:r>
              <a:rPr lang="en-US" dirty="0"/>
              <a:t>Other</a:t>
            </a:r>
          </a:p>
          <a:p>
            <a:r>
              <a:rPr lang="en-US" dirty="0">
                <a:highlight>
                  <a:srgbClr val="FFFF00"/>
                </a:highlight>
              </a:rPr>
              <a:t>Can be a Coach, AD or anyone who has been an asset to the wrestling.</a:t>
            </a:r>
          </a:p>
          <a:p>
            <a:r>
              <a:rPr lang="en-US" dirty="0"/>
              <a:t>You can see past recipients at: aaaa-wrestling.com. Once on the site go to association info then to sportsmanship awards.</a:t>
            </a:r>
          </a:p>
          <a:p>
            <a:endParaRPr lang="en-US" dirty="0"/>
          </a:p>
          <a:p>
            <a:endParaRPr lang="en-US" dirty="0"/>
          </a:p>
        </p:txBody>
      </p:sp>
    </p:spTree>
    <p:extLst>
      <p:ext uri="{BB962C8B-B14F-4D97-AF65-F5344CB8AC3E}">
        <p14:creationId xmlns:p14="http://schemas.microsoft.com/office/powerpoint/2010/main" val="95562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Welcome!</a:t>
            </a:r>
          </a:p>
        </p:txBody>
      </p:sp>
      <p:sp>
        <p:nvSpPr>
          <p:cNvPr id="2" name="Content Placeholder 1"/>
          <p:cNvSpPr>
            <a:spLocks noGrp="1"/>
          </p:cNvSpPr>
          <p:nvPr>
            <p:ph idx="1"/>
          </p:nvPr>
        </p:nvSpPr>
        <p:spPr/>
        <p:txBody>
          <a:bodyPr/>
          <a:lstStyle/>
          <a:p>
            <a:pPr marL="0" indent="0">
              <a:buNone/>
            </a:pPr>
            <a:endParaRPr lang="en-US" dirty="0"/>
          </a:p>
          <a:p>
            <a:pPr marL="0" indent="0">
              <a:buNone/>
            </a:pPr>
            <a:r>
              <a:rPr lang="en-US" dirty="0"/>
              <a:t>Our meeting will begin after a presentation from:</a:t>
            </a:r>
          </a:p>
          <a:p>
            <a:pPr marL="0" indent="0">
              <a:buNone/>
            </a:pPr>
            <a:r>
              <a:rPr lang="en-US" dirty="0"/>
              <a:t> MHSAA Executive Director – Mark </a:t>
            </a:r>
            <a:r>
              <a:rPr lang="en-US" dirty="0" err="1"/>
              <a:t>Uyl</a:t>
            </a:r>
            <a:endParaRPr lang="en-US" dirty="0"/>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CB11-9E6E-D344-ADE0-BA000FC4B4C9}"/>
              </a:ext>
            </a:extLst>
          </p:cNvPr>
          <p:cNvSpPr>
            <a:spLocks noGrp="1"/>
          </p:cNvSpPr>
          <p:nvPr>
            <p:ph type="title"/>
          </p:nvPr>
        </p:nvSpPr>
        <p:spPr/>
        <p:txBody>
          <a:bodyPr/>
          <a:lstStyle/>
          <a:p>
            <a:r>
              <a:rPr lang="en-US" dirty="0"/>
              <a:t>Matt </a:t>
            </a:r>
            <a:r>
              <a:rPr lang="en-US" dirty="0" err="1"/>
              <a:t>Stabley</a:t>
            </a:r>
            <a:endParaRPr lang="en-US" dirty="0"/>
          </a:p>
        </p:txBody>
      </p:sp>
      <p:sp>
        <p:nvSpPr>
          <p:cNvPr id="3" name="Content Placeholder 2">
            <a:extLst>
              <a:ext uri="{FF2B5EF4-FFF2-40B4-BE49-F238E27FC236}">
                <a16:creationId xmlns:a16="http://schemas.microsoft.com/office/drawing/2014/main" id="{84080A45-0885-E52C-EC69-B4AF8846AAD4}"/>
              </a:ext>
            </a:extLst>
          </p:cNvPr>
          <p:cNvSpPr>
            <a:spLocks noGrp="1"/>
          </p:cNvSpPr>
          <p:nvPr>
            <p:ph idx="1"/>
          </p:nvPr>
        </p:nvSpPr>
        <p:spPr/>
        <p:txBody>
          <a:bodyPr/>
          <a:lstStyle/>
          <a:p>
            <a:endParaRPr lang="en-US" dirty="0"/>
          </a:p>
          <a:p>
            <a:r>
              <a:rPr lang="en-US" dirty="0"/>
              <a:t>Comments on his Lansing meeting a few weeks ago.</a:t>
            </a:r>
          </a:p>
        </p:txBody>
      </p:sp>
    </p:spTree>
    <p:extLst>
      <p:ext uri="{BB962C8B-B14F-4D97-AF65-F5344CB8AC3E}">
        <p14:creationId xmlns:p14="http://schemas.microsoft.com/office/powerpoint/2010/main" val="42922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6196-43F4-EDD5-6F15-157991C2AFF6}"/>
              </a:ext>
            </a:extLst>
          </p:cNvPr>
          <p:cNvSpPr>
            <a:spLocks noGrp="1"/>
          </p:cNvSpPr>
          <p:nvPr>
            <p:ph type="title"/>
          </p:nvPr>
        </p:nvSpPr>
        <p:spPr>
          <a:xfrm>
            <a:off x="750498" y="704088"/>
            <a:ext cx="10831902" cy="598501"/>
          </a:xfrm>
        </p:spPr>
        <p:txBody>
          <a:bodyPr>
            <a:normAutofit fontScale="90000"/>
          </a:bodyPr>
          <a:lstStyle/>
          <a:p>
            <a:r>
              <a:rPr lang="en-US" dirty="0"/>
              <a:t>Post-Season Requirements</a:t>
            </a:r>
          </a:p>
        </p:txBody>
      </p:sp>
      <p:sp>
        <p:nvSpPr>
          <p:cNvPr id="3" name="Content Placeholder 2">
            <a:extLst>
              <a:ext uri="{FF2B5EF4-FFF2-40B4-BE49-F238E27FC236}">
                <a16:creationId xmlns:a16="http://schemas.microsoft.com/office/drawing/2014/main" id="{BEDFFE67-E29B-4EDC-93AE-C253C323B98C}"/>
              </a:ext>
            </a:extLst>
          </p:cNvPr>
          <p:cNvSpPr>
            <a:spLocks noGrp="1"/>
          </p:cNvSpPr>
          <p:nvPr>
            <p:ph idx="1"/>
          </p:nvPr>
        </p:nvSpPr>
        <p:spPr>
          <a:xfrm>
            <a:off x="569343" y="1759789"/>
            <a:ext cx="11013057" cy="4564811"/>
          </a:xfrm>
        </p:spPr>
        <p:txBody>
          <a:bodyPr>
            <a:normAutofit fontScale="70000" lnSpcReduction="20000"/>
          </a:bodyPr>
          <a:lstStyle/>
          <a:p>
            <a:pPr algn="l"/>
            <a:r>
              <a:rPr lang="en-US" b="0" i="0" dirty="0">
                <a:solidFill>
                  <a:srgbClr val="666666"/>
                </a:solidFill>
                <a:effectLst/>
                <a:latin typeface="Lato" panose="020F0502020204030203" pitchFamily="34" charset="0"/>
              </a:rPr>
              <a:t>General Requirements (all levels):</a:t>
            </a:r>
          </a:p>
          <a:p>
            <a:pPr algn="l">
              <a:buFont typeface="Arial" panose="020B0604020202020204" pitchFamily="34" charset="0"/>
              <a:buChar char="•"/>
            </a:pPr>
            <a:r>
              <a:rPr lang="en-US" b="0" i="0" dirty="0">
                <a:solidFill>
                  <a:srgbClr val="666666"/>
                </a:solidFill>
                <a:effectLst/>
                <a:latin typeface="Lato" panose="020F0502020204030203" pitchFamily="34" charset="0"/>
              </a:rPr>
              <a:t>Complete/attend the current year rules meeting - </a:t>
            </a:r>
            <a:r>
              <a:rPr lang="en-US" b="1" i="0" u="none" strike="noStrike" dirty="0">
                <a:solidFill>
                  <a:srgbClr val="005974"/>
                </a:solidFill>
                <a:effectLst/>
                <a:latin typeface="Lato" panose="020F0502020204030203" pitchFamily="34" charset="0"/>
                <a:hlinkClick r:id="rId2"/>
              </a:rPr>
              <a:t>Take a rules meeting</a:t>
            </a:r>
            <a:endParaRPr lang="en-US" b="0" i="0" dirty="0">
              <a:solidFill>
                <a:srgbClr val="666666"/>
              </a:solidFill>
              <a:effectLst/>
              <a:latin typeface="Lato" panose="020F0502020204030203" pitchFamily="34" charset="0"/>
            </a:endParaRPr>
          </a:p>
          <a:p>
            <a:pPr algn="l">
              <a:buFont typeface="Arial" panose="020B0604020202020204" pitchFamily="34" charset="0"/>
              <a:buChar char="•"/>
            </a:pPr>
            <a:r>
              <a:rPr lang="en-US" b="0" i="0" dirty="0">
                <a:solidFill>
                  <a:srgbClr val="666666"/>
                </a:solidFill>
                <a:effectLst/>
                <a:latin typeface="Lato" panose="020F0502020204030203" pitchFamily="34" charset="0"/>
              </a:rPr>
              <a:t>Submit a season schedule to the MHSAA - </a:t>
            </a:r>
            <a:r>
              <a:rPr lang="en-US" b="1" i="0" u="none" strike="noStrike" dirty="0">
                <a:solidFill>
                  <a:srgbClr val="005974"/>
                </a:solidFill>
                <a:effectLst/>
                <a:latin typeface="Lato" panose="020F0502020204030203" pitchFamily="34" charset="0"/>
                <a:hlinkClick r:id="rId3"/>
              </a:rPr>
              <a:t>Submit your schedule</a:t>
            </a:r>
            <a:endParaRPr lang="en-US" b="0" i="0" dirty="0">
              <a:solidFill>
                <a:srgbClr val="666666"/>
              </a:solidFill>
              <a:effectLst/>
              <a:latin typeface="Lato" panose="020F0502020204030203" pitchFamily="34" charset="0"/>
            </a:endParaRPr>
          </a:p>
          <a:p>
            <a:pPr algn="l">
              <a:buFont typeface="Arial" panose="020B0604020202020204" pitchFamily="34" charset="0"/>
              <a:buChar char="•"/>
            </a:pPr>
            <a:r>
              <a:rPr lang="en-US" b="0" i="0" dirty="0">
                <a:solidFill>
                  <a:srgbClr val="666666"/>
                </a:solidFill>
                <a:effectLst/>
                <a:latin typeface="Lato" panose="020F0502020204030203" pitchFamily="34" charset="0"/>
              </a:rPr>
              <a:t>Submit your available tournament dates - </a:t>
            </a:r>
            <a:r>
              <a:rPr lang="en-US" b="1" i="0" u="none" strike="noStrike" dirty="0">
                <a:solidFill>
                  <a:srgbClr val="005974"/>
                </a:solidFill>
                <a:effectLst/>
                <a:latin typeface="Lato" panose="020F0502020204030203" pitchFamily="34" charset="0"/>
                <a:hlinkClick r:id="rId4"/>
              </a:rPr>
              <a:t>Availability &amp; conflicts</a:t>
            </a:r>
            <a:endParaRPr lang="en-US" b="0" i="0" dirty="0">
              <a:solidFill>
                <a:srgbClr val="666666"/>
              </a:solidFill>
              <a:effectLst/>
              <a:latin typeface="Lato" panose="020F0502020204030203" pitchFamily="34" charset="0"/>
            </a:endParaRPr>
          </a:p>
          <a:p>
            <a:pPr algn="l">
              <a:buFont typeface="Arial" panose="020B0604020202020204" pitchFamily="34" charset="0"/>
              <a:buChar char="•"/>
            </a:pPr>
            <a:r>
              <a:rPr lang="en-US" b="0" i="0" dirty="0">
                <a:solidFill>
                  <a:srgbClr val="666666"/>
                </a:solidFill>
                <a:effectLst/>
                <a:latin typeface="Lato" panose="020F0502020204030203" pitchFamily="34" charset="0"/>
              </a:rPr>
              <a:t>Be listed as a Member in Good Standing with a Local Approved Association - </a:t>
            </a:r>
            <a:r>
              <a:rPr lang="en-US" b="1" i="0" u="none" strike="noStrike" dirty="0">
                <a:solidFill>
                  <a:srgbClr val="005974"/>
                </a:solidFill>
                <a:effectLst/>
                <a:latin typeface="Lato" panose="020F0502020204030203" pitchFamily="34" charset="0"/>
                <a:hlinkClick r:id="rId5"/>
              </a:rPr>
              <a:t>Check MIGS status</a:t>
            </a:r>
            <a:endParaRPr lang="en-US" b="0" i="0" dirty="0">
              <a:solidFill>
                <a:srgbClr val="666666"/>
              </a:solidFill>
              <a:effectLst/>
              <a:latin typeface="Lato" panose="020F0502020204030203" pitchFamily="34" charset="0"/>
            </a:endParaRPr>
          </a:p>
          <a:p>
            <a:pPr algn="l">
              <a:buFont typeface="Arial" panose="020B0604020202020204" pitchFamily="34" charset="0"/>
              <a:buChar char="•"/>
            </a:pPr>
            <a:r>
              <a:rPr lang="en-US" b="0" i="0" dirty="0">
                <a:solidFill>
                  <a:srgbClr val="666666"/>
                </a:solidFill>
                <a:effectLst/>
                <a:latin typeface="Lato" panose="020F0502020204030203" pitchFamily="34" charset="0"/>
              </a:rPr>
              <a:t>Complete and pass the current year rules exam (≥80%) - </a:t>
            </a:r>
            <a:r>
              <a:rPr lang="en-US" b="1" i="0" u="none" strike="noStrike" dirty="0">
                <a:solidFill>
                  <a:srgbClr val="005974"/>
                </a:solidFill>
                <a:effectLst/>
                <a:latin typeface="Lato" panose="020F0502020204030203" pitchFamily="34" charset="0"/>
                <a:hlinkClick r:id="rId6"/>
              </a:rPr>
              <a:t>Take exam</a:t>
            </a:r>
            <a:r>
              <a:rPr lang="en-US" b="0" i="0" dirty="0">
                <a:solidFill>
                  <a:srgbClr val="666666"/>
                </a:solidFill>
                <a:effectLst/>
                <a:latin typeface="Lato" panose="020F0502020204030203" pitchFamily="34" charset="0"/>
              </a:rPr>
              <a:t> | Exam questions</a:t>
            </a:r>
          </a:p>
          <a:p>
            <a:pPr algn="l">
              <a:buFont typeface="Arial" panose="020B0604020202020204" pitchFamily="34" charset="0"/>
              <a:buChar char="•"/>
            </a:pPr>
            <a:r>
              <a:rPr lang="en-US" b="0" i="0" dirty="0">
                <a:solidFill>
                  <a:srgbClr val="666666"/>
                </a:solidFill>
                <a:effectLst/>
                <a:latin typeface="Lato" panose="020F0502020204030203" pitchFamily="34" charset="0"/>
              </a:rPr>
              <a:t>Have officiated a minimum of 10 contests during the current season</a:t>
            </a:r>
          </a:p>
          <a:p>
            <a:pPr algn="l">
              <a:buFont typeface="Arial" panose="020B0604020202020204" pitchFamily="34" charset="0"/>
              <a:buChar char="•"/>
            </a:pPr>
            <a:r>
              <a:rPr lang="en-US" b="0" i="0" dirty="0">
                <a:solidFill>
                  <a:srgbClr val="666666"/>
                </a:solidFill>
                <a:effectLst/>
                <a:latin typeface="Lato" panose="020F0502020204030203" pitchFamily="34" charset="0"/>
              </a:rPr>
              <a:t>Have compiled at least 75 ratings over the previous three years  - </a:t>
            </a:r>
            <a:r>
              <a:rPr lang="en-US" b="1" i="0" u="none" strike="noStrike" dirty="0">
                <a:solidFill>
                  <a:srgbClr val="005974"/>
                </a:solidFill>
                <a:effectLst/>
                <a:latin typeface="Lato" panose="020F0502020204030203" pitchFamily="34" charset="0"/>
                <a:hlinkClick r:id="rId7"/>
              </a:rPr>
              <a:t>View your ratings</a:t>
            </a:r>
            <a:r>
              <a:rPr lang="en-US" b="1" i="0" u="none" strike="noStrike" dirty="0">
                <a:solidFill>
                  <a:srgbClr val="005974"/>
                </a:solidFill>
                <a:effectLst/>
                <a:latin typeface="Lato" panose="020F0502020204030203" pitchFamily="34" charset="0"/>
              </a:rPr>
              <a:t>  </a:t>
            </a:r>
            <a:endParaRPr lang="en-US" b="0" i="0" dirty="0">
              <a:solidFill>
                <a:srgbClr val="666666"/>
              </a:solidFill>
              <a:effectLst/>
              <a:latin typeface="Lato" panose="020F0502020204030203" pitchFamily="34" charset="0"/>
            </a:endParaRPr>
          </a:p>
          <a:p>
            <a:pPr algn="l"/>
            <a:br>
              <a:rPr lang="en-US" b="0" i="0" dirty="0">
                <a:solidFill>
                  <a:srgbClr val="666666"/>
                </a:solidFill>
                <a:effectLst/>
                <a:latin typeface="Lato" panose="020F0502020204030203" pitchFamily="34" charset="0"/>
              </a:rPr>
            </a:br>
            <a:r>
              <a:rPr lang="en-US" b="0" i="0" dirty="0">
                <a:solidFill>
                  <a:srgbClr val="666666"/>
                </a:solidFill>
                <a:effectLst/>
                <a:latin typeface="Lato" panose="020F0502020204030203" pitchFamily="34" charset="0"/>
              </a:rPr>
              <a:t>District Level:</a:t>
            </a:r>
          </a:p>
          <a:p>
            <a:pPr algn="l">
              <a:buFont typeface="Arial" panose="020B0604020202020204" pitchFamily="34" charset="0"/>
              <a:buChar char="•"/>
            </a:pPr>
            <a:r>
              <a:rPr lang="en-US" b="0" i="0" dirty="0">
                <a:solidFill>
                  <a:srgbClr val="666666"/>
                </a:solidFill>
                <a:effectLst/>
                <a:latin typeface="Lato" panose="020F0502020204030203" pitchFamily="34" charset="0"/>
              </a:rPr>
              <a:t>Have (at minimum) a 3.0 three-year average rating - </a:t>
            </a:r>
            <a:r>
              <a:rPr lang="en-US" b="1" i="0" u="none" strike="noStrike" dirty="0">
                <a:solidFill>
                  <a:srgbClr val="005974"/>
                </a:solidFill>
                <a:effectLst/>
                <a:latin typeface="Lato" panose="020F0502020204030203" pitchFamily="34" charset="0"/>
                <a:hlinkClick r:id="rId7"/>
              </a:rPr>
              <a:t>View your ratings</a:t>
            </a:r>
            <a:endParaRPr lang="en-US" b="0" i="0" dirty="0">
              <a:solidFill>
                <a:srgbClr val="666666"/>
              </a:solidFill>
              <a:effectLst/>
              <a:latin typeface="Lato" panose="020F0502020204030203" pitchFamily="34" charset="0"/>
            </a:endParaRPr>
          </a:p>
          <a:p>
            <a:pPr algn="l"/>
            <a:r>
              <a:rPr lang="en-US" b="0" i="0" dirty="0">
                <a:solidFill>
                  <a:srgbClr val="666666"/>
                </a:solidFill>
                <a:effectLst/>
                <a:latin typeface="Lato" panose="020F0502020204030203" pitchFamily="34" charset="0"/>
              </a:rPr>
              <a:t>Regional Level:</a:t>
            </a:r>
          </a:p>
          <a:p>
            <a:pPr algn="l">
              <a:buFont typeface="Arial" panose="020B0604020202020204" pitchFamily="34" charset="0"/>
              <a:buChar char="•"/>
            </a:pPr>
            <a:r>
              <a:rPr lang="en-US" b="0" i="0" dirty="0">
                <a:solidFill>
                  <a:srgbClr val="666666"/>
                </a:solidFill>
                <a:effectLst/>
                <a:latin typeface="Lato" panose="020F0502020204030203" pitchFamily="34" charset="0"/>
              </a:rPr>
              <a:t>Have (at minimum) a 3.2 three-year average rating - </a:t>
            </a:r>
            <a:r>
              <a:rPr lang="en-US" b="1" i="0" u="none" strike="noStrike" dirty="0">
                <a:solidFill>
                  <a:srgbClr val="005974"/>
                </a:solidFill>
                <a:effectLst/>
                <a:latin typeface="Lato" panose="020F0502020204030203" pitchFamily="34" charset="0"/>
                <a:hlinkClick r:id="rId7"/>
              </a:rPr>
              <a:t>View your ratings</a:t>
            </a:r>
            <a:endParaRPr lang="en-US" b="0" i="0" dirty="0">
              <a:solidFill>
                <a:srgbClr val="666666"/>
              </a:solidFill>
              <a:effectLst/>
              <a:latin typeface="Lato" panose="020F0502020204030203" pitchFamily="34" charset="0"/>
            </a:endParaRPr>
          </a:p>
          <a:p>
            <a:pPr algn="l"/>
            <a:r>
              <a:rPr lang="en-US" b="0" i="0" dirty="0">
                <a:solidFill>
                  <a:srgbClr val="666666"/>
                </a:solidFill>
                <a:effectLst/>
                <a:latin typeface="Lato" panose="020F0502020204030203" pitchFamily="34" charset="0"/>
              </a:rPr>
              <a:t>Final Level:</a:t>
            </a:r>
          </a:p>
          <a:p>
            <a:pPr algn="l">
              <a:buFont typeface="Arial" panose="020B0604020202020204" pitchFamily="34" charset="0"/>
              <a:buChar char="•"/>
            </a:pPr>
            <a:r>
              <a:rPr lang="en-US" b="0" i="0" dirty="0">
                <a:solidFill>
                  <a:srgbClr val="666666"/>
                </a:solidFill>
                <a:effectLst/>
                <a:latin typeface="Lato" panose="020F0502020204030203" pitchFamily="34" charset="0"/>
              </a:rPr>
              <a:t>Have (at minimum) a 4.25 three-year average rating - </a:t>
            </a:r>
            <a:r>
              <a:rPr lang="en-US" b="1" i="0" u="none" strike="noStrike" dirty="0">
                <a:solidFill>
                  <a:srgbClr val="005974"/>
                </a:solidFill>
                <a:effectLst/>
                <a:latin typeface="Lato" panose="020F0502020204030203" pitchFamily="34" charset="0"/>
                <a:hlinkClick r:id="rId7"/>
              </a:rPr>
              <a:t>View your ratings</a:t>
            </a:r>
            <a:endParaRPr lang="en-US" b="0" i="0" dirty="0">
              <a:solidFill>
                <a:srgbClr val="666666"/>
              </a:solidFill>
              <a:effectLst/>
              <a:latin typeface="Lato" panose="020F0502020204030203" pitchFamily="34" charset="0"/>
            </a:endParaRPr>
          </a:p>
          <a:p>
            <a:endParaRPr lang="en-US" dirty="0"/>
          </a:p>
        </p:txBody>
      </p:sp>
    </p:spTree>
    <p:extLst>
      <p:ext uri="{BB962C8B-B14F-4D97-AF65-F5344CB8AC3E}">
        <p14:creationId xmlns:p14="http://schemas.microsoft.com/office/powerpoint/2010/main" val="407128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C89D-255E-A52F-B1EE-1AED86D7557F}"/>
              </a:ext>
            </a:extLst>
          </p:cNvPr>
          <p:cNvSpPr>
            <a:spLocks noGrp="1"/>
          </p:cNvSpPr>
          <p:nvPr>
            <p:ph type="title"/>
          </p:nvPr>
        </p:nvSpPr>
        <p:spPr/>
        <p:txBody>
          <a:bodyPr/>
          <a:lstStyle/>
          <a:p>
            <a:r>
              <a:rPr lang="en-US" dirty="0"/>
              <a:t>Information on your assignments</a:t>
            </a:r>
          </a:p>
        </p:txBody>
      </p:sp>
      <p:graphicFrame>
        <p:nvGraphicFramePr>
          <p:cNvPr id="10" name="Content Placeholder 9">
            <a:extLst>
              <a:ext uri="{FF2B5EF4-FFF2-40B4-BE49-F238E27FC236}">
                <a16:creationId xmlns:a16="http://schemas.microsoft.com/office/drawing/2014/main" id="{C72F1BBB-1FDC-6336-F965-CC3537096024}"/>
              </a:ext>
            </a:extLst>
          </p:cNvPr>
          <p:cNvGraphicFramePr>
            <a:graphicFrameLocks noGrp="1"/>
          </p:cNvGraphicFramePr>
          <p:nvPr>
            <p:ph idx="1"/>
            <p:extLst>
              <p:ext uri="{D42A27DB-BD31-4B8C-83A1-F6EECF244321}">
                <p14:modId xmlns:p14="http://schemas.microsoft.com/office/powerpoint/2010/main" val="4028911353"/>
              </p:ext>
            </p:extLst>
          </p:nvPr>
        </p:nvGraphicFramePr>
        <p:xfrm>
          <a:off x="609600" y="3543815"/>
          <a:ext cx="10972800" cy="1172132"/>
        </p:xfrm>
        <a:graphic>
          <a:graphicData uri="http://schemas.openxmlformats.org/drawingml/2006/table">
            <a:tbl>
              <a:tblPr/>
              <a:tblGrid>
                <a:gridCol w="374256">
                  <a:extLst>
                    <a:ext uri="{9D8B030D-6E8A-4147-A177-3AD203B41FA5}">
                      <a16:colId xmlns:a16="http://schemas.microsoft.com/office/drawing/2014/main" val="1223982412"/>
                    </a:ext>
                  </a:extLst>
                </a:gridCol>
                <a:gridCol w="2649636">
                  <a:extLst>
                    <a:ext uri="{9D8B030D-6E8A-4147-A177-3AD203B41FA5}">
                      <a16:colId xmlns:a16="http://schemas.microsoft.com/office/drawing/2014/main" val="85593682"/>
                    </a:ext>
                  </a:extLst>
                </a:gridCol>
                <a:gridCol w="2649636">
                  <a:extLst>
                    <a:ext uri="{9D8B030D-6E8A-4147-A177-3AD203B41FA5}">
                      <a16:colId xmlns:a16="http://schemas.microsoft.com/office/drawing/2014/main" val="2400941186"/>
                    </a:ext>
                  </a:extLst>
                </a:gridCol>
                <a:gridCol w="2649636">
                  <a:extLst>
                    <a:ext uri="{9D8B030D-6E8A-4147-A177-3AD203B41FA5}">
                      <a16:colId xmlns:a16="http://schemas.microsoft.com/office/drawing/2014/main" val="4038332850"/>
                    </a:ext>
                  </a:extLst>
                </a:gridCol>
                <a:gridCol w="2649636">
                  <a:extLst>
                    <a:ext uri="{9D8B030D-6E8A-4147-A177-3AD203B41FA5}">
                      <a16:colId xmlns:a16="http://schemas.microsoft.com/office/drawing/2014/main" val="1623871915"/>
                    </a:ext>
                  </a:extLst>
                </a:gridCol>
              </a:tblGrid>
              <a:tr h="0">
                <a:tc>
                  <a:txBody>
                    <a:bodyPr/>
                    <a:lstStyle/>
                    <a:p>
                      <a:pPr algn="ctr"/>
                      <a:endParaRPr lang="en-US" sz="1800" b="1">
                        <a:solidFill>
                          <a:srgbClr val="FFFFFF"/>
                        </a:solidFill>
                        <a:effectLst/>
                      </a:endParaRPr>
                    </a:p>
                  </a:txBody>
                  <a:tcPr marL="18713" marR="18713" marT="18713" marB="18713" anchor="ctr">
                    <a:lnL>
                      <a:noFill/>
                    </a:lnL>
                    <a:lnR>
                      <a:noFill/>
                    </a:lnR>
                    <a:lnT>
                      <a:noFill/>
                    </a:lnT>
                    <a:lnB>
                      <a:noFill/>
                    </a:lnB>
                    <a:solidFill>
                      <a:srgbClr val="FF0000"/>
                    </a:solidFill>
                  </a:tcPr>
                </a:tc>
                <a:tc>
                  <a:txBody>
                    <a:bodyPr/>
                    <a:lstStyle/>
                    <a:p>
                      <a:pPr algn="ctr"/>
                      <a:r>
                        <a:rPr lang="en-US" sz="1800" b="1">
                          <a:solidFill>
                            <a:srgbClr val="FFFFFF"/>
                          </a:solidFill>
                          <a:effectLst/>
                        </a:rPr>
                        <a:t>Note</a:t>
                      </a:r>
                    </a:p>
                  </a:txBody>
                  <a:tcPr marL="18713" marR="18713" marT="18713" marB="18713" anchor="ctr">
                    <a:lnL>
                      <a:noFill/>
                    </a:lnL>
                    <a:lnR>
                      <a:noFill/>
                    </a:lnR>
                    <a:lnT>
                      <a:noFill/>
                    </a:lnT>
                    <a:lnB>
                      <a:noFill/>
                    </a:lnB>
                    <a:solidFill>
                      <a:srgbClr val="4788B0"/>
                    </a:solidFill>
                  </a:tcPr>
                </a:tc>
                <a:tc>
                  <a:txBody>
                    <a:bodyPr/>
                    <a:lstStyle/>
                    <a:p>
                      <a:pPr algn="ctr"/>
                      <a:r>
                        <a:rPr lang="en-US" sz="1800" b="1" dirty="0">
                          <a:solidFill>
                            <a:srgbClr val="FFFFFF"/>
                          </a:solidFill>
                          <a:effectLst/>
                        </a:rPr>
                        <a:t>Viewable By</a:t>
                      </a:r>
                    </a:p>
                  </a:txBody>
                  <a:tcPr marL="18713" marR="18713" marT="18713" marB="18713" anchor="ctr">
                    <a:lnL>
                      <a:noFill/>
                    </a:lnL>
                    <a:lnR>
                      <a:noFill/>
                    </a:lnR>
                    <a:lnT>
                      <a:noFill/>
                    </a:lnT>
                    <a:lnB>
                      <a:noFill/>
                    </a:lnB>
                    <a:solidFill>
                      <a:srgbClr val="4788B0"/>
                    </a:solidFill>
                  </a:tcPr>
                </a:tc>
                <a:tc>
                  <a:txBody>
                    <a:bodyPr/>
                    <a:lstStyle/>
                    <a:p>
                      <a:pPr algn="ctr"/>
                      <a:r>
                        <a:rPr lang="en-US" sz="1800" b="1">
                          <a:solidFill>
                            <a:srgbClr val="FFFFFF"/>
                          </a:solidFill>
                          <a:effectLst/>
                        </a:rPr>
                        <a:t>Posted On</a:t>
                      </a:r>
                    </a:p>
                  </a:txBody>
                  <a:tcPr marL="18713" marR="18713" marT="18713" marB="18713" anchor="ctr">
                    <a:lnL>
                      <a:noFill/>
                    </a:lnL>
                    <a:lnR>
                      <a:noFill/>
                    </a:lnR>
                    <a:lnT>
                      <a:noFill/>
                    </a:lnT>
                    <a:lnB>
                      <a:noFill/>
                    </a:lnB>
                    <a:solidFill>
                      <a:srgbClr val="4788B0"/>
                    </a:solidFill>
                  </a:tcPr>
                </a:tc>
                <a:tc>
                  <a:txBody>
                    <a:bodyPr/>
                    <a:lstStyle/>
                    <a:p>
                      <a:pPr algn="ctr"/>
                      <a:r>
                        <a:rPr lang="en-US" sz="1800" b="1">
                          <a:solidFill>
                            <a:srgbClr val="FFFFFF"/>
                          </a:solidFill>
                          <a:effectLst/>
                        </a:rPr>
                        <a:t>Posted By</a:t>
                      </a:r>
                    </a:p>
                  </a:txBody>
                  <a:tcPr marL="18713" marR="18713" marT="18713" marB="18713" anchor="ctr">
                    <a:lnL>
                      <a:noFill/>
                    </a:lnL>
                    <a:lnR>
                      <a:noFill/>
                    </a:lnR>
                    <a:lnT>
                      <a:noFill/>
                    </a:lnT>
                    <a:lnB>
                      <a:noFill/>
                    </a:lnB>
                    <a:solidFill>
                      <a:srgbClr val="4788B0"/>
                    </a:solidFill>
                  </a:tcPr>
                </a:tc>
                <a:extLst>
                  <a:ext uri="{0D108BD9-81ED-4DB2-BD59-A6C34878D82A}">
                    <a16:rowId xmlns:a16="http://schemas.microsoft.com/office/drawing/2014/main" val="46084839"/>
                  </a:ext>
                </a:extLst>
              </a:tr>
              <a:tr h="148133">
                <a:tc>
                  <a:txBody>
                    <a:bodyPr/>
                    <a:lstStyle/>
                    <a:p>
                      <a:pPr algn="ctr"/>
                      <a:r>
                        <a:rPr lang="en-US" sz="1800">
                          <a:effectLst/>
                        </a:rPr>
                        <a:t> </a:t>
                      </a:r>
                    </a:p>
                  </a:txBody>
                  <a:tcPr marL="18713" marR="18713" marT="18713" marB="18713" anchor="ctr">
                    <a:lnL>
                      <a:noFill/>
                    </a:lnL>
                    <a:lnR>
                      <a:noFill/>
                    </a:lnR>
                    <a:lnT>
                      <a:noFill/>
                    </a:lnT>
                    <a:lnB>
                      <a:noFill/>
                    </a:lnB>
                    <a:solidFill>
                      <a:srgbClr val="CCCCCC"/>
                    </a:solidFill>
                  </a:tcPr>
                </a:tc>
                <a:tc>
                  <a:txBody>
                    <a:bodyPr/>
                    <a:lstStyle/>
                    <a:p>
                      <a:pPr algn="l"/>
                      <a:r>
                        <a:rPr lang="en-US" sz="1800"/>
                        <a:t>Clarkston Duals. 4 rounds on 4 mats. 9@ start</a:t>
                      </a:r>
                    </a:p>
                  </a:txBody>
                  <a:tcPr marL="18713" marR="18713" marT="18713" marB="18713" anchor="ctr">
                    <a:lnL>
                      <a:noFill/>
                    </a:lnL>
                    <a:lnR>
                      <a:noFill/>
                    </a:lnR>
                    <a:lnT>
                      <a:noFill/>
                    </a:lnT>
                    <a:lnB>
                      <a:noFill/>
                    </a:lnB>
                    <a:solidFill>
                      <a:srgbClr val="FFFFFF"/>
                    </a:solidFill>
                  </a:tcPr>
                </a:tc>
                <a:tc>
                  <a:txBody>
                    <a:bodyPr/>
                    <a:lstStyle/>
                    <a:p>
                      <a:endParaRPr lang="en-US" sz="1800"/>
                    </a:p>
                  </a:txBody>
                  <a:tcPr marL="89821" marR="89821" marT="44911" marB="44911">
                    <a:lnL>
                      <a:noFill/>
                    </a:lnL>
                    <a:lnT>
                      <a:noFill/>
                    </a:lnT>
                  </a:tcPr>
                </a:tc>
                <a:tc>
                  <a:txBody>
                    <a:bodyPr/>
                    <a:lstStyle/>
                    <a:p>
                      <a:endParaRPr lang="en-US" sz="1800"/>
                    </a:p>
                  </a:txBody>
                  <a:tcPr marL="89821" marR="89821" marT="44911" marB="44911">
                    <a:lnT>
                      <a:noFill/>
                    </a:lnT>
                  </a:tcPr>
                </a:tc>
                <a:tc>
                  <a:txBody>
                    <a:bodyPr/>
                    <a:lstStyle/>
                    <a:p>
                      <a:endParaRPr lang="en-US" sz="1800" dirty="0"/>
                    </a:p>
                  </a:txBody>
                  <a:tcPr marL="89821" marR="89821" marT="44911" marB="44911">
                    <a:lnT>
                      <a:noFill/>
                    </a:lnT>
                  </a:tcPr>
                </a:tc>
                <a:extLst>
                  <a:ext uri="{0D108BD9-81ED-4DB2-BD59-A6C34878D82A}">
                    <a16:rowId xmlns:a16="http://schemas.microsoft.com/office/drawing/2014/main" val="3113392965"/>
                  </a:ext>
                </a:extLst>
              </a:tr>
            </a:tbl>
          </a:graphicData>
        </a:graphic>
      </p:graphicFrame>
      <p:sp>
        <p:nvSpPr>
          <p:cNvPr id="11" name="Rectangle 6">
            <a:extLst>
              <a:ext uri="{FF2B5EF4-FFF2-40B4-BE49-F238E27FC236}">
                <a16:creationId xmlns:a16="http://schemas.microsoft.com/office/drawing/2014/main" id="{5D106A33-09B2-AAF7-6EFA-5275B8FB54CF}"/>
              </a:ext>
            </a:extLst>
          </p:cNvPr>
          <p:cNvSpPr>
            <a:spLocks noChangeArrowheads="1"/>
          </p:cNvSpPr>
          <p:nvPr/>
        </p:nvSpPr>
        <p:spPr bwMode="auto">
          <a:xfrm>
            <a:off x="609600" y="3543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ontrols>
      <mc:AlternateContent xmlns:mc="http://schemas.openxmlformats.org/markup-compatibility/2006">
        <mc:Choice xmlns:v="urn:schemas-microsoft-com:vml" Requires="v">
          <p:control name="HTMLImage3" r:id="rId1" imgW="914400" imgH="914400"/>
        </mc:Choice>
        <mc:Fallback>
          <p:control name="HTMLImage3" r:id="rId1" imgW="914400" imgH="914400">
            <p:pic>
              <p:nvPicPr>
                <p:cNvPr id="12" name="HTMLImage3">
                  <a:extLst>
                    <a:ext uri="{FF2B5EF4-FFF2-40B4-BE49-F238E27FC236}">
                      <a16:creationId xmlns:a16="http://schemas.microsoft.com/office/drawing/2014/main" id="{97DA9B1E-2C20-ABC1-D9E5-790F261C667D}"/>
                    </a:ext>
                  </a:extLst>
                </p:cNvPr>
                <p:cNvPicPr preferRelativeResize="0">
                  <a:picLocks noChangeArrowheads="1" noChangeShapeType="1"/>
                </p:cNvPicPr>
                <p:nvPr/>
              </p:nvPicPr>
              <p:blipFill>
                <a:blip r:embed="rId5"/>
                <a:srcRect/>
                <a:stretch>
                  <a:fillRect/>
                </a:stretch>
              </p:blipFill>
              <p:spPr bwMode="auto">
                <a:xfrm>
                  <a:off x="609600" y="3543300"/>
                  <a:ext cx="914400" cy="15743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Image4" r:id="rId2" imgW="914400" imgH="914400"/>
        </mc:Choice>
        <mc:Fallback>
          <p:control name="HTMLImage4" r:id="rId2" imgW="914400" imgH="914400">
            <p:pic>
              <p:nvPicPr>
                <p:cNvPr id="13" name="HTMLImage4">
                  <a:extLst>
                    <a:ext uri="{FF2B5EF4-FFF2-40B4-BE49-F238E27FC236}">
                      <a16:creationId xmlns:a16="http://schemas.microsoft.com/office/drawing/2014/main" id="{74909795-F186-D502-6C50-54984F23226D}"/>
                    </a:ext>
                  </a:extLst>
                </p:cNvPr>
                <p:cNvPicPr preferRelativeResize="0">
                  <a:picLocks noChangeArrowheads="1" noChangeShapeType="1"/>
                </p:cNvPicPr>
                <p:nvPr/>
              </p:nvPicPr>
              <p:blipFill>
                <a:blip r:embed="rId5"/>
                <a:srcRect/>
                <a:stretch>
                  <a:fillRect/>
                </a:stretch>
              </p:blipFill>
              <p:spPr bwMode="auto">
                <a:xfrm>
                  <a:off x="609600" y="3543300"/>
                  <a:ext cx="914400" cy="15743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Image5" r:id="rId3" imgW="914400" imgH="914400"/>
        </mc:Choice>
        <mc:Fallback>
          <p:control name="HTMLImage5" r:id="rId3" imgW="914400" imgH="914400">
            <p:pic>
              <p:nvPicPr>
                <p:cNvPr id="14" name="HTMLImage5">
                  <a:extLst>
                    <a:ext uri="{FF2B5EF4-FFF2-40B4-BE49-F238E27FC236}">
                      <a16:creationId xmlns:a16="http://schemas.microsoft.com/office/drawing/2014/main" id="{55C31A25-0497-1DB0-7D7D-8B87A2D160A2}"/>
                    </a:ext>
                  </a:extLst>
                </p:cNvPr>
                <p:cNvPicPr preferRelativeResize="0">
                  <a:picLocks noChangeArrowheads="1" noChangeShapeType="1"/>
                </p:cNvPicPr>
                <p:nvPr/>
              </p:nvPicPr>
              <p:blipFill>
                <a:blip r:embed="rId5"/>
                <a:srcRect/>
                <a:stretch>
                  <a:fillRect/>
                </a:stretch>
              </p:blipFill>
              <p:spPr bwMode="auto">
                <a:xfrm>
                  <a:off x="609600" y="3543300"/>
                  <a:ext cx="914400" cy="15743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7027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Rules Video on new rules</a:t>
            </a:r>
          </a:p>
        </p:txBody>
      </p:sp>
      <p:sp>
        <p:nvSpPr>
          <p:cNvPr id="6" name="Content Placeholder 5">
            <a:extLst>
              <a:ext uri="{FF2B5EF4-FFF2-40B4-BE49-F238E27FC236}">
                <a16:creationId xmlns:a16="http://schemas.microsoft.com/office/drawing/2014/main" id="{C3F260F5-9C49-F8CF-E291-8D14C49C9784}"/>
              </a:ext>
            </a:extLst>
          </p:cNvPr>
          <p:cNvSpPr>
            <a:spLocks noGrp="1"/>
          </p:cNvSpPr>
          <p:nvPr>
            <p:ph idx="1"/>
          </p:nvPr>
        </p:nvSpPr>
        <p:spPr/>
        <p:txBody>
          <a:bodyPr/>
          <a:lstStyle/>
          <a:p>
            <a:pPr marL="0" indent="0">
              <a:buNone/>
            </a:pPr>
            <a:br>
              <a:rPr lang="en-US" dirty="0"/>
            </a:br>
            <a:r>
              <a:rPr lang="en-US" dirty="0">
                <a:hlinkClick r:id="rId2"/>
              </a:rPr>
              <a:t>https://www.youtube.com/watch?v=7beelNWtH8Y</a:t>
            </a:r>
            <a:endParaRPr lang="en-US" dirty="0"/>
          </a:p>
        </p:txBody>
      </p:sp>
    </p:spTree>
    <p:extLst>
      <p:ext uri="{BB962C8B-B14F-4D97-AF65-F5344CB8AC3E}">
        <p14:creationId xmlns:p14="http://schemas.microsoft.com/office/powerpoint/2010/main" val="14194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EAC8D-59A5-0160-1EE7-C94876715FDB}"/>
              </a:ext>
            </a:extLst>
          </p:cNvPr>
          <p:cNvSpPr>
            <a:spLocks noGrp="1"/>
          </p:cNvSpPr>
          <p:nvPr>
            <p:ph type="title"/>
          </p:nvPr>
        </p:nvSpPr>
        <p:spPr/>
        <p:txBody>
          <a:bodyPr/>
          <a:lstStyle/>
          <a:p>
            <a:r>
              <a:rPr lang="en-US" dirty="0"/>
              <a:t>Discussion on Girls Wrestling</a:t>
            </a:r>
          </a:p>
        </p:txBody>
      </p:sp>
      <p:sp>
        <p:nvSpPr>
          <p:cNvPr id="3" name="Content Placeholder 2">
            <a:extLst>
              <a:ext uri="{FF2B5EF4-FFF2-40B4-BE49-F238E27FC236}">
                <a16:creationId xmlns:a16="http://schemas.microsoft.com/office/drawing/2014/main" id="{18E98498-C535-3A88-EB83-42EEB8AD4A1D}"/>
              </a:ext>
            </a:extLst>
          </p:cNvPr>
          <p:cNvSpPr>
            <a:spLocks noGrp="1"/>
          </p:cNvSpPr>
          <p:nvPr>
            <p:ph idx="1"/>
          </p:nvPr>
        </p:nvSpPr>
        <p:spPr/>
        <p:txBody>
          <a:bodyPr/>
          <a:lstStyle/>
          <a:p>
            <a:pPr marL="457200" lvl="0" indent="-337185" algn="l" rtl="0">
              <a:spcBef>
                <a:spcPts val="360"/>
              </a:spcBef>
              <a:spcAft>
                <a:spcPts val="0"/>
              </a:spcAft>
              <a:buSzPts val="1710"/>
              <a:buFont typeface="Lato"/>
              <a:buChar char="⚫"/>
            </a:pPr>
            <a:r>
              <a:rPr lang="en-US" dirty="0">
                <a:latin typeface="Lato"/>
                <a:ea typeface="Lato"/>
                <a:cs typeface="Lato"/>
                <a:sym typeface="Lato"/>
              </a:rPr>
              <a:t>One of the local coaches who spends a ton of time with both high and low level Female wrestlers put it best, when discussing Potentially Dangerous and differences between male and females wrestlers.</a:t>
            </a:r>
          </a:p>
          <a:p>
            <a:pPr marL="914400" lvl="1" indent="-325755" algn="l" rtl="0">
              <a:spcBef>
                <a:spcPts val="0"/>
              </a:spcBef>
              <a:spcAft>
                <a:spcPts val="0"/>
              </a:spcAft>
              <a:buSzPts val="1530"/>
              <a:buFont typeface="Lato"/>
              <a:buChar char="⚫"/>
            </a:pPr>
            <a:r>
              <a:rPr lang="en-US" dirty="0">
                <a:latin typeface="Lato"/>
                <a:ea typeface="Lato"/>
                <a:cs typeface="Lato"/>
                <a:sym typeface="Lato"/>
              </a:rPr>
              <a:t>“their flexibility is both a blessing and a curse.  They can put their bodies into positions that a boy just can’t.  The curse is a male wrestler has all kinds of muscle strains and light sprains to give you a warning before things “break”.  Females don’t.”</a:t>
            </a:r>
          </a:p>
          <a:p>
            <a:pPr marL="457200" lvl="0" indent="0" algn="l" rtl="0">
              <a:spcBef>
                <a:spcPts val="360"/>
              </a:spcBef>
              <a:spcAft>
                <a:spcPts val="0"/>
              </a:spcAft>
              <a:buNone/>
            </a:pPr>
            <a:endParaRPr lang="en-US" dirty="0"/>
          </a:p>
          <a:p>
            <a:pPr marL="0" lvl="0" indent="0" algn="l" rtl="0">
              <a:spcBef>
                <a:spcPts val="360"/>
              </a:spcBef>
              <a:spcAft>
                <a:spcPts val="0"/>
              </a:spcAft>
              <a:buNone/>
            </a:pPr>
            <a:r>
              <a:rPr lang="en-US" sz="1050" u="sng" dirty="0">
                <a:solidFill>
                  <a:schemeClr val="hlink"/>
                </a:solidFill>
                <a:highlight>
                  <a:srgbClr val="DEE5EF"/>
                </a:highlight>
                <a:latin typeface="Roboto"/>
                <a:ea typeface="Roboto"/>
                <a:cs typeface="Roboto"/>
                <a:sym typeface="Roboto"/>
                <a:hlinkClick r:id="rId2"/>
              </a:rPr>
              <a:t>https://www.facebook.com/share/v/19ikB2bLyH/</a:t>
            </a:r>
            <a:endParaRPr lang="en-US" dirty="0"/>
          </a:p>
          <a:p>
            <a:endParaRPr lang="en-US" dirty="0"/>
          </a:p>
        </p:txBody>
      </p:sp>
    </p:spTree>
    <p:extLst>
      <p:ext uri="{BB962C8B-B14F-4D97-AF65-F5344CB8AC3E}">
        <p14:creationId xmlns:p14="http://schemas.microsoft.com/office/powerpoint/2010/main" val="393195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8C55-9D4F-88F6-CCFD-A38076D8B87E}"/>
              </a:ext>
            </a:extLst>
          </p:cNvPr>
          <p:cNvSpPr>
            <a:spLocks noGrp="1"/>
          </p:cNvSpPr>
          <p:nvPr>
            <p:ph type="title"/>
          </p:nvPr>
        </p:nvSpPr>
        <p:spPr/>
        <p:txBody>
          <a:bodyPr/>
          <a:lstStyle/>
          <a:p>
            <a:r>
              <a:rPr lang="en-US" dirty="0"/>
              <a:t>Broomstick (</a:t>
            </a:r>
            <a:r>
              <a:rPr lang="en-US" dirty="0" err="1"/>
              <a:t>Jonsey</a:t>
            </a:r>
            <a:r>
              <a:rPr lang="en-US" dirty="0"/>
              <a:t> tilt)</a:t>
            </a:r>
          </a:p>
        </p:txBody>
      </p:sp>
      <p:sp>
        <p:nvSpPr>
          <p:cNvPr id="3" name="Content Placeholder 2">
            <a:extLst>
              <a:ext uri="{FF2B5EF4-FFF2-40B4-BE49-F238E27FC236}">
                <a16:creationId xmlns:a16="http://schemas.microsoft.com/office/drawing/2014/main" id="{495C4A7B-1258-CD4D-B79D-EB440FEDF163}"/>
              </a:ext>
            </a:extLst>
          </p:cNvPr>
          <p:cNvSpPr>
            <a:spLocks noGrp="1"/>
          </p:cNvSpPr>
          <p:nvPr>
            <p:ph idx="1"/>
          </p:nvPr>
        </p:nvSpPr>
        <p:spPr/>
        <p:txBody>
          <a:bodyPr>
            <a:normAutofit lnSpcReduction="10000"/>
          </a:bodyPr>
          <a:lstStyle/>
          <a:p>
            <a:pPr marL="0" lvl="0" indent="0" algn="l" rtl="0">
              <a:spcBef>
                <a:spcPts val="360"/>
              </a:spcBef>
              <a:spcAft>
                <a:spcPts val="0"/>
              </a:spcAft>
              <a:buNone/>
            </a:pPr>
            <a:r>
              <a:rPr lang="en-US" dirty="0">
                <a:latin typeface="Lato"/>
                <a:ea typeface="Lato"/>
                <a:cs typeface="Lato"/>
                <a:sym typeface="Lato"/>
              </a:rPr>
              <a:t>In both an </a:t>
            </a:r>
            <a:r>
              <a:rPr lang="en-US" dirty="0" err="1">
                <a:latin typeface="Lato"/>
                <a:ea typeface="Lato"/>
                <a:cs typeface="Lato"/>
                <a:sym typeface="Lato"/>
              </a:rPr>
              <a:t>olympic</a:t>
            </a:r>
            <a:r>
              <a:rPr lang="en-US" dirty="0">
                <a:latin typeface="Lato"/>
                <a:ea typeface="Lato"/>
                <a:cs typeface="Lato"/>
                <a:sym typeface="Lato"/>
              </a:rPr>
              <a:t> year and the Tic Tok era, some different moves are gaining in popularity and visibility.  One notable and fairly dangerous example is the Broomstick/Kickout/</a:t>
            </a:r>
            <a:r>
              <a:rPr lang="en-US" dirty="0" err="1">
                <a:latin typeface="Lato"/>
                <a:ea typeface="Lato"/>
                <a:cs typeface="Lato"/>
                <a:sym typeface="Lato"/>
              </a:rPr>
              <a:t>Jonsey</a:t>
            </a:r>
            <a:r>
              <a:rPr lang="en-US" dirty="0">
                <a:latin typeface="Lato"/>
                <a:ea typeface="Lato"/>
                <a:cs typeface="Lato"/>
                <a:sym typeface="Lato"/>
              </a:rPr>
              <a:t> Tilt.</a:t>
            </a:r>
          </a:p>
          <a:p>
            <a:pPr marL="0" lvl="0" indent="0" algn="l" rtl="0">
              <a:spcBef>
                <a:spcPts val="360"/>
              </a:spcBef>
              <a:spcAft>
                <a:spcPts val="0"/>
              </a:spcAft>
              <a:buNone/>
            </a:pPr>
            <a:endParaRPr lang="en-US" dirty="0">
              <a:latin typeface="Lato"/>
              <a:ea typeface="Lato"/>
              <a:cs typeface="Lato"/>
              <a:sym typeface="Lato"/>
            </a:endParaRPr>
          </a:p>
          <a:p>
            <a:pPr marL="0" lvl="0" indent="0" algn="l" rtl="0">
              <a:spcBef>
                <a:spcPts val="360"/>
              </a:spcBef>
              <a:spcAft>
                <a:spcPts val="0"/>
              </a:spcAft>
              <a:buNone/>
            </a:pPr>
            <a:r>
              <a:rPr lang="en-US" u="sng" dirty="0">
                <a:solidFill>
                  <a:schemeClr val="hlink"/>
                </a:solidFill>
                <a:latin typeface="Lato"/>
                <a:ea typeface="Lato"/>
                <a:cs typeface="Lato"/>
                <a:sym typeface="Lato"/>
                <a:hlinkClick r:id="rId2"/>
              </a:rPr>
              <a:t>https://www.youtube.com/watch?v=4mEFPhT2Vn8</a:t>
            </a:r>
            <a:endParaRPr lang="en-US" dirty="0">
              <a:latin typeface="Lato"/>
              <a:ea typeface="Lato"/>
              <a:cs typeface="Lato"/>
              <a:sym typeface="Lato"/>
            </a:endParaRPr>
          </a:p>
          <a:p>
            <a:pPr marL="0" lvl="0" indent="0" algn="l" rtl="0">
              <a:spcBef>
                <a:spcPts val="360"/>
              </a:spcBef>
              <a:spcAft>
                <a:spcPts val="0"/>
              </a:spcAft>
              <a:buNone/>
            </a:pPr>
            <a:endParaRPr lang="en-US" dirty="0">
              <a:latin typeface="Lato"/>
              <a:ea typeface="Lato"/>
              <a:cs typeface="Lato"/>
              <a:sym typeface="Lato"/>
            </a:endParaRPr>
          </a:p>
          <a:p>
            <a:pPr marL="0" lvl="0" indent="0" algn="l" rtl="0">
              <a:spcBef>
                <a:spcPts val="360"/>
              </a:spcBef>
              <a:spcAft>
                <a:spcPts val="0"/>
              </a:spcAft>
              <a:buNone/>
            </a:pPr>
            <a:r>
              <a:rPr lang="en-US" dirty="0">
                <a:latin typeface="Lato"/>
                <a:ea typeface="Lato"/>
                <a:cs typeface="Lato"/>
                <a:sym typeface="Lato"/>
              </a:rPr>
              <a:t>If the wrestler attempting this move, leaves his feet, this is illegal and highly dangerous.</a:t>
            </a:r>
          </a:p>
          <a:p>
            <a:pPr marL="0" lvl="0" indent="0" algn="l" rtl="0">
              <a:spcBef>
                <a:spcPts val="360"/>
              </a:spcBef>
              <a:spcAft>
                <a:spcPts val="0"/>
              </a:spcAft>
              <a:buNone/>
            </a:pPr>
            <a:endParaRPr lang="en-US" dirty="0">
              <a:latin typeface="Lato"/>
              <a:ea typeface="Lato"/>
              <a:cs typeface="Lato"/>
              <a:sym typeface="Lato"/>
            </a:endParaRPr>
          </a:p>
          <a:p>
            <a:pPr marL="0" lvl="0" indent="0" algn="l" rtl="0">
              <a:spcBef>
                <a:spcPts val="360"/>
              </a:spcBef>
              <a:spcAft>
                <a:spcPts val="0"/>
              </a:spcAft>
              <a:buNone/>
            </a:pPr>
            <a:r>
              <a:rPr lang="en-US" u="sng" dirty="0">
                <a:solidFill>
                  <a:schemeClr val="hlink"/>
                </a:solidFill>
                <a:latin typeface="Lato"/>
                <a:ea typeface="Lato"/>
                <a:cs typeface="Lato"/>
                <a:sym typeface="Lato"/>
                <a:hlinkClick r:id="rId3"/>
              </a:rPr>
              <a:t>https://youtu.be/0FKDY3E_Ees?si=_I70d_WSkB7u-bpx</a:t>
            </a:r>
            <a:endParaRPr lang="en-US" dirty="0">
              <a:latin typeface="Lato"/>
              <a:ea typeface="Lato"/>
              <a:cs typeface="Lato"/>
              <a:sym typeface="Lato"/>
            </a:endParaRPr>
          </a:p>
          <a:p>
            <a:pPr marL="0" lvl="0" indent="0" algn="l" rtl="0">
              <a:spcBef>
                <a:spcPts val="360"/>
              </a:spcBef>
              <a:spcAft>
                <a:spcPts val="0"/>
              </a:spcAft>
              <a:buNone/>
            </a:pPr>
            <a:r>
              <a:rPr lang="en-US" u="sng" dirty="0">
                <a:solidFill>
                  <a:schemeClr val="hlink"/>
                </a:solidFill>
                <a:latin typeface="Lato"/>
                <a:ea typeface="Lato"/>
                <a:cs typeface="Lato"/>
                <a:sym typeface="Lato"/>
                <a:hlinkClick r:id="rId4"/>
              </a:rPr>
              <a:t>https://youtu.be/vEunSxfGY18?si=MRpn5wwGBrHMotxR</a:t>
            </a:r>
            <a:endParaRPr lang="en-US" dirty="0">
              <a:latin typeface="Lato"/>
              <a:ea typeface="Lato"/>
              <a:cs typeface="Lato"/>
              <a:sym typeface="Lato"/>
            </a:endParaRPr>
          </a:p>
          <a:p>
            <a:endParaRPr lang="en-US" dirty="0"/>
          </a:p>
        </p:txBody>
      </p:sp>
    </p:spTree>
    <p:extLst>
      <p:ext uri="{BB962C8B-B14F-4D97-AF65-F5344CB8AC3E}">
        <p14:creationId xmlns:p14="http://schemas.microsoft.com/office/powerpoint/2010/main" val="420570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E5ECE-4AF8-CAE8-5E62-7CD0990CCAA4}"/>
              </a:ext>
            </a:extLst>
          </p:cNvPr>
          <p:cNvSpPr>
            <a:spLocks noGrp="1"/>
          </p:cNvSpPr>
          <p:nvPr>
            <p:ph type="title"/>
          </p:nvPr>
        </p:nvSpPr>
        <p:spPr/>
        <p:txBody>
          <a:bodyPr/>
          <a:lstStyle/>
          <a:p>
            <a:r>
              <a:rPr lang="en-US" dirty="0"/>
              <a:t>Near Fall Criteria vs Situation</a:t>
            </a:r>
          </a:p>
        </p:txBody>
      </p:sp>
      <p:sp>
        <p:nvSpPr>
          <p:cNvPr id="3" name="Content Placeholder 2">
            <a:extLst>
              <a:ext uri="{FF2B5EF4-FFF2-40B4-BE49-F238E27FC236}">
                <a16:creationId xmlns:a16="http://schemas.microsoft.com/office/drawing/2014/main" id="{B2FD3C8A-5338-59AC-03AA-C928C3AFC46B}"/>
              </a:ext>
            </a:extLst>
          </p:cNvPr>
          <p:cNvSpPr>
            <a:spLocks noGrp="1"/>
          </p:cNvSpPr>
          <p:nvPr>
            <p:ph idx="1"/>
          </p:nvPr>
        </p:nvSpPr>
        <p:spPr/>
        <p:txBody>
          <a:bodyPr/>
          <a:lstStyle/>
          <a:p>
            <a:pPr marL="0" lvl="0" indent="0" algn="l" rtl="0">
              <a:spcBef>
                <a:spcPts val="360"/>
              </a:spcBef>
              <a:spcAft>
                <a:spcPts val="0"/>
              </a:spcAft>
              <a:buNone/>
            </a:pPr>
            <a:r>
              <a:rPr lang="en-US" dirty="0"/>
              <a:t>In situations such as OT or Tech Falls, When do you stop the match with a Near Fall situation either imminent or on going.</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In most situations the easiest explanation is that Near Fall points can be earned but not awarded.  Allowing wrestling to continue until the Situation has ended.  The situation is concluded when the defensive wrestler gets to a defensible position.  AKA breaks a cradle, slips a wing out, etc.</a:t>
            </a:r>
          </a:p>
          <a:p>
            <a:endParaRPr lang="en-US" dirty="0"/>
          </a:p>
        </p:txBody>
      </p:sp>
    </p:spTree>
    <p:extLst>
      <p:ext uri="{BB962C8B-B14F-4D97-AF65-F5344CB8AC3E}">
        <p14:creationId xmlns:p14="http://schemas.microsoft.com/office/powerpoint/2010/main" val="205505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A1EC-D8C8-C3C2-54DC-99D5B17E3820}"/>
              </a:ext>
            </a:extLst>
          </p:cNvPr>
          <p:cNvSpPr>
            <a:spLocks noGrp="1"/>
          </p:cNvSpPr>
          <p:nvPr>
            <p:ph type="title"/>
          </p:nvPr>
        </p:nvSpPr>
        <p:spPr/>
        <p:txBody>
          <a:bodyPr/>
          <a:lstStyle/>
          <a:p>
            <a:r>
              <a:rPr lang="en-US" dirty="0"/>
              <a:t>Near Fall Criteria vs Situation</a:t>
            </a:r>
          </a:p>
        </p:txBody>
      </p:sp>
      <p:sp>
        <p:nvSpPr>
          <p:cNvPr id="3" name="Content Placeholder 2">
            <a:extLst>
              <a:ext uri="{FF2B5EF4-FFF2-40B4-BE49-F238E27FC236}">
                <a16:creationId xmlns:a16="http://schemas.microsoft.com/office/drawing/2014/main" id="{41DE9A63-DEA1-BA6D-03AC-ED279D00C93C}"/>
              </a:ext>
            </a:extLst>
          </p:cNvPr>
          <p:cNvSpPr>
            <a:spLocks noGrp="1"/>
          </p:cNvSpPr>
          <p:nvPr>
            <p:ph idx="1"/>
          </p:nvPr>
        </p:nvSpPr>
        <p:spPr/>
        <p:txBody>
          <a:bodyPr/>
          <a:lstStyle/>
          <a:p>
            <a:pPr marL="0" lvl="0" indent="0" algn="l" rtl="0">
              <a:spcBef>
                <a:spcPts val="360"/>
              </a:spcBef>
              <a:spcAft>
                <a:spcPts val="0"/>
              </a:spcAft>
              <a:buNone/>
            </a:pPr>
            <a:r>
              <a:rPr lang="en-US" dirty="0"/>
              <a:t>There seems to be one exception to the previous slide in the new rule book.  </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When either held NF points or NF points that would be awarded after a “feet to back” move (think Headlock) the match is stopped for a Technical Fall, when the defensive wrestler is no longer in Criteria.</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Might see this once or twice, but is highly likely to be revised next year.</a:t>
            </a:r>
          </a:p>
          <a:p>
            <a:endParaRPr lang="en-US" dirty="0"/>
          </a:p>
        </p:txBody>
      </p:sp>
    </p:spTree>
    <p:extLst>
      <p:ext uri="{BB962C8B-B14F-4D97-AF65-F5344CB8AC3E}">
        <p14:creationId xmlns:p14="http://schemas.microsoft.com/office/powerpoint/2010/main" val="366852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775D8-B5CD-73A0-35FE-7D8731107CF3}"/>
              </a:ext>
            </a:extLst>
          </p:cNvPr>
          <p:cNvSpPr>
            <a:spLocks noGrp="1"/>
          </p:cNvSpPr>
          <p:nvPr>
            <p:ph type="title"/>
          </p:nvPr>
        </p:nvSpPr>
        <p:spPr/>
        <p:txBody>
          <a:bodyPr/>
          <a:lstStyle/>
          <a:p>
            <a:r>
              <a:rPr lang="en-US" dirty="0"/>
              <a:t>Next Meeting</a:t>
            </a:r>
          </a:p>
        </p:txBody>
      </p:sp>
      <p:sp>
        <p:nvSpPr>
          <p:cNvPr id="3" name="Content Placeholder 2">
            <a:extLst>
              <a:ext uri="{FF2B5EF4-FFF2-40B4-BE49-F238E27FC236}">
                <a16:creationId xmlns:a16="http://schemas.microsoft.com/office/drawing/2014/main" id="{3FF5B536-B53E-6B7E-19DF-BE3FDBC8CFF0}"/>
              </a:ext>
            </a:extLst>
          </p:cNvPr>
          <p:cNvSpPr>
            <a:spLocks noGrp="1"/>
          </p:cNvSpPr>
          <p:nvPr>
            <p:ph idx="1"/>
          </p:nvPr>
        </p:nvSpPr>
        <p:spPr/>
        <p:txBody>
          <a:bodyPr/>
          <a:lstStyle/>
          <a:p>
            <a:endParaRPr lang="en-US" dirty="0"/>
          </a:p>
          <a:p>
            <a:pPr marL="0" indent="0">
              <a:buNone/>
            </a:pPr>
            <a:r>
              <a:rPr lang="en-US" dirty="0"/>
              <a:t>December 3</a:t>
            </a:r>
            <a:r>
              <a:rPr lang="en-US" baseline="30000" dirty="0"/>
              <a:t>rd</a:t>
            </a:r>
            <a:r>
              <a:rPr lang="en-US" dirty="0"/>
              <a:t>, but will be in our regular room at 7:00 pm.</a:t>
            </a:r>
          </a:p>
        </p:txBody>
      </p:sp>
    </p:spTree>
    <p:extLst>
      <p:ext uri="{BB962C8B-B14F-4D97-AF65-F5344CB8AC3E}">
        <p14:creationId xmlns:p14="http://schemas.microsoft.com/office/powerpoint/2010/main" val="410670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1E9D4-E420-13DF-1EE3-63F772345575}"/>
              </a:ext>
            </a:extLst>
          </p:cNvPr>
          <p:cNvSpPr>
            <a:spLocks noGrp="1"/>
          </p:cNvSpPr>
          <p:nvPr>
            <p:ph type="title"/>
          </p:nvPr>
        </p:nvSpPr>
        <p:spPr>
          <a:xfrm>
            <a:off x="534838" y="621102"/>
            <a:ext cx="11047562" cy="1225986"/>
          </a:xfrm>
        </p:spPr>
        <p:txBody>
          <a:bodyPr>
            <a:normAutofit fontScale="90000"/>
          </a:bodyPr>
          <a:lstStyle/>
          <a:p>
            <a:br>
              <a:rPr lang="en-US" dirty="0"/>
            </a:br>
            <a:br>
              <a:rPr lang="en-US" dirty="0"/>
            </a:br>
            <a:endParaRPr lang="en-US" dirty="0"/>
          </a:p>
        </p:txBody>
      </p:sp>
    </p:spTree>
    <p:extLst>
      <p:ext uri="{BB962C8B-B14F-4D97-AF65-F5344CB8AC3E}">
        <p14:creationId xmlns:p14="http://schemas.microsoft.com/office/powerpoint/2010/main" val="289855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A8B03-DF1A-8F3A-9456-72A95B5979FC}"/>
              </a:ext>
            </a:extLst>
          </p:cNvPr>
          <p:cNvSpPr>
            <a:spLocks noGrp="1"/>
          </p:cNvSpPr>
          <p:nvPr>
            <p:ph type="title"/>
          </p:nvPr>
        </p:nvSpPr>
        <p:spPr/>
        <p:txBody>
          <a:bodyPr/>
          <a:lstStyle/>
          <a:p>
            <a:r>
              <a:rPr lang="en-US" dirty="0"/>
              <a:t>website</a:t>
            </a:r>
          </a:p>
        </p:txBody>
      </p:sp>
      <p:sp>
        <p:nvSpPr>
          <p:cNvPr id="3" name="Content Placeholder 2">
            <a:extLst>
              <a:ext uri="{FF2B5EF4-FFF2-40B4-BE49-F238E27FC236}">
                <a16:creationId xmlns:a16="http://schemas.microsoft.com/office/drawing/2014/main" id="{E42E35C0-4CCD-39E2-E4DF-B7014D7E1C54}"/>
              </a:ext>
            </a:extLst>
          </p:cNvPr>
          <p:cNvSpPr>
            <a:spLocks noGrp="1"/>
          </p:cNvSpPr>
          <p:nvPr>
            <p:ph idx="1"/>
          </p:nvPr>
        </p:nvSpPr>
        <p:spPr/>
        <p:txBody>
          <a:bodyPr/>
          <a:lstStyle/>
          <a:p>
            <a:pPr marL="0" indent="0">
              <a:buNone/>
            </a:pPr>
            <a:endParaRPr lang="en-US" dirty="0">
              <a:hlinkClick r:id="rId2"/>
            </a:endParaRPr>
          </a:p>
          <a:p>
            <a:pPr marL="0" indent="0">
              <a:buNone/>
            </a:pPr>
            <a:r>
              <a:rPr lang="en-US" dirty="0"/>
              <a:t>We have a very good number of people looking at the site. I had Mark </a:t>
            </a:r>
            <a:r>
              <a:rPr lang="en-US" dirty="0" err="1"/>
              <a:t>Uyl</a:t>
            </a:r>
            <a:r>
              <a:rPr lang="en-US" dirty="0"/>
              <a:t> say the site looked great!</a:t>
            </a:r>
          </a:p>
          <a:p>
            <a:pPr marL="0" indent="0">
              <a:buNone/>
            </a:pPr>
            <a:endParaRPr lang="en-US" dirty="0">
              <a:hlinkClick r:id="rId2"/>
            </a:endParaRPr>
          </a:p>
          <a:p>
            <a:pPr marL="0" indent="0">
              <a:buNone/>
            </a:pPr>
            <a:r>
              <a:rPr lang="en-US" dirty="0">
                <a:hlinkClick r:id="rId2"/>
              </a:rPr>
              <a:t>https://www.aaaa-wrestling.com</a:t>
            </a:r>
            <a:endParaRPr lang="en-US" dirty="0"/>
          </a:p>
        </p:txBody>
      </p:sp>
    </p:spTree>
    <p:extLst>
      <p:ext uri="{BB962C8B-B14F-4D97-AF65-F5344CB8AC3E}">
        <p14:creationId xmlns:p14="http://schemas.microsoft.com/office/powerpoint/2010/main" val="352098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hlinkClick r:id="rId2"/>
              </a:rPr>
              <a:t>https://flipdisks.com/</a:t>
            </a:r>
            <a:endParaRPr lang="en-US" dirty="0"/>
          </a:p>
        </p:txBody>
      </p:sp>
      <p:pic>
        <p:nvPicPr>
          <p:cNvPr id="4" name="Content Placeholder 3">
            <a:extLst>
              <a:ext uri="{FF2B5EF4-FFF2-40B4-BE49-F238E27FC236}">
                <a16:creationId xmlns:a16="http://schemas.microsoft.com/office/drawing/2014/main" id="{F5566E62-DB27-5C31-DBF2-75274AC1DAB3}"/>
              </a:ext>
            </a:extLst>
          </p:cNvPr>
          <p:cNvPicPr>
            <a:picLocks noGrp="1" noChangeAspect="1"/>
          </p:cNvPicPr>
          <p:nvPr>
            <p:ph idx="1"/>
          </p:nvPr>
        </p:nvPicPr>
        <p:blipFill>
          <a:blip r:embed="rId3"/>
          <a:stretch>
            <a:fillRect/>
          </a:stretch>
        </p:blipFill>
        <p:spPr>
          <a:xfrm>
            <a:off x="5499315" y="2055933"/>
            <a:ext cx="5610160" cy="3413213"/>
          </a:xfrm>
          <a:prstGeom prst="rect">
            <a:avLst/>
          </a:prstGeom>
        </p:spPr>
      </p:pic>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E73F-442B-1651-3949-E669A4917597}"/>
              </a:ext>
            </a:extLst>
          </p:cNvPr>
          <p:cNvSpPr>
            <a:spLocks noGrp="1"/>
          </p:cNvSpPr>
          <p:nvPr>
            <p:ph type="title"/>
          </p:nvPr>
        </p:nvSpPr>
        <p:spPr/>
        <p:txBody>
          <a:bodyPr/>
          <a:lstStyle/>
          <a:p>
            <a:r>
              <a:rPr lang="en-US" dirty="0"/>
              <a:t>Election of Officers</a:t>
            </a:r>
          </a:p>
        </p:txBody>
      </p:sp>
      <p:sp>
        <p:nvSpPr>
          <p:cNvPr id="3" name="Content Placeholder 2">
            <a:extLst>
              <a:ext uri="{FF2B5EF4-FFF2-40B4-BE49-F238E27FC236}">
                <a16:creationId xmlns:a16="http://schemas.microsoft.com/office/drawing/2014/main" id="{ED781480-E04E-D6E1-F86E-D8123B7D4532}"/>
              </a:ext>
            </a:extLst>
          </p:cNvPr>
          <p:cNvSpPr>
            <a:spLocks noGrp="1"/>
          </p:cNvSpPr>
          <p:nvPr>
            <p:ph idx="1"/>
          </p:nvPr>
        </p:nvSpPr>
        <p:spPr/>
        <p:txBody>
          <a:bodyPr/>
          <a:lstStyle/>
          <a:p>
            <a:endParaRPr lang="en-US" dirty="0"/>
          </a:p>
          <a:p>
            <a:r>
              <a:rPr lang="en-US" dirty="0"/>
              <a:t>John Andrews –</a:t>
            </a:r>
          </a:p>
          <a:p>
            <a:endParaRPr lang="en-US" dirty="0"/>
          </a:p>
          <a:p>
            <a:endParaRPr lang="en-US" dirty="0"/>
          </a:p>
        </p:txBody>
      </p:sp>
    </p:spTree>
    <p:extLst>
      <p:ext uri="{BB962C8B-B14F-4D97-AF65-F5344CB8AC3E}">
        <p14:creationId xmlns:p14="http://schemas.microsoft.com/office/powerpoint/2010/main" val="236640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4CB56-195F-A84F-A559-38555F3DE270}"/>
              </a:ext>
            </a:extLst>
          </p:cNvPr>
          <p:cNvSpPr>
            <a:spLocks noGrp="1"/>
          </p:cNvSpPr>
          <p:nvPr>
            <p:ph type="title"/>
          </p:nvPr>
        </p:nvSpPr>
        <p:spPr/>
        <p:txBody>
          <a:bodyPr/>
          <a:lstStyle/>
          <a:p>
            <a:r>
              <a:rPr lang="en-US" dirty="0"/>
              <a:t>Calendar</a:t>
            </a:r>
          </a:p>
        </p:txBody>
      </p:sp>
      <p:sp>
        <p:nvSpPr>
          <p:cNvPr id="3" name="Content Placeholder 2">
            <a:extLst>
              <a:ext uri="{FF2B5EF4-FFF2-40B4-BE49-F238E27FC236}">
                <a16:creationId xmlns:a16="http://schemas.microsoft.com/office/drawing/2014/main" id="{688C7219-B0E9-0424-9C06-C730B171E170}"/>
              </a:ext>
            </a:extLst>
          </p:cNvPr>
          <p:cNvSpPr>
            <a:spLocks noGrp="1"/>
          </p:cNvSpPr>
          <p:nvPr>
            <p:ph idx="1"/>
          </p:nvPr>
        </p:nvSpPr>
        <p:spPr/>
        <p:txBody>
          <a:bodyPr/>
          <a:lstStyle/>
          <a:p>
            <a:r>
              <a:rPr lang="en-US" dirty="0"/>
              <a:t>The amount of work on this takes days.</a:t>
            </a:r>
          </a:p>
          <a:p>
            <a:endParaRPr lang="en-US" dirty="0"/>
          </a:p>
          <a:p>
            <a:r>
              <a:rPr lang="en-US" dirty="0"/>
              <a:t>More work when not accurate!</a:t>
            </a:r>
          </a:p>
        </p:txBody>
      </p:sp>
    </p:spTree>
    <p:extLst>
      <p:ext uri="{BB962C8B-B14F-4D97-AF65-F5344CB8AC3E}">
        <p14:creationId xmlns:p14="http://schemas.microsoft.com/office/powerpoint/2010/main" val="307229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Published matches</a:t>
            </a:r>
          </a:p>
        </p:txBody>
      </p:sp>
      <p:sp>
        <p:nvSpPr>
          <p:cNvPr id="2" name="Content Placeholder 1"/>
          <p:cNvSpPr>
            <a:spLocks noGrp="1"/>
          </p:cNvSpPr>
          <p:nvPr>
            <p:ph idx="1"/>
          </p:nvPr>
        </p:nvSpPr>
        <p:spPr/>
        <p:txBody>
          <a:bodyPr/>
          <a:lstStyle/>
          <a:p>
            <a:pPr marL="0" indent="0">
              <a:buNone/>
            </a:pPr>
            <a:r>
              <a:rPr lang="en-US" dirty="0"/>
              <a:t>We have published matches through January 11</a:t>
            </a:r>
            <a:r>
              <a:rPr lang="en-US" baseline="30000" dirty="0"/>
              <a:t>th</a:t>
            </a:r>
            <a:r>
              <a:rPr lang="en-US" dirty="0"/>
              <a:t>. We also have many more to assign and will send out the next group by the end of the week.</a:t>
            </a:r>
          </a:p>
          <a:p>
            <a:pPr marL="0" indent="0">
              <a:buNone/>
            </a:pPr>
            <a:endParaRPr lang="en-US" dirty="0"/>
          </a:p>
          <a:p>
            <a:pPr marL="0" indent="0">
              <a:buNone/>
            </a:pPr>
            <a:r>
              <a:rPr lang="en-US" dirty="0"/>
              <a:t>We had many issues BECAUSE so many of you did not do there calendar.</a:t>
            </a:r>
          </a:p>
          <a:p>
            <a:pPr marL="0" indent="0">
              <a:buNone/>
            </a:pPr>
            <a:r>
              <a:rPr lang="en-US" dirty="0"/>
              <a:t>This created us many problems and that time was days!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9A41-4E0A-89B2-C049-F791C4467CA7}"/>
              </a:ext>
            </a:extLst>
          </p:cNvPr>
          <p:cNvSpPr>
            <a:spLocks noGrp="1"/>
          </p:cNvSpPr>
          <p:nvPr>
            <p:ph type="title"/>
          </p:nvPr>
        </p:nvSpPr>
        <p:spPr/>
        <p:txBody>
          <a:bodyPr/>
          <a:lstStyle/>
          <a:p>
            <a:r>
              <a:rPr lang="en-US" dirty="0"/>
              <a:t>Accepting Matches</a:t>
            </a:r>
          </a:p>
        </p:txBody>
      </p:sp>
      <p:sp>
        <p:nvSpPr>
          <p:cNvPr id="3" name="Content Placeholder 2">
            <a:extLst>
              <a:ext uri="{FF2B5EF4-FFF2-40B4-BE49-F238E27FC236}">
                <a16:creationId xmlns:a16="http://schemas.microsoft.com/office/drawing/2014/main" id="{07D947AD-F580-3AE7-7BF5-8D80E0032230}"/>
              </a:ext>
            </a:extLst>
          </p:cNvPr>
          <p:cNvSpPr>
            <a:spLocks noGrp="1"/>
          </p:cNvSpPr>
          <p:nvPr>
            <p:ph idx="1"/>
          </p:nvPr>
        </p:nvSpPr>
        <p:spPr/>
        <p:txBody>
          <a:bodyPr/>
          <a:lstStyle/>
          <a:p>
            <a:r>
              <a:rPr lang="en-US" dirty="0"/>
              <a:t>We have a large number of you that have not accepted your matches. It needs to be done asap. We need to find out if we are going to have to advise schools we can’t fill their meets.</a:t>
            </a:r>
          </a:p>
        </p:txBody>
      </p:sp>
    </p:spTree>
    <p:extLst>
      <p:ext uri="{BB962C8B-B14F-4D97-AF65-F5344CB8AC3E}">
        <p14:creationId xmlns:p14="http://schemas.microsoft.com/office/powerpoint/2010/main" val="279752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4BE3A-34ED-DB8F-0417-1D97E60196C1}"/>
              </a:ext>
            </a:extLst>
          </p:cNvPr>
          <p:cNvSpPr>
            <a:spLocks noGrp="1"/>
          </p:cNvSpPr>
          <p:nvPr>
            <p:ph type="title"/>
          </p:nvPr>
        </p:nvSpPr>
        <p:spPr/>
        <p:txBody>
          <a:bodyPr/>
          <a:lstStyle/>
          <a:p>
            <a:r>
              <a:rPr lang="en-US" dirty="0"/>
              <a:t>Short of officials on certain dates:</a:t>
            </a:r>
          </a:p>
        </p:txBody>
      </p:sp>
      <p:sp>
        <p:nvSpPr>
          <p:cNvPr id="3" name="Content Placeholder 2">
            <a:extLst>
              <a:ext uri="{FF2B5EF4-FFF2-40B4-BE49-F238E27FC236}">
                <a16:creationId xmlns:a16="http://schemas.microsoft.com/office/drawing/2014/main" id="{B9729699-43E7-65E6-8B61-5E61F224C8B1}"/>
              </a:ext>
            </a:extLst>
          </p:cNvPr>
          <p:cNvSpPr>
            <a:spLocks noGrp="1"/>
          </p:cNvSpPr>
          <p:nvPr>
            <p:ph idx="1"/>
          </p:nvPr>
        </p:nvSpPr>
        <p:spPr/>
        <p:txBody>
          <a:bodyPr/>
          <a:lstStyle/>
          <a:p>
            <a:endParaRPr lang="en-US" dirty="0"/>
          </a:p>
          <a:p>
            <a:pPr marL="0" indent="0">
              <a:buNone/>
            </a:pPr>
            <a:r>
              <a:rPr lang="en-US" dirty="0"/>
              <a:t> This is nothing new as some dates are impossible to fill. </a:t>
            </a:r>
          </a:p>
          <a:p>
            <a:pPr marL="0" indent="0">
              <a:buNone/>
            </a:pPr>
            <a:r>
              <a:rPr lang="en-US" dirty="0"/>
              <a:t> 12/14 -  1/4 -  1/11 -  1/25</a:t>
            </a:r>
          </a:p>
          <a:p>
            <a:pPr marL="0" indent="0">
              <a:buNone/>
            </a:pPr>
            <a:endParaRPr lang="en-US" dirty="0"/>
          </a:p>
          <a:p>
            <a:pPr marL="0" indent="0">
              <a:buNone/>
            </a:pPr>
            <a:r>
              <a:rPr lang="en-US" dirty="0"/>
              <a:t>In these cases, we will adjust the pay and notify the schools of this so they give you the breaks you need.</a:t>
            </a:r>
          </a:p>
        </p:txBody>
      </p:sp>
    </p:spTree>
    <p:extLst>
      <p:ext uri="{BB962C8B-B14F-4D97-AF65-F5344CB8AC3E}">
        <p14:creationId xmlns:p14="http://schemas.microsoft.com/office/powerpoint/2010/main" val="1098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6163</TotalTime>
  <Words>1634</Words>
  <Application>Microsoft Office PowerPoint</Application>
  <PresentationFormat>Widescreen</PresentationFormat>
  <Paragraphs>224</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Century Gothic</vt:lpstr>
      <vt:lpstr>Lato</vt:lpstr>
      <vt:lpstr>Palatino Linotype</vt:lpstr>
      <vt:lpstr>Roboto</vt:lpstr>
      <vt:lpstr>Times New Roman</vt:lpstr>
      <vt:lpstr>Wingdings 2</vt:lpstr>
      <vt:lpstr>Presentation on brainstorming</vt:lpstr>
      <vt:lpstr>1st Association Meeting</vt:lpstr>
      <vt:lpstr>Welcome!</vt:lpstr>
      <vt:lpstr>website</vt:lpstr>
      <vt:lpstr>https://flipdisks.com/</vt:lpstr>
      <vt:lpstr>Election of Officers</vt:lpstr>
      <vt:lpstr>Calendar</vt:lpstr>
      <vt:lpstr>Published matches</vt:lpstr>
      <vt:lpstr>Accepting Matches</vt:lpstr>
      <vt:lpstr>Short of officials on certain dates:</vt:lpstr>
      <vt:lpstr>Cornhole Tournament</vt:lpstr>
      <vt:lpstr>WhatsApp</vt:lpstr>
      <vt:lpstr>Draw Kits</vt:lpstr>
      <vt:lpstr>Scrimmage matches</vt:lpstr>
      <vt:lpstr>New Fee Schedule for 2024-26</vt:lpstr>
      <vt:lpstr>Middle School Fees</vt:lpstr>
      <vt:lpstr>Middle School continued</vt:lpstr>
      <vt:lpstr>Middle School continued</vt:lpstr>
      <vt:lpstr>Test</vt:lpstr>
      <vt:lpstr>Sportsmanship Awards</vt:lpstr>
      <vt:lpstr>Matt Stabley</vt:lpstr>
      <vt:lpstr>Post-Season Requirements</vt:lpstr>
      <vt:lpstr>Information on your assignments</vt:lpstr>
      <vt:lpstr>Rules Video on new rules</vt:lpstr>
      <vt:lpstr>Discussion on Girls Wrestling</vt:lpstr>
      <vt:lpstr>Broomstick (Jonsey tilt)</vt:lpstr>
      <vt:lpstr>Near Fall Criteria vs Situation</vt:lpstr>
      <vt:lpstr>Near Fall Criteria vs Situation</vt:lpstr>
      <vt:lpstr>Next Meeting</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Association Meeting</dc:title>
  <dc:creator>Ron Nagy</dc:creator>
  <cp:lastModifiedBy>Ron Nagy</cp:lastModifiedBy>
  <cp:revision>38</cp:revision>
  <dcterms:created xsi:type="dcterms:W3CDTF">2024-11-09T01:02:30Z</dcterms:created>
  <dcterms:modified xsi:type="dcterms:W3CDTF">2024-11-19T01:38:57Z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