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8" r:id="rId3"/>
    <p:sldId id="261" r:id="rId4"/>
    <p:sldId id="262" r:id="rId5"/>
    <p:sldId id="287" r:id="rId6"/>
    <p:sldId id="286" r:id="rId7"/>
    <p:sldId id="285" r:id="rId8"/>
    <p:sldId id="263" r:id="rId9"/>
    <p:sldId id="274" r:id="rId10"/>
    <p:sldId id="288" r:id="rId11"/>
    <p:sldId id="28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19" autoAdjust="0"/>
    <p:restoredTop sz="70623" autoAdjust="0"/>
  </p:normalViewPr>
  <p:slideViewPr>
    <p:cSldViewPr snapToGrid="0">
      <p:cViewPr varScale="1">
        <p:scale>
          <a:sx n="60" d="100"/>
          <a:sy n="60" d="100"/>
        </p:scale>
        <p:origin x="8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32DFD2-9416-4045-8556-476D3F8F92F1}" type="datetimeFigureOut">
              <a:rPr lang="en-US" smtClean="0"/>
              <a:t>12/10/2021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819EC-E201-490F-81DA-9F9EDD514313}" type="slidenum">
              <a:rPr lang="en-US" smtClean="0"/>
              <a:t>‹#›</a:t>
            </a:fld>
            <a:endParaRPr lang="en-US"/>
          </a:p>
        </p:txBody>
      </p:sp>
    </p:spTree>
    <p:extLst>
      <p:ext uri="{BB962C8B-B14F-4D97-AF65-F5344CB8AC3E}">
        <p14:creationId xmlns:p14="http://schemas.microsoft.com/office/powerpoint/2010/main" val="28842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Thank you for taking time out of your evening to join us</a:t>
            </a:r>
          </a:p>
          <a:p>
            <a:pPr marL="171450" indent="-171450">
              <a:buFont typeface="Arial" panose="020B0604020202020204" pitchFamily="34" charset="0"/>
              <a:buChar char="•"/>
            </a:pPr>
            <a:r>
              <a:rPr lang="en-US" dirty="0"/>
              <a:t>We won’t be recording this evening, but we will post the slide deck, including the Q&amp;A on the All Aboard page, which you can find on the dropdown menu under the Parents tab and under the Info tab</a:t>
            </a:r>
          </a:p>
          <a:p>
            <a:pPr marL="171450" indent="-171450">
              <a:buFont typeface="Arial" panose="020B0604020202020204" pitchFamily="34" charset="0"/>
              <a:buChar char="•"/>
            </a:pPr>
            <a:r>
              <a:rPr lang="en-US" dirty="0"/>
              <a:t>Just like last month, if you have a question, please type it in the Chat. Once we finish the 15-minute presentation, we’ll spend the rest of our time on questions</a:t>
            </a:r>
          </a:p>
          <a:p>
            <a:pPr marL="171450" indent="-171450">
              <a:buFont typeface="Arial" panose="020B0604020202020204" pitchFamily="34" charset="0"/>
              <a:buChar char="•"/>
            </a:pPr>
            <a:r>
              <a:rPr lang="en-US" dirty="0"/>
              <a:t>All the questions are being noted and we’ll add them to the slide deck before we post it on the website. </a:t>
            </a:r>
          </a:p>
          <a:p>
            <a:pPr marL="171450" indent="-171450">
              <a:buFont typeface="Arial" panose="020B0604020202020204" pitchFamily="34" charset="0"/>
              <a:buChar char="•"/>
            </a:pPr>
            <a:r>
              <a:rPr lang="en-US" dirty="0"/>
              <a:t>Please mute yourself during the presentation, but feel free to unmute once we go to Q&amp;A</a:t>
            </a:r>
          </a:p>
          <a:p>
            <a:pPr marL="171450" indent="-171450">
              <a:buFont typeface="Arial" panose="020B0604020202020204" pitchFamily="34" charset="0"/>
              <a:buChar char="•"/>
            </a:pPr>
            <a:r>
              <a:rPr lang="en-US" dirty="0"/>
              <a:t>This evening, we’ll be talking about:</a:t>
            </a:r>
          </a:p>
          <a:p>
            <a:pPr marL="628650" lvl="1" indent="-171450">
              <a:buFont typeface="Arial" panose="020B0604020202020204" pitchFamily="34" charset="0"/>
              <a:buChar char="•"/>
            </a:pPr>
            <a:r>
              <a:rPr lang="en-US" dirty="0"/>
              <a:t>Nutrition</a:t>
            </a:r>
          </a:p>
          <a:p>
            <a:pPr marL="628650" lvl="1" indent="-171450">
              <a:buFont typeface="Arial" panose="020B0604020202020204" pitchFamily="34" charset="0"/>
              <a:buChar char="•"/>
            </a:pPr>
            <a:r>
              <a:rPr lang="en-US" dirty="0"/>
              <a:t>Uniforms</a:t>
            </a:r>
          </a:p>
          <a:p>
            <a:pPr marL="628650" lvl="1" indent="-171450">
              <a:buFont typeface="Arial" panose="020B0604020202020204" pitchFamily="34" charset="0"/>
              <a:buChar char="•"/>
            </a:pPr>
            <a:r>
              <a:rPr lang="en-US" dirty="0"/>
              <a:t>Winter Break</a:t>
            </a:r>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a:t>
            </a:fld>
            <a:endParaRPr lang="en-US"/>
          </a:p>
        </p:txBody>
      </p:sp>
    </p:spTree>
    <p:extLst>
      <p:ext uri="{BB962C8B-B14F-4D97-AF65-F5344CB8AC3E}">
        <p14:creationId xmlns:p14="http://schemas.microsoft.com/office/powerpoint/2010/main" val="1969299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10</a:t>
            </a:fld>
            <a:endParaRPr lang="en-US"/>
          </a:p>
        </p:txBody>
      </p:sp>
    </p:spTree>
    <p:extLst>
      <p:ext uri="{BB962C8B-B14F-4D97-AF65-F5344CB8AC3E}">
        <p14:creationId xmlns:p14="http://schemas.microsoft.com/office/powerpoint/2010/main" val="3570886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11</a:t>
            </a:fld>
            <a:endParaRPr lang="en-US"/>
          </a:p>
        </p:txBody>
      </p:sp>
    </p:spTree>
    <p:extLst>
      <p:ext uri="{BB962C8B-B14F-4D97-AF65-F5344CB8AC3E}">
        <p14:creationId xmlns:p14="http://schemas.microsoft.com/office/powerpoint/2010/main" val="3780807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that your child is working out regularly, they will need to pay better attention to their nutrition</a:t>
            </a:r>
          </a:p>
          <a:p>
            <a:pPr marL="171450" indent="-171450">
              <a:buFont typeface="Arial" panose="020B0604020202020204" pitchFamily="34" charset="0"/>
              <a:buChar char="•"/>
            </a:pPr>
            <a:r>
              <a:rPr lang="en-US" dirty="0"/>
              <a:t>Eating right, and avoiding unhealthy foods, will keep them in top form</a:t>
            </a:r>
          </a:p>
        </p:txBody>
      </p:sp>
      <p:sp>
        <p:nvSpPr>
          <p:cNvPr id="4" name="Slide Number Placeholder 3"/>
          <p:cNvSpPr>
            <a:spLocks noGrp="1"/>
          </p:cNvSpPr>
          <p:nvPr>
            <p:ph type="sldNum" sz="quarter" idx="5"/>
          </p:nvPr>
        </p:nvSpPr>
        <p:spPr/>
        <p:txBody>
          <a:bodyPr/>
          <a:lstStyle/>
          <a:p>
            <a:fld id="{01E819EC-E201-490F-81DA-9F9EDD514313}" type="slidenum">
              <a:rPr lang="en-US" smtClean="0"/>
              <a:t>2</a:t>
            </a:fld>
            <a:endParaRPr lang="en-US"/>
          </a:p>
        </p:txBody>
      </p:sp>
    </p:spTree>
    <p:extLst>
      <p:ext uri="{BB962C8B-B14F-4D97-AF65-F5344CB8AC3E}">
        <p14:creationId xmlns:p14="http://schemas.microsoft.com/office/powerpoint/2010/main" val="10058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They need to eat 3 full meals and a couple of snacks regularly</a:t>
            </a:r>
          </a:p>
          <a:p>
            <a:pPr marL="628650" lvl="1" indent="-171450">
              <a:buFont typeface="Arial" panose="020B0604020202020204" pitchFamily="34" charset="0"/>
              <a:buChar char="•"/>
            </a:pPr>
            <a:r>
              <a:rPr lang="en-US" dirty="0"/>
              <a:t>Stay away from overly processed foods and things with added sugars</a:t>
            </a:r>
          </a:p>
          <a:p>
            <a:pPr marL="628650" lvl="1" indent="-171450">
              <a:buFont typeface="Arial" panose="020B0604020202020204" pitchFamily="34" charset="0"/>
              <a:buChar char="•"/>
            </a:pPr>
            <a:r>
              <a:rPr lang="en-US" dirty="0"/>
              <a:t>If sugar is in the first five ingredients on the nutrition label, it has a lot of added sugar</a:t>
            </a:r>
          </a:p>
          <a:p>
            <a:pPr marL="628650" lvl="1" indent="-171450">
              <a:buFont typeface="Arial" panose="020B0604020202020204" pitchFamily="34" charset="0"/>
              <a:buChar char="•"/>
            </a:pPr>
            <a:r>
              <a:rPr lang="en-US" dirty="0"/>
              <a:t>They should eat a snack both before and after practice</a:t>
            </a:r>
          </a:p>
        </p:txBody>
      </p:sp>
      <p:sp>
        <p:nvSpPr>
          <p:cNvPr id="4" name="Slide Number Placeholder 3"/>
          <p:cNvSpPr>
            <a:spLocks noGrp="1"/>
          </p:cNvSpPr>
          <p:nvPr>
            <p:ph type="sldNum" sz="quarter" idx="5"/>
          </p:nvPr>
        </p:nvSpPr>
        <p:spPr/>
        <p:txBody>
          <a:bodyPr/>
          <a:lstStyle/>
          <a:p>
            <a:fld id="{01E819EC-E201-490F-81DA-9F9EDD514313}" type="slidenum">
              <a:rPr lang="en-US" smtClean="0"/>
              <a:t>3</a:t>
            </a:fld>
            <a:endParaRPr lang="en-US"/>
          </a:p>
        </p:txBody>
      </p:sp>
    </p:spTree>
    <p:extLst>
      <p:ext uri="{BB962C8B-B14F-4D97-AF65-F5344CB8AC3E}">
        <p14:creationId xmlns:p14="http://schemas.microsoft.com/office/powerpoint/2010/main" val="3584482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We’ve posted a series of more-detailed nutrition documents on the website. Go to the Parents tab and select the Nutrition page from the dropdown menu. There you’ll find information on general nutrition requirements for student athletes as well as downloadable PDFs listing foods for pre-and post-workout snacks and building lean muscle.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4</a:t>
            </a:fld>
            <a:endParaRPr lang="en-US"/>
          </a:p>
        </p:txBody>
      </p:sp>
    </p:spTree>
    <p:extLst>
      <p:ext uri="{BB962C8B-B14F-4D97-AF65-F5344CB8AC3E}">
        <p14:creationId xmlns:p14="http://schemas.microsoft.com/office/powerpoint/2010/main" val="2330564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More details on this are in the PDFs on the Nutrition page – you’ll learn why these foods are good, and how your child’s body will use them to fuel or recover workouts and build lean muscle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5</a:t>
            </a:fld>
            <a:endParaRPr lang="en-US"/>
          </a:p>
        </p:txBody>
      </p:sp>
    </p:spTree>
    <p:extLst>
      <p:ext uri="{BB962C8B-B14F-4D97-AF65-F5344CB8AC3E}">
        <p14:creationId xmlns:p14="http://schemas.microsoft.com/office/powerpoint/2010/main" val="3368428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Because the girls only have an hour between school and practice, they should eat either a lighter snack or try to eat something before school is over</a:t>
            </a:r>
          </a:p>
          <a:p>
            <a:pPr marL="171450" indent="-171450">
              <a:buFont typeface="Arial" panose="020B0604020202020204" pitchFamily="34" charset="0"/>
              <a:buChar char="•"/>
            </a:pPr>
            <a:r>
              <a:rPr lang="en-US" dirty="0"/>
              <a:t>The boys have a full 2 hours between school and practice, so they should eat a full snack</a:t>
            </a:r>
          </a:p>
          <a:p>
            <a:pPr marL="171450" indent="-171450">
              <a:buFont typeface="Arial" panose="020B0604020202020204" pitchFamily="34" charset="0"/>
              <a:buChar char="•"/>
            </a:pPr>
            <a:r>
              <a:rPr lang="en-US" dirty="0"/>
              <a:t>For the energy bars, look at the ingredients. Not all are as healthy as they seem. </a:t>
            </a:r>
            <a:r>
              <a:rPr lang="en-US" dirty="0" err="1"/>
              <a:t>Clif</a:t>
            </a:r>
            <a:r>
              <a:rPr lang="en-US" dirty="0"/>
              <a:t> and KIND bars are good, Lara bars are okay. The added sugar in bars from major brands, like Nabisco or Healthy Choice, outweigh the positive aspects of the healthy ingredients</a:t>
            </a:r>
          </a:p>
          <a:p>
            <a:pPr marL="171450" indent="-171450">
              <a:buFont typeface="Arial" panose="020B0604020202020204" pitchFamily="34" charset="0"/>
              <a:buChar char="•"/>
            </a:pPr>
            <a:r>
              <a:rPr lang="en-US" dirty="0"/>
              <a:t>Peanut butters should be as close to natural as possible – Jif and Skippy, and those like it, have a lot of added sugars</a:t>
            </a:r>
          </a:p>
        </p:txBody>
      </p:sp>
      <p:sp>
        <p:nvSpPr>
          <p:cNvPr id="4" name="Slide Number Placeholder 3"/>
          <p:cNvSpPr>
            <a:spLocks noGrp="1"/>
          </p:cNvSpPr>
          <p:nvPr>
            <p:ph type="sldNum" sz="quarter" idx="5"/>
          </p:nvPr>
        </p:nvSpPr>
        <p:spPr/>
        <p:txBody>
          <a:bodyPr/>
          <a:lstStyle/>
          <a:p>
            <a:fld id="{01E819EC-E201-490F-81DA-9F9EDD514313}" type="slidenum">
              <a:rPr lang="en-US" smtClean="0"/>
              <a:t>6</a:t>
            </a:fld>
            <a:endParaRPr lang="en-US"/>
          </a:p>
        </p:txBody>
      </p:sp>
    </p:spTree>
    <p:extLst>
      <p:ext uri="{BB962C8B-B14F-4D97-AF65-F5344CB8AC3E}">
        <p14:creationId xmlns:p14="http://schemas.microsoft.com/office/powerpoint/2010/main" val="4106195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For more details on what each of these foods do for your body after a workout, go to the Post-Workout Nutrition document on the website</a:t>
            </a:r>
          </a:p>
          <a:p>
            <a:pPr marL="171450" indent="-171450">
              <a:buFont typeface="Arial" panose="020B0604020202020204" pitchFamily="34" charset="0"/>
              <a:buChar char="•"/>
            </a:pPr>
            <a:r>
              <a:rPr lang="en-US" dirty="0"/>
              <a:t>Not all chocolate milks are alike</a:t>
            </a:r>
          </a:p>
          <a:p>
            <a:pPr marL="628650" lvl="1" indent="-171450">
              <a:buFont typeface="Arial" panose="020B0604020202020204" pitchFamily="34" charset="0"/>
              <a:buChar char="•"/>
            </a:pPr>
            <a:r>
              <a:rPr lang="en-US" dirty="0" err="1"/>
              <a:t>YooHoo</a:t>
            </a:r>
            <a:r>
              <a:rPr lang="en-US" dirty="0"/>
              <a:t> is not actually milk. The label calls it a “chocolate drink” and the second ingredient listed is sugar</a:t>
            </a:r>
          </a:p>
          <a:p>
            <a:pPr marL="628650" lvl="1" indent="-171450">
              <a:buFont typeface="Arial" panose="020B0604020202020204" pitchFamily="34" charset="0"/>
              <a:buChar char="•"/>
            </a:pPr>
            <a:r>
              <a:rPr lang="en-US" dirty="0" err="1"/>
              <a:t>MuscleMilk</a:t>
            </a:r>
            <a:r>
              <a:rPr lang="en-US" dirty="0"/>
              <a:t> and things like it are good, but don’t give any more positive benefits than regular chocolate milk and from a health perspective are not worth the extra expense</a:t>
            </a:r>
          </a:p>
          <a:p>
            <a:pPr marL="628650" lvl="1" indent="-171450">
              <a:buFont typeface="Arial" panose="020B0604020202020204" pitchFamily="34" charset="0"/>
              <a:buChar char="•"/>
            </a:pPr>
            <a:r>
              <a:rPr lang="en-US" dirty="0"/>
              <a:t>Shelf-stable chocolate milks, like Horizon, is found in most grocery stores and do not have to be refrigerated; they are a good choice to send to school in the morning</a:t>
            </a:r>
          </a:p>
          <a:p>
            <a:pPr marL="171450" lvl="0" indent="-171450">
              <a:buFont typeface="Arial" panose="020B0604020202020204" pitchFamily="34" charset="0"/>
              <a:buChar char="•"/>
            </a:pPr>
            <a:r>
              <a:rPr lang="en-US" dirty="0"/>
              <a:t>If you freeze the yogurt and put it in a waterproof container, it will thaw throughout the day and be okay to eat after practice</a:t>
            </a:r>
          </a:p>
          <a:p>
            <a:pPr marL="171450" lvl="0" indent="-171450">
              <a:buFont typeface="Arial" panose="020B0604020202020204" pitchFamily="34" charset="0"/>
              <a:buChar char="•"/>
            </a:pPr>
            <a:r>
              <a:rPr lang="en-US" dirty="0"/>
              <a:t>Foods that need to be refrigerated could be packaged with a small Ziploc baggie of ice, double-bagged, or a small reusable icepack designed for water bottles</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7</a:t>
            </a:fld>
            <a:endParaRPr lang="en-US"/>
          </a:p>
        </p:txBody>
      </p:sp>
    </p:spTree>
    <p:extLst>
      <p:ext uri="{BB962C8B-B14F-4D97-AF65-F5344CB8AC3E}">
        <p14:creationId xmlns:p14="http://schemas.microsoft.com/office/powerpoint/2010/main" val="2403434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8</a:t>
            </a:fld>
            <a:endParaRPr lang="en-US"/>
          </a:p>
        </p:txBody>
      </p:sp>
    </p:spTree>
    <p:extLst>
      <p:ext uri="{BB962C8B-B14F-4D97-AF65-F5344CB8AC3E}">
        <p14:creationId xmlns:p14="http://schemas.microsoft.com/office/powerpoint/2010/main" val="331737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9</a:t>
            </a:fld>
            <a:endParaRPr lang="en-US"/>
          </a:p>
        </p:txBody>
      </p:sp>
    </p:spTree>
    <p:extLst>
      <p:ext uri="{BB962C8B-B14F-4D97-AF65-F5344CB8AC3E}">
        <p14:creationId xmlns:p14="http://schemas.microsoft.com/office/powerpoint/2010/main" val="2954033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7449-C03D-421D-8004-F38183AF6F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C04BC6-40A6-4CAC-96E6-1D7B5F379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652A5F-14F0-4FB6-A6F3-49CE5B397A6A}"/>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DF2DE92A-AD6C-4F5C-9580-92C180148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6C649-890A-4476-BEFD-955204F3ACD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50396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7EAB-84AE-4DE5-8C0C-40F73F27DA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B7176-C200-4CA2-B795-994BEC3672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B97A-C4A3-4D7B-AAE4-3C8617F22790}"/>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7345C41B-5121-4363-A66E-DBBA607E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D3CD9-FE19-4A3E-8D2C-451E6F971E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1556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3F330-F0FE-4B70-84B5-A3C34759FD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8123E-09F4-49BE-A91D-0953DEE57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24CBCC-2E06-48BB-B882-957991D96D81}"/>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BB77B16E-6476-4D30-B28F-A135473786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8C0AC-8667-4819-BA3C-B52A69030C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004408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AE61-BED8-41EC-A243-F5B411B70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EE236-7E6C-4E11-B908-18C04192CB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A284C-F2F4-41EA-9169-2FBCF78C493F}"/>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98C6E1EB-E9C0-4E34-BC2F-FB3270D4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A401F0-11E7-43D8-824A-37BD54EBC14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50815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7841-A437-4AE2-B29C-546CCAF8CF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0B4DC8-4C93-4F42-9FC8-BCC588DF17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7D661E-42CB-4B14-A4BE-C6DA6E067FA6}"/>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E3A94474-D288-48B5-BA40-F71E977A5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7FC2-7664-4B85-9D99-AC6A48D6008F}"/>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31271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4E85-3590-4621-8FE9-F6CD2962FC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DF7AEC-8ED4-42C3-A0DB-996C42977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7C12D9-1319-41AA-8665-7C82B98A4B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5F66BC-2794-4E53-9B41-6F1CDE550CE7}"/>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6" name="Footer Placeholder 5">
            <a:extLst>
              <a:ext uri="{FF2B5EF4-FFF2-40B4-BE49-F238E27FC236}">
                <a16:creationId xmlns:a16="http://schemas.microsoft.com/office/drawing/2014/main" id="{5997D8CE-F74C-4D4B-AD7C-E16685271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813E4-2EC5-4D46-A9DF-DA92DA17D15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29563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4BBE3-E077-490C-AE60-01AE685C18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A5F613-B69F-42D3-925A-48E7A9DB5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C2AE13-FE71-4A02-97A4-C6A914C890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DDF458-8766-43CB-91F0-464B214C35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2D1430-BB97-4BEE-A727-37B0F81039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82DA8-1D63-465E-8AE4-08CB2F18B7F0}"/>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8" name="Footer Placeholder 7">
            <a:extLst>
              <a:ext uri="{FF2B5EF4-FFF2-40B4-BE49-F238E27FC236}">
                <a16:creationId xmlns:a16="http://schemas.microsoft.com/office/drawing/2014/main" id="{DB797299-395E-4021-9254-B9A6B4943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653421-8CC3-4ACC-8015-5F6973F6FBC4}"/>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937314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10D9-847D-48F1-95A6-F577C7A99D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495ED-B7A7-453A-BB03-265CF23B2270}"/>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4" name="Footer Placeholder 3">
            <a:extLst>
              <a:ext uri="{FF2B5EF4-FFF2-40B4-BE49-F238E27FC236}">
                <a16:creationId xmlns:a16="http://schemas.microsoft.com/office/drawing/2014/main" id="{DA3F2473-11FF-4E0B-A50F-CA8615BF3B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6032D5-C814-4D10-A293-580D9250910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4999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6D919-2B5A-41E8-9527-F2CF44006F61}"/>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3" name="Footer Placeholder 2">
            <a:extLst>
              <a:ext uri="{FF2B5EF4-FFF2-40B4-BE49-F238E27FC236}">
                <a16:creationId xmlns:a16="http://schemas.microsoft.com/office/drawing/2014/main" id="{1A94F148-F02E-4AEC-9709-8B44B5AF72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FEE4A8-943A-4114-B669-770A2656D433}"/>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65756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DCA8-733F-4C62-892E-68FC6D7BE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5B9B50-DA57-4BB2-966A-F7EA7CDF00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266E22-7A3B-45AD-AE70-13F7E9DFF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33AFC6-C04E-4F87-845B-949DAB8A23EB}"/>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6" name="Footer Placeholder 5">
            <a:extLst>
              <a:ext uri="{FF2B5EF4-FFF2-40B4-BE49-F238E27FC236}">
                <a16:creationId xmlns:a16="http://schemas.microsoft.com/office/drawing/2014/main" id="{AC7457AD-690D-4A64-AEE2-E8F6C9C2B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AE38C-22AF-48D6-AC7E-1A8A3FF0E8F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625176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CB47-9411-43AC-B4E3-541FFDCD1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CCCBC3-5EDD-4F34-8DE4-72E0908D4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BB81C4-02B6-40DC-8FF4-C7FB6F3030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FDCBA-D760-4C8F-B8E1-3FEA77EE76C9}"/>
              </a:ext>
            </a:extLst>
          </p:cNvPr>
          <p:cNvSpPr>
            <a:spLocks noGrp="1"/>
          </p:cNvSpPr>
          <p:nvPr>
            <p:ph type="dt" sz="half" idx="10"/>
          </p:nvPr>
        </p:nvSpPr>
        <p:spPr/>
        <p:txBody>
          <a:bodyPr/>
          <a:lstStyle/>
          <a:p>
            <a:fld id="{30642E25-58A8-4446-9DD3-685F55E25EC4}" type="datetimeFigureOut">
              <a:rPr lang="en-US" smtClean="0"/>
              <a:t>12/10/2021</a:t>
            </a:fld>
            <a:endParaRPr lang="en-US"/>
          </a:p>
        </p:txBody>
      </p:sp>
      <p:sp>
        <p:nvSpPr>
          <p:cNvPr id="6" name="Footer Placeholder 5">
            <a:extLst>
              <a:ext uri="{FF2B5EF4-FFF2-40B4-BE49-F238E27FC236}">
                <a16:creationId xmlns:a16="http://schemas.microsoft.com/office/drawing/2014/main" id="{40CF6217-10EF-46CE-9550-9D6A21395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55F46B-05C6-48FF-877A-B4861BFE0395}"/>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65781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236B89-7D28-4B60-B9D3-9944101492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7242E4-5BA7-4DF8-9806-4279BD623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5EE46-D6B1-4CB5-9DF1-DEBAE84598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42E25-58A8-4446-9DD3-685F55E25EC4}" type="datetimeFigureOut">
              <a:rPr lang="en-US" smtClean="0"/>
              <a:t>12/10/2021</a:t>
            </a:fld>
            <a:endParaRPr lang="en-US"/>
          </a:p>
        </p:txBody>
      </p:sp>
      <p:sp>
        <p:nvSpPr>
          <p:cNvPr id="5" name="Footer Placeholder 4">
            <a:extLst>
              <a:ext uri="{FF2B5EF4-FFF2-40B4-BE49-F238E27FC236}">
                <a16:creationId xmlns:a16="http://schemas.microsoft.com/office/drawing/2014/main" id="{A26FEA08-C9E7-4F35-97C9-58420305E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F357B2-9BAA-4906-AC48-25DC00B2ED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884D1-0AD1-442C-979F-E07FECDB77FD}" type="slidenum">
              <a:rPr lang="en-US" smtClean="0"/>
              <a:t>‹#›</a:t>
            </a:fld>
            <a:endParaRPr lang="en-US"/>
          </a:p>
        </p:txBody>
      </p:sp>
    </p:spTree>
    <p:extLst>
      <p:ext uri="{BB962C8B-B14F-4D97-AF65-F5344CB8AC3E}">
        <p14:creationId xmlns:p14="http://schemas.microsoft.com/office/powerpoint/2010/main" val="3742783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ECFB45ED-9A3D-474A-8D14-4E77095FDC96}"/>
              </a:ext>
            </a:extLst>
          </p:cNvPr>
          <p:cNvGrpSpPr/>
          <p:nvPr/>
        </p:nvGrpSpPr>
        <p:grpSpPr>
          <a:xfrm>
            <a:off x="643467" y="1389142"/>
            <a:ext cx="10905066" cy="4079716"/>
            <a:chOff x="607366" y="3418889"/>
            <a:chExt cx="7348742" cy="2749254"/>
          </a:xfrm>
        </p:grpSpPr>
        <p:sp>
          <p:nvSpPr>
            <p:cNvPr id="20" name="Right Triangle 19">
              <a:extLst>
                <a:ext uri="{FF2B5EF4-FFF2-40B4-BE49-F238E27FC236}">
                  <a16:creationId xmlns:a16="http://schemas.microsoft.com/office/drawing/2014/main" id="{7696C89B-79D7-46A6-AEE6-4EB6EF38E7B8}"/>
                </a:ext>
              </a:extLst>
            </p:cNvPr>
            <p:cNvSpPr/>
            <p:nvPr/>
          </p:nvSpPr>
          <p:spPr>
            <a:xfrm>
              <a:off x="613611" y="3429001"/>
              <a:ext cx="7342497" cy="2739142"/>
            </a:xfrm>
            <a:prstGeom prst="rtTriangle">
              <a:avLst/>
            </a:prstGeom>
            <a:solidFill>
              <a:schemeClr val="accent4">
                <a:lumMod val="60000"/>
                <a:lumOff val="4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F5CF6C13-7A33-4959-AF49-332EF5A46FDD}"/>
                </a:ext>
              </a:extLst>
            </p:cNvPr>
            <p:cNvSpPr/>
            <p:nvPr/>
          </p:nvSpPr>
          <p:spPr>
            <a:xfrm rot="10800000">
              <a:off x="613611" y="3421067"/>
              <a:ext cx="7342497" cy="2747075"/>
            </a:xfrm>
            <a:prstGeom prst="rtTriangl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00611A-3425-4958-A20F-AF21129D2AB4}"/>
                </a:ext>
              </a:extLst>
            </p:cNvPr>
            <p:cNvSpPr/>
            <p:nvPr/>
          </p:nvSpPr>
          <p:spPr>
            <a:xfrm>
              <a:off x="607366" y="3418889"/>
              <a:ext cx="555477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89AF564-8F8E-4865-86B4-8C24487CD5BD}"/>
                </a:ext>
              </a:extLst>
            </p:cNvPr>
            <p:cNvSpPr/>
            <p:nvPr/>
          </p:nvSpPr>
          <p:spPr>
            <a:xfrm>
              <a:off x="6175722" y="3421065"/>
              <a:ext cx="176680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EDE7538F-7BFC-40FB-95F4-D55F0EE84132}"/>
                </a:ext>
              </a:extLst>
            </p:cNvPr>
            <p:cNvSpPr txBox="1"/>
            <p:nvPr/>
          </p:nvSpPr>
          <p:spPr>
            <a:xfrm>
              <a:off x="6181965" y="3508166"/>
              <a:ext cx="1766807" cy="2646878"/>
            </a:xfrm>
            <a:prstGeom prst="rect">
              <a:avLst/>
            </a:prstGeom>
            <a:noFill/>
          </p:spPr>
          <p:txBody>
            <a:bodyPr wrap="square" rtlCol="0">
              <a:normAutofit lnSpcReduction="10000"/>
            </a:bodyPr>
            <a:lstStyle/>
            <a:p>
              <a:pPr>
                <a:lnSpc>
                  <a:spcPct val="90000"/>
                </a:lnSpc>
                <a:spcAft>
                  <a:spcPts val="600"/>
                </a:spcAft>
              </a:pPr>
              <a:r>
                <a:rPr lang="en-US" sz="2800" b="1" dirty="0">
                  <a:solidFill>
                    <a:schemeClr val="bg1">
                      <a:lumMod val="95000"/>
                    </a:schemeClr>
                  </a:solidFill>
                  <a:latin typeface="Lucida Sans Typewriter" panose="020B0509030504030204" pitchFamily="49" charset="0"/>
                </a:rPr>
                <a:t>ADMIT ONE</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b="1" dirty="0">
                  <a:solidFill>
                    <a:schemeClr val="bg1">
                      <a:lumMod val="95000"/>
                    </a:schemeClr>
                  </a:solidFill>
                  <a:latin typeface="Lucida Sans Typewriter" panose="020B0509030504030204" pitchFamily="49" charset="0"/>
                </a:rPr>
                <a:t>All Aboard</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2</a:t>
              </a:r>
              <a:r>
                <a:rPr lang="en-US" sz="2800" baseline="30000" dirty="0">
                  <a:solidFill>
                    <a:schemeClr val="bg1">
                      <a:lumMod val="95000"/>
                    </a:schemeClr>
                  </a:solidFill>
                  <a:latin typeface="Lucida Sans Typewriter" panose="020B0509030504030204" pitchFamily="49" charset="0"/>
                </a:rPr>
                <a:t>nd</a:t>
              </a:r>
              <a:r>
                <a:rPr lang="en-US" sz="2800" dirty="0">
                  <a:solidFill>
                    <a:schemeClr val="bg1">
                      <a:lumMod val="95000"/>
                    </a:schemeClr>
                  </a:solidFill>
                  <a:latin typeface="Lucida Sans Typewriter" panose="020B0509030504030204" pitchFamily="49" charset="0"/>
                </a:rPr>
                <a:t> Thursday each month</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7:30-8:30 pm </a:t>
              </a:r>
            </a:p>
            <a:p>
              <a:pPr>
                <a:lnSpc>
                  <a:spcPct val="90000"/>
                </a:lnSpc>
                <a:spcAft>
                  <a:spcPts val="600"/>
                </a:spcAft>
              </a:pPr>
              <a:endParaRPr lang="en-US" sz="2800" dirty="0"/>
            </a:p>
          </p:txBody>
        </p:sp>
        <p:pic>
          <p:nvPicPr>
            <p:cNvPr id="27" name="Picture 26" descr="Shape&#10;&#10;Description automatically generated with medium confidence">
              <a:extLst>
                <a:ext uri="{FF2B5EF4-FFF2-40B4-BE49-F238E27FC236}">
                  <a16:creationId xmlns:a16="http://schemas.microsoft.com/office/drawing/2014/main" id="{798B2DF0-9037-4136-ACAE-2CBAAA1B6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609" y="5673755"/>
              <a:ext cx="2252792" cy="481289"/>
            </a:xfrm>
            <a:prstGeom prst="rect">
              <a:avLst/>
            </a:prstGeom>
          </p:spPr>
        </p:pic>
        <p:sp>
          <p:nvSpPr>
            <p:cNvPr id="28" name="TextBox 27">
              <a:extLst>
                <a:ext uri="{FF2B5EF4-FFF2-40B4-BE49-F238E27FC236}">
                  <a16:creationId xmlns:a16="http://schemas.microsoft.com/office/drawing/2014/main" id="{6A72D61D-34A9-4A98-A6FD-C1902283D329}"/>
                </a:ext>
              </a:extLst>
            </p:cNvPr>
            <p:cNvSpPr txBox="1"/>
            <p:nvPr/>
          </p:nvSpPr>
          <p:spPr>
            <a:xfrm>
              <a:off x="2109860" y="3440575"/>
              <a:ext cx="3249545" cy="646331"/>
            </a:xfrm>
            <a:prstGeom prst="rect">
              <a:avLst/>
            </a:prstGeom>
            <a:noFill/>
          </p:spPr>
          <p:txBody>
            <a:bodyPr wrap="square" rtlCol="0">
              <a:normAutofit/>
            </a:bodyPr>
            <a:lstStyle/>
            <a:p>
              <a:pPr>
                <a:lnSpc>
                  <a:spcPct val="90000"/>
                </a:lnSpc>
                <a:spcAft>
                  <a:spcPts val="600"/>
                </a:spcAft>
              </a:pPr>
              <a:r>
                <a:rPr lang="en-US" sz="2400" b="1" i="1">
                  <a:solidFill>
                    <a:schemeClr val="bg1">
                      <a:lumMod val="95000"/>
                    </a:schemeClr>
                  </a:solidFill>
                  <a:latin typeface="Lucida Sans Typewriter" panose="020B0509030504030204" pitchFamily="49" charset="0"/>
                </a:rPr>
                <a:t>All Aboard: </a:t>
              </a:r>
              <a:r>
                <a:rPr lang="en-US" sz="2400">
                  <a:solidFill>
                    <a:schemeClr val="bg1">
                      <a:lumMod val="95000"/>
                    </a:schemeClr>
                  </a:solidFill>
                  <a:latin typeface="Lucida Sans Typewriter" panose="020B0509030504030204" pitchFamily="49" charset="0"/>
                </a:rPr>
                <a:t>A Parent’s </a:t>
              </a:r>
            </a:p>
            <a:p>
              <a:pPr>
                <a:lnSpc>
                  <a:spcPct val="90000"/>
                </a:lnSpc>
                <a:spcAft>
                  <a:spcPts val="600"/>
                </a:spcAft>
              </a:pPr>
              <a:r>
                <a:rPr lang="en-US" sz="2400">
                  <a:solidFill>
                    <a:schemeClr val="bg1">
                      <a:lumMod val="95000"/>
                    </a:schemeClr>
                  </a:solidFill>
                  <a:latin typeface="Lucida Sans Typewriter" panose="020B0509030504030204" pitchFamily="49" charset="0"/>
                </a:rPr>
                <a:t>Introduction to Crew</a:t>
              </a:r>
            </a:p>
          </p:txBody>
        </p:sp>
        <p:sp>
          <p:nvSpPr>
            <p:cNvPr id="29" name="TextBox 28">
              <a:extLst>
                <a:ext uri="{FF2B5EF4-FFF2-40B4-BE49-F238E27FC236}">
                  <a16:creationId xmlns:a16="http://schemas.microsoft.com/office/drawing/2014/main" id="{0760C955-060C-4A47-871D-8421087BC738}"/>
                </a:ext>
              </a:extLst>
            </p:cNvPr>
            <p:cNvSpPr txBox="1"/>
            <p:nvPr/>
          </p:nvSpPr>
          <p:spPr>
            <a:xfrm>
              <a:off x="4717600" y="4446498"/>
              <a:ext cx="1073971" cy="923330"/>
            </a:xfrm>
            <a:prstGeom prst="rect">
              <a:avLst/>
            </a:prstGeom>
            <a:noFill/>
          </p:spPr>
          <p:txBody>
            <a:bodyPr wrap="square" rtlCol="0">
              <a:normAutofit/>
            </a:bodyPr>
            <a:lstStyle/>
            <a:p>
              <a:pPr>
                <a:lnSpc>
                  <a:spcPct val="90000"/>
                </a:lnSpc>
                <a:spcAft>
                  <a:spcPts val="600"/>
                </a:spcAft>
              </a:pPr>
              <a:r>
                <a:rPr lang="en-US" sz="2800">
                  <a:solidFill>
                    <a:schemeClr val="bg1">
                      <a:lumMod val="95000"/>
                    </a:schemeClr>
                  </a:solidFill>
                  <a:latin typeface="Lucida Sans Typewriter" panose="020B0509030504030204" pitchFamily="49" charset="0"/>
                </a:rPr>
                <a:t>SEAT CLASS: </a:t>
              </a:r>
              <a:r>
                <a:rPr lang="en-US" sz="2800">
                  <a:latin typeface="Lucida Sans Typewriter" panose="020B0509030504030204" pitchFamily="49" charset="0"/>
                </a:rPr>
                <a:t>Parent</a:t>
              </a:r>
            </a:p>
          </p:txBody>
        </p:sp>
        <p:sp>
          <p:nvSpPr>
            <p:cNvPr id="30" name="TextBox 29">
              <a:extLst>
                <a:ext uri="{FF2B5EF4-FFF2-40B4-BE49-F238E27FC236}">
                  <a16:creationId xmlns:a16="http://schemas.microsoft.com/office/drawing/2014/main" id="{F1C04500-ACB1-4A78-9171-72B90E32AD0E}"/>
                </a:ext>
              </a:extLst>
            </p:cNvPr>
            <p:cNvSpPr txBox="1"/>
            <p:nvPr/>
          </p:nvSpPr>
          <p:spPr>
            <a:xfrm>
              <a:off x="2604687" y="4504773"/>
              <a:ext cx="1796471" cy="1075789"/>
            </a:xfrm>
            <a:prstGeom prst="rect">
              <a:avLst/>
            </a:prstGeom>
            <a:noFill/>
          </p:spPr>
          <p:txBody>
            <a:bodyPr wrap="square" rtlCol="0">
              <a:normAutofit lnSpcReduction="10000"/>
            </a:bodyPr>
            <a:lstStyle/>
            <a:p>
              <a:pPr>
                <a:lnSpc>
                  <a:spcPct val="90000"/>
                </a:lnSpc>
                <a:spcAft>
                  <a:spcPts val="600"/>
                </a:spcAft>
              </a:pPr>
              <a:r>
                <a:rPr lang="en-US" sz="2800" dirty="0">
                  <a:latin typeface="Lucida Sans Typewriter" panose="020B0509030504030204" pitchFamily="49" charset="0"/>
                </a:rPr>
                <a:t>SEAT ASSIGNMENT: </a:t>
              </a:r>
            </a:p>
            <a:p>
              <a:pPr>
                <a:lnSpc>
                  <a:spcPct val="90000"/>
                </a:lnSpc>
                <a:spcAft>
                  <a:spcPts val="600"/>
                </a:spcAft>
              </a:pPr>
              <a:r>
                <a:rPr lang="en-US" sz="2800" b="0" i="0" dirty="0">
                  <a:solidFill>
                    <a:srgbClr val="70757A"/>
                  </a:solidFill>
                  <a:effectLst/>
                  <a:latin typeface="Roboto" panose="02000000000000000000" pitchFamily="2" charset="0"/>
                </a:rPr>
                <a:t>meet.google.com/</a:t>
              </a:r>
              <a:r>
                <a:rPr lang="en-US" sz="2800" b="0" i="0" dirty="0" err="1">
                  <a:solidFill>
                    <a:srgbClr val="70757A"/>
                  </a:solidFill>
                  <a:effectLst/>
                  <a:latin typeface="Roboto" panose="02000000000000000000" pitchFamily="2" charset="0"/>
                </a:rPr>
                <a:t>yix-nfqb-hib</a:t>
              </a:r>
              <a:endParaRPr lang="en-US" sz="2800" dirty="0">
                <a:latin typeface="Lucida Sans Typewriter" panose="020B0509030504030204" pitchFamily="49" charset="0"/>
              </a:endParaRPr>
            </a:p>
          </p:txBody>
        </p:sp>
        <p:sp>
          <p:nvSpPr>
            <p:cNvPr id="31" name="TextBox 30">
              <a:extLst>
                <a:ext uri="{FF2B5EF4-FFF2-40B4-BE49-F238E27FC236}">
                  <a16:creationId xmlns:a16="http://schemas.microsoft.com/office/drawing/2014/main" id="{4E7AF703-4CB3-4F73-85C3-6A2AFCAFBC2D}"/>
                </a:ext>
              </a:extLst>
            </p:cNvPr>
            <p:cNvSpPr txBox="1"/>
            <p:nvPr/>
          </p:nvSpPr>
          <p:spPr>
            <a:xfrm>
              <a:off x="3183789" y="5764995"/>
              <a:ext cx="2929179" cy="307777"/>
            </a:xfrm>
            <a:prstGeom prst="rect">
              <a:avLst/>
            </a:prstGeom>
            <a:noFill/>
          </p:spPr>
          <p:txBody>
            <a:bodyPr wrap="square" rtlCol="0">
              <a:normAutofit/>
            </a:bodyPr>
            <a:lstStyle/>
            <a:p>
              <a:pPr>
                <a:lnSpc>
                  <a:spcPct val="90000"/>
                </a:lnSpc>
                <a:spcAft>
                  <a:spcPts val="600"/>
                </a:spcAft>
              </a:pPr>
              <a:r>
                <a:rPr lang="en-US" sz="2000">
                  <a:latin typeface="Lucida Sans Typewriter" panose="020B0509030504030204" pitchFamily="49" charset="0"/>
                </a:rPr>
                <a:t>Langley Crew Booster Club</a:t>
              </a:r>
            </a:p>
          </p:txBody>
        </p:sp>
        <p:sp>
          <p:nvSpPr>
            <p:cNvPr id="32" name="TextBox 31">
              <a:extLst>
                <a:ext uri="{FF2B5EF4-FFF2-40B4-BE49-F238E27FC236}">
                  <a16:creationId xmlns:a16="http://schemas.microsoft.com/office/drawing/2014/main" id="{AA3BDD9B-8A46-4779-BCB9-11B85C8FAD4D}"/>
                </a:ext>
              </a:extLst>
            </p:cNvPr>
            <p:cNvSpPr txBox="1"/>
            <p:nvPr/>
          </p:nvSpPr>
          <p:spPr>
            <a:xfrm>
              <a:off x="659974" y="4512708"/>
              <a:ext cx="1781978" cy="923330"/>
            </a:xfrm>
            <a:prstGeom prst="rect">
              <a:avLst/>
            </a:prstGeom>
            <a:noFill/>
          </p:spPr>
          <p:txBody>
            <a:bodyPr wrap="square" rtlCol="0">
              <a:normAutofit/>
            </a:bodyPr>
            <a:lstStyle/>
            <a:p>
              <a:pPr>
                <a:lnSpc>
                  <a:spcPct val="90000"/>
                </a:lnSpc>
                <a:spcAft>
                  <a:spcPts val="600"/>
                </a:spcAft>
              </a:pPr>
              <a:r>
                <a:rPr lang="en-US" sz="2800">
                  <a:latin typeface="Lucida Sans Typewriter" panose="020B0509030504030204" pitchFamily="49" charset="0"/>
                </a:rPr>
                <a:t>DEPARTURE:</a:t>
              </a:r>
            </a:p>
            <a:p>
              <a:pPr>
                <a:lnSpc>
                  <a:spcPct val="90000"/>
                </a:lnSpc>
                <a:spcAft>
                  <a:spcPts val="600"/>
                </a:spcAft>
              </a:pPr>
              <a:r>
                <a:rPr lang="en-US" sz="2800">
                  <a:latin typeface="Lucida Sans Typewriter" panose="020B0509030504030204" pitchFamily="49" charset="0"/>
                </a:rPr>
                <a:t>2</a:t>
              </a:r>
              <a:r>
                <a:rPr lang="en-US" sz="2800" baseline="30000">
                  <a:latin typeface="Lucida Sans Typewriter" panose="020B0509030504030204" pitchFamily="49" charset="0"/>
                </a:rPr>
                <a:t>nd</a:t>
              </a:r>
              <a:r>
                <a:rPr lang="en-US" sz="2800">
                  <a:latin typeface="Lucida Sans Typewriter" panose="020B0509030504030204" pitchFamily="49" charset="0"/>
                </a:rPr>
                <a:t> Thursday each month</a:t>
              </a:r>
            </a:p>
          </p:txBody>
        </p:sp>
      </p:grpSp>
    </p:spTree>
    <p:extLst>
      <p:ext uri="{BB962C8B-B14F-4D97-AF65-F5344CB8AC3E}">
        <p14:creationId xmlns:p14="http://schemas.microsoft.com/office/powerpoint/2010/main" val="245211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6576AF15-0DB4-4B55-87D4-43E422F9F0A2}"/>
              </a:ext>
            </a:extLst>
          </p:cNvPr>
          <p:cNvSpPr txBox="1"/>
          <p:nvPr/>
        </p:nvSpPr>
        <p:spPr>
          <a:xfrm>
            <a:off x="401053" y="689811"/>
            <a:ext cx="8175305" cy="5632311"/>
          </a:xfrm>
          <a:prstGeom prst="rect">
            <a:avLst/>
          </a:prstGeom>
          <a:noFill/>
        </p:spPr>
        <p:txBody>
          <a:bodyPr wrap="square" rtlCol="0">
            <a:spAutoFit/>
          </a:bodyPr>
          <a:lstStyle/>
          <a:p>
            <a:r>
              <a:rPr lang="en-US" b="1" dirty="0"/>
              <a:t>Q: School resumes after winter break on Monday, January 3. Do we have practice that day? </a:t>
            </a:r>
          </a:p>
          <a:p>
            <a:r>
              <a:rPr lang="en-US" dirty="0"/>
              <a:t>A:  Yes, January 3 will be the first practice back from break. Essentially, if it’s a school day, we have practice</a:t>
            </a:r>
          </a:p>
          <a:p>
            <a:endParaRPr lang="en-US" dirty="0"/>
          </a:p>
          <a:p>
            <a:r>
              <a:rPr lang="en-US" b="1" dirty="0"/>
              <a:t>Q: Why are these scheduled for 7:30 when practice doesn’t end until 7? </a:t>
            </a:r>
          </a:p>
          <a:p>
            <a:r>
              <a:rPr lang="en-US" dirty="0"/>
              <a:t>A: These were scheduled in August, months before winter conditioning times were determined. Changing it now would be difficult, as people are used to the 7:30 time. We understand that it can be difficult to join right at 7:30, but the slide decks and Q&amp;A are always posted on the website within a few days. </a:t>
            </a:r>
          </a:p>
          <a:p>
            <a:endParaRPr lang="en-US" dirty="0"/>
          </a:p>
          <a:p>
            <a:r>
              <a:rPr lang="en-US" b="1" dirty="0"/>
              <a:t>Q: When will parents find out if they’ve been cleared for volunteering? </a:t>
            </a:r>
          </a:p>
          <a:p>
            <a:r>
              <a:rPr lang="en-US" dirty="0"/>
              <a:t>A: We have no idea. The notification comes from FCPS, and they notify you directly, not us. You’ll get an email that says your onboarding is complete. That tells you you’re approved for chaperoning.</a:t>
            </a:r>
          </a:p>
          <a:p>
            <a:endParaRPr lang="en-US" dirty="0"/>
          </a:p>
          <a:p>
            <a:r>
              <a:rPr lang="en-US" b="1" dirty="0"/>
              <a:t>Q: Will practice times change? The boys are having 11-hour days</a:t>
            </a:r>
          </a:p>
          <a:p>
            <a:r>
              <a:rPr lang="en-US" dirty="0"/>
              <a:t>A: No. The times are determined by the coaches’ availability, and the men’s coach can’t get there before 5. Once water training starts, all of them will be getting home even later. </a:t>
            </a:r>
          </a:p>
        </p:txBody>
      </p:sp>
    </p:spTree>
    <p:extLst>
      <p:ext uri="{BB962C8B-B14F-4D97-AF65-F5344CB8AC3E}">
        <p14:creationId xmlns:p14="http://schemas.microsoft.com/office/powerpoint/2010/main" val="355825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6576AF15-0DB4-4B55-87D4-43E422F9F0A2}"/>
              </a:ext>
            </a:extLst>
          </p:cNvPr>
          <p:cNvSpPr txBox="1"/>
          <p:nvPr/>
        </p:nvSpPr>
        <p:spPr>
          <a:xfrm>
            <a:off x="401053" y="689811"/>
            <a:ext cx="8175305" cy="3693319"/>
          </a:xfrm>
          <a:prstGeom prst="rect">
            <a:avLst/>
          </a:prstGeom>
          <a:noFill/>
        </p:spPr>
        <p:txBody>
          <a:bodyPr wrap="square" rtlCol="0">
            <a:spAutoFit/>
          </a:bodyPr>
          <a:lstStyle/>
          <a:p>
            <a:r>
              <a:rPr lang="en-US" b="1" dirty="0"/>
              <a:t>Q: My child is reluctant to take a day off but seems tired. How do we manage his time and prevent burnout?</a:t>
            </a:r>
          </a:p>
          <a:p>
            <a:r>
              <a:rPr lang="en-US" dirty="0"/>
              <a:t>A:  We strongly recommend that the kids use the time between school and practice to do their homework. This is particularly true for the boys, who have two hours before practice but get home between 7:30 and 8:00 pm. If they’ve done their homework before practice, they can get a shower, have dinner, and just wind down the rest of the evening. </a:t>
            </a:r>
          </a:p>
          <a:p>
            <a:endParaRPr lang="en-US" dirty="0"/>
          </a:p>
          <a:p>
            <a:r>
              <a:rPr lang="en-US" dirty="0"/>
              <a:t>It’s also perfectly okay to take a day off from practice now and then. Winter conditioning isn’t mandatory, and there are no prizes for perfect attendance. If your child needs to take a day off for school, doctors’ appointments, or mental health, they just need to chat to the coach that they won’t be there.  </a:t>
            </a:r>
          </a:p>
          <a:p>
            <a:endParaRPr lang="en-US" dirty="0"/>
          </a:p>
        </p:txBody>
      </p:sp>
    </p:spTree>
    <p:extLst>
      <p:ext uri="{BB962C8B-B14F-4D97-AF65-F5344CB8AC3E}">
        <p14:creationId xmlns:p14="http://schemas.microsoft.com/office/powerpoint/2010/main" val="2087489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0AEA6ED6-0F53-49BD-A54B-F6750692BA89}"/>
              </a:ext>
            </a:extLst>
          </p:cNvPr>
          <p:cNvSpPr txBox="1"/>
          <p:nvPr/>
        </p:nvSpPr>
        <p:spPr>
          <a:xfrm>
            <a:off x="358140" y="209227"/>
            <a:ext cx="8522390" cy="5878532"/>
          </a:xfrm>
          <a:prstGeom prst="rect">
            <a:avLst/>
          </a:prstGeom>
          <a:noFill/>
        </p:spPr>
        <p:txBody>
          <a:bodyPr wrap="square">
            <a:spAutoFit/>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Nutrition for Student Athletes</a:t>
            </a:r>
          </a:p>
          <a:p>
            <a:pPr marL="0" marR="0">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What you need to know:</a:t>
            </a: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Now that Winter Conditioning has started, your child’s nutritional needs have changed. They are burning a lot more calories than before while using their muscles in new ways, all of which impacts their bodies. They need to have a healthy, balanced diet focusing on lean proteins, healthy fats, whole grains, and plenty of fruits and vegetables. </a:t>
            </a:r>
          </a:p>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b="1" dirty="0">
                <a:effectLst/>
                <a:latin typeface="Calibri" panose="020F0502020204030204" pitchFamily="34" charset="0"/>
                <a:ea typeface="Calibri" panose="020F0502020204030204" pitchFamily="34" charset="0"/>
                <a:cs typeface="Times New Roman" panose="02020603050405020304" pitchFamily="18" charset="0"/>
              </a:rPr>
              <a:t>Lean protein</a:t>
            </a:r>
            <a:r>
              <a:rPr lang="en-US" sz="1600" dirty="0">
                <a:effectLst/>
                <a:latin typeface="Calibri" panose="020F0502020204030204" pitchFamily="34" charset="0"/>
                <a:ea typeface="Calibri" panose="020F0502020204030204" pitchFamily="34" charset="0"/>
                <a:cs typeface="Times New Roman" panose="02020603050405020304" pitchFamily="18" charset="0"/>
              </a:rPr>
              <a:t> – meat, poultry, seafood, beans, nuts, seeds, eggs. Limit or eliminate processed meat such as bacon, sausage, and ham.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b="1" dirty="0">
                <a:effectLst/>
                <a:latin typeface="Calibri" panose="020F0502020204030204" pitchFamily="34" charset="0"/>
                <a:ea typeface="Calibri" panose="020F0502020204030204" pitchFamily="34" charset="0"/>
                <a:cs typeface="Times New Roman" panose="02020603050405020304" pitchFamily="18" charset="0"/>
              </a:rPr>
              <a:t>Dairy</a:t>
            </a:r>
            <a:r>
              <a:rPr lang="en-US" sz="1600" dirty="0">
                <a:effectLst/>
                <a:latin typeface="Calibri" panose="020F0502020204030204" pitchFamily="34" charset="0"/>
                <a:ea typeface="Calibri" panose="020F0502020204030204" pitchFamily="34" charset="0"/>
                <a:cs typeface="Times New Roman" panose="02020603050405020304" pitchFamily="18" charset="0"/>
              </a:rPr>
              <a:t> – low-fat milk and yogurts, hard cheeses. Go easy on high fat soft cheeses like brie, etc. Cream cheese is fine, but low fat is preferred.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b="1" dirty="0">
                <a:effectLst/>
                <a:latin typeface="Calibri" panose="020F0502020204030204" pitchFamily="34" charset="0"/>
                <a:ea typeface="Calibri" panose="020F0502020204030204" pitchFamily="34" charset="0"/>
                <a:cs typeface="Times New Roman" panose="02020603050405020304" pitchFamily="18" charset="0"/>
              </a:rPr>
              <a:t>Fruit</a:t>
            </a:r>
            <a:r>
              <a:rPr lang="en-US" sz="1600" dirty="0">
                <a:effectLst/>
                <a:latin typeface="Calibri" panose="020F0502020204030204" pitchFamily="34" charset="0"/>
                <a:ea typeface="Calibri" panose="020F0502020204030204" pitchFamily="34" charset="0"/>
                <a:cs typeface="Times New Roman" panose="02020603050405020304" pitchFamily="18" charset="0"/>
              </a:rPr>
              <a:t> – any kind. Fiber is found in whole fruit, so that is best. Half your plate should be filled with fruit and veggies before other food is on it.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b="1" dirty="0">
                <a:effectLst/>
                <a:latin typeface="Calibri" panose="020F0502020204030204" pitchFamily="34" charset="0"/>
                <a:ea typeface="Calibri" panose="020F0502020204030204" pitchFamily="34" charset="0"/>
                <a:cs typeface="Times New Roman" panose="02020603050405020304" pitchFamily="18" charset="0"/>
              </a:rPr>
              <a:t>Vegetables</a:t>
            </a:r>
            <a:r>
              <a:rPr lang="en-US" sz="1600" dirty="0">
                <a:effectLst/>
                <a:latin typeface="Calibri" panose="020F0502020204030204" pitchFamily="34" charset="0"/>
                <a:ea typeface="Calibri" panose="020F0502020204030204" pitchFamily="34" charset="0"/>
                <a:cs typeface="Times New Roman" panose="02020603050405020304" pitchFamily="18" charset="0"/>
              </a:rPr>
              <a:t> – any form, even 10% vegetable juice like V8 (low-sodium preferred). Dark green like kale and broccoli; starchy like corn, potatoes; red/orange like carrots, tomatoes. Also, kidney beans, black beans, split peas, artichoke, brussels sprouts, etc.</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b="1" dirty="0">
                <a:effectLst/>
                <a:latin typeface="Calibri" panose="020F0502020204030204" pitchFamily="34" charset="0"/>
                <a:ea typeface="Calibri" panose="020F0502020204030204" pitchFamily="34" charset="0"/>
                <a:cs typeface="Times New Roman" panose="02020603050405020304" pitchFamily="18" charset="0"/>
              </a:rPr>
              <a:t>Grains</a:t>
            </a:r>
            <a:r>
              <a:rPr lang="en-US" sz="1600" dirty="0">
                <a:effectLst/>
                <a:latin typeface="Calibri" panose="020F0502020204030204" pitchFamily="34" charset="0"/>
                <a:ea typeface="Calibri" panose="020F0502020204030204" pitchFamily="34" charset="0"/>
                <a:cs typeface="Times New Roman" panose="02020603050405020304" pitchFamily="18" charset="0"/>
              </a:rPr>
              <a:t> – Whole grains! Eat half of your daily grains from a whole grain source, such as brown rice, oatmeal, or whole wheat pasta.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Eating the right foods, at the right time, while avoiding the wrong foods, is key to building lean muscle, staying strong, and being healthy.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127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144319" y="279399"/>
            <a:ext cx="8432039" cy="6703583"/>
          </a:xfrm>
          <a:prstGeom prst="rect">
            <a:avLst/>
          </a:prstGeom>
        </p:spPr>
        <p:txBody>
          <a:bodyPr vert="horz" lIns="91440" tIns="45720" rIns="91440" bIns="45720" rtlCol="0" anchor="ctr">
            <a:noAutofit/>
          </a:bodyPr>
          <a:lstStyle/>
          <a:p>
            <a:pPr>
              <a:lnSpc>
                <a:spcPct val="90000"/>
              </a:lnSpc>
              <a:spcAft>
                <a:spcPts val="600"/>
              </a:spcAft>
            </a:pPr>
            <a:endParaRPr lang="en-US" b="1" dirty="0"/>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0C93EBE3-3FDB-4CB8-8069-9C5C3ECA9D72}"/>
              </a:ext>
            </a:extLst>
          </p:cNvPr>
          <p:cNvSpPr txBox="1"/>
          <p:nvPr/>
        </p:nvSpPr>
        <p:spPr>
          <a:xfrm>
            <a:off x="527659" y="279399"/>
            <a:ext cx="8387741" cy="6832640"/>
          </a:xfrm>
          <a:prstGeom prst="rect">
            <a:avLst/>
          </a:prstGeom>
          <a:noFill/>
        </p:spPr>
        <p:txBody>
          <a:bodyPr wrap="square">
            <a:spAutoFit/>
          </a:bodyPr>
          <a:lstStyle/>
          <a:p>
            <a:pPr marL="0" marR="0">
              <a:spcBef>
                <a:spcPts val="0"/>
              </a:spcBef>
              <a:spcAft>
                <a:spcPts val="0"/>
              </a:spcAft>
            </a:pPr>
            <a:r>
              <a:rPr lang="en-US" sz="2400" b="1" dirty="0">
                <a:latin typeface="Calibri" panose="020F0502020204030204" pitchFamily="34" charset="0"/>
                <a:ea typeface="Calibri" panose="020F0502020204030204" pitchFamily="34" charset="0"/>
                <a:cs typeface="Times New Roman" panose="02020603050405020304" pitchFamily="18" charset="0"/>
              </a:rPr>
              <a:t>Basic Nutrition Rules for Student Athletes</a:t>
            </a:r>
          </a:p>
          <a:p>
            <a:pPr marL="0" marR="0">
              <a:spcBef>
                <a:spcPts val="0"/>
              </a:spcBef>
              <a:spcAft>
                <a:spcPts val="0"/>
              </a:spcAft>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Start the day with breakfast! </a:t>
            </a:r>
            <a:r>
              <a:rPr lang="en-US" sz="1800" dirty="0">
                <a:effectLst/>
                <a:latin typeface="Calibri" panose="020F0502020204030204" pitchFamily="34" charset="0"/>
                <a:ea typeface="Calibri" panose="020F0502020204030204" pitchFamily="34" charset="0"/>
                <a:cs typeface="Times New Roman" panose="02020603050405020304" pitchFamily="18" charset="0"/>
              </a:rPr>
              <a:t>The body needs to be refueled to start the day and needs to be kept fueled throughout the day. Make sure they eat enough calories to make protein available to the muscles.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three meals</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breakfast, lunch, dinner</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with at least two snacks during the day. </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Snacks should be a combination of carbs, proteins, and/or healthy fats</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a mini meal.</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at regular times every day. </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Sodas, sugar, trans fats and fast foods should be eliminated from their diet.</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Do not rely on store-bought foods or snacks. Read the labels</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If you can’t pronounce the</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ingredients, you probably don’t want to eat it.</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Eat a pre-workout snack – working out on an empty stomach can make the workout ineffective and can even be dangerous.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a mix of complex carbs and protein two hours before a workout.</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Boys require more food than girls.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30-45 minutes after a workout to rebuild and refuel the muscles</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Chocolate milk is a highly effective post-workout recovery drink, if it doesn’t have added sugars</a:t>
            </a:r>
          </a:p>
          <a:p>
            <a:pPr marL="342900" marR="0" lvl="0" indent="-342900">
              <a:spcBef>
                <a:spcPts val="0"/>
              </a:spcBef>
              <a:spcAft>
                <a:spcPts val="0"/>
              </a:spcAft>
              <a:buFont typeface="Wingdings" panose="05000000000000000000" pitchFamily="2" charset="2"/>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Avoid t</a:t>
            </a:r>
            <a:r>
              <a:rPr lang="en-US" b="1" dirty="0">
                <a:latin typeface="Calibri" panose="020F0502020204030204" pitchFamily="34" charset="0"/>
                <a:ea typeface="Calibri" panose="020F0502020204030204" pitchFamily="34" charset="0"/>
                <a:cs typeface="Times New Roman" panose="02020603050405020304" pitchFamily="18" charset="0"/>
              </a:rPr>
              <a:t>hese foods: </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Candy		Large quantities of anything</a:t>
            </a: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	Fast food		Large dairy-based foods (small yogurt or milk is ok)</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Soda</a:t>
            </a: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	Pizza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41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670893"/>
            <a:ext cx="8601560" cy="5542017"/>
          </a:xfrm>
          <a:prstGeom prst="rect">
            <a:avLst/>
          </a:prstGeom>
        </p:spPr>
        <p:txBody>
          <a:bodyPr vert="horz" lIns="91440" tIns="45720" rIns="91440" bIns="45720" rtlCol="0" anchor="ctr">
            <a:no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 you need to 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Read the nutrition documents posted on the website, under the Parents tab dropdown menu.</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Identify what lean muscle-building foods work best for your family.</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Identify w</a:t>
            </a:r>
            <a:r>
              <a:rPr lang="en-US" dirty="0">
                <a:latin typeface="Calibri" panose="020F0502020204030204" pitchFamily="34" charset="0"/>
                <a:ea typeface="Calibri" panose="020F0502020204030204" pitchFamily="34" charset="0"/>
                <a:cs typeface="Times New Roman" panose="02020603050405020304" pitchFamily="18" charset="0"/>
              </a:rPr>
              <a:t>hat pre- and post-workout foods work best for your student.</a:t>
            </a: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Send them to school with healthy snacks.</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Limit or eliminate their access to </a:t>
            </a:r>
            <a:r>
              <a:rPr lang="en-US" dirty="0">
                <a:latin typeface="Calibri" panose="020F0502020204030204" pitchFamily="34" charset="0"/>
                <a:ea typeface="Calibri" panose="020F0502020204030204" pitchFamily="34" charset="0"/>
                <a:cs typeface="Times New Roman" panose="02020603050405020304" pitchFamily="18" charset="0"/>
              </a:rPr>
              <a:t>fast food, trans fats, and soda, at least during winter conditioning and regatta seasons.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your kid need to do?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Follow the nutrition guidelines you create for them</a:t>
            </a:r>
          </a:p>
          <a:p>
            <a:pPr marL="342900" marR="0" lvl="0" indent="-342900">
              <a:lnSpc>
                <a:spcPct val="107000"/>
              </a:lnSpc>
              <a:spcBef>
                <a:spcPts val="0"/>
              </a:spcBef>
              <a:spcAft>
                <a:spcPts val="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Eat the right foods at the right times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Limit or eliminate fast food, trans fats, and sodas</a:t>
            </a:r>
            <a:r>
              <a:rPr lang="en-US" dirty="0">
                <a:latin typeface="Calibri" panose="020F0502020204030204" pitchFamily="34" charset="0"/>
                <a:ea typeface="Calibri" panose="020F0502020204030204" pitchFamily="34" charset="0"/>
                <a:cs typeface="Times New Roman" panose="02020603050405020304" pitchFamily="18" charset="0"/>
              </a:rPr>
              <a:t> during winter conditioning and regatta seasons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29207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951979"/>
            <a:ext cx="8636430" cy="2140173"/>
          </a:xfrm>
          <a:prstGeom prst="rect">
            <a:avLst/>
          </a:prstGeom>
        </p:spPr>
        <p:txBody>
          <a:bodyPr vert="horz" lIns="91440" tIns="45720" rIns="91440" bIns="45720" numCol="3" rtlCol="0" anchor="ctr">
            <a:noAutofit/>
          </a:bodyPr>
          <a:lstStyle/>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Almonds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Beans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Brown rice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Chicken breasts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Cottage Cheese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Eggs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Greek yogurt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Lean Beef</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Lean jerky</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Lentils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Milk</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Pork tenderloin</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Quinoa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Salmon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Shrimp</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Soybeans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Tilapia</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Tofu</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Tuna</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Turkey Breast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Walnuts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812D5D2A-D54E-4DF8-8535-468D50597813}"/>
              </a:ext>
            </a:extLst>
          </p:cNvPr>
          <p:cNvSpPr txBox="1"/>
          <p:nvPr/>
        </p:nvSpPr>
        <p:spPr>
          <a:xfrm>
            <a:off x="278969" y="490313"/>
            <a:ext cx="7603299" cy="461665"/>
          </a:xfrm>
          <a:prstGeom prst="rect">
            <a:avLst/>
          </a:prstGeom>
          <a:noFill/>
        </p:spPr>
        <p:txBody>
          <a:bodyPr wrap="square" rtlCol="0">
            <a:spAutoFit/>
          </a:bodyPr>
          <a:lstStyle/>
          <a:p>
            <a:r>
              <a:rPr lang="en-US" sz="2400" b="1" dirty="0"/>
              <a:t>Foods to Build Lean Muscle</a:t>
            </a:r>
            <a:r>
              <a:rPr lang="en-US" dirty="0"/>
              <a:t>:</a:t>
            </a:r>
          </a:p>
        </p:txBody>
      </p:sp>
      <p:sp>
        <p:nvSpPr>
          <p:cNvPr id="7" name="TextBox 6">
            <a:extLst>
              <a:ext uri="{FF2B5EF4-FFF2-40B4-BE49-F238E27FC236}">
                <a16:creationId xmlns:a16="http://schemas.microsoft.com/office/drawing/2014/main" id="{965D1723-846A-422D-9D5C-53AF1F39E78E}"/>
              </a:ext>
            </a:extLst>
          </p:cNvPr>
          <p:cNvSpPr txBox="1"/>
          <p:nvPr/>
        </p:nvSpPr>
        <p:spPr>
          <a:xfrm>
            <a:off x="278970" y="4129751"/>
            <a:ext cx="7603299" cy="461665"/>
          </a:xfrm>
          <a:prstGeom prst="rect">
            <a:avLst/>
          </a:prstGeom>
          <a:noFill/>
        </p:spPr>
        <p:txBody>
          <a:bodyPr wrap="square" rtlCol="0">
            <a:spAutoFit/>
          </a:bodyPr>
          <a:lstStyle/>
          <a:p>
            <a:r>
              <a:rPr lang="en-US" sz="2400" b="1" dirty="0"/>
              <a:t>Foods for Pre- and Post-Workout:</a:t>
            </a:r>
          </a:p>
        </p:txBody>
      </p:sp>
      <p:sp>
        <p:nvSpPr>
          <p:cNvPr id="8" name="TextBox 7">
            <a:extLst>
              <a:ext uri="{FF2B5EF4-FFF2-40B4-BE49-F238E27FC236}">
                <a16:creationId xmlns:a16="http://schemas.microsoft.com/office/drawing/2014/main" id="{C4668582-20A4-48E4-8FDB-295096968EFD}"/>
              </a:ext>
            </a:extLst>
          </p:cNvPr>
          <p:cNvSpPr txBox="1"/>
          <p:nvPr/>
        </p:nvSpPr>
        <p:spPr>
          <a:xfrm>
            <a:off x="278970" y="4499084"/>
            <a:ext cx="8636430" cy="1546917"/>
          </a:xfrm>
          <a:prstGeom prst="rect">
            <a:avLst/>
          </a:prstGeom>
        </p:spPr>
        <p:txBody>
          <a:bodyPr vert="horz" lIns="91440" tIns="45720" rIns="91440" bIns="45720" numCol="3" rtlCol="0" anchor="ctr">
            <a:noAutofit/>
          </a:bodyPr>
          <a:lstStyle/>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Almonds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Avocado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Bananas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Beet juice or beets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Dark chocolate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Dried fruit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Honey</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Melon</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Pea protein powder</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Pomegranate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Salmon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Tart cherries</a:t>
            </a:r>
          </a:p>
          <a:p>
            <a:pPr marR="0" lvl="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Watermelon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114341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494468" y="50104"/>
            <a:ext cx="3078005" cy="531606"/>
          </a:xfrm>
          <a:prstGeom prst="rect">
            <a:avLst/>
          </a:prstGeom>
        </p:spPr>
        <p:txBody>
          <a:bodyPr vert="horz" lIns="91440" tIns="45720" rIns="91440" bIns="45720" rtlCol="0" anchor="ctr">
            <a:no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Pre-Workout Nutrition</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633FE156-289F-4071-8463-F1611108910B}"/>
              </a:ext>
            </a:extLst>
          </p:cNvPr>
          <p:cNvSpPr txBox="1"/>
          <p:nvPr/>
        </p:nvSpPr>
        <p:spPr>
          <a:xfrm>
            <a:off x="494468" y="2261485"/>
            <a:ext cx="8173234" cy="4034502"/>
          </a:xfrm>
          <a:prstGeom prst="rect">
            <a:avLst/>
          </a:prstGeom>
          <a:noFill/>
        </p:spPr>
        <p:txBody>
          <a:bodyPr wrap="square">
            <a:spAutoFit/>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Pre-Workout Snacks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bagel sandwich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fresh fruit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fruit and yogurt smoothie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fruit juice (small, no added sugar)</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pasta and vegetables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and apple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and banana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sandwich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pita and hummus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cracker packs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power energy bars </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smoothies – keep them light – bananas, coconut water or almond water</a:t>
            </a:r>
          </a:p>
        </p:txBody>
      </p:sp>
      <p:sp>
        <p:nvSpPr>
          <p:cNvPr id="3" name="TextBox 2">
            <a:extLst>
              <a:ext uri="{FF2B5EF4-FFF2-40B4-BE49-F238E27FC236}">
                <a16:creationId xmlns:a16="http://schemas.microsoft.com/office/drawing/2014/main" id="{D953CA6F-6DDE-48ED-BAE5-63892DC51CC4}"/>
              </a:ext>
            </a:extLst>
          </p:cNvPr>
          <p:cNvSpPr txBox="1"/>
          <p:nvPr/>
        </p:nvSpPr>
        <p:spPr>
          <a:xfrm>
            <a:off x="494468" y="821433"/>
            <a:ext cx="8515406" cy="1200329"/>
          </a:xfrm>
          <a:prstGeom prst="rect">
            <a:avLst/>
          </a:prstGeom>
          <a:noFill/>
        </p:spPr>
        <p:txBody>
          <a:bodyPr wrap="square" rtlCol="0">
            <a:spAutoFit/>
          </a:bodyPr>
          <a:lstStyle/>
          <a:p>
            <a:r>
              <a:rPr lang="en-US" dirty="0"/>
              <a:t>Eat something light before a workout – the closer in time to the workout, the lighter the snack should be</a:t>
            </a:r>
          </a:p>
          <a:p>
            <a:endParaRPr lang="en-US" dirty="0"/>
          </a:p>
          <a:p>
            <a:r>
              <a:rPr lang="en-US" dirty="0"/>
              <a:t>Drink lots of water</a:t>
            </a:r>
          </a:p>
        </p:txBody>
      </p:sp>
    </p:spTree>
    <p:extLst>
      <p:ext uri="{BB962C8B-B14F-4D97-AF65-F5344CB8AC3E}">
        <p14:creationId xmlns:p14="http://schemas.microsoft.com/office/powerpoint/2010/main" val="412993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58FD341F-2E1F-4AFE-B17F-47EEE27ECEE1}"/>
              </a:ext>
            </a:extLst>
          </p:cNvPr>
          <p:cNvSpPr txBox="1"/>
          <p:nvPr/>
        </p:nvSpPr>
        <p:spPr>
          <a:xfrm>
            <a:off x="155661" y="314191"/>
            <a:ext cx="3552043" cy="470000"/>
          </a:xfrm>
          <a:prstGeom prst="rect">
            <a:avLst/>
          </a:prstGeom>
          <a:noFill/>
        </p:spPr>
        <p:txBody>
          <a:bodyPr wrap="square" numCol="1">
            <a:spAutoFit/>
          </a:bodyPr>
          <a:lstStyle/>
          <a:p>
            <a:pPr marL="22860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Post-Workout Nutrition</a:t>
            </a:r>
          </a:p>
        </p:txBody>
      </p:sp>
      <p:sp>
        <p:nvSpPr>
          <p:cNvPr id="11" name="TextBox 10">
            <a:extLst>
              <a:ext uri="{FF2B5EF4-FFF2-40B4-BE49-F238E27FC236}">
                <a16:creationId xmlns:a16="http://schemas.microsoft.com/office/drawing/2014/main" id="{7E1DCDDE-F1A5-4C0C-8E6C-5315F4138D00}"/>
              </a:ext>
            </a:extLst>
          </p:cNvPr>
          <p:cNvSpPr txBox="1"/>
          <p:nvPr/>
        </p:nvSpPr>
        <p:spPr>
          <a:xfrm>
            <a:off x="399997" y="1972527"/>
            <a:ext cx="8176361" cy="4726037"/>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Post-Workout Snacks: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8-10 oz. chocolate milk</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8 oz. bottled or homemade yogurt smoothie drink</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Mozzarella cheese stick and 4 wheat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Single-serving cup of peanut butter and 4-8 rectangles of graham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Small banana and 6 oz. Greek yogurt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1-2 oz. beef or turkey jerky and 4 whole graham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⅔</a:t>
            </a:r>
            <a:r>
              <a:rPr lang="en-US" dirty="0">
                <a:effectLst/>
                <a:latin typeface="Calibri" panose="020F0502020204030204" pitchFamily="34" charset="0"/>
                <a:ea typeface="Calibri" panose="020F0502020204030204" pitchFamily="34" charset="0"/>
                <a:cs typeface="Times New Roman" panose="02020603050405020304" pitchFamily="18" charset="0"/>
              </a:rPr>
              <a:t> cup of edamame with fresh veggies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cup nuts and dried fruit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 ¾ cup trail mix with nuts and seeds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1 cup yogurt and 2 tablespoons dried fruit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cheese sandwich (1-2 slices cheese)</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peanut butter and jelly sandwich</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Single serving tuna pack with 4-6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Granola bar (10 grams protein)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A76ABD63-5036-4A97-AD1B-0ACF92ED0389}"/>
              </a:ext>
            </a:extLst>
          </p:cNvPr>
          <p:cNvSpPr txBox="1"/>
          <p:nvPr/>
        </p:nvSpPr>
        <p:spPr>
          <a:xfrm>
            <a:off x="407305" y="788994"/>
            <a:ext cx="8728349" cy="923330"/>
          </a:xfrm>
          <a:prstGeom prst="rect">
            <a:avLst/>
          </a:prstGeom>
          <a:noFill/>
        </p:spPr>
        <p:txBody>
          <a:bodyPr wrap="square" rtlCol="0">
            <a:spAutoFit/>
          </a:bodyPr>
          <a:lstStyle/>
          <a:p>
            <a:r>
              <a:rPr lang="en-US" dirty="0"/>
              <a:t>Eat a carb and protein snack within 30-45 minutes after working out to speed recovery</a:t>
            </a:r>
          </a:p>
          <a:p>
            <a:endParaRPr lang="en-US" dirty="0"/>
          </a:p>
          <a:p>
            <a:r>
              <a:rPr lang="en-US" dirty="0"/>
              <a:t>Eat a full dinner shortly after the snack to support recovery and nutrition </a:t>
            </a:r>
          </a:p>
        </p:txBody>
      </p:sp>
    </p:spTree>
    <p:extLst>
      <p:ext uri="{BB962C8B-B14F-4D97-AF65-F5344CB8AC3E}">
        <p14:creationId xmlns:p14="http://schemas.microsoft.com/office/powerpoint/2010/main" val="2363445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marL="171450" indent="-171450">
              <a:lnSpc>
                <a:spcPct val="90000"/>
              </a:lnSpc>
              <a:spcAft>
                <a:spcPts val="600"/>
              </a:spcAft>
              <a:buFont typeface="Arial" panose="020B0604020202020204" pitchFamily="34" charset="0"/>
              <a:buChar char="•"/>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9" name="TextBox 8">
            <a:extLst>
              <a:ext uri="{FF2B5EF4-FFF2-40B4-BE49-F238E27FC236}">
                <a16:creationId xmlns:a16="http://schemas.microsoft.com/office/drawing/2014/main" id="{CAFE42BE-1FAB-4EBF-981F-DA7C719CE26D}"/>
              </a:ext>
            </a:extLst>
          </p:cNvPr>
          <p:cNvSpPr txBox="1"/>
          <p:nvPr/>
        </p:nvSpPr>
        <p:spPr>
          <a:xfrm>
            <a:off x="313840" y="209227"/>
            <a:ext cx="8601560" cy="523220"/>
          </a:xfrm>
          <a:prstGeom prst="rect">
            <a:avLst/>
          </a:prstGeom>
          <a:noFill/>
        </p:spPr>
        <p:txBody>
          <a:bodyPr wrap="square">
            <a:spAutoFit/>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Updates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2A3AF05F-BF7C-42E3-B380-B437B254A96C}"/>
              </a:ext>
            </a:extLst>
          </p:cNvPr>
          <p:cNvSpPr txBox="1"/>
          <p:nvPr/>
        </p:nvSpPr>
        <p:spPr>
          <a:xfrm>
            <a:off x="645854" y="899324"/>
            <a:ext cx="8276573" cy="1785104"/>
          </a:xfrm>
          <a:prstGeom prst="rect">
            <a:avLst/>
          </a:prstGeom>
          <a:noFill/>
        </p:spPr>
        <p:txBody>
          <a:bodyPr wrap="square" rtlCol="0">
            <a:spAutoFit/>
          </a:bodyPr>
          <a:lstStyle/>
          <a:p>
            <a:r>
              <a:rPr lang="en-US" sz="2000" b="1" dirty="0"/>
              <a:t>Uniforms</a:t>
            </a:r>
          </a:p>
          <a:p>
            <a:pPr marL="285750" indent="-285750">
              <a:buFont typeface="Arial" panose="020B0604020202020204" pitchFamily="34" charset="0"/>
              <a:buChar char="•"/>
            </a:pPr>
            <a:r>
              <a:rPr lang="en-US" dirty="0"/>
              <a:t>Due to supply chain issues, uniforms are being ordered earlier than usual</a:t>
            </a:r>
          </a:p>
          <a:p>
            <a:pPr marL="285750" indent="-285750">
              <a:buFont typeface="Arial" panose="020B0604020202020204" pitchFamily="34" charset="0"/>
              <a:buChar char="•"/>
            </a:pPr>
            <a:r>
              <a:rPr lang="en-US" dirty="0"/>
              <a:t>Everyone in the boat must have a uniform to row in the regatta</a:t>
            </a:r>
          </a:p>
          <a:p>
            <a:pPr marL="285750" indent="-285750">
              <a:buFont typeface="Arial" panose="020B0604020202020204" pitchFamily="34" charset="0"/>
              <a:buChar char="•"/>
            </a:pPr>
            <a:r>
              <a:rPr lang="en-US" dirty="0"/>
              <a:t>Uniforms are form-fitting, so we must have accurate measurements for your child</a:t>
            </a:r>
          </a:p>
          <a:p>
            <a:pPr marL="285750" indent="-285750">
              <a:buFont typeface="Arial" panose="020B0604020202020204" pitchFamily="34" charset="0"/>
              <a:buChar char="•"/>
            </a:pPr>
            <a:r>
              <a:rPr lang="en-US" dirty="0"/>
              <a:t>Several crew moms have been measuring the kids during practice this week</a:t>
            </a:r>
          </a:p>
          <a:p>
            <a:pPr marL="285750" indent="-285750">
              <a:buFont typeface="Arial" panose="020B0604020202020204" pitchFamily="34" charset="0"/>
              <a:buChar char="•"/>
            </a:pPr>
            <a:r>
              <a:rPr lang="en-US" dirty="0"/>
              <a:t>You must pay for your uniform through the link on the website’s main page</a:t>
            </a:r>
          </a:p>
        </p:txBody>
      </p:sp>
      <p:sp>
        <p:nvSpPr>
          <p:cNvPr id="8" name="TextBox 7">
            <a:extLst>
              <a:ext uri="{FF2B5EF4-FFF2-40B4-BE49-F238E27FC236}">
                <a16:creationId xmlns:a16="http://schemas.microsoft.com/office/drawing/2014/main" id="{90CF4A10-A12C-4A12-85FA-14DF4A157CDC}"/>
              </a:ext>
            </a:extLst>
          </p:cNvPr>
          <p:cNvSpPr txBox="1"/>
          <p:nvPr/>
        </p:nvSpPr>
        <p:spPr>
          <a:xfrm>
            <a:off x="645854" y="4732290"/>
            <a:ext cx="7937531" cy="1508105"/>
          </a:xfrm>
          <a:prstGeom prst="rect">
            <a:avLst/>
          </a:prstGeom>
          <a:noFill/>
        </p:spPr>
        <p:txBody>
          <a:bodyPr wrap="square" rtlCol="0">
            <a:spAutoFit/>
          </a:bodyPr>
          <a:lstStyle/>
          <a:p>
            <a:r>
              <a:rPr lang="en-US" sz="2000" b="1" dirty="0"/>
              <a:t>Chaperone Certifications</a:t>
            </a:r>
          </a:p>
          <a:p>
            <a:pPr marL="285750" indent="-285750">
              <a:buFont typeface="Arial" panose="020B0604020202020204" pitchFamily="34" charset="0"/>
              <a:buChar char="•"/>
            </a:pPr>
            <a:r>
              <a:rPr lang="en-US" dirty="0"/>
              <a:t>Some of the certifications are beginning to trickle through</a:t>
            </a:r>
          </a:p>
          <a:p>
            <a:pPr marL="285750" indent="-285750">
              <a:buFont typeface="Arial" panose="020B0604020202020204" pitchFamily="34" charset="0"/>
              <a:buChar char="•"/>
            </a:pPr>
            <a:r>
              <a:rPr lang="en-US" dirty="0"/>
              <a:t>Keep an eye out for the email from FCPS</a:t>
            </a:r>
          </a:p>
          <a:p>
            <a:pPr marL="285750" indent="-285750">
              <a:buFont typeface="Arial" panose="020B0604020202020204" pitchFamily="34" charset="0"/>
              <a:buChar char="•"/>
            </a:pPr>
            <a:r>
              <a:rPr lang="en-US" dirty="0"/>
              <a:t>Progress on the applications is sporadic</a:t>
            </a:r>
          </a:p>
          <a:p>
            <a:pPr marL="285750" indent="-285750">
              <a:buFont typeface="Arial" panose="020B0604020202020204" pitchFamily="34" charset="0"/>
              <a:buChar char="•"/>
            </a:pPr>
            <a:r>
              <a:rPr lang="en-US" dirty="0"/>
              <a:t>If you have registered, but haven’t heard from FCPS by January, let us know</a:t>
            </a:r>
          </a:p>
        </p:txBody>
      </p:sp>
      <p:sp>
        <p:nvSpPr>
          <p:cNvPr id="11" name="TextBox 10">
            <a:extLst>
              <a:ext uri="{FF2B5EF4-FFF2-40B4-BE49-F238E27FC236}">
                <a16:creationId xmlns:a16="http://schemas.microsoft.com/office/drawing/2014/main" id="{7B58050A-C390-4FDC-8191-A34B0F79F03D}"/>
              </a:ext>
            </a:extLst>
          </p:cNvPr>
          <p:cNvSpPr txBox="1"/>
          <p:nvPr/>
        </p:nvSpPr>
        <p:spPr>
          <a:xfrm>
            <a:off x="638827" y="3092806"/>
            <a:ext cx="7937531" cy="1231106"/>
          </a:xfrm>
          <a:prstGeom prst="rect">
            <a:avLst/>
          </a:prstGeom>
          <a:noFill/>
        </p:spPr>
        <p:txBody>
          <a:bodyPr wrap="square" rtlCol="0">
            <a:spAutoFit/>
          </a:bodyPr>
          <a:lstStyle/>
          <a:p>
            <a:r>
              <a:rPr lang="en-US" sz="2000" b="1" dirty="0"/>
              <a:t>Winter Break</a:t>
            </a:r>
          </a:p>
          <a:p>
            <a:pPr marL="285750" indent="-285750">
              <a:buFont typeface="Arial" panose="020B0604020202020204" pitchFamily="34" charset="0"/>
              <a:buChar char="•"/>
            </a:pPr>
            <a:r>
              <a:rPr lang="en-US" dirty="0"/>
              <a:t>Winter Break technically starts on Monday, December 20</a:t>
            </a:r>
          </a:p>
          <a:p>
            <a:pPr marL="285750" indent="-285750">
              <a:buFont typeface="Arial" panose="020B0604020202020204" pitchFamily="34" charset="0"/>
              <a:buChar char="•"/>
            </a:pPr>
            <a:r>
              <a:rPr lang="en-US" dirty="0"/>
              <a:t>We do have practice on Friday, December 17 and Saturday, December 18</a:t>
            </a:r>
          </a:p>
          <a:p>
            <a:pPr marL="285750" indent="-285750">
              <a:buFont typeface="Arial" panose="020B0604020202020204" pitchFamily="34" charset="0"/>
              <a:buChar char="•"/>
            </a:pPr>
            <a:r>
              <a:rPr lang="en-US" dirty="0"/>
              <a:t>There is no practice from December 20 until January 3</a:t>
            </a:r>
          </a:p>
        </p:txBody>
      </p:sp>
    </p:spTree>
    <p:extLst>
      <p:ext uri="{BB962C8B-B14F-4D97-AF65-F5344CB8AC3E}">
        <p14:creationId xmlns:p14="http://schemas.microsoft.com/office/powerpoint/2010/main" val="151764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304319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20990</TotalTime>
  <Words>2158</Words>
  <Application>Microsoft Office PowerPoint</Application>
  <PresentationFormat>Widescreen</PresentationFormat>
  <Paragraphs>203</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Lucida Sans Typewriter</vt:lpstr>
      <vt:lpstr>Roboto</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Davenport</dc:creator>
  <cp:lastModifiedBy>Suzanne Davenport</cp:lastModifiedBy>
  <cp:revision>44</cp:revision>
  <cp:lastPrinted>2021-10-14T13:03:57Z</cp:lastPrinted>
  <dcterms:created xsi:type="dcterms:W3CDTF">2021-08-25T17:30:07Z</dcterms:created>
  <dcterms:modified xsi:type="dcterms:W3CDTF">2021-12-10T19:28:42Z</dcterms:modified>
</cp:coreProperties>
</file>