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06" r:id="rId4"/>
  </p:sldMasterIdLst>
  <p:notesMasterIdLst>
    <p:notesMasterId r:id="rId26"/>
  </p:notesMasterIdLst>
  <p:handoutMasterIdLst>
    <p:handoutMasterId r:id="rId27"/>
  </p:handoutMasterIdLst>
  <p:sldIdLst>
    <p:sldId id="1154" r:id="rId5"/>
    <p:sldId id="1188" r:id="rId6"/>
    <p:sldId id="1254" r:id="rId7"/>
    <p:sldId id="1267" r:id="rId8"/>
    <p:sldId id="1269" r:id="rId9"/>
    <p:sldId id="1270" r:id="rId10"/>
    <p:sldId id="1256" r:id="rId11"/>
    <p:sldId id="1266" r:id="rId12"/>
    <p:sldId id="1271" r:id="rId13"/>
    <p:sldId id="1258" r:id="rId14"/>
    <p:sldId id="1244" r:id="rId15"/>
    <p:sldId id="1273" r:id="rId16"/>
    <p:sldId id="1261" r:id="rId17"/>
    <p:sldId id="1272" r:id="rId18"/>
    <p:sldId id="1257" r:id="rId19"/>
    <p:sldId id="1274" r:id="rId20"/>
    <p:sldId id="1243" r:id="rId21"/>
    <p:sldId id="1265" r:id="rId22"/>
    <p:sldId id="1268" r:id="rId23"/>
    <p:sldId id="1197" r:id="rId24"/>
    <p:sldId id="124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McBeain" initials="BM" lastIdx="1" clrIdx="0">
    <p:extLst>
      <p:ext uri="{19B8F6BF-5375-455C-9EA6-DF929625EA0E}">
        <p15:presenceInfo xmlns:p15="http://schemas.microsoft.com/office/powerpoint/2012/main" userId="S::BrandonMcBeain@nwba.org::55202c0e-e3f7-49c2-87ff-cd3454059d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3EB"/>
    <a:srgbClr val="1F497D"/>
    <a:srgbClr val="12B2F6"/>
    <a:srgbClr val="636467"/>
    <a:srgbClr val="D73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63" autoAdjust="0"/>
  </p:normalViewPr>
  <p:slideViewPr>
    <p:cSldViewPr snapToGrid="0">
      <p:cViewPr varScale="1">
        <p:scale>
          <a:sx n="66" d="100"/>
          <a:sy n="66" d="100"/>
        </p:scale>
        <p:origin x="1301" y="62"/>
      </p:cViewPr>
      <p:guideLst>
        <p:guide orient="horz" pos="259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106732-8A5C-694F-ADE0-ACB34DEAA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3225E-D307-1041-A181-22C9B8D7DE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4E312-854D-9543-9AA0-A51DE38892F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C8B3A-38FB-C14D-B6A4-0B409C8AF0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D541E-3B05-9644-B34A-DEEF5F19B4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33843-49DB-BC42-87DA-5D4CD1E0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873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1F112-C416-F14A-8721-817B9F2BD5C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8EF92-0E6F-4747-B78C-31144528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42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Moderator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: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i="1" dirty="0"/>
              <a:t>(5 minutes for this section)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i="1" dirty="0">
                <a:latin typeface="Calibri"/>
                <a:ea typeface="Calibri" panose="020F0502020204030204" pitchFamily="34" charset="0"/>
                <a:cs typeface="Calibri"/>
              </a:rPr>
              <a:t>CLICK RECORD ;)</a:t>
            </a: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Welcome to the NWBA Webinar Series Presented by ABC Medical!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 We are very excited to have you participating in tonight’s session!</a:t>
            </a:r>
            <a:endParaRPr lang="en-US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Before we get started tonight, I want to share a few housekeeping items: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Everyone attending is asked to mute your audio during the presentation to reduce background noise for the presenters.</a:t>
            </a:r>
            <a:endParaRPr lang="en-US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If you have any questions, please use the chat box. We will be monitoring this throughout the presentation, and we have time reserved at the end for Q&amp;A.</a:t>
            </a:r>
            <a:endParaRPr lang="en-US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If you cannot stay for the entire presentation, we will provide a recording of tonight’s session on the NWBA website.</a:t>
            </a:r>
            <a:endParaRPr lang="en-US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35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Hannah/Lee:</a:t>
            </a:r>
            <a:r>
              <a:rPr lang="en-US" dirty="0"/>
              <a:t>  </a:t>
            </a:r>
            <a:r>
              <a:rPr lang="en-US" i="1" dirty="0"/>
              <a:t>(10 minutes for this section)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308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r>
              <a:rPr lang="en-US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Hannah/Lee: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468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r>
              <a:rPr lang="en-US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Hannah/Lee: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419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r>
              <a:rPr lang="en-US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Hannah/Lee: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954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r>
              <a:rPr lang="en-US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Hannah/Lee:</a:t>
            </a:r>
            <a:endParaRPr lang="en-US" dirty="0">
              <a:latin typeface="Calibri"/>
              <a:cs typeface="Calibri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Next slide goes to Brandon to cover “Expectations”</a:t>
            </a:r>
            <a:endParaRPr lang="en-US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419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Brandon</a:t>
            </a:r>
            <a:r>
              <a:rPr lang="en-US" dirty="0">
                <a:effectLst/>
              </a:rPr>
              <a:t>: </a:t>
            </a:r>
            <a:r>
              <a:rPr lang="en-US" i="1" dirty="0"/>
              <a:t>(10 minutes for this section)</a:t>
            </a:r>
          </a:p>
          <a:p>
            <a:pPr marR="0" lvl="0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103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Brandon</a:t>
            </a:r>
            <a:r>
              <a:rPr lang="en-US" b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872689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Brandon</a:t>
            </a:r>
            <a:r>
              <a:rPr lang="en-US" b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first website listed on this slide is the Funding Opportunities page of the NWBA Website</a:t>
            </a:r>
            <a:endParaRPr lang="en-US" b="0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Some grants are for individuals, some are for programs/organizations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The grants listed provide a wide variety of financial support for equipment, travel expenses, program support, childcare expenses,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Check them out—take advantage of this list!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Next slide goes to Hannah and Lee to cover “Next Steps”</a:t>
            </a:r>
            <a:endParaRPr lang="en-US" dirty="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94503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Hannah/Lee:</a:t>
            </a:r>
            <a:r>
              <a:rPr lang="en-US" dirty="0"/>
              <a:t>  </a:t>
            </a:r>
            <a:r>
              <a:rPr lang="en-US" i="1" dirty="0"/>
              <a:t>(10 minutes for this section)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140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r>
              <a:rPr lang="en-US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Hannah/Lee: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09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Moderator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This installment of the NWBA Webinar Series Presented by ABC Medical, will be our 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discussion entitled “101 on NWBA’s Military Division”. The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agenda includes about 45 minutes of content and 15 minutes for Q&amp;A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. We will do our best to stay on schedule.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20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Hannah/Lee</a:t>
            </a:r>
            <a:r>
              <a:rPr lang="en-US" dirty="0"/>
              <a:t>: </a:t>
            </a:r>
            <a:r>
              <a:rPr lang="en-US" i="1" dirty="0"/>
              <a:t>(15 minutes for this section)</a:t>
            </a:r>
            <a:endParaRPr lang="en-US" dirty="0"/>
          </a:p>
          <a:p>
            <a:r>
              <a:rPr lang="en-US" sz="1200" dirty="0">
                <a:latin typeface="Calibri"/>
                <a:ea typeface="Calibri" panose="020F0502020204030204" pitchFamily="34" charset="0"/>
                <a:cs typeface="Calibri"/>
              </a:rPr>
              <a:t>Thank you </a:t>
            </a:r>
            <a:r>
              <a:rPr lang="en-US" dirty="0"/>
              <a:t>to all our presenters for sharing those updates and information. We will now move to the general questions and answer portion. Please feel free to unmute yourself to ask a question or type it in the chat.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Next slide goes to Moderator to close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27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Moderator</a:t>
            </a:r>
            <a:r>
              <a:rPr lang="en-US" sz="1800" dirty="0"/>
              <a:t>: </a:t>
            </a:r>
            <a:endParaRPr lang="en-US" sz="1800" dirty="0"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Thank you to all of you for taking time out of your busy schedules to participate in the NWBA Webinar Series Presented by ABC Medical. We are currently scheduling a follow-up webinar to continue this discussion of our Military Division so be on the lookout for those details and be sure that you are following the NWBA on social media</a:t>
            </a:r>
            <a:r>
              <a:rPr lang="en-US" sz="1800" b="0" i="0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.</a:t>
            </a:r>
            <a:r>
              <a:rPr lang="en-US" sz="1800" dirty="0"/>
              <a:t> We hope you have a great evening and a successful season!</a:t>
            </a:r>
          </a:p>
        </p:txBody>
      </p:sp>
    </p:spTree>
    <p:extLst>
      <p:ext uri="{BB962C8B-B14F-4D97-AF65-F5344CB8AC3E}">
        <p14:creationId xmlns:p14="http://schemas.microsoft.com/office/powerpoint/2010/main" val="165086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Will:</a:t>
            </a:r>
            <a:r>
              <a:rPr lang="en-US" sz="1800" b="1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800" i="1" dirty="0">
                <a:latin typeface="Calibri"/>
                <a:ea typeface="Calibri" panose="020F0502020204030204" pitchFamily="34" charset="0"/>
                <a:cs typeface="Calibri"/>
              </a:rPr>
              <a:t>(10 minutes for this section)</a:t>
            </a:r>
            <a:endParaRPr lang="en-US" sz="1800" i="1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62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r>
              <a:rPr lang="en-US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Will: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77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r>
              <a:rPr lang="en-US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Will: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930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r>
              <a:rPr lang="en-US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Will: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Next slide goes to Connie to cover “Military Programming Collaboration”</a:t>
            </a:r>
            <a:endParaRPr lang="en-US" dirty="0"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93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Connie:</a:t>
            </a:r>
            <a:r>
              <a:rPr lang="en-US" dirty="0"/>
              <a:t> </a:t>
            </a:r>
            <a:r>
              <a:rPr lang="en-US" i="1" dirty="0"/>
              <a:t>(10 minutes for this section)</a:t>
            </a:r>
          </a:p>
          <a:p>
            <a:endParaRPr lang="en-US" sz="1800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17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r>
              <a:rPr lang="en-US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Connie: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17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</a:pPr>
            <a:r>
              <a:rPr lang="en-US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Connie: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Next slide goes to Hannah and Lee to cover “Military Division Pilot Program Background ”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22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0527" y="1126461"/>
            <a:ext cx="2320844" cy="435051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C4ACC6-34A2-4246-BA68-3D73F069A02A}"/>
              </a:ext>
            </a:extLst>
          </p:cNvPr>
          <p:cNvSpPr txBox="1">
            <a:spLocks/>
          </p:cNvSpPr>
          <p:nvPr userDrawn="1"/>
        </p:nvSpPr>
        <p:spPr>
          <a:xfrm>
            <a:off x="3317354" y="6361253"/>
            <a:ext cx="554861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1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Light"/>
                <a:ea typeface="+mn-ea"/>
                <a:cs typeface="Gotham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October 2020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31723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65836"/>
            <a:ext cx="3553968" cy="16189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1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1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31C8C-05AA-0645-99AC-FA6C813AE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919" y="128001"/>
            <a:ext cx="1273049" cy="5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6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5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F497D"/>
                </a:solidFill>
                <a:latin typeface="GothamLight"/>
                <a:cs typeface="GothamLigh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B31D6A-7D51-6F41-B4BE-E9D82F212FC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2919" y="128001"/>
            <a:ext cx="1273049" cy="5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1F497D"/>
          </a:solidFill>
          <a:latin typeface="GothamBold"/>
          <a:ea typeface="+mj-ea"/>
          <a:cs typeface="GothamBold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rgbClr val="1F497D"/>
        </a:buClr>
        <a:buFont typeface="Wingdings 2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GothamLight"/>
          <a:ea typeface="+mn-ea"/>
          <a:cs typeface="GothamLight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rgbClr val="1F497D"/>
        </a:buClr>
        <a:buFont typeface="Wingdings 2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GothamLight"/>
          <a:ea typeface="+mn-ea"/>
          <a:cs typeface="GothamLight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rgbClr val="1F497D"/>
        </a:buClr>
        <a:buFont typeface="Wingdings 2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GothamLight"/>
          <a:ea typeface="+mn-ea"/>
          <a:cs typeface="GothamLight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rgbClr val="1F497D"/>
        </a:buClr>
        <a:buFont typeface="Wingdings 2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GothamLight"/>
          <a:ea typeface="+mn-ea"/>
          <a:cs typeface="GothamLight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rgbClr val="1F497D"/>
        </a:buClr>
        <a:buFont typeface="Wingdings 2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GothamLight"/>
          <a:ea typeface="+mn-ea"/>
          <a:cs typeface="Gotham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ba.org/news_article/show/117799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ba.org/fund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wba.org/news_article/show/111503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E06F-5B7F-FE4A-A83B-E0E41D821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8074152" cy="32552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NWBA Webinar Series</a:t>
            </a:r>
            <a:br>
              <a:rPr lang="en-US" b="1" dirty="0"/>
            </a:br>
            <a:r>
              <a:rPr lang="en-US" b="1" dirty="0"/>
              <a:t>Presented by ABC Medical 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101 on NWBA’s Military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0A02D-309B-2F4B-8E40-0BB8ADB35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20,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9EBA6-67A8-4FF0-904D-FA187E609CB8}"/>
              </a:ext>
            </a:extLst>
          </p:cNvPr>
          <p:cNvSpPr/>
          <p:nvPr/>
        </p:nvSpPr>
        <p:spPr>
          <a:xfrm>
            <a:off x="104775" y="6162675"/>
            <a:ext cx="11982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E06F-5B7F-FE4A-A83B-E0E41D821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dirty="0"/>
              <a:t>Military Division Pilot Program 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0A02D-309B-2F4B-8E40-0BB8ADB35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Lee Montgomery and Hannah Walker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9EBA6-67A8-4FF0-904D-FA187E609CB8}"/>
              </a:ext>
            </a:extLst>
          </p:cNvPr>
          <p:cNvSpPr/>
          <p:nvPr/>
        </p:nvSpPr>
        <p:spPr>
          <a:xfrm>
            <a:off x="104775" y="6162675"/>
            <a:ext cx="11982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81CD-F8DE-439E-9EE0-E405B30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EEDC4-A89B-4A8E-B708-797E094543A3}"/>
              </a:ext>
            </a:extLst>
          </p:cNvPr>
          <p:cNvSpPr txBox="1"/>
          <p:nvPr/>
        </p:nvSpPr>
        <p:spPr>
          <a:xfrm>
            <a:off x="1821208" y="238593"/>
            <a:ext cx="97387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Military Division Pilot Program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C1C97-3DCE-49BA-AECB-6F3306EA14B1}"/>
              </a:ext>
            </a:extLst>
          </p:cNvPr>
          <p:cNvSpPr txBox="1"/>
          <p:nvPr/>
        </p:nvSpPr>
        <p:spPr>
          <a:xfrm>
            <a:off x="1160436" y="968713"/>
            <a:ext cx="6502005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Pilot Program – Aug. 10, 2021 Announcement: </a:t>
            </a:r>
            <a:r>
              <a:rPr lang="en-US" sz="2200" b="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https://www.nwba.org/news_article/show/1177990</a:t>
            </a:r>
            <a:endParaRPr lang="en-US" sz="2200" b="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Mission/Vision of the program - NWBA committing to its roots 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Leadership support</a:t>
            </a:r>
          </a:p>
        </p:txBody>
      </p:sp>
      <p:pic>
        <p:nvPicPr>
          <p:cNvPr id="6" name="Picture 7" descr="A person in a wheelchair holding a basketball&#10;&#10;Description automatically generated">
            <a:extLst>
              <a:ext uri="{FF2B5EF4-FFF2-40B4-BE49-F238E27FC236}">
                <a16:creationId xmlns:a16="http://schemas.microsoft.com/office/drawing/2014/main" id="{411210F8-8DD2-4250-93A7-E1F4D05B7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040" y="1813760"/>
            <a:ext cx="4446968" cy="44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7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81CD-F8DE-439E-9EE0-E405B30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EEDC4-A89B-4A8E-B708-797E094543A3}"/>
              </a:ext>
            </a:extLst>
          </p:cNvPr>
          <p:cNvSpPr txBox="1"/>
          <p:nvPr/>
        </p:nvSpPr>
        <p:spPr>
          <a:xfrm>
            <a:off x="1821208" y="238593"/>
            <a:ext cx="97387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Military Division Pilot Program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C1C97-3DCE-49BA-AECB-6F3306EA14B1}"/>
              </a:ext>
            </a:extLst>
          </p:cNvPr>
          <p:cNvSpPr txBox="1"/>
          <p:nvPr/>
        </p:nvSpPr>
        <p:spPr>
          <a:xfrm>
            <a:off x="1160436" y="968713"/>
            <a:ext cx="10761488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Success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Support in this shared responsibility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777DF17-9D29-4331-808F-997CCF0C1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77" y="3429000"/>
            <a:ext cx="5929206" cy="33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0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81CD-F8DE-439E-9EE0-E405B30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EEDC4-A89B-4A8E-B708-797E094543A3}"/>
              </a:ext>
            </a:extLst>
          </p:cNvPr>
          <p:cNvSpPr txBox="1"/>
          <p:nvPr/>
        </p:nvSpPr>
        <p:spPr>
          <a:xfrm>
            <a:off x="1821208" y="238593"/>
            <a:ext cx="97387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Military Division Pilot Program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C1C97-3DCE-49BA-AECB-6F3306EA14B1}"/>
              </a:ext>
            </a:extLst>
          </p:cNvPr>
          <p:cNvSpPr txBox="1"/>
          <p:nvPr/>
        </p:nvSpPr>
        <p:spPr>
          <a:xfrm>
            <a:off x="4755513" y="1110648"/>
            <a:ext cx="6777539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After several years of discussion, excited to provide additional opportunities to the military population and expand eligibility to military athletes with non-physical disabilities 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Create opportunities to bring more/new players and more/new teams into the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WE NEED YOUR HELP – recruit teams and players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40EC7-F01B-4473-94CB-82FC273C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52" y="1107917"/>
            <a:ext cx="3486408" cy="52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81CD-F8DE-439E-9EE0-E405B30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EEDC4-A89B-4A8E-B708-797E094543A3}"/>
              </a:ext>
            </a:extLst>
          </p:cNvPr>
          <p:cNvSpPr txBox="1"/>
          <p:nvPr/>
        </p:nvSpPr>
        <p:spPr>
          <a:xfrm>
            <a:off x="1821208" y="238593"/>
            <a:ext cx="97387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Military Division Pilot Program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C1C97-3DCE-49BA-AECB-6F3306EA14B1}"/>
              </a:ext>
            </a:extLst>
          </p:cNvPr>
          <p:cNvSpPr txBox="1"/>
          <p:nvPr/>
        </p:nvSpPr>
        <p:spPr>
          <a:xfrm>
            <a:off x="4755513" y="1110648"/>
            <a:ext cx="677753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65602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E06F-5B7F-FE4A-A83B-E0E41D821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0A02D-309B-2F4B-8E40-0BB8ADB35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Brandon McBeain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9EBA6-67A8-4FF0-904D-FA187E609CB8}"/>
              </a:ext>
            </a:extLst>
          </p:cNvPr>
          <p:cNvSpPr/>
          <p:nvPr/>
        </p:nvSpPr>
        <p:spPr>
          <a:xfrm>
            <a:off x="104775" y="6162675"/>
            <a:ext cx="11982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4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25807-857E-4E5F-95D1-90F2D4BA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 smtClean="0"/>
              <a:pPr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8DE0C-1EC0-47BC-B89A-B01D7B52C703}"/>
              </a:ext>
            </a:extLst>
          </p:cNvPr>
          <p:cNvSpPr txBox="1"/>
          <p:nvPr/>
        </p:nvSpPr>
        <p:spPr>
          <a:xfrm>
            <a:off x="1424967" y="323937"/>
            <a:ext cx="93478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Expectations</a:t>
            </a:r>
            <a:endParaRPr lang="en-US" sz="2800" b="1" dirty="0">
              <a:latin typeface="Gotham Bold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6E561-CD20-4BBF-94F4-9F307A127EB4}"/>
              </a:ext>
            </a:extLst>
          </p:cNvPr>
          <p:cNvSpPr txBox="1"/>
          <p:nvPr/>
        </p:nvSpPr>
        <p:spPr>
          <a:xfrm>
            <a:off x="1041722" y="951690"/>
            <a:ext cx="1068763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otham Light"/>
              </a:rPr>
              <a:t>Registration – how and why (explain value proposition)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Gotham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otham Light"/>
              </a:rPr>
              <a:t>Team Composition / Team Registration / Dual Rostering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Gotham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otham Light"/>
              </a:rPr>
              <a:t>Events </a:t>
            </a:r>
          </a:p>
        </p:txBody>
      </p:sp>
    </p:spTree>
    <p:extLst>
      <p:ext uri="{BB962C8B-B14F-4D97-AF65-F5344CB8AC3E}">
        <p14:creationId xmlns:p14="http://schemas.microsoft.com/office/powerpoint/2010/main" val="286970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25807-857E-4E5F-95D1-90F2D4BA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 smtClean="0"/>
              <a:pPr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8DE0C-1EC0-47BC-B89A-B01D7B52C703}"/>
              </a:ext>
            </a:extLst>
          </p:cNvPr>
          <p:cNvSpPr txBox="1"/>
          <p:nvPr/>
        </p:nvSpPr>
        <p:spPr>
          <a:xfrm>
            <a:off x="1424967" y="323937"/>
            <a:ext cx="93478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Expectations</a:t>
            </a:r>
            <a:endParaRPr lang="en-US" sz="2800" b="1" dirty="0">
              <a:latin typeface="Gotham Bold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6E561-CD20-4BBF-94F4-9F307A127EB4}"/>
              </a:ext>
            </a:extLst>
          </p:cNvPr>
          <p:cNvSpPr txBox="1"/>
          <p:nvPr/>
        </p:nvSpPr>
        <p:spPr>
          <a:xfrm>
            <a:off x="787078" y="951690"/>
            <a:ext cx="1094228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otham Light"/>
              </a:rPr>
              <a:t>Funding Opportunities (NWBA Website): </a:t>
            </a:r>
            <a:r>
              <a:rPr lang="en-US" sz="2400" u="sng" dirty="0">
                <a:solidFill>
                  <a:srgbClr val="0070C0"/>
                </a:solidFill>
                <a:effectLst/>
                <a:latin typeface="Gotham Light"/>
                <a:ea typeface="Calibri" panose="020F0502020204030204" pitchFamily="34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https://www.nwba.org/funding</a:t>
            </a:r>
            <a:endParaRPr lang="en-US" sz="2400" u="sng" dirty="0">
              <a:solidFill>
                <a:srgbClr val="0070C0"/>
              </a:solidFill>
              <a:latin typeface="Gotham Light"/>
              <a:ea typeface="Calibri" panose="020F0502020204030204" pitchFamily="34" charset="0"/>
              <a:cs typeface="Times New Roman"/>
            </a:endParaRPr>
          </a:p>
          <a:p>
            <a:pPr marL="800100" lvl="1" indent="-342900">
              <a:buFontTx/>
              <a:buChar char="▫"/>
            </a:pPr>
            <a:r>
              <a:rPr lang="en-US" sz="2400" i="1" dirty="0">
                <a:solidFill>
                  <a:srgbClr val="000000"/>
                </a:solidFill>
                <a:latin typeface="Gotham Light"/>
              </a:rPr>
              <a:t>There are 20 Grant / Scholarship Opportunities to Consider on NWBA Link Above</a:t>
            </a:r>
          </a:p>
          <a:p>
            <a:endParaRPr lang="en-US" sz="2400" dirty="0">
              <a:solidFill>
                <a:srgbClr val="0070C0"/>
              </a:solidFill>
              <a:latin typeface="Gotham Light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otham Light"/>
              </a:rPr>
              <a:t>Equipment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Gotham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otham Light"/>
              </a:rPr>
              <a:t>VA and PVA contacts/information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Gotham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otham Light"/>
              </a:rPr>
              <a:t>CAF and NWBA Training Zone videos: </a:t>
            </a:r>
          </a:p>
          <a:p>
            <a:pPr marL="800100" lvl="1" indent="-342900">
              <a:buFontTx/>
              <a:buChar char="▫"/>
            </a:pPr>
            <a:r>
              <a:rPr lang="en-US" sz="2400" dirty="0">
                <a:solidFill>
                  <a:srgbClr val="000000"/>
                </a:solidFill>
                <a:latin typeface="Gotham Light"/>
                <a:hlinkClick r:id="rId4"/>
              </a:rPr>
              <a:t>https://www.nwba.org/news_article/show/1115039</a:t>
            </a:r>
            <a:endParaRPr lang="en-US" sz="2400" dirty="0">
              <a:solidFill>
                <a:srgbClr val="000000"/>
              </a:solidFill>
              <a:latin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033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E06F-5B7F-FE4A-A83B-E0E41D821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0A02D-309B-2F4B-8E40-0BB8ADB35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Lee Montgomery and Hannah Walker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9EBA6-67A8-4FF0-904D-FA187E609CB8}"/>
              </a:ext>
            </a:extLst>
          </p:cNvPr>
          <p:cNvSpPr/>
          <p:nvPr/>
        </p:nvSpPr>
        <p:spPr>
          <a:xfrm>
            <a:off x="104775" y="6162675"/>
            <a:ext cx="11982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81CD-F8DE-439E-9EE0-E405B30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EEDC4-A89B-4A8E-B708-797E094543A3}"/>
              </a:ext>
            </a:extLst>
          </p:cNvPr>
          <p:cNvSpPr txBox="1"/>
          <p:nvPr/>
        </p:nvSpPr>
        <p:spPr>
          <a:xfrm>
            <a:off x="1821208" y="238593"/>
            <a:ext cx="97387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Military Division Pilot Program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C1C97-3DCE-49BA-AECB-6F3306EA14B1}"/>
              </a:ext>
            </a:extLst>
          </p:cNvPr>
          <p:cNvSpPr txBox="1"/>
          <p:nvPr/>
        </p:nvSpPr>
        <p:spPr>
          <a:xfrm>
            <a:off x="1160436" y="1039007"/>
            <a:ext cx="1076148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Next Steps</a:t>
            </a:r>
            <a:endParaRPr lang="en-US" sz="2200" b="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71959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121D33-FD84-4677-94B5-AA9444D4EB66}"/>
              </a:ext>
            </a:extLst>
          </p:cNvPr>
          <p:cNvSpPr txBox="1"/>
          <p:nvPr/>
        </p:nvSpPr>
        <p:spPr>
          <a:xfrm>
            <a:off x="1821208" y="238593"/>
            <a:ext cx="85591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Agenda Topics</a:t>
            </a:r>
            <a:endParaRPr lang="en-US" sz="2800" b="1" dirty="0">
              <a:latin typeface="Gotham Bold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3AF7F-6684-4AA7-B1FA-2768E289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0C0A5-2666-4980-AD20-CCEE77412864}"/>
              </a:ext>
            </a:extLst>
          </p:cNvPr>
          <p:cNvSpPr txBox="1"/>
          <p:nvPr/>
        </p:nvSpPr>
        <p:spPr>
          <a:xfrm>
            <a:off x="763007" y="1304247"/>
            <a:ext cx="6043385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NWBA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Collaboration of Military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Background of the Military Division Pilot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Question and Answer (Q&amp;A)</a:t>
            </a:r>
          </a:p>
        </p:txBody>
      </p:sp>
      <p:pic>
        <p:nvPicPr>
          <p:cNvPr id="7" name="Picture 7" descr="A picture containing floor, bicycle, indoor&#10;&#10;Description automatically generated">
            <a:extLst>
              <a:ext uri="{FF2B5EF4-FFF2-40B4-BE49-F238E27FC236}">
                <a16:creationId xmlns:a16="http://schemas.microsoft.com/office/drawing/2014/main" id="{78FCCCF4-CAC1-413A-B59E-ED911343B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4" r="6558" b="14151"/>
          <a:stretch/>
        </p:blipFill>
        <p:spPr>
          <a:xfrm>
            <a:off x="6806392" y="1630937"/>
            <a:ext cx="5306030" cy="35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7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E06F-5B7F-FE4A-A83B-E0E41D821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9EBA6-67A8-4FF0-904D-FA187E609CB8}"/>
              </a:ext>
            </a:extLst>
          </p:cNvPr>
          <p:cNvSpPr/>
          <p:nvPr/>
        </p:nvSpPr>
        <p:spPr>
          <a:xfrm>
            <a:off x="104775" y="6162675"/>
            <a:ext cx="11982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11EF0-BD83-4823-972C-57980307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4FAB73BC-B049-4115-A692-8D63A059BF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3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E06F-5B7F-FE4A-A83B-E0E41D821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0A02D-309B-2F4B-8E40-0BB8ADB35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9EBA6-67A8-4FF0-904D-FA187E609CB8}"/>
              </a:ext>
            </a:extLst>
          </p:cNvPr>
          <p:cNvSpPr/>
          <p:nvPr/>
        </p:nvSpPr>
        <p:spPr>
          <a:xfrm>
            <a:off x="104775" y="6162675"/>
            <a:ext cx="11982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E06F-5B7F-FE4A-A83B-E0E41D821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dirty="0"/>
              <a:t>NWBA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0A02D-309B-2F4B-8E40-0BB8ADB35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 Waller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9EBA6-67A8-4FF0-904D-FA187E609CB8}"/>
              </a:ext>
            </a:extLst>
          </p:cNvPr>
          <p:cNvSpPr/>
          <p:nvPr/>
        </p:nvSpPr>
        <p:spPr>
          <a:xfrm>
            <a:off x="104775" y="6162675"/>
            <a:ext cx="11982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81CD-F8DE-439E-9EE0-E405B30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EEDC4-A89B-4A8E-B708-797E094543A3}"/>
              </a:ext>
            </a:extLst>
          </p:cNvPr>
          <p:cNvSpPr txBox="1"/>
          <p:nvPr/>
        </p:nvSpPr>
        <p:spPr>
          <a:xfrm>
            <a:off x="1821208" y="238593"/>
            <a:ext cx="97387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NWBA Overview – What is the NWBA?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C1C97-3DCE-49BA-AECB-6F3306EA14B1}"/>
              </a:ext>
            </a:extLst>
          </p:cNvPr>
          <p:cNvSpPr txBox="1"/>
          <p:nvPr/>
        </p:nvSpPr>
        <p:spPr>
          <a:xfrm>
            <a:off x="1160436" y="1039007"/>
            <a:ext cx="1076148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What is the NWBA?</a:t>
            </a:r>
          </a:p>
        </p:txBody>
      </p:sp>
    </p:spTree>
    <p:extLst>
      <p:ext uri="{BB962C8B-B14F-4D97-AF65-F5344CB8AC3E}">
        <p14:creationId xmlns:p14="http://schemas.microsoft.com/office/powerpoint/2010/main" val="413779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81CD-F8DE-439E-9EE0-E405B30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EEDC4-A89B-4A8E-B708-797E094543A3}"/>
              </a:ext>
            </a:extLst>
          </p:cNvPr>
          <p:cNvSpPr txBox="1"/>
          <p:nvPr/>
        </p:nvSpPr>
        <p:spPr>
          <a:xfrm>
            <a:off x="1821208" y="238593"/>
            <a:ext cx="97387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NWBA Overview – Qualification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C1C97-3DCE-49BA-AECB-6F3306EA14B1}"/>
              </a:ext>
            </a:extLst>
          </p:cNvPr>
          <p:cNvSpPr txBox="1"/>
          <p:nvPr/>
        </p:nvSpPr>
        <p:spPr>
          <a:xfrm>
            <a:off x="1160436" y="1039007"/>
            <a:ext cx="1076148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Qualification</a:t>
            </a:r>
          </a:p>
        </p:txBody>
      </p:sp>
    </p:spTree>
    <p:extLst>
      <p:ext uri="{BB962C8B-B14F-4D97-AF65-F5344CB8AC3E}">
        <p14:creationId xmlns:p14="http://schemas.microsoft.com/office/powerpoint/2010/main" val="181730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81CD-F8DE-439E-9EE0-E405B30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EEDC4-A89B-4A8E-B708-797E094543A3}"/>
              </a:ext>
            </a:extLst>
          </p:cNvPr>
          <p:cNvSpPr txBox="1"/>
          <p:nvPr/>
        </p:nvSpPr>
        <p:spPr>
          <a:xfrm>
            <a:off x="1821208" y="238593"/>
            <a:ext cx="97387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NWBA Overview – Eligibility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C1C97-3DCE-49BA-AECB-6F3306EA14B1}"/>
              </a:ext>
            </a:extLst>
          </p:cNvPr>
          <p:cNvSpPr txBox="1"/>
          <p:nvPr/>
        </p:nvSpPr>
        <p:spPr>
          <a:xfrm>
            <a:off x="1160436" y="1039007"/>
            <a:ext cx="1076148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225748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E06F-5B7F-FE4A-A83B-E0E41D821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dirty="0"/>
              <a:t>Military Programming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0A02D-309B-2F4B-8E40-0BB8ADB35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Connie Moore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9EBA6-67A8-4FF0-904D-FA187E609CB8}"/>
              </a:ext>
            </a:extLst>
          </p:cNvPr>
          <p:cNvSpPr/>
          <p:nvPr/>
        </p:nvSpPr>
        <p:spPr>
          <a:xfrm>
            <a:off x="104775" y="6162675"/>
            <a:ext cx="119824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6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81CD-F8DE-439E-9EE0-E405B30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EEDC4-A89B-4A8E-B708-797E094543A3}"/>
              </a:ext>
            </a:extLst>
          </p:cNvPr>
          <p:cNvSpPr txBox="1"/>
          <p:nvPr/>
        </p:nvSpPr>
        <p:spPr>
          <a:xfrm>
            <a:off x="1821208" y="238593"/>
            <a:ext cx="97387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Military Programming Collaboration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C1C97-3DCE-49BA-AECB-6F3306EA14B1}"/>
              </a:ext>
            </a:extLst>
          </p:cNvPr>
          <p:cNvSpPr txBox="1"/>
          <p:nvPr/>
        </p:nvSpPr>
        <p:spPr>
          <a:xfrm>
            <a:off x="1160436" y="1039007"/>
            <a:ext cx="1076148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Warrior Games, Invictus Games, NWBA Military Division and how they all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14211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81CD-F8DE-439E-9EE0-E405B30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EEDC4-A89B-4A8E-B708-797E094543A3}"/>
              </a:ext>
            </a:extLst>
          </p:cNvPr>
          <p:cNvSpPr txBox="1"/>
          <p:nvPr/>
        </p:nvSpPr>
        <p:spPr>
          <a:xfrm>
            <a:off x="1821208" y="238593"/>
            <a:ext cx="97387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Gotham Bold"/>
              </a:rPr>
              <a:t>Military Programming Collaboration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C1C97-3DCE-49BA-AECB-6F3306EA14B1}"/>
              </a:ext>
            </a:extLst>
          </p:cNvPr>
          <p:cNvSpPr txBox="1"/>
          <p:nvPr/>
        </p:nvSpPr>
        <p:spPr>
          <a:xfrm>
            <a:off x="1160436" y="1039007"/>
            <a:ext cx="1076148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latin typeface="GothamLight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Who to contact to get involved</a:t>
            </a:r>
          </a:p>
        </p:txBody>
      </p:sp>
    </p:spTree>
    <p:extLst>
      <p:ext uri="{BB962C8B-B14F-4D97-AF65-F5344CB8AC3E}">
        <p14:creationId xmlns:p14="http://schemas.microsoft.com/office/powerpoint/2010/main" val="245870417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51BFBD1FA2148A311898415B33684" ma:contentTypeVersion="12" ma:contentTypeDescription="Create a new document." ma:contentTypeScope="" ma:versionID="660d329320856ef888fba678f5332ba7">
  <xsd:schema xmlns:xsd="http://www.w3.org/2001/XMLSchema" xmlns:xs="http://www.w3.org/2001/XMLSchema" xmlns:p="http://schemas.microsoft.com/office/2006/metadata/properties" xmlns:ns2="b0c3b971-7b84-4f5f-bda8-0482ef7e0750" xmlns:ns3="66858ffa-70a5-4c2b-915c-01b5c1b08004" targetNamespace="http://schemas.microsoft.com/office/2006/metadata/properties" ma:root="true" ma:fieldsID="9caf83336c2008b7bb5a9e14aef4cbbc" ns2:_="" ns3:_="">
    <xsd:import namespace="b0c3b971-7b84-4f5f-bda8-0482ef7e0750"/>
    <xsd:import namespace="66858ffa-70a5-4c2b-915c-01b5c1b08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3b971-7b84-4f5f-bda8-0482ef7e0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58ffa-70a5-4c2b-915c-01b5c1b08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55CFB7-4B97-4743-8A0B-45A01B28FC1F}">
  <ds:schemaRefs>
    <ds:schemaRef ds:uri="66858ffa-70a5-4c2b-915c-01b5c1b08004"/>
    <ds:schemaRef ds:uri="b0c3b971-7b84-4f5f-bda8-0482ef7e07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31C0661-6E9B-493F-89FF-9B197DA68C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6E2367-3BD0-462B-9C19-2877B983D0CA}">
  <ds:schemaRefs>
    <ds:schemaRef ds:uri="66858ffa-70a5-4c2b-915c-01b5c1b08004"/>
    <ds:schemaRef ds:uri="b0c3b971-7b84-4f5f-bda8-0482ef7e07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850</Words>
  <Application>Microsoft Office PowerPoint</Application>
  <PresentationFormat>Widescreen</PresentationFormat>
  <Paragraphs>126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Corbel</vt:lpstr>
      <vt:lpstr>Gotham Bold</vt:lpstr>
      <vt:lpstr>Gotham Light</vt:lpstr>
      <vt:lpstr>GothamBold</vt:lpstr>
      <vt:lpstr>GothamLight</vt:lpstr>
      <vt:lpstr>Source Sans Pro</vt:lpstr>
      <vt:lpstr>Wingdings 2</vt:lpstr>
      <vt:lpstr>Frame</vt:lpstr>
      <vt:lpstr>NWBA Webinar Series Presented by ABC Medical   101 on NWBA’s Military Division</vt:lpstr>
      <vt:lpstr>PowerPoint Presentation</vt:lpstr>
      <vt:lpstr>NWBA Overview</vt:lpstr>
      <vt:lpstr>PowerPoint Presentation</vt:lpstr>
      <vt:lpstr>PowerPoint Presentation</vt:lpstr>
      <vt:lpstr>PowerPoint Presentation</vt:lpstr>
      <vt:lpstr>Military Programming Collaboration</vt:lpstr>
      <vt:lpstr>PowerPoint Presentation</vt:lpstr>
      <vt:lpstr>PowerPoint Presentation</vt:lpstr>
      <vt:lpstr>Military Division Pilot Program Background</vt:lpstr>
      <vt:lpstr>PowerPoint Presentation</vt:lpstr>
      <vt:lpstr>PowerPoint Presentation</vt:lpstr>
      <vt:lpstr>PowerPoint Presentation</vt:lpstr>
      <vt:lpstr>PowerPoint Presentation</vt:lpstr>
      <vt:lpstr>Expectations</vt:lpstr>
      <vt:lpstr>PowerPoint Presentation</vt:lpstr>
      <vt:lpstr>PowerPoint Presentation</vt:lpstr>
      <vt:lpstr>Next Steps</vt:lpstr>
      <vt:lpstr>PowerPoint Presentation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NWBA Town Hall</dc:title>
  <dc:creator>Will Waller</dc:creator>
  <cp:lastModifiedBy>Tina Kaufman-Cain</cp:lastModifiedBy>
  <cp:revision>12</cp:revision>
  <cp:lastPrinted>2020-12-10T03:20:16Z</cp:lastPrinted>
  <dcterms:created xsi:type="dcterms:W3CDTF">2020-12-10T03:06:36Z</dcterms:created>
  <dcterms:modified xsi:type="dcterms:W3CDTF">2022-01-19T07:29:50Z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0x01010016651BFBD1FA2148A311898415B33684</vt:lpwstr>
  </property>
</Properties>
</file>