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2" r:id="rId2"/>
    <p:sldId id="300" r:id="rId3"/>
    <p:sldId id="318" r:id="rId4"/>
    <p:sldId id="257" r:id="rId5"/>
    <p:sldId id="301" r:id="rId6"/>
    <p:sldId id="1084" r:id="rId7"/>
    <p:sldId id="303" r:id="rId8"/>
    <p:sldId id="339" r:id="rId9"/>
    <p:sldId id="261" r:id="rId10"/>
    <p:sldId id="262" r:id="rId11"/>
    <p:sldId id="302"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0"/>
  </p:normalViewPr>
  <p:slideViewPr>
    <p:cSldViewPr snapToGrid="0">
      <p:cViewPr varScale="1">
        <p:scale>
          <a:sx n="87" d="100"/>
          <a:sy n="87" d="100"/>
        </p:scale>
        <p:origin x="10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85631-9140-6345-9DB4-C1955F06134F}" type="datetimeFigureOut">
              <a:rPr lang="en-US" smtClean="0"/>
              <a:t>10/14/24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E6D8E-52F7-014E-8BBB-FBB9AF6068B7}" type="slidenum">
              <a:rPr lang="en-US" smtClean="0"/>
              <a:t>‹#›</a:t>
            </a:fld>
            <a:endParaRPr lang="en-US"/>
          </a:p>
        </p:txBody>
      </p:sp>
    </p:spTree>
    <p:extLst>
      <p:ext uri="{BB962C8B-B14F-4D97-AF65-F5344CB8AC3E}">
        <p14:creationId xmlns:p14="http://schemas.microsoft.com/office/powerpoint/2010/main" val="300147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NFHS Wrestling Rule Changes for 2024-25 that have been accepted by the MSHSL. MN State Coordinator, Rick Rud, will review these changes with you.</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08806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rPr>
              <a:t>The starting lines of a mat indicate the center of the mat and the 10-foot circle is not needed.  With the new mat designs that have a large mascot or logos, it gives a refreshing look to the wrestling mats.  Wrestlers and officials know where the center of the mat is located without the 10-foot circle being present.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rPr>
              <a:t>All rules that referred to “the 10’ circle” have been modified to say, “the Center of the mat”.</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2</a:t>
            </a:fld>
            <a:endParaRPr lang="en-US"/>
          </a:p>
        </p:txBody>
      </p:sp>
    </p:spTree>
    <p:extLst>
      <p:ext uri="{BB962C8B-B14F-4D97-AF65-F5344CB8AC3E}">
        <p14:creationId xmlns:p14="http://schemas.microsoft.com/office/powerpoint/2010/main" val="270086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starting lines are required and remain the same as in the past.</a:t>
            </a:r>
          </a:p>
          <a:p>
            <a:r>
              <a:rPr lang="en-US" dirty="0"/>
              <a:t>When a referee is in conference with a coach, the wrestlers are ordered to the “center of the mat” rather than the 10’ circle as in the past. Rule 6-6-6</a:t>
            </a:r>
          </a:p>
          <a:p>
            <a:r>
              <a:rPr lang="en-US" dirty="0"/>
              <a:t>The referee will require each wrestler to make an honest attempt to wrestle within the “center of the mat”. Rule 7-6-1 - </a:t>
            </a:r>
            <a:r>
              <a:rPr kumimoji="0" lang="en-US" sz="12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Times New Roman" panose="02020603050405020304" pitchFamily="18" charset="0"/>
                <a:cs typeface="+mn-cs"/>
              </a:rPr>
              <a:t>It is the responsibility of contestants, coaches and referees to avoid the use of stalling tactics or allowing the use thereof. </a:t>
            </a:r>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3</a:t>
            </a:fld>
            <a:endParaRPr lang="en-US"/>
          </a:p>
        </p:txBody>
      </p:sp>
    </p:spTree>
    <p:extLst>
      <p:ext uri="{BB962C8B-B14F-4D97-AF65-F5344CB8AC3E}">
        <p14:creationId xmlns:p14="http://schemas.microsoft.com/office/powerpoint/2010/main" val="268559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points relating to control are amended with this rules change.  Takedowns, Reversals, escapes, </a:t>
            </a:r>
            <a:r>
              <a:rPr lang="en-US" dirty="0" err="1"/>
              <a:t>nearfalls</a:t>
            </a:r>
            <a:r>
              <a:rPr lang="en-US" dirty="0"/>
              <a:t>, and falls all require at least one point of contact on the mat inbounds or on the line.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This rule would safely eliminate the subjectivity of the out of bounds call. The rule change would also help coaches and wrestlers understand more clearly what out of bounds is and help officials call out of bounds more consistently.</a:t>
            </a:r>
            <a:endParaRPr kumimoji="0" lang="en-US" sz="1000" b="0" i="0" u="none" strike="noStrike" kern="1200" cap="none" spc="0" normalizeH="0" baseline="0" noProof="0" dirty="0">
              <a:ln>
                <a:noFill/>
              </a:ln>
              <a:solidFill>
                <a:srgbClr val="414B56"/>
              </a:solidFill>
              <a:effectLst/>
              <a:uLnTx/>
              <a:uFillTx/>
              <a:latin typeface="Times New Roman" panose="02020603050405020304" pitchFamily="18" charset="0"/>
              <a:ea typeface="Times New Roman" panose="02020603050405020304" pitchFamily="18" charset="0"/>
              <a:cs typeface="+mn-cs"/>
            </a:endParaRP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6</a:t>
            </a:fld>
            <a:endParaRPr lang="en-US"/>
          </a:p>
        </p:txBody>
      </p:sp>
    </p:spTree>
    <p:extLst>
      <p:ext uri="{BB962C8B-B14F-4D97-AF65-F5344CB8AC3E}">
        <p14:creationId xmlns:p14="http://schemas.microsoft.com/office/powerpoint/2010/main" val="103366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effectLst/>
                <a:highlight>
                  <a:srgbClr val="FFFFFF"/>
                </a:highlight>
                <a:latin typeface="Calibri" panose="020F0502020204030204" pitchFamily="34" charset="0"/>
                <a:ea typeface="Times New Roman" panose="02020603050405020304" pitchFamily="18" charset="0"/>
              </a:rPr>
              <a:t>The goal in wrestling is to pin your opponent.  Changing the near-fall points awarded should motivate wrestlers to work for a fall and simplify the points award based on how long the wrestler is held in near-fall criteria.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effectLst/>
                <a:highlight>
                  <a:srgbClr val="FFFFFF"/>
                </a:highlight>
                <a:latin typeface="Calibri" panose="020F0502020204030204" pitchFamily="34" charset="0"/>
                <a:ea typeface="Times New Roman" panose="02020603050405020304" pitchFamily="18" charset="0"/>
              </a:rPr>
              <a:t>The new near falls points awarded are as follows:  </a:t>
            </a:r>
            <a:r>
              <a:rPr lang="en-US" sz="1000" u="none" dirty="0">
                <a:solidFill>
                  <a:srgbClr val="FF0000"/>
                </a:solidFill>
                <a:effectLst/>
                <a:latin typeface="Calibri" panose="020F0502020204030204" pitchFamily="34" charset="0"/>
                <a:ea typeface="Times New Roman" panose="02020603050405020304" pitchFamily="18" charset="0"/>
              </a:rPr>
              <a:t>If the near-fall criteria are met for two continuous seconds a two-point near-fall will be earned.  If near-fall criteria are met for three continuous seconds a three-point near-fall will be earned.  If near-fall criteria are met for four continuous seconds a four-point near-fall will be earned.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If the defensive wrestler is injured, indicates an injury or bleeding occurs prior to the near fall criteria being met, but the referee determines the near fall was immanent, a 2-point NF will be awarded.  Likewise, if a NF has been secured with 2, 3 ,4 points and the defensive wrestler is injured, indicates an injury or bleeding occurs the NF earned plus one point for match stoppage will be awarded.   There can be a five-point near fall.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effectLst/>
                <a:latin typeface="Helvetica" panose="020B0604020202020204" pitchFamily="34" charset="0"/>
                <a:ea typeface="Times New Roman" panose="02020603050405020304" pitchFamily="18" charset="0"/>
                <a:cs typeface="Aptos" panose="020B0004020202020204" pitchFamily="34" charset="0"/>
              </a:rPr>
              <a:t>While it is desirable that the visual hand count be used, it is acknowledged that there are some situations in which the referee will be unable to signal because of the necessity to move quickly from one side of the wrestlers to the other, on your feet or down on the mat, in order to be in a position to observe that criterion is being met. Under these conditions, the referee may be unable to start the visual hand count at the point when near-fall criteria is met. (9-1-5)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u="none"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7</a:t>
            </a:fld>
            <a:endParaRPr lang="en-US"/>
          </a:p>
        </p:txBody>
      </p:sp>
    </p:spTree>
    <p:extLst>
      <p:ext uri="{BB962C8B-B14F-4D97-AF65-F5344CB8AC3E}">
        <p14:creationId xmlns:p14="http://schemas.microsoft.com/office/powerpoint/2010/main" val="197098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Track Wrestling scoring applications have been updated with the new scoring rules, symbols, and points.</a:t>
            </a:r>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8</a:t>
            </a:fld>
            <a:endParaRPr lang="en-US"/>
          </a:p>
        </p:txBody>
      </p:sp>
    </p:spTree>
    <p:extLst>
      <p:ext uri="{BB962C8B-B14F-4D97-AF65-F5344CB8AC3E}">
        <p14:creationId xmlns:p14="http://schemas.microsoft.com/office/powerpoint/2010/main" val="372176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b="1" dirty="0">
                <a:solidFill>
                  <a:srgbClr val="000000"/>
                </a:solidFill>
                <a:effectLst/>
                <a:latin typeface="Calibri" panose="020F0502020204030204" pitchFamily="34" charset="0"/>
                <a:ea typeface="Arial" panose="020B0604020202020204" pitchFamily="34" charset="0"/>
              </a:rPr>
              <a:t>ART. 4 . . .</a:t>
            </a:r>
            <a:r>
              <a:rPr lang="en-US" sz="1200" dirty="0">
                <a:solidFill>
                  <a:srgbClr val="000000"/>
                </a:solidFill>
                <a:effectLst/>
                <a:latin typeface="Calibri" panose="020F0502020204030204" pitchFamily="34" charset="0"/>
                <a:ea typeface="Arial" panose="020B0604020202020204" pitchFamily="34" charset="0"/>
              </a:rPr>
              <a:t> A technical fall occurs when a wrestler has earned a 15-point advantage over the opponent, however;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200" dirty="0">
                <a:solidFill>
                  <a:srgbClr val="000000"/>
                </a:solidFill>
                <a:effectLst/>
                <a:latin typeface="Calibri" panose="020F0502020204030204" pitchFamily="34" charset="0"/>
                <a:ea typeface="Arial" panose="020B0604020202020204" pitchFamily="34" charset="0"/>
                <a:cs typeface="Helvetica Condensed"/>
              </a:rPr>
              <a:t>If a takedown or reversal, straight to a near-fall criteria creates a 15-point advantage, the match shall continue until the near-fall </a:t>
            </a:r>
            <a:r>
              <a:rPr lang="en-US" sz="1200" u="sng" dirty="0">
                <a:solidFill>
                  <a:srgbClr val="FF0000"/>
                </a:solidFill>
                <a:effectLst/>
                <a:latin typeface="Calibri" panose="020F0502020204030204" pitchFamily="34" charset="0"/>
                <a:ea typeface="Arial" panose="020B0604020202020204" pitchFamily="34" charset="0"/>
                <a:cs typeface="Helvetica Condensed"/>
              </a:rPr>
              <a:t>criteria</a:t>
            </a:r>
            <a:r>
              <a:rPr lang="en-US" sz="1200" dirty="0">
                <a:solidFill>
                  <a:srgbClr val="000000"/>
                </a:solidFill>
                <a:effectLst/>
                <a:latin typeface="Calibri" panose="020F0502020204030204" pitchFamily="34" charset="0"/>
                <a:ea typeface="Arial" panose="020B0604020202020204" pitchFamily="34" charset="0"/>
                <a:cs typeface="Helvetica Condensed"/>
              </a:rPr>
              <a:t> </a:t>
            </a:r>
            <a:r>
              <a:rPr lang="en-US" sz="1200" u="sng" dirty="0">
                <a:solidFill>
                  <a:srgbClr val="FF0000"/>
                </a:solidFill>
                <a:effectLst/>
                <a:latin typeface="Calibri" panose="020F0502020204030204" pitchFamily="34" charset="0"/>
                <a:ea typeface="Arial" panose="020B0604020202020204" pitchFamily="34" charset="0"/>
                <a:cs typeface="Helvetica Condensed"/>
              </a:rPr>
              <a:t>is</a:t>
            </a:r>
            <a:r>
              <a:rPr lang="en-US" sz="1200" dirty="0">
                <a:solidFill>
                  <a:srgbClr val="FF0000"/>
                </a:solidFill>
                <a:effectLst/>
                <a:latin typeface="Calibri" panose="020F0502020204030204" pitchFamily="34" charset="0"/>
                <a:ea typeface="Arial" panose="020B0604020202020204" pitchFamily="34" charset="0"/>
                <a:cs typeface="Helvetica Condensed"/>
              </a:rPr>
              <a:t> </a:t>
            </a:r>
            <a:r>
              <a:rPr lang="en-US" sz="1200" u="sng" dirty="0">
                <a:solidFill>
                  <a:srgbClr val="FF0000"/>
                </a:solidFill>
                <a:effectLst/>
                <a:latin typeface="Calibri" panose="020F0502020204030204" pitchFamily="34" charset="0"/>
                <a:ea typeface="Arial" panose="020B0604020202020204" pitchFamily="34" charset="0"/>
                <a:cs typeface="Helvetica Condensed"/>
              </a:rPr>
              <a:t>no longer met</a:t>
            </a:r>
            <a:r>
              <a:rPr lang="en-US" sz="1200" dirty="0">
                <a:solidFill>
                  <a:srgbClr val="FF0000"/>
                </a:solidFill>
                <a:effectLst/>
                <a:latin typeface="Calibri" panose="020F0502020204030204" pitchFamily="34" charset="0"/>
                <a:ea typeface="Arial" panose="020B0604020202020204" pitchFamily="34" charset="0"/>
                <a:cs typeface="Helvetica Condensed"/>
              </a:rPr>
              <a:t>. </a:t>
            </a:r>
            <a:r>
              <a:rPr lang="en-US" sz="1200" u="sng" dirty="0">
                <a:solidFill>
                  <a:srgbClr val="FF0000"/>
                </a:solidFill>
                <a:effectLst/>
                <a:latin typeface="Calibri" panose="020F0502020204030204" pitchFamily="34" charset="0"/>
                <a:ea typeface="Arial" panose="020B0604020202020204" pitchFamily="34" charset="0"/>
                <a:cs typeface="Helvetica Condensed"/>
              </a:rPr>
              <a:t>Conclusion of the near-fall criteria is immediate.</a:t>
            </a:r>
          </a:p>
          <a:p>
            <a:pPr marL="0" marR="0" lvl="0" indent="0">
              <a:spcBef>
                <a:spcPts val="0"/>
              </a:spcBef>
              <a:spcAft>
                <a:spcPts val="0"/>
              </a:spcAft>
              <a:buFont typeface="+mj-lt"/>
              <a:buNone/>
            </a:pPr>
            <a:endParaRPr lang="en-US" sz="1200" u="sng" dirty="0">
              <a:solidFill>
                <a:srgbClr val="FF0000"/>
              </a:solidFill>
              <a:effectLst/>
              <a:latin typeface="Calibri" panose="020F0502020204030204" pitchFamily="34" charset="0"/>
              <a:ea typeface="Helvetica Condensed"/>
              <a:cs typeface="Helvetica Condensed"/>
            </a:endParaRPr>
          </a:p>
          <a:p>
            <a:pPr marL="0" marR="0" lvl="0" indent="0">
              <a:spcBef>
                <a:spcPts val="0"/>
              </a:spcBef>
              <a:spcAft>
                <a:spcPts val="0"/>
              </a:spcAft>
              <a:buFont typeface="+mj-lt"/>
              <a:buNone/>
            </a:pPr>
            <a:r>
              <a:rPr lang="en-US" sz="1200" u="none" dirty="0">
                <a:solidFill>
                  <a:srgbClr val="FF0000"/>
                </a:solidFill>
                <a:effectLst/>
                <a:latin typeface="Calibri" panose="020F0502020204030204" pitchFamily="34" charset="0"/>
                <a:ea typeface="Helvetica Condensed"/>
                <a:cs typeface="Helvetica Condensed"/>
              </a:rPr>
              <a:t>If the NF earned creates the tech fall, then the match continues until the pinning situations ends (the defensive wrestler can defend themselves and we are out of the pinning situation.) </a:t>
            </a:r>
            <a:endParaRPr lang="en-US" sz="1100" u="none" dirty="0">
              <a:effectLst/>
              <a:latin typeface="Helvetica Condensed"/>
              <a:ea typeface="Helvetica Condensed"/>
              <a:cs typeface="Helvetica Condensed"/>
            </a:endParaRP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9</a:t>
            </a:fld>
            <a:endParaRPr lang="en-US"/>
          </a:p>
        </p:txBody>
      </p:sp>
    </p:spTree>
    <p:extLst>
      <p:ext uri="{BB962C8B-B14F-4D97-AF65-F5344CB8AC3E}">
        <p14:creationId xmlns:p14="http://schemas.microsoft.com/office/powerpoint/2010/main" val="99499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rPr>
              <a:t>Referee's time-out. If the referee needs to address a situation not covered by injury, blood or recovery time, a referee's time-out shall be charged. </a:t>
            </a:r>
            <a:r>
              <a:rPr lang="en-US" sz="1200" u="sng" dirty="0">
                <a:solidFill>
                  <a:srgbClr val="FF0000"/>
                </a:solidFill>
                <a:effectLst/>
                <a:latin typeface="Calibri" panose="020F0502020204030204" pitchFamily="34" charset="0"/>
                <a:ea typeface="Times New Roman" panose="02020603050405020304" pitchFamily="18" charset="0"/>
              </a:rPr>
              <a:t>That signal would be both hands/fingers pointing inward to the referee’s chest.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solidFill>
                  <a:srgbClr val="000000"/>
                </a:solidFill>
                <a:effectLst/>
                <a:latin typeface="Calibri" panose="020F0502020204030204" pitchFamily="34" charset="0"/>
                <a:ea typeface="Times New Roman" panose="02020603050405020304" pitchFamily="18" charset="0"/>
              </a:rPr>
              <a:t>This signal is used universally in many other sports but has never been codified in the NFHS Wrestling Rules Book</a:t>
            </a:r>
            <a:r>
              <a:rPr lang="en-US" sz="1000" dirty="0">
                <a:solidFill>
                  <a:srgbClr val="000000"/>
                </a:solidFill>
                <a:effectLst/>
                <a:highlight>
                  <a:srgbClr val="F3F3F3"/>
                </a:highlight>
                <a:latin typeface="Calibri" panose="020F0502020204030204" pitchFamily="34" charset="0"/>
                <a:ea typeface="Times New Roman" panose="02020603050405020304" pitchFamily="18" charset="0"/>
              </a:rPr>
              <a:t>.</a:t>
            </a:r>
            <a:r>
              <a:rPr lang="en-US" sz="1000" dirty="0">
                <a:solidFill>
                  <a:srgbClr val="000000"/>
                </a:solidFill>
                <a:effectLst/>
                <a:latin typeface="Calibri" panose="020F0502020204030204" pitchFamily="34" charset="0"/>
                <a:ea typeface="Times New Roman" panose="02020603050405020304" pitchFamily="18" charset="0"/>
              </a:rPr>
              <a:t> An additional signal needs to be added to the Official Wrestling Signal making it signal #29.</a:t>
            </a:r>
            <a:endParaRPr lang="en-US" sz="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10</a:t>
            </a:fld>
            <a:endParaRPr lang="en-US"/>
          </a:p>
        </p:txBody>
      </p:sp>
    </p:spTree>
    <p:extLst>
      <p:ext uri="{BB962C8B-B14F-4D97-AF65-F5344CB8AC3E}">
        <p14:creationId xmlns:p14="http://schemas.microsoft.com/office/powerpoint/2010/main" val="352438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dirty="0">
                <a:solidFill>
                  <a:srgbClr val="000000"/>
                </a:solidFill>
                <a:effectLst/>
                <a:latin typeface="Calibri" panose="020F0502020204030204" pitchFamily="34" charset="0"/>
                <a:ea typeface="Times New Roman" panose="02020603050405020304" pitchFamily="18" charset="0"/>
              </a:rPr>
              <a:t>When a takedown is secured, the wrestler shall be awarded </a:t>
            </a:r>
            <a:r>
              <a:rPr lang="en-US" sz="1200" u="sng" dirty="0">
                <a:solidFill>
                  <a:srgbClr val="FF0000"/>
                </a:solidFill>
                <a:effectLst/>
                <a:latin typeface="Calibri" panose="020F0502020204030204" pitchFamily="34" charset="0"/>
                <a:ea typeface="Times New Roman" panose="02020603050405020304" pitchFamily="18" charset="0"/>
              </a:rPr>
              <a:t>three </a:t>
            </a:r>
            <a:r>
              <a:rPr lang="en-US" sz="1200" dirty="0">
                <a:solidFill>
                  <a:srgbClr val="000000"/>
                </a:solidFill>
                <a:effectLst/>
                <a:latin typeface="Calibri" panose="020F0502020204030204" pitchFamily="34" charset="0"/>
                <a:ea typeface="Times New Roman" panose="02020603050405020304" pitchFamily="18" charset="0"/>
              </a:rPr>
              <a:t>match points.</a:t>
            </a:r>
            <a:endParaRPr lang="en-US" sz="1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100" dirty="0">
                <a:solidFill>
                  <a:srgbClr val="000000"/>
                </a:solidFill>
                <a:effectLst/>
                <a:latin typeface="Calibri" panose="020F0502020204030204" pitchFamily="34" charset="0"/>
                <a:ea typeface="Arial" panose="020B0604020202020204" pitchFamily="34" charset="0"/>
              </a:rPr>
              <a:t> </a:t>
            </a:r>
            <a:endParaRPr lang="en-US" sz="1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b="0" dirty="0">
                <a:solidFill>
                  <a:srgbClr val="000000"/>
                </a:solidFill>
                <a:effectLst/>
                <a:latin typeface="Calibri" panose="020F0502020204030204" pitchFamily="34" charset="0"/>
                <a:ea typeface="Arial" panose="020B0604020202020204" pitchFamily="34" charset="0"/>
              </a:rPr>
              <a:t>The Rationale behind this change was t</a:t>
            </a:r>
            <a:r>
              <a:rPr lang="en-US" sz="1200" b="0" dirty="0">
                <a:solidFill>
                  <a:srgbClr val="000000"/>
                </a:solidFill>
                <a:effectLst/>
                <a:latin typeface="Calibri" panose="020F0502020204030204" pitchFamily="34" charset="0"/>
                <a:ea typeface="Times New Roman" panose="02020603050405020304" pitchFamily="18" charset="0"/>
              </a:rPr>
              <a:t>o promote more scoring activity when wrestlers are in neutral position.</a:t>
            </a:r>
          </a:p>
          <a:p>
            <a:pPr marL="0" marR="0" indent="0">
              <a:spcBef>
                <a:spcPts val="0"/>
              </a:spcBef>
              <a:spcAft>
                <a:spcPts val="0"/>
              </a:spcAft>
              <a:buNone/>
            </a:pPr>
            <a:r>
              <a:rPr lang="en-US" sz="1200" b="0" dirty="0">
                <a:solidFill>
                  <a:srgbClr val="000000"/>
                </a:solidFill>
                <a:effectLst/>
                <a:latin typeface="Calibri" panose="020F0502020204030204" pitchFamily="34" charset="0"/>
              </a:rPr>
              <a:t>The scoring symbol for a takedown is T3</a:t>
            </a:r>
            <a:endParaRPr lang="en-US" b="0" dirty="0"/>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11</a:t>
            </a:fld>
            <a:endParaRPr lang="en-US"/>
          </a:p>
        </p:txBody>
      </p:sp>
    </p:spTree>
    <p:extLst>
      <p:ext uri="{BB962C8B-B14F-4D97-AF65-F5344CB8AC3E}">
        <p14:creationId xmlns:p14="http://schemas.microsoft.com/office/powerpoint/2010/main" val="392864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2038A-B90D-F670-C208-58ED215009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25360-AE99-6484-74B3-E5C56A344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FE3F62-7A70-6EAA-3699-DB217D27B835}"/>
              </a:ext>
            </a:extLst>
          </p:cNvPr>
          <p:cNvSpPr>
            <a:spLocks noGrp="1"/>
          </p:cNvSpPr>
          <p:nvPr>
            <p:ph type="dt" sz="half" idx="10"/>
          </p:nvPr>
        </p:nvSpPr>
        <p:spPr/>
        <p:txBody>
          <a:bodyPr/>
          <a:lstStyle/>
          <a:p>
            <a:fld id="{FF17E652-9447-6A4B-B82E-C5B458A284C3}" type="datetimeFigureOut">
              <a:rPr lang="en-US" smtClean="0"/>
              <a:t>10/14/24</a:t>
            </a:fld>
            <a:endParaRPr lang="en-US"/>
          </a:p>
        </p:txBody>
      </p:sp>
      <p:sp>
        <p:nvSpPr>
          <p:cNvPr id="5" name="Footer Placeholder 4">
            <a:extLst>
              <a:ext uri="{FF2B5EF4-FFF2-40B4-BE49-F238E27FC236}">
                <a16:creationId xmlns:a16="http://schemas.microsoft.com/office/drawing/2014/main" id="{E6193037-5473-8A66-E6E2-7F5F5A2AC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F19AC-2D5B-E9BA-FFD5-06772A7572EB}"/>
              </a:ext>
            </a:extLst>
          </p:cNvPr>
          <p:cNvSpPr>
            <a:spLocks noGrp="1"/>
          </p:cNvSpPr>
          <p:nvPr>
            <p:ph type="sldNum" sz="quarter" idx="12"/>
          </p:nvPr>
        </p:nvSpPr>
        <p:spPr/>
        <p:txBody>
          <a:bodyPr/>
          <a:lstStyle/>
          <a:p>
            <a:fld id="{AA49C0F6-0EE1-EF48-A020-20378013B0C4}" type="slidenum">
              <a:rPr lang="en-US" smtClean="0"/>
              <a:t>‹#›</a:t>
            </a:fld>
            <a:endParaRPr lang="en-US"/>
          </a:p>
        </p:txBody>
      </p:sp>
    </p:spTree>
    <p:extLst>
      <p:ext uri="{BB962C8B-B14F-4D97-AF65-F5344CB8AC3E}">
        <p14:creationId xmlns:p14="http://schemas.microsoft.com/office/powerpoint/2010/main" val="285598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9DA8-12FB-5C41-8D86-4968774E0B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32E5A1-F198-58BC-2EDF-91C98BE946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99343-EDC8-A128-293A-C6F1245390F1}"/>
              </a:ext>
            </a:extLst>
          </p:cNvPr>
          <p:cNvSpPr>
            <a:spLocks noGrp="1"/>
          </p:cNvSpPr>
          <p:nvPr>
            <p:ph type="dt" sz="half" idx="10"/>
          </p:nvPr>
        </p:nvSpPr>
        <p:spPr/>
        <p:txBody>
          <a:bodyPr/>
          <a:lstStyle/>
          <a:p>
            <a:fld id="{FF17E652-9447-6A4B-B82E-C5B458A284C3}" type="datetimeFigureOut">
              <a:rPr lang="en-US" smtClean="0"/>
              <a:t>10/14/24</a:t>
            </a:fld>
            <a:endParaRPr lang="en-US"/>
          </a:p>
        </p:txBody>
      </p:sp>
      <p:sp>
        <p:nvSpPr>
          <p:cNvPr id="5" name="Footer Placeholder 4">
            <a:extLst>
              <a:ext uri="{FF2B5EF4-FFF2-40B4-BE49-F238E27FC236}">
                <a16:creationId xmlns:a16="http://schemas.microsoft.com/office/drawing/2014/main" id="{566D2CDB-4505-D115-1AA2-A2DE25C13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E1853-B277-7456-475F-F566E16B7965}"/>
              </a:ext>
            </a:extLst>
          </p:cNvPr>
          <p:cNvSpPr>
            <a:spLocks noGrp="1"/>
          </p:cNvSpPr>
          <p:nvPr>
            <p:ph type="sldNum" sz="quarter" idx="12"/>
          </p:nvPr>
        </p:nvSpPr>
        <p:spPr/>
        <p:txBody>
          <a:bodyPr/>
          <a:lstStyle/>
          <a:p>
            <a:fld id="{AA49C0F6-0EE1-EF48-A020-20378013B0C4}" type="slidenum">
              <a:rPr lang="en-US" smtClean="0"/>
              <a:t>‹#›</a:t>
            </a:fld>
            <a:endParaRPr lang="en-US"/>
          </a:p>
        </p:txBody>
      </p:sp>
    </p:spTree>
    <p:extLst>
      <p:ext uri="{BB962C8B-B14F-4D97-AF65-F5344CB8AC3E}">
        <p14:creationId xmlns:p14="http://schemas.microsoft.com/office/powerpoint/2010/main" val="2524268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6F1A1C-7F99-79D5-6401-A7BEC6FE25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D306E-EE54-B14B-3A82-198775207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09605-7261-F3F8-5717-086D71F26F73}"/>
              </a:ext>
            </a:extLst>
          </p:cNvPr>
          <p:cNvSpPr>
            <a:spLocks noGrp="1"/>
          </p:cNvSpPr>
          <p:nvPr>
            <p:ph type="dt" sz="half" idx="10"/>
          </p:nvPr>
        </p:nvSpPr>
        <p:spPr/>
        <p:txBody>
          <a:bodyPr/>
          <a:lstStyle/>
          <a:p>
            <a:fld id="{FF17E652-9447-6A4B-B82E-C5B458A284C3}" type="datetimeFigureOut">
              <a:rPr lang="en-US" smtClean="0"/>
              <a:t>10/14/24</a:t>
            </a:fld>
            <a:endParaRPr lang="en-US"/>
          </a:p>
        </p:txBody>
      </p:sp>
      <p:sp>
        <p:nvSpPr>
          <p:cNvPr id="5" name="Footer Placeholder 4">
            <a:extLst>
              <a:ext uri="{FF2B5EF4-FFF2-40B4-BE49-F238E27FC236}">
                <a16:creationId xmlns:a16="http://schemas.microsoft.com/office/drawing/2014/main" id="{3952D7E2-AFD1-CB67-06D9-ADB833D29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89722-FA65-5D80-58C1-29C1BC598367}"/>
              </a:ext>
            </a:extLst>
          </p:cNvPr>
          <p:cNvSpPr>
            <a:spLocks noGrp="1"/>
          </p:cNvSpPr>
          <p:nvPr>
            <p:ph type="sldNum" sz="quarter" idx="12"/>
          </p:nvPr>
        </p:nvSpPr>
        <p:spPr/>
        <p:txBody>
          <a:bodyPr/>
          <a:lstStyle/>
          <a:p>
            <a:fld id="{AA49C0F6-0EE1-EF48-A020-20378013B0C4}" type="slidenum">
              <a:rPr lang="en-US" smtClean="0"/>
              <a:t>‹#›</a:t>
            </a:fld>
            <a:endParaRPr lang="en-US"/>
          </a:p>
        </p:txBody>
      </p:sp>
    </p:spTree>
    <p:extLst>
      <p:ext uri="{BB962C8B-B14F-4D97-AF65-F5344CB8AC3E}">
        <p14:creationId xmlns:p14="http://schemas.microsoft.com/office/powerpoint/2010/main" val="282673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Sporty Title Slide">
    <p:spTree>
      <p:nvGrpSpPr>
        <p:cNvPr id="1" name=""/>
        <p:cNvGrpSpPr/>
        <p:nvPr/>
      </p:nvGrpSpPr>
      <p:grpSpPr>
        <a:xfrm>
          <a:off x="0" y="0"/>
          <a:ext cx="0" cy="0"/>
          <a:chOff x="0" y="0"/>
          <a:chExt cx="0" cy="0"/>
        </a:xfrm>
      </p:grpSpPr>
      <p:sp>
        <p:nvSpPr>
          <p:cNvPr id="5" name="Rectangle 4"/>
          <p:cNvSpPr/>
          <p:nvPr userDrawn="1"/>
        </p:nvSpPr>
        <p:spPr>
          <a:xfrm>
            <a:off x="0" y="4773485"/>
            <a:ext cx="12192000" cy="15524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5"/>
          <p:cNvSpPr/>
          <p:nvPr userDrawn="1"/>
        </p:nvSpPr>
        <p:spPr>
          <a:xfrm>
            <a:off x="2743200" y="6583680"/>
            <a:ext cx="944880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p:nvPr userDrawn="1"/>
        </p:nvSpPr>
        <p:spPr>
          <a:xfrm rot="10800000">
            <a:off x="1508506" y="6325882"/>
            <a:ext cx="1232583" cy="532114"/>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ffectLst/>
              <a:uLnTx/>
              <a:uFillTx/>
            </a:endParaRPr>
          </a:p>
        </p:txBody>
      </p:sp>
      <p:sp>
        <p:nvSpPr>
          <p:cNvPr id="2" name="Title 1"/>
          <p:cNvSpPr>
            <a:spLocks noGrp="1"/>
          </p:cNvSpPr>
          <p:nvPr>
            <p:ph type="ctrTitle"/>
          </p:nvPr>
        </p:nvSpPr>
        <p:spPr>
          <a:xfrm>
            <a:off x="609600" y="4936119"/>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Tree>
    <p:custDataLst>
      <p:tags r:id="rId1"/>
    </p:custDataLst>
    <p:extLst>
      <p:ext uri="{BB962C8B-B14F-4D97-AF65-F5344CB8AC3E}">
        <p14:creationId xmlns:p14="http://schemas.microsoft.com/office/powerpoint/2010/main" val="164744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AD3E-2CC6-8070-D33C-4E19D12DB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FC83F-5692-279C-76AA-BA1B12C645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D6C48-F2BC-2F02-4C28-675E301CB49B}"/>
              </a:ext>
            </a:extLst>
          </p:cNvPr>
          <p:cNvSpPr>
            <a:spLocks noGrp="1"/>
          </p:cNvSpPr>
          <p:nvPr>
            <p:ph type="dt" sz="half" idx="10"/>
          </p:nvPr>
        </p:nvSpPr>
        <p:spPr/>
        <p:txBody>
          <a:bodyPr/>
          <a:lstStyle/>
          <a:p>
            <a:fld id="{FF17E652-9447-6A4B-B82E-C5B458A284C3}" type="datetimeFigureOut">
              <a:rPr lang="en-US" smtClean="0"/>
              <a:t>10/14/24</a:t>
            </a:fld>
            <a:endParaRPr lang="en-US"/>
          </a:p>
        </p:txBody>
      </p:sp>
      <p:sp>
        <p:nvSpPr>
          <p:cNvPr id="5" name="Footer Placeholder 4">
            <a:extLst>
              <a:ext uri="{FF2B5EF4-FFF2-40B4-BE49-F238E27FC236}">
                <a16:creationId xmlns:a16="http://schemas.microsoft.com/office/drawing/2014/main" id="{15EC005F-8ABB-42AE-8BF4-A7CAF50B8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3960D-7D38-7BA6-6754-6324AB06F5E6}"/>
              </a:ext>
            </a:extLst>
          </p:cNvPr>
          <p:cNvSpPr>
            <a:spLocks noGrp="1"/>
          </p:cNvSpPr>
          <p:nvPr>
            <p:ph type="sldNum" sz="quarter" idx="12"/>
          </p:nvPr>
        </p:nvSpPr>
        <p:spPr/>
        <p:txBody>
          <a:bodyPr/>
          <a:lstStyle/>
          <a:p>
            <a:fld id="{AA49C0F6-0EE1-EF48-A020-20378013B0C4}" type="slidenum">
              <a:rPr lang="en-US" smtClean="0"/>
              <a:t>‹#›</a:t>
            </a:fld>
            <a:endParaRPr lang="en-US"/>
          </a:p>
        </p:txBody>
      </p:sp>
    </p:spTree>
    <p:extLst>
      <p:ext uri="{BB962C8B-B14F-4D97-AF65-F5344CB8AC3E}">
        <p14:creationId xmlns:p14="http://schemas.microsoft.com/office/powerpoint/2010/main" val="197482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9E4B5-40C9-88EE-2B37-264A54A855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136D1A-7116-DB5C-AB31-B3E483F6F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F339BE-D6E4-2B11-94E3-EFB273D9D70F}"/>
              </a:ext>
            </a:extLst>
          </p:cNvPr>
          <p:cNvSpPr>
            <a:spLocks noGrp="1"/>
          </p:cNvSpPr>
          <p:nvPr>
            <p:ph type="dt" sz="half" idx="10"/>
          </p:nvPr>
        </p:nvSpPr>
        <p:spPr/>
        <p:txBody>
          <a:bodyPr/>
          <a:lstStyle/>
          <a:p>
            <a:fld id="{FF17E652-9447-6A4B-B82E-C5B458A284C3}" type="datetimeFigureOut">
              <a:rPr lang="en-US" smtClean="0"/>
              <a:t>10/14/24</a:t>
            </a:fld>
            <a:endParaRPr lang="en-US"/>
          </a:p>
        </p:txBody>
      </p:sp>
      <p:sp>
        <p:nvSpPr>
          <p:cNvPr id="5" name="Footer Placeholder 4">
            <a:extLst>
              <a:ext uri="{FF2B5EF4-FFF2-40B4-BE49-F238E27FC236}">
                <a16:creationId xmlns:a16="http://schemas.microsoft.com/office/drawing/2014/main" id="{5A6DD80E-2587-802F-11F2-B286AFC83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E5BBA-6F0B-0DC4-FCC6-8C783AA5EAC9}"/>
              </a:ext>
            </a:extLst>
          </p:cNvPr>
          <p:cNvSpPr>
            <a:spLocks noGrp="1"/>
          </p:cNvSpPr>
          <p:nvPr>
            <p:ph type="sldNum" sz="quarter" idx="12"/>
          </p:nvPr>
        </p:nvSpPr>
        <p:spPr/>
        <p:txBody>
          <a:bodyPr/>
          <a:lstStyle/>
          <a:p>
            <a:fld id="{AA49C0F6-0EE1-EF48-A020-20378013B0C4}" type="slidenum">
              <a:rPr lang="en-US" smtClean="0"/>
              <a:t>‹#›</a:t>
            </a:fld>
            <a:endParaRPr lang="en-US"/>
          </a:p>
        </p:txBody>
      </p:sp>
    </p:spTree>
    <p:extLst>
      <p:ext uri="{BB962C8B-B14F-4D97-AF65-F5344CB8AC3E}">
        <p14:creationId xmlns:p14="http://schemas.microsoft.com/office/powerpoint/2010/main" val="199100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7CE9-BED8-1862-9FE6-32D79EADD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5353E8-AC9E-8B6C-2CEC-C4A717149E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2BA690-D207-2B32-0B51-36040B3FB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C340F-1E87-E0CE-4C1E-689D3C0F57A0}"/>
              </a:ext>
            </a:extLst>
          </p:cNvPr>
          <p:cNvSpPr>
            <a:spLocks noGrp="1"/>
          </p:cNvSpPr>
          <p:nvPr>
            <p:ph type="dt" sz="half" idx="10"/>
          </p:nvPr>
        </p:nvSpPr>
        <p:spPr/>
        <p:txBody>
          <a:bodyPr/>
          <a:lstStyle/>
          <a:p>
            <a:fld id="{FF17E652-9447-6A4B-B82E-C5B458A284C3}" type="datetimeFigureOut">
              <a:rPr lang="en-US" smtClean="0"/>
              <a:t>10/14/24</a:t>
            </a:fld>
            <a:endParaRPr lang="en-US"/>
          </a:p>
        </p:txBody>
      </p:sp>
      <p:sp>
        <p:nvSpPr>
          <p:cNvPr id="6" name="Footer Placeholder 5">
            <a:extLst>
              <a:ext uri="{FF2B5EF4-FFF2-40B4-BE49-F238E27FC236}">
                <a16:creationId xmlns:a16="http://schemas.microsoft.com/office/drawing/2014/main" id="{21FAF1AD-A693-8DCA-8429-1802D083D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A422C-8E63-3675-985C-3E92399D38B8}"/>
              </a:ext>
            </a:extLst>
          </p:cNvPr>
          <p:cNvSpPr>
            <a:spLocks noGrp="1"/>
          </p:cNvSpPr>
          <p:nvPr>
            <p:ph type="sldNum" sz="quarter" idx="12"/>
          </p:nvPr>
        </p:nvSpPr>
        <p:spPr/>
        <p:txBody>
          <a:bodyPr/>
          <a:lstStyle/>
          <a:p>
            <a:fld id="{AA49C0F6-0EE1-EF48-A020-20378013B0C4}" type="slidenum">
              <a:rPr lang="en-US" smtClean="0"/>
              <a:t>‹#›</a:t>
            </a:fld>
            <a:endParaRPr lang="en-US"/>
          </a:p>
        </p:txBody>
      </p:sp>
    </p:spTree>
    <p:extLst>
      <p:ext uri="{BB962C8B-B14F-4D97-AF65-F5344CB8AC3E}">
        <p14:creationId xmlns:p14="http://schemas.microsoft.com/office/powerpoint/2010/main" val="416099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1F5F-1D66-AA6F-D3CC-4D1069BF58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94C26-2939-0CB0-E467-6366D6A0D8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FBDEAB-8BB0-5775-9720-16161436BB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38F2A5-589B-6A3F-B0F9-4072602333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906D1-451D-E12B-02FE-576007880C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1497FC-C6AF-8483-A777-DA149444EE79}"/>
              </a:ext>
            </a:extLst>
          </p:cNvPr>
          <p:cNvSpPr>
            <a:spLocks noGrp="1"/>
          </p:cNvSpPr>
          <p:nvPr>
            <p:ph type="dt" sz="half" idx="10"/>
          </p:nvPr>
        </p:nvSpPr>
        <p:spPr/>
        <p:txBody>
          <a:bodyPr/>
          <a:lstStyle/>
          <a:p>
            <a:fld id="{FF17E652-9447-6A4B-B82E-C5B458A284C3}" type="datetimeFigureOut">
              <a:rPr lang="en-US" smtClean="0"/>
              <a:t>10/14/24</a:t>
            </a:fld>
            <a:endParaRPr lang="en-US"/>
          </a:p>
        </p:txBody>
      </p:sp>
      <p:sp>
        <p:nvSpPr>
          <p:cNvPr id="8" name="Footer Placeholder 7">
            <a:extLst>
              <a:ext uri="{FF2B5EF4-FFF2-40B4-BE49-F238E27FC236}">
                <a16:creationId xmlns:a16="http://schemas.microsoft.com/office/drawing/2014/main" id="{234C5354-040F-9C0F-B48E-2AD34BC65D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044296-6E75-F363-6F76-A09199B29880}"/>
              </a:ext>
            </a:extLst>
          </p:cNvPr>
          <p:cNvSpPr>
            <a:spLocks noGrp="1"/>
          </p:cNvSpPr>
          <p:nvPr>
            <p:ph type="sldNum" sz="quarter" idx="12"/>
          </p:nvPr>
        </p:nvSpPr>
        <p:spPr/>
        <p:txBody>
          <a:bodyPr/>
          <a:lstStyle/>
          <a:p>
            <a:fld id="{AA49C0F6-0EE1-EF48-A020-20378013B0C4}" type="slidenum">
              <a:rPr lang="en-US" smtClean="0"/>
              <a:t>‹#›</a:t>
            </a:fld>
            <a:endParaRPr lang="en-US"/>
          </a:p>
        </p:txBody>
      </p:sp>
    </p:spTree>
    <p:extLst>
      <p:ext uri="{BB962C8B-B14F-4D97-AF65-F5344CB8AC3E}">
        <p14:creationId xmlns:p14="http://schemas.microsoft.com/office/powerpoint/2010/main" val="134002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7BBF-C58D-D596-131A-5DB45FEF7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F93EF7-8E04-BAFF-70FC-921D719BD349}"/>
              </a:ext>
            </a:extLst>
          </p:cNvPr>
          <p:cNvSpPr>
            <a:spLocks noGrp="1"/>
          </p:cNvSpPr>
          <p:nvPr>
            <p:ph type="dt" sz="half" idx="10"/>
          </p:nvPr>
        </p:nvSpPr>
        <p:spPr/>
        <p:txBody>
          <a:bodyPr/>
          <a:lstStyle/>
          <a:p>
            <a:fld id="{FF17E652-9447-6A4B-B82E-C5B458A284C3}" type="datetimeFigureOut">
              <a:rPr lang="en-US" smtClean="0"/>
              <a:t>10/14/24</a:t>
            </a:fld>
            <a:endParaRPr lang="en-US"/>
          </a:p>
        </p:txBody>
      </p:sp>
      <p:sp>
        <p:nvSpPr>
          <p:cNvPr id="4" name="Footer Placeholder 3">
            <a:extLst>
              <a:ext uri="{FF2B5EF4-FFF2-40B4-BE49-F238E27FC236}">
                <a16:creationId xmlns:a16="http://schemas.microsoft.com/office/drawing/2014/main" id="{C70254AF-D18D-44A5-F5FC-BBE25CCD30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08E03-13B0-DC83-3B5A-5F32CAA951A1}"/>
              </a:ext>
            </a:extLst>
          </p:cNvPr>
          <p:cNvSpPr>
            <a:spLocks noGrp="1"/>
          </p:cNvSpPr>
          <p:nvPr>
            <p:ph type="sldNum" sz="quarter" idx="12"/>
          </p:nvPr>
        </p:nvSpPr>
        <p:spPr/>
        <p:txBody>
          <a:bodyPr/>
          <a:lstStyle/>
          <a:p>
            <a:fld id="{AA49C0F6-0EE1-EF48-A020-20378013B0C4}" type="slidenum">
              <a:rPr lang="en-US" smtClean="0"/>
              <a:t>‹#›</a:t>
            </a:fld>
            <a:endParaRPr lang="en-US"/>
          </a:p>
        </p:txBody>
      </p:sp>
    </p:spTree>
    <p:extLst>
      <p:ext uri="{BB962C8B-B14F-4D97-AF65-F5344CB8AC3E}">
        <p14:creationId xmlns:p14="http://schemas.microsoft.com/office/powerpoint/2010/main" val="365538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FC2588-3F67-0C38-64DB-5DCBA18D40D7}"/>
              </a:ext>
            </a:extLst>
          </p:cNvPr>
          <p:cNvSpPr>
            <a:spLocks noGrp="1"/>
          </p:cNvSpPr>
          <p:nvPr>
            <p:ph type="dt" sz="half" idx="10"/>
          </p:nvPr>
        </p:nvSpPr>
        <p:spPr/>
        <p:txBody>
          <a:bodyPr/>
          <a:lstStyle/>
          <a:p>
            <a:fld id="{FF17E652-9447-6A4B-B82E-C5B458A284C3}" type="datetimeFigureOut">
              <a:rPr lang="en-US" smtClean="0"/>
              <a:t>10/14/24</a:t>
            </a:fld>
            <a:endParaRPr lang="en-US"/>
          </a:p>
        </p:txBody>
      </p:sp>
      <p:sp>
        <p:nvSpPr>
          <p:cNvPr id="3" name="Footer Placeholder 2">
            <a:extLst>
              <a:ext uri="{FF2B5EF4-FFF2-40B4-BE49-F238E27FC236}">
                <a16:creationId xmlns:a16="http://schemas.microsoft.com/office/drawing/2014/main" id="{813722E2-9A5C-D1CD-892B-5523E85AA8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75F770-4E4D-E814-BC92-B49800BFE8E9}"/>
              </a:ext>
            </a:extLst>
          </p:cNvPr>
          <p:cNvSpPr>
            <a:spLocks noGrp="1"/>
          </p:cNvSpPr>
          <p:nvPr>
            <p:ph type="sldNum" sz="quarter" idx="12"/>
          </p:nvPr>
        </p:nvSpPr>
        <p:spPr/>
        <p:txBody>
          <a:bodyPr/>
          <a:lstStyle/>
          <a:p>
            <a:fld id="{AA49C0F6-0EE1-EF48-A020-20378013B0C4}" type="slidenum">
              <a:rPr lang="en-US" smtClean="0"/>
              <a:t>‹#›</a:t>
            </a:fld>
            <a:endParaRPr lang="en-US"/>
          </a:p>
        </p:txBody>
      </p:sp>
    </p:spTree>
    <p:extLst>
      <p:ext uri="{BB962C8B-B14F-4D97-AF65-F5344CB8AC3E}">
        <p14:creationId xmlns:p14="http://schemas.microsoft.com/office/powerpoint/2010/main" val="284109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543C-6CD2-3A0B-110D-AF749321A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49872E-88F9-2C30-76AA-3557263241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A6709F-8068-8F31-4475-E0D1CE776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83ABA-38AC-1376-BF5E-9A09A9FD5C23}"/>
              </a:ext>
            </a:extLst>
          </p:cNvPr>
          <p:cNvSpPr>
            <a:spLocks noGrp="1"/>
          </p:cNvSpPr>
          <p:nvPr>
            <p:ph type="dt" sz="half" idx="10"/>
          </p:nvPr>
        </p:nvSpPr>
        <p:spPr/>
        <p:txBody>
          <a:bodyPr/>
          <a:lstStyle/>
          <a:p>
            <a:fld id="{FF17E652-9447-6A4B-B82E-C5B458A284C3}" type="datetimeFigureOut">
              <a:rPr lang="en-US" smtClean="0"/>
              <a:t>10/14/24</a:t>
            </a:fld>
            <a:endParaRPr lang="en-US"/>
          </a:p>
        </p:txBody>
      </p:sp>
      <p:sp>
        <p:nvSpPr>
          <p:cNvPr id="6" name="Footer Placeholder 5">
            <a:extLst>
              <a:ext uri="{FF2B5EF4-FFF2-40B4-BE49-F238E27FC236}">
                <a16:creationId xmlns:a16="http://schemas.microsoft.com/office/drawing/2014/main" id="{93FAECEE-1518-F3D7-6047-FB89C9B3E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793A3-0184-F2F7-780E-4A188202A4C4}"/>
              </a:ext>
            </a:extLst>
          </p:cNvPr>
          <p:cNvSpPr>
            <a:spLocks noGrp="1"/>
          </p:cNvSpPr>
          <p:nvPr>
            <p:ph type="sldNum" sz="quarter" idx="12"/>
          </p:nvPr>
        </p:nvSpPr>
        <p:spPr/>
        <p:txBody>
          <a:bodyPr/>
          <a:lstStyle/>
          <a:p>
            <a:fld id="{AA49C0F6-0EE1-EF48-A020-20378013B0C4}" type="slidenum">
              <a:rPr lang="en-US" smtClean="0"/>
              <a:t>‹#›</a:t>
            </a:fld>
            <a:endParaRPr lang="en-US"/>
          </a:p>
        </p:txBody>
      </p:sp>
    </p:spTree>
    <p:extLst>
      <p:ext uri="{BB962C8B-B14F-4D97-AF65-F5344CB8AC3E}">
        <p14:creationId xmlns:p14="http://schemas.microsoft.com/office/powerpoint/2010/main" val="152755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A2FF5-08DB-D39D-4C4B-C5758CBC9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1FECF3-DE7E-EA92-D0C5-B7F18AF96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EC1021-59AD-24FD-293B-28397D883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BF9870-8A1E-CCC4-F055-E20995947212}"/>
              </a:ext>
            </a:extLst>
          </p:cNvPr>
          <p:cNvSpPr>
            <a:spLocks noGrp="1"/>
          </p:cNvSpPr>
          <p:nvPr>
            <p:ph type="dt" sz="half" idx="10"/>
          </p:nvPr>
        </p:nvSpPr>
        <p:spPr/>
        <p:txBody>
          <a:bodyPr/>
          <a:lstStyle/>
          <a:p>
            <a:fld id="{FF17E652-9447-6A4B-B82E-C5B458A284C3}" type="datetimeFigureOut">
              <a:rPr lang="en-US" smtClean="0"/>
              <a:t>10/14/24</a:t>
            </a:fld>
            <a:endParaRPr lang="en-US"/>
          </a:p>
        </p:txBody>
      </p:sp>
      <p:sp>
        <p:nvSpPr>
          <p:cNvPr id="6" name="Footer Placeholder 5">
            <a:extLst>
              <a:ext uri="{FF2B5EF4-FFF2-40B4-BE49-F238E27FC236}">
                <a16:creationId xmlns:a16="http://schemas.microsoft.com/office/drawing/2014/main" id="{4803BA69-D1BD-CC54-A6CB-AE42BA7EC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C01AD-7479-E7A0-6758-CE55CFCD3D1B}"/>
              </a:ext>
            </a:extLst>
          </p:cNvPr>
          <p:cNvSpPr>
            <a:spLocks noGrp="1"/>
          </p:cNvSpPr>
          <p:nvPr>
            <p:ph type="sldNum" sz="quarter" idx="12"/>
          </p:nvPr>
        </p:nvSpPr>
        <p:spPr/>
        <p:txBody>
          <a:bodyPr/>
          <a:lstStyle/>
          <a:p>
            <a:fld id="{AA49C0F6-0EE1-EF48-A020-20378013B0C4}" type="slidenum">
              <a:rPr lang="en-US" smtClean="0"/>
              <a:t>‹#›</a:t>
            </a:fld>
            <a:endParaRPr lang="en-US"/>
          </a:p>
        </p:txBody>
      </p:sp>
    </p:spTree>
    <p:extLst>
      <p:ext uri="{BB962C8B-B14F-4D97-AF65-F5344CB8AC3E}">
        <p14:creationId xmlns:p14="http://schemas.microsoft.com/office/powerpoint/2010/main" val="219862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B5317-F7BB-7FA3-2E88-5F8DAA3DFE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5BD969-3AD5-ED33-0422-8F79B14B1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C1037-186E-5D77-5CA2-BA428BCD12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7E652-9447-6A4B-B82E-C5B458A284C3}" type="datetimeFigureOut">
              <a:rPr lang="en-US" smtClean="0"/>
              <a:t>10/14/24</a:t>
            </a:fld>
            <a:endParaRPr lang="en-US"/>
          </a:p>
        </p:txBody>
      </p:sp>
      <p:sp>
        <p:nvSpPr>
          <p:cNvPr id="5" name="Footer Placeholder 4">
            <a:extLst>
              <a:ext uri="{FF2B5EF4-FFF2-40B4-BE49-F238E27FC236}">
                <a16:creationId xmlns:a16="http://schemas.microsoft.com/office/drawing/2014/main" id="{631767E0-FD92-9D41-F07C-967CBCCAA2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0EE89E-FD99-C0D0-8198-1BAB512BF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9C0F6-0EE1-EF48-A020-20378013B0C4}" type="slidenum">
              <a:rPr lang="en-US" smtClean="0"/>
              <a:t>‹#›</a:t>
            </a:fld>
            <a:endParaRPr lang="en-US"/>
          </a:p>
        </p:txBody>
      </p:sp>
    </p:spTree>
    <p:extLst>
      <p:ext uri="{BB962C8B-B14F-4D97-AF65-F5344CB8AC3E}">
        <p14:creationId xmlns:p14="http://schemas.microsoft.com/office/powerpoint/2010/main" val="219816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jpe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B66D-6597-4651-9EF0-3DE4A62DB7AF}"/>
              </a:ext>
            </a:extLst>
          </p:cNvPr>
          <p:cNvSpPr>
            <a:spLocks noGrp="1"/>
          </p:cNvSpPr>
          <p:nvPr>
            <p:ph type="ctrTitle"/>
          </p:nvPr>
        </p:nvSpPr>
        <p:spPr/>
        <p:txBody>
          <a:bodyPr/>
          <a:lstStyle/>
          <a:p>
            <a:r>
              <a:rPr lang="en-US" sz="5400" dirty="0"/>
              <a:t>2024-25 NFHS Rules changes</a:t>
            </a:r>
          </a:p>
        </p:txBody>
      </p:sp>
      <p:pic>
        <p:nvPicPr>
          <p:cNvPr id="7" name="Audio 6">
            <a:hlinkClick r:id="" action="ppaction://media"/>
            <a:extLst>
              <a:ext uri="{FF2B5EF4-FFF2-40B4-BE49-F238E27FC236}">
                <a16:creationId xmlns:a16="http://schemas.microsoft.com/office/drawing/2014/main" id="{1167E3AD-AB8E-F5BE-64EF-F70C70BB7CEB}"/>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199396" t="-90625" r="-199396" b="-90625"/>
          <a:stretch>
            <a:fillRect/>
          </a:stretch>
        </p:blipFill>
        <p:spPr>
          <a:xfrm>
            <a:off x="9147683" y="5143500"/>
            <a:ext cx="3040633" cy="1714500"/>
          </a:xfrm>
          <a:prstGeom prst="rect">
            <a:avLst/>
          </a:prstGeom>
        </p:spPr>
      </p:pic>
      <p:pic>
        <p:nvPicPr>
          <p:cNvPr id="4" name="Picture 3" descr="A person in a wrestling stance&#10;&#10;Description automatically generated">
            <a:extLst>
              <a:ext uri="{FF2B5EF4-FFF2-40B4-BE49-F238E27FC236}">
                <a16:creationId xmlns:a16="http://schemas.microsoft.com/office/drawing/2014/main" id="{16468FE7-29FF-C8FC-DA8F-09898FFC285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249" b="15685"/>
          <a:stretch/>
        </p:blipFill>
        <p:spPr>
          <a:xfrm>
            <a:off x="-1" y="0"/>
            <a:ext cx="8982205" cy="4794422"/>
          </a:xfrm>
          <a:prstGeom prst="rect">
            <a:avLst/>
          </a:prstGeom>
        </p:spPr>
      </p:pic>
    </p:spTree>
    <p:custDataLst>
      <p:tags r:id="rId1"/>
    </p:custDataLst>
    <p:extLst>
      <p:ext uri="{BB962C8B-B14F-4D97-AF65-F5344CB8AC3E}">
        <p14:creationId xmlns:p14="http://schemas.microsoft.com/office/powerpoint/2010/main" val="3454321384"/>
      </p:ext>
    </p:extLst>
  </p:cSld>
  <p:clrMapOvr>
    <a:masterClrMapping/>
  </p:clrMapOvr>
  <mc:AlternateContent xmlns:mc="http://schemas.openxmlformats.org/markup-compatibility/2006" xmlns:p14="http://schemas.microsoft.com/office/powerpoint/2010/main">
    <mc:Choice Requires="p14">
      <p:transition spd="slow" p14:dur="2000" advTm="15907"/>
    </mc:Choice>
    <mc:Fallback xmlns="">
      <p:transition spd="slow" advTm="159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779" objId="9"/>
        <p14:stopEvt time="4724" objId="9"/>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211A9-857E-CBCF-4FF0-2591AB36C49F}"/>
              </a:ext>
            </a:extLst>
          </p:cNvPr>
          <p:cNvSpPr>
            <a:spLocks noGrp="1"/>
          </p:cNvSpPr>
          <p:nvPr>
            <p:ph type="title"/>
          </p:nvPr>
        </p:nvSpPr>
        <p:spPr/>
        <p:txBody>
          <a:bodyPr/>
          <a:lstStyle/>
          <a:p>
            <a:r>
              <a:rPr lang="en-US" dirty="0"/>
              <a:t>Signal chart</a:t>
            </a:r>
          </a:p>
        </p:txBody>
      </p:sp>
      <p:sp>
        <p:nvSpPr>
          <p:cNvPr id="3" name="Content Placeholder 2">
            <a:extLst>
              <a:ext uri="{FF2B5EF4-FFF2-40B4-BE49-F238E27FC236}">
                <a16:creationId xmlns:a16="http://schemas.microsoft.com/office/drawing/2014/main" id="{487D1AF1-3C19-45D5-E219-2F51D4EAC1EE}"/>
              </a:ext>
            </a:extLst>
          </p:cNvPr>
          <p:cNvSpPr>
            <a:spLocks noGrp="1"/>
          </p:cNvSpPr>
          <p:nvPr>
            <p:ph idx="1"/>
          </p:nvPr>
        </p:nvSpPr>
        <p:spPr>
          <a:xfrm>
            <a:off x="6328977" y="2169334"/>
            <a:ext cx="5638657" cy="4158441"/>
          </a:xfrm>
        </p:spPr>
        <p:txBody>
          <a:bodyPr/>
          <a:lstStyle/>
          <a:p>
            <a:pPr marL="0" indent="0">
              <a:buNone/>
            </a:pPr>
            <a:r>
              <a:rPr lang="en-US" dirty="0"/>
              <a:t>A signal has been added to the signal chart. Tapping the chest with hands flattened indicates a referee’s time-out.</a:t>
            </a:r>
          </a:p>
        </p:txBody>
      </p:sp>
      <p:sp>
        <p:nvSpPr>
          <p:cNvPr id="4" name="Footer Placeholder 3">
            <a:extLst>
              <a:ext uri="{FF2B5EF4-FFF2-40B4-BE49-F238E27FC236}">
                <a16:creationId xmlns:a16="http://schemas.microsoft.com/office/drawing/2014/main" id="{781196B0-9A4C-EF7A-C6EE-7CBDB077C3EF}"/>
              </a:ext>
            </a:extLst>
          </p:cNvPr>
          <p:cNvSpPr>
            <a:spLocks noGrp="1"/>
          </p:cNvSpPr>
          <p:nvPr>
            <p:ph type="ftr" sz="quarter" idx="11"/>
          </p:nvPr>
        </p:nvSpPr>
        <p:spPr/>
        <p:txBody>
          <a:bodyPr/>
          <a:lstStyle/>
          <a:p>
            <a:pPr>
              <a:defRPr/>
            </a:pPr>
            <a:r>
              <a:rPr lang="en-US"/>
              <a:t>www.nfhs.org</a:t>
            </a:r>
            <a:endParaRPr lang="en-US" dirty="0"/>
          </a:p>
        </p:txBody>
      </p:sp>
      <p:pic>
        <p:nvPicPr>
          <p:cNvPr id="6" name="Picture 5" descr="A referee with his hands on his chest&#10;&#10;Description automatically generated">
            <a:extLst>
              <a:ext uri="{FF2B5EF4-FFF2-40B4-BE49-F238E27FC236}">
                <a16:creationId xmlns:a16="http://schemas.microsoft.com/office/drawing/2014/main" id="{E40FB531-ECD4-8447-66FE-63BABA74E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985" y="2090650"/>
            <a:ext cx="3922040" cy="4206704"/>
          </a:xfrm>
          <a:prstGeom prst="rect">
            <a:avLst/>
          </a:prstGeom>
        </p:spPr>
      </p:pic>
    </p:spTree>
    <p:extLst>
      <p:ext uri="{BB962C8B-B14F-4D97-AF65-F5344CB8AC3E}">
        <p14:creationId xmlns:p14="http://schemas.microsoft.com/office/powerpoint/2010/main" val="124927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3BCB5-4157-D7DD-E91E-F97D7F2303A8}"/>
              </a:ext>
            </a:extLst>
          </p:cNvPr>
          <p:cNvSpPr>
            <a:spLocks noGrp="1"/>
          </p:cNvSpPr>
          <p:nvPr>
            <p:ph idx="1"/>
          </p:nvPr>
        </p:nvSpPr>
        <p:spPr>
          <a:xfrm>
            <a:off x="8607972" y="2869324"/>
            <a:ext cx="3359662" cy="3458452"/>
          </a:xfrm>
        </p:spPr>
        <p:txBody>
          <a:bodyPr/>
          <a:lstStyle/>
          <a:p>
            <a:pPr marL="0" indent="0">
              <a:buNone/>
            </a:pPr>
            <a:r>
              <a:rPr lang="en-US" dirty="0"/>
              <a:t>When a takedown is secured, the wrestler shall be awarded three points.</a:t>
            </a:r>
          </a:p>
        </p:txBody>
      </p:sp>
      <p:sp>
        <p:nvSpPr>
          <p:cNvPr id="4" name="Footer Placeholder 3">
            <a:extLst>
              <a:ext uri="{FF2B5EF4-FFF2-40B4-BE49-F238E27FC236}">
                <a16:creationId xmlns:a16="http://schemas.microsoft.com/office/drawing/2014/main" id="{F25851D0-01A8-9D87-4EFE-D60E02C243EC}"/>
              </a:ext>
            </a:extLst>
          </p:cNvPr>
          <p:cNvSpPr>
            <a:spLocks noGrp="1"/>
          </p:cNvSpPr>
          <p:nvPr>
            <p:ph type="ftr" sz="quarter" idx="11"/>
          </p:nvPr>
        </p:nvSpPr>
        <p:spPr/>
        <p:txBody>
          <a:bodyPr/>
          <a:lstStyle/>
          <a:p>
            <a:pPr>
              <a:defRPr/>
            </a:pPr>
            <a:r>
              <a:rPr lang="en-US"/>
              <a:t>www.nfhs.org</a:t>
            </a:r>
            <a:endParaRPr lang="en-US" dirty="0"/>
          </a:p>
        </p:txBody>
      </p:sp>
      <p:pic>
        <p:nvPicPr>
          <p:cNvPr id="6" name="Picture 5" descr="A person wrestling player in a match&#10;&#10;Description automatically generated with medium confidence">
            <a:extLst>
              <a:ext uri="{FF2B5EF4-FFF2-40B4-BE49-F238E27FC236}">
                <a16:creationId xmlns:a16="http://schemas.microsoft.com/office/drawing/2014/main" id="{D151FA84-21B4-5E6B-E54C-256FDDAC2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937" y="2239018"/>
            <a:ext cx="6986016" cy="3767328"/>
          </a:xfrm>
          <a:prstGeom prst="rect">
            <a:avLst/>
          </a:prstGeom>
        </p:spPr>
      </p:pic>
      <p:sp>
        <p:nvSpPr>
          <p:cNvPr id="8" name="Title 7">
            <a:extLst>
              <a:ext uri="{FF2B5EF4-FFF2-40B4-BE49-F238E27FC236}">
                <a16:creationId xmlns:a16="http://schemas.microsoft.com/office/drawing/2014/main" id="{8801BB99-A4DE-C2A1-F528-B7F4FE685000}"/>
              </a:ext>
            </a:extLst>
          </p:cNvPr>
          <p:cNvSpPr>
            <a:spLocks noGrp="1"/>
          </p:cNvSpPr>
          <p:nvPr>
            <p:ph type="title"/>
          </p:nvPr>
        </p:nvSpPr>
        <p:spPr/>
        <p:txBody>
          <a:bodyPr/>
          <a:lstStyle/>
          <a:p>
            <a:r>
              <a:rPr lang="en-US" dirty="0"/>
              <a:t>Takedown</a:t>
            </a:r>
            <a:br>
              <a:rPr lang="en-US" dirty="0"/>
            </a:br>
            <a:r>
              <a:rPr lang="en-US" dirty="0"/>
              <a:t>rule 9-1-2, summary of scoring</a:t>
            </a:r>
          </a:p>
        </p:txBody>
      </p:sp>
    </p:spTree>
    <p:extLst>
      <p:ext uri="{BB962C8B-B14F-4D97-AF65-F5344CB8AC3E}">
        <p14:creationId xmlns:p14="http://schemas.microsoft.com/office/powerpoint/2010/main" val="51418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83CA-D9F6-6834-032C-BBE6F48DE96C}"/>
              </a:ext>
            </a:extLst>
          </p:cNvPr>
          <p:cNvSpPr>
            <a:spLocks noGrp="1"/>
          </p:cNvSpPr>
          <p:nvPr>
            <p:ph type="title"/>
          </p:nvPr>
        </p:nvSpPr>
        <p:spPr/>
        <p:txBody>
          <a:bodyPr/>
          <a:lstStyle/>
          <a:p>
            <a:r>
              <a:rPr lang="en-US" dirty="0"/>
              <a:t>Dangerous maneuvers and holds</a:t>
            </a:r>
          </a:p>
        </p:txBody>
      </p:sp>
      <p:sp>
        <p:nvSpPr>
          <p:cNvPr id="3" name="Content Placeholder 2">
            <a:extLst>
              <a:ext uri="{FF2B5EF4-FFF2-40B4-BE49-F238E27FC236}">
                <a16:creationId xmlns:a16="http://schemas.microsoft.com/office/drawing/2014/main" id="{94190369-7A87-974C-BE9B-F4984559ADA6}"/>
              </a:ext>
            </a:extLst>
          </p:cNvPr>
          <p:cNvSpPr>
            <a:spLocks noGrp="1"/>
          </p:cNvSpPr>
          <p:nvPr>
            <p:ph idx="1"/>
          </p:nvPr>
        </p:nvSpPr>
        <p:spPr>
          <a:xfrm>
            <a:off x="6653049" y="2087354"/>
            <a:ext cx="5314586" cy="4240422"/>
          </a:xfrm>
        </p:spPr>
        <p:txBody>
          <a:bodyPr/>
          <a:lstStyle/>
          <a:p>
            <a:pPr marL="0" indent="0">
              <a:buNone/>
            </a:pPr>
            <a:r>
              <a:rPr lang="en-US" dirty="0"/>
              <a:t>Coaches and referees must work together to keep certain techniques out of wrestling. Illegal holds as the nelson cradle shown here must be eradicated from the sport. The NFHS abhors any move, maneuver or hold that intentionally injures limbs, joints, penetrates any body cavities or renders a wrestler unconscious.</a:t>
            </a:r>
          </a:p>
        </p:txBody>
      </p:sp>
      <p:sp>
        <p:nvSpPr>
          <p:cNvPr id="4" name="Footer Placeholder 3">
            <a:extLst>
              <a:ext uri="{FF2B5EF4-FFF2-40B4-BE49-F238E27FC236}">
                <a16:creationId xmlns:a16="http://schemas.microsoft.com/office/drawing/2014/main" id="{4B0692A6-7DC6-1F5E-3278-83B3AECC9EBE}"/>
              </a:ext>
            </a:extLst>
          </p:cNvPr>
          <p:cNvSpPr>
            <a:spLocks noGrp="1"/>
          </p:cNvSpPr>
          <p:nvPr>
            <p:ph type="ftr" sz="quarter" idx="11"/>
          </p:nvPr>
        </p:nvSpPr>
        <p:spPr/>
        <p:txBody>
          <a:bodyPr/>
          <a:lstStyle/>
          <a:p>
            <a:pPr>
              <a:defRPr/>
            </a:pPr>
            <a:r>
              <a:rPr lang="en-US"/>
              <a:t>www.nfhs.org</a:t>
            </a:r>
            <a:endParaRPr lang="en-US" dirty="0"/>
          </a:p>
        </p:txBody>
      </p:sp>
      <p:pic>
        <p:nvPicPr>
          <p:cNvPr id="6" name="Picture 5" descr="A person wrestling on the ground&#10;&#10;Description automatically generated">
            <a:extLst>
              <a:ext uri="{FF2B5EF4-FFF2-40B4-BE49-F238E27FC236}">
                <a16:creationId xmlns:a16="http://schemas.microsoft.com/office/drawing/2014/main" id="{9DF1FB95-08BB-E8EC-A015-4EE1703A2B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735" y="1994338"/>
            <a:ext cx="4220891" cy="4400156"/>
          </a:xfrm>
          <a:prstGeom prst="rect">
            <a:avLst/>
          </a:prstGeom>
        </p:spPr>
      </p:pic>
    </p:spTree>
    <p:extLst>
      <p:ext uri="{BB962C8B-B14F-4D97-AF65-F5344CB8AC3E}">
        <p14:creationId xmlns:p14="http://schemas.microsoft.com/office/powerpoint/2010/main" val="3349985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3FE3-6625-36B4-A246-F79FCFD90651}"/>
              </a:ext>
            </a:extLst>
          </p:cNvPr>
          <p:cNvSpPr>
            <a:spLocks noGrp="1"/>
          </p:cNvSpPr>
          <p:nvPr>
            <p:ph type="title"/>
          </p:nvPr>
        </p:nvSpPr>
        <p:spPr/>
        <p:txBody>
          <a:bodyPr/>
          <a:lstStyle/>
          <a:p>
            <a:r>
              <a:rPr lang="en-US" dirty="0"/>
              <a:t>Stalling</a:t>
            </a:r>
          </a:p>
        </p:txBody>
      </p:sp>
      <p:sp>
        <p:nvSpPr>
          <p:cNvPr id="3" name="Content Placeholder 2">
            <a:extLst>
              <a:ext uri="{FF2B5EF4-FFF2-40B4-BE49-F238E27FC236}">
                <a16:creationId xmlns:a16="http://schemas.microsoft.com/office/drawing/2014/main" id="{4BA445DD-2F56-9402-E097-6E7272F6AE19}"/>
              </a:ext>
            </a:extLst>
          </p:cNvPr>
          <p:cNvSpPr>
            <a:spLocks noGrp="1"/>
          </p:cNvSpPr>
          <p:nvPr>
            <p:ph idx="1"/>
          </p:nvPr>
        </p:nvSpPr>
        <p:spPr>
          <a:xfrm>
            <a:off x="2235025" y="5127626"/>
            <a:ext cx="8683648" cy="1150380"/>
          </a:xfrm>
        </p:spPr>
        <p:txBody>
          <a:bodyPr>
            <a:normAutofit fontScale="92500" lnSpcReduction="10000"/>
          </a:bodyPr>
          <a:lstStyle/>
          <a:p>
            <a:pPr marL="0" indent="0">
              <a:buNone/>
            </a:pPr>
            <a:r>
              <a:rPr lang="en-US" dirty="0"/>
              <a:t>Defensive wrestler not wrestling aggressively (A) and pulling the wrestler out of bounds from behind (B) are acts of stalling. Penalizing stalling helps ensure an exciting, competitive match.</a:t>
            </a:r>
          </a:p>
        </p:txBody>
      </p:sp>
      <p:sp>
        <p:nvSpPr>
          <p:cNvPr id="4" name="Footer Placeholder 3">
            <a:extLst>
              <a:ext uri="{FF2B5EF4-FFF2-40B4-BE49-F238E27FC236}">
                <a16:creationId xmlns:a16="http://schemas.microsoft.com/office/drawing/2014/main" id="{D1B6421B-F7DD-D186-FB75-D1E6A04C7E54}"/>
              </a:ext>
            </a:extLst>
          </p:cNvPr>
          <p:cNvSpPr>
            <a:spLocks noGrp="1"/>
          </p:cNvSpPr>
          <p:nvPr>
            <p:ph type="ftr" sz="quarter" idx="11"/>
          </p:nvPr>
        </p:nvSpPr>
        <p:spPr/>
        <p:txBody>
          <a:bodyPr/>
          <a:lstStyle/>
          <a:p>
            <a:pPr>
              <a:defRPr/>
            </a:pPr>
            <a:r>
              <a:rPr lang="en-US"/>
              <a:t>www.nfhs.org</a:t>
            </a:r>
            <a:endParaRPr lang="en-US" dirty="0"/>
          </a:p>
        </p:txBody>
      </p:sp>
      <p:pic>
        <p:nvPicPr>
          <p:cNvPr id="6" name="Picture 5" descr="A collage of a person in a wrestling pose&#10;&#10;Description automatically generated">
            <a:extLst>
              <a:ext uri="{FF2B5EF4-FFF2-40B4-BE49-F238E27FC236}">
                <a16:creationId xmlns:a16="http://schemas.microsoft.com/office/drawing/2014/main" id="{7A6AF720-242D-E771-A6AE-97CF6AA6A1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5025" y="1927223"/>
            <a:ext cx="8503920" cy="3163824"/>
          </a:xfrm>
          <a:prstGeom prst="rect">
            <a:avLst/>
          </a:prstGeom>
        </p:spPr>
      </p:pic>
    </p:spTree>
    <p:extLst>
      <p:ext uri="{BB962C8B-B14F-4D97-AF65-F5344CB8AC3E}">
        <p14:creationId xmlns:p14="http://schemas.microsoft.com/office/powerpoint/2010/main" val="1334512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D6D74-6729-F116-3168-2D398F46C3B8}"/>
              </a:ext>
            </a:extLst>
          </p:cNvPr>
          <p:cNvSpPr>
            <a:spLocks noGrp="1"/>
          </p:cNvSpPr>
          <p:nvPr>
            <p:ph type="title"/>
          </p:nvPr>
        </p:nvSpPr>
        <p:spPr/>
        <p:txBody>
          <a:bodyPr/>
          <a:lstStyle/>
          <a:p>
            <a:r>
              <a:rPr lang="en-US" dirty="0"/>
              <a:t>IMMINENT SCORING</a:t>
            </a:r>
          </a:p>
        </p:txBody>
      </p:sp>
      <p:sp>
        <p:nvSpPr>
          <p:cNvPr id="3" name="Content Placeholder 2">
            <a:extLst>
              <a:ext uri="{FF2B5EF4-FFF2-40B4-BE49-F238E27FC236}">
                <a16:creationId xmlns:a16="http://schemas.microsoft.com/office/drawing/2014/main" id="{1E6B3FCE-5175-7D71-C0C5-43C0401EB14F}"/>
              </a:ext>
            </a:extLst>
          </p:cNvPr>
          <p:cNvSpPr>
            <a:spLocks noGrp="1"/>
          </p:cNvSpPr>
          <p:nvPr>
            <p:ph idx="1"/>
          </p:nvPr>
        </p:nvSpPr>
        <p:spPr>
          <a:xfrm>
            <a:off x="2073530" y="5499735"/>
            <a:ext cx="8609119" cy="828041"/>
          </a:xfrm>
        </p:spPr>
        <p:txBody>
          <a:bodyPr/>
          <a:lstStyle/>
          <a:p>
            <a:pPr marL="0" indent="0">
              <a:buNone/>
            </a:pPr>
            <a:r>
              <a:rPr lang="en-US" sz="2400" dirty="0"/>
              <a:t>Imminent scoring is typically referred to as a situation where one wrestler is on the verge of scoring point(s). </a:t>
            </a:r>
          </a:p>
        </p:txBody>
      </p:sp>
      <p:sp>
        <p:nvSpPr>
          <p:cNvPr id="4" name="Footer Placeholder 3">
            <a:extLst>
              <a:ext uri="{FF2B5EF4-FFF2-40B4-BE49-F238E27FC236}">
                <a16:creationId xmlns:a16="http://schemas.microsoft.com/office/drawing/2014/main" id="{3A9D59C7-7A91-F084-65CA-9C60D3D63B8E}"/>
              </a:ext>
            </a:extLst>
          </p:cNvPr>
          <p:cNvSpPr>
            <a:spLocks noGrp="1"/>
          </p:cNvSpPr>
          <p:nvPr>
            <p:ph type="ftr" sz="quarter" idx="11"/>
          </p:nvPr>
        </p:nvSpPr>
        <p:spPr/>
        <p:txBody>
          <a:bodyPr/>
          <a:lstStyle/>
          <a:p>
            <a:pPr>
              <a:defRPr/>
            </a:pPr>
            <a:r>
              <a:rPr lang="en-US"/>
              <a:t>www.nfhs.org</a:t>
            </a:r>
            <a:endParaRPr lang="en-US" dirty="0"/>
          </a:p>
        </p:txBody>
      </p:sp>
      <p:pic>
        <p:nvPicPr>
          <p:cNvPr id="6" name="Picture 5" descr="A group of people playing a game&#10;&#10;Description automatically generated">
            <a:extLst>
              <a:ext uri="{FF2B5EF4-FFF2-40B4-BE49-F238E27FC236}">
                <a16:creationId xmlns:a16="http://schemas.microsoft.com/office/drawing/2014/main" id="{6F553A3D-7F69-C54E-D459-BEDDA94B68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3530" y="2025015"/>
            <a:ext cx="8741664" cy="3474720"/>
          </a:xfrm>
          <a:prstGeom prst="rect">
            <a:avLst/>
          </a:prstGeom>
        </p:spPr>
      </p:pic>
    </p:spTree>
    <p:extLst>
      <p:ext uri="{BB962C8B-B14F-4D97-AF65-F5344CB8AC3E}">
        <p14:creationId xmlns:p14="http://schemas.microsoft.com/office/powerpoint/2010/main" val="34962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845C-8004-A97D-0EC5-147A53E44A85}"/>
              </a:ext>
            </a:extLst>
          </p:cNvPr>
          <p:cNvSpPr>
            <a:spLocks noGrp="1"/>
          </p:cNvSpPr>
          <p:nvPr>
            <p:ph type="title"/>
          </p:nvPr>
        </p:nvSpPr>
        <p:spPr/>
        <p:txBody>
          <a:bodyPr/>
          <a:lstStyle/>
          <a:p>
            <a:r>
              <a:rPr lang="en-US" dirty="0"/>
              <a:t>Rule 2-1-3</a:t>
            </a:r>
            <a:br>
              <a:rPr lang="en-US" dirty="0"/>
            </a:br>
            <a:r>
              <a:rPr lang="en-US" dirty="0"/>
              <a:t>mat</a:t>
            </a:r>
          </a:p>
        </p:txBody>
      </p:sp>
      <p:sp>
        <p:nvSpPr>
          <p:cNvPr id="3" name="Content Placeholder 2">
            <a:extLst>
              <a:ext uri="{FF2B5EF4-FFF2-40B4-BE49-F238E27FC236}">
                <a16:creationId xmlns:a16="http://schemas.microsoft.com/office/drawing/2014/main" id="{ECF4A258-E5EB-3AFD-1A30-804EDDA009B0}"/>
              </a:ext>
            </a:extLst>
          </p:cNvPr>
          <p:cNvSpPr>
            <a:spLocks noGrp="1"/>
          </p:cNvSpPr>
          <p:nvPr>
            <p:ph idx="1"/>
          </p:nvPr>
        </p:nvSpPr>
        <p:spPr>
          <a:xfrm>
            <a:off x="7365651" y="2112578"/>
            <a:ext cx="4601984" cy="4215197"/>
          </a:xfrm>
        </p:spPr>
        <p:txBody>
          <a:bodyPr/>
          <a:lstStyle/>
          <a:p>
            <a:pPr marL="0" indent="0">
              <a:buNone/>
            </a:pPr>
            <a:r>
              <a:rPr lang="en-US" dirty="0"/>
              <a:t>The 10-foot circle at the center of the mat is now optional.</a:t>
            </a:r>
          </a:p>
        </p:txBody>
      </p:sp>
      <p:sp>
        <p:nvSpPr>
          <p:cNvPr id="4" name="Footer Placeholder 3">
            <a:extLst>
              <a:ext uri="{FF2B5EF4-FFF2-40B4-BE49-F238E27FC236}">
                <a16:creationId xmlns:a16="http://schemas.microsoft.com/office/drawing/2014/main" id="{0E8A7A88-D56F-E98F-56FB-33040AF01B03}"/>
              </a:ext>
            </a:extLst>
          </p:cNvPr>
          <p:cNvSpPr>
            <a:spLocks noGrp="1"/>
          </p:cNvSpPr>
          <p:nvPr>
            <p:ph type="ftr" sz="quarter" idx="11"/>
          </p:nvPr>
        </p:nvSpPr>
        <p:spPr/>
        <p:txBody>
          <a:bodyPr/>
          <a:lstStyle/>
          <a:p>
            <a:pPr>
              <a:defRPr/>
            </a:pPr>
            <a:r>
              <a:rPr lang="en-US"/>
              <a:t>www.nfhs.org</a:t>
            </a:r>
            <a:endParaRPr lang="en-US" dirty="0"/>
          </a:p>
        </p:txBody>
      </p:sp>
      <p:pic>
        <p:nvPicPr>
          <p:cNvPr id="8" name="Picture 7" descr="A diagram of a coach's table&#10;&#10;Description automatically generated">
            <a:extLst>
              <a:ext uri="{FF2B5EF4-FFF2-40B4-BE49-F238E27FC236}">
                <a16:creationId xmlns:a16="http://schemas.microsoft.com/office/drawing/2014/main" id="{226346DA-7DD7-FCA2-4914-A76B9DB05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985" y="2015493"/>
            <a:ext cx="4409365" cy="4409365"/>
          </a:xfrm>
          <a:prstGeom prst="rect">
            <a:avLst/>
          </a:prstGeom>
        </p:spPr>
      </p:pic>
    </p:spTree>
    <p:extLst>
      <p:ext uri="{BB962C8B-B14F-4D97-AF65-F5344CB8AC3E}">
        <p14:creationId xmlns:p14="http://schemas.microsoft.com/office/powerpoint/2010/main" val="3320210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7B02-B0D0-3A2D-E38D-ACB54439BAFA}"/>
              </a:ext>
            </a:extLst>
          </p:cNvPr>
          <p:cNvSpPr>
            <a:spLocks noGrp="1"/>
          </p:cNvSpPr>
          <p:nvPr>
            <p:ph type="title"/>
          </p:nvPr>
        </p:nvSpPr>
        <p:spPr/>
        <p:txBody>
          <a:bodyPr/>
          <a:lstStyle/>
          <a:p>
            <a:r>
              <a:rPr lang="en-US" dirty="0"/>
              <a:t>Optional 10’ circle</a:t>
            </a:r>
            <a:br>
              <a:rPr lang="en-US" dirty="0"/>
            </a:br>
            <a:r>
              <a:rPr lang="en-US" dirty="0"/>
              <a:t>rule 2-1-4</a:t>
            </a:r>
          </a:p>
        </p:txBody>
      </p:sp>
      <p:sp>
        <p:nvSpPr>
          <p:cNvPr id="3" name="Content Placeholder 2">
            <a:extLst>
              <a:ext uri="{FF2B5EF4-FFF2-40B4-BE49-F238E27FC236}">
                <a16:creationId xmlns:a16="http://schemas.microsoft.com/office/drawing/2014/main" id="{E908E252-402D-49A5-02A8-6A050050F403}"/>
              </a:ext>
            </a:extLst>
          </p:cNvPr>
          <p:cNvSpPr>
            <a:spLocks noGrp="1"/>
          </p:cNvSpPr>
          <p:nvPr>
            <p:ph idx="1"/>
          </p:nvPr>
        </p:nvSpPr>
        <p:spPr/>
        <p:txBody>
          <a:bodyPr/>
          <a:lstStyle/>
          <a:p>
            <a:pPr marL="0" marR="0" indent="0">
              <a:spcBef>
                <a:spcPts val="1000"/>
              </a:spcBef>
              <a:spcAft>
                <a:spcPts val="1000"/>
              </a:spcAft>
              <a:buNone/>
            </a:pPr>
            <a:r>
              <a:rPr lang="en-US" sz="2800" b="1" dirty="0">
                <a:effectLst/>
                <a:latin typeface="Calibri" panose="020F0502020204030204" pitchFamily="34" charset="0"/>
                <a:ea typeface="Times New Roman" panose="02020603050405020304" pitchFamily="18" charset="0"/>
              </a:rPr>
              <a:t>ART. 4 . . .  </a:t>
            </a:r>
            <a:r>
              <a:rPr lang="en-US" sz="2800" dirty="0">
                <a:solidFill>
                  <a:srgbClr val="000000"/>
                </a:solidFill>
                <a:effectLst/>
                <a:latin typeface="Calibri" panose="020F0502020204030204" pitchFamily="34" charset="0"/>
                <a:ea typeface="Arial" panose="020B0604020202020204" pitchFamily="34" charset="0"/>
              </a:rPr>
              <a:t>Starting lines, 1 inch wide, shall be placed at the center of the mat and the front line should lie on the diameter of the </a:t>
            </a:r>
            <a:r>
              <a:rPr lang="en-US" sz="2800" u="sng" dirty="0">
                <a:solidFill>
                  <a:srgbClr val="FF0000"/>
                </a:solidFill>
                <a:effectLst/>
                <a:latin typeface="Calibri" panose="020F0502020204030204" pitchFamily="34" charset="0"/>
                <a:ea typeface="Arial" panose="020B0604020202020204" pitchFamily="34" charset="0"/>
              </a:rPr>
              <a:t>optional</a:t>
            </a:r>
            <a:r>
              <a:rPr lang="en-US" sz="2800" u="sng" dirty="0">
                <a:solidFill>
                  <a:srgbClr val="000000"/>
                </a:solidFill>
                <a:effectLst/>
                <a:latin typeface="Calibri" panose="020F0502020204030204" pitchFamily="34" charset="0"/>
                <a:ea typeface="Arial" panose="020B0604020202020204" pitchFamily="34" charset="0"/>
              </a:rPr>
              <a:t> </a:t>
            </a:r>
            <a:r>
              <a:rPr lang="en-US" sz="2800" dirty="0">
                <a:solidFill>
                  <a:srgbClr val="000000"/>
                </a:solidFill>
                <a:effectLst/>
                <a:latin typeface="Calibri" panose="020F0502020204030204" pitchFamily="34" charset="0"/>
                <a:ea typeface="Arial" panose="020B0604020202020204" pitchFamily="34" charset="0"/>
              </a:rPr>
              <a:t>10-foot circle </a:t>
            </a:r>
            <a:r>
              <a:rPr lang="en-US" sz="2800" u="sng" dirty="0">
                <a:solidFill>
                  <a:srgbClr val="FF0000"/>
                </a:solidFill>
                <a:effectLst/>
                <a:latin typeface="Calibri" panose="020F0502020204030204" pitchFamily="34" charset="0"/>
                <a:ea typeface="Arial" panose="020B0604020202020204" pitchFamily="34" charset="0"/>
              </a:rPr>
              <a:t>or the diameter of the circle that encloses the wrestling area. </a:t>
            </a:r>
            <a:r>
              <a:rPr lang="en-US" sz="2800" dirty="0">
                <a:solidFill>
                  <a:srgbClr val="000000"/>
                </a:solidFill>
                <a:effectLst/>
                <a:latin typeface="Calibri" panose="020F0502020204030204" pitchFamily="34" charset="0"/>
                <a:ea typeface="Arial" panose="020B0604020202020204" pitchFamily="34" charset="0"/>
              </a:rPr>
              <a:t>These 1-inch starting lines shall be parallel, 3-feet long, and 12 inches from outside to outside. The two 3-foot lines shall be connected on one end by a 1-inch red line and on the other end by a 1-inch green line.</a:t>
            </a:r>
            <a:endParaRPr lang="en-US" sz="1800" dirty="0">
              <a:effectLst/>
              <a:latin typeface="Times New Roman" panose="02020603050405020304" pitchFamily="18" charset="0"/>
              <a:ea typeface="Times New Roman" panose="02020603050405020304" pitchFamily="18" charset="0"/>
            </a:endParaRPr>
          </a:p>
          <a:p>
            <a:pPr marL="0" indent="0">
              <a:buNone/>
            </a:pPr>
            <a:r>
              <a:rPr lang="en-US" sz="2800" b="1" dirty="0"/>
              <a:t>Rationale: </a:t>
            </a:r>
          </a:p>
          <a:p>
            <a:pPr marL="0" indent="0">
              <a:buNone/>
            </a:pPr>
            <a:r>
              <a:rPr lang="en-US" dirty="0"/>
              <a:t>Same.</a:t>
            </a:r>
          </a:p>
        </p:txBody>
      </p:sp>
      <p:sp>
        <p:nvSpPr>
          <p:cNvPr id="4" name="Footer Placeholder 3">
            <a:extLst>
              <a:ext uri="{FF2B5EF4-FFF2-40B4-BE49-F238E27FC236}">
                <a16:creationId xmlns:a16="http://schemas.microsoft.com/office/drawing/2014/main" id="{52F82DB2-8F09-6A3F-B303-E6550840368E}"/>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08854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62C3-1BF9-BFEB-8C9B-70FD629BCDD0}"/>
              </a:ext>
            </a:extLst>
          </p:cNvPr>
          <p:cNvSpPr>
            <a:spLocks noGrp="1"/>
          </p:cNvSpPr>
          <p:nvPr>
            <p:ph type="title"/>
          </p:nvPr>
        </p:nvSpPr>
        <p:spPr/>
        <p:txBody>
          <a:bodyPr>
            <a:normAutofit fontScale="90000"/>
          </a:bodyPr>
          <a:lstStyle/>
          <a:p>
            <a:r>
              <a:rPr lang="en-US" sz="3200" dirty="0"/>
              <a:t>Points of contact</a:t>
            </a:r>
            <a:br>
              <a:rPr lang="en-US" sz="3200" dirty="0"/>
            </a:br>
            <a:r>
              <a:rPr lang="en-US" sz="3200" dirty="0"/>
              <a:t>rules 5-10, 5-15-1, 5-15-2</a:t>
            </a:r>
            <a:r>
              <a:rPr lang="en-US" sz="3200" cap="none" dirty="0"/>
              <a:t>c, 5-15-3, 5-18, 5-22-1, 5-22-2, 5-25-1, 5-25-3, 6-4-1</a:t>
            </a:r>
          </a:p>
        </p:txBody>
      </p:sp>
      <p:sp>
        <p:nvSpPr>
          <p:cNvPr id="3" name="Content Placeholder 2">
            <a:extLst>
              <a:ext uri="{FF2B5EF4-FFF2-40B4-BE49-F238E27FC236}">
                <a16:creationId xmlns:a16="http://schemas.microsoft.com/office/drawing/2014/main" id="{9E0A29AF-F7C3-A8C1-CF31-4DD9FC727D50}"/>
              </a:ext>
            </a:extLst>
          </p:cNvPr>
          <p:cNvSpPr>
            <a:spLocks noGrp="1"/>
          </p:cNvSpPr>
          <p:nvPr>
            <p:ph idx="1"/>
          </p:nvPr>
        </p:nvSpPr>
        <p:spPr>
          <a:xfrm>
            <a:off x="6362963" y="2099966"/>
            <a:ext cx="5604671" cy="4227809"/>
          </a:xfrm>
        </p:spPr>
        <p:txBody>
          <a:bodyPr/>
          <a:lstStyle/>
          <a:p>
            <a:pPr marL="0" indent="0">
              <a:buNone/>
            </a:pPr>
            <a:r>
              <a:rPr lang="en-US" sz="2800" dirty="0">
                <a:effectLst/>
                <a:latin typeface="Aptos" panose="020B0004020202020204" pitchFamily="34" charset="0"/>
                <a:ea typeface="Aptos" panose="020B0004020202020204" pitchFamily="34" charset="0"/>
                <a:cs typeface="Aptos" panose="020B0004020202020204" pitchFamily="34" charset="0"/>
              </a:rPr>
              <a:t>Only one point of contact must be inbounds (inside or on the boundary lines) in order for wrestling to continue. Points of contact include the head, shoulder, elbow, hand, hip, knee and foot.</a:t>
            </a:r>
            <a:endParaRPr lang="en-US" sz="2800" dirty="0"/>
          </a:p>
        </p:txBody>
      </p:sp>
      <p:sp>
        <p:nvSpPr>
          <p:cNvPr id="4" name="Footer Placeholder 3">
            <a:extLst>
              <a:ext uri="{FF2B5EF4-FFF2-40B4-BE49-F238E27FC236}">
                <a16:creationId xmlns:a16="http://schemas.microsoft.com/office/drawing/2014/main" id="{1A1B4C4D-1A03-6730-B068-579463CC255B}"/>
              </a:ext>
            </a:extLst>
          </p:cNvPr>
          <p:cNvSpPr>
            <a:spLocks noGrp="1"/>
          </p:cNvSpPr>
          <p:nvPr>
            <p:ph type="ftr" sz="quarter" idx="11"/>
          </p:nvPr>
        </p:nvSpPr>
        <p:spPr/>
        <p:txBody>
          <a:bodyPr/>
          <a:lstStyle/>
          <a:p>
            <a:pPr>
              <a:defRPr/>
            </a:pPr>
            <a:r>
              <a:rPr lang="en-US"/>
              <a:t>www.nfhs.org</a:t>
            </a:r>
            <a:endParaRPr lang="en-US" dirty="0"/>
          </a:p>
        </p:txBody>
      </p:sp>
      <p:pic>
        <p:nvPicPr>
          <p:cNvPr id="7" name="Picture 6" descr="A diagram of a wrestler&#10;&#10;Description automatically generated">
            <a:extLst>
              <a:ext uri="{FF2B5EF4-FFF2-40B4-BE49-F238E27FC236}">
                <a16:creationId xmlns:a16="http://schemas.microsoft.com/office/drawing/2014/main" id="{40A628FC-1A60-626C-F6DC-2208CC45F5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0985" y="2013214"/>
            <a:ext cx="4012140" cy="4420455"/>
          </a:xfrm>
          <a:prstGeom prst="rect">
            <a:avLst/>
          </a:prstGeom>
        </p:spPr>
      </p:pic>
    </p:spTree>
    <p:extLst>
      <p:ext uri="{BB962C8B-B14F-4D97-AF65-F5344CB8AC3E}">
        <p14:creationId xmlns:p14="http://schemas.microsoft.com/office/powerpoint/2010/main" val="190648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76DE-210F-FB77-699B-1CAA5E6D0030}"/>
              </a:ext>
            </a:extLst>
          </p:cNvPr>
          <p:cNvSpPr>
            <a:spLocks noGrp="1"/>
          </p:cNvSpPr>
          <p:nvPr>
            <p:ph type="title"/>
          </p:nvPr>
        </p:nvSpPr>
        <p:spPr/>
        <p:txBody>
          <a:bodyPr>
            <a:normAutofit fontScale="90000"/>
          </a:bodyPr>
          <a:lstStyle/>
          <a:p>
            <a:r>
              <a:rPr lang="en-US" sz="3200" dirty="0"/>
              <a:t>Points of contact</a:t>
            </a:r>
            <a:br>
              <a:rPr lang="en-US" sz="3200" dirty="0"/>
            </a:br>
            <a:r>
              <a:rPr lang="en-US" sz="3200" dirty="0"/>
              <a:t>rules 5-10, 5-15-1, 5-15-2</a:t>
            </a:r>
            <a:r>
              <a:rPr lang="en-US" sz="3200" cap="none" dirty="0"/>
              <a:t>c, 5-15-3, 5-18, 5-22-1, 5-22-2, 5-25-1, 5-25-3, 6-4-1</a:t>
            </a:r>
            <a:endParaRPr lang="en-US" sz="3200" dirty="0"/>
          </a:p>
        </p:txBody>
      </p:sp>
      <p:sp>
        <p:nvSpPr>
          <p:cNvPr id="3" name="Content Placeholder 2">
            <a:extLst>
              <a:ext uri="{FF2B5EF4-FFF2-40B4-BE49-F238E27FC236}">
                <a16:creationId xmlns:a16="http://schemas.microsoft.com/office/drawing/2014/main" id="{FCD0A08F-54A3-6299-BA9D-273DE2572F22}"/>
              </a:ext>
            </a:extLst>
          </p:cNvPr>
          <p:cNvSpPr>
            <a:spLocks noGrp="1"/>
          </p:cNvSpPr>
          <p:nvPr>
            <p:ph idx="1"/>
          </p:nvPr>
        </p:nvSpPr>
        <p:spPr>
          <a:xfrm>
            <a:off x="6375575" y="2087354"/>
            <a:ext cx="5592059" cy="4240422"/>
          </a:xfrm>
        </p:spPr>
        <p:txBody>
          <a:bodyPr/>
          <a:lstStyle/>
          <a:p>
            <a:pPr marL="0" indent="0">
              <a:buNone/>
            </a:pPr>
            <a:r>
              <a:rPr lang="en-US" dirty="0"/>
              <a:t>Only one point of contact must be inbounds in order for wrestling to continue.</a:t>
            </a:r>
          </a:p>
        </p:txBody>
      </p:sp>
      <p:sp>
        <p:nvSpPr>
          <p:cNvPr id="4" name="Footer Placeholder 3">
            <a:extLst>
              <a:ext uri="{FF2B5EF4-FFF2-40B4-BE49-F238E27FC236}">
                <a16:creationId xmlns:a16="http://schemas.microsoft.com/office/drawing/2014/main" id="{A1C1EC88-E536-BF97-A7C8-635F22F24CC2}"/>
              </a:ext>
            </a:extLst>
          </p:cNvPr>
          <p:cNvSpPr>
            <a:spLocks noGrp="1"/>
          </p:cNvSpPr>
          <p:nvPr>
            <p:ph type="ftr" sz="quarter" idx="11"/>
          </p:nvPr>
        </p:nvSpPr>
        <p:spPr/>
        <p:txBody>
          <a:bodyPr/>
          <a:lstStyle/>
          <a:p>
            <a:pPr>
              <a:defRPr/>
            </a:pPr>
            <a:r>
              <a:rPr lang="en-US"/>
              <a:t>www.nfhs.org</a:t>
            </a:r>
            <a:endParaRPr lang="en-US" dirty="0"/>
          </a:p>
        </p:txBody>
      </p:sp>
      <p:pic>
        <p:nvPicPr>
          <p:cNvPr id="6" name="Picture 5" descr="A circular diagram of a number of inbounds&#10;&#10;Description automatically generated">
            <a:extLst>
              <a:ext uri="{FF2B5EF4-FFF2-40B4-BE49-F238E27FC236}">
                <a16:creationId xmlns:a16="http://schemas.microsoft.com/office/drawing/2014/main" id="{ABE59E29-5D0C-ED66-66A3-63E7D167C9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0985" y="2046023"/>
            <a:ext cx="4223793" cy="4240422"/>
          </a:xfrm>
          <a:prstGeom prst="rect">
            <a:avLst/>
          </a:prstGeom>
        </p:spPr>
      </p:pic>
    </p:spTree>
    <p:extLst>
      <p:ext uri="{BB962C8B-B14F-4D97-AF65-F5344CB8AC3E}">
        <p14:creationId xmlns:p14="http://schemas.microsoft.com/office/powerpoint/2010/main" val="130439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76DE-210F-FB77-699B-1CAA5E6D0030}"/>
              </a:ext>
            </a:extLst>
          </p:cNvPr>
          <p:cNvSpPr>
            <a:spLocks noGrp="1"/>
          </p:cNvSpPr>
          <p:nvPr>
            <p:ph type="title"/>
          </p:nvPr>
        </p:nvSpPr>
        <p:spPr/>
        <p:txBody>
          <a:bodyPr>
            <a:normAutofit fontScale="90000"/>
          </a:bodyPr>
          <a:lstStyle/>
          <a:p>
            <a:r>
              <a:rPr lang="en-US" sz="3200" dirty="0"/>
              <a:t>Points of contact</a:t>
            </a:r>
            <a:br>
              <a:rPr lang="en-US" sz="3200" dirty="0"/>
            </a:br>
            <a:r>
              <a:rPr lang="en-US" sz="3200" dirty="0"/>
              <a:t>rules 5-10, 5-15-1, 5-15-2</a:t>
            </a:r>
            <a:r>
              <a:rPr lang="en-US" sz="3200" cap="none" dirty="0"/>
              <a:t>c, 5-15-3, 5-18, 5-22-1, 5-22-2, 5-25-1, 5-25-3, 6-4-1</a:t>
            </a:r>
            <a:endParaRPr lang="en-US" sz="3200" dirty="0"/>
          </a:p>
        </p:txBody>
      </p:sp>
      <p:sp>
        <p:nvSpPr>
          <p:cNvPr id="3" name="Content Placeholder 2">
            <a:extLst>
              <a:ext uri="{FF2B5EF4-FFF2-40B4-BE49-F238E27FC236}">
                <a16:creationId xmlns:a16="http://schemas.microsoft.com/office/drawing/2014/main" id="{FCD0A08F-54A3-6299-BA9D-273DE2572F22}"/>
              </a:ext>
            </a:extLst>
          </p:cNvPr>
          <p:cNvSpPr>
            <a:spLocks noGrp="1"/>
          </p:cNvSpPr>
          <p:nvPr>
            <p:ph idx="1"/>
          </p:nvPr>
        </p:nvSpPr>
        <p:spPr>
          <a:xfrm>
            <a:off x="1558637" y="2087354"/>
            <a:ext cx="10408998" cy="4240422"/>
          </a:xfrm>
        </p:spPr>
        <p:txBody>
          <a:bodyPr>
            <a:normAutofit fontScale="92500" lnSpcReduction="20000"/>
          </a:bodyPr>
          <a:lstStyle/>
          <a:p>
            <a:pPr marL="0" indent="0">
              <a:buNone/>
            </a:pPr>
            <a:r>
              <a:rPr lang="en-US" dirty="0"/>
              <a:t>Only one point of contact must be inbounds and on the mat for “Control”</a:t>
            </a:r>
          </a:p>
          <a:p>
            <a:pPr marL="0" indent="0">
              <a:buNone/>
            </a:pPr>
            <a:endParaRPr lang="en-US" dirty="0"/>
          </a:p>
          <a:p>
            <a:pPr marL="0" indent="0">
              <a:buNone/>
            </a:pPr>
            <a:r>
              <a:rPr lang="en-US" dirty="0"/>
              <a:t>This includes:</a:t>
            </a:r>
          </a:p>
          <a:p>
            <a:r>
              <a:rPr lang="en-US" dirty="0"/>
              <a:t>Takedowns</a:t>
            </a:r>
          </a:p>
          <a:p>
            <a:r>
              <a:rPr lang="en-US" dirty="0"/>
              <a:t>Reversals</a:t>
            </a:r>
          </a:p>
          <a:p>
            <a:r>
              <a:rPr lang="en-US" dirty="0"/>
              <a:t>Escapes</a:t>
            </a:r>
          </a:p>
          <a:p>
            <a:r>
              <a:rPr lang="en-US" dirty="0" err="1"/>
              <a:t>Nearfalls</a:t>
            </a:r>
            <a:endParaRPr lang="en-US" dirty="0"/>
          </a:p>
          <a:p>
            <a:r>
              <a:rPr lang="en-US" dirty="0"/>
              <a:t>Falls</a:t>
            </a:r>
          </a:p>
          <a:p>
            <a:pPr marL="0" indent="0">
              <a:buNone/>
            </a:pPr>
            <a:r>
              <a:rPr lang="en-US" dirty="0"/>
              <a:t>One point of contact inbounds, or on the line, and it must remain in contact with the mat.</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A1C1EC88-E536-BF97-A7C8-635F22F24CC2}"/>
              </a:ext>
            </a:extLst>
          </p:cNvPr>
          <p:cNvSpPr>
            <a:spLocks noGrp="1"/>
          </p:cNvSpPr>
          <p:nvPr>
            <p:ph type="ftr" sz="quarter" idx="11"/>
          </p:nvPr>
        </p:nvSpPr>
        <p:spPr/>
        <p:txBody>
          <a:bodyPr/>
          <a:lstStyle/>
          <a:p>
            <a:pPr>
              <a:defRPr/>
            </a:pPr>
            <a:r>
              <a:rPr lang="en-US"/>
              <a:t>www.nfhs.org</a:t>
            </a:r>
            <a:endParaRPr lang="en-US" dirty="0"/>
          </a:p>
        </p:txBody>
      </p:sp>
    </p:spTree>
    <p:extLst>
      <p:ext uri="{BB962C8B-B14F-4D97-AF65-F5344CB8AC3E}">
        <p14:creationId xmlns:p14="http://schemas.microsoft.com/office/powerpoint/2010/main" val="19217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81719-B133-0E15-9B61-B62B5DE38EBB}"/>
              </a:ext>
            </a:extLst>
          </p:cNvPr>
          <p:cNvSpPr>
            <a:spLocks noGrp="1"/>
          </p:cNvSpPr>
          <p:nvPr>
            <p:ph type="title"/>
          </p:nvPr>
        </p:nvSpPr>
        <p:spPr/>
        <p:txBody>
          <a:bodyPr/>
          <a:lstStyle/>
          <a:p>
            <a:r>
              <a:rPr lang="en-US" dirty="0"/>
              <a:t>Near-fall</a:t>
            </a:r>
            <a:br>
              <a:rPr lang="en-US" dirty="0"/>
            </a:br>
            <a:r>
              <a:rPr lang="en-US" dirty="0"/>
              <a:t>rules 5-11-2</a:t>
            </a:r>
            <a:r>
              <a:rPr lang="en-US" cap="none" dirty="0"/>
              <a:t>g, 5-11-2h, 5-11-3, 9-1-5</a:t>
            </a:r>
          </a:p>
        </p:txBody>
      </p:sp>
      <p:sp>
        <p:nvSpPr>
          <p:cNvPr id="3" name="Content Placeholder 2">
            <a:extLst>
              <a:ext uri="{FF2B5EF4-FFF2-40B4-BE49-F238E27FC236}">
                <a16:creationId xmlns:a16="http://schemas.microsoft.com/office/drawing/2014/main" id="{5E47B563-3210-3239-38D8-BDA6BEBF6385}"/>
              </a:ext>
            </a:extLst>
          </p:cNvPr>
          <p:cNvSpPr>
            <a:spLocks noGrp="1"/>
          </p:cNvSpPr>
          <p:nvPr>
            <p:ph idx="1"/>
          </p:nvPr>
        </p:nvSpPr>
        <p:spPr>
          <a:xfrm>
            <a:off x="9144000" y="2150417"/>
            <a:ext cx="2823633" cy="4177358"/>
          </a:xfrm>
        </p:spPr>
        <p:txBody>
          <a:bodyPr/>
          <a:lstStyle/>
          <a:p>
            <a:pPr marL="0" indent="0">
              <a:buNone/>
            </a:pPr>
            <a:r>
              <a:rPr lang="en-US" dirty="0"/>
              <a:t>Depending on how long criteria is met, a wrestler may score two, three, four or five points for a near-fall.</a:t>
            </a:r>
          </a:p>
        </p:txBody>
      </p:sp>
      <p:sp>
        <p:nvSpPr>
          <p:cNvPr id="4" name="Footer Placeholder 3">
            <a:extLst>
              <a:ext uri="{FF2B5EF4-FFF2-40B4-BE49-F238E27FC236}">
                <a16:creationId xmlns:a16="http://schemas.microsoft.com/office/drawing/2014/main" id="{C5D5D716-75C9-B4A0-6CEF-979FDB462EE8}"/>
              </a:ext>
            </a:extLst>
          </p:cNvPr>
          <p:cNvSpPr>
            <a:spLocks noGrp="1"/>
          </p:cNvSpPr>
          <p:nvPr>
            <p:ph type="ftr" sz="quarter" idx="11"/>
          </p:nvPr>
        </p:nvSpPr>
        <p:spPr/>
        <p:txBody>
          <a:bodyPr/>
          <a:lstStyle/>
          <a:p>
            <a:pPr>
              <a:defRPr/>
            </a:pPr>
            <a:r>
              <a:rPr lang="en-US"/>
              <a:t>www.nfhs.org</a:t>
            </a:r>
            <a:endParaRPr lang="en-US" dirty="0"/>
          </a:p>
        </p:txBody>
      </p:sp>
      <p:pic>
        <p:nvPicPr>
          <p:cNvPr id="6" name="Picture 5" descr="A person wrestling in a wrestling match&#10;&#10;Description automatically generated with medium confidence">
            <a:extLst>
              <a:ext uri="{FF2B5EF4-FFF2-40B4-BE49-F238E27FC236}">
                <a16:creationId xmlns:a16="http://schemas.microsoft.com/office/drawing/2014/main" id="{CAF95519-AECC-D6BC-D6F0-F9986B097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325" y="2088931"/>
            <a:ext cx="7425859" cy="4103764"/>
          </a:xfrm>
          <a:prstGeom prst="rect">
            <a:avLst/>
          </a:prstGeom>
        </p:spPr>
      </p:pic>
    </p:spTree>
    <p:extLst>
      <p:ext uri="{BB962C8B-B14F-4D97-AF65-F5344CB8AC3E}">
        <p14:creationId xmlns:p14="http://schemas.microsoft.com/office/powerpoint/2010/main" val="155916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7B02-B0D0-3A2D-E38D-ACB54439BAFA}"/>
              </a:ext>
            </a:extLst>
          </p:cNvPr>
          <p:cNvSpPr>
            <a:spLocks noGrp="1"/>
          </p:cNvSpPr>
          <p:nvPr>
            <p:ph type="title"/>
          </p:nvPr>
        </p:nvSpPr>
        <p:spPr/>
        <p:txBody>
          <a:bodyPr/>
          <a:lstStyle/>
          <a:p>
            <a:r>
              <a:rPr lang="en-US" dirty="0"/>
              <a:t>Near-fall</a:t>
            </a:r>
            <a:br>
              <a:rPr lang="en-US" dirty="0"/>
            </a:br>
            <a:r>
              <a:rPr lang="en-US" dirty="0"/>
              <a:t>scoring symbols</a:t>
            </a:r>
          </a:p>
        </p:txBody>
      </p:sp>
      <p:sp>
        <p:nvSpPr>
          <p:cNvPr id="3" name="Content Placeholder 2">
            <a:extLst>
              <a:ext uri="{FF2B5EF4-FFF2-40B4-BE49-F238E27FC236}">
                <a16:creationId xmlns:a16="http://schemas.microsoft.com/office/drawing/2014/main" id="{E908E252-402D-49A5-02A8-6A050050F403}"/>
              </a:ext>
            </a:extLst>
          </p:cNvPr>
          <p:cNvSpPr>
            <a:spLocks noGrp="1"/>
          </p:cNvSpPr>
          <p:nvPr>
            <p:ph idx="1"/>
          </p:nvPr>
        </p:nvSpPr>
        <p:spPr/>
        <p:txBody>
          <a:bodyPr/>
          <a:lstStyle/>
          <a:p>
            <a:pPr marL="0" indent="0">
              <a:buNone/>
            </a:pPr>
            <a:r>
              <a:rPr lang="en-US" dirty="0"/>
              <a:t>All symbols remain the same except the following:</a:t>
            </a:r>
          </a:p>
          <a:p>
            <a:pPr marL="0" marR="0" indent="0">
              <a:spcBef>
                <a:spcPts val="995"/>
              </a:spcBef>
              <a:spcAft>
                <a:spcPts val="995"/>
              </a:spcAft>
              <a:buNone/>
            </a:pPr>
            <a:r>
              <a:rPr lang="en-US" sz="2800" u="sng" dirty="0">
                <a:solidFill>
                  <a:srgbClr val="FF0000"/>
                </a:solidFill>
                <a:effectLst/>
                <a:latin typeface="Calibri" panose="020F0502020204030204" pitchFamily="34" charset="0"/>
                <a:ea typeface="Arial" panose="020B0604020202020204" pitchFamily="34" charset="0"/>
              </a:rPr>
              <a:t>N</a:t>
            </a:r>
            <a:r>
              <a:rPr lang="en-US" sz="2800" u="sng" baseline="-25000" dirty="0">
                <a:solidFill>
                  <a:srgbClr val="FF0000"/>
                </a:solidFill>
                <a:effectLst/>
                <a:latin typeface="Calibri" panose="020F0502020204030204" pitchFamily="34" charset="0"/>
                <a:ea typeface="Arial" panose="020B0604020202020204" pitchFamily="34" charset="0"/>
              </a:rPr>
              <a:t>2</a:t>
            </a:r>
            <a:r>
              <a:rPr lang="en-US" sz="2800" u="sng" dirty="0">
                <a:solidFill>
                  <a:srgbClr val="FF0000"/>
                </a:solidFill>
                <a:effectLst/>
                <a:latin typeface="Calibri" panose="020F0502020204030204" pitchFamily="34" charset="0"/>
                <a:ea typeface="Arial" panose="020B0604020202020204" pitchFamily="34" charset="0"/>
              </a:rPr>
              <a:t> Near-Fall 2 seconds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995"/>
              </a:spcAft>
              <a:buNone/>
            </a:pPr>
            <a:r>
              <a:rPr lang="en-US" sz="2800" u="sng" dirty="0">
                <a:solidFill>
                  <a:srgbClr val="FF0000"/>
                </a:solidFill>
                <a:effectLst/>
                <a:latin typeface="Calibri" panose="020F0502020204030204" pitchFamily="34" charset="0"/>
                <a:ea typeface="Arial" panose="020B0604020202020204" pitchFamily="34" charset="0"/>
              </a:rPr>
              <a:t>N</a:t>
            </a:r>
            <a:r>
              <a:rPr lang="en-US" sz="2800" u="sng" baseline="-25000" dirty="0">
                <a:solidFill>
                  <a:srgbClr val="FF0000"/>
                </a:solidFill>
                <a:effectLst/>
                <a:latin typeface="Calibri" panose="020F0502020204030204" pitchFamily="34" charset="0"/>
                <a:ea typeface="Arial" panose="020B0604020202020204" pitchFamily="34" charset="0"/>
              </a:rPr>
              <a:t>3</a:t>
            </a:r>
            <a:r>
              <a:rPr lang="en-US" sz="2800" u="sng" dirty="0">
                <a:solidFill>
                  <a:srgbClr val="FF0000"/>
                </a:solidFill>
                <a:effectLst/>
                <a:latin typeface="Calibri" panose="020F0502020204030204" pitchFamily="34" charset="0"/>
                <a:ea typeface="Arial" panose="020B0604020202020204" pitchFamily="34" charset="0"/>
              </a:rPr>
              <a:t> Near-fall 3 seconds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995"/>
              </a:spcAft>
              <a:buNone/>
            </a:pPr>
            <a:r>
              <a:rPr lang="en-US" sz="2800" u="sng" dirty="0">
                <a:solidFill>
                  <a:srgbClr val="FF0000"/>
                </a:solidFill>
                <a:effectLst/>
                <a:latin typeface="Calibri" panose="020F0502020204030204" pitchFamily="34" charset="0"/>
                <a:ea typeface="Arial" panose="020B0604020202020204" pitchFamily="34" charset="0"/>
              </a:rPr>
              <a:t>N</a:t>
            </a:r>
            <a:r>
              <a:rPr lang="en-US" sz="2800" u="sng" baseline="-25000" dirty="0">
                <a:solidFill>
                  <a:srgbClr val="FF0000"/>
                </a:solidFill>
                <a:effectLst/>
                <a:latin typeface="Calibri" panose="020F0502020204030204" pitchFamily="34" charset="0"/>
                <a:ea typeface="Arial" panose="020B0604020202020204" pitchFamily="34" charset="0"/>
              </a:rPr>
              <a:t>4</a:t>
            </a:r>
            <a:r>
              <a:rPr lang="en-US" sz="2800" u="sng" dirty="0">
                <a:solidFill>
                  <a:srgbClr val="FF0000"/>
                </a:solidFill>
                <a:effectLst/>
                <a:latin typeface="Calibri" panose="020F0502020204030204" pitchFamily="34" charset="0"/>
                <a:ea typeface="Arial" panose="020B0604020202020204" pitchFamily="34" charset="0"/>
              </a:rPr>
              <a:t> Near-fall 4 seconds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995"/>
              </a:spcAft>
              <a:buNone/>
            </a:pPr>
            <a:r>
              <a:rPr lang="en-US" sz="2800" u="sng" dirty="0">
                <a:solidFill>
                  <a:srgbClr val="FF0000"/>
                </a:solidFill>
                <a:effectLst/>
                <a:latin typeface="Calibri" panose="020F0502020204030204" pitchFamily="34" charset="0"/>
                <a:ea typeface="Arial" panose="020B0604020202020204" pitchFamily="34" charset="0"/>
              </a:rPr>
              <a:t>N</a:t>
            </a:r>
            <a:r>
              <a:rPr lang="en-US" sz="2800" u="sng" baseline="-25000" dirty="0">
                <a:solidFill>
                  <a:srgbClr val="FF0000"/>
                </a:solidFill>
                <a:effectLst/>
                <a:latin typeface="Calibri" panose="020F0502020204030204" pitchFamily="34" charset="0"/>
                <a:ea typeface="Arial" panose="020B0604020202020204" pitchFamily="34" charset="0"/>
              </a:rPr>
              <a:t>5</a:t>
            </a:r>
            <a:r>
              <a:rPr lang="en-US" sz="2800" u="sng" dirty="0">
                <a:solidFill>
                  <a:srgbClr val="FF0000"/>
                </a:solidFill>
                <a:effectLst/>
                <a:latin typeface="Calibri" panose="020F0502020204030204" pitchFamily="34" charset="0"/>
                <a:ea typeface="Arial" panose="020B0604020202020204" pitchFamily="34" charset="0"/>
              </a:rPr>
              <a:t> Near-fall (as a result of injury, indication of injury or bleeding occurs after four-points near-fall has been earned)</a:t>
            </a:r>
          </a:p>
          <a:p>
            <a:pPr marL="0" marR="0" indent="0">
              <a:spcBef>
                <a:spcPts val="0"/>
              </a:spcBef>
              <a:spcAft>
                <a:spcPts val="995"/>
              </a:spcAft>
              <a:buNone/>
            </a:pPr>
            <a:endParaRPr lang="en-US" sz="2800" u="sng" dirty="0">
              <a:solidFill>
                <a:srgbClr val="FF0000"/>
              </a:solidFill>
              <a:effectLst/>
              <a:latin typeface="Calibri" panose="020F0502020204030204" pitchFamily="34" charset="0"/>
              <a:ea typeface="Arial" panose="020B0604020202020204" pitchFamily="34" charset="0"/>
            </a:endParaRPr>
          </a:p>
          <a:p>
            <a:pPr marL="0" marR="0" indent="0">
              <a:spcBef>
                <a:spcPts val="0"/>
              </a:spcBef>
              <a:spcAft>
                <a:spcPts val="995"/>
              </a:spcAft>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52F82DB2-8F09-6A3F-B303-E6550840368E}"/>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070649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5720-BEF6-8BEC-9F66-D7F544B81DBB}"/>
              </a:ext>
            </a:extLst>
          </p:cNvPr>
          <p:cNvSpPr>
            <a:spLocks noGrp="1"/>
          </p:cNvSpPr>
          <p:nvPr>
            <p:ph type="title"/>
          </p:nvPr>
        </p:nvSpPr>
        <p:spPr/>
        <p:txBody>
          <a:bodyPr/>
          <a:lstStyle/>
          <a:p>
            <a:r>
              <a:rPr lang="en-US" dirty="0"/>
              <a:t>Technical fall</a:t>
            </a:r>
            <a:br>
              <a:rPr lang="en-US" dirty="0"/>
            </a:br>
            <a:r>
              <a:rPr lang="en-US" dirty="0"/>
              <a:t>rule 5-11-4</a:t>
            </a:r>
          </a:p>
        </p:txBody>
      </p:sp>
      <p:sp>
        <p:nvSpPr>
          <p:cNvPr id="3" name="Content Placeholder 2">
            <a:extLst>
              <a:ext uri="{FF2B5EF4-FFF2-40B4-BE49-F238E27FC236}">
                <a16:creationId xmlns:a16="http://schemas.microsoft.com/office/drawing/2014/main" id="{2B5E708C-1FBC-22F8-02FE-98A08C090362}"/>
              </a:ext>
            </a:extLst>
          </p:cNvPr>
          <p:cNvSpPr>
            <a:spLocks noGrp="1"/>
          </p:cNvSpPr>
          <p:nvPr>
            <p:ph idx="1"/>
          </p:nvPr>
        </p:nvSpPr>
        <p:spPr>
          <a:xfrm>
            <a:off x="1615404" y="5508435"/>
            <a:ext cx="10026649" cy="794583"/>
          </a:xfrm>
        </p:spPr>
        <p:txBody>
          <a:bodyPr/>
          <a:lstStyle/>
          <a:p>
            <a:pPr marL="0" indent="0">
              <a:buNone/>
            </a:pPr>
            <a:r>
              <a:rPr lang="en-US" sz="2200" dirty="0"/>
              <a:t>In PlayPic A, the offensive wrestler has met near-fall criteria to take a 15-point lead. When the criteria is no longer met, as in PlayPic B, the match ends with a technical fall.</a:t>
            </a:r>
          </a:p>
        </p:txBody>
      </p:sp>
      <p:sp>
        <p:nvSpPr>
          <p:cNvPr id="4" name="Footer Placeholder 3">
            <a:extLst>
              <a:ext uri="{FF2B5EF4-FFF2-40B4-BE49-F238E27FC236}">
                <a16:creationId xmlns:a16="http://schemas.microsoft.com/office/drawing/2014/main" id="{3E162394-97DC-1EC1-EF6D-E44D3B4704C2}"/>
              </a:ext>
            </a:extLst>
          </p:cNvPr>
          <p:cNvSpPr>
            <a:spLocks noGrp="1"/>
          </p:cNvSpPr>
          <p:nvPr>
            <p:ph type="ftr" sz="quarter" idx="11"/>
          </p:nvPr>
        </p:nvSpPr>
        <p:spPr/>
        <p:txBody>
          <a:bodyPr/>
          <a:lstStyle/>
          <a:p>
            <a:pPr>
              <a:defRPr/>
            </a:pPr>
            <a:r>
              <a:rPr lang="en-US"/>
              <a:t>www.nfhs.org</a:t>
            </a:r>
            <a:endParaRPr lang="en-US" dirty="0"/>
          </a:p>
        </p:txBody>
      </p:sp>
      <p:pic>
        <p:nvPicPr>
          <p:cNvPr id="6" name="Picture 5" descr="A person playing basketball&#10;&#10;Description automatically generated">
            <a:extLst>
              <a:ext uri="{FF2B5EF4-FFF2-40B4-BE49-F238E27FC236}">
                <a16:creationId xmlns:a16="http://schemas.microsoft.com/office/drawing/2014/main" id="{CB87A57B-0D2F-D029-CD7B-739BD919C1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8265" y="1907556"/>
            <a:ext cx="8073933" cy="3615933"/>
          </a:xfrm>
          <a:prstGeom prst="rect">
            <a:avLst/>
          </a:prstGeom>
        </p:spPr>
      </p:pic>
      <p:sp>
        <p:nvSpPr>
          <p:cNvPr id="5" name="TextBox 4">
            <a:extLst>
              <a:ext uri="{FF2B5EF4-FFF2-40B4-BE49-F238E27FC236}">
                <a16:creationId xmlns:a16="http://schemas.microsoft.com/office/drawing/2014/main" id="{41E5FDD4-20A0-AF7D-101D-1DA209DA1CAB}"/>
              </a:ext>
            </a:extLst>
          </p:cNvPr>
          <p:cNvSpPr txBox="1"/>
          <p:nvPr/>
        </p:nvSpPr>
        <p:spPr>
          <a:xfrm>
            <a:off x="2595717" y="2792361"/>
            <a:ext cx="294967" cy="369332"/>
          </a:xfrm>
          <a:prstGeom prst="rect">
            <a:avLst/>
          </a:prstGeom>
          <a:noFill/>
        </p:spPr>
        <p:txBody>
          <a:bodyPr wrap="square" rtlCol="0">
            <a:spAutoFit/>
          </a:bodyPr>
          <a:lstStyle/>
          <a:p>
            <a:r>
              <a:rPr lang="en-US" b="1" dirty="0"/>
              <a:t>A</a:t>
            </a:r>
          </a:p>
        </p:txBody>
      </p:sp>
      <p:sp>
        <p:nvSpPr>
          <p:cNvPr id="7" name="TextBox 6">
            <a:extLst>
              <a:ext uri="{FF2B5EF4-FFF2-40B4-BE49-F238E27FC236}">
                <a16:creationId xmlns:a16="http://schemas.microsoft.com/office/drawing/2014/main" id="{D3F6F4DD-72BF-17D3-CB6F-F72A47C6CD4B}"/>
              </a:ext>
            </a:extLst>
          </p:cNvPr>
          <p:cNvSpPr txBox="1"/>
          <p:nvPr/>
        </p:nvSpPr>
        <p:spPr>
          <a:xfrm>
            <a:off x="7428272" y="2777612"/>
            <a:ext cx="294967" cy="369332"/>
          </a:xfrm>
          <a:prstGeom prst="rect">
            <a:avLst/>
          </a:prstGeom>
          <a:noFill/>
        </p:spPr>
        <p:txBody>
          <a:bodyPr wrap="square" rtlCol="0">
            <a:spAutoFit/>
          </a:bodyPr>
          <a:lstStyle/>
          <a:p>
            <a:r>
              <a:rPr lang="en-US" b="1" dirty="0"/>
              <a:t>B</a:t>
            </a:r>
          </a:p>
        </p:txBody>
      </p:sp>
    </p:spTree>
    <p:extLst>
      <p:ext uri="{BB962C8B-B14F-4D97-AF65-F5344CB8AC3E}">
        <p14:creationId xmlns:p14="http://schemas.microsoft.com/office/powerpoint/2010/main" val="30039441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GENSWF_SLIDE_TITLE" val="NFHS Rule Changes"/>
  <p:tag name="ISPRING_SLIDE_INDENT_LEVEL" val="0"/>
  <p:tag name="GENSWF_SLIDE_UID" val="{4F668C19-0C59-453A-9795-AD7F88A943EF}:282"/>
  <p:tag name="ISPRING_SLIDE_ID_2" val="{456E494C-AAD8-413C-96DB-03AC802B5A9A}"/>
  <p:tag name="GENSWF_ADVANCE_TIME" val="15.907"/>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1478</Words>
  <Application>Microsoft Macintosh PowerPoint</Application>
  <PresentationFormat>Widescreen</PresentationFormat>
  <Paragraphs>90</Paragraphs>
  <Slides>14</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Calibri</vt:lpstr>
      <vt:lpstr>Calibri Light</vt:lpstr>
      <vt:lpstr>Helvetica</vt:lpstr>
      <vt:lpstr>Helvetica Condensed</vt:lpstr>
      <vt:lpstr>Times New Roman</vt:lpstr>
      <vt:lpstr>Office Theme</vt:lpstr>
      <vt:lpstr>2024-25 NFHS Rules changes</vt:lpstr>
      <vt:lpstr>Rule 2-1-3 mat</vt:lpstr>
      <vt:lpstr>Optional 10’ circle rule 2-1-4</vt:lpstr>
      <vt:lpstr>Points of contact rules 5-10, 5-15-1, 5-15-2c, 5-15-3, 5-18, 5-22-1, 5-22-2, 5-25-1, 5-25-3, 6-4-1</vt:lpstr>
      <vt:lpstr>Points of contact rules 5-10, 5-15-1, 5-15-2c, 5-15-3, 5-18, 5-22-1, 5-22-2, 5-25-1, 5-25-3, 6-4-1</vt:lpstr>
      <vt:lpstr>Points of contact rules 5-10, 5-15-1, 5-15-2c, 5-15-3, 5-18, 5-22-1, 5-22-2, 5-25-1, 5-25-3, 6-4-1</vt:lpstr>
      <vt:lpstr>Near-fall rules 5-11-2g, 5-11-2h, 5-11-3, 9-1-5</vt:lpstr>
      <vt:lpstr>Near-fall scoring symbols</vt:lpstr>
      <vt:lpstr>Technical fall rule 5-11-4</vt:lpstr>
      <vt:lpstr>Signal chart</vt:lpstr>
      <vt:lpstr>Takedown rule 9-1-2, summary of scoring</vt:lpstr>
      <vt:lpstr>Dangerous maneuvers and holds</vt:lpstr>
      <vt:lpstr>Stalling</vt:lpstr>
      <vt:lpstr>IMMINENT SCORING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2024-25 NFHS Rules changes</dc:title>
  <dc:creator>Microsoft Office User</dc:creator>
  <cp:lastModifiedBy>Microsoft Office User</cp:lastModifiedBy>
  <cp:revision>1</cp:revision>
  <dcterms:created xsi:type="dcterms:W3CDTF">2024-10-14T15:00:26Z</dcterms:created>
  <dcterms:modified xsi:type="dcterms:W3CDTF">2024-10-14T15:13:53Z</dcterms:modified>
</cp:coreProperties>
</file>