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33" r:id="rId2"/>
    <p:sldMasterId id="2147483746" r:id="rId3"/>
    <p:sldMasterId id="2147483758" r:id="rId4"/>
  </p:sldMasterIdLst>
  <p:notesMasterIdLst>
    <p:notesMasterId r:id="rId19"/>
  </p:notesMasterIdLst>
  <p:sldIdLst>
    <p:sldId id="594" r:id="rId5"/>
    <p:sldId id="303" r:id="rId6"/>
    <p:sldId id="471" r:id="rId7"/>
    <p:sldId id="577" r:id="rId8"/>
    <p:sldId id="578" r:id="rId9"/>
    <p:sldId id="592" r:id="rId10"/>
    <p:sldId id="439" r:id="rId11"/>
    <p:sldId id="454" r:id="rId12"/>
    <p:sldId id="426" r:id="rId13"/>
    <p:sldId id="293" r:id="rId14"/>
    <p:sldId id="294" r:id="rId15"/>
    <p:sldId id="487" r:id="rId16"/>
    <p:sldId id="484" r:id="rId17"/>
    <p:sldId id="48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11A"/>
    <a:srgbClr val="9140C1"/>
    <a:srgbClr val="A6A6A6"/>
    <a:srgbClr val="6600CC"/>
    <a:srgbClr val="CC3399"/>
    <a:srgbClr val="FAC93D"/>
    <a:srgbClr val="162750"/>
    <a:srgbClr val="669900"/>
    <a:srgbClr val="CC66FF"/>
    <a:srgbClr val="A70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48" autoAdjust="0"/>
    <p:restoredTop sz="81520" autoAdjust="0"/>
  </p:normalViewPr>
  <p:slideViewPr>
    <p:cSldViewPr snapToGrid="0">
      <p:cViewPr varScale="1">
        <p:scale>
          <a:sx n="83" d="100"/>
          <a:sy n="83" d="100"/>
        </p:scale>
        <p:origin x="52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320AB7D3-A13B-415A-9C67-DA082792E749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74156F7-29DE-4F02-BFE8-756AE12D2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CD1C-C5A1-42AA-97B2-7430F6A9D2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7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156F7-29DE-4F02-BFE8-756AE12D2A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85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/>
              <a:t>Keith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2D4-812F-2647-A6A7-864439D00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90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/>
              <a:t>Keith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2D4-812F-2647-A6A7-864439D00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54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aseline="0" dirty="0"/>
              <a:t>Keith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2D4-812F-2647-A6A7-864439D00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40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5E2D4-812F-2647-A6A7-864439D00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510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AA85E2D4-812F-2647-A6A7-864439D000A1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defTabSz="93171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811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AA85E2D4-812F-2647-A6A7-864439D000A1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defTabSz="931717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23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7" indent="-174697">
              <a:buFont typeface="Arial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17">
              <a:defRPr/>
            </a:pPr>
            <a:fld id="{AA85E2D4-812F-2647-A6A7-864439D000A1}" type="slidenum"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defTabSz="931717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49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149E16B-F557-492F-A7B4-33AAC7A4BD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125" y="241002"/>
            <a:ext cx="9858375" cy="749243"/>
          </a:xfr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>
            <a:lvl1pPr algn="l">
              <a:defRPr lang="en-US" sz="3300" b="1" dirty="0">
                <a:solidFill>
                  <a:srgbClr val="D82029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  <a:sym typeface="arial"/>
              </a:defRPr>
            </a:lvl1pPr>
          </a:lstStyle>
          <a:p>
            <a:pPr lvl="0" algn="l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385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48A31-AD76-4C9B-6AB7-649F6AE1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76442-A282-63BE-7E10-E73B84C3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7BBA8-300C-BD45-F951-4BDF6269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DA971-29CD-1F56-34AB-720E469A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3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15991-D50A-B8F9-44DB-6ACA54EC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3E7941-FB9E-9D80-43C4-31F6BDF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EA4F0-B60E-6AC3-F528-296F676D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7ABF-09BF-F4BF-DF5C-60671A38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07909-F76E-E87F-C331-207A6F203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DD806-5C8C-163C-1493-C640FB97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D83D9-154F-FE76-4A48-4604FF39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EB94B-D7B0-A40D-698C-246E6AB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2925E-07A4-5579-7BB5-8193BEF7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1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5D93-3A48-ACD3-18AF-AD286A8C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348481-0F24-8AE4-8AA4-0715AB48C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AD772-90B0-61F2-DAD1-C7D8751E8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9ECBF-9E73-6CCB-ECA9-C15AE593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1C343-1647-3F2C-09F6-BF6050BF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7F44-149C-57FF-CFD5-D87D492C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29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4FC4-56CC-77D4-F085-F7D43AB3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C214E-CC39-72D6-DFDB-7F0222D39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B3777-AB67-D5E0-2241-6374DEF7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FD76-5C08-38AF-5902-DB87EABE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7881D-E80B-2C9C-1BBB-0E22E994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3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9EDB4-4886-F0C4-3BF7-4AB8930D9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3124F-ABEE-316D-9A66-E772D1969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234E8-3E64-BD97-9542-BC671375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37D9C-EE3F-1FB7-CBDA-458394F5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DFC4C-F37F-C72D-EC87-0F574BAE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5373688"/>
            <a:ext cx="12192000" cy="14843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9" descr="USAH Commercia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63514"/>
            <a:ext cx="316865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1884" y="1598613"/>
            <a:ext cx="9751483" cy="2741612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1884" y="3427413"/>
            <a:ext cx="9751483" cy="1143000"/>
          </a:xfrm>
        </p:spPr>
        <p:txBody>
          <a:bodyPr/>
          <a:lstStyle>
            <a:lvl1pPr marL="0" indent="0">
              <a:buFontTx/>
              <a:buNone/>
              <a:defRPr sz="4400"/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819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7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5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0033" y="1444625"/>
            <a:ext cx="4709584" cy="486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2818" y="1444625"/>
            <a:ext cx="4709583" cy="4867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_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853B6-0531-49D0-9A26-A58C6AE52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508C5-451C-4199-93DC-8E265D73CD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4834" y="311232"/>
            <a:ext cx="1341931" cy="6498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EFC1CD-1DCA-4020-A1C8-DC4C5B33C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835"/>
            <a:ext cx="9144000" cy="2188239"/>
          </a:xfrm>
        </p:spPr>
        <p:txBody>
          <a:bodyPr anchor="b"/>
          <a:lstStyle>
            <a:lvl1pPr algn="ctr">
              <a:defRPr sz="6000" baseline="0">
                <a:solidFill>
                  <a:srgbClr val="BE2E1A"/>
                </a:solidFill>
                <a:latin typeface="Arial Black" panose="020B0A04020102020204" pitchFamily="34" charset="0"/>
                <a:ea typeface="arial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A976F9-9050-4843-8188-830C9835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8150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776"/>
                </a:solidFill>
                <a:latin typeface="Arial Black" panose="020B0A04020102020204" pitchFamily="34" charset="0"/>
                <a:ea typeface="arial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0934A26-39F0-41AB-9725-2A55D5FDBE92}"/>
              </a:ext>
            </a:extLst>
          </p:cNvPr>
          <p:cNvSpPr/>
          <p:nvPr userDrawn="1"/>
        </p:nvSpPr>
        <p:spPr>
          <a:xfrm>
            <a:off x="-1" y="6572217"/>
            <a:ext cx="12192001" cy="285784"/>
          </a:xfrm>
          <a:prstGeom prst="rect">
            <a:avLst/>
          </a:prstGeom>
          <a:solidFill>
            <a:srgbClr val="1627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AC9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013202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63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5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3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3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52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2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5752" y="654050"/>
            <a:ext cx="2406649" cy="565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1567" y="654050"/>
            <a:ext cx="7020984" cy="565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owerpoint background2_20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122174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DM LogoGreen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AFF06"/>
              </a:clrFrom>
              <a:clrTo>
                <a:srgbClr val="0AF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8" y="112714"/>
            <a:ext cx="204258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627D83-255C-40E9-8653-65B09F3B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53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5135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98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2BCE0-3DD8-4063-9A47-5762B1089A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0217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093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63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766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513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17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408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8053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90600"/>
            <a:ext cx="27432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90600"/>
            <a:ext cx="80264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846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990600"/>
            <a:ext cx="10972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16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5373688"/>
            <a:ext cx="12192000" cy="1484312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9" descr="USAH Commercial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163514"/>
            <a:ext cx="316865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1884" y="1598613"/>
            <a:ext cx="9751483" cy="2741612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/>
              <a:t>Click to edit title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1884" y="3427413"/>
            <a:ext cx="9751483" cy="1143000"/>
          </a:xfrm>
        </p:spPr>
        <p:txBody>
          <a:bodyPr/>
          <a:lstStyle>
            <a:lvl1pPr marL="0" indent="0">
              <a:buFontTx/>
              <a:buNone/>
              <a:defRPr sz="4400"/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1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E623-9C5F-9BE5-4C27-4BF2FB7AA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CF3C5-4175-B21C-C591-819DD47AC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B979-63FA-BD21-8CE4-846B96A9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578EF-C31F-3597-25CD-103308AA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F648-1E84-C953-04D0-1F7D62F4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2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EF08-7F2B-8D80-FE23-8BB1E2B3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68B24-E7D1-981E-3445-BA82D300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6A77-39BB-19C1-C4E9-020C6031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5E43-DD90-E713-B5CC-FAAF19DA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B1B8-172A-05B9-E9E7-434F18FE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9FDF-3F04-B8EA-0B99-4D4203EF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43683-7521-1FC0-3EAD-B3C09D2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E16D2-1D62-9979-B48E-2E6BBCB5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BE07D-04B7-88BD-AFAF-C0A65A76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F8271-2E19-3172-CFEA-064E5B2C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2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98EC-407A-2DDA-3255-BFA74BC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14A4-B0C1-9BF8-BCCA-F10C8CD3E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A88F-C466-66DA-B7C8-E15A1C1A7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7C9AC-D85C-EDCC-05BF-04D36735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D950D-49B1-7765-0AEF-4C683B7F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802DC-1044-5E0F-E767-368FF1EC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1036F-0604-E3CF-4C77-5ADC1222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0EB6A-5A3A-5833-03DC-759EF923B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98C90-10B2-A6B8-53A9-94CFFA17B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22E15-882B-3106-C079-D19887DDE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9F050-6A3F-E7D0-41AC-5034DF849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91620-0EAB-85DC-FC9E-DC5FE753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3B494-1083-A7A6-853C-E1289367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1010E-45E9-A50E-10C7-7BBB1163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9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B6E942-A811-4F1C-8C0B-6A476DEDE4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hape 2"/>
          <p:cNvSpPr/>
          <p:nvPr/>
        </p:nvSpPr>
        <p:spPr>
          <a:xfrm>
            <a:off x="0" y="0"/>
            <a:ext cx="12192001" cy="12722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30200" dist="25400" dir="5400000" rotWithShape="0">
              <a:srgbClr val="000000">
                <a:alpha val="5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292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E"/>
                </a:solidFill>
              </a:defRPr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Shape 3"/>
          <p:cNvSpPr/>
          <p:nvPr/>
        </p:nvSpPr>
        <p:spPr>
          <a:xfrm>
            <a:off x="-1" y="6572217"/>
            <a:ext cx="12192001" cy="285784"/>
          </a:xfrm>
          <a:prstGeom prst="rect">
            <a:avLst/>
          </a:prstGeom>
          <a:solidFill>
            <a:srgbClr val="1627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AC9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70392" y="322275"/>
            <a:ext cx="89349" cy="703659"/>
          </a:xfrm>
          <a:prstGeom prst="rect">
            <a:avLst/>
          </a:prstGeom>
          <a:solidFill>
            <a:srgbClr val="16275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292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53585F"/>
                </a:solidFill>
              </a:defRPr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CC2EA-15C7-4441-95EE-42CDE8BF09B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4834" y="311232"/>
            <a:ext cx="1341931" cy="6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4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45" r:id="rId4"/>
  </p:sldLayoutIdLst>
  <p:transition spd="med"/>
  <p:txStyles>
    <p:titleStyle>
      <a:lvl1pPr algn="ctr" defTabSz="292100" eaLnBrk="1" hangingPunct="1">
        <a:defRPr sz="5600">
          <a:latin typeface="arial"/>
          <a:ea typeface="arial"/>
          <a:cs typeface="arial"/>
          <a:sym typeface="arial"/>
        </a:defRPr>
      </a:lvl1pPr>
      <a:lvl2pPr indent="114300" algn="ctr" defTabSz="292100" eaLnBrk="1" hangingPunct="1">
        <a:defRPr sz="5600">
          <a:latin typeface="arial"/>
          <a:ea typeface="arial"/>
          <a:cs typeface="arial"/>
          <a:sym typeface="arial"/>
        </a:defRPr>
      </a:lvl2pPr>
      <a:lvl3pPr indent="228600" algn="ctr" defTabSz="292100" eaLnBrk="1" hangingPunct="1">
        <a:defRPr sz="5600">
          <a:latin typeface="arial"/>
          <a:ea typeface="arial"/>
          <a:cs typeface="arial"/>
          <a:sym typeface="arial"/>
        </a:defRPr>
      </a:lvl3pPr>
      <a:lvl4pPr indent="342900" algn="ctr" defTabSz="292100" eaLnBrk="1" hangingPunct="1">
        <a:defRPr sz="5600">
          <a:latin typeface="arial"/>
          <a:ea typeface="arial"/>
          <a:cs typeface="arial"/>
          <a:sym typeface="arial"/>
        </a:defRPr>
      </a:lvl4pPr>
      <a:lvl5pPr indent="457200" algn="ctr" defTabSz="292100" eaLnBrk="1" hangingPunct="1">
        <a:defRPr sz="5600">
          <a:latin typeface="arial"/>
          <a:ea typeface="arial"/>
          <a:cs typeface="arial"/>
          <a:sym typeface="arial"/>
        </a:defRPr>
      </a:lvl5pPr>
      <a:lvl6pPr indent="571500" algn="ctr" defTabSz="292100" eaLnBrk="1" hangingPunct="1">
        <a:defRPr sz="5600">
          <a:latin typeface="arial"/>
          <a:ea typeface="arial"/>
          <a:cs typeface="arial"/>
          <a:sym typeface="arial"/>
        </a:defRPr>
      </a:lvl6pPr>
      <a:lvl7pPr indent="685800" algn="ctr" defTabSz="292100" eaLnBrk="1" hangingPunct="1">
        <a:defRPr sz="5600">
          <a:latin typeface="arial"/>
          <a:ea typeface="arial"/>
          <a:cs typeface="arial"/>
          <a:sym typeface="arial"/>
        </a:defRPr>
      </a:lvl7pPr>
      <a:lvl8pPr indent="800100" algn="ctr" defTabSz="292100" eaLnBrk="1" hangingPunct="1">
        <a:defRPr sz="5600">
          <a:latin typeface="arial"/>
          <a:ea typeface="arial"/>
          <a:cs typeface="arial"/>
          <a:sym typeface="arial"/>
        </a:defRPr>
      </a:lvl8pPr>
      <a:lvl9pPr indent="914400" algn="ctr" defTabSz="292100" eaLnBrk="1" hangingPunct="1">
        <a:defRPr sz="5600">
          <a:latin typeface="arial"/>
          <a:ea typeface="arial"/>
          <a:cs typeface="arial"/>
          <a:sym typeface="arial"/>
        </a:defRPr>
      </a:lvl9pPr>
    </p:titleStyle>
    <p:bodyStyle>
      <a:lvl1pPr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1pPr>
      <a:lvl2pPr indent="1143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2pPr>
      <a:lvl3pPr indent="2286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3pPr>
      <a:lvl4pPr indent="3429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4pPr>
      <a:lvl5pPr indent="4572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5pPr>
      <a:lvl6pPr indent="5715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6pPr>
      <a:lvl7pPr indent="6858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7pPr>
      <a:lvl8pPr indent="8001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8pPr>
      <a:lvl9pPr indent="914400" algn="ctr" defTabSz="292100" eaLnBrk="1" hangingPunct="1">
        <a:defRPr sz="3000" b="1">
          <a:solidFill>
            <a:srgbClr val="FAC93D"/>
          </a:solidFill>
          <a:latin typeface="+mj-lt"/>
          <a:ea typeface="+mj-ea"/>
          <a:cs typeface="+mj-cs"/>
          <a:sym typeface="arial"/>
        </a:defRPr>
      </a:lvl9pPr>
    </p:bodyStyle>
    <p:otherStyle>
      <a:lvl1pPr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1143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2286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3429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4572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5715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6858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8001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914400" algn="ctr" defTabSz="292100" eaLnBrk="1" hangingPunct="1">
        <a:defRPr b="1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38849E-513B-AB7F-2A78-C2C71ABB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320F-B098-36CA-29AC-AD301D0F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AACEF-FDC0-A8EA-1A31-D18C40D7C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F60D-0292-4795-97F6-8C87E6C62A27}" type="datetimeFigureOut">
              <a:rPr lang="en-US" smtClean="0"/>
              <a:t>7/13/22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5DC3-9025-E863-8AB1-0CF7B28BB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09428-3E45-0DEB-7927-B5335082E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CC99C-F12F-4104-B293-0904D3C48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51567" y="654050"/>
            <a:ext cx="962236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0" y="0"/>
            <a:ext cx="1625600" cy="6858000"/>
          </a:xfrm>
          <a:prstGeom prst="rect">
            <a:avLst/>
          </a:prstGeom>
          <a:gradFill rotWithShape="1">
            <a:gsLst>
              <a:gs pos="0">
                <a:srgbClr val="00245D">
                  <a:alpha val="62999"/>
                </a:srgbClr>
              </a:gs>
              <a:gs pos="100000">
                <a:srgbClr val="000F26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0034" y="1444625"/>
            <a:ext cx="9622367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Bullet level 1</a:t>
            </a:r>
          </a:p>
          <a:p>
            <a:pPr lvl="1"/>
            <a:r>
              <a:rPr lang="fr-CH"/>
              <a:t> Bullet level 2</a:t>
            </a:r>
          </a:p>
          <a:p>
            <a:pPr lvl="2"/>
            <a:r>
              <a:rPr lang="en-US"/>
              <a:t> Bullet level 3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11633" y="6570664"/>
            <a:ext cx="3160184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smtClean="0">
                <a:effectLst/>
                <a:latin typeface="Verdana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570664"/>
            <a:ext cx="643466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 smtClean="0">
                <a:effectLst/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CH">
                <a:solidFill>
                  <a:srgbClr val="000000"/>
                </a:solidFill>
              </a:rPr>
              <a:t>Title of Presentation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29" descr="USAH Commercial Green Screen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00FF01"/>
              </a:clrFrom>
              <a:clrTo>
                <a:srgbClr val="00FF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4" y="644525"/>
            <a:ext cx="1301749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1871134" y="1196975"/>
            <a:ext cx="9793817" cy="0"/>
          </a:xfrm>
          <a:prstGeom prst="line">
            <a:avLst/>
          </a:prstGeom>
          <a:noFill/>
          <a:ln w="57150" cmpd="thinThick">
            <a:solidFill>
              <a:srgbClr val="CF0E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26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F0E03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263525" indent="-263525" algn="l" defTabSz="987425" rtl="0" eaLnBrk="0" fontAlgn="base" hangingPunct="0">
        <a:spcBef>
          <a:spcPct val="0"/>
        </a:spcBef>
        <a:spcAft>
          <a:spcPct val="25000"/>
        </a:spcAft>
        <a:buSzPct val="90000"/>
        <a:buBlip>
          <a:blip r:embed="rId14"/>
        </a:buBlip>
        <a:defRPr sz="2800">
          <a:solidFill>
            <a:srgbClr val="00245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11200" indent="-268288" algn="l" defTabSz="987425" rtl="0" eaLnBrk="0" fontAlgn="base" hangingPunct="0">
        <a:spcBef>
          <a:spcPct val="0"/>
        </a:spcBef>
        <a:spcAft>
          <a:spcPct val="25000"/>
        </a:spcAft>
        <a:buClr>
          <a:srgbClr val="D90700"/>
        </a:buClr>
        <a:buSzPct val="90000"/>
        <a:buFont typeface="Verdana" pitchFamily="34" charset="0"/>
        <a:buBlip>
          <a:blip r:embed="rId14"/>
        </a:buBlip>
        <a:defRPr sz="2400">
          <a:solidFill>
            <a:srgbClr val="00245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62050" indent="-261938" algn="l" defTabSz="987425" rtl="0" eaLnBrk="0" fontAlgn="base" hangingPunct="0">
        <a:spcBef>
          <a:spcPct val="0"/>
        </a:spcBef>
        <a:spcAft>
          <a:spcPct val="25000"/>
        </a:spcAft>
        <a:buClr>
          <a:srgbClr val="D90700"/>
        </a:buClr>
        <a:buSzPct val="90000"/>
        <a:buFont typeface="Verdana" pitchFamily="34" charset="0"/>
        <a:buBlip>
          <a:blip r:embed="rId14"/>
        </a:buBlip>
        <a:defRPr sz="2000">
          <a:solidFill>
            <a:srgbClr val="00245D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41438" indent="30163" algn="l" defTabSz="987425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4pPr>
      <a:lvl5pPr marL="1520825" indent="307975" algn="l" defTabSz="987425" rtl="0" eaLnBrk="0" fontAlgn="base" hangingPunct="0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5pPr>
      <a:lvl6pPr marL="1978025" algn="l" defTabSz="987425" rtl="0" fontAlgn="base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6pPr>
      <a:lvl7pPr marL="2435225" algn="l" defTabSz="987425" rtl="0" fontAlgn="base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7pPr>
      <a:lvl8pPr marL="2892425" algn="l" defTabSz="987425" rtl="0" fontAlgn="base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8pPr>
      <a:lvl9pPr marL="3349625" algn="l" defTabSz="987425" rtl="0" fontAlgn="base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 background_20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90600"/>
            <a:ext cx="10972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8" descr="ADM LogoGreen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0AFF06"/>
              </a:clrFrom>
              <a:clrTo>
                <a:srgbClr val="0AFF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8" y="112714"/>
            <a:ext cx="204258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9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3.png"/><Relationship Id="rId7" Type="http://schemas.openxmlformats.org/officeDocument/2006/relationships/image" Target="../media/image2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44.jpeg"/><Relationship Id="rId10" Type="http://schemas.openxmlformats.org/officeDocument/2006/relationships/image" Target="../media/image19.jpeg"/><Relationship Id="rId4" Type="http://schemas.microsoft.com/office/2007/relationships/hdphoto" Target="../media/hdphoto2.wdp"/><Relationship Id="rId9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.wdp"/><Relationship Id="rId7" Type="http://schemas.openxmlformats.org/officeDocument/2006/relationships/image" Target="../media/image2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jpeg"/><Relationship Id="rId21" Type="http://schemas.openxmlformats.org/officeDocument/2006/relationships/image" Target="../media/image33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jpe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3" y="45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2192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ple Chancery" pitchFamily="66" charset="0"/>
              </a:rPr>
              <a:t>MA Hockey 2022</a:t>
            </a:r>
          </a:p>
        </p:txBody>
      </p:sp>
    </p:spTree>
    <p:extLst>
      <p:ext uri="{BB962C8B-B14F-4D97-AF65-F5344CB8AC3E}">
        <p14:creationId xmlns:p14="http://schemas.microsoft.com/office/powerpoint/2010/main" val="34947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C305B9-086E-6972-1E3D-ED3EDF3BD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85" b="75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963DB-9EAB-7114-F193-9E7154607930}"/>
              </a:ext>
            </a:extLst>
          </p:cNvPr>
          <p:cNvSpPr txBox="1"/>
          <p:nvPr/>
        </p:nvSpPr>
        <p:spPr>
          <a:xfrm>
            <a:off x="6265364" y="0"/>
            <a:ext cx="592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467431-7D7B-6A29-271E-D04E534A7706}"/>
              </a:ext>
            </a:extLst>
          </p:cNvPr>
          <p:cNvSpPr/>
          <p:nvPr/>
        </p:nvSpPr>
        <p:spPr>
          <a:xfrm>
            <a:off x="-3518043" y="-6185043"/>
            <a:ext cx="19228085" cy="19228085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0702B0-B67F-FD08-5C3E-6A739EF68DBB}"/>
              </a:ext>
            </a:extLst>
          </p:cNvPr>
          <p:cNvSpPr/>
          <p:nvPr/>
        </p:nvSpPr>
        <p:spPr>
          <a:xfrm>
            <a:off x="1308245" y="1586777"/>
            <a:ext cx="9460273" cy="419608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498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89F4D-E862-6634-85D7-ED630BB2F37B}"/>
              </a:ext>
            </a:extLst>
          </p:cNvPr>
          <p:cNvSpPr txBox="1"/>
          <p:nvPr/>
        </p:nvSpPr>
        <p:spPr>
          <a:xfrm>
            <a:off x="1602885" y="1586777"/>
            <a:ext cx="88932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12U POD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ED40D5-88B0-B37D-D3BF-A3284D36325C}"/>
              </a:ext>
            </a:extLst>
          </p:cNvPr>
          <p:cNvSpPr txBox="1"/>
          <p:nvPr/>
        </p:nvSpPr>
        <p:spPr>
          <a:xfrm>
            <a:off x="1256489" y="2404113"/>
            <a:ext cx="967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Effective Practice Development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Heather">
            <a:extLst>
              <a:ext uri="{FF2B5EF4-FFF2-40B4-BE49-F238E27FC236}">
                <a16:creationId xmlns:a16="http://schemas.microsoft.com/office/drawing/2014/main" id="{3FF3D443-1EFF-D183-E183-67B32207F215}"/>
              </a:ext>
            </a:extLst>
          </p:cNvPr>
          <p:cNvGrpSpPr/>
          <p:nvPr/>
        </p:nvGrpSpPr>
        <p:grpSpPr>
          <a:xfrm>
            <a:off x="2178372" y="2894540"/>
            <a:ext cx="3995235" cy="1288668"/>
            <a:chOff x="-456259" y="4748336"/>
            <a:chExt cx="2553667" cy="82368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E5D0A8-AB73-5A6D-DA83-8EA5BFB8D2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79" t="6942" r="19104" b="29291"/>
            <a:stretch/>
          </p:blipFill>
          <p:spPr>
            <a:xfrm>
              <a:off x="-456259" y="4789524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400F2E-250A-EBFF-B05E-D76099E99C73}"/>
                </a:ext>
              </a:extLst>
            </p:cNvPr>
            <p:cNvSpPr txBox="1"/>
            <p:nvPr/>
          </p:nvSpPr>
          <p:spPr>
            <a:xfrm>
              <a:off x="65408" y="4748336"/>
              <a:ext cx="2032000" cy="4131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Heather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Mannix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D8226-13AF-FC1B-1B1E-2AA393411622}"/>
              </a:ext>
            </a:extLst>
          </p:cNvPr>
          <p:cNvGrpSpPr/>
          <p:nvPr/>
        </p:nvGrpSpPr>
        <p:grpSpPr>
          <a:xfrm>
            <a:off x="5187119" y="2885669"/>
            <a:ext cx="2526662" cy="1288664"/>
            <a:chOff x="8604253" y="1679051"/>
            <a:chExt cx="1614987" cy="8236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5CC03FD-9B03-A6B6-7000-398E1DA53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8604253" y="1720237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C2B757-FFE1-8D51-AE11-5DD4AA44E6C3}"/>
                </a:ext>
              </a:extLst>
            </p:cNvPr>
            <p:cNvSpPr txBox="1"/>
            <p:nvPr/>
          </p:nvSpPr>
          <p:spPr>
            <a:xfrm>
              <a:off x="9125920" y="1679051"/>
              <a:ext cx="1093320" cy="5901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Ken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Martel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BF311A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C94A18-D76A-80D6-ED53-5F4991ADBEBE}"/>
              </a:ext>
            </a:extLst>
          </p:cNvPr>
          <p:cNvGrpSpPr/>
          <p:nvPr/>
        </p:nvGrpSpPr>
        <p:grpSpPr>
          <a:xfrm>
            <a:off x="2181935" y="4301037"/>
            <a:ext cx="3229479" cy="1288664"/>
            <a:chOff x="5961936" y="4429854"/>
            <a:chExt cx="2064213" cy="82368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C9E1990-F15B-E27E-AB08-9C6689C3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5961936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8CB637-9A03-3A30-CF1F-6512AE6E5994}"/>
                </a:ext>
              </a:extLst>
            </p:cNvPr>
            <p:cNvSpPr txBox="1"/>
            <p:nvPr/>
          </p:nvSpPr>
          <p:spPr>
            <a:xfrm>
              <a:off x="6483603" y="4429854"/>
              <a:ext cx="1542546" cy="41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Rich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Hansen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21E4A4-B51E-FE72-85EE-F60F788B383E}"/>
              </a:ext>
            </a:extLst>
          </p:cNvPr>
          <p:cNvGrpSpPr/>
          <p:nvPr/>
        </p:nvGrpSpPr>
        <p:grpSpPr>
          <a:xfrm>
            <a:off x="7873932" y="2861549"/>
            <a:ext cx="3995235" cy="1288664"/>
            <a:chOff x="8175278" y="4429854"/>
            <a:chExt cx="2553667" cy="82368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6A1E4DF-A442-1365-B634-E8B6F1A84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8175278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98FA36-5128-A0E5-819E-AE08337F64A9}"/>
                </a:ext>
              </a:extLst>
            </p:cNvPr>
            <p:cNvSpPr txBox="1"/>
            <p:nvPr/>
          </p:nvSpPr>
          <p:spPr>
            <a:xfrm>
              <a:off x="8696945" y="4429854"/>
              <a:ext cx="2032000" cy="41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Dan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Jablonic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BF31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E0DE99-20AF-CB86-E1A8-DA63EC69A593}"/>
              </a:ext>
            </a:extLst>
          </p:cNvPr>
          <p:cNvGrpSpPr/>
          <p:nvPr/>
        </p:nvGrpSpPr>
        <p:grpSpPr>
          <a:xfrm>
            <a:off x="7873932" y="4304813"/>
            <a:ext cx="3120211" cy="1288664"/>
            <a:chOff x="10362604" y="4429854"/>
            <a:chExt cx="1994371" cy="8236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888E929-A58E-8357-7F4C-F7725312B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7" t="4991" r="28544" b="25649"/>
            <a:stretch/>
          </p:blipFill>
          <p:spPr>
            <a:xfrm>
              <a:off x="10362604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B6F942-82F4-98D4-0073-8542ED41DF3E}"/>
                </a:ext>
              </a:extLst>
            </p:cNvPr>
            <p:cNvSpPr txBox="1"/>
            <p:nvPr/>
          </p:nvSpPr>
          <p:spPr>
            <a:xfrm>
              <a:off x="10884271" y="4429854"/>
              <a:ext cx="1472704" cy="41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Zack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Nowak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971D29F-CB8E-86F3-56A4-815614A03711}"/>
              </a:ext>
            </a:extLst>
          </p:cNvPr>
          <p:cNvGrpSpPr/>
          <p:nvPr/>
        </p:nvGrpSpPr>
        <p:grpSpPr>
          <a:xfrm>
            <a:off x="5217979" y="4299269"/>
            <a:ext cx="3482276" cy="1288664"/>
            <a:chOff x="10362604" y="5572024"/>
            <a:chExt cx="2225795" cy="82368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64111FD-7417-8383-52DB-1D4B90B1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0362604" y="561321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669904-8B5A-AA22-CE4D-17527ED39DAE}"/>
                </a:ext>
              </a:extLst>
            </p:cNvPr>
            <p:cNvSpPr txBox="1"/>
            <p:nvPr/>
          </p:nvSpPr>
          <p:spPr>
            <a:xfrm>
              <a:off x="10884271" y="5572024"/>
              <a:ext cx="1704128" cy="4131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Guy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Gosselin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91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5C305B9-086E-6972-1E3D-ED3EDF3BD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85" b="758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D963DB-9EAB-7114-F193-9E7154607930}"/>
              </a:ext>
            </a:extLst>
          </p:cNvPr>
          <p:cNvSpPr txBox="1"/>
          <p:nvPr/>
        </p:nvSpPr>
        <p:spPr>
          <a:xfrm>
            <a:off x="6265364" y="0"/>
            <a:ext cx="5926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Future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0702B0-B67F-FD08-5C3E-6A739EF68DBB}"/>
              </a:ext>
            </a:extLst>
          </p:cNvPr>
          <p:cNvSpPr/>
          <p:nvPr/>
        </p:nvSpPr>
        <p:spPr>
          <a:xfrm>
            <a:off x="1308245" y="1586777"/>
            <a:ext cx="9460273" cy="4196080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8498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6FAC16-0C4C-DFE5-4097-7B1449C476B6}"/>
              </a:ext>
            </a:extLst>
          </p:cNvPr>
          <p:cNvSpPr txBox="1"/>
          <p:nvPr/>
        </p:nvSpPr>
        <p:spPr>
          <a:xfrm>
            <a:off x="1602885" y="1586777"/>
            <a:ext cx="88932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13+ POD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669A17-BAF5-6CF0-A1DE-1240DDC89B09}"/>
              </a:ext>
            </a:extLst>
          </p:cNvPr>
          <p:cNvSpPr txBox="1"/>
          <p:nvPr/>
        </p:nvSpPr>
        <p:spPr>
          <a:xfrm>
            <a:off x="1256489" y="2404113"/>
            <a:ext cx="9679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arial"/>
              </a:rPr>
              <a:t>National Player Development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D47504-096A-49B8-43FC-38FB47AB8672}"/>
              </a:ext>
            </a:extLst>
          </p:cNvPr>
          <p:cNvGrpSpPr>
            <a:grpSpLocks noChangeAspect="1"/>
          </p:cNvGrpSpPr>
          <p:nvPr/>
        </p:nvGrpSpPr>
        <p:grpSpPr>
          <a:xfrm>
            <a:off x="2176388" y="2893904"/>
            <a:ext cx="3997219" cy="1289304"/>
            <a:chOff x="6815836" y="1679051"/>
            <a:chExt cx="2553667" cy="82368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73F1FC3-866C-C33B-F365-2730DCAE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6815836" y="1720237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082C145-91D1-6AB1-EB42-86068CF8F48E}"/>
                </a:ext>
              </a:extLst>
            </p:cNvPr>
            <p:cNvSpPr txBox="1"/>
            <p:nvPr/>
          </p:nvSpPr>
          <p:spPr>
            <a:xfrm>
              <a:off x="7337503" y="1679051"/>
              <a:ext cx="2032000" cy="41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Joe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Bonnett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AF8C68-2F02-CA23-88C8-572BE72907EA}"/>
              </a:ext>
            </a:extLst>
          </p:cNvPr>
          <p:cNvGrpSpPr>
            <a:grpSpLocks noChangeAspect="1"/>
          </p:cNvGrpSpPr>
          <p:nvPr/>
        </p:nvGrpSpPr>
        <p:grpSpPr>
          <a:xfrm>
            <a:off x="5187119" y="2902576"/>
            <a:ext cx="3121761" cy="1289304"/>
            <a:chOff x="10362604" y="4429854"/>
            <a:chExt cx="1994371" cy="823686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E093DF5-8B0A-B58A-E0CE-4465100C5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0362604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0C0FFDE-49B0-A910-8B08-871AB294425B}"/>
                </a:ext>
              </a:extLst>
            </p:cNvPr>
            <p:cNvSpPr txBox="1"/>
            <p:nvPr/>
          </p:nvSpPr>
          <p:spPr>
            <a:xfrm>
              <a:off x="10884271" y="4429854"/>
              <a:ext cx="1472704" cy="41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Roger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Grillo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84CCAAB-63D4-65F4-47A9-7E2175BA31FD}"/>
              </a:ext>
            </a:extLst>
          </p:cNvPr>
          <p:cNvGrpSpPr>
            <a:grpSpLocks noChangeAspect="1"/>
          </p:cNvGrpSpPr>
          <p:nvPr/>
        </p:nvGrpSpPr>
        <p:grpSpPr>
          <a:xfrm>
            <a:off x="7873932" y="2866687"/>
            <a:ext cx="3483730" cy="1289304"/>
            <a:chOff x="10362604" y="4429854"/>
            <a:chExt cx="2225619" cy="823686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917E64D-EC42-3E59-B574-AB5BEACD8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0362604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788867E-D783-DADF-77C6-1E3B57A867D7}"/>
                </a:ext>
              </a:extLst>
            </p:cNvPr>
            <p:cNvSpPr txBox="1"/>
            <p:nvPr/>
          </p:nvSpPr>
          <p:spPr>
            <a:xfrm>
              <a:off x="10884271" y="4429854"/>
              <a:ext cx="1703952" cy="41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Scott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Paluch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47467431-7D7B-6A29-271E-D04E534A7706}"/>
              </a:ext>
            </a:extLst>
          </p:cNvPr>
          <p:cNvSpPr/>
          <p:nvPr/>
        </p:nvSpPr>
        <p:spPr>
          <a:xfrm>
            <a:off x="-3518043" y="-6185043"/>
            <a:ext cx="19228085" cy="19228085"/>
          </a:xfrm>
          <a:prstGeom prst="ellips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5" name="Group Kristen">
            <a:extLst>
              <a:ext uri="{FF2B5EF4-FFF2-40B4-BE49-F238E27FC236}">
                <a16:creationId xmlns:a16="http://schemas.microsoft.com/office/drawing/2014/main" id="{75A3122D-0DFD-463C-4F9C-F58476FF6016}"/>
              </a:ext>
            </a:extLst>
          </p:cNvPr>
          <p:cNvGrpSpPr>
            <a:grpSpLocks noChangeAspect="1"/>
          </p:cNvGrpSpPr>
          <p:nvPr/>
        </p:nvGrpSpPr>
        <p:grpSpPr>
          <a:xfrm>
            <a:off x="6581372" y="4341504"/>
            <a:ext cx="3997219" cy="1289304"/>
            <a:chOff x="2573266" y="1687058"/>
            <a:chExt cx="2553667" cy="823686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2E6CBEAA-CDA5-2D8F-B9CD-B17C3538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2573266" y="1728244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6ECBE5-62AB-0BA2-67AE-1EFEDE7D56D5}"/>
                </a:ext>
              </a:extLst>
            </p:cNvPr>
            <p:cNvSpPr txBox="1"/>
            <p:nvPr/>
          </p:nvSpPr>
          <p:spPr>
            <a:xfrm>
              <a:off x="3094933" y="1687058"/>
              <a:ext cx="2032000" cy="41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Kristen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Wright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7DF1730-395D-2A49-1E89-94616B34FC69}"/>
              </a:ext>
            </a:extLst>
          </p:cNvPr>
          <p:cNvGrpSpPr>
            <a:grpSpLocks noChangeAspect="1"/>
          </p:cNvGrpSpPr>
          <p:nvPr/>
        </p:nvGrpSpPr>
        <p:grpSpPr>
          <a:xfrm>
            <a:off x="3779994" y="4313324"/>
            <a:ext cx="3997219" cy="1289304"/>
            <a:chOff x="2573266" y="1687058"/>
            <a:chExt cx="2553667" cy="823686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65E3111-9E3F-96FB-B75D-B24E4691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2573266" y="1728244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8E5F12E-10F3-C1C6-3F10-518D7DA156E2}"/>
                </a:ext>
              </a:extLst>
            </p:cNvPr>
            <p:cNvSpPr txBox="1"/>
            <p:nvPr/>
          </p:nvSpPr>
          <p:spPr>
            <a:xfrm>
              <a:off x="3094933" y="1687058"/>
              <a:ext cx="2032000" cy="4129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Steve</a:t>
              </a:r>
            </a:p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F311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Thompson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6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40AA-0A73-62CD-0CBE-134A2CCB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54985B6-9D83-25E1-58AB-EE2A72EB3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781799"/>
          </a:xfrm>
        </p:spPr>
      </p:pic>
    </p:spTree>
    <p:extLst>
      <p:ext uri="{BB962C8B-B14F-4D97-AF65-F5344CB8AC3E}">
        <p14:creationId xmlns:p14="http://schemas.microsoft.com/office/powerpoint/2010/main" val="413873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      How You Can Help</a:t>
            </a:r>
            <a:r>
              <a:rPr lang="en-US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828801"/>
            <a:ext cx="8610600" cy="4867275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/>
              <a:t>Host an Event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Checking Clinic/ Players and Coaches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Practice Evaluation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Parents meeting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Board meeting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algn="ctr">
              <a:buFont typeface="Arial" charset="0"/>
              <a:buChar char="•"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233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ctrTitle"/>
          </p:nvPr>
        </p:nvSpPr>
        <p:spPr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2772" name="Picture 4" descr="PalmieriKyle1_vsSWE_010310_ImagesOnIce_LimitedRigh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3000"/>
                    </a14:imgEffect>
                    <a14:imgEffect>
                      <a14:brightnessContrast bright="4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1524000"/>
            <a:ext cx="6751321" cy="3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1" y="5383116"/>
            <a:ext cx="9197339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Roger Grillo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ADM Manager </a:t>
            </a:r>
          </a:p>
          <a:p>
            <a:pPr algn="ctr"/>
            <a:r>
              <a:rPr lang="en-US" sz="2400" dirty="0">
                <a:latin typeface="Arial Black" panose="020B0A04020102020204" pitchFamily="34" charset="0"/>
              </a:rPr>
              <a:t>rogerg@usahockey.org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719-304-1884</a:t>
            </a:r>
          </a:p>
        </p:txBody>
      </p:sp>
    </p:spTree>
    <p:extLst>
      <p:ext uri="{BB962C8B-B14F-4D97-AF65-F5344CB8AC3E}">
        <p14:creationId xmlns:p14="http://schemas.microsoft.com/office/powerpoint/2010/main" val="30984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08055"/>
            <a:ext cx="9753600" cy="1926283"/>
          </a:xfrm>
        </p:spPr>
        <p:txBody>
          <a:bodyPr/>
          <a:lstStyle/>
          <a:p>
            <a:r>
              <a:rPr lang="en-US" sz="3600" dirty="0"/>
              <a:t>Officiating Task Force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A5CCC-AAB3-4696-90B3-5A4A1FD5D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61" y="4293340"/>
            <a:ext cx="4882244" cy="210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1AEB0-6C96-4989-A325-42E7D4659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6" y="329456"/>
            <a:ext cx="3291841" cy="2194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CA0C2-EA70-402D-B631-C79511596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329455"/>
            <a:ext cx="6590117" cy="2194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397B00-565F-45C8-B5F3-6D5127D0E2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4293340"/>
            <a:ext cx="3505202" cy="2103120"/>
          </a:xfrm>
          <a:prstGeom prst="rect">
            <a:avLst/>
          </a:prstGeom>
        </p:spPr>
      </p:pic>
      <p:pic>
        <p:nvPicPr>
          <p:cNvPr id="8" name="Picture 2" descr="It&amp;#39;s happened before: Does the losing coach in Capitals-Lightning Game 7  face unemployment? | National Post">
            <a:extLst>
              <a:ext uri="{FF2B5EF4-FFF2-40B4-BE49-F238E27FC236}">
                <a16:creationId xmlns:a16="http://schemas.microsoft.com/office/drawing/2014/main" id="{150061DB-FEDA-417D-8BB8-F8DB33416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5" y="4293340"/>
            <a:ext cx="2806379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4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1">
            <a:extLst>
              <a:ext uri="{FF2B5EF4-FFF2-40B4-BE49-F238E27FC236}">
                <a16:creationId xmlns:a16="http://schemas.microsoft.com/office/drawing/2014/main" id="{D0BACD11-7321-4794-A588-3FC7F220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61" y="-161020"/>
            <a:ext cx="6792892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584200">
              <a:defRPr sz="6400">
                <a:solidFill>
                  <a:srgbClr val="4D4E4C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br>
              <a:rPr lang="en-US" sz="3200" dirty="0">
                <a:solidFill>
                  <a:srgbClr val="BF311A"/>
                </a:solidFill>
              </a:rPr>
            </a:br>
            <a:r>
              <a:rPr lang="en-US" sz="3200" dirty="0">
                <a:solidFill>
                  <a:srgbClr val="BF311A"/>
                </a:solidFill>
              </a:rPr>
              <a:t>Officiating Task Force </a:t>
            </a:r>
            <a:br>
              <a:rPr lang="en-US" sz="3200" dirty="0">
                <a:solidFill>
                  <a:srgbClr val="BF311A"/>
                </a:solidFill>
              </a:rPr>
            </a:br>
            <a:endParaRPr sz="3200" b="1" dirty="0">
              <a:solidFill>
                <a:srgbClr val="BF311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98D10-AAD7-46BA-BA3E-145E9A1E2BE5}"/>
              </a:ext>
            </a:extLst>
          </p:cNvPr>
          <p:cNvSpPr txBox="1"/>
          <p:nvPr/>
        </p:nvSpPr>
        <p:spPr>
          <a:xfrm>
            <a:off x="419877" y="1530209"/>
            <a:ext cx="11772123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Keith Barrett,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Chair, Youth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Bob Joyce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Affiliate President, Massachusetts Hockey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Don Gould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Chair, USA Hockey Girls/Women’s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Dave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LaBuda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USA Hockey National Referee-In-Chief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Mike Mulligan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Coach-In-Chief, USA Hockey Southeastern District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Tom Cline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Member, USA Hockey Adult Council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Al Bloomer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Director Emeritus; Member, Playing Rules Committee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Jack Witt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Member, Playing Rules Committee, Retention Sub-Committee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Bob Mancini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USAH Assistant Executive Director of Youth Hockey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Scott Zelkin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USA Hockey Manager of Junior Officiating Development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Kristen Wright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USA Hockey Player Development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Roger Grillo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, USA Hockey Player Development Manager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34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1">
            <a:extLst>
              <a:ext uri="{FF2B5EF4-FFF2-40B4-BE49-F238E27FC236}">
                <a16:creationId xmlns:a16="http://schemas.microsoft.com/office/drawing/2014/main" id="{D0BACD11-7321-4794-A588-3FC7F220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60" y="-161020"/>
            <a:ext cx="8929053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584200">
              <a:defRPr sz="6400">
                <a:solidFill>
                  <a:srgbClr val="4D4E4C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br>
              <a:rPr lang="en-US" sz="3200" dirty="0">
                <a:solidFill>
                  <a:srgbClr val="BF311A"/>
                </a:solidFill>
              </a:rPr>
            </a:br>
            <a:r>
              <a:rPr lang="en-US" sz="3200" dirty="0">
                <a:solidFill>
                  <a:srgbClr val="BF311A"/>
                </a:solidFill>
              </a:rPr>
              <a:t>Officiating Task Force Overview </a:t>
            </a:r>
            <a:br>
              <a:rPr lang="en-US" sz="3200" dirty="0">
                <a:solidFill>
                  <a:srgbClr val="BF311A"/>
                </a:solidFill>
              </a:rPr>
            </a:br>
            <a:endParaRPr sz="3200" b="1" dirty="0">
              <a:solidFill>
                <a:srgbClr val="BF31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5958B-5E84-EFC8-DB50-DBFCA083219E}"/>
              </a:ext>
            </a:extLst>
          </p:cNvPr>
          <p:cNvSpPr txBox="1"/>
          <p:nvPr/>
        </p:nvSpPr>
        <p:spPr>
          <a:xfrm>
            <a:off x="-69979" y="1650025"/>
            <a:ext cx="12331958" cy="5844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USAH members together from different sectors to explore concerns in the current youth hockey officiating environment</a:t>
            </a:r>
          </a:p>
          <a:p>
            <a:pPr marL="6858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to formulate a comprehensive plan that addresses both immediate and long-term concerns regarding: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Attracting Officials</a:t>
            </a:r>
          </a:p>
          <a:p>
            <a:pPr marL="11430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Educating Officials </a:t>
            </a:r>
          </a:p>
          <a:p>
            <a:pPr marL="11430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Retaining Officials</a:t>
            </a:r>
          </a:p>
          <a:p>
            <a:pPr marL="6858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0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1">
            <a:extLst>
              <a:ext uri="{FF2B5EF4-FFF2-40B4-BE49-F238E27FC236}">
                <a16:creationId xmlns:a16="http://schemas.microsoft.com/office/drawing/2014/main" id="{D0BACD11-7321-4794-A588-3FC7F220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60" y="331422"/>
            <a:ext cx="8319453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584200">
              <a:defRPr sz="6400">
                <a:solidFill>
                  <a:srgbClr val="4D4E4C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BF311A"/>
                </a:solidFill>
              </a:rPr>
              <a:t>Officiating Task Force</a:t>
            </a:r>
            <a:endParaRPr sz="3200" b="1" dirty="0">
              <a:solidFill>
                <a:srgbClr val="BF311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5958B-5E84-EFC8-DB50-DBFCA083219E}"/>
              </a:ext>
            </a:extLst>
          </p:cNvPr>
          <p:cNvSpPr txBox="1"/>
          <p:nvPr/>
        </p:nvSpPr>
        <p:spPr>
          <a:xfrm>
            <a:off x="299357" y="1499180"/>
            <a:ext cx="11593286" cy="6093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F311A"/>
                </a:solidFill>
                <a:effectLst/>
                <a:uLnTx/>
                <a:uFillTx/>
                <a:latin typeface="Arial Black"/>
                <a:cs typeface="arial"/>
              </a:rPr>
              <a:t>Direction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BF311A"/>
              </a:solidFill>
              <a:effectLst/>
              <a:uLnTx/>
              <a:uFillTx/>
              <a:latin typeface="Arial Black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BF311A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DID THE TASK FORCE PROCEED AS QUICKLY AS EXPECTED?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HAS THE TASK FORCE MET ITS OWN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WHAT HAS THE TASK FORCE ACCOMPLISHED?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627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	- Manager, Youth Officiating Development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627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	- National Mentoring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627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	- Registration, Curriculum &amp; Retention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627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	- Parent/Spectator Reporting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6275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	- Young Officials at District Player Development Camps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5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91">
            <a:extLst>
              <a:ext uri="{FF2B5EF4-FFF2-40B4-BE49-F238E27FC236}">
                <a16:creationId xmlns:a16="http://schemas.microsoft.com/office/drawing/2014/main" id="{D0BACD11-7321-4794-A588-3FC7F2209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460" y="331422"/>
            <a:ext cx="972098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 defTabSz="584200">
              <a:defRPr sz="6400">
                <a:solidFill>
                  <a:srgbClr val="4D4E4C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BF311A"/>
                </a:solidFill>
              </a:rPr>
              <a:t>Officiating Task Force </a:t>
            </a:r>
            <a:endParaRPr sz="3200" b="1" dirty="0">
              <a:solidFill>
                <a:srgbClr val="BF311A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98D10-AAD7-46BA-BA3E-145E9A1E2BE5}"/>
              </a:ext>
            </a:extLst>
          </p:cNvPr>
          <p:cNvSpPr txBox="1"/>
          <p:nvPr/>
        </p:nvSpPr>
        <p:spPr>
          <a:xfrm>
            <a:off x="527122" y="1558201"/>
            <a:ext cx="11201400" cy="1517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57767-D8FB-4286-5752-2353AB9C1B97}"/>
              </a:ext>
            </a:extLst>
          </p:cNvPr>
          <p:cNvSpPr txBox="1"/>
          <p:nvPr/>
        </p:nvSpPr>
        <p:spPr>
          <a:xfrm>
            <a:off x="495300" y="1501051"/>
            <a:ext cx="11201400" cy="1517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858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7C68B-BF1F-FA09-1689-750E3807D3DD}"/>
              </a:ext>
            </a:extLst>
          </p:cNvPr>
          <p:cNvSpPr txBox="1"/>
          <p:nvPr/>
        </p:nvSpPr>
        <p:spPr>
          <a:xfrm>
            <a:off x="527122" y="1804422"/>
            <a:ext cx="11070829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F311A"/>
                </a:solidFill>
                <a:effectLst/>
                <a:uLnTx/>
                <a:uFillTx/>
                <a:latin typeface="Arial"/>
                <a:cs typeface="arial"/>
              </a:rPr>
              <a:t>Players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, Coaches, and Officials </a:t>
            </a: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are all an integral part of our game</a:t>
            </a:r>
          </a:p>
          <a:p>
            <a:pPr marL="914400" marR="0" lvl="1" indent="-4572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16275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We must all continue to work together to create an </a:t>
            </a: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62750"/>
                </a:solidFill>
                <a:effectLst/>
                <a:uLnTx/>
                <a:uFillTx/>
                <a:latin typeface="Arial"/>
                <a:cs typeface="arial"/>
              </a:rPr>
              <a:t>atmosphere of respect where USA Hockey members can enjoy the celebration that is youth sports.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F311A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20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D0CA92-07D3-4ECC-A120-BDE665AD9008}"/>
              </a:ext>
            </a:extLst>
          </p:cNvPr>
          <p:cNvSpPr/>
          <p:nvPr/>
        </p:nvSpPr>
        <p:spPr>
          <a:xfrm>
            <a:off x="4782393" y="1416911"/>
            <a:ext cx="2599244" cy="930750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Assistant Executive Director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Hockey Development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25CE92-0328-44A0-910B-BA52554427E3}"/>
              </a:ext>
            </a:extLst>
          </p:cNvPr>
          <p:cNvGrpSpPr/>
          <p:nvPr/>
        </p:nvGrpSpPr>
        <p:grpSpPr>
          <a:xfrm>
            <a:off x="1265499" y="2312890"/>
            <a:ext cx="9811473" cy="1292519"/>
            <a:chOff x="1265499" y="1846822"/>
            <a:chExt cx="9811473" cy="129251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5241F5-2B0C-41B1-91F4-E653A7130184}"/>
                </a:ext>
              </a:extLst>
            </p:cNvPr>
            <p:cNvCxnSpPr>
              <a:cxnSpLocks/>
            </p:cNvCxnSpPr>
            <p:nvPr/>
          </p:nvCxnSpPr>
          <p:spPr>
            <a:xfrm>
              <a:off x="3766896" y="2688771"/>
              <a:ext cx="0" cy="450570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F82AF4C-DD32-42A1-B790-5A15D1F2D1B5}"/>
                </a:ext>
              </a:extLst>
            </p:cNvPr>
            <p:cNvCxnSpPr>
              <a:cxnSpLocks/>
            </p:cNvCxnSpPr>
            <p:nvPr/>
          </p:nvCxnSpPr>
          <p:spPr>
            <a:xfrm>
              <a:off x="1265499" y="2688771"/>
              <a:ext cx="9811473" cy="0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FA4E705-6DE8-4C43-9EE0-8351E7FF75D1}"/>
                </a:ext>
              </a:extLst>
            </p:cNvPr>
            <p:cNvCxnSpPr>
              <a:cxnSpLocks/>
            </p:cNvCxnSpPr>
            <p:nvPr/>
          </p:nvCxnSpPr>
          <p:spPr>
            <a:xfrm>
              <a:off x="1292772" y="2688771"/>
              <a:ext cx="0" cy="450570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5ABC58-6EDD-432F-B0F1-D48F417E9138}"/>
                </a:ext>
              </a:extLst>
            </p:cNvPr>
            <p:cNvCxnSpPr>
              <a:cxnSpLocks/>
            </p:cNvCxnSpPr>
            <p:nvPr/>
          </p:nvCxnSpPr>
          <p:spPr>
            <a:xfrm>
              <a:off x="6093701" y="1846822"/>
              <a:ext cx="0" cy="1250983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F403EE-C785-4896-AFFB-090DA052651A}"/>
                </a:ext>
              </a:extLst>
            </p:cNvPr>
            <p:cNvCxnSpPr>
              <a:cxnSpLocks/>
            </p:cNvCxnSpPr>
            <p:nvPr/>
          </p:nvCxnSpPr>
          <p:spPr>
            <a:xfrm>
              <a:off x="11048961" y="2688771"/>
              <a:ext cx="0" cy="392966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256077-AE2B-4B9F-9A64-E46398098E9E}"/>
                </a:ext>
              </a:extLst>
            </p:cNvPr>
            <p:cNvCxnSpPr>
              <a:cxnSpLocks/>
            </p:cNvCxnSpPr>
            <p:nvPr/>
          </p:nvCxnSpPr>
          <p:spPr>
            <a:xfrm>
              <a:off x="8556546" y="2688771"/>
              <a:ext cx="0" cy="392966"/>
            </a:xfrm>
            <a:prstGeom prst="line">
              <a:avLst/>
            </a:prstGeom>
            <a:ln w="57150">
              <a:solidFill>
                <a:srgbClr val="BF311A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E6362A-ADEF-4E46-A492-EDE901282671}"/>
              </a:ext>
            </a:extLst>
          </p:cNvPr>
          <p:cNvSpPr/>
          <p:nvPr/>
        </p:nvSpPr>
        <p:spPr>
          <a:xfrm>
            <a:off x="2716923" y="3563874"/>
            <a:ext cx="2011680" cy="1087489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Manager of</a:t>
            </a:r>
            <a:b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</a:b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Education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B1662B-912D-4977-B12E-FC47065146E5}"/>
              </a:ext>
            </a:extLst>
          </p:cNvPr>
          <p:cNvCxnSpPr>
            <a:cxnSpLocks/>
          </p:cNvCxnSpPr>
          <p:nvPr/>
        </p:nvCxnSpPr>
        <p:spPr>
          <a:xfrm flipV="1">
            <a:off x="6111989" y="2619126"/>
            <a:ext cx="1462872" cy="1"/>
          </a:xfrm>
          <a:prstGeom prst="line">
            <a:avLst/>
          </a:prstGeom>
          <a:ln w="57150">
            <a:solidFill>
              <a:srgbClr val="BF311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13D6DBD-A290-4CAC-8047-F336349E6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BF311A"/>
                </a:solidFill>
              </a:rPr>
              <a:t>From Silos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2CD1805-9142-4EE0-91D1-05A5C69F7430}"/>
              </a:ext>
            </a:extLst>
          </p:cNvPr>
          <p:cNvSpPr/>
          <p:nvPr/>
        </p:nvSpPr>
        <p:spPr>
          <a:xfrm>
            <a:off x="5136748" y="3563873"/>
            <a:ext cx="2011680" cy="1087489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Director of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Officiating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76DD977-5C8A-450C-ADF9-B87C01C6552E}"/>
              </a:ext>
            </a:extLst>
          </p:cNvPr>
          <p:cNvSpPr/>
          <p:nvPr/>
        </p:nvSpPr>
        <p:spPr>
          <a:xfrm>
            <a:off x="7556573" y="3547805"/>
            <a:ext cx="2011680" cy="1087489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Manager of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Player Safety</a:t>
            </a:r>
            <a:endParaRPr kumimoji="0" lang="en-US" sz="1600" b="1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752B0B-8A79-4028-A7A4-354DCF233257}"/>
              </a:ext>
            </a:extLst>
          </p:cNvPr>
          <p:cNvSpPr/>
          <p:nvPr/>
        </p:nvSpPr>
        <p:spPr>
          <a:xfrm>
            <a:off x="4782393" y="1419483"/>
            <a:ext cx="2599244" cy="930751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Assistant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Executive Director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Hockey Development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6AF2679-8EAD-4C2E-8459-661712537E96}"/>
              </a:ext>
            </a:extLst>
          </p:cNvPr>
          <p:cNvSpPr/>
          <p:nvPr/>
        </p:nvSpPr>
        <p:spPr>
          <a:xfrm>
            <a:off x="297098" y="3563874"/>
            <a:ext cx="2011680" cy="1071420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latinLnBrk="1" hangingPunct="0"/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Director of</a:t>
            </a:r>
          </a:p>
          <a:p>
            <a:pPr algn="ctr" defTabSz="584200" latinLnBrk="1" hangingPunct="0"/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Youth Hockey</a:t>
            </a:r>
          </a:p>
          <a:p>
            <a:pPr algn="ctr" defTabSz="584200" latinLnBrk="1" hangingPunct="0"/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Operations</a:t>
            </a:r>
            <a:endParaRPr kumimoji="0" lang="en-US" sz="1600" b="1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8FCC5BA-49A7-4591-A275-30C62D69FB25}"/>
              </a:ext>
            </a:extLst>
          </p:cNvPr>
          <p:cNvSpPr/>
          <p:nvPr/>
        </p:nvSpPr>
        <p:spPr>
          <a:xfrm>
            <a:off x="9976400" y="3547805"/>
            <a:ext cx="2011680" cy="1087489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Technical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Director of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Hockey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Development</a:t>
            </a:r>
            <a:endParaRPr kumimoji="0" lang="en-US" sz="1600" b="1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DF3EC-3ECF-4BEB-BD6C-1ACB4417522A}"/>
              </a:ext>
            </a:extLst>
          </p:cNvPr>
          <p:cNvSpPr txBox="1"/>
          <p:nvPr/>
        </p:nvSpPr>
        <p:spPr>
          <a:xfrm>
            <a:off x="297098" y="4650487"/>
            <a:ext cx="2011680" cy="12464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National Championships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Player Development Camps</a:t>
            </a:r>
            <a:endParaRPr lang="en-US" sz="1400" dirty="0">
              <a:solidFill>
                <a:srgbClr val="BF311A"/>
              </a:solidFill>
              <a:latin typeface="+mj-lt"/>
              <a:cs typeface="Calibri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5D2900-862E-4550-8636-B23070425264}"/>
              </a:ext>
            </a:extLst>
          </p:cNvPr>
          <p:cNvSpPr txBox="1"/>
          <p:nvPr/>
        </p:nvSpPr>
        <p:spPr>
          <a:xfrm>
            <a:off x="2716923" y="4650487"/>
            <a:ext cx="2011680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Coaching Education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Officiating Education Program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NARCE</a:t>
            </a:r>
            <a:endParaRPr lang="en-US" sz="1400" dirty="0">
              <a:solidFill>
                <a:srgbClr val="BF311A"/>
              </a:solidFill>
              <a:latin typeface="+mj-lt"/>
              <a:cs typeface="Calibri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8773F-D8A2-47F1-B4F1-F78F693BBA19}"/>
              </a:ext>
            </a:extLst>
          </p:cNvPr>
          <p:cNvSpPr txBox="1"/>
          <p:nvPr/>
        </p:nvSpPr>
        <p:spPr>
          <a:xfrm>
            <a:off x="5131149" y="4650486"/>
            <a:ext cx="2221351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Registration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Officiating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Junior Officiating Development</a:t>
            </a:r>
            <a:endParaRPr lang="en-US" sz="1400" dirty="0">
              <a:solidFill>
                <a:srgbClr val="BF311A"/>
              </a:solidFill>
              <a:latin typeface="+mj-lt"/>
              <a:cs typeface="Calibri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59B95-8CA0-4DF4-9728-069DCE39399C}"/>
              </a:ext>
            </a:extLst>
          </p:cNvPr>
          <p:cNvSpPr txBox="1"/>
          <p:nvPr/>
        </p:nvSpPr>
        <p:spPr>
          <a:xfrm>
            <a:off x="9976400" y="4650487"/>
            <a:ext cx="2011680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American Development Model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Player Development Pods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Local Programming</a:t>
            </a:r>
            <a:endParaRPr lang="en-US" sz="1400" dirty="0">
              <a:solidFill>
                <a:srgbClr val="BF311A"/>
              </a:solidFill>
              <a:latin typeface="+mj-lt"/>
              <a:cs typeface="Calibri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0942E6-D328-4DBF-BC1F-B1D24BEA6DFB}"/>
              </a:ext>
            </a:extLst>
          </p:cNvPr>
          <p:cNvSpPr txBox="1"/>
          <p:nvPr/>
        </p:nvSpPr>
        <p:spPr>
          <a:xfrm>
            <a:off x="7556573" y="4650487"/>
            <a:ext cx="2113824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Current Safety Protocols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District Player Safety Coordinators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162750"/>
                </a:solidFill>
                <a:latin typeface="+mj-lt"/>
                <a:cs typeface="Calibri Light"/>
              </a:rPr>
              <a:t>SPEC Initiatives &amp; Policies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2C6053-B600-4144-99C6-12ECE1B5A81B}"/>
              </a:ext>
            </a:extLst>
          </p:cNvPr>
          <p:cNvSpPr/>
          <p:nvPr/>
        </p:nvSpPr>
        <p:spPr>
          <a:xfrm>
            <a:off x="7476569" y="2067350"/>
            <a:ext cx="1887873" cy="930751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arial"/>
              </a:rPr>
              <a:t>Coordinator of Youth Hockey Administration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0BC838-81AC-4061-A82B-52B701D73A16}"/>
              </a:ext>
            </a:extLst>
          </p:cNvPr>
          <p:cNvGrpSpPr/>
          <p:nvPr/>
        </p:nvGrpSpPr>
        <p:grpSpPr>
          <a:xfrm>
            <a:off x="2476870" y="4719874"/>
            <a:ext cx="7315201" cy="1777076"/>
            <a:chOff x="2476870" y="3429000"/>
            <a:chExt cx="7315201" cy="282975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B26181B-C194-49F4-8188-156C553AB8E2}"/>
                </a:ext>
              </a:extLst>
            </p:cNvPr>
            <p:cNvCxnSpPr/>
            <p:nvPr/>
          </p:nvCxnSpPr>
          <p:spPr>
            <a:xfrm>
              <a:off x="2476870" y="3429000"/>
              <a:ext cx="0" cy="2829757"/>
            </a:xfrm>
            <a:prstGeom prst="line">
              <a:avLst/>
            </a:prstGeom>
            <a:ln w="38100">
              <a:solidFill>
                <a:srgbClr val="1627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253F789-E0DD-4A2A-AD6E-061D78BF865C}"/>
                </a:ext>
              </a:extLst>
            </p:cNvPr>
            <p:cNvCxnSpPr/>
            <p:nvPr/>
          </p:nvCxnSpPr>
          <p:spPr>
            <a:xfrm>
              <a:off x="4935985" y="3429000"/>
              <a:ext cx="0" cy="2829757"/>
            </a:xfrm>
            <a:prstGeom prst="line">
              <a:avLst/>
            </a:prstGeom>
            <a:ln w="38100">
              <a:solidFill>
                <a:srgbClr val="1627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EF7AC1-DBB0-46C9-97F3-C7BD3FD7E9FB}"/>
                </a:ext>
              </a:extLst>
            </p:cNvPr>
            <p:cNvCxnSpPr/>
            <p:nvPr/>
          </p:nvCxnSpPr>
          <p:spPr>
            <a:xfrm>
              <a:off x="7359589" y="3429000"/>
              <a:ext cx="0" cy="2829757"/>
            </a:xfrm>
            <a:prstGeom prst="line">
              <a:avLst/>
            </a:prstGeom>
            <a:ln w="38100">
              <a:solidFill>
                <a:srgbClr val="1627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551ED3-32E0-47BF-8F01-C15FB3E31A09}"/>
                </a:ext>
              </a:extLst>
            </p:cNvPr>
            <p:cNvCxnSpPr/>
            <p:nvPr/>
          </p:nvCxnSpPr>
          <p:spPr>
            <a:xfrm>
              <a:off x="9792071" y="3429000"/>
              <a:ext cx="0" cy="2829757"/>
            </a:xfrm>
            <a:prstGeom prst="line">
              <a:avLst/>
            </a:prstGeom>
            <a:ln w="38100">
              <a:solidFill>
                <a:srgbClr val="162750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9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BF7126A4-C207-492F-9756-163A25B5BC49}"/>
              </a:ext>
            </a:extLst>
          </p:cNvPr>
          <p:cNvSpPr txBox="1"/>
          <p:nvPr/>
        </p:nvSpPr>
        <p:spPr>
          <a:xfrm>
            <a:off x="768999" y="881854"/>
            <a:ext cx="680587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BF311A"/>
                </a:solidFill>
                <a:latin typeface="+mj-lt"/>
              </a:rPr>
              <a:t>District Contacts – First Step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211CE0A-1949-45E7-BD6B-3D1424A039B8}"/>
              </a:ext>
            </a:extLst>
          </p:cNvPr>
          <p:cNvGrpSpPr/>
          <p:nvPr/>
        </p:nvGrpSpPr>
        <p:grpSpPr>
          <a:xfrm>
            <a:off x="6906775" y="5547161"/>
            <a:ext cx="2553667" cy="823686"/>
            <a:chOff x="-456259" y="4748338"/>
            <a:chExt cx="2553667" cy="8236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4A799D-6590-419B-B756-43885C9C0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-456259" y="4789524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7A5648-E531-4165-B677-9109495527B1}"/>
                </a:ext>
              </a:extLst>
            </p:cNvPr>
            <p:cNvSpPr txBox="1"/>
            <p:nvPr/>
          </p:nvSpPr>
          <p:spPr>
            <a:xfrm>
              <a:off x="65408" y="4748338"/>
              <a:ext cx="203200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New England/ Massachusetts</a:t>
              </a:r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11014CEB-54F6-49BD-825A-3E7379278CE1}"/>
                </a:ext>
              </a:extLst>
            </p:cNvPr>
            <p:cNvSpPr txBox="1">
              <a:spLocks/>
            </p:cNvSpPr>
            <p:nvPr/>
          </p:nvSpPr>
          <p:spPr>
            <a:xfrm>
              <a:off x="208544" y="5129535"/>
              <a:ext cx="1287706" cy="3077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Roger Grillo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rogerg@usahockey.org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052E0C-4898-4661-AD3C-0217D577EC9E}"/>
              </a:ext>
            </a:extLst>
          </p:cNvPr>
          <p:cNvGrpSpPr/>
          <p:nvPr/>
        </p:nvGrpSpPr>
        <p:grpSpPr>
          <a:xfrm>
            <a:off x="9638333" y="1608580"/>
            <a:ext cx="2553667" cy="823686"/>
            <a:chOff x="6815836" y="1679051"/>
            <a:chExt cx="2553667" cy="823686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EE1A52D-EF79-46E0-8FE2-DD9136191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6815836" y="1720237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5284EB9-2ADF-4D2F-B12C-4D20557807BD}"/>
                </a:ext>
              </a:extLst>
            </p:cNvPr>
            <p:cNvSpPr txBox="1"/>
            <p:nvPr/>
          </p:nvSpPr>
          <p:spPr>
            <a:xfrm>
              <a:off x="7337503" y="1679051"/>
              <a:ext cx="2032000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Pacific/</a:t>
              </a:r>
              <a:br>
                <a:rPr lang="en-US" sz="1100" dirty="0">
                  <a:solidFill>
                    <a:srgbClr val="162750"/>
                  </a:solidFill>
                  <a:latin typeface="+mj-lt"/>
                </a:rPr>
              </a:br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Rocky Mountain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77" name="Title 1">
              <a:extLst>
                <a:ext uri="{FF2B5EF4-FFF2-40B4-BE49-F238E27FC236}">
                  <a16:creationId xmlns:a16="http://schemas.microsoft.com/office/drawing/2014/main" id="{983EF37A-B444-4D97-BC5F-0C141213CD02}"/>
                </a:ext>
              </a:extLst>
            </p:cNvPr>
            <p:cNvSpPr txBox="1">
              <a:spLocks/>
            </p:cNvSpPr>
            <p:nvPr/>
          </p:nvSpPr>
          <p:spPr>
            <a:xfrm>
              <a:off x="7480639" y="2082828"/>
              <a:ext cx="1287706" cy="13587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Joe Bonnett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joeb@usahockey.org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4F94D0-F84D-4AA2-8C0E-3E0C5A069BAA}"/>
              </a:ext>
            </a:extLst>
          </p:cNvPr>
          <p:cNvGrpSpPr/>
          <p:nvPr/>
        </p:nvGrpSpPr>
        <p:grpSpPr>
          <a:xfrm>
            <a:off x="6906775" y="1608580"/>
            <a:ext cx="1952509" cy="823686"/>
            <a:chOff x="8604253" y="1679051"/>
            <a:chExt cx="1952509" cy="82368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A4E9775-FEFD-41F4-A78F-539C4AD7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8604253" y="1720237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D2A2618-1D36-476B-B550-1D81DB32CD2F}"/>
                </a:ext>
              </a:extLst>
            </p:cNvPr>
            <p:cNvSpPr txBox="1"/>
            <p:nvPr/>
          </p:nvSpPr>
          <p:spPr>
            <a:xfrm>
              <a:off x="9125920" y="1679051"/>
              <a:ext cx="1093320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California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18CC33F7-B9F2-4810-BEAA-0B039D926D70}"/>
                </a:ext>
              </a:extLst>
            </p:cNvPr>
            <p:cNvSpPr txBox="1">
              <a:spLocks/>
            </p:cNvSpPr>
            <p:nvPr/>
          </p:nvSpPr>
          <p:spPr>
            <a:xfrm>
              <a:off x="9269056" y="1893897"/>
              <a:ext cx="1287706" cy="1362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Ken Martel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kenm@usahockey.org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1BDACC-9E70-45BC-BFFD-CB9B2AADAACF}"/>
              </a:ext>
            </a:extLst>
          </p:cNvPr>
          <p:cNvGrpSpPr/>
          <p:nvPr/>
        </p:nvGrpSpPr>
        <p:grpSpPr>
          <a:xfrm>
            <a:off x="6906775" y="4562515"/>
            <a:ext cx="2064213" cy="823686"/>
            <a:chOff x="5961936" y="4429854"/>
            <a:chExt cx="2064213" cy="823686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69651E5-9322-40A9-9D41-2EEA66558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5961936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7BE710-F0D3-4F86-83FC-83E3E0519E19}"/>
                </a:ext>
              </a:extLst>
            </p:cNvPr>
            <p:cNvSpPr txBox="1"/>
            <p:nvPr/>
          </p:nvSpPr>
          <p:spPr>
            <a:xfrm>
              <a:off x="6483603" y="4429854"/>
              <a:ext cx="1542546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Mid-Am/SE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86" name="Title 1">
              <a:extLst>
                <a:ext uri="{FF2B5EF4-FFF2-40B4-BE49-F238E27FC236}">
                  <a16:creationId xmlns:a16="http://schemas.microsoft.com/office/drawing/2014/main" id="{E9E9633B-4874-4B73-9FFA-8E909D399D4B}"/>
                </a:ext>
              </a:extLst>
            </p:cNvPr>
            <p:cNvSpPr txBox="1">
              <a:spLocks/>
            </p:cNvSpPr>
            <p:nvPr/>
          </p:nvSpPr>
          <p:spPr>
            <a:xfrm>
              <a:off x="6626739" y="4654665"/>
              <a:ext cx="1287706" cy="3077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Scott Paluch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scottp@usahockey.org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39B979A-0FCA-48B9-AA99-972C60186B4A}"/>
              </a:ext>
            </a:extLst>
          </p:cNvPr>
          <p:cNvGrpSpPr/>
          <p:nvPr/>
        </p:nvGrpSpPr>
        <p:grpSpPr>
          <a:xfrm>
            <a:off x="9638333" y="2593225"/>
            <a:ext cx="2553667" cy="823686"/>
            <a:chOff x="8175278" y="4429854"/>
            <a:chExt cx="2553667" cy="823686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34C36E8-7C06-4A8E-BA6A-56449CEA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8175278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BFE9A50-F22D-4F00-BDCF-C8900BA51E6B}"/>
                </a:ext>
              </a:extLst>
            </p:cNvPr>
            <p:cNvSpPr txBox="1"/>
            <p:nvPr/>
          </p:nvSpPr>
          <p:spPr>
            <a:xfrm>
              <a:off x="8696945" y="4429854"/>
              <a:ext cx="2032000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Minnesota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89" name="Title 1">
              <a:extLst>
                <a:ext uri="{FF2B5EF4-FFF2-40B4-BE49-F238E27FC236}">
                  <a16:creationId xmlns:a16="http://schemas.microsoft.com/office/drawing/2014/main" id="{F1EAE85B-C49B-4C9A-AF54-1067A6FC4E00}"/>
                </a:ext>
              </a:extLst>
            </p:cNvPr>
            <p:cNvSpPr txBox="1">
              <a:spLocks/>
            </p:cNvSpPr>
            <p:nvPr/>
          </p:nvSpPr>
          <p:spPr>
            <a:xfrm>
              <a:off x="8840081" y="4649138"/>
              <a:ext cx="1287706" cy="3077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Guy Gosselin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guyg@usahockey.org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CA6776-FDC6-47B9-B1A9-87496CFAC96E}"/>
              </a:ext>
            </a:extLst>
          </p:cNvPr>
          <p:cNvGrpSpPr/>
          <p:nvPr/>
        </p:nvGrpSpPr>
        <p:grpSpPr>
          <a:xfrm>
            <a:off x="9638333" y="4562515"/>
            <a:ext cx="1994371" cy="823686"/>
            <a:chOff x="10362604" y="4429854"/>
            <a:chExt cx="1994371" cy="823686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307108E-628C-4578-9F10-41D41A4CE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0362604" y="447104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7F4412-0FA1-4689-A38D-E248334A838B}"/>
                </a:ext>
              </a:extLst>
            </p:cNvPr>
            <p:cNvSpPr txBox="1"/>
            <p:nvPr/>
          </p:nvSpPr>
          <p:spPr>
            <a:xfrm>
              <a:off x="10884271" y="4429854"/>
              <a:ext cx="1472704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New York/ Atlantic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92" name="Title 1">
              <a:extLst>
                <a:ext uri="{FF2B5EF4-FFF2-40B4-BE49-F238E27FC236}">
                  <a16:creationId xmlns:a16="http://schemas.microsoft.com/office/drawing/2014/main" id="{F08DA8A6-AFF9-4DF2-94FD-929A49C2CB60}"/>
                </a:ext>
              </a:extLst>
            </p:cNvPr>
            <p:cNvSpPr txBox="1">
              <a:spLocks/>
            </p:cNvSpPr>
            <p:nvPr/>
          </p:nvSpPr>
          <p:spPr>
            <a:xfrm>
              <a:off x="11027407" y="4811051"/>
              <a:ext cx="1287706" cy="3077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Rich Hansen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richardh@usahockey.org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4330427-DF0A-45AB-B8F2-D8B01B2DAD7F}"/>
              </a:ext>
            </a:extLst>
          </p:cNvPr>
          <p:cNvGrpSpPr/>
          <p:nvPr/>
        </p:nvGrpSpPr>
        <p:grpSpPr>
          <a:xfrm>
            <a:off x="6906775" y="3577870"/>
            <a:ext cx="2553667" cy="823686"/>
            <a:chOff x="5961936" y="5572024"/>
            <a:chExt cx="2553667" cy="823686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E979166E-8D38-4CD8-80EF-128BB5FF2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5961936" y="561321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EDA56A1-C795-4978-82E0-24DDC208D99C}"/>
                </a:ext>
              </a:extLst>
            </p:cNvPr>
            <p:cNvSpPr txBox="1"/>
            <p:nvPr/>
          </p:nvSpPr>
          <p:spPr>
            <a:xfrm>
              <a:off x="6483603" y="5572024"/>
              <a:ext cx="2032000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Central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122" name="Title 1">
              <a:extLst>
                <a:ext uri="{FF2B5EF4-FFF2-40B4-BE49-F238E27FC236}">
                  <a16:creationId xmlns:a16="http://schemas.microsoft.com/office/drawing/2014/main" id="{31C89A27-075F-4653-8F81-5A1DC8932D0E}"/>
                </a:ext>
              </a:extLst>
            </p:cNvPr>
            <p:cNvSpPr txBox="1">
              <a:spLocks/>
            </p:cNvSpPr>
            <p:nvPr/>
          </p:nvSpPr>
          <p:spPr>
            <a:xfrm>
              <a:off x="6626738" y="5791307"/>
              <a:ext cx="1367197" cy="31861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Dan </a:t>
              </a:r>
              <a:r>
                <a:rPr lang="en-US" sz="800" b="1" dirty="0" err="1">
                  <a:solidFill>
                    <a:srgbClr val="BF311A"/>
                  </a:solidFill>
                  <a:latin typeface="+mn-lt"/>
                  <a:sym typeface="arial"/>
                </a:rPr>
                <a:t>Jablonic</a:t>
              </a:r>
              <a:endParaRPr lang="en-US" sz="800" b="1" dirty="0">
                <a:solidFill>
                  <a:srgbClr val="BF311A"/>
                </a:solidFill>
                <a:latin typeface="+mn-lt"/>
                <a:sym typeface="arial"/>
              </a:endParaRP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dan.jablonic@usahockey.org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A30CF1-CD91-46A2-A6BC-4B483A9269BB}"/>
              </a:ext>
            </a:extLst>
          </p:cNvPr>
          <p:cNvGrpSpPr/>
          <p:nvPr/>
        </p:nvGrpSpPr>
        <p:grpSpPr>
          <a:xfrm>
            <a:off x="6906775" y="2593225"/>
            <a:ext cx="2064213" cy="823686"/>
            <a:chOff x="10362604" y="5572024"/>
            <a:chExt cx="2064213" cy="823686"/>
          </a:xfrm>
        </p:grpSpPr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61044006-E435-4A62-A03D-11F6525B1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10362604" y="5613210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E1B0E8A-B32F-462F-B8D5-AE6B78E74163}"/>
                </a:ext>
              </a:extLst>
            </p:cNvPr>
            <p:cNvSpPr txBox="1"/>
            <p:nvPr/>
          </p:nvSpPr>
          <p:spPr>
            <a:xfrm>
              <a:off x="10884271" y="5572024"/>
              <a:ext cx="1542546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Alaska/</a:t>
              </a:r>
              <a:br>
                <a:rPr lang="en-US" sz="1100" dirty="0">
                  <a:solidFill>
                    <a:srgbClr val="162750"/>
                  </a:solidFill>
                  <a:latin typeface="+mj-lt"/>
                </a:rPr>
              </a:br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Northern Plains</a:t>
              </a:r>
              <a:endParaRPr lang="en-US" sz="1100" i="1" dirty="0">
                <a:solidFill>
                  <a:srgbClr val="BF311A"/>
                </a:solidFill>
                <a:latin typeface="+mj-lt"/>
                <a:cs typeface="Calibri Light"/>
              </a:endParaRPr>
            </a:p>
          </p:txBody>
        </p:sp>
        <p:sp>
          <p:nvSpPr>
            <p:cNvPr id="128" name="Title 1">
              <a:extLst>
                <a:ext uri="{FF2B5EF4-FFF2-40B4-BE49-F238E27FC236}">
                  <a16:creationId xmlns:a16="http://schemas.microsoft.com/office/drawing/2014/main" id="{ECC282F3-E27A-49EC-B235-3C3E8C836FE3}"/>
                </a:ext>
              </a:extLst>
            </p:cNvPr>
            <p:cNvSpPr txBox="1">
              <a:spLocks/>
            </p:cNvSpPr>
            <p:nvPr/>
          </p:nvSpPr>
          <p:spPr>
            <a:xfrm>
              <a:off x="11027407" y="5964261"/>
              <a:ext cx="1399410" cy="30777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Kristen Wright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kristenw@usahockey.org</a:t>
              </a:r>
            </a:p>
          </p:txBody>
        </p:sp>
      </p:grpSp>
      <p:pic>
        <p:nvPicPr>
          <p:cNvPr id="3" name="Picture 2" hidden="1">
            <a:extLst>
              <a:ext uri="{FF2B5EF4-FFF2-40B4-BE49-F238E27FC236}">
                <a16:creationId xmlns:a16="http://schemas.microsoft.com/office/drawing/2014/main" id="{99658785-09BE-4AC7-8988-53BC4634CC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460"/>
            <a:ext cx="6858000" cy="5143500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E7C88863-3009-4C35-9EEF-533255CDB6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460"/>
            <a:ext cx="6858000" cy="5143500"/>
          </a:xfrm>
          <a:prstGeom prst="rect">
            <a:avLst/>
          </a:prstGeom>
        </p:spPr>
      </p:pic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92F7F431-AD70-474B-AECE-F904682FC1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460"/>
            <a:ext cx="6858000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11A04FF-A4A7-40E2-A8AF-B8A1D2A3A75C}"/>
              </a:ext>
            </a:extLst>
          </p:cNvPr>
          <p:cNvGrpSpPr/>
          <p:nvPr/>
        </p:nvGrpSpPr>
        <p:grpSpPr>
          <a:xfrm>
            <a:off x="9638333" y="3577870"/>
            <a:ext cx="2652066" cy="788496"/>
            <a:chOff x="359925" y="1687058"/>
            <a:chExt cx="2652066" cy="788496"/>
          </a:xfrm>
        </p:grpSpPr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38F3078D-AEFC-471B-899C-174AE96753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2" t="3673" r="17870" b="29684"/>
            <a:stretch/>
          </p:blipFill>
          <p:spPr>
            <a:xfrm>
              <a:off x="359925" y="1728243"/>
              <a:ext cx="521665" cy="74731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C0FFE47-D617-4805-9BE4-0B843133DAC2}"/>
                </a:ext>
              </a:extLst>
            </p:cNvPr>
            <p:cNvSpPr txBox="1"/>
            <p:nvPr/>
          </p:nvSpPr>
          <p:spPr>
            <a:xfrm>
              <a:off x="881591" y="1687058"/>
              <a:ext cx="1802947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Michigan</a:t>
              </a:r>
            </a:p>
          </p:txBody>
        </p:sp>
        <p:sp>
          <p:nvSpPr>
            <p:cNvPr id="131" name="Title 1">
              <a:extLst>
                <a:ext uri="{FF2B5EF4-FFF2-40B4-BE49-F238E27FC236}">
                  <a16:creationId xmlns:a16="http://schemas.microsoft.com/office/drawing/2014/main" id="{F08A42D8-626B-4C05-823A-84EA610FF1B6}"/>
                </a:ext>
              </a:extLst>
            </p:cNvPr>
            <p:cNvSpPr txBox="1">
              <a:spLocks/>
            </p:cNvSpPr>
            <p:nvPr/>
          </p:nvSpPr>
          <p:spPr>
            <a:xfrm>
              <a:off x="1024726" y="1901903"/>
              <a:ext cx="1987265" cy="20772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Heather Mannix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heather.mannix@usahockey.org</a:t>
              </a:r>
            </a:p>
          </p:txBody>
        </p:sp>
      </p:grpSp>
      <p:pic>
        <p:nvPicPr>
          <p:cNvPr id="5" name="USA">
            <a:extLst>
              <a:ext uri="{FF2B5EF4-FFF2-40B4-BE49-F238E27FC236}">
                <a16:creationId xmlns:a16="http://schemas.microsoft.com/office/drawing/2014/main" id="{3191279E-43A2-4662-BB7F-FD45EA3A0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14" name="Pacific">
            <a:extLst>
              <a:ext uri="{FF2B5EF4-FFF2-40B4-BE49-F238E27FC236}">
                <a16:creationId xmlns:a16="http://schemas.microsoft.com/office/drawing/2014/main" id="{ADDDFD81-7085-4EB4-A5E9-9664E22685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18" name="MN">
            <a:extLst>
              <a:ext uri="{FF2B5EF4-FFF2-40B4-BE49-F238E27FC236}">
                <a16:creationId xmlns:a16="http://schemas.microsoft.com/office/drawing/2014/main" id="{040B344A-E86A-4ADC-AEF9-FAC144C356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22" name="Central">
            <a:extLst>
              <a:ext uri="{FF2B5EF4-FFF2-40B4-BE49-F238E27FC236}">
                <a16:creationId xmlns:a16="http://schemas.microsoft.com/office/drawing/2014/main" id="{4E800474-167A-4FF6-9DA8-F731A91B13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25" name="NY">
            <a:extLst>
              <a:ext uri="{FF2B5EF4-FFF2-40B4-BE49-F238E27FC236}">
                <a16:creationId xmlns:a16="http://schemas.microsoft.com/office/drawing/2014/main" id="{1A2150EF-ED7D-4C63-849E-2BBFE055C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28" name="Mass">
            <a:extLst>
              <a:ext uri="{FF2B5EF4-FFF2-40B4-BE49-F238E27FC236}">
                <a16:creationId xmlns:a16="http://schemas.microsoft.com/office/drawing/2014/main" id="{29F879F0-0C0B-4445-9F86-7FC6480B6B1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6" name="PC_B">
            <a:extLst>
              <a:ext uri="{FF2B5EF4-FFF2-40B4-BE49-F238E27FC236}">
                <a16:creationId xmlns:a16="http://schemas.microsoft.com/office/drawing/2014/main" id="{CA81E289-F47B-4578-AB9C-CB53759B9FF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32" name="RM">
            <a:extLst>
              <a:ext uri="{FF2B5EF4-FFF2-40B4-BE49-F238E27FC236}">
                <a16:creationId xmlns:a16="http://schemas.microsoft.com/office/drawing/2014/main" id="{55E40E85-78F9-4DCB-895C-B44752E372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35" name="MD">
            <a:extLst>
              <a:ext uri="{FF2B5EF4-FFF2-40B4-BE49-F238E27FC236}">
                <a16:creationId xmlns:a16="http://schemas.microsoft.com/office/drawing/2014/main" id="{301F91EF-57E4-4537-864C-3364DD9090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40" name="SE">
            <a:extLst>
              <a:ext uri="{FF2B5EF4-FFF2-40B4-BE49-F238E27FC236}">
                <a16:creationId xmlns:a16="http://schemas.microsoft.com/office/drawing/2014/main" id="{B037C1AA-8B48-4658-92A6-262D89DDF85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42" name="MI">
            <a:extLst>
              <a:ext uri="{FF2B5EF4-FFF2-40B4-BE49-F238E27FC236}">
                <a16:creationId xmlns:a16="http://schemas.microsoft.com/office/drawing/2014/main" id="{EA6DA0F8-D3A2-449D-943E-BB7D3872A61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pic>
        <p:nvPicPr>
          <p:cNvPr id="45" name="NP">
            <a:extLst>
              <a:ext uri="{FF2B5EF4-FFF2-40B4-BE49-F238E27FC236}">
                <a16:creationId xmlns:a16="http://schemas.microsoft.com/office/drawing/2014/main" id="{B0F436E5-4731-4191-9185-E44C0120149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38DCA11-A56E-4C0C-860B-9DED7A27D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BF311A"/>
                </a:solidFill>
              </a:rPr>
              <a:t>Hockey Development</a:t>
            </a:r>
          </a:p>
        </p:txBody>
      </p:sp>
      <p:pic>
        <p:nvPicPr>
          <p:cNvPr id="15" name="AK">
            <a:extLst>
              <a:ext uri="{FF2B5EF4-FFF2-40B4-BE49-F238E27FC236}">
                <a16:creationId xmlns:a16="http://schemas.microsoft.com/office/drawing/2014/main" id="{53166855-49AE-4782-B27D-7A3B0EF22CA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907" y="977368"/>
            <a:ext cx="7680960" cy="576072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AED0E9BA-C4AE-4ACB-9D25-62176FBBF13A}"/>
              </a:ext>
            </a:extLst>
          </p:cNvPr>
          <p:cNvGrpSpPr/>
          <p:nvPr/>
        </p:nvGrpSpPr>
        <p:grpSpPr>
          <a:xfrm>
            <a:off x="9638333" y="5547161"/>
            <a:ext cx="2553667" cy="823686"/>
            <a:chOff x="2573266" y="1687058"/>
            <a:chExt cx="2553667" cy="823686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1D0D0E3-63BC-4E80-BF11-0AB419799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2573266" y="1728244"/>
              <a:ext cx="521667" cy="782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09609F-8CAC-4802-AA39-3C47B2FCFC9F}"/>
                </a:ext>
              </a:extLst>
            </p:cNvPr>
            <p:cNvSpPr txBox="1"/>
            <p:nvPr/>
          </p:nvSpPr>
          <p:spPr>
            <a:xfrm>
              <a:off x="3094933" y="1687058"/>
              <a:ext cx="2032000" cy="2616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162750"/>
                  </a:solidFill>
                  <a:latin typeface="+mj-lt"/>
                </a:rPr>
                <a:t>Goaltending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7621BB84-C7CC-4F8F-92C5-943E69DDECC9}"/>
                </a:ext>
              </a:extLst>
            </p:cNvPr>
            <p:cNvSpPr txBox="1">
              <a:spLocks/>
            </p:cNvSpPr>
            <p:nvPr/>
          </p:nvSpPr>
          <p:spPr>
            <a:xfrm>
              <a:off x="3238068" y="1889513"/>
              <a:ext cx="1498823" cy="5915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algn="ctr" defTabSz="457200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l" defTabSz="228600">
                <a:defRPr/>
              </a:pPr>
              <a:r>
                <a:rPr lang="en-US" sz="800" b="1" dirty="0">
                  <a:solidFill>
                    <a:srgbClr val="BF311A"/>
                  </a:solidFill>
                  <a:latin typeface="+mn-lt"/>
                  <a:sym typeface="arial"/>
                </a:rPr>
                <a:t>Steve Thompson</a:t>
              </a:r>
            </a:p>
            <a:p>
              <a:pPr algn="l" defTabSz="228600">
                <a:defRPr/>
              </a:pPr>
              <a:r>
                <a:rPr lang="en-US" sz="800" dirty="0">
                  <a:solidFill>
                    <a:srgbClr val="BF311A"/>
                  </a:solidFill>
                  <a:latin typeface="+mn-lt"/>
                  <a:sym typeface="arial"/>
                </a:rPr>
                <a:t>steve.thompson@usahockey.org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4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275AE3-1D3C-4C39-BCC7-F93C10E917D1}"/>
              </a:ext>
            </a:extLst>
          </p:cNvPr>
          <p:cNvSpPr/>
          <p:nvPr/>
        </p:nvSpPr>
        <p:spPr>
          <a:xfrm>
            <a:off x="705590" y="3424920"/>
            <a:ext cx="5815241" cy="956422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latinLnBrk="1" hangingPunct="0"/>
            <a:r>
              <a:rPr lang="en-US" sz="1050" b="1" dirty="0">
                <a:sym typeface="arial"/>
              </a:rPr>
              <a:t>Effective Practice &amp; </a:t>
            </a:r>
            <a:br>
              <a:rPr lang="en-US" sz="1050" b="1" dirty="0">
                <a:sym typeface="arial"/>
              </a:rPr>
            </a:br>
            <a:r>
              <a:rPr lang="en-US" sz="1050" b="1" dirty="0">
                <a:sym typeface="arial"/>
              </a:rPr>
              <a:t>Developmental Pod (12U)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E33021D-21B4-4A2A-B75B-08E3F25CCF00}"/>
              </a:ext>
            </a:extLst>
          </p:cNvPr>
          <p:cNvSpPr/>
          <p:nvPr/>
        </p:nvSpPr>
        <p:spPr>
          <a:xfrm>
            <a:off x="7236160" y="3424920"/>
            <a:ext cx="4043531" cy="956422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latinLnBrk="1" hangingPunct="0"/>
            <a:r>
              <a:rPr lang="en-US" sz="1050" b="1" dirty="0">
                <a:sym typeface="arial"/>
              </a:rPr>
              <a:t>National Player Development Pod </a:t>
            </a:r>
            <a:br>
              <a:rPr lang="en-US" sz="1050" b="1" dirty="0">
                <a:sym typeface="arial"/>
              </a:rPr>
            </a:br>
            <a:r>
              <a:rPr lang="en-US" sz="1050" b="1" dirty="0">
                <a:sym typeface="arial"/>
              </a:rPr>
              <a:t>(13O)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F8B780-64C5-4ED9-8AA4-CF46F687175E}"/>
              </a:ext>
            </a:extLst>
          </p:cNvPr>
          <p:cNvCxnSpPr>
            <a:cxnSpLocks/>
          </p:cNvCxnSpPr>
          <p:nvPr/>
        </p:nvCxnSpPr>
        <p:spPr>
          <a:xfrm>
            <a:off x="5548312" y="3903131"/>
            <a:ext cx="3625217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9A481-5102-4E7B-9721-A282374381BE}"/>
              </a:ext>
            </a:extLst>
          </p:cNvPr>
          <p:cNvCxnSpPr>
            <a:cxnSpLocks/>
          </p:cNvCxnSpPr>
          <p:nvPr/>
        </p:nvCxnSpPr>
        <p:spPr>
          <a:xfrm flipV="1">
            <a:off x="3391865" y="2188636"/>
            <a:ext cx="2128387" cy="14653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5016C5-B8FD-4C15-9412-F40E7EADF41F}"/>
              </a:ext>
            </a:extLst>
          </p:cNvPr>
          <p:cNvCxnSpPr>
            <a:cxnSpLocks/>
          </p:cNvCxnSpPr>
          <p:nvPr/>
        </p:nvCxnSpPr>
        <p:spPr>
          <a:xfrm flipV="1">
            <a:off x="6852257" y="2338899"/>
            <a:ext cx="1" cy="1564232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1A6EEF-85CF-4A86-8070-E3BD9A80E0EE}"/>
              </a:ext>
            </a:extLst>
          </p:cNvPr>
          <p:cNvCxnSpPr>
            <a:cxnSpLocks/>
          </p:cNvCxnSpPr>
          <p:nvPr/>
        </p:nvCxnSpPr>
        <p:spPr>
          <a:xfrm>
            <a:off x="3613212" y="3903131"/>
            <a:ext cx="2540062" cy="0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03C86B-02A5-4428-BCCB-894F2688291A}"/>
              </a:ext>
            </a:extLst>
          </p:cNvPr>
          <p:cNvSpPr/>
          <p:nvPr/>
        </p:nvSpPr>
        <p:spPr>
          <a:xfrm>
            <a:off x="7208668" y="3424920"/>
            <a:ext cx="4043531" cy="956422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latinLnBrk="1" hangingPunct="0"/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National Player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Development Pod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(13O)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FBB9990-084C-49A5-9E45-2E7281D71FAE}"/>
              </a:ext>
            </a:extLst>
          </p:cNvPr>
          <p:cNvSpPr/>
          <p:nvPr/>
        </p:nvSpPr>
        <p:spPr>
          <a:xfrm>
            <a:off x="705591" y="3424920"/>
            <a:ext cx="5815242" cy="956422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latinLnBrk="1" hangingPunct="0"/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Effective Practice &amp;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Developmental Pod 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(12U)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CA7CC-6577-45C3-9112-F4417F8778BD}"/>
              </a:ext>
            </a:extLst>
          </p:cNvPr>
          <p:cNvSpPr txBox="1"/>
          <p:nvPr/>
        </p:nvSpPr>
        <p:spPr>
          <a:xfrm>
            <a:off x="3675107" y="4416283"/>
            <a:ext cx="2845726" cy="1831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Awareness, Decision Making &amp; The Four Roles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Competitive Contact/Body Checking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Adaptable Skating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Off Ice Programming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Goaltending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NARCE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D00BC-5090-44B0-AEC8-503E2F3056A5}"/>
              </a:ext>
            </a:extLst>
          </p:cNvPr>
          <p:cNvSpPr txBox="1"/>
          <p:nvPr/>
        </p:nvSpPr>
        <p:spPr>
          <a:xfrm>
            <a:off x="7236162" y="4416283"/>
            <a:ext cx="4043531" cy="192360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Create a stronger connection between our top youth players and our National Teams.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Build a Larger Pool of high-end players through player training and coach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Coach Development Build Legion of USAH Advocates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Position-specific goaltending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Player Development Camps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296D2-C7E1-4A14-950F-B1DFBD550692}"/>
              </a:ext>
            </a:extLst>
          </p:cNvPr>
          <p:cNvSpPr txBox="1"/>
          <p:nvPr/>
        </p:nvSpPr>
        <p:spPr>
          <a:xfrm>
            <a:off x="776364" y="4416283"/>
            <a:ext cx="2845726" cy="1846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Fun and development through effective practices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Coaching education and parent partnerships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Promote quality association programming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62750"/>
                </a:solidFill>
                <a:latin typeface="+mj-lt"/>
                <a:cs typeface="Calibri Light"/>
              </a:rPr>
              <a:t>Incorporate and engage community leaders for scalability 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64F84EB-2952-4A36-BB65-04909E0AF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BF311A"/>
                </a:solidFill>
              </a:rPr>
              <a:t>Fresh Look at Player Development</a:t>
            </a: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0083EB-0CA6-4FF6-8CD0-F4FFDD49C08A}"/>
              </a:ext>
            </a:extLst>
          </p:cNvPr>
          <p:cNvGrpSpPr/>
          <p:nvPr/>
        </p:nvGrpSpPr>
        <p:grpSpPr>
          <a:xfrm>
            <a:off x="992465" y="1653147"/>
            <a:ext cx="2799382" cy="1070977"/>
            <a:chOff x="8362179" y="1653147"/>
            <a:chExt cx="2799382" cy="107097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193DCEB-2EED-41DD-BAA0-9BDF5104CAD4}"/>
                </a:ext>
              </a:extLst>
            </p:cNvPr>
            <p:cNvSpPr/>
            <p:nvPr/>
          </p:nvSpPr>
          <p:spPr>
            <a:xfrm>
              <a:off x="8362179" y="1916626"/>
              <a:ext cx="1953647" cy="486798"/>
            </a:xfrm>
            <a:prstGeom prst="roundRect">
              <a:avLst/>
            </a:prstGeom>
            <a:solidFill>
              <a:srgbClr val="162750"/>
            </a:solidFill>
            <a:ln w="12700" cap="flat">
              <a:solidFill>
                <a:srgbClr val="16275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latin typeface="+mj-lt"/>
                  <a:ea typeface="+mj-ea"/>
                  <a:cs typeface="+mj-cs"/>
                  <a:sym typeface="arial"/>
                </a:rPr>
                <a:t>NHL PARTNERS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D1D15C-BAE4-4C87-8A05-98625BEC1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5625" y1="19375" x2="35625" y2="19375"/>
                          <a14:foregroundMark x1="54375" y1="18500" x2="54375" y2="18500"/>
                          <a14:foregroundMark x1="78000" y1="43750" x2="78000" y2="43750"/>
                          <a14:foregroundMark x1="56875" y1="80000" x2="56875" y2="80000"/>
                          <a14:foregroundMark x1="24375" y1="72375" x2="24375" y2="72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584" y="1653147"/>
              <a:ext cx="1070977" cy="1070977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D53D7D5-AE3E-4670-BB09-97D927E5FB96}"/>
              </a:ext>
            </a:extLst>
          </p:cNvPr>
          <p:cNvSpPr/>
          <p:nvPr/>
        </p:nvSpPr>
        <p:spPr>
          <a:xfrm>
            <a:off x="5035550" y="1603156"/>
            <a:ext cx="3505818" cy="1256578"/>
          </a:xfrm>
          <a:prstGeom prst="roundRect">
            <a:avLst/>
          </a:prstGeom>
          <a:solidFill>
            <a:srgbClr val="162750"/>
          </a:solidFill>
          <a:ln w="12700" cap="flat">
            <a:solidFill>
              <a:srgbClr val="16275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FRESH LOOK AT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PLAYER</a:t>
            </a:r>
            <a:br>
              <a:rPr lang="en-US" sz="1600" b="1" dirty="0">
                <a:latin typeface="+mj-lt"/>
                <a:ea typeface="+mj-ea"/>
                <a:cs typeface="+mj-cs"/>
                <a:sym typeface="arial"/>
              </a:rPr>
            </a:br>
            <a:r>
              <a:rPr lang="en-US" sz="1600" b="1" dirty="0">
                <a:latin typeface="+mj-lt"/>
                <a:ea typeface="+mj-ea"/>
                <a:cs typeface="+mj-cs"/>
                <a:sym typeface="arial"/>
              </a:rPr>
              <a:t>DEVELOPMENT</a:t>
            </a:r>
            <a:endParaRPr kumimoji="0" lang="en-US" sz="1600" i="1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31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4_White">
  <a:themeElements>
    <a:clrScheme name="USAH">
      <a:dk1>
        <a:srgbClr val="002553"/>
      </a:dk1>
      <a:lt1>
        <a:sysClr val="window" lastClr="FFFFFF"/>
      </a:lt1>
      <a:dk2>
        <a:srgbClr val="002553"/>
      </a:dk2>
      <a:lt2>
        <a:srgbClr val="A9CBEE"/>
      </a:lt2>
      <a:accent1>
        <a:srgbClr val="002553"/>
      </a:accent1>
      <a:accent2>
        <a:srgbClr val="629DD1"/>
      </a:accent2>
      <a:accent3>
        <a:srgbClr val="004496"/>
      </a:accent3>
      <a:accent4>
        <a:srgbClr val="7F8FA9"/>
      </a:accent4>
      <a:accent5>
        <a:srgbClr val="D62027"/>
      </a:accent5>
      <a:accent6>
        <a:srgbClr val="EDF4FB"/>
      </a:accent6>
      <a:hlink>
        <a:srgbClr val="D62027"/>
      </a:hlink>
      <a:folHlink>
        <a:srgbClr val="3EBBF0"/>
      </a:folHlink>
    </a:clrScheme>
    <a:fontScheme name="USAH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30200" dist="25400" dir="5400000" rotWithShape="0">
              <a:srgbClr val="000000">
                <a:alpha val="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C93D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rnd">
          <a:solidFill>
            <a:srgbClr val="9E9F9E"/>
          </a:solidFill>
          <a:custDash>
            <a:ds d="100000" sp="200000"/>
          </a:custDash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cap="none" spc="0" normalizeH="0" baseline="0">
            <a:ln>
              <a:noFill/>
            </a:ln>
            <a:solidFill>
              <a:srgbClr val="FAC93D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SAH_template 1" id="{166120E4-F2F5-A047-982E-9E5E54A8C69A}" vid="{F9945247-2260-634E-8C14-E8E259237F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IHF Design">
  <a:themeElements>
    <a:clrScheme name="IIHF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HF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IIHF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HF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HF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HF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HF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HF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HF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22163</TotalTime>
  <Words>681</Words>
  <Application>Microsoft Macintosh PowerPoint</Application>
  <PresentationFormat>Widescreen</PresentationFormat>
  <Paragraphs>191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Apple Chancery</vt:lpstr>
      <vt:lpstr>arial</vt:lpstr>
      <vt:lpstr>arial</vt:lpstr>
      <vt:lpstr>Arial Black</vt:lpstr>
      <vt:lpstr>Calibri</vt:lpstr>
      <vt:lpstr>Calibri Light</vt:lpstr>
      <vt:lpstr>Verdana</vt:lpstr>
      <vt:lpstr>Wingdings</vt:lpstr>
      <vt:lpstr>4_White</vt:lpstr>
      <vt:lpstr>Office Theme</vt:lpstr>
      <vt:lpstr>1_IIHF Design</vt:lpstr>
      <vt:lpstr>Default Design</vt:lpstr>
      <vt:lpstr>PowerPoint Presentation</vt:lpstr>
      <vt:lpstr>Officiating Task Force </vt:lpstr>
      <vt:lpstr> Officiating Task Force  </vt:lpstr>
      <vt:lpstr> Officiating Task Force Overview  </vt:lpstr>
      <vt:lpstr>Officiating Task Force</vt:lpstr>
      <vt:lpstr>Officiating Task Force </vt:lpstr>
      <vt:lpstr>From Silos</vt:lpstr>
      <vt:lpstr>Hockey Development</vt:lpstr>
      <vt:lpstr>Fresh Look at Player Development</vt:lpstr>
      <vt:lpstr>PowerPoint Presentation</vt:lpstr>
      <vt:lpstr>PowerPoint Presentation</vt:lpstr>
      <vt:lpstr>PowerPoint Presentation</vt:lpstr>
      <vt:lpstr>      How You Can Help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McCall</dc:creator>
  <cp:lastModifiedBy>Fiona Doull</cp:lastModifiedBy>
  <cp:revision>178</cp:revision>
  <cp:lastPrinted>2022-01-09T15:38:56Z</cp:lastPrinted>
  <dcterms:created xsi:type="dcterms:W3CDTF">2021-06-24T17:20:20Z</dcterms:created>
  <dcterms:modified xsi:type="dcterms:W3CDTF">2022-07-13T18:05:07Z</dcterms:modified>
</cp:coreProperties>
</file>