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sldIdLst>
    <p:sldId id="256" r:id="rId5"/>
    <p:sldId id="259" r:id="rId6"/>
    <p:sldId id="274" r:id="rId7"/>
    <p:sldId id="441" r:id="rId8"/>
    <p:sldId id="464" r:id="rId9"/>
    <p:sldId id="465" r:id="rId10"/>
    <p:sldId id="466" r:id="rId11"/>
    <p:sldId id="467" r:id="rId12"/>
    <p:sldId id="468" r:id="rId13"/>
    <p:sldId id="469" r:id="rId14"/>
    <p:sldId id="470" r:id="rId15"/>
    <p:sldId id="471" r:id="rId16"/>
    <p:sldId id="362" r:id="rId17"/>
    <p:sldId id="496" r:id="rId18"/>
    <p:sldId id="497" r:id="rId19"/>
    <p:sldId id="498" r:id="rId20"/>
    <p:sldId id="499" r:id="rId21"/>
    <p:sldId id="478" r:id="rId22"/>
    <p:sldId id="500" r:id="rId23"/>
    <p:sldId id="501" r:id="rId24"/>
    <p:sldId id="502" r:id="rId25"/>
    <p:sldId id="503" r:id="rId26"/>
    <p:sldId id="414" r:id="rId27"/>
    <p:sldId id="415" r:id="rId28"/>
    <p:sldId id="416" r:id="rId29"/>
    <p:sldId id="493" r:id="rId30"/>
    <p:sldId id="504" r:id="rId31"/>
    <p:sldId id="505" r:id="rId32"/>
    <p:sldId id="417" r:id="rId33"/>
    <p:sldId id="449" r:id="rId34"/>
    <p:sldId id="450" r:id="rId35"/>
    <p:sldId id="451" r:id="rId36"/>
    <p:sldId id="452" r:id="rId37"/>
    <p:sldId id="473" r:id="rId38"/>
    <p:sldId id="475" r:id="rId39"/>
    <p:sldId id="476" r:id="rId40"/>
    <p:sldId id="507" r:id="rId41"/>
    <p:sldId id="257" r:id="rId42"/>
    <p:sldId id="458" r:id="rId43"/>
    <p:sldId id="460" r:id="rId44"/>
    <p:sldId id="461" r:id="rId45"/>
    <p:sldId id="483" r:id="rId46"/>
    <p:sldId id="506" r:id="rId47"/>
    <p:sldId id="462" r:id="rId48"/>
    <p:sldId id="494" r:id="rId49"/>
    <p:sldId id="278" r:id="rId50"/>
    <p:sldId id="265" r:id="rId51"/>
    <p:sldId id="266" r:id="rId52"/>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7C6885-BB5E-4894-AA63-D6F53E14E2ED}">
          <p14:sldIdLst>
            <p14:sldId id="256"/>
            <p14:sldId id="259"/>
            <p14:sldId id="274"/>
            <p14:sldId id="441"/>
            <p14:sldId id="464"/>
            <p14:sldId id="465"/>
            <p14:sldId id="466"/>
            <p14:sldId id="467"/>
            <p14:sldId id="468"/>
            <p14:sldId id="469"/>
            <p14:sldId id="470"/>
            <p14:sldId id="471"/>
            <p14:sldId id="362"/>
            <p14:sldId id="496"/>
            <p14:sldId id="497"/>
            <p14:sldId id="498"/>
            <p14:sldId id="499"/>
            <p14:sldId id="478"/>
            <p14:sldId id="500"/>
            <p14:sldId id="501"/>
            <p14:sldId id="502"/>
            <p14:sldId id="503"/>
            <p14:sldId id="414"/>
            <p14:sldId id="415"/>
            <p14:sldId id="416"/>
            <p14:sldId id="493"/>
            <p14:sldId id="504"/>
            <p14:sldId id="505"/>
            <p14:sldId id="417"/>
            <p14:sldId id="449"/>
            <p14:sldId id="450"/>
            <p14:sldId id="451"/>
            <p14:sldId id="452"/>
            <p14:sldId id="473"/>
            <p14:sldId id="475"/>
            <p14:sldId id="476"/>
            <p14:sldId id="507"/>
            <p14:sldId id="257"/>
            <p14:sldId id="458"/>
            <p14:sldId id="460"/>
            <p14:sldId id="461"/>
            <p14:sldId id="483"/>
            <p14:sldId id="506"/>
            <p14:sldId id="462"/>
            <p14:sldId id="494"/>
          </p14:sldIdLst>
        </p14:section>
        <p14:section name="Untitled Section" id="{53DE80DB-4F6E-435E-B842-7B5E72DD5582}">
          <p14:sldIdLst>
            <p14:sldId id="278"/>
            <p14:sldId id="265"/>
            <p14:sldId id="2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792" autoAdjust="0"/>
  </p:normalViewPr>
  <p:slideViewPr>
    <p:cSldViewPr>
      <p:cViewPr varScale="1">
        <p:scale>
          <a:sx n="62" d="100"/>
          <a:sy n="62" d="100"/>
        </p:scale>
        <p:origin x="74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75921B1D-54DE-4A5B-8476-80DC7867B091}" type="datetimeFigureOut">
              <a:rPr lang="en-US" smtClean="0"/>
              <a:t>4/17/2023</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1440" tIns="45720" rIns="91440" bIns="45720" rtlCol="0" anchor="b"/>
          <a:lstStyle>
            <a:lvl1pPr algn="r">
              <a:defRPr sz="1200"/>
            </a:lvl1pPr>
          </a:lstStyle>
          <a:p>
            <a:fld id="{F0F9D7EE-0634-4497-8933-FEFCA98E1105}" type="slidenum">
              <a:rPr lang="en-US" smtClean="0"/>
              <a:t>‹#›</a:t>
            </a:fld>
            <a:endParaRPr lang="en-US" dirty="0"/>
          </a:p>
        </p:txBody>
      </p:sp>
    </p:spTree>
    <p:extLst>
      <p:ext uri="{BB962C8B-B14F-4D97-AF65-F5344CB8AC3E}">
        <p14:creationId xmlns:p14="http://schemas.microsoft.com/office/powerpoint/2010/main" val="1366130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Skills $130K</a:t>
            </a:r>
          </a:p>
          <a:p>
            <a:r>
              <a:rPr lang="en-US" dirty="0"/>
              <a:t>Equipment #100K</a:t>
            </a:r>
          </a:p>
          <a:p>
            <a:r>
              <a:rPr lang="en-US" dirty="0"/>
              <a:t>Coaching $100K</a:t>
            </a:r>
          </a:p>
          <a:p>
            <a:r>
              <a:rPr lang="en-US" dirty="0"/>
              <a:t>Goalie Discount $50K</a:t>
            </a:r>
          </a:p>
          <a:p>
            <a:r>
              <a:rPr lang="en-US" dirty="0"/>
              <a:t>New Skaters/Vouchers $50K</a:t>
            </a:r>
          </a:p>
          <a:p>
            <a:r>
              <a:rPr lang="en-US" dirty="0"/>
              <a:t>Financial Aid $20K</a:t>
            </a:r>
          </a:p>
        </p:txBody>
      </p:sp>
      <p:sp>
        <p:nvSpPr>
          <p:cNvPr id="4" name="Slide Number Placeholder 3"/>
          <p:cNvSpPr>
            <a:spLocks noGrp="1"/>
          </p:cNvSpPr>
          <p:nvPr>
            <p:ph type="sldNum" sz="quarter" idx="5"/>
          </p:nvPr>
        </p:nvSpPr>
        <p:spPr/>
        <p:txBody>
          <a:bodyPr/>
          <a:lstStyle/>
          <a:p>
            <a:fld id="{F0F9D7EE-0634-4497-8933-FEFCA98E1105}" type="slidenum">
              <a:rPr lang="en-US" smtClean="0"/>
              <a:t>7</a:t>
            </a:fld>
            <a:endParaRPr lang="en-US" dirty="0"/>
          </a:p>
        </p:txBody>
      </p:sp>
    </p:spTree>
    <p:extLst>
      <p:ext uri="{BB962C8B-B14F-4D97-AF65-F5344CB8AC3E}">
        <p14:creationId xmlns:p14="http://schemas.microsoft.com/office/powerpoint/2010/main" val="2534703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Gambling Income = $2.7M</a:t>
            </a:r>
          </a:p>
          <a:p>
            <a:r>
              <a:rPr lang="en-US" dirty="0"/>
              <a:t>Maple Tavern $1,012K</a:t>
            </a:r>
          </a:p>
          <a:p>
            <a:r>
              <a:rPr lang="en-US" dirty="0"/>
              <a:t>Malones $873K</a:t>
            </a:r>
          </a:p>
          <a:p>
            <a:r>
              <a:rPr lang="en-US" dirty="0" err="1"/>
              <a:t>Duffys</a:t>
            </a:r>
            <a:r>
              <a:rPr lang="en-US" dirty="0"/>
              <a:t> $392K</a:t>
            </a:r>
          </a:p>
          <a:p>
            <a:r>
              <a:rPr lang="en-US" dirty="0"/>
              <a:t>Max’s on Main $404K</a:t>
            </a:r>
          </a:p>
          <a:p>
            <a:r>
              <a:rPr lang="en-US" dirty="0"/>
              <a:t>Rock Elm $25K</a:t>
            </a:r>
          </a:p>
          <a:p>
            <a:endParaRPr lang="en-US" dirty="0"/>
          </a:p>
          <a:p>
            <a:r>
              <a:rPr lang="en-US" dirty="0"/>
              <a:t>Donations</a:t>
            </a:r>
          </a:p>
          <a:p>
            <a:r>
              <a:rPr lang="en-US" dirty="0"/>
              <a:t>$500K – OMGHA</a:t>
            </a:r>
          </a:p>
          <a:p>
            <a:r>
              <a:rPr lang="en-US" dirty="0"/>
              <a:t>$20K – High School Hockey Booster Clubs</a:t>
            </a:r>
          </a:p>
          <a:p>
            <a:r>
              <a:rPr lang="en-US" dirty="0"/>
              <a:t>$5K – Osseo</a:t>
            </a:r>
          </a:p>
          <a:p>
            <a:r>
              <a:rPr lang="en-US" dirty="0"/>
              <a:t>$3K- Grad Parties</a:t>
            </a:r>
          </a:p>
          <a:p>
            <a:endParaRPr lang="en-US" dirty="0"/>
          </a:p>
          <a:p>
            <a:r>
              <a:rPr lang="en-US" u="sng" dirty="0"/>
              <a:t>Last Year</a:t>
            </a:r>
          </a:p>
          <a:p>
            <a:r>
              <a:rPr lang="en-US" dirty="0"/>
              <a:t>Gambling Income = $2.3M</a:t>
            </a:r>
          </a:p>
          <a:p>
            <a:r>
              <a:rPr lang="en-US" dirty="0"/>
              <a:t>Maple Tavern $949K</a:t>
            </a:r>
          </a:p>
          <a:p>
            <a:r>
              <a:rPr lang="en-US" dirty="0"/>
              <a:t>Malones $832K</a:t>
            </a:r>
          </a:p>
          <a:p>
            <a:r>
              <a:rPr lang="en-US" dirty="0" err="1"/>
              <a:t>Duffys</a:t>
            </a:r>
            <a:r>
              <a:rPr lang="en-US" dirty="0"/>
              <a:t> $406K</a:t>
            </a:r>
          </a:p>
          <a:p>
            <a:r>
              <a:rPr lang="en-US" dirty="0"/>
              <a:t>Max’s on Main $72K</a:t>
            </a:r>
          </a:p>
          <a:p>
            <a:r>
              <a:rPr lang="en-US" dirty="0"/>
              <a:t>Rock Elm $1.4K</a:t>
            </a:r>
          </a:p>
          <a:p>
            <a:endParaRPr lang="en-US" dirty="0"/>
          </a:p>
          <a:p>
            <a:r>
              <a:rPr lang="en-US" dirty="0"/>
              <a:t>Donations</a:t>
            </a:r>
          </a:p>
          <a:p>
            <a:r>
              <a:rPr lang="en-US" dirty="0"/>
              <a:t>$500K – OMGHA</a:t>
            </a:r>
          </a:p>
          <a:p>
            <a:r>
              <a:rPr lang="en-US" dirty="0"/>
              <a:t>$20K – High School Hockey Booster Clubs</a:t>
            </a:r>
          </a:p>
          <a:p>
            <a:r>
              <a:rPr lang="en-US" dirty="0"/>
              <a:t>$5K – Osseo</a:t>
            </a:r>
          </a:p>
          <a:p>
            <a:r>
              <a:rPr lang="en-US" dirty="0"/>
              <a:t>$3K – Grad Parties</a:t>
            </a:r>
          </a:p>
          <a:p>
            <a:endParaRPr lang="en-US" dirty="0"/>
          </a:p>
          <a:p>
            <a:r>
              <a:rPr lang="en-US" u="sng" dirty="0"/>
              <a:t>2 </a:t>
            </a:r>
            <a:r>
              <a:rPr lang="en-US" u="sng" dirty="0" err="1"/>
              <a:t>Yrs</a:t>
            </a:r>
            <a:r>
              <a:rPr lang="en-US" u="sng" dirty="0"/>
              <a:t> ago</a:t>
            </a:r>
          </a:p>
          <a:p>
            <a:r>
              <a:rPr lang="en-US" dirty="0"/>
              <a:t>Gambling Income = $1.5M</a:t>
            </a:r>
          </a:p>
          <a:p>
            <a:r>
              <a:rPr lang="en-US" dirty="0"/>
              <a:t>Maple Tavern $550K</a:t>
            </a:r>
          </a:p>
          <a:p>
            <a:r>
              <a:rPr lang="en-US" dirty="0" err="1"/>
              <a:t>Malones</a:t>
            </a:r>
            <a:r>
              <a:rPr lang="en-US" dirty="0"/>
              <a:t> $563K</a:t>
            </a:r>
          </a:p>
          <a:p>
            <a:r>
              <a:rPr lang="en-US" dirty="0" err="1"/>
              <a:t>Duffys</a:t>
            </a:r>
            <a:r>
              <a:rPr lang="en-US" dirty="0"/>
              <a:t> $362K</a:t>
            </a:r>
          </a:p>
          <a:p>
            <a:endParaRPr lang="en-US" dirty="0"/>
          </a:p>
          <a:p>
            <a:r>
              <a:rPr lang="en-US" dirty="0"/>
              <a:t>Donations</a:t>
            </a:r>
          </a:p>
          <a:p>
            <a:r>
              <a:rPr lang="en-US" dirty="0"/>
              <a:t>$330K – OMGHA</a:t>
            </a:r>
          </a:p>
          <a:p>
            <a:r>
              <a:rPr lang="en-US" dirty="0"/>
              <a:t>$1500</a:t>
            </a:r>
            <a:r>
              <a:rPr lang="en-US" baseline="0" dirty="0"/>
              <a:t> – Yellow Tree</a:t>
            </a:r>
          </a:p>
          <a:p>
            <a:r>
              <a:rPr lang="en-US" baseline="0" dirty="0"/>
              <a:t>$1000 – MG Police</a:t>
            </a:r>
          </a:p>
          <a:p>
            <a:r>
              <a:rPr lang="en-US" baseline="0" dirty="0"/>
              <a:t>$1000 – MG Boys Booster Club</a:t>
            </a:r>
          </a:p>
          <a:p>
            <a:r>
              <a:rPr lang="en-US" baseline="0" dirty="0"/>
              <a:t>$1000 – Osseo Boys Booster Club</a:t>
            </a:r>
          </a:p>
          <a:p>
            <a:r>
              <a:rPr lang="en-US" baseline="0" dirty="0"/>
              <a:t>$1000 – Osseo Senior Party</a:t>
            </a:r>
            <a:endParaRPr lang="en-US" dirty="0"/>
          </a:p>
          <a:p>
            <a:endParaRPr lang="en-US" dirty="0"/>
          </a:p>
        </p:txBody>
      </p:sp>
      <p:sp>
        <p:nvSpPr>
          <p:cNvPr id="4" name="Slide Number Placeholder 3"/>
          <p:cNvSpPr>
            <a:spLocks noGrp="1"/>
          </p:cNvSpPr>
          <p:nvPr>
            <p:ph type="sldNum" sz="quarter" idx="10"/>
          </p:nvPr>
        </p:nvSpPr>
        <p:spPr/>
        <p:txBody>
          <a:bodyPr/>
          <a:lstStyle/>
          <a:p>
            <a:fld id="{F0F9D7EE-0634-4497-8933-FEFCA98E1105}" type="slidenum">
              <a:rPr lang="en-US" smtClean="0"/>
              <a:t>8</a:t>
            </a:fld>
            <a:endParaRPr lang="en-US" dirty="0"/>
          </a:p>
        </p:txBody>
      </p:sp>
    </p:spTree>
    <p:extLst>
      <p:ext uri="{BB962C8B-B14F-4D97-AF65-F5344CB8AC3E}">
        <p14:creationId xmlns:p14="http://schemas.microsoft.com/office/powerpoint/2010/main" val="612712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Hours</a:t>
            </a:r>
          </a:p>
          <a:p>
            <a:r>
              <a:rPr lang="en-US" dirty="0"/>
              <a:t>BP = $960</a:t>
            </a:r>
          </a:p>
          <a:p>
            <a:r>
              <a:rPr lang="en-US" dirty="0"/>
              <a:t>MG – 1386 @ $215 per hour = $298K</a:t>
            </a:r>
          </a:p>
          <a:p>
            <a:r>
              <a:rPr lang="en-US" dirty="0"/>
              <a:t>Osseo – 1508 @</a:t>
            </a:r>
            <a:r>
              <a:rPr lang="en-US" baseline="0" dirty="0"/>
              <a:t> $184 per hour = $278K</a:t>
            </a:r>
          </a:p>
          <a:p>
            <a:r>
              <a:rPr lang="en-US" baseline="0" dirty="0"/>
              <a:t>Velocity – 687 @ $230 per hour = $158K</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0F9D7EE-0634-4497-8933-FEFCA98E1105}" type="slidenum">
              <a:rPr lang="en-US" smtClean="0"/>
              <a:t>10</a:t>
            </a:fld>
            <a:endParaRPr lang="en-US" dirty="0"/>
          </a:p>
        </p:txBody>
      </p:sp>
    </p:spTree>
    <p:extLst>
      <p:ext uri="{BB962C8B-B14F-4D97-AF65-F5344CB8AC3E}">
        <p14:creationId xmlns:p14="http://schemas.microsoft.com/office/powerpoint/2010/main" val="708964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9D7EE-0634-4497-8933-FEFCA98E1105}" type="slidenum">
              <a:rPr lang="en-US" smtClean="0"/>
              <a:t>21</a:t>
            </a:fld>
            <a:endParaRPr lang="en-US" dirty="0"/>
          </a:p>
        </p:txBody>
      </p:sp>
    </p:spTree>
    <p:extLst>
      <p:ext uri="{BB962C8B-B14F-4D97-AF65-F5344CB8AC3E}">
        <p14:creationId xmlns:p14="http://schemas.microsoft.com/office/powerpoint/2010/main" val="3027375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097A4-5FB2-4655-BF31-511BE37959D8}" type="slidenum">
              <a:rPr lang="en-US" smtClean="0"/>
              <a:t>44</a:t>
            </a:fld>
            <a:endParaRPr lang="en-US" dirty="0"/>
          </a:p>
        </p:txBody>
      </p:sp>
    </p:spTree>
    <p:extLst>
      <p:ext uri="{BB962C8B-B14F-4D97-AF65-F5344CB8AC3E}">
        <p14:creationId xmlns:p14="http://schemas.microsoft.com/office/powerpoint/2010/main" val="1560848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6A7F8D5-338A-4DAA-A723-B28C5C89165C}" type="datetimeFigureOut">
              <a:rPr lang="en-US" smtClean="0"/>
              <a:t>4/17/2023</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5740B93-AC30-494A-845F-F0834DD8D468}"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6A7F8D5-338A-4DAA-A723-B28C5C89165C}" type="datetimeFigureOut">
              <a:rPr lang="en-US" smtClean="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40B93-AC30-494A-845F-F0834DD8D46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6A7F8D5-338A-4DAA-A723-B28C5C89165C}" type="datetimeFigureOut">
              <a:rPr lang="en-US" smtClean="0"/>
              <a:t>4/17/2023</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65740B93-AC30-494A-845F-F0834DD8D468}"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6A7F8D5-338A-4DAA-A723-B28C5C89165C}" type="datetimeFigureOut">
              <a:rPr lang="en-US" smtClean="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5740B93-AC30-494A-845F-F0834DD8D468}"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46A7F8D5-338A-4DAA-A723-B28C5C89165C}" type="datetimeFigureOut">
              <a:rPr lang="en-US" smtClean="0"/>
              <a:t>4/17/2023</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5740B93-AC30-494A-845F-F0834DD8D468}"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46A7F8D5-338A-4DAA-A723-B28C5C89165C}" type="datetimeFigureOut">
              <a:rPr lang="en-US" smtClean="0"/>
              <a:t>4/17/2023</a:t>
            </a:fld>
            <a:endParaRPr lang="en-US" dirty="0"/>
          </a:p>
        </p:txBody>
      </p:sp>
      <p:sp>
        <p:nvSpPr>
          <p:cNvPr id="10" name="Slide Number Placeholder 9"/>
          <p:cNvSpPr>
            <a:spLocks noGrp="1"/>
          </p:cNvSpPr>
          <p:nvPr>
            <p:ph type="sldNum" sz="quarter" idx="16"/>
          </p:nvPr>
        </p:nvSpPr>
        <p:spPr/>
        <p:txBody>
          <a:bodyPr rtlCol="0"/>
          <a:lstStyle/>
          <a:p>
            <a:fld id="{65740B93-AC30-494A-845F-F0834DD8D468}"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46A7F8D5-338A-4DAA-A723-B28C5C89165C}" type="datetimeFigureOut">
              <a:rPr lang="en-US" smtClean="0"/>
              <a:t>4/17/2023</a:t>
            </a:fld>
            <a:endParaRPr lang="en-US" dirty="0"/>
          </a:p>
        </p:txBody>
      </p:sp>
      <p:sp>
        <p:nvSpPr>
          <p:cNvPr id="12" name="Slide Number Placeholder 11"/>
          <p:cNvSpPr>
            <a:spLocks noGrp="1"/>
          </p:cNvSpPr>
          <p:nvPr>
            <p:ph type="sldNum" sz="quarter" idx="16"/>
          </p:nvPr>
        </p:nvSpPr>
        <p:spPr/>
        <p:txBody>
          <a:bodyPr rtlCol="0"/>
          <a:lstStyle/>
          <a:p>
            <a:fld id="{65740B93-AC30-494A-845F-F0834DD8D468}"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6A7F8D5-338A-4DAA-A723-B28C5C89165C}" type="datetimeFigureOut">
              <a:rPr lang="en-US" smtClean="0"/>
              <a:t>4/17/2023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5740B93-AC30-494A-845F-F0834DD8D46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7F8D5-338A-4DAA-A723-B28C5C89165C}" type="datetimeFigureOut">
              <a:rPr lang="en-US" smtClean="0"/>
              <a:t>4/17/2023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5740B93-AC30-494A-845F-F0834DD8D46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46A7F8D5-338A-4DAA-A723-B28C5C89165C}" type="datetimeFigureOut">
              <a:rPr lang="en-US" smtClean="0"/>
              <a:t>4/17/2023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5740B93-AC30-494A-845F-F0834DD8D468}"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46A7F8D5-338A-4DAA-A723-B28C5C89165C}" type="datetimeFigureOut">
              <a:rPr lang="en-US" smtClean="0"/>
              <a:t>4/17/2023</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5740B93-AC30-494A-845F-F0834DD8D468}"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6A7F8D5-338A-4DAA-A723-B28C5C89165C}" type="datetimeFigureOut">
              <a:rPr lang="en-US" smtClean="0"/>
              <a:t>4/17/2023</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5740B93-AC30-494A-845F-F0834DD8D46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Omgha Annual Meeting</a:t>
            </a:r>
          </a:p>
        </p:txBody>
      </p:sp>
      <p:sp>
        <p:nvSpPr>
          <p:cNvPr id="3" name="Subtitle 2"/>
          <p:cNvSpPr>
            <a:spLocks noGrp="1"/>
          </p:cNvSpPr>
          <p:nvPr>
            <p:ph type="subTitle" idx="1"/>
          </p:nvPr>
        </p:nvSpPr>
        <p:spPr/>
        <p:txBody>
          <a:bodyPr/>
          <a:lstStyle/>
          <a:p>
            <a:r>
              <a:rPr lang="en-US" dirty="0"/>
              <a:t>April 17</a:t>
            </a:r>
            <a:r>
              <a:rPr lang="en-US" baseline="30000" dirty="0"/>
              <a:t>th</a:t>
            </a:r>
            <a:r>
              <a:rPr lang="en-US" dirty="0"/>
              <a:t>, 2023</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143000"/>
            <a:ext cx="2514600" cy="2514600"/>
          </a:xfrm>
          <a:prstGeom prst="rect">
            <a:avLst/>
          </a:prstGeom>
        </p:spPr>
      </p:pic>
    </p:spTree>
    <p:extLst>
      <p:ext uri="{BB962C8B-B14F-4D97-AF65-F5344CB8AC3E}">
        <p14:creationId xmlns:p14="http://schemas.microsoft.com/office/powerpoint/2010/main" val="2919719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dirty="0">
                <a:solidFill>
                  <a:schemeClr val="tx1"/>
                </a:solidFill>
              </a:rPr>
              <a:t>Expense Breakout</a:t>
            </a:r>
          </a:p>
        </p:txBody>
      </p:sp>
      <p:sp>
        <p:nvSpPr>
          <p:cNvPr id="2" name="Content Placeholder 1">
            <a:extLst>
              <a:ext uri="{FF2B5EF4-FFF2-40B4-BE49-F238E27FC236}">
                <a16:creationId xmlns:a16="http://schemas.microsoft.com/office/drawing/2014/main" id="{03EC68A6-4088-42D0-83DA-96C7C16EB72D}"/>
              </a:ext>
            </a:extLst>
          </p:cNvPr>
          <p:cNvSpPr>
            <a:spLocks noGrp="1"/>
          </p:cNvSpPr>
          <p:nvPr>
            <p:ph sz="quarter" idx="1"/>
          </p:nvPr>
        </p:nvSpPr>
        <p:spPr>
          <a:xfrm>
            <a:off x="612648" y="1621420"/>
            <a:ext cx="8153400" cy="4495800"/>
          </a:xfrm>
        </p:spPr>
        <p:txBody>
          <a:bodyPr/>
          <a:lstStyle/>
          <a:p>
            <a:pPr marL="0" indent="0">
              <a:buNone/>
            </a:pPr>
            <a:endParaRPr lang="en-US" dirty="0"/>
          </a:p>
          <a:p>
            <a:pPr marL="0" indent="0">
              <a:buNone/>
            </a:pPr>
            <a:endParaRPr lang="en-US" dirty="0"/>
          </a:p>
        </p:txBody>
      </p:sp>
      <p:graphicFrame>
        <p:nvGraphicFramePr>
          <p:cNvPr id="5" name="Table 4"/>
          <p:cNvGraphicFramePr>
            <a:graphicFrameLocks noGrp="1"/>
          </p:cNvGraphicFramePr>
          <p:nvPr/>
        </p:nvGraphicFramePr>
        <p:xfrm>
          <a:off x="152399" y="1752600"/>
          <a:ext cx="8820681" cy="4719320"/>
        </p:xfrm>
        <a:graphic>
          <a:graphicData uri="http://schemas.openxmlformats.org/drawingml/2006/table">
            <a:tbl>
              <a:tblPr firstRow="1" bandRow="1">
                <a:tableStyleId>{7E9639D4-E3E2-4D34-9284-5A2195B3D0D7}</a:tableStyleId>
              </a:tblPr>
              <a:tblGrid>
                <a:gridCol w="2492800">
                  <a:extLst>
                    <a:ext uri="{9D8B030D-6E8A-4147-A177-3AD203B41FA5}">
                      <a16:colId xmlns:a16="http://schemas.microsoft.com/office/drawing/2014/main" val="1350395553"/>
                    </a:ext>
                  </a:extLst>
                </a:gridCol>
                <a:gridCol w="1150524">
                  <a:extLst>
                    <a:ext uri="{9D8B030D-6E8A-4147-A177-3AD203B41FA5}">
                      <a16:colId xmlns:a16="http://schemas.microsoft.com/office/drawing/2014/main" val="2573648647"/>
                    </a:ext>
                  </a:extLst>
                </a:gridCol>
                <a:gridCol w="1150524">
                  <a:extLst>
                    <a:ext uri="{9D8B030D-6E8A-4147-A177-3AD203B41FA5}">
                      <a16:colId xmlns:a16="http://schemas.microsoft.com/office/drawing/2014/main" val="4056238000"/>
                    </a:ext>
                  </a:extLst>
                </a:gridCol>
                <a:gridCol w="1150524">
                  <a:extLst>
                    <a:ext uri="{9D8B030D-6E8A-4147-A177-3AD203B41FA5}">
                      <a16:colId xmlns:a16="http://schemas.microsoft.com/office/drawing/2014/main" val="150896078"/>
                    </a:ext>
                  </a:extLst>
                </a:gridCol>
                <a:gridCol w="2876309">
                  <a:extLst>
                    <a:ext uri="{9D8B030D-6E8A-4147-A177-3AD203B41FA5}">
                      <a16:colId xmlns:a16="http://schemas.microsoft.com/office/drawing/2014/main" val="1221678320"/>
                    </a:ext>
                  </a:extLst>
                </a:gridCol>
              </a:tblGrid>
              <a:tr h="370840">
                <a:tc>
                  <a:txBody>
                    <a:bodyPr/>
                    <a:lstStyle/>
                    <a:p>
                      <a:r>
                        <a:rPr lang="en-US" dirty="0"/>
                        <a:t>Hockey P&amp;L</a:t>
                      </a:r>
                    </a:p>
                  </a:txBody>
                  <a:tcPr anchor="b">
                    <a:solidFill>
                      <a:schemeClr val="accent1"/>
                    </a:solidFill>
                  </a:tcPr>
                </a:tc>
                <a:tc>
                  <a:txBody>
                    <a:bodyPr/>
                    <a:lstStyle/>
                    <a:p>
                      <a:pPr algn="ctr"/>
                      <a:r>
                        <a:rPr lang="en-US" dirty="0"/>
                        <a:t>22-23</a:t>
                      </a:r>
                    </a:p>
                    <a:p>
                      <a:pPr algn="ctr"/>
                      <a:r>
                        <a:rPr lang="en-US" dirty="0"/>
                        <a:t>Budget</a:t>
                      </a:r>
                    </a:p>
                  </a:txBody>
                  <a:tcPr anchor="b">
                    <a:solidFill>
                      <a:schemeClr val="accent1"/>
                    </a:solidFill>
                  </a:tcPr>
                </a:tc>
                <a:tc>
                  <a:txBody>
                    <a:bodyPr/>
                    <a:lstStyle/>
                    <a:p>
                      <a:pPr algn="ctr"/>
                      <a:r>
                        <a:rPr lang="en-US" dirty="0"/>
                        <a:t>22-23</a:t>
                      </a:r>
                    </a:p>
                    <a:p>
                      <a:pPr algn="ctr"/>
                      <a:r>
                        <a:rPr lang="en-US" dirty="0"/>
                        <a:t>Forecast</a:t>
                      </a:r>
                      <a:endParaRPr lang="en-US" baseline="0" dirty="0"/>
                    </a:p>
                  </a:txBody>
                  <a:tcPr anchor="b">
                    <a:solidFill>
                      <a:schemeClr val="accent1"/>
                    </a:solidFill>
                  </a:tcPr>
                </a:tc>
                <a:tc>
                  <a:txBody>
                    <a:bodyPr/>
                    <a:lstStyle/>
                    <a:p>
                      <a:pPr algn="ctr"/>
                      <a:r>
                        <a:rPr lang="en-US" baseline="0" dirty="0"/>
                        <a:t>H/(L)</a:t>
                      </a:r>
                    </a:p>
                  </a:txBody>
                  <a:tcPr anchor="b">
                    <a:solidFill>
                      <a:schemeClr val="accent1"/>
                    </a:solidFill>
                  </a:tcPr>
                </a:tc>
                <a:tc>
                  <a:txBody>
                    <a:bodyPr/>
                    <a:lstStyle/>
                    <a:p>
                      <a:pPr algn="ctr"/>
                      <a:r>
                        <a:rPr lang="en-US" baseline="0" dirty="0"/>
                        <a:t>Notes</a:t>
                      </a:r>
                    </a:p>
                  </a:txBody>
                  <a:tcPr anchor="b">
                    <a:solidFill>
                      <a:schemeClr val="accent1"/>
                    </a:solidFill>
                  </a:tcPr>
                </a:tc>
                <a:extLst>
                  <a:ext uri="{0D108BD9-81ED-4DB2-BD59-A6C34878D82A}">
                    <a16:rowId xmlns:a16="http://schemas.microsoft.com/office/drawing/2014/main" val="736740820"/>
                  </a:ext>
                </a:extLst>
              </a:tr>
              <a:tr h="370840">
                <a:tc>
                  <a:txBody>
                    <a:bodyPr/>
                    <a:lstStyle/>
                    <a:p>
                      <a:r>
                        <a:rPr lang="en-US" dirty="0"/>
                        <a:t>Expenses</a:t>
                      </a:r>
                    </a:p>
                  </a:txBody>
                  <a:tcPr>
                    <a:solidFill>
                      <a:schemeClr val="bg1">
                        <a:lumMod val="75000"/>
                      </a:schemeClr>
                    </a:solidFill>
                  </a:tcPr>
                </a:tc>
                <a:tc>
                  <a:txBody>
                    <a:bodyPr/>
                    <a:lstStyle/>
                    <a:p>
                      <a:pPr algn="ctr"/>
                      <a:r>
                        <a:rPr lang="en-US" dirty="0">
                          <a:solidFill>
                            <a:schemeClr val="bg1">
                              <a:lumMod val="50000"/>
                            </a:schemeClr>
                          </a:solidFill>
                        </a:rPr>
                        <a:t>$2,284</a:t>
                      </a:r>
                    </a:p>
                  </a:txBody>
                  <a:tcPr>
                    <a:solidFill>
                      <a:schemeClr val="bg1">
                        <a:lumMod val="75000"/>
                      </a:schemeClr>
                    </a:solidFill>
                  </a:tcPr>
                </a:tc>
                <a:tc>
                  <a:txBody>
                    <a:bodyPr/>
                    <a:lstStyle/>
                    <a:p>
                      <a:pPr algn="ctr"/>
                      <a:r>
                        <a:rPr lang="en-US" dirty="0"/>
                        <a:t>$2,263</a:t>
                      </a:r>
                    </a:p>
                  </a:txBody>
                  <a:tcPr>
                    <a:solidFill>
                      <a:schemeClr val="bg1">
                        <a:lumMod val="75000"/>
                      </a:schemeClr>
                    </a:solidFill>
                  </a:tcPr>
                </a:tc>
                <a:tc>
                  <a:txBody>
                    <a:bodyPr/>
                    <a:lstStyle/>
                    <a:p>
                      <a:pPr algn="ctr"/>
                      <a:r>
                        <a:rPr lang="en-US" dirty="0">
                          <a:solidFill>
                            <a:srgbClr val="00B050"/>
                          </a:solidFill>
                        </a:rPr>
                        <a:t>($21)</a:t>
                      </a:r>
                    </a:p>
                  </a:txBody>
                  <a:tcPr>
                    <a:solidFill>
                      <a:schemeClr val="bg1">
                        <a:lumMod val="75000"/>
                      </a:schemeClr>
                    </a:solidFill>
                  </a:tcPr>
                </a:tc>
                <a:tc>
                  <a:txBody>
                    <a:bodyPr/>
                    <a:lstStyle/>
                    <a:p>
                      <a:pPr algn="ctr"/>
                      <a:endParaRPr lang="en-US" dirty="0"/>
                    </a:p>
                  </a:txBody>
                  <a:tcPr>
                    <a:solidFill>
                      <a:schemeClr val="bg1">
                        <a:lumMod val="75000"/>
                      </a:schemeClr>
                    </a:solidFill>
                  </a:tcPr>
                </a:tc>
                <a:extLst>
                  <a:ext uri="{0D108BD9-81ED-4DB2-BD59-A6C34878D82A}">
                    <a16:rowId xmlns:a16="http://schemas.microsoft.com/office/drawing/2014/main" val="1926663062"/>
                  </a:ext>
                </a:extLst>
              </a:tr>
              <a:tr h="370840">
                <a:tc>
                  <a:txBody>
                    <a:bodyPr/>
                    <a:lstStyle/>
                    <a:p>
                      <a:r>
                        <a:rPr lang="en-US" dirty="0"/>
                        <a:t>  Ice</a:t>
                      </a:r>
                      <a:r>
                        <a:rPr lang="en-US" baseline="0" dirty="0"/>
                        <a:t> Expense</a:t>
                      </a:r>
                      <a:endParaRPr lang="en-US" dirty="0"/>
                    </a:p>
                  </a:txBody>
                  <a:tcPr/>
                </a:tc>
                <a:tc>
                  <a:txBody>
                    <a:bodyPr/>
                    <a:lstStyle/>
                    <a:p>
                      <a:pPr algn="ctr"/>
                      <a:r>
                        <a:rPr lang="en-US" dirty="0">
                          <a:solidFill>
                            <a:schemeClr val="bg1">
                              <a:lumMod val="50000"/>
                            </a:schemeClr>
                          </a:solidFill>
                        </a:rPr>
                        <a:t>817</a:t>
                      </a:r>
                    </a:p>
                  </a:txBody>
                  <a:tcPr/>
                </a:tc>
                <a:tc>
                  <a:txBody>
                    <a:bodyPr/>
                    <a:lstStyle/>
                    <a:p>
                      <a:pPr algn="ctr"/>
                      <a:r>
                        <a:rPr lang="en-US" dirty="0"/>
                        <a:t>817</a:t>
                      </a:r>
                    </a:p>
                  </a:txBody>
                  <a:tcPr/>
                </a:tc>
                <a:tc>
                  <a:txBody>
                    <a:bodyPr/>
                    <a:lstStyle/>
                    <a:p>
                      <a:pPr algn="ctr"/>
                      <a:r>
                        <a:rPr lang="en-US" dirty="0">
                          <a:solidFill>
                            <a:schemeClr val="tx1"/>
                          </a:solidFill>
                        </a:rPr>
                        <a:t>-</a:t>
                      </a:r>
                    </a:p>
                  </a:txBody>
                  <a:tcPr/>
                </a:tc>
                <a:tc>
                  <a:txBody>
                    <a:bodyPr/>
                    <a:lstStyle/>
                    <a:p>
                      <a:pPr algn="ctr"/>
                      <a:r>
                        <a:rPr lang="en-US" sz="1400" dirty="0">
                          <a:solidFill>
                            <a:schemeClr val="tx1"/>
                          </a:solidFill>
                        </a:rPr>
                        <a:t>Osseo/Maple Grove/Velocity</a:t>
                      </a:r>
                    </a:p>
                  </a:txBody>
                  <a:tcPr/>
                </a:tc>
                <a:extLst>
                  <a:ext uri="{0D108BD9-81ED-4DB2-BD59-A6C34878D82A}">
                    <a16:rowId xmlns:a16="http://schemas.microsoft.com/office/drawing/2014/main" val="2940603465"/>
                  </a:ext>
                </a:extLst>
              </a:tr>
              <a:tr h="370840">
                <a:tc>
                  <a:txBody>
                    <a:bodyPr/>
                    <a:lstStyle/>
                    <a:p>
                      <a:r>
                        <a:rPr lang="en-US" dirty="0"/>
                        <a:t>  Rink</a:t>
                      </a:r>
                      <a:r>
                        <a:rPr lang="en-US" baseline="0" dirty="0"/>
                        <a:t> Loans</a:t>
                      </a:r>
                      <a:endParaRPr lang="en-US" dirty="0"/>
                    </a:p>
                  </a:txBody>
                  <a:tcPr/>
                </a:tc>
                <a:tc>
                  <a:txBody>
                    <a:bodyPr/>
                    <a:lstStyle/>
                    <a:p>
                      <a:pPr algn="ctr"/>
                      <a:r>
                        <a:rPr lang="en-US" dirty="0">
                          <a:solidFill>
                            <a:schemeClr val="bg1">
                              <a:lumMod val="50000"/>
                            </a:schemeClr>
                          </a:solidFill>
                        </a:rPr>
                        <a:t>111</a:t>
                      </a:r>
                    </a:p>
                  </a:txBody>
                  <a:tcPr/>
                </a:tc>
                <a:tc>
                  <a:txBody>
                    <a:bodyPr/>
                    <a:lstStyle/>
                    <a:p>
                      <a:pPr algn="ctr"/>
                      <a:r>
                        <a:rPr lang="en-US" dirty="0"/>
                        <a:t>111</a:t>
                      </a:r>
                    </a:p>
                  </a:txBody>
                  <a:tcPr/>
                </a:tc>
                <a:tc>
                  <a:txBody>
                    <a:bodyPr/>
                    <a:lstStyle/>
                    <a:p>
                      <a:pPr algn="ctr"/>
                      <a:r>
                        <a:rPr lang="en-US" dirty="0">
                          <a:solidFill>
                            <a:schemeClr val="tx1"/>
                          </a:solidFill>
                        </a:rPr>
                        <a:t>-</a:t>
                      </a:r>
                    </a:p>
                  </a:txBody>
                  <a:tcPr/>
                </a:tc>
                <a:tc>
                  <a:txBody>
                    <a:bodyPr/>
                    <a:lstStyle/>
                    <a:p>
                      <a:pPr algn="ctr"/>
                      <a:r>
                        <a:rPr lang="en-US" sz="1400" dirty="0">
                          <a:solidFill>
                            <a:schemeClr val="tx1"/>
                          </a:solidFill>
                        </a:rPr>
                        <a:t>Osseo $111K</a:t>
                      </a:r>
                    </a:p>
                  </a:txBody>
                  <a:tcPr/>
                </a:tc>
                <a:extLst>
                  <a:ext uri="{0D108BD9-81ED-4DB2-BD59-A6C34878D82A}">
                    <a16:rowId xmlns:a16="http://schemas.microsoft.com/office/drawing/2014/main" val="3888254154"/>
                  </a:ext>
                </a:extLst>
              </a:tr>
              <a:tr h="370840">
                <a:tc>
                  <a:txBody>
                    <a:bodyPr/>
                    <a:lstStyle/>
                    <a:p>
                      <a:r>
                        <a:rPr lang="en-US" dirty="0"/>
                        <a:t>  Traveling Tournaments</a:t>
                      </a:r>
                    </a:p>
                  </a:txBody>
                  <a:tcPr/>
                </a:tc>
                <a:tc>
                  <a:txBody>
                    <a:bodyPr/>
                    <a:lstStyle/>
                    <a:p>
                      <a:pPr algn="ctr"/>
                      <a:r>
                        <a:rPr lang="en-US" dirty="0">
                          <a:solidFill>
                            <a:schemeClr val="bg1">
                              <a:lumMod val="50000"/>
                            </a:schemeClr>
                          </a:solidFill>
                        </a:rPr>
                        <a:t>208</a:t>
                      </a:r>
                    </a:p>
                  </a:txBody>
                  <a:tcPr/>
                </a:tc>
                <a:tc>
                  <a:txBody>
                    <a:bodyPr/>
                    <a:lstStyle/>
                    <a:p>
                      <a:pPr algn="ctr"/>
                      <a:r>
                        <a:rPr lang="en-US" dirty="0"/>
                        <a:t>208</a:t>
                      </a:r>
                    </a:p>
                  </a:txBody>
                  <a:tcPr/>
                </a:tc>
                <a:tc>
                  <a:txBody>
                    <a:bodyPr/>
                    <a:lstStyle/>
                    <a:p>
                      <a:pPr algn="ctr"/>
                      <a:r>
                        <a:rPr lang="en-US" dirty="0">
                          <a:solidFill>
                            <a:schemeClr val="tx1"/>
                          </a:solidFill>
                        </a:rPr>
                        <a:t>-</a:t>
                      </a:r>
                      <a:endParaRPr lang="en-US" dirty="0">
                        <a:solidFill>
                          <a:srgbClr val="00B050"/>
                        </a:solidFill>
                      </a:endParaRPr>
                    </a:p>
                  </a:txBody>
                  <a:tcPr/>
                </a:tc>
                <a:tc>
                  <a:txBody>
                    <a:bodyPr/>
                    <a:lstStyle/>
                    <a:p>
                      <a:pPr algn="ctr"/>
                      <a:endParaRPr lang="en-US" sz="1400" dirty="0">
                        <a:solidFill>
                          <a:srgbClr val="FF0000"/>
                        </a:solidFill>
                      </a:endParaRPr>
                    </a:p>
                  </a:txBody>
                  <a:tcPr/>
                </a:tc>
                <a:extLst>
                  <a:ext uri="{0D108BD9-81ED-4DB2-BD59-A6C34878D82A}">
                    <a16:rowId xmlns:a16="http://schemas.microsoft.com/office/drawing/2014/main" val="1386712824"/>
                  </a:ext>
                </a:extLst>
              </a:tr>
              <a:tr h="370840">
                <a:tc>
                  <a:txBody>
                    <a:bodyPr/>
                    <a:lstStyle/>
                    <a:p>
                      <a:r>
                        <a:rPr lang="en-US" dirty="0"/>
                        <a:t>  District/Region</a:t>
                      </a:r>
                      <a:r>
                        <a:rPr lang="en-US" baseline="0" dirty="0"/>
                        <a:t>/State</a:t>
                      </a:r>
                      <a:endParaRPr lang="en-US" dirty="0"/>
                    </a:p>
                  </a:txBody>
                  <a:tcPr/>
                </a:tc>
                <a:tc>
                  <a:txBody>
                    <a:bodyPr/>
                    <a:lstStyle/>
                    <a:p>
                      <a:pPr algn="ctr"/>
                      <a:r>
                        <a:rPr lang="en-US" dirty="0">
                          <a:solidFill>
                            <a:schemeClr val="bg1">
                              <a:lumMod val="50000"/>
                            </a:schemeClr>
                          </a:solidFill>
                        </a:rPr>
                        <a:t>125</a:t>
                      </a:r>
                    </a:p>
                  </a:txBody>
                  <a:tcPr/>
                </a:tc>
                <a:tc>
                  <a:txBody>
                    <a:bodyPr/>
                    <a:lstStyle/>
                    <a:p>
                      <a:pPr algn="ctr"/>
                      <a:r>
                        <a:rPr lang="en-US" dirty="0"/>
                        <a:t>118</a:t>
                      </a:r>
                    </a:p>
                  </a:txBody>
                  <a:tcPr/>
                </a:tc>
                <a:tc>
                  <a:txBody>
                    <a:bodyPr/>
                    <a:lstStyle/>
                    <a:p>
                      <a:pPr algn="ctr"/>
                      <a:r>
                        <a:rPr lang="en-US" dirty="0">
                          <a:solidFill>
                            <a:srgbClr val="00B050"/>
                          </a:solidFill>
                        </a:rPr>
                        <a:t>(7)</a:t>
                      </a:r>
                    </a:p>
                  </a:txBody>
                  <a:tcPr/>
                </a:tc>
                <a:tc>
                  <a:txBody>
                    <a:bodyPr/>
                    <a:lstStyle/>
                    <a:p>
                      <a:pPr algn="ctr"/>
                      <a:r>
                        <a:rPr lang="en-US" sz="1400" dirty="0">
                          <a:solidFill>
                            <a:schemeClr val="tx1"/>
                          </a:solidFill>
                        </a:rPr>
                        <a:t>Refs $54K, Tourney $28K, R/S $13K</a:t>
                      </a:r>
                    </a:p>
                  </a:txBody>
                  <a:tcPr/>
                </a:tc>
                <a:extLst>
                  <a:ext uri="{0D108BD9-81ED-4DB2-BD59-A6C34878D82A}">
                    <a16:rowId xmlns:a16="http://schemas.microsoft.com/office/drawing/2014/main" val="4181448883"/>
                  </a:ext>
                </a:extLst>
              </a:tr>
              <a:tr h="370840">
                <a:tc>
                  <a:txBody>
                    <a:bodyPr/>
                    <a:lstStyle/>
                    <a:p>
                      <a:r>
                        <a:rPr lang="en-US" dirty="0"/>
                        <a:t>  Equipment</a:t>
                      </a:r>
                    </a:p>
                  </a:txBody>
                  <a:tcPr/>
                </a:tc>
                <a:tc>
                  <a:txBody>
                    <a:bodyPr/>
                    <a:lstStyle/>
                    <a:p>
                      <a:pPr algn="ctr"/>
                      <a:r>
                        <a:rPr lang="en-US" dirty="0">
                          <a:solidFill>
                            <a:schemeClr val="bg1">
                              <a:lumMod val="50000"/>
                            </a:schemeClr>
                          </a:solidFill>
                        </a:rPr>
                        <a:t>147</a:t>
                      </a:r>
                    </a:p>
                  </a:txBody>
                  <a:tcPr/>
                </a:tc>
                <a:tc>
                  <a:txBody>
                    <a:bodyPr/>
                    <a:lstStyle/>
                    <a:p>
                      <a:pPr algn="ctr"/>
                      <a:r>
                        <a:rPr lang="en-US" dirty="0"/>
                        <a:t>154</a:t>
                      </a:r>
                    </a:p>
                  </a:txBody>
                  <a:tcPr/>
                </a:tc>
                <a:tc>
                  <a:txBody>
                    <a:bodyPr/>
                    <a:lstStyle/>
                    <a:p>
                      <a:pPr algn="ctr"/>
                      <a:r>
                        <a:rPr lang="en-US" dirty="0">
                          <a:solidFill>
                            <a:srgbClr val="FF0000"/>
                          </a:solidFill>
                        </a:rPr>
                        <a:t>7</a:t>
                      </a:r>
                    </a:p>
                  </a:txBody>
                  <a:tcPr/>
                </a:tc>
                <a:tc>
                  <a:txBody>
                    <a:bodyPr/>
                    <a:lstStyle/>
                    <a:p>
                      <a:pPr algn="ctr"/>
                      <a:r>
                        <a:rPr lang="en-US" sz="1400" dirty="0">
                          <a:solidFill>
                            <a:schemeClr val="tx1"/>
                          </a:solidFill>
                        </a:rPr>
                        <a:t>Jerseys/Socks</a:t>
                      </a:r>
                      <a:r>
                        <a:rPr lang="en-US" sz="1400" baseline="0" dirty="0">
                          <a:solidFill>
                            <a:schemeClr val="tx1"/>
                          </a:solidFill>
                        </a:rPr>
                        <a:t> $127K, Coaches $24K</a:t>
                      </a:r>
                      <a:endParaRPr lang="en-US" sz="1400" dirty="0">
                        <a:solidFill>
                          <a:schemeClr val="tx1"/>
                        </a:solidFill>
                      </a:endParaRPr>
                    </a:p>
                  </a:txBody>
                  <a:tcPr/>
                </a:tc>
                <a:extLst>
                  <a:ext uri="{0D108BD9-81ED-4DB2-BD59-A6C34878D82A}">
                    <a16:rowId xmlns:a16="http://schemas.microsoft.com/office/drawing/2014/main" val="1698773407"/>
                  </a:ext>
                </a:extLst>
              </a:tr>
              <a:tr h="370840">
                <a:tc>
                  <a:txBody>
                    <a:bodyPr/>
                    <a:lstStyle/>
                    <a:p>
                      <a:r>
                        <a:rPr lang="en-US" baseline="0" dirty="0"/>
                        <a:t>  Skill Development</a:t>
                      </a:r>
                      <a:endParaRPr lang="en-US" dirty="0"/>
                    </a:p>
                  </a:txBody>
                  <a:tcPr/>
                </a:tc>
                <a:tc>
                  <a:txBody>
                    <a:bodyPr/>
                    <a:lstStyle/>
                    <a:p>
                      <a:pPr algn="ctr"/>
                      <a:r>
                        <a:rPr lang="en-US" dirty="0">
                          <a:solidFill>
                            <a:schemeClr val="bg1">
                              <a:lumMod val="50000"/>
                            </a:schemeClr>
                          </a:solidFill>
                        </a:rPr>
                        <a:t>144</a:t>
                      </a:r>
                    </a:p>
                  </a:txBody>
                  <a:tcPr/>
                </a:tc>
                <a:tc>
                  <a:txBody>
                    <a:bodyPr/>
                    <a:lstStyle/>
                    <a:p>
                      <a:pPr algn="ctr"/>
                      <a:r>
                        <a:rPr lang="en-US" dirty="0"/>
                        <a:t>123</a:t>
                      </a:r>
                    </a:p>
                  </a:txBody>
                  <a:tcPr/>
                </a:tc>
                <a:tc>
                  <a:txBody>
                    <a:bodyPr/>
                    <a:lstStyle/>
                    <a:p>
                      <a:pPr algn="ctr"/>
                      <a:r>
                        <a:rPr lang="en-US" dirty="0">
                          <a:solidFill>
                            <a:srgbClr val="00B050"/>
                          </a:solidFill>
                        </a:rPr>
                        <a:t>(21)</a:t>
                      </a:r>
                    </a:p>
                  </a:txBody>
                  <a:tcPr/>
                </a:tc>
                <a:tc>
                  <a:txBody>
                    <a:bodyPr/>
                    <a:lstStyle/>
                    <a:p>
                      <a:pPr algn="ctr"/>
                      <a:r>
                        <a:rPr lang="en-US" sz="1400" dirty="0">
                          <a:solidFill>
                            <a:schemeClr val="tx1"/>
                          </a:solidFill>
                        </a:rPr>
                        <a:t>N1 $39K, Mega $22K, Vel $36K</a:t>
                      </a:r>
                    </a:p>
                  </a:txBody>
                  <a:tcPr/>
                </a:tc>
                <a:extLst>
                  <a:ext uri="{0D108BD9-81ED-4DB2-BD59-A6C34878D82A}">
                    <a16:rowId xmlns:a16="http://schemas.microsoft.com/office/drawing/2014/main" val="936080026"/>
                  </a:ext>
                </a:extLst>
              </a:tr>
              <a:tr h="370840">
                <a:tc>
                  <a:txBody>
                    <a:bodyPr/>
                    <a:lstStyle/>
                    <a:p>
                      <a:r>
                        <a:rPr lang="en-US" dirty="0"/>
                        <a:t>  Coaching</a:t>
                      </a:r>
                      <a:r>
                        <a:rPr lang="en-US" baseline="0" dirty="0"/>
                        <a:t> Costs</a:t>
                      </a:r>
                      <a:endParaRPr lang="en-US" dirty="0"/>
                    </a:p>
                  </a:txBody>
                  <a:tcPr/>
                </a:tc>
                <a:tc>
                  <a:txBody>
                    <a:bodyPr/>
                    <a:lstStyle/>
                    <a:p>
                      <a:pPr algn="ctr"/>
                      <a:r>
                        <a:rPr lang="en-US" dirty="0">
                          <a:solidFill>
                            <a:schemeClr val="bg1">
                              <a:lumMod val="50000"/>
                            </a:schemeClr>
                          </a:solidFill>
                        </a:rPr>
                        <a:t>124</a:t>
                      </a:r>
                    </a:p>
                  </a:txBody>
                  <a:tcPr/>
                </a:tc>
                <a:tc>
                  <a:txBody>
                    <a:bodyPr/>
                    <a:lstStyle/>
                    <a:p>
                      <a:pPr algn="ctr"/>
                      <a:r>
                        <a:rPr lang="en-US" dirty="0"/>
                        <a:t>124</a:t>
                      </a:r>
                    </a:p>
                  </a:txBody>
                  <a:tcPr/>
                </a:tc>
                <a:tc>
                  <a:txBody>
                    <a:bodyPr/>
                    <a:lstStyle/>
                    <a:p>
                      <a:pPr algn="ctr"/>
                      <a:r>
                        <a:rPr lang="en-US" dirty="0">
                          <a:solidFill>
                            <a:schemeClr val="tx1"/>
                          </a:solidFill>
                        </a:rPr>
                        <a:t>-</a:t>
                      </a:r>
                    </a:p>
                  </a:txBody>
                  <a:tcPr/>
                </a:tc>
                <a:tc>
                  <a:txBody>
                    <a:bodyPr/>
                    <a:lstStyle/>
                    <a:p>
                      <a:pPr algn="ctr"/>
                      <a:r>
                        <a:rPr lang="en-US" sz="1400" baseline="0" dirty="0">
                          <a:solidFill>
                            <a:schemeClr val="tx1"/>
                          </a:solidFill>
                        </a:rPr>
                        <a:t>Coaches Fees/Reimbursements</a:t>
                      </a:r>
                      <a:endParaRPr lang="en-US" sz="1400" dirty="0">
                        <a:solidFill>
                          <a:schemeClr val="tx1"/>
                        </a:solidFill>
                      </a:endParaRPr>
                    </a:p>
                  </a:txBody>
                  <a:tcPr/>
                </a:tc>
                <a:extLst>
                  <a:ext uri="{0D108BD9-81ED-4DB2-BD59-A6C34878D82A}">
                    <a16:rowId xmlns:a16="http://schemas.microsoft.com/office/drawing/2014/main" val="463791513"/>
                  </a:ext>
                </a:extLst>
              </a:tr>
              <a:tr h="370840">
                <a:tc>
                  <a:txBody>
                    <a:bodyPr/>
                    <a:lstStyle/>
                    <a:p>
                      <a:r>
                        <a:rPr lang="en-US" dirty="0"/>
                        <a:t> </a:t>
                      </a:r>
                      <a:r>
                        <a:rPr lang="en-US" baseline="0" dirty="0"/>
                        <a:t> Tryouts</a:t>
                      </a:r>
                      <a:endParaRPr lang="en-US" dirty="0"/>
                    </a:p>
                  </a:txBody>
                  <a:tcPr/>
                </a:tc>
                <a:tc>
                  <a:txBody>
                    <a:bodyPr/>
                    <a:lstStyle/>
                    <a:p>
                      <a:pPr algn="ctr"/>
                      <a:r>
                        <a:rPr lang="en-US" dirty="0">
                          <a:solidFill>
                            <a:schemeClr val="bg1">
                              <a:lumMod val="50000"/>
                            </a:schemeClr>
                          </a:solidFill>
                        </a:rPr>
                        <a:t>56</a:t>
                      </a:r>
                    </a:p>
                  </a:txBody>
                  <a:tcPr/>
                </a:tc>
                <a:tc>
                  <a:txBody>
                    <a:bodyPr/>
                    <a:lstStyle/>
                    <a:p>
                      <a:pPr algn="ctr"/>
                      <a:r>
                        <a:rPr lang="en-US" dirty="0"/>
                        <a:t>55</a:t>
                      </a:r>
                    </a:p>
                  </a:txBody>
                  <a:tcPr/>
                </a:tc>
                <a:tc>
                  <a:txBody>
                    <a:bodyPr/>
                    <a:lstStyle/>
                    <a:p>
                      <a:pPr algn="ctr"/>
                      <a:r>
                        <a:rPr lang="en-US" dirty="0">
                          <a:solidFill>
                            <a:srgbClr val="00B050"/>
                          </a:solidFill>
                        </a:rPr>
                        <a:t>(1)</a:t>
                      </a:r>
                    </a:p>
                  </a:txBody>
                  <a:tcPr/>
                </a:tc>
                <a:tc>
                  <a:txBody>
                    <a:bodyPr/>
                    <a:lstStyle/>
                    <a:p>
                      <a:pPr algn="ctr"/>
                      <a:r>
                        <a:rPr lang="en-US" sz="1400" dirty="0">
                          <a:solidFill>
                            <a:schemeClr val="tx1"/>
                          </a:solidFill>
                        </a:rPr>
                        <a:t>Evaluators $35K, Refs/EMT $7K</a:t>
                      </a:r>
                    </a:p>
                  </a:txBody>
                  <a:tcPr/>
                </a:tc>
                <a:extLst>
                  <a:ext uri="{0D108BD9-81ED-4DB2-BD59-A6C34878D82A}">
                    <a16:rowId xmlns:a16="http://schemas.microsoft.com/office/drawing/2014/main" val="2934376662"/>
                  </a:ext>
                </a:extLst>
              </a:tr>
              <a:tr h="370840">
                <a:tc>
                  <a:txBody>
                    <a:bodyPr/>
                    <a:lstStyle/>
                    <a:p>
                      <a:r>
                        <a:rPr lang="en-US" dirty="0"/>
                        <a:t>  Projects</a:t>
                      </a:r>
                    </a:p>
                  </a:txBody>
                  <a:tcPr/>
                </a:tc>
                <a:tc>
                  <a:txBody>
                    <a:bodyPr/>
                    <a:lstStyle/>
                    <a:p>
                      <a:pPr algn="ctr"/>
                      <a:r>
                        <a:rPr lang="en-US" dirty="0">
                          <a:solidFill>
                            <a:schemeClr val="bg1">
                              <a:lumMod val="50000"/>
                            </a:schemeClr>
                          </a:solidFill>
                        </a:rPr>
                        <a:t>170</a:t>
                      </a:r>
                    </a:p>
                  </a:txBody>
                  <a:tcPr/>
                </a:tc>
                <a:tc>
                  <a:txBody>
                    <a:bodyPr/>
                    <a:lstStyle/>
                    <a:p>
                      <a:pPr algn="ctr"/>
                      <a:r>
                        <a:rPr lang="en-US" dirty="0"/>
                        <a:t>170</a:t>
                      </a:r>
                    </a:p>
                  </a:txBody>
                  <a:tcPr/>
                </a:tc>
                <a:tc>
                  <a:txBody>
                    <a:bodyPr/>
                    <a:lstStyle/>
                    <a:p>
                      <a:pPr algn="ctr"/>
                      <a:r>
                        <a:rPr lang="en-US" dirty="0">
                          <a:solidFill>
                            <a:schemeClr val="tx1"/>
                          </a:solidFill>
                        </a:rPr>
                        <a:t>-</a:t>
                      </a:r>
                    </a:p>
                  </a:txBody>
                  <a:tcPr/>
                </a:tc>
                <a:tc>
                  <a:txBody>
                    <a:bodyPr/>
                    <a:lstStyle/>
                    <a:p>
                      <a:pPr algn="ctr"/>
                      <a:r>
                        <a:rPr lang="en-US" sz="1400" dirty="0">
                          <a:solidFill>
                            <a:schemeClr val="tx1"/>
                          </a:solidFill>
                        </a:rPr>
                        <a:t>Rink Projects</a:t>
                      </a:r>
                    </a:p>
                  </a:txBody>
                  <a:tcPr/>
                </a:tc>
                <a:extLst>
                  <a:ext uri="{0D108BD9-81ED-4DB2-BD59-A6C34878D82A}">
                    <a16:rowId xmlns:a16="http://schemas.microsoft.com/office/drawing/2014/main" val="1989565258"/>
                  </a:ext>
                </a:extLst>
              </a:tr>
              <a:tr h="370840">
                <a:tc>
                  <a:txBody>
                    <a:bodyPr/>
                    <a:lstStyle/>
                    <a:p>
                      <a:r>
                        <a:rPr lang="en-US" dirty="0"/>
                        <a:t>  Other</a:t>
                      </a:r>
                    </a:p>
                  </a:txBody>
                  <a:tcPr/>
                </a:tc>
                <a:tc>
                  <a:txBody>
                    <a:bodyPr/>
                    <a:lstStyle/>
                    <a:p>
                      <a:pPr algn="ctr"/>
                      <a:r>
                        <a:rPr lang="en-US" dirty="0">
                          <a:solidFill>
                            <a:schemeClr val="bg1">
                              <a:lumMod val="50000"/>
                            </a:schemeClr>
                          </a:solidFill>
                        </a:rPr>
                        <a:t>383</a:t>
                      </a:r>
                    </a:p>
                  </a:txBody>
                  <a:tcPr/>
                </a:tc>
                <a:tc>
                  <a:txBody>
                    <a:bodyPr/>
                    <a:lstStyle/>
                    <a:p>
                      <a:pPr algn="ctr"/>
                      <a:r>
                        <a:rPr lang="en-US" dirty="0"/>
                        <a:t>383</a:t>
                      </a:r>
                    </a:p>
                  </a:txBody>
                  <a:tcPr/>
                </a:tc>
                <a:tc>
                  <a:txBody>
                    <a:bodyPr/>
                    <a:lstStyle/>
                    <a:p>
                      <a:pPr algn="ctr"/>
                      <a:r>
                        <a:rPr lang="en-US" dirty="0">
                          <a:solidFill>
                            <a:schemeClr val="tx1"/>
                          </a:solidFill>
                        </a:rPr>
                        <a:t>-</a:t>
                      </a:r>
                    </a:p>
                  </a:txBody>
                  <a:tcPr/>
                </a:tc>
                <a:tc>
                  <a:txBody>
                    <a:bodyPr/>
                    <a:lstStyle/>
                    <a:p>
                      <a:pPr algn="ctr"/>
                      <a:r>
                        <a:rPr lang="en-US" sz="1400" dirty="0">
                          <a:solidFill>
                            <a:schemeClr val="tx1"/>
                          </a:solidFill>
                        </a:rPr>
                        <a:t>Admin, Tourneys,</a:t>
                      </a:r>
                      <a:r>
                        <a:rPr lang="en-US" sz="1400" baseline="0" dirty="0">
                          <a:solidFill>
                            <a:schemeClr val="tx1"/>
                          </a:solidFill>
                        </a:rPr>
                        <a:t> Registration, </a:t>
                      </a:r>
                      <a:r>
                        <a:rPr lang="en-US" sz="1400" baseline="0" dirty="0" err="1">
                          <a:solidFill>
                            <a:schemeClr val="tx1"/>
                          </a:solidFill>
                        </a:rPr>
                        <a:t>Misc</a:t>
                      </a:r>
                      <a:endParaRPr lang="en-US" sz="1400" dirty="0">
                        <a:solidFill>
                          <a:schemeClr val="tx1"/>
                        </a:solidFill>
                      </a:endParaRPr>
                    </a:p>
                  </a:txBody>
                  <a:tcPr/>
                </a:tc>
                <a:extLst>
                  <a:ext uri="{0D108BD9-81ED-4DB2-BD59-A6C34878D82A}">
                    <a16:rowId xmlns:a16="http://schemas.microsoft.com/office/drawing/2014/main" val="1456660690"/>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212010"/>
            <a:ext cx="895880" cy="895880"/>
          </a:xfrm>
          <a:prstGeom prst="rect">
            <a:avLst/>
          </a:prstGeom>
        </p:spPr>
      </p:pic>
      <p:sp>
        <p:nvSpPr>
          <p:cNvPr id="9" name="TextBox 8"/>
          <p:cNvSpPr txBox="1"/>
          <p:nvPr/>
        </p:nvSpPr>
        <p:spPr>
          <a:xfrm>
            <a:off x="455926" y="1513318"/>
            <a:ext cx="1156832" cy="261610"/>
          </a:xfrm>
          <a:prstGeom prst="rect">
            <a:avLst/>
          </a:prstGeom>
          <a:noFill/>
        </p:spPr>
        <p:txBody>
          <a:bodyPr wrap="square" rtlCol="0">
            <a:spAutoFit/>
          </a:bodyPr>
          <a:lstStyle/>
          <a:p>
            <a:pPr algn="ctr"/>
            <a:r>
              <a:rPr lang="en-US" sz="1100" i="1" dirty="0"/>
              <a:t>$’s in thousands</a:t>
            </a:r>
          </a:p>
        </p:txBody>
      </p:sp>
    </p:spTree>
    <p:extLst>
      <p:ext uri="{BB962C8B-B14F-4D97-AF65-F5344CB8AC3E}">
        <p14:creationId xmlns:p14="http://schemas.microsoft.com/office/powerpoint/2010/main" val="2780119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dirty="0">
                <a:solidFill>
                  <a:schemeClr val="tx1"/>
                </a:solidFill>
              </a:rPr>
              <a:t>Looking to next year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12010"/>
            <a:ext cx="895880" cy="895880"/>
          </a:xfrm>
          <a:prstGeom prst="rect">
            <a:avLst/>
          </a:prstGeom>
        </p:spPr>
      </p:pic>
      <p:sp>
        <p:nvSpPr>
          <p:cNvPr id="3" name="Content Placeholder 2"/>
          <p:cNvSpPr>
            <a:spLocks noGrp="1"/>
          </p:cNvSpPr>
          <p:nvPr>
            <p:ph sz="quarter" idx="1"/>
          </p:nvPr>
        </p:nvSpPr>
        <p:spPr>
          <a:xfrm>
            <a:off x="152400" y="1600200"/>
            <a:ext cx="8613648" cy="5029200"/>
          </a:xfrm>
        </p:spPr>
        <p:txBody>
          <a:bodyPr>
            <a:noAutofit/>
          </a:bodyPr>
          <a:lstStyle/>
          <a:p>
            <a:pPr>
              <a:spcAft>
                <a:spcPts val="1200"/>
              </a:spcAft>
              <a:buFont typeface="Courier New" panose="02070309020205020404" pitchFamily="49" charset="0"/>
              <a:buChar char="o"/>
            </a:pPr>
            <a:r>
              <a:rPr lang="en-US" dirty="0"/>
              <a:t>Will start the year in very strong financial position</a:t>
            </a:r>
          </a:p>
          <a:p>
            <a:pPr lvl="2">
              <a:spcAft>
                <a:spcPts val="1200"/>
              </a:spcAft>
              <a:buFont typeface="Tw Cen MT" panose="020B0602020104020603" pitchFamily="34" charset="0"/>
              <a:buChar char="–"/>
            </a:pPr>
            <a:r>
              <a:rPr lang="en-US" sz="2600" dirty="0"/>
              <a:t>Potential for reduced fees or enhanced benefits</a:t>
            </a:r>
          </a:p>
          <a:p>
            <a:pPr>
              <a:spcAft>
                <a:spcPts val="1200"/>
              </a:spcAft>
              <a:buFont typeface="Courier New" panose="02070309020205020404" pitchFamily="49" charset="0"/>
              <a:buChar char="o"/>
            </a:pPr>
            <a:r>
              <a:rPr lang="en-US" dirty="0"/>
              <a:t>Transition in Budget Owners</a:t>
            </a:r>
          </a:p>
          <a:p>
            <a:pPr>
              <a:spcAft>
                <a:spcPts val="1200"/>
              </a:spcAft>
              <a:buFont typeface="Courier New" panose="02070309020205020404" pitchFamily="49" charset="0"/>
              <a:buChar char="o"/>
            </a:pPr>
            <a:r>
              <a:rPr lang="en-US" dirty="0"/>
              <a:t>Understand future financial commitments &amp; projects</a:t>
            </a:r>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629658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dirty="0">
                <a:solidFill>
                  <a:schemeClr val="tx1"/>
                </a:solidFill>
              </a:rPr>
              <a:t>Questions?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12010"/>
            <a:ext cx="895880" cy="895880"/>
          </a:xfrm>
          <a:prstGeom prst="rect">
            <a:avLst/>
          </a:prstGeom>
        </p:spPr>
      </p:pic>
    </p:spTree>
    <p:extLst>
      <p:ext uri="{BB962C8B-B14F-4D97-AF65-F5344CB8AC3E}">
        <p14:creationId xmlns:p14="http://schemas.microsoft.com/office/powerpoint/2010/main" val="3111756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Nicole Kustermann</a:t>
            </a:r>
          </a:p>
        </p:txBody>
      </p:sp>
      <p:sp>
        <p:nvSpPr>
          <p:cNvPr id="4" name="Title 3"/>
          <p:cNvSpPr>
            <a:spLocks noGrp="1"/>
          </p:cNvSpPr>
          <p:nvPr>
            <p:ph type="title"/>
          </p:nvPr>
        </p:nvSpPr>
        <p:spPr/>
        <p:txBody>
          <a:bodyPr/>
          <a:lstStyle/>
          <a:p>
            <a:r>
              <a:rPr lang="en-US" dirty="0">
                <a:solidFill>
                  <a:schemeClr val="tx1"/>
                </a:solidFill>
              </a:rPr>
              <a:t>Secretary Report</a:t>
            </a:r>
            <a:r>
              <a:rPr lang="en-US" dirty="0"/>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4876800"/>
            <a:ext cx="1752600" cy="1752600"/>
          </a:xfrm>
          <a:prstGeom prst="rect">
            <a:avLst/>
          </a:prstGeom>
        </p:spPr>
      </p:pic>
    </p:spTree>
    <p:extLst>
      <p:ext uri="{BB962C8B-B14F-4D97-AF65-F5344CB8AC3E}">
        <p14:creationId xmlns:p14="http://schemas.microsoft.com/office/powerpoint/2010/main" val="1673685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Secretary's Report</a:t>
            </a:r>
          </a:p>
        </p:txBody>
      </p:sp>
      <p:sp>
        <p:nvSpPr>
          <p:cNvPr id="3" name="Content Placeholder 2"/>
          <p:cNvSpPr>
            <a:spLocks noGrp="1"/>
          </p:cNvSpPr>
          <p:nvPr>
            <p:ph sz="quarter" idx="1"/>
          </p:nvPr>
        </p:nvSpPr>
        <p:spPr>
          <a:xfrm>
            <a:off x="1602486" y="2343150"/>
            <a:ext cx="6115050" cy="3371850"/>
          </a:xfrm>
        </p:spPr>
        <p:txBody>
          <a:bodyPr>
            <a:normAutofit/>
          </a:bodyPr>
          <a:lstStyle/>
          <a:p>
            <a:r>
              <a:rPr lang="en-US" sz="1500" dirty="0"/>
              <a:t>Registrars—Deanna Henry (Travel), Kelli Williams (House), Emily Grossman (Coaches)</a:t>
            </a:r>
          </a:p>
          <a:p>
            <a:pPr lvl="1"/>
            <a:r>
              <a:rPr lang="en-US" sz="1275" dirty="0"/>
              <a:t>657 (672) Travel players registered, 472 (509) House players registered 2022/2023 Season </a:t>
            </a:r>
          </a:p>
          <a:p>
            <a:pPr lvl="1"/>
            <a:r>
              <a:rPr lang="en-US" sz="1275" dirty="0"/>
              <a:t>408 Travel and House coaches registered and tracked to make sure requirements were met to be on ice with players</a:t>
            </a:r>
          </a:p>
          <a:p>
            <a:pPr lvl="1"/>
            <a:r>
              <a:rPr lang="en-US" sz="1275" dirty="0"/>
              <a:t>Over 100 Travel and House Managers trained and communicated with throughout the season-   Thanks to Lora Lutner and Hannah </a:t>
            </a:r>
            <a:r>
              <a:rPr lang="en-US" sz="1275" dirty="0" err="1"/>
              <a:t>Carrithurs</a:t>
            </a:r>
            <a:r>
              <a:rPr lang="en-US" sz="1275" dirty="0"/>
              <a:t> for oversight and resources</a:t>
            </a:r>
          </a:p>
          <a:p>
            <a:pPr lvl="2"/>
            <a:r>
              <a:rPr lang="en-US" sz="975" dirty="0"/>
              <a:t>Excited to welcome Emily McMullin as Manager of Managers for Travel next year</a:t>
            </a:r>
          </a:p>
          <a:p>
            <a:pPr lvl="2"/>
            <a:r>
              <a:rPr lang="en-US" sz="1050" dirty="0"/>
              <a:t>Thankful to Derek </a:t>
            </a:r>
            <a:r>
              <a:rPr lang="en-US" sz="1050" dirty="0" err="1"/>
              <a:t>VanHuevlen</a:t>
            </a:r>
            <a:r>
              <a:rPr lang="en-US" sz="1050" dirty="0"/>
              <a:t> for help with </a:t>
            </a:r>
            <a:r>
              <a:rPr lang="en-US" sz="1050" dirty="0" err="1"/>
              <a:t>Gamesheet</a:t>
            </a:r>
            <a:r>
              <a:rPr lang="en-US" sz="1050" dirty="0"/>
              <a:t> </a:t>
            </a:r>
          </a:p>
          <a:p>
            <a:pPr lvl="1"/>
            <a:r>
              <a:rPr lang="en-US" sz="1275" dirty="0"/>
              <a:t>44 Travel, 36 House teams created and rostered with USA Hockey</a:t>
            </a:r>
          </a:p>
          <a:p>
            <a:pPr lvl="1"/>
            <a:r>
              <a:rPr lang="en-US" sz="1275" dirty="0"/>
              <a:t>48 total waivers processed in and out of OMGHA, 157 vouchers handed out.  </a:t>
            </a:r>
          </a:p>
          <a:p>
            <a:pPr marL="274320" lvl="1" indent="0">
              <a:buNone/>
            </a:pPr>
            <a:endParaRPr lang="en-US" sz="1275" dirty="0"/>
          </a:p>
          <a:p>
            <a:endParaRPr lang="en-US" sz="1425" dirty="0"/>
          </a:p>
          <a:p>
            <a:pPr lvl="1"/>
            <a:endParaRPr lang="en-US" sz="1275" dirty="0"/>
          </a:p>
          <a:p>
            <a:pPr lvl="1"/>
            <a:endParaRPr lang="en-US" sz="1275" dirty="0"/>
          </a:p>
          <a:p>
            <a:pPr lvl="1"/>
            <a:endParaRPr lang="en-US" sz="1275"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4674" y="1036320"/>
            <a:ext cx="1371600" cy="1371600"/>
          </a:xfrm>
          <a:prstGeom prst="rect">
            <a:avLst/>
          </a:prstGeom>
        </p:spPr>
      </p:pic>
    </p:spTree>
    <p:extLst>
      <p:ext uri="{BB962C8B-B14F-4D97-AF65-F5344CB8AC3E}">
        <p14:creationId xmlns:p14="http://schemas.microsoft.com/office/powerpoint/2010/main" val="1345589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Secretary's Report</a:t>
            </a:r>
          </a:p>
        </p:txBody>
      </p:sp>
      <p:sp>
        <p:nvSpPr>
          <p:cNvPr id="3" name="Content Placeholder 2"/>
          <p:cNvSpPr>
            <a:spLocks noGrp="1"/>
          </p:cNvSpPr>
          <p:nvPr>
            <p:ph sz="quarter" idx="1"/>
          </p:nvPr>
        </p:nvSpPr>
        <p:spPr>
          <a:xfrm>
            <a:off x="1314450" y="2149337"/>
            <a:ext cx="6115050" cy="3657600"/>
          </a:xfrm>
        </p:spPr>
        <p:txBody>
          <a:bodyPr>
            <a:normAutofit/>
          </a:bodyPr>
          <a:lstStyle/>
          <a:p>
            <a:r>
              <a:rPr lang="en-US" sz="1350" dirty="0"/>
              <a:t>Volunteer Coordinators—Erika Kreye, Angie Passehl</a:t>
            </a:r>
          </a:p>
          <a:p>
            <a:pPr lvl="2"/>
            <a:r>
              <a:rPr lang="en-US" sz="1350" dirty="0"/>
              <a:t>These two work with every volunteer aspect of the Association- including tryouts, team pictures, coaches/ managers and tournaments.   They managed 10,857</a:t>
            </a:r>
            <a:r>
              <a:rPr lang="en-US" dirty="0"/>
              <a:t> </a:t>
            </a:r>
            <a:r>
              <a:rPr lang="en-US" sz="1350" dirty="0"/>
              <a:t>hours this season. </a:t>
            </a:r>
          </a:p>
          <a:p>
            <a:pPr lvl="3"/>
            <a:r>
              <a:rPr lang="en-US" sz="1125" dirty="0"/>
              <a:t>Pre-season camps, tryouts, Team Personnel, Scholastic Achievement, Blood Drives and 7 tournaments.</a:t>
            </a:r>
          </a:p>
          <a:p>
            <a:pPr lvl="3"/>
            <a:r>
              <a:rPr lang="en-US" sz="1125" dirty="0"/>
              <a:t>No region tournaments this year.  Also down three regular season tournaments – led to families being worried about there being enough hours available to fulfill DIBS</a:t>
            </a:r>
          </a:p>
          <a:p>
            <a:pPr lvl="3"/>
            <a:r>
              <a:rPr lang="en-US" sz="1125" dirty="0"/>
              <a:t>Big challenge of families not “buying out” until the end of the season.  Makes it difficult to plan</a:t>
            </a:r>
          </a:p>
          <a:p>
            <a:pPr lvl="2"/>
            <a:r>
              <a:rPr lang="en-US" sz="1350" dirty="0"/>
              <a:t>Objective – Insure enough volunteers for OMGHA events.  We do not want to cash checks… we want to staff events!  </a:t>
            </a:r>
          </a:p>
          <a:p>
            <a:pPr lvl="1"/>
            <a:r>
              <a:rPr lang="en-US" sz="1350" dirty="0"/>
              <a:t>Policy:  14 hours of volunteer time for one player and 20 hour for two or more players.   We re-evaluate and budget at the beginning of each year.</a:t>
            </a:r>
          </a:p>
          <a:p>
            <a:pPr algn="ctr"/>
            <a:endParaRPr lang="en-US" sz="1275" dirty="0">
              <a:solidFill>
                <a:srgbClr val="FF0000"/>
              </a:solidFill>
            </a:endParaRPr>
          </a:p>
          <a:p>
            <a:pPr algn="ctr"/>
            <a:endParaRPr lang="en-US" sz="1275" dirty="0">
              <a:solidFill>
                <a:srgbClr val="FF0000"/>
              </a:solidFill>
            </a:endParaRPr>
          </a:p>
          <a:p>
            <a:pPr lvl="1"/>
            <a:endParaRPr lang="en-US" sz="1275"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5100" y="914400"/>
            <a:ext cx="1257300" cy="1257300"/>
          </a:xfrm>
          <a:prstGeom prst="rect">
            <a:avLst/>
          </a:prstGeom>
        </p:spPr>
      </p:pic>
    </p:spTree>
    <p:extLst>
      <p:ext uri="{BB962C8B-B14F-4D97-AF65-F5344CB8AC3E}">
        <p14:creationId xmlns:p14="http://schemas.microsoft.com/office/powerpoint/2010/main" val="176470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Secretary's Report</a:t>
            </a:r>
          </a:p>
        </p:txBody>
      </p:sp>
      <p:sp>
        <p:nvSpPr>
          <p:cNvPr id="3" name="Content Placeholder 2"/>
          <p:cNvSpPr>
            <a:spLocks noGrp="1"/>
          </p:cNvSpPr>
          <p:nvPr>
            <p:ph sz="quarter" idx="1"/>
          </p:nvPr>
        </p:nvSpPr>
        <p:spPr>
          <a:xfrm>
            <a:off x="1314450" y="2149337"/>
            <a:ext cx="6115050" cy="3657600"/>
          </a:xfrm>
        </p:spPr>
        <p:txBody>
          <a:bodyPr>
            <a:normAutofit fontScale="92500"/>
          </a:bodyPr>
          <a:lstStyle/>
          <a:p>
            <a:r>
              <a:rPr lang="en-US" sz="1350" dirty="0"/>
              <a:t>Scholastic Achievement— Bridget Erickson and Kristina Kampa</a:t>
            </a:r>
          </a:p>
          <a:p>
            <a:pPr lvl="1"/>
            <a:r>
              <a:rPr lang="en-US" sz="1350" dirty="0"/>
              <a:t>Awards ceremony on Monday, April 24 at Lord of Life.  Event will honor scholar athletes who maintained 3.0 GPA over hockey season.  Will also honor Character award recipients.  304 applications for SA award and 41 character awards.   84 4.0 students recognized!</a:t>
            </a:r>
          </a:p>
          <a:p>
            <a:pPr lvl="1"/>
            <a:r>
              <a:rPr lang="en-US" sz="1350" dirty="0"/>
              <a:t>Terry Gallagher Scholarship – will be awarded to 4 recipients at the ceremony</a:t>
            </a:r>
          </a:p>
          <a:p>
            <a:r>
              <a:rPr lang="en-US" sz="1350" dirty="0"/>
              <a:t>Pictures -   Leah Barber and Evelyn Sluiter</a:t>
            </a:r>
          </a:p>
          <a:p>
            <a:pPr lvl="1"/>
            <a:r>
              <a:rPr lang="en-US" sz="1125" dirty="0"/>
              <a:t>Individuals and teams photographed by </a:t>
            </a:r>
            <a:r>
              <a:rPr lang="en-US" sz="1125" dirty="0" err="1"/>
              <a:t>Kemmetmueller</a:t>
            </a:r>
            <a:r>
              <a:rPr lang="en-US" sz="1125" dirty="0"/>
              <a:t> over 4 day period</a:t>
            </a:r>
          </a:p>
          <a:p>
            <a:pPr lvl="1"/>
            <a:r>
              <a:rPr lang="en-US" sz="1125" dirty="0"/>
              <a:t>1200 people and 80 teams</a:t>
            </a:r>
          </a:p>
          <a:p>
            <a:pPr lvl="1"/>
            <a:r>
              <a:rPr lang="en-US" sz="1125" dirty="0"/>
              <a:t>State Picture</a:t>
            </a:r>
          </a:p>
          <a:p>
            <a:r>
              <a:rPr lang="en-US" sz="1350" dirty="0"/>
              <a:t>Marketing – Laurel Bot and Becky Thoreson-  Sponsorships, Apparel, Mouthguards, Social Media and PR</a:t>
            </a:r>
          </a:p>
          <a:p>
            <a:r>
              <a:rPr lang="en-US" sz="1350" dirty="0"/>
              <a:t>Player Safety – Adria Hamel-  AED/ First Aid / Stop </a:t>
            </a:r>
            <a:r>
              <a:rPr lang="en-US" sz="1350"/>
              <a:t>the Bleed </a:t>
            </a:r>
            <a:r>
              <a:rPr lang="en-US" sz="1350" dirty="0"/>
              <a:t>Training, Mental Health, </a:t>
            </a:r>
            <a:r>
              <a:rPr lang="en-US" sz="1350"/>
              <a:t>Heart Screening </a:t>
            </a:r>
            <a:endParaRPr lang="en-US" sz="1350" dirty="0"/>
          </a:p>
          <a:p>
            <a:r>
              <a:rPr lang="en-US" sz="1350" dirty="0"/>
              <a:t>End of Year Survey – administered at season end with 240 respondents </a:t>
            </a:r>
          </a:p>
          <a:p>
            <a:pPr algn="ctr"/>
            <a:endParaRPr lang="en-US" sz="1275" dirty="0">
              <a:solidFill>
                <a:srgbClr val="FF0000"/>
              </a:solidFill>
            </a:endParaRPr>
          </a:p>
          <a:p>
            <a:pPr algn="ctr"/>
            <a:endParaRPr lang="en-US" sz="1275" dirty="0">
              <a:solidFill>
                <a:srgbClr val="FF0000"/>
              </a:solidFill>
            </a:endParaRPr>
          </a:p>
          <a:p>
            <a:pPr lvl="1"/>
            <a:endParaRPr lang="en-US" sz="1275"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5100" y="914400"/>
            <a:ext cx="1257300" cy="1257300"/>
          </a:xfrm>
          <a:prstGeom prst="rect">
            <a:avLst/>
          </a:prstGeom>
        </p:spPr>
      </p:pic>
    </p:spTree>
    <p:extLst>
      <p:ext uri="{BB962C8B-B14F-4D97-AF65-F5344CB8AC3E}">
        <p14:creationId xmlns:p14="http://schemas.microsoft.com/office/powerpoint/2010/main" val="1343786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Secretary's Report</a:t>
            </a:r>
          </a:p>
        </p:txBody>
      </p:sp>
      <p:sp>
        <p:nvSpPr>
          <p:cNvPr id="3" name="Content Placeholder 2"/>
          <p:cNvSpPr>
            <a:spLocks noGrp="1"/>
          </p:cNvSpPr>
          <p:nvPr>
            <p:ph sz="quarter" idx="1"/>
          </p:nvPr>
        </p:nvSpPr>
        <p:spPr>
          <a:xfrm>
            <a:off x="638048" y="1905000"/>
            <a:ext cx="7362952" cy="3657600"/>
          </a:xfrm>
        </p:spPr>
        <p:txBody>
          <a:bodyPr>
            <a:normAutofit lnSpcReduction="10000"/>
          </a:bodyPr>
          <a:lstStyle/>
          <a:p>
            <a:r>
              <a:rPr lang="en-US" dirty="0"/>
              <a:t>Focus for Next year</a:t>
            </a:r>
          </a:p>
          <a:p>
            <a:pPr lvl="1"/>
            <a:r>
              <a:rPr lang="en-US" dirty="0"/>
              <a:t>Develop roles and responsibilities information for Board roles to encourage greater involvement</a:t>
            </a:r>
          </a:p>
          <a:p>
            <a:pPr lvl="1"/>
            <a:r>
              <a:rPr lang="en-US" dirty="0"/>
              <a:t>Sit down with Sport </a:t>
            </a:r>
            <a:r>
              <a:rPr lang="en-US" dirty="0" err="1"/>
              <a:t>Ngin</a:t>
            </a:r>
            <a:r>
              <a:rPr lang="en-US" dirty="0"/>
              <a:t> to discuss our needs / create group to explore alternatives</a:t>
            </a:r>
          </a:p>
          <a:p>
            <a:pPr lvl="1"/>
            <a:r>
              <a:rPr lang="en-US" dirty="0"/>
              <a:t>Enhancing Data Stewardship-  </a:t>
            </a:r>
            <a:r>
              <a:rPr lang="en-US" sz="2400" dirty="0"/>
              <a:t> taking care of data: knowing where it is and how to share and protect it. </a:t>
            </a:r>
          </a:p>
          <a:p>
            <a:pPr lvl="1"/>
            <a:r>
              <a:rPr lang="en-US" dirty="0"/>
              <a:t>On-board new VC, succession for Secretary role</a:t>
            </a:r>
          </a:p>
          <a:p>
            <a:pPr lvl="1"/>
            <a:endParaRPr lang="en-US" sz="24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5100" y="914400"/>
            <a:ext cx="1257300" cy="1257300"/>
          </a:xfrm>
          <a:prstGeom prst="rect">
            <a:avLst/>
          </a:prstGeom>
        </p:spPr>
      </p:pic>
    </p:spTree>
    <p:extLst>
      <p:ext uri="{BB962C8B-B14F-4D97-AF65-F5344CB8AC3E}">
        <p14:creationId xmlns:p14="http://schemas.microsoft.com/office/powerpoint/2010/main" val="3449396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90600" y="5007665"/>
            <a:ext cx="6934200" cy="685800"/>
          </a:xfrm>
        </p:spPr>
        <p:txBody>
          <a:bodyPr>
            <a:noAutofit/>
          </a:bodyPr>
          <a:lstStyle/>
          <a:p>
            <a:pPr algn="ctr"/>
            <a:r>
              <a:rPr lang="en-US" sz="3600" dirty="0"/>
              <a:t>2021 State Teams</a:t>
            </a:r>
          </a:p>
        </p:txBody>
      </p:sp>
      <p:sp>
        <p:nvSpPr>
          <p:cNvPr id="2" name="Text Placeholder 1"/>
          <p:cNvSpPr>
            <a:spLocks noGrp="1"/>
          </p:cNvSpPr>
          <p:nvPr>
            <p:ph type="subTitle" idx="1"/>
          </p:nvPr>
        </p:nvSpPr>
        <p:spPr>
          <a:xfrm>
            <a:off x="2413000" y="6019800"/>
            <a:ext cx="6705600" cy="716037"/>
          </a:xfrm>
        </p:spPr>
        <p:txBody>
          <a:bodyPr>
            <a:noAutofit/>
          </a:bodyPr>
          <a:lstStyle/>
          <a:p>
            <a:r>
              <a:rPr lang="en-US" sz="2000" dirty="0"/>
              <a:t>MG Crimson, Jr. Gold A, BAA, PWAA, PWB1 Black, U15B White, U15 B Black, U15 A</a:t>
            </a:r>
          </a:p>
        </p:txBody>
      </p:sp>
      <p:pic>
        <p:nvPicPr>
          <p:cNvPr id="1026" name="Picture 2">
            <a:extLst>
              <a:ext uri="{FF2B5EF4-FFF2-40B4-BE49-F238E27FC236}">
                <a16:creationId xmlns:a16="http://schemas.microsoft.com/office/drawing/2014/main" id="{90DB64A2-E368-46C0-B7E6-00C6BDD8AD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02132" y="381000"/>
            <a:ext cx="7311136" cy="522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115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Jason Rogowski</a:t>
            </a:r>
          </a:p>
        </p:txBody>
      </p:sp>
      <p:sp>
        <p:nvSpPr>
          <p:cNvPr id="4" name="Title 3"/>
          <p:cNvSpPr>
            <a:spLocks noGrp="1"/>
          </p:cNvSpPr>
          <p:nvPr>
            <p:ph type="title"/>
          </p:nvPr>
        </p:nvSpPr>
        <p:spPr/>
        <p:txBody>
          <a:bodyPr/>
          <a:lstStyle/>
          <a:p>
            <a:r>
              <a:rPr lang="en-US" dirty="0">
                <a:solidFill>
                  <a:schemeClr val="tx1"/>
                </a:solidFill>
              </a:rPr>
              <a:t>VP Boys Traveling Report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2424" y="4568824"/>
            <a:ext cx="1984375" cy="1984375"/>
          </a:xfrm>
          <a:prstGeom prst="rect">
            <a:avLst/>
          </a:prstGeom>
        </p:spPr>
      </p:pic>
    </p:spTree>
    <p:extLst>
      <p:ext uri="{BB962C8B-B14F-4D97-AF65-F5344CB8AC3E}">
        <p14:creationId xmlns:p14="http://schemas.microsoft.com/office/powerpoint/2010/main" val="186179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7" name="Content Placeholder 6"/>
          <p:cNvSpPr>
            <a:spLocks noGrp="1"/>
          </p:cNvSpPr>
          <p:nvPr>
            <p:ph sz="quarter" idx="1"/>
          </p:nvPr>
        </p:nvSpPr>
        <p:spPr/>
        <p:txBody>
          <a:bodyPr>
            <a:normAutofit fontScale="92500" lnSpcReduction="10000"/>
          </a:bodyPr>
          <a:lstStyle/>
          <a:p>
            <a:pPr lvl="0"/>
            <a:r>
              <a:rPr lang="en-US" sz="3200" b="1" dirty="0"/>
              <a:t>Meeting Called to order </a:t>
            </a:r>
          </a:p>
          <a:p>
            <a:pPr lvl="1"/>
            <a:r>
              <a:rPr lang="en-US" sz="3200" dirty="0"/>
              <a:t> Announcements by the President</a:t>
            </a:r>
          </a:p>
          <a:p>
            <a:pPr lvl="0"/>
            <a:r>
              <a:rPr lang="en-US" sz="3200" b="1" dirty="0"/>
              <a:t>Consent Business  </a:t>
            </a:r>
          </a:p>
          <a:p>
            <a:pPr lvl="1"/>
            <a:r>
              <a:rPr lang="en-US" sz="3200" dirty="0"/>
              <a:t> Approval of 2022 Annual Meeting Minutes</a:t>
            </a:r>
          </a:p>
          <a:p>
            <a:r>
              <a:rPr lang="en-US" sz="3500" b="1" dirty="0"/>
              <a:t>Reports</a:t>
            </a:r>
          </a:p>
          <a:p>
            <a:pPr lvl="1"/>
            <a:r>
              <a:rPr lang="en-US" sz="3200" dirty="0"/>
              <a:t> 2022-2023 Reports</a:t>
            </a:r>
            <a:endParaRPr lang="en-US" sz="3200" b="1" u="sng" dirty="0"/>
          </a:p>
          <a:p>
            <a:pPr lvl="0"/>
            <a:r>
              <a:rPr lang="en-US" sz="3200" b="1" dirty="0"/>
              <a:t>New Business</a:t>
            </a:r>
          </a:p>
          <a:p>
            <a:pPr lvl="1"/>
            <a:r>
              <a:rPr lang="en-US" sz="3200" dirty="0"/>
              <a:t> Elections</a:t>
            </a:r>
            <a:r>
              <a:rPr lang="en-US" sz="3200" b="1" u="sng" dirty="0"/>
              <a:t>  </a:t>
            </a:r>
          </a:p>
          <a:p>
            <a:pPr lvl="0"/>
            <a:r>
              <a:rPr lang="en-US" sz="3200" b="1" dirty="0"/>
              <a:t>Meeting Adjourned</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1744" y="5257800"/>
            <a:ext cx="1447800" cy="1447800"/>
          </a:xfrm>
          <a:prstGeom prst="rect">
            <a:avLst/>
          </a:prstGeom>
        </p:spPr>
      </p:pic>
    </p:spTree>
    <p:extLst>
      <p:ext uri="{BB962C8B-B14F-4D97-AF65-F5344CB8AC3E}">
        <p14:creationId xmlns:p14="http://schemas.microsoft.com/office/powerpoint/2010/main" val="3334767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 Boys Traveling Report</a:t>
            </a:r>
          </a:p>
        </p:txBody>
      </p:sp>
      <p:sp>
        <p:nvSpPr>
          <p:cNvPr id="5" name="Content Placeholder 2"/>
          <p:cNvSpPr txBox="1">
            <a:spLocks/>
          </p:cNvSpPr>
          <p:nvPr/>
        </p:nvSpPr>
        <p:spPr>
          <a:xfrm>
            <a:off x="612648" y="1600200"/>
            <a:ext cx="8153400"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sz="2800" dirty="0"/>
              <a:t>Travel Committee </a:t>
            </a:r>
          </a:p>
          <a:p>
            <a:pPr lvl="2"/>
            <a:r>
              <a:rPr lang="en-US" sz="2500" dirty="0"/>
              <a:t>Level Directors – Lucas Ahlberg/Squirts, Rich Dean/Peewees, PJ Martin/Bantams, Dave Margenau/Jr Gold &amp; Squirt Rec</a:t>
            </a:r>
            <a:endParaRPr lang="en-US" sz="2500" b="1" u="sng" dirty="0"/>
          </a:p>
          <a:p>
            <a:pPr marL="365760" lvl="1" indent="0">
              <a:buNone/>
            </a:pPr>
            <a:endParaRPr lang="en-US" sz="2400" dirty="0"/>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086600" y="4724400"/>
            <a:ext cx="1905000" cy="1905000"/>
          </a:xfrm>
        </p:spPr>
      </p:pic>
      <p:graphicFrame>
        <p:nvGraphicFramePr>
          <p:cNvPr id="3" name="Table 2">
            <a:extLst>
              <a:ext uri="{FF2B5EF4-FFF2-40B4-BE49-F238E27FC236}">
                <a16:creationId xmlns:a16="http://schemas.microsoft.com/office/drawing/2014/main" id="{C9C37105-1655-E443-9FE8-2B6C341FC19E}"/>
              </a:ext>
            </a:extLst>
          </p:cNvPr>
          <p:cNvGraphicFramePr>
            <a:graphicFrameLocks noGrp="1"/>
          </p:cNvGraphicFramePr>
          <p:nvPr/>
        </p:nvGraphicFramePr>
        <p:xfrm>
          <a:off x="762000" y="3639278"/>
          <a:ext cx="2898648" cy="2519680"/>
        </p:xfrm>
        <a:graphic>
          <a:graphicData uri="http://schemas.openxmlformats.org/drawingml/2006/table">
            <a:tbl>
              <a:tblPr firstRow="1" bandRow="1">
                <a:tableStyleId>{6E25E649-3F16-4E02-A733-19D2CDBF48F0}</a:tableStyleId>
              </a:tblPr>
              <a:tblGrid>
                <a:gridCol w="978720">
                  <a:extLst>
                    <a:ext uri="{9D8B030D-6E8A-4147-A177-3AD203B41FA5}">
                      <a16:colId xmlns:a16="http://schemas.microsoft.com/office/drawing/2014/main" val="2928719316"/>
                    </a:ext>
                  </a:extLst>
                </a:gridCol>
                <a:gridCol w="953712">
                  <a:extLst>
                    <a:ext uri="{9D8B030D-6E8A-4147-A177-3AD203B41FA5}">
                      <a16:colId xmlns:a16="http://schemas.microsoft.com/office/drawing/2014/main" val="170470632"/>
                    </a:ext>
                  </a:extLst>
                </a:gridCol>
                <a:gridCol w="966216">
                  <a:extLst>
                    <a:ext uri="{9D8B030D-6E8A-4147-A177-3AD203B41FA5}">
                      <a16:colId xmlns:a16="http://schemas.microsoft.com/office/drawing/2014/main" val="2942382616"/>
                    </a:ext>
                  </a:extLst>
                </a:gridCol>
              </a:tblGrid>
              <a:tr h="370840">
                <a:tc>
                  <a:txBody>
                    <a:bodyPr/>
                    <a:lstStyle/>
                    <a:p>
                      <a:pPr algn="ctr"/>
                      <a:r>
                        <a:rPr lang="en-US" sz="1400" dirty="0"/>
                        <a:t>Level </a:t>
                      </a:r>
                    </a:p>
                  </a:txBody>
                  <a:tcPr/>
                </a:tc>
                <a:tc>
                  <a:txBody>
                    <a:bodyPr/>
                    <a:lstStyle/>
                    <a:p>
                      <a:pPr algn="ctr"/>
                      <a:r>
                        <a:rPr lang="en-US" sz="1400" dirty="0"/>
                        <a:t># of Players</a:t>
                      </a:r>
                    </a:p>
                  </a:txBody>
                  <a:tcPr/>
                </a:tc>
                <a:tc>
                  <a:txBody>
                    <a:bodyPr/>
                    <a:lstStyle/>
                    <a:p>
                      <a:pPr algn="ctr"/>
                      <a:r>
                        <a:rPr lang="en-US" sz="1400" dirty="0"/>
                        <a:t># of Teams</a:t>
                      </a:r>
                    </a:p>
                  </a:txBody>
                  <a:tcPr/>
                </a:tc>
                <a:extLst>
                  <a:ext uri="{0D108BD9-81ED-4DB2-BD59-A6C34878D82A}">
                    <a16:rowId xmlns:a16="http://schemas.microsoft.com/office/drawing/2014/main" val="1935713021"/>
                  </a:ext>
                </a:extLst>
              </a:tr>
              <a:tr h="370840">
                <a:tc>
                  <a:txBody>
                    <a:bodyPr/>
                    <a:lstStyle/>
                    <a:p>
                      <a:r>
                        <a:rPr lang="en-US" sz="1400" dirty="0"/>
                        <a:t>Squirts</a:t>
                      </a:r>
                    </a:p>
                  </a:txBody>
                  <a:tcPr/>
                </a:tc>
                <a:tc>
                  <a:txBody>
                    <a:bodyPr/>
                    <a:lstStyle/>
                    <a:p>
                      <a:pPr algn="ctr"/>
                      <a:r>
                        <a:rPr lang="en-US" sz="1400" dirty="0"/>
                        <a:t>146 (</a:t>
                      </a:r>
                      <a:r>
                        <a:rPr lang="en-US" sz="1400" dirty="0">
                          <a:latin typeface="Times New Roman" panose="02020603050405020304" pitchFamily="18" charset="0"/>
                          <a:cs typeface="Times New Roman" panose="02020603050405020304" pitchFamily="18" charset="0"/>
                        </a:rPr>
                        <a:t>-13)</a:t>
                      </a:r>
                      <a:endParaRPr lang="en-US" sz="1400" dirty="0"/>
                    </a:p>
                  </a:txBody>
                  <a:tcPr/>
                </a:tc>
                <a:tc>
                  <a:txBody>
                    <a:bodyPr/>
                    <a:lstStyle/>
                    <a:p>
                      <a:pPr algn="ctr"/>
                      <a:r>
                        <a:rPr lang="en-US" sz="1400" dirty="0"/>
                        <a:t>11 (-)</a:t>
                      </a:r>
                    </a:p>
                  </a:txBody>
                  <a:tcPr/>
                </a:tc>
                <a:extLst>
                  <a:ext uri="{0D108BD9-81ED-4DB2-BD59-A6C34878D82A}">
                    <a16:rowId xmlns:a16="http://schemas.microsoft.com/office/drawing/2014/main" val="1486546983"/>
                  </a:ext>
                </a:extLst>
              </a:tr>
              <a:tr h="370840">
                <a:tc>
                  <a:txBody>
                    <a:bodyPr/>
                    <a:lstStyle/>
                    <a:p>
                      <a:r>
                        <a:rPr lang="en-US" sz="1400" dirty="0" err="1"/>
                        <a:t>PeeWees</a:t>
                      </a:r>
                      <a:endParaRPr lang="en-US" sz="1400" dirty="0"/>
                    </a:p>
                  </a:txBody>
                  <a:tcPr/>
                </a:tc>
                <a:tc>
                  <a:txBody>
                    <a:bodyPr/>
                    <a:lstStyle/>
                    <a:p>
                      <a:pPr algn="ctr"/>
                      <a:r>
                        <a:rPr lang="en-US" sz="1400" dirty="0"/>
                        <a:t>147 (</a:t>
                      </a:r>
                      <a:r>
                        <a:rPr lang="en-US" sz="1400" dirty="0">
                          <a:latin typeface="Times New Roman" panose="02020603050405020304" pitchFamily="18" charset="0"/>
                          <a:cs typeface="Times New Roman" panose="02020603050405020304" pitchFamily="18" charset="0"/>
                        </a:rPr>
                        <a:t>+2)</a:t>
                      </a:r>
                      <a:endParaRPr lang="en-US" sz="1400" dirty="0"/>
                    </a:p>
                  </a:txBody>
                  <a:tcPr/>
                </a:tc>
                <a:tc>
                  <a:txBody>
                    <a:bodyPr/>
                    <a:lstStyle/>
                    <a:p>
                      <a:pPr algn="ctr"/>
                      <a:r>
                        <a:rPr lang="en-US" sz="1400" dirty="0"/>
                        <a:t>9 (-)</a:t>
                      </a:r>
                    </a:p>
                  </a:txBody>
                  <a:tcPr/>
                </a:tc>
                <a:extLst>
                  <a:ext uri="{0D108BD9-81ED-4DB2-BD59-A6C34878D82A}">
                    <a16:rowId xmlns:a16="http://schemas.microsoft.com/office/drawing/2014/main" val="2830010619"/>
                  </a:ext>
                </a:extLst>
              </a:tr>
              <a:tr h="370840">
                <a:tc>
                  <a:txBody>
                    <a:bodyPr/>
                    <a:lstStyle/>
                    <a:p>
                      <a:r>
                        <a:rPr lang="en-US" sz="1400" dirty="0"/>
                        <a:t>Bantams</a:t>
                      </a:r>
                    </a:p>
                  </a:txBody>
                  <a:tcPr/>
                </a:tc>
                <a:tc>
                  <a:txBody>
                    <a:bodyPr/>
                    <a:lstStyle/>
                    <a:p>
                      <a:pPr algn="ctr"/>
                      <a:r>
                        <a:rPr lang="en-US" sz="1400" dirty="0"/>
                        <a:t>124 (</a:t>
                      </a:r>
                      <a:r>
                        <a:rPr lang="en-US" sz="1400" dirty="0">
                          <a:latin typeface="Times New Roman" panose="02020603050405020304" pitchFamily="18" charset="0"/>
                          <a:cs typeface="Times New Roman" panose="02020603050405020304" pitchFamily="18" charset="0"/>
                        </a:rPr>
                        <a:t>-8)</a:t>
                      </a:r>
                      <a:endParaRPr lang="en-US" sz="1400" dirty="0"/>
                    </a:p>
                  </a:txBody>
                  <a:tcPr/>
                </a:tc>
                <a:tc>
                  <a:txBody>
                    <a:bodyPr/>
                    <a:lstStyle/>
                    <a:p>
                      <a:pPr algn="ctr"/>
                      <a:r>
                        <a:rPr lang="en-US" sz="1400" dirty="0"/>
                        <a:t>8 (</a:t>
                      </a:r>
                      <a:r>
                        <a:rPr lang="en-US" sz="1400" dirty="0">
                          <a:latin typeface="Times New Roman" panose="02020603050405020304" pitchFamily="18" charset="0"/>
                          <a:cs typeface="Times New Roman" panose="02020603050405020304" pitchFamily="18" charset="0"/>
                        </a:rPr>
                        <a:t>-)</a:t>
                      </a:r>
                      <a:endParaRPr lang="en-US" sz="1400" dirty="0"/>
                    </a:p>
                  </a:txBody>
                  <a:tcPr/>
                </a:tc>
                <a:extLst>
                  <a:ext uri="{0D108BD9-81ED-4DB2-BD59-A6C34878D82A}">
                    <a16:rowId xmlns:a16="http://schemas.microsoft.com/office/drawing/2014/main" val="1324920118"/>
                  </a:ext>
                </a:extLst>
              </a:tr>
              <a:tr h="370840">
                <a:tc>
                  <a:txBody>
                    <a:bodyPr/>
                    <a:lstStyle/>
                    <a:p>
                      <a:r>
                        <a:rPr lang="en-US" sz="1400" dirty="0"/>
                        <a:t>Junior Gold</a:t>
                      </a:r>
                    </a:p>
                  </a:txBody>
                  <a:tcPr/>
                </a:tc>
                <a:tc>
                  <a:txBody>
                    <a:bodyPr/>
                    <a:lstStyle/>
                    <a:p>
                      <a:pPr algn="ctr"/>
                      <a:r>
                        <a:rPr lang="en-US" sz="1400" dirty="0"/>
                        <a:t>66 (+</a:t>
                      </a:r>
                      <a:r>
                        <a:rPr lang="en-US" sz="1400" dirty="0">
                          <a:latin typeface="Times New Roman" panose="02020603050405020304" pitchFamily="18" charset="0"/>
                          <a:cs typeface="Times New Roman" panose="02020603050405020304" pitchFamily="18" charset="0"/>
                        </a:rPr>
                        <a:t>18)</a:t>
                      </a:r>
                      <a:endParaRPr lang="en-US" sz="1400" dirty="0"/>
                    </a:p>
                  </a:txBody>
                  <a:tcPr/>
                </a:tc>
                <a:tc>
                  <a:txBody>
                    <a:bodyPr/>
                    <a:lstStyle/>
                    <a:p>
                      <a:pPr algn="ctr"/>
                      <a:r>
                        <a:rPr lang="en-US" sz="1400" dirty="0"/>
                        <a:t>4 (</a:t>
                      </a:r>
                      <a:r>
                        <a:rPr lang="en-US" sz="1400" dirty="0">
                          <a:latin typeface="Times New Roman" panose="02020603050405020304" pitchFamily="18" charset="0"/>
                          <a:cs typeface="Times New Roman" panose="02020603050405020304" pitchFamily="18" charset="0"/>
                        </a:rPr>
                        <a:t>+ 1)</a:t>
                      </a:r>
                      <a:endParaRPr lang="en-US" sz="1400" dirty="0"/>
                    </a:p>
                  </a:txBody>
                  <a:tcPr/>
                </a:tc>
                <a:extLst>
                  <a:ext uri="{0D108BD9-81ED-4DB2-BD59-A6C34878D82A}">
                    <a16:rowId xmlns:a16="http://schemas.microsoft.com/office/drawing/2014/main" val="2826703267"/>
                  </a:ext>
                </a:extLst>
              </a:tr>
              <a:tr h="370840">
                <a:tc>
                  <a:txBody>
                    <a:bodyPr/>
                    <a:lstStyle/>
                    <a:p>
                      <a:r>
                        <a:rPr lang="en-US" sz="1400" dirty="0"/>
                        <a:t>Totals</a:t>
                      </a:r>
                    </a:p>
                  </a:txBody>
                  <a:tcPr/>
                </a:tc>
                <a:tc>
                  <a:txBody>
                    <a:bodyPr/>
                    <a:lstStyle/>
                    <a:p>
                      <a:pPr algn="ctr"/>
                      <a:r>
                        <a:rPr lang="en-US" sz="1400" dirty="0"/>
                        <a:t>483 (</a:t>
                      </a:r>
                      <a:r>
                        <a:rPr lang="en-US" sz="1400" dirty="0">
                          <a:latin typeface="Times New Roman" panose="02020603050405020304" pitchFamily="18" charset="0"/>
                          <a:cs typeface="Times New Roman" panose="02020603050405020304" pitchFamily="18" charset="0"/>
                        </a:rPr>
                        <a:t>-1)</a:t>
                      </a:r>
                      <a:endParaRPr lang="en-US" sz="1400" dirty="0"/>
                    </a:p>
                  </a:txBody>
                  <a:tcPr/>
                </a:tc>
                <a:tc>
                  <a:txBody>
                    <a:bodyPr/>
                    <a:lstStyle/>
                    <a:p>
                      <a:pPr algn="ctr"/>
                      <a:r>
                        <a:rPr lang="en-US" sz="1400" dirty="0"/>
                        <a:t>32(+1)</a:t>
                      </a:r>
                    </a:p>
                  </a:txBody>
                  <a:tcPr/>
                </a:tc>
                <a:extLst>
                  <a:ext uri="{0D108BD9-81ED-4DB2-BD59-A6C34878D82A}">
                    <a16:rowId xmlns:a16="http://schemas.microsoft.com/office/drawing/2014/main" val="1339225323"/>
                  </a:ext>
                </a:extLst>
              </a:tr>
            </a:tbl>
          </a:graphicData>
        </a:graphic>
      </p:graphicFrame>
      <p:sp>
        <p:nvSpPr>
          <p:cNvPr id="7" name="Rounded Rectangle 6">
            <a:extLst>
              <a:ext uri="{FF2B5EF4-FFF2-40B4-BE49-F238E27FC236}">
                <a16:creationId xmlns:a16="http://schemas.microsoft.com/office/drawing/2014/main" id="{30067549-7736-504B-860B-959F79A8080D}"/>
              </a:ext>
            </a:extLst>
          </p:cNvPr>
          <p:cNvSpPr/>
          <p:nvPr/>
        </p:nvSpPr>
        <p:spPr>
          <a:xfrm>
            <a:off x="3886200" y="3429001"/>
            <a:ext cx="3200400" cy="2895600"/>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r>
              <a:rPr lang="en-US" sz="1500" b="1" i="1" dirty="0"/>
              <a:t>Goals for 2022-2023</a:t>
            </a:r>
          </a:p>
          <a:p>
            <a:pPr marL="285750" indent="-285750">
              <a:buFont typeface="Arial" panose="020B0604020202020204" pitchFamily="34" charset="0"/>
              <a:buChar char="•"/>
            </a:pPr>
            <a:r>
              <a:rPr lang="en-US" sz="1500" dirty="0"/>
              <a:t>Focus on strong processes starting with tryouts and continuing throughout the season </a:t>
            </a:r>
          </a:p>
          <a:p>
            <a:pPr marL="285750" indent="-285750">
              <a:buFont typeface="Arial" panose="020B0604020202020204" pitchFamily="34" charset="0"/>
              <a:buChar char="•"/>
            </a:pPr>
            <a:r>
              <a:rPr lang="en-US" sz="1500" dirty="0"/>
              <a:t>Code of Conduct compliance with coaches, players and parents</a:t>
            </a:r>
          </a:p>
          <a:p>
            <a:pPr marL="285750" indent="-285750">
              <a:buFont typeface="Arial" panose="020B0604020202020204" pitchFamily="34" charset="0"/>
              <a:buChar char="•"/>
            </a:pPr>
            <a:r>
              <a:rPr lang="en-US" sz="1500" dirty="0"/>
              <a:t>Build on success of Junior Gold Program, launch Squirt Rec</a:t>
            </a:r>
          </a:p>
          <a:p>
            <a:pPr marL="285750" indent="-285750">
              <a:buFont typeface="Arial" panose="020B0604020202020204" pitchFamily="34" charset="0"/>
              <a:buChar char="•"/>
            </a:pPr>
            <a:r>
              <a:rPr lang="en-US" sz="1500" dirty="0"/>
              <a:t>Work closely with the Skills team all year</a:t>
            </a:r>
          </a:p>
        </p:txBody>
      </p:sp>
    </p:spTree>
    <p:extLst>
      <p:ext uri="{BB962C8B-B14F-4D97-AF65-F5344CB8AC3E}">
        <p14:creationId xmlns:p14="http://schemas.microsoft.com/office/powerpoint/2010/main" val="2507955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 Boys Traveling Report</a:t>
            </a:r>
          </a:p>
        </p:txBody>
      </p:sp>
      <p:sp>
        <p:nvSpPr>
          <p:cNvPr id="5" name="Content Placeholder 2"/>
          <p:cNvSpPr txBox="1">
            <a:spLocks/>
          </p:cNvSpPr>
          <p:nvPr/>
        </p:nvSpPr>
        <p:spPr>
          <a:xfrm>
            <a:off x="4267200" y="5518151"/>
            <a:ext cx="4953000" cy="914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sz="1900" dirty="0"/>
              <a:t>Strong seasons for majority of teams</a:t>
            </a:r>
          </a:p>
          <a:p>
            <a:pPr lvl="1"/>
            <a:r>
              <a:rPr lang="en-US" sz="1900" dirty="0"/>
              <a:t>Outperformed season rank in playoffs</a:t>
            </a:r>
          </a:p>
        </p:txBody>
      </p:sp>
      <p:pic>
        <p:nvPicPr>
          <p:cNvPr id="10" name="Picture 9">
            <a:extLst>
              <a:ext uri="{FF2B5EF4-FFF2-40B4-BE49-F238E27FC236}">
                <a16:creationId xmlns:a16="http://schemas.microsoft.com/office/drawing/2014/main" id="{2D55E212-2B4E-173B-1C32-2262D565540B}"/>
              </a:ext>
            </a:extLst>
          </p:cNvPr>
          <p:cNvPicPr>
            <a:picLocks noChangeAspect="1"/>
          </p:cNvPicPr>
          <p:nvPr/>
        </p:nvPicPr>
        <p:blipFill>
          <a:blip r:embed="rId3"/>
          <a:stretch>
            <a:fillRect/>
          </a:stretch>
        </p:blipFill>
        <p:spPr>
          <a:xfrm>
            <a:off x="152399" y="1524000"/>
            <a:ext cx="4468873" cy="4953000"/>
          </a:xfrm>
          <a:prstGeom prst="rect">
            <a:avLst/>
          </a:prstGeom>
        </p:spPr>
      </p:pic>
      <p:pic>
        <p:nvPicPr>
          <p:cNvPr id="14" name="Picture 13">
            <a:extLst>
              <a:ext uri="{FF2B5EF4-FFF2-40B4-BE49-F238E27FC236}">
                <a16:creationId xmlns:a16="http://schemas.microsoft.com/office/drawing/2014/main" id="{D0798859-F6B7-2A92-C395-A48D1E305B6D}"/>
              </a:ext>
            </a:extLst>
          </p:cNvPr>
          <p:cNvPicPr>
            <a:picLocks noChangeAspect="1"/>
          </p:cNvPicPr>
          <p:nvPr/>
        </p:nvPicPr>
        <p:blipFill>
          <a:blip r:embed="rId4"/>
          <a:stretch>
            <a:fillRect/>
          </a:stretch>
        </p:blipFill>
        <p:spPr>
          <a:xfrm>
            <a:off x="5029200" y="1619249"/>
            <a:ext cx="3581400" cy="3619502"/>
          </a:xfrm>
          <a:prstGeom prst="rect">
            <a:avLst/>
          </a:prstGeom>
        </p:spPr>
      </p:pic>
    </p:spTree>
    <p:extLst>
      <p:ext uri="{BB962C8B-B14F-4D97-AF65-F5344CB8AC3E}">
        <p14:creationId xmlns:p14="http://schemas.microsoft.com/office/powerpoint/2010/main" val="685991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 Boys Traveling Report</a:t>
            </a:r>
          </a:p>
        </p:txBody>
      </p:sp>
      <p:sp>
        <p:nvSpPr>
          <p:cNvPr id="5" name="Content Placeholder 2"/>
          <p:cNvSpPr txBox="1">
            <a:spLocks/>
          </p:cNvSpPr>
          <p:nvPr/>
        </p:nvSpPr>
        <p:spPr>
          <a:xfrm>
            <a:off x="76200" y="1676400"/>
            <a:ext cx="7951304"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sz="2400" dirty="0"/>
              <a:t>A Look Ahead to the 2023-2024 Season</a:t>
            </a:r>
            <a:endParaRPr lang="en-US" sz="2400" b="1" u="sng" dirty="0"/>
          </a:p>
          <a:p>
            <a:pPr lvl="2"/>
            <a:r>
              <a:rPr lang="en-US" sz="2000" dirty="0"/>
              <a:t>Continue to refine tryout process with Team Genius, coach development and team formation</a:t>
            </a:r>
          </a:p>
          <a:p>
            <a:pPr lvl="2"/>
            <a:r>
              <a:rPr lang="en-US" sz="2000" dirty="0"/>
              <a:t>Improve opportunities for kids to play and have success at all levels</a:t>
            </a:r>
          </a:p>
          <a:p>
            <a:pPr lvl="3"/>
            <a:r>
              <a:rPr lang="en-US" sz="1700" dirty="0"/>
              <a:t>Build on success of the Squirt Rec league, explore similar programs at older age groups and players who might struggle with contact hockey</a:t>
            </a:r>
          </a:p>
          <a:p>
            <a:pPr lvl="3"/>
            <a:r>
              <a:rPr lang="en-US" sz="1800" dirty="0"/>
              <a:t>Junior Gold participation for players of all skill levels</a:t>
            </a:r>
          </a:p>
          <a:p>
            <a:pPr lvl="3"/>
            <a:r>
              <a:rPr lang="en-US" sz="1800" dirty="0"/>
              <a:t>Continue to work on improved retention at all levels</a:t>
            </a:r>
          </a:p>
          <a:p>
            <a:pPr lvl="2"/>
            <a:r>
              <a:rPr lang="en-US" sz="2000" dirty="0"/>
              <a:t>Coach/Parent/Player Code of Conduct enforcement</a:t>
            </a:r>
          </a:p>
          <a:p>
            <a:pPr lvl="3"/>
            <a:r>
              <a:rPr lang="en-US" sz="1800" dirty="0"/>
              <a:t>Will be looking for new ways to deliver the same story</a:t>
            </a:r>
          </a:p>
          <a:p>
            <a:pPr lvl="3"/>
            <a:r>
              <a:rPr lang="en-US" sz="1800" dirty="0"/>
              <a:t>Respect the game, the coaches, teammates, and</a:t>
            </a:r>
          </a:p>
          <a:p>
            <a:pPr marL="1143000" lvl="3" indent="0">
              <a:buNone/>
            </a:pPr>
            <a:r>
              <a:rPr lang="en-US" sz="1800" dirty="0"/>
              <a:t>officials will continue to be a core message</a:t>
            </a:r>
          </a:p>
          <a:p>
            <a:pPr lvl="2"/>
            <a:endParaRPr lang="en-US" sz="2000" dirty="0"/>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086600" y="4800600"/>
            <a:ext cx="1881809" cy="1881809"/>
          </a:xfrm>
        </p:spPr>
      </p:pic>
      <p:sp>
        <p:nvSpPr>
          <p:cNvPr id="4" name="TextBox 3"/>
          <p:cNvSpPr txBox="1"/>
          <p:nvPr/>
        </p:nvSpPr>
        <p:spPr>
          <a:xfrm>
            <a:off x="612648" y="6154739"/>
            <a:ext cx="6245352"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2000" i="1" dirty="0"/>
              <a:t>Transparency and openness underpins our actions</a:t>
            </a:r>
          </a:p>
        </p:txBody>
      </p:sp>
    </p:spTree>
    <p:extLst>
      <p:ext uri="{BB962C8B-B14F-4D97-AF65-F5344CB8AC3E}">
        <p14:creationId xmlns:p14="http://schemas.microsoft.com/office/powerpoint/2010/main" val="3876614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Chad Wieneke</a:t>
            </a:r>
          </a:p>
        </p:txBody>
      </p:sp>
      <p:sp>
        <p:nvSpPr>
          <p:cNvPr id="3" name="Title 2"/>
          <p:cNvSpPr>
            <a:spLocks noGrp="1"/>
          </p:cNvSpPr>
          <p:nvPr>
            <p:ph type="title"/>
          </p:nvPr>
        </p:nvSpPr>
        <p:spPr/>
        <p:txBody>
          <a:bodyPr/>
          <a:lstStyle/>
          <a:p>
            <a:r>
              <a:rPr lang="en-US" dirty="0"/>
              <a:t>VP Girls Traveling Report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487" y="4876799"/>
            <a:ext cx="1673225" cy="1673225"/>
          </a:xfrm>
          <a:prstGeom prst="rect">
            <a:avLst/>
          </a:prstGeom>
        </p:spPr>
      </p:pic>
    </p:spTree>
    <p:extLst>
      <p:ext uri="{BB962C8B-B14F-4D97-AF65-F5344CB8AC3E}">
        <p14:creationId xmlns:p14="http://schemas.microsoft.com/office/powerpoint/2010/main" val="1540670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 Girls Traveling Report</a:t>
            </a:r>
          </a:p>
        </p:txBody>
      </p:sp>
      <p:sp>
        <p:nvSpPr>
          <p:cNvPr id="5" name="Content Placeholder 2"/>
          <p:cNvSpPr txBox="1">
            <a:spLocks/>
          </p:cNvSpPr>
          <p:nvPr/>
        </p:nvSpPr>
        <p:spPr>
          <a:xfrm>
            <a:off x="457200" y="1600200"/>
            <a:ext cx="8153400" cy="5029200"/>
          </a:xfrm>
          <a:prstGeom prst="rect">
            <a:avLst/>
          </a:prstGeom>
        </p:spPr>
        <p:txBody>
          <a:bodyPr vert="horz">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sz="2800" dirty="0"/>
              <a:t>Girls Travel Committee </a:t>
            </a:r>
          </a:p>
          <a:p>
            <a:pPr lvl="2"/>
            <a:r>
              <a:rPr lang="en-US" sz="2600" dirty="0"/>
              <a:t>VP – Chad Wieneke</a:t>
            </a:r>
          </a:p>
          <a:p>
            <a:pPr lvl="2"/>
            <a:r>
              <a:rPr lang="en-US" sz="2600" dirty="0"/>
              <a:t> Level Directors </a:t>
            </a:r>
          </a:p>
          <a:p>
            <a:pPr lvl="3">
              <a:buClr>
                <a:schemeClr val="accent1"/>
              </a:buClr>
            </a:pPr>
            <a:r>
              <a:rPr lang="en-US" sz="2600" dirty="0"/>
              <a:t>Jeff Allen – U10</a:t>
            </a:r>
          </a:p>
          <a:p>
            <a:pPr lvl="3">
              <a:buClr>
                <a:schemeClr val="accent1"/>
              </a:buClr>
            </a:pPr>
            <a:r>
              <a:rPr lang="en-US" sz="2600" dirty="0"/>
              <a:t>Brandon Erickson – U12</a:t>
            </a:r>
          </a:p>
          <a:p>
            <a:pPr lvl="3">
              <a:buClr>
                <a:schemeClr val="accent1"/>
              </a:buClr>
            </a:pPr>
            <a:r>
              <a:rPr lang="en-US" sz="2600" dirty="0"/>
              <a:t>Tina Reid – U15</a:t>
            </a:r>
          </a:p>
          <a:p>
            <a:pPr lvl="3">
              <a:buClr>
                <a:schemeClr val="accent1"/>
              </a:buClr>
            </a:pPr>
            <a:r>
              <a:rPr lang="en-US" sz="2600" dirty="0"/>
              <a:t>Chris McLeod – Girls Skills Director</a:t>
            </a:r>
          </a:p>
          <a:p>
            <a:pPr lvl="3">
              <a:buClr>
                <a:schemeClr val="accent1"/>
              </a:buClr>
            </a:pPr>
            <a:endParaRPr lang="en-US" sz="2600" dirty="0"/>
          </a:p>
          <a:p>
            <a:pPr marL="1143000" lvl="3" indent="0">
              <a:buNone/>
            </a:pPr>
            <a:endParaRPr lang="en-US" sz="1100" b="1" u="sng" dirty="0"/>
          </a:p>
          <a:p>
            <a:pPr lvl="2"/>
            <a:r>
              <a:rPr lang="en-US" sz="2600" dirty="0"/>
              <a:t>Involved in the following:</a:t>
            </a:r>
          </a:p>
          <a:p>
            <a:pPr lvl="3">
              <a:buClr>
                <a:schemeClr val="accent1"/>
              </a:buClr>
            </a:pPr>
            <a:r>
              <a:rPr lang="en-US" sz="2600" dirty="0"/>
              <a:t>Tournament selection</a:t>
            </a:r>
          </a:p>
          <a:p>
            <a:pPr lvl="3">
              <a:buClr>
                <a:schemeClr val="accent1"/>
              </a:buClr>
            </a:pPr>
            <a:r>
              <a:rPr lang="en-US" sz="2600" dirty="0"/>
              <a:t>Pre-tryout camps/Skills Committee</a:t>
            </a:r>
          </a:p>
          <a:p>
            <a:pPr lvl="3">
              <a:buClr>
                <a:schemeClr val="accent1"/>
              </a:buClr>
            </a:pPr>
            <a:r>
              <a:rPr lang="en-US" sz="2600" dirty="0"/>
              <a:t>Tryouts/team formation</a:t>
            </a:r>
          </a:p>
          <a:p>
            <a:pPr lvl="3">
              <a:buClr>
                <a:schemeClr val="accent1"/>
              </a:buClr>
            </a:pPr>
            <a:r>
              <a:rPr lang="en-US" sz="2600" dirty="0"/>
              <a:t>Communication and oversight throughout the season</a:t>
            </a:r>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543800" y="1600200"/>
            <a:ext cx="1447800" cy="1447800"/>
          </a:xfrm>
        </p:spPr>
      </p:pic>
    </p:spTree>
    <p:extLst>
      <p:ext uri="{BB962C8B-B14F-4D97-AF65-F5344CB8AC3E}">
        <p14:creationId xmlns:p14="http://schemas.microsoft.com/office/powerpoint/2010/main" val="3826952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 Girls Traveling Report</a:t>
            </a:r>
          </a:p>
        </p:txBody>
      </p:sp>
      <p:sp>
        <p:nvSpPr>
          <p:cNvPr id="5" name="Content Placeholder 2"/>
          <p:cNvSpPr txBox="1">
            <a:spLocks/>
          </p:cNvSpPr>
          <p:nvPr/>
        </p:nvSpPr>
        <p:spPr>
          <a:xfrm>
            <a:off x="457200" y="1524000"/>
            <a:ext cx="8308848" cy="5334000"/>
          </a:xfrm>
          <a:prstGeom prst="rect">
            <a:avLst/>
          </a:prstGeom>
        </p:spPr>
        <p:txBody>
          <a:bodyPr vert="horz">
            <a:normAutofit/>
          </a:bodyPr>
          <a:lstStyle/>
          <a:p>
            <a:pPr marL="182880" indent="-274320">
              <a:spcBef>
                <a:spcPts val="550"/>
              </a:spcBef>
              <a:buClr>
                <a:schemeClr val="accent1"/>
              </a:buClr>
              <a:buSzPct val="70000"/>
              <a:buFont typeface="Wingdings 2"/>
              <a:buChar char=""/>
            </a:pPr>
            <a:r>
              <a:rPr lang="en-US" sz="2800" dirty="0"/>
              <a:t>2022-2023 Recap</a:t>
            </a:r>
          </a:p>
          <a:p>
            <a:pPr marL="571500" lvl="1" indent="-342900">
              <a:spcBef>
                <a:spcPts val="500"/>
              </a:spcBef>
              <a:buClr>
                <a:schemeClr val="accent2"/>
              </a:buClr>
              <a:buSzPct val="75000"/>
              <a:buFont typeface="Wingdings" panose="05000000000000000000" pitchFamily="2" charset="2"/>
              <a:buChar char="Ø"/>
            </a:pPr>
            <a:endParaRPr lang="en-US" sz="2000" dirty="0"/>
          </a:p>
          <a:p>
            <a:pPr marL="571500" lvl="1" indent="-342900">
              <a:spcBef>
                <a:spcPts val="500"/>
              </a:spcBef>
              <a:buClr>
                <a:schemeClr val="accent1"/>
              </a:buClr>
              <a:buSzPct val="75000"/>
              <a:buFont typeface="Wingdings" panose="05000000000000000000" pitchFamily="2" charset="2"/>
              <a:buChar char="q"/>
            </a:pPr>
            <a:r>
              <a:rPr lang="en-US" sz="2000" dirty="0"/>
              <a:t>We had 305 girls playing hockey in OMGHA this past year! </a:t>
            </a:r>
          </a:p>
          <a:p>
            <a:pPr marL="1028700" lvl="2" indent="-342900">
              <a:spcBef>
                <a:spcPts val="500"/>
              </a:spcBef>
              <a:buClr>
                <a:schemeClr val="accent2"/>
              </a:buClr>
              <a:buSzPct val="75000"/>
              <a:buFont typeface="Wingdings" panose="05000000000000000000" pitchFamily="2" charset="2"/>
              <a:buChar char="§"/>
            </a:pPr>
            <a:r>
              <a:rPr lang="en-US" sz="2000" dirty="0"/>
              <a:t>175 girls in the OMGHA girls traveling program</a:t>
            </a:r>
          </a:p>
          <a:p>
            <a:pPr marL="571500" lvl="1" indent="-342900">
              <a:spcBef>
                <a:spcPts val="500"/>
              </a:spcBef>
              <a:buClr>
                <a:schemeClr val="accent1"/>
              </a:buClr>
              <a:buSzPct val="75000"/>
              <a:buFont typeface="Wingdings" panose="05000000000000000000" pitchFamily="2" charset="2"/>
              <a:buChar char="q"/>
            </a:pPr>
            <a:r>
              <a:rPr kumimoji="0" lang="en-US" sz="2000" b="0" i="0" u="none" strike="noStrike" kern="1200" cap="none" spc="0" normalizeH="0" baseline="0" noProof="0" dirty="0">
                <a:ln>
                  <a:noFill/>
                </a:ln>
                <a:solidFill>
                  <a:schemeClr val="tx1"/>
                </a:solidFill>
                <a:effectLst/>
                <a:uLnTx/>
                <a:uFillTx/>
                <a:latin typeface="+mn-lt"/>
                <a:ea typeface="+mn-ea"/>
                <a:cs typeface="+mn-cs"/>
              </a:rPr>
              <a:t>Overall, the season went as expected based on our team formation</a:t>
            </a:r>
          </a:p>
          <a:p>
            <a:pPr marL="571500" lvl="1" indent="-342900">
              <a:spcBef>
                <a:spcPts val="500"/>
              </a:spcBef>
              <a:buClr>
                <a:schemeClr val="accent1"/>
              </a:buClr>
              <a:buSzPct val="75000"/>
              <a:buFont typeface="Wingdings" panose="05000000000000000000" pitchFamily="2" charset="2"/>
              <a:buChar char="q"/>
            </a:pPr>
            <a:r>
              <a:rPr kumimoji="0" lang="en-US" sz="2000" b="0" i="0" u="none" strike="noStrike" kern="1200" cap="none" spc="0" normalizeH="0" baseline="0" noProof="0" dirty="0">
                <a:ln>
                  <a:noFill/>
                </a:ln>
                <a:solidFill>
                  <a:schemeClr val="tx1"/>
                </a:solidFill>
                <a:effectLst/>
                <a:uLnTx/>
                <a:uFillTx/>
                <a:latin typeface="+mn-lt"/>
                <a:ea typeface="+mn-ea"/>
                <a:cs typeface="+mn-cs"/>
              </a:rPr>
              <a:t>We did observe an uptick in both player and parent code of conduct related issues this past season, reducing these issues should be a focus for next season</a:t>
            </a:r>
          </a:p>
          <a:p>
            <a:pPr marL="1028700" lvl="2" indent="-342900">
              <a:spcBef>
                <a:spcPts val="500"/>
              </a:spcBef>
              <a:buClr>
                <a:schemeClr val="accent1"/>
              </a:buClr>
              <a:buSzPct val="75000"/>
              <a:buFont typeface="Wingdings" panose="05000000000000000000" pitchFamily="2" charset="2"/>
              <a:buChar char="q"/>
            </a:pPr>
            <a:endParaRPr lang="en-US" sz="2000" dirty="0"/>
          </a:p>
          <a:p>
            <a:pPr marL="1028700" lvl="2" indent="-342900">
              <a:spcBef>
                <a:spcPts val="500"/>
              </a:spcBef>
              <a:buClr>
                <a:schemeClr val="accent2"/>
              </a:buClr>
              <a:buSzPct val="75000"/>
              <a:buFont typeface="Wingdings" panose="05000000000000000000" pitchFamily="2" charset="2"/>
              <a:buChar char="q"/>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lvl="1"/>
            <a:endParaRPr lang="en-US" sz="2000" dirty="0"/>
          </a:p>
          <a:p>
            <a:pPr marL="914400" marR="0" lvl="2" indent="-228600" algn="l" defTabSz="914400" rtl="0" eaLnBrk="1" fontAlgn="auto" latinLnBrk="0" hangingPunct="1">
              <a:lnSpc>
                <a:spcPct val="100000"/>
              </a:lnSpc>
              <a:spcBef>
                <a:spcPts val="500"/>
              </a:spcBef>
              <a:spcAft>
                <a:spcPts val="0"/>
              </a:spcAft>
              <a:buClr>
                <a:schemeClr val="accent2"/>
              </a:buClr>
              <a:buSzPct val="75000"/>
              <a:buFont typeface="Wingdings"/>
              <a:buChar char=""/>
              <a:tabLst/>
              <a:defRPr/>
            </a:pPr>
            <a:endParaRPr kumimoji="0" lang="en-US" sz="2400" b="1" i="0" u="sng" strike="noStrike" kern="1200" cap="none" spc="0" normalizeH="0" baseline="0" noProof="0" dirty="0">
              <a:ln>
                <a:noFill/>
              </a:ln>
              <a:solidFill>
                <a:schemeClr val="tx1"/>
              </a:solidFill>
              <a:effectLst/>
              <a:uLnTx/>
              <a:uFillTx/>
              <a:latin typeface="+mn-lt"/>
              <a:ea typeface="+mn-ea"/>
              <a:cs typeface="+mn-cs"/>
            </a:endParaRPr>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239000" y="5077178"/>
            <a:ext cx="1752600" cy="1752600"/>
          </a:xfrm>
        </p:spPr>
      </p:pic>
    </p:spTree>
    <p:extLst>
      <p:ext uri="{BB962C8B-B14F-4D97-AF65-F5344CB8AC3E}">
        <p14:creationId xmlns:p14="http://schemas.microsoft.com/office/powerpoint/2010/main" val="3097443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 Girls Traveling Report</a:t>
            </a:r>
          </a:p>
        </p:txBody>
      </p:sp>
      <p:sp>
        <p:nvSpPr>
          <p:cNvPr id="5" name="Content Placeholder 2"/>
          <p:cNvSpPr txBox="1">
            <a:spLocks/>
          </p:cNvSpPr>
          <p:nvPr/>
        </p:nvSpPr>
        <p:spPr>
          <a:xfrm>
            <a:off x="457200" y="1524000"/>
            <a:ext cx="8308848" cy="5334000"/>
          </a:xfrm>
          <a:prstGeom prst="rect">
            <a:avLst/>
          </a:prstGeom>
        </p:spPr>
        <p:txBody>
          <a:bodyPr vert="horz">
            <a:normAutofit fontScale="92500" lnSpcReduction="20000"/>
          </a:bodyPr>
          <a:lstStyle/>
          <a:p>
            <a:pPr marL="182880" marR="0" lvl="0" indent="-274320" algn="l" defTabSz="914400" rtl="0" eaLnBrk="1" fontAlgn="auto" latinLnBrk="0" hangingPunct="1">
              <a:lnSpc>
                <a:spcPct val="100000"/>
              </a:lnSpc>
              <a:spcBef>
                <a:spcPts val="550"/>
              </a:spcBef>
              <a:spcAft>
                <a:spcPts val="0"/>
              </a:spcAft>
              <a:buClr>
                <a:srgbClr val="F07F09"/>
              </a:buClr>
              <a:buSzPct val="70000"/>
              <a:buFont typeface="Wingdings 2"/>
              <a:buChar char=""/>
              <a:tabLst/>
              <a:defRPr/>
            </a:pPr>
            <a:r>
              <a:rPr kumimoji="0" lang="en-US" sz="2800" b="0" i="0" u="none" strike="noStrike" kern="1200" cap="none" spc="0" normalizeH="0" baseline="0" noProof="0" dirty="0">
                <a:ln>
                  <a:noFill/>
                </a:ln>
                <a:solidFill>
                  <a:prstClr val="black"/>
                </a:solidFill>
                <a:effectLst/>
                <a:uLnTx/>
                <a:uFillTx/>
                <a:cs typeface="Arial" panose="020B0604020202020204" pitchFamily="34" charset="0"/>
              </a:rPr>
              <a:t>2022-2023 Recap</a:t>
            </a:r>
          </a:p>
          <a:p>
            <a:pPr marL="342900" indent="-342900">
              <a:buClr>
                <a:schemeClr val="accent2"/>
              </a:buClr>
              <a:buFont typeface="Wingdings" panose="05000000000000000000" pitchFamily="2" charset="2"/>
              <a:buChar char="Ø"/>
            </a:pPr>
            <a:r>
              <a:rPr lang="en-US" sz="2400" dirty="0">
                <a:cs typeface="Arial" panose="020B0604020202020204" pitchFamily="34" charset="0"/>
              </a:rPr>
              <a:t>State Tournament Appearances</a:t>
            </a:r>
          </a:p>
          <a:p>
            <a:pPr marL="800100" lvl="1" indent="-342900">
              <a:buClr>
                <a:schemeClr val="accent1"/>
              </a:buClr>
              <a:buFont typeface="Wingdings" panose="05000000000000000000" pitchFamily="2" charset="2"/>
              <a:buChar char="q"/>
            </a:pPr>
            <a:r>
              <a:rPr lang="en-US" sz="1900" dirty="0">
                <a:cs typeface="Arial" panose="020B0604020202020204" pitchFamily="34" charset="0"/>
              </a:rPr>
              <a:t>U15A – 3</a:t>
            </a:r>
            <a:r>
              <a:rPr lang="en-US" sz="1900" baseline="30000" dirty="0">
                <a:cs typeface="Arial" panose="020B0604020202020204" pitchFamily="34" charset="0"/>
              </a:rPr>
              <a:t>rd</a:t>
            </a:r>
            <a:r>
              <a:rPr lang="en-US" sz="1900" dirty="0">
                <a:cs typeface="Arial" panose="020B0604020202020204" pitchFamily="34" charset="0"/>
              </a:rPr>
              <a:t> Place</a:t>
            </a:r>
          </a:p>
          <a:p>
            <a:pPr marL="800100" lvl="1" indent="-342900">
              <a:buClr>
                <a:schemeClr val="accent1"/>
              </a:buClr>
              <a:buFont typeface="Wingdings" panose="05000000000000000000" pitchFamily="2" charset="2"/>
              <a:buChar char="q"/>
            </a:pPr>
            <a:r>
              <a:rPr lang="en-US" sz="1900" dirty="0">
                <a:cs typeface="Arial" panose="020B0604020202020204" pitchFamily="34" charset="0"/>
              </a:rPr>
              <a:t>U15B White – </a:t>
            </a:r>
            <a:r>
              <a:rPr lang="en-US" sz="1900" b="1" u="sng" dirty="0">
                <a:cs typeface="Arial" panose="020B0604020202020204" pitchFamily="34" charset="0"/>
              </a:rPr>
              <a:t>State Champions</a:t>
            </a:r>
          </a:p>
          <a:p>
            <a:pPr marL="800100" lvl="1" indent="-342900">
              <a:buClr>
                <a:schemeClr val="accent1"/>
              </a:buClr>
              <a:buFont typeface="Wingdings" panose="05000000000000000000" pitchFamily="2" charset="2"/>
              <a:buChar char="q"/>
            </a:pPr>
            <a:r>
              <a:rPr lang="en-US" sz="1900" dirty="0">
                <a:cs typeface="Arial" panose="020B0604020202020204" pitchFamily="34" charset="0"/>
              </a:rPr>
              <a:t>U15B Black  – 3</a:t>
            </a:r>
            <a:r>
              <a:rPr lang="en-US" sz="1900" baseline="30000" dirty="0">
                <a:cs typeface="Arial" panose="020B0604020202020204" pitchFamily="34" charset="0"/>
              </a:rPr>
              <a:t>rd</a:t>
            </a:r>
            <a:r>
              <a:rPr lang="en-US" sz="1900" dirty="0">
                <a:cs typeface="Arial" panose="020B0604020202020204" pitchFamily="34" charset="0"/>
              </a:rPr>
              <a:t> Place</a:t>
            </a:r>
            <a:endParaRPr lang="en-US" sz="1900" dirty="0">
              <a:solidFill>
                <a:prstClr val="black"/>
              </a:solidFill>
              <a:cs typeface="Arial" panose="020B0604020202020204" pitchFamily="34" charset="0"/>
            </a:endParaRPr>
          </a:p>
          <a:p>
            <a:pPr marL="571500" marR="0" lvl="1" indent="-342900" algn="l" defTabSz="914400" rtl="0" eaLnBrk="1" fontAlgn="auto" latinLnBrk="0" hangingPunct="1">
              <a:lnSpc>
                <a:spcPct val="100000"/>
              </a:lnSpc>
              <a:spcBef>
                <a:spcPts val="500"/>
              </a:spcBef>
              <a:spcAft>
                <a:spcPts val="0"/>
              </a:spcAft>
              <a:buClr>
                <a:srgbClr val="9F2936"/>
              </a:buClr>
              <a:buSzPct val="75000"/>
              <a:buFont typeface="Wingdings" panose="05000000000000000000" pitchFamily="2" charset="2"/>
              <a:buChar char="Ø"/>
              <a:tabLst/>
              <a:defRPr/>
            </a:pPr>
            <a:endParaRPr kumimoji="0" lang="en-US" sz="1900" b="0" i="0" u="none" strike="noStrike" kern="1200" cap="none" spc="0" normalizeH="0" baseline="0" noProof="0" dirty="0">
              <a:ln>
                <a:noFill/>
              </a:ln>
              <a:solidFill>
                <a:prstClr val="black"/>
              </a:solidFill>
              <a:effectLst/>
              <a:uLnTx/>
              <a:uFillTx/>
              <a:cs typeface="Arial" panose="020B0604020202020204" pitchFamily="34" charset="0"/>
            </a:endParaRPr>
          </a:p>
          <a:p>
            <a:pPr marL="114300" indent="-342900">
              <a:spcBef>
                <a:spcPts val="500"/>
              </a:spcBef>
              <a:buClr>
                <a:srgbClr val="9F2936"/>
              </a:buClr>
              <a:buSzPct val="75000"/>
              <a:buFont typeface="Wingdings" panose="05000000000000000000" pitchFamily="2" charset="2"/>
              <a:buChar char="Ø"/>
              <a:defRPr/>
            </a:pPr>
            <a:r>
              <a:rPr kumimoji="0" lang="en-US" sz="2100" b="0" i="0" u="none" strike="noStrike" kern="1200" cap="none" spc="0" normalizeH="0" baseline="0" noProof="0" dirty="0">
                <a:ln>
                  <a:noFill/>
                </a:ln>
                <a:solidFill>
                  <a:prstClr val="black"/>
                </a:solidFill>
                <a:effectLst/>
                <a:uLnTx/>
                <a:uFillTx/>
                <a:cs typeface="Arial" panose="020B0604020202020204" pitchFamily="34" charset="0"/>
              </a:rPr>
              <a:t>District 3 Results (Regular Season Finish/Tournament Finish)</a:t>
            </a:r>
          </a:p>
          <a:p>
            <a:pPr marL="800100" lvl="1" indent="-342900">
              <a:buClr>
                <a:schemeClr val="accent1"/>
              </a:buClr>
              <a:buFont typeface="Wingdings" panose="05000000000000000000" pitchFamily="2" charset="2"/>
              <a:buChar char="q"/>
            </a:pPr>
            <a:r>
              <a:rPr lang="en-US" sz="1900" dirty="0">
                <a:cs typeface="Arial" panose="020B0604020202020204" pitchFamily="34" charset="0"/>
              </a:rPr>
              <a:t>U15A – (1</a:t>
            </a:r>
            <a:r>
              <a:rPr lang="en-US" sz="1900" baseline="30000" dirty="0">
                <a:cs typeface="Arial" panose="020B0604020202020204" pitchFamily="34" charset="0"/>
              </a:rPr>
              <a:t>st</a:t>
            </a:r>
            <a:r>
              <a:rPr lang="en-US" sz="1900" dirty="0">
                <a:cs typeface="Arial" panose="020B0604020202020204" pitchFamily="34" charset="0"/>
              </a:rPr>
              <a:t>/2</a:t>
            </a:r>
            <a:r>
              <a:rPr lang="en-US" sz="1900" baseline="30000" dirty="0">
                <a:cs typeface="Arial" panose="020B0604020202020204" pitchFamily="34" charset="0"/>
              </a:rPr>
              <a:t>nd</a:t>
            </a:r>
            <a:r>
              <a:rPr lang="en-US" sz="1900" dirty="0">
                <a:cs typeface="Arial" panose="020B0604020202020204" pitchFamily="34" charset="0"/>
              </a:rPr>
              <a:t>)</a:t>
            </a:r>
          </a:p>
          <a:p>
            <a:pPr marL="800100" lvl="1" indent="-342900">
              <a:buClr>
                <a:schemeClr val="accent1"/>
              </a:buClr>
              <a:buFont typeface="Wingdings" panose="05000000000000000000" pitchFamily="2" charset="2"/>
              <a:buChar char="q"/>
            </a:pPr>
            <a:r>
              <a:rPr lang="en-US" sz="1900" dirty="0">
                <a:cs typeface="Arial" panose="020B0604020202020204" pitchFamily="34" charset="0"/>
              </a:rPr>
              <a:t>U15B White – (1</a:t>
            </a:r>
            <a:r>
              <a:rPr lang="en-US" sz="1900" baseline="30000" dirty="0">
                <a:cs typeface="Arial" panose="020B0604020202020204" pitchFamily="34" charset="0"/>
              </a:rPr>
              <a:t>st</a:t>
            </a:r>
            <a:r>
              <a:rPr lang="en-US" sz="1900" dirty="0">
                <a:cs typeface="Arial" panose="020B0604020202020204" pitchFamily="34" charset="0"/>
              </a:rPr>
              <a:t>/1</a:t>
            </a:r>
            <a:r>
              <a:rPr lang="en-US" sz="1900" baseline="30000" dirty="0">
                <a:cs typeface="Arial" panose="020B0604020202020204" pitchFamily="34" charset="0"/>
              </a:rPr>
              <a:t>st</a:t>
            </a:r>
            <a:r>
              <a:rPr lang="en-US" sz="1900" dirty="0">
                <a:cs typeface="Arial" panose="020B0604020202020204" pitchFamily="34" charset="0"/>
              </a:rPr>
              <a:t>)</a:t>
            </a:r>
          </a:p>
          <a:p>
            <a:pPr marL="800100" lvl="1" indent="-342900">
              <a:buClr>
                <a:schemeClr val="accent1"/>
              </a:buClr>
              <a:buFont typeface="Wingdings" panose="05000000000000000000" pitchFamily="2" charset="2"/>
              <a:buChar char="q"/>
            </a:pPr>
            <a:r>
              <a:rPr lang="en-US" sz="1900" dirty="0">
                <a:cs typeface="Arial" panose="020B0604020202020204" pitchFamily="34" charset="0"/>
              </a:rPr>
              <a:t>U15B Black – (3</a:t>
            </a:r>
            <a:r>
              <a:rPr lang="en-US" sz="1900" baseline="30000" dirty="0">
                <a:cs typeface="Arial" panose="020B0604020202020204" pitchFamily="34" charset="0"/>
              </a:rPr>
              <a:t>rd </a:t>
            </a:r>
            <a:r>
              <a:rPr lang="en-US" sz="1900" dirty="0">
                <a:cs typeface="Arial" panose="020B0604020202020204" pitchFamily="34" charset="0"/>
              </a:rPr>
              <a:t>/2</a:t>
            </a:r>
            <a:r>
              <a:rPr lang="en-US" sz="1900" baseline="30000" dirty="0">
                <a:cs typeface="Arial" panose="020B0604020202020204" pitchFamily="34" charset="0"/>
              </a:rPr>
              <a:t>nd</a:t>
            </a:r>
            <a:r>
              <a:rPr lang="en-US" sz="1900" dirty="0">
                <a:cs typeface="Arial" panose="020B0604020202020204" pitchFamily="34" charset="0"/>
              </a:rPr>
              <a:t>)</a:t>
            </a:r>
          </a:p>
          <a:p>
            <a:pPr lvl="1">
              <a:buClr>
                <a:schemeClr val="accent1"/>
              </a:buClr>
            </a:pPr>
            <a:endParaRPr lang="en-US" sz="1900" dirty="0">
              <a:cs typeface="Arial" panose="020B0604020202020204" pitchFamily="34" charset="0"/>
            </a:endParaRPr>
          </a:p>
          <a:p>
            <a:pPr marL="800100" lvl="1" indent="-342900">
              <a:buClr>
                <a:schemeClr val="accent1"/>
              </a:buClr>
              <a:buFont typeface="Wingdings" panose="05000000000000000000" pitchFamily="2" charset="2"/>
              <a:buChar char="q"/>
            </a:pPr>
            <a:r>
              <a:rPr lang="en-US" sz="1900" dirty="0">
                <a:cs typeface="Arial" panose="020B0604020202020204" pitchFamily="34" charset="0"/>
              </a:rPr>
              <a:t>U12A - (4</a:t>
            </a:r>
            <a:r>
              <a:rPr lang="en-US" sz="1900" baseline="30000" dirty="0">
                <a:cs typeface="Arial" panose="020B0604020202020204" pitchFamily="34" charset="0"/>
              </a:rPr>
              <a:t>th</a:t>
            </a:r>
            <a:r>
              <a:rPr lang="en-US" sz="1900" dirty="0">
                <a:cs typeface="Arial" panose="020B0604020202020204" pitchFamily="34" charset="0"/>
              </a:rPr>
              <a:t>/tie 6</a:t>
            </a:r>
            <a:r>
              <a:rPr lang="en-US" sz="1900" baseline="30000" dirty="0">
                <a:cs typeface="Arial" panose="020B0604020202020204" pitchFamily="34" charset="0"/>
              </a:rPr>
              <a:t>th</a:t>
            </a:r>
            <a:r>
              <a:rPr lang="en-US" sz="1900" dirty="0">
                <a:cs typeface="Arial" panose="020B0604020202020204" pitchFamily="34" charset="0"/>
              </a:rPr>
              <a:t>)</a:t>
            </a:r>
          </a:p>
          <a:p>
            <a:pPr marL="800100" lvl="1" indent="-342900">
              <a:buClr>
                <a:schemeClr val="accent1"/>
              </a:buClr>
              <a:buFont typeface="Wingdings" panose="05000000000000000000" pitchFamily="2" charset="2"/>
              <a:buChar char="q"/>
            </a:pPr>
            <a:r>
              <a:rPr lang="en-US" sz="1900" dirty="0">
                <a:cs typeface="Arial" panose="020B0604020202020204" pitchFamily="34" charset="0"/>
              </a:rPr>
              <a:t>U12B1– (4</a:t>
            </a:r>
            <a:r>
              <a:rPr lang="en-US" sz="1900" baseline="30000" dirty="0">
                <a:cs typeface="Arial" panose="020B0604020202020204" pitchFamily="34" charset="0"/>
              </a:rPr>
              <a:t>th</a:t>
            </a:r>
            <a:r>
              <a:rPr lang="en-US" sz="1900" dirty="0">
                <a:cs typeface="Arial" panose="020B0604020202020204" pitchFamily="34" charset="0"/>
              </a:rPr>
              <a:t>/ 3</a:t>
            </a:r>
            <a:r>
              <a:rPr lang="en-US" sz="1900" baseline="30000" dirty="0">
                <a:cs typeface="Arial" panose="020B0604020202020204" pitchFamily="34" charset="0"/>
              </a:rPr>
              <a:t>rd</a:t>
            </a:r>
            <a:r>
              <a:rPr lang="en-US" sz="1900" dirty="0">
                <a:cs typeface="Arial" panose="020B0604020202020204" pitchFamily="34" charset="0"/>
              </a:rPr>
              <a:t>)</a:t>
            </a:r>
          </a:p>
          <a:p>
            <a:pPr marL="800100" lvl="1" indent="-342900">
              <a:buClr>
                <a:schemeClr val="accent1"/>
              </a:buClr>
              <a:buFont typeface="Wingdings" panose="05000000000000000000" pitchFamily="2" charset="2"/>
              <a:buChar char="q"/>
            </a:pPr>
            <a:r>
              <a:rPr kumimoji="0" lang="en-US" sz="1900" b="0" i="0" u="none" strike="noStrike" kern="1200" cap="none" spc="0" normalizeH="0" baseline="0" noProof="0" dirty="0">
                <a:ln>
                  <a:noFill/>
                </a:ln>
                <a:solidFill>
                  <a:prstClr val="black"/>
                </a:solidFill>
                <a:effectLst/>
                <a:uLnTx/>
                <a:uFillTx/>
                <a:cs typeface="Arial" panose="020B0604020202020204" pitchFamily="34" charset="0"/>
              </a:rPr>
              <a:t>U12B2 Crimson – </a:t>
            </a:r>
            <a:r>
              <a:rPr lang="en-US" sz="1900" dirty="0">
                <a:cs typeface="Arial" panose="020B0604020202020204" pitchFamily="34" charset="0"/>
              </a:rPr>
              <a:t>(1</a:t>
            </a:r>
            <a:r>
              <a:rPr lang="en-US" sz="1900" baseline="30000" dirty="0">
                <a:cs typeface="Arial" panose="020B0604020202020204" pitchFamily="34" charset="0"/>
              </a:rPr>
              <a:t>st</a:t>
            </a:r>
            <a:r>
              <a:rPr lang="en-US" sz="1900" dirty="0">
                <a:cs typeface="Arial" panose="020B0604020202020204" pitchFamily="34" charset="0"/>
              </a:rPr>
              <a:t>/2</a:t>
            </a:r>
            <a:r>
              <a:rPr lang="en-US" sz="1900" baseline="30000" dirty="0">
                <a:cs typeface="Arial" panose="020B0604020202020204" pitchFamily="34" charset="0"/>
              </a:rPr>
              <a:t>nd</a:t>
            </a:r>
            <a:r>
              <a:rPr lang="en-US" sz="1900" dirty="0">
                <a:cs typeface="Arial" panose="020B0604020202020204" pitchFamily="34" charset="0"/>
              </a:rPr>
              <a:t>)</a:t>
            </a:r>
            <a:endParaRPr lang="en-US" sz="1900" dirty="0">
              <a:solidFill>
                <a:prstClr val="black"/>
              </a:solidFill>
              <a:cs typeface="Arial" panose="020B0604020202020204" pitchFamily="34" charset="0"/>
            </a:endParaRPr>
          </a:p>
          <a:p>
            <a:pPr marL="800100" lvl="1" indent="-342900">
              <a:buClr>
                <a:schemeClr val="accent1"/>
              </a:buClr>
              <a:buFont typeface="Wingdings" panose="05000000000000000000" pitchFamily="2" charset="2"/>
              <a:buChar char="q"/>
            </a:pPr>
            <a:r>
              <a:rPr lang="en-US" sz="1900" dirty="0">
                <a:solidFill>
                  <a:prstClr val="black"/>
                </a:solidFill>
                <a:cs typeface="Arial" panose="020B0604020202020204" pitchFamily="34" charset="0"/>
              </a:rPr>
              <a:t>U12B2 Black – </a:t>
            </a:r>
            <a:r>
              <a:rPr lang="en-US" sz="1900" dirty="0">
                <a:cs typeface="Arial" panose="020B0604020202020204" pitchFamily="34" charset="0"/>
              </a:rPr>
              <a:t>(3</a:t>
            </a:r>
            <a:r>
              <a:rPr lang="en-US" sz="1900" baseline="30000" dirty="0">
                <a:cs typeface="Arial" panose="020B0604020202020204" pitchFamily="34" charset="0"/>
              </a:rPr>
              <a:t>rd </a:t>
            </a:r>
            <a:r>
              <a:rPr lang="en-US" sz="1900" dirty="0">
                <a:cs typeface="Arial" panose="020B0604020202020204" pitchFamily="34" charset="0"/>
              </a:rPr>
              <a:t>/5</a:t>
            </a:r>
            <a:r>
              <a:rPr lang="en-US" sz="1900" baseline="30000" dirty="0">
                <a:cs typeface="Arial" panose="020B0604020202020204" pitchFamily="34" charset="0"/>
              </a:rPr>
              <a:t>th</a:t>
            </a:r>
            <a:r>
              <a:rPr lang="en-US" sz="1900" dirty="0">
                <a:cs typeface="Arial" panose="020B0604020202020204" pitchFamily="34" charset="0"/>
              </a:rPr>
              <a:t>)</a:t>
            </a:r>
          </a:p>
          <a:p>
            <a:pPr marL="800100" lvl="1" indent="-342900">
              <a:buClr>
                <a:schemeClr val="accent1"/>
              </a:buClr>
              <a:buFont typeface="Wingdings" panose="05000000000000000000" pitchFamily="2" charset="2"/>
              <a:buChar char="q"/>
            </a:pPr>
            <a:endParaRPr lang="en-US" sz="1900" dirty="0">
              <a:cs typeface="Arial" panose="020B0604020202020204" pitchFamily="34" charset="0"/>
            </a:endParaRPr>
          </a:p>
          <a:p>
            <a:pPr marL="800100" lvl="1" indent="-342900">
              <a:buClr>
                <a:schemeClr val="accent1"/>
              </a:buClr>
              <a:buFont typeface="Wingdings" panose="05000000000000000000" pitchFamily="2" charset="2"/>
              <a:buChar char="q"/>
            </a:pPr>
            <a:r>
              <a:rPr kumimoji="0" lang="en-US" sz="1900" b="0" i="0" u="none" strike="noStrike" kern="1200" cap="none" spc="0" normalizeH="0" baseline="0" noProof="0" dirty="0">
                <a:ln>
                  <a:noFill/>
                </a:ln>
                <a:solidFill>
                  <a:prstClr val="black"/>
                </a:solidFill>
                <a:effectLst/>
                <a:uLnTx/>
                <a:uFillTx/>
                <a:cs typeface="Arial" panose="020B0604020202020204" pitchFamily="34" charset="0"/>
              </a:rPr>
              <a:t>U10A </a:t>
            </a:r>
            <a:r>
              <a:rPr lang="en-US" sz="1900" dirty="0">
                <a:solidFill>
                  <a:prstClr val="black"/>
                </a:solidFill>
                <a:cs typeface="Arial" panose="020B0604020202020204" pitchFamily="34" charset="0"/>
              </a:rPr>
              <a:t>– </a:t>
            </a:r>
            <a:r>
              <a:rPr lang="en-US" sz="1900" dirty="0">
                <a:cs typeface="Arial" panose="020B0604020202020204" pitchFamily="34" charset="0"/>
              </a:rPr>
              <a:t>(1</a:t>
            </a:r>
            <a:r>
              <a:rPr lang="en-US" sz="1900" baseline="30000" dirty="0">
                <a:cs typeface="Arial" panose="020B0604020202020204" pitchFamily="34" charset="0"/>
              </a:rPr>
              <a:t>st</a:t>
            </a:r>
            <a:r>
              <a:rPr lang="en-US" sz="1900" dirty="0">
                <a:cs typeface="Arial" panose="020B0604020202020204" pitchFamily="34" charset="0"/>
              </a:rPr>
              <a:t>/1</a:t>
            </a:r>
            <a:r>
              <a:rPr lang="en-US" sz="1900" baseline="30000" dirty="0">
                <a:cs typeface="Arial" panose="020B0604020202020204" pitchFamily="34" charset="0"/>
              </a:rPr>
              <a:t>st</a:t>
            </a:r>
            <a:r>
              <a:rPr lang="en-US" sz="1900" dirty="0">
                <a:cs typeface="Arial" panose="020B0604020202020204" pitchFamily="34" charset="0"/>
              </a:rPr>
              <a:t>)</a:t>
            </a:r>
          </a:p>
          <a:p>
            <a:pPr marL="800100" lvl="1" indent="-342900">
              <a:buClr>
                <a:schemeClr val="accent1"/>
              </a:buClr>
              <a:buFont typeface="Wingdings" panose="05000000000000000000" pitchFamily="2" charset="2"/>
              <a:buChar char="q"/>
            </a:pPr>
            <a:r>
              <a:rPr kumimoji="0" lang="en-US" sz="1900" b="0" i="0" u="none" strike="noStrike" kern="1200" cap="none" spc="0" normalizeH="0" baseline="0" noProof="0" dirty="0">
                <a:ln>
                  <a:noFill/>
                </a:ln>
                <a:solidFill>
                  <a:prstClr val="black"/>
                </a:solidFill>
                <a:effectLst/>
                <a:uLnTx/>
                <a:uFillTx/>
                <a:cs typeface="Arial" panose="020B0604020202020204" pitchFamily="34" charset="0"/>
              </a:rPr>
              <a:t>U10B1White – </a:t>
            </a:r>
            <a:r>
              <a:rPr lang="en-US" sz="1900" dirty="0">
                <a:cs typeface="Arial" panose="020B0604020202020204" pitchFamily="34" charset="0"/>
              </a:rPr>
              <a:t>(6</a:t>
            </a:r>
            <a:r>
              <a:rPr lang="en-US" sz="1900" baseline="30000" dirty="0">
                <a:cs typeface="Arial" panose="020B0604020202020204" pitchFamily="34" charset="0"/>
              </a:rPr>
              <a:t>th</a:t>
            </a:r>
            <a:r>
              <a:rPr lang="en-US" sz="1900" dirty="0">
                <a:cs typeface="Arial" panose="020B0604020202020204" pitchFamily="34" charset="0"/>
              </a:rPr>
              <a:t>/ 3</a:t>
            </a:r>
            <a:r>
              <a:rPr lang="en-US" sz="1900" baseline="30000" dirty="0">
                <a:cs typeface="Arial" panose="020B0604020202020204" pitchFamily="34" charset="0"/>
              </a:rPr>
              <a:t>rd</a:t>
            </a:r>
            <a:r>
              <a:rPr lang="en-US" sz="1900" dirty="0">
                <a:cs typeface="Arial" panose="020B0604020202020204" pitchFamily="34" charset="0"/>
              </a:rPr>
              <a:t>)</a:t>
            </a:r>
          </a:p>
          <a:p>
            <a:pPr marL="800100" lvl="1" indent="-342900">
              <a:buClr>
                <a:schemeClr val="accent1"/>
              </a:buClr>
              <a:buFont typeface="Wingdings" panose="05000000000000000000" pitchFamily="2" charset="2"/>
              <a:buChar char="q"/>
            </a:pPr>
            <a:r>
              <a:rPr lang="en-US" sz="1900" dirty="0">
                <a:solidFill>
                  <a:prstClr val="black"/>
                </a:solidFill>
                <a:cs typeface="Arial" panose="020B0604020202020204" pitchFamily="34" charset="0"/>
              </a:rPr>
              <a:t>U10B1 Black – </a:t>
            </a:r>
            <a:r>
              <a:rPr lang="en-US" sz="1900" dirty="0">
                <a:cs typeface="Arial" panose="020B0604020202020204" pitchFamily="34" charset="0"/>
              </a:rPr>
              <a:t>(4</a:t>
            </a:r>
            <a:r>
              <a:rPr lang="en-US" sz="1900" baseline="30000" dirty="0">
                <a:cs typeface="Arial" panose="020B0604020202020204" pitchFamily="34" charset="0"/>
              </a:rPr>
              <a:t>th</a:t>
            </a:r>
            <a:r>
              <a:rPr lang="en-US" sz="1900" dirty="0">
                <a:cs typeface="Arial" panose="020B0604020202020204" pitchFamily="34" charset="0"/>
              </a:rPr>
              <a:t>/4</a:t>
            </a:r>
            <a:r>
              <a:rPr lang="en-US" sz="1900" baseline="30000" dirty="0">
                <a:cs typeface="Arial" panose="020B0604020202020204" pitchFamily="34" charset="0"/>
              </a:rPr>
              <a:t>th</a:t>
            </a:r>
            <a:r>
              <a:rPr lang="en-US" sz="1900" dirty="0">
                <a:cs typeface="Arial" panose="020B0604020202020204" pitchFamily="34" charset="0"/>
              </a:rPr>
              <a:t>)</a:t>
            </a:r>
          </a:p>
          <a:p>
            <a:pPr marL="800100" lvl="1" indent="-342900">
              <a:buClr>
                <a:schemeClr val="accent1"/>
              </a:buClr>
              <a:buFont typeface="Wingdings" panose="05000000000000000000" pitchFamily="2" charset="2"/>
              <a:buChar char="q"/>
            </a:pPr>
            <a:r>
              <a:rPr kumimoji="0" lang="en-US" sz="1900" b="0" i="0" u="none" strike="noStrike" kern="1200" cap="none" spc="0" normalizeH="0" baseline="0" noProof="0" dirty="0">
                <a:ln>
                  <a:noFill/>
                </a:ln>
                <a:solidFill>
                  <a:prstClr val="black"/>
                </a:solidFill>
                <a:effectLst/>
                <a:uLnTx/>
                <a:uFillTx/>
                <a:cs typeface="Arial" panose="020B0604020202020204" pitchFamily="34" charset="0"/>
              </a:rPr>
              <a:t>U10B2 Crimson – </a:t>
            </a:r>
            <a:r>
              <a:rPr lang="en-US" sz="1900" dirty="0">
                <a:cs typeface="Arial" panose="020B0604020202020204" pitchFamily="34" charset="0"/>
              </a:rPr>
              <a:t>(2nd/ 3</a:t>
            </a:r>
            <a:r>
              <a:rPr lang="en-US" sz="1900" baseline="30000" dirty="0">
                <a:cs typeface="Arial" panose="020B0604020202020204" pitchFamily="34" charset="0"/>
              </a:rPr>
              <a:t>rd</a:t>
            </a:r>
            <a:r>
              <a:rPr lang="en-US" sz="1900" dirty="0">
                <a:cs typeface="Arial" panose="020B0604020202020204" pitchFamily="34" charset="0"/>
              </a:rPr>
              <a:t>)</a:t>
            </a:r>
          </a:p>
          <a:p>
            <a:pPr marL="800100" lvl="1" indent="-342900">
              <a:buClr>
                <a:schemeClr val="accent1"/>
              </a:buClr>
              <a:buFont typeface="Wingdings" panose="05000000000000000000" pitchFamily="2" charset="2"/>
              <a:buChar char="q"/>
            </a:pPr>
            <a:r>
              <a:rPr lang="en-US" sz="1900" dirty="0">
                <a:solidFill>
                  <a:prstClr val="black"/>
                </a:solidFill>
                <a:cs typeface="Arial" panose="020B0604020202020204" pitchFamily="34" charset="0"/>
              </a:rPr>
              <a:t>U10B2 Orange – </a:t>
            </a:r>
            <a:r>
              <a:rPr lang="en-US" sz="1900" dirty="0">
                <a:cs typeface="Arial" panose="020B0604020202020204" pitchFamily="34" charset="0"/>
              </a:rPr>
              <a:t>(3</a:t>
            </a:r>
            <a:r>
              <a:rPr lang="en-US" sz="1900" baseline="30000" dirty="0">
                <a:cs typeface="Arial" panose="020B0604020202020204" pitchFamily="34" charset="0"/>
              </a:rPr>
              <a:t>rd</a:t>
            </a:r>
            <a:r>
              <a:rPr lang="en-US" sz="1900" dirty="0">
                <a:cs typeface="Arial" panose="020B0604020202020204" pitchFamily="34" charset="0"/>
              </a:rPr>
              <a:t>/5</a:t>
            </a:r>
            <a:r>
              <a:rPr lang="en-US" sz="1900" baseline="30000" dirty="0">
                <a:cs typeface="Arial" panose="020B0604020202020204" pitchFamily="34" charset="0"/>
              </a:rPr>
              <a:t>th</a:t>
            </a:r>
            <a:r>
              <a:rPr lang="en-US" sz="1900" dirty="0">
                <a:cs typeface="Arial" panose="020B0604020202020204" pitchFamily="34" charset="0"/>
              </a:rPr>
              <a:t>)</a:t>
            </a:r>
          </a:p>
          <a:p>
            <a:pPr marL="800100" lvl="1" indent="-342900">
              <a:buClr>
                <a:srgbClr val="F07F09"/>
              </a:buClr>
              <a:buFont typeface="Wingdings" panose="05000000000000000000" pitchFamily="2" charset="2"/>
              <a:buChar char="q"/>
              <a:defRPr/>
            </a:pPr>
            <a:endParaRPr kumimoji="0" lang="en-US" sz="2000" b="0" i="0" u="none" strike="noStrike" kern="1200" cap="none" spc="0" normalizeH="0" baseline="0" noProof="0" dirty="0">
              <a:ln>
                <a:noFill/>
              </a:ln>
              <a:solidFill>
                <a:prstClr val="black"/>
              </a:solidFill>
              <a:effectLst/>
              <a:uLnTx/>
              <a:uFillTx/>
              <a:latin typeface="Tw Cen M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w Cen MT"/>
              <a:ea typeface="+mn-ea"/>
              <a:cs typeface="+mn-cs"/>
            </a:endParaRPr>
          </a:p>
          <a:p>
            <a:pPr marL="914400" marR="0" lvl="2" indent="-228600" algn="l" defTabSz="914400" rtl="0" eaLnBrk="1" fontAlgn="auto" latinLnBrk="0" hangingPunct="1">
              <a:lnSpc>
                <a:spcPct val="100000"/>
              </a:lnSpc>
              <a:spcBef>
                <a:spcPts val="500"/>
              </a:spcBef>
              <a:spcAft>
                <a:spcPts val="0"/>
              </a:spcAft>
              <a:buClr>
                <a:srgbClr val="9F2936"/>
              </a:buClr>
              <a:buSzPct val="75000"/>
              <a:buFont typeface="Wingdings"/>
              <a:buChar char=""/>
              <a:tabLst/>
              <a:defRPr/>
            </a:pPr>
            <a:endParaRPr kumimoji="0" lang="en-US" sz="2400" b="1" i="0" u="sng" strike="noStrike" kern="1200" cap="none" spc="0" normalizeH="0" baseline="0" noProof="0" dirty="0">
              <a:ln>
                <a:noFill/>
              </a:ln>
              <a:solidFill>
                <a:prstClr val="black"/>
              </a:solidFill>
              <a:effectLst/>
              <a:uLnTx/>
              <a:uFillTx/>
              <a:latin typeface="Tw Cen MT"/>
              <a:ea typeface="+mn-ea"/>
              <a:cs typeface="+mn-cs"/>
            </a:endParaRPr>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239000" y="4921956"/>
            <a:ext cx="1752600" cy="1752600"/>
          </a:xfrm>
        </p:spPr>
      </p:pic>
    </p:spTree>
    <p:extLst>
      <p:ext uri="{BB962C8B-B14F-4D97-AF65-F5344CB8AC3E}">
        <p14:creationId xmlns:p14="http://schemas.microsoft.com/office/powerpoint/2010/main" val="2202393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 Girls Traveling Report</a:t>
            </a:r>
          </a:p>
        </p:txBody>
      </p:sp>
      <p:sp>
        <p:nvSpPr>
          <p:cNvPr id="5" name="Content Placeholder 2"/>
          <p:cNvSpPr txBox="1">
            <a:spLocks/>
          </p:cNvSpPr>
          <p:nvPr/>
        </p:nvSpPr>
        <p:spPr>
          <a:xfrm>
            <a:off x="457200" y="1600200"/>
            <a:ext cx="8382000" cy="4724400"/>
          </a:xfrm>
          <a:prstGeom prst="rect">
            <a:avLst/>
          </a:prstGeom>
        </p:spPr>
        <p:txBody>
          <a:bodyPr vert="horz">
            <a:normAutofit/>
          </a:bodyPr>
          <a:lstStyle/>
          <a:p>
            <a:pPr marL="182880" indent="-274320">
              <a:spcBef>
                <a:spcPts val="550"/>
              </a:spcBef>
              <a:buClr>
                <a:schemeClr val="accent1"/>
              </a:buClr>
              <a:buSzPct val="70000"/>
              <a:buFont typeface="Wingdings 2"/>
              <a:buChar char=""/>
            </a:pPr>
            <a:endParaRPr lang="en-US" sz="2400" noProof="0" dirty="0"/>
          </a:p>
          <a:p>
            <a:pPr marL="182880" indent="-274320">
              <a:spcBef>
                <a:spcPts val="550"/>
              </a:spcBef>
              <a:buClr>
                <a:schemeClr val="accent1"/>
              </a:buClr>
              <a:buSzPct val="70000"/>
              <a:buFont typeface="Wingdings 2"/>
              <a:buChar char=""/>
            </a:pPr>
            <a:r>
              <a:rPr lang="en-US" sz="2400" noProof="0" dirty="0"/>
              <a:t>Looking ahead to 2023-2024</a:t>
            </a:r>
          </a:p>
          <a:p>
            <a:pPr marL="640080" lvl="1" indent="-274320">
              <a:spcBef>
                <a:spcPts val="550"/>
              </a:spcBef>
              <a:buClr>
                <a:schemeClr val="accent2"/>
              </a:buClr>
              <a:buSzPct val="70000"/>
              <a:buFont typeface="Wingdings 2"/>
              <a:buChar char=""/>
            </a:pPr>
            <a:r>
              <a:rPr lang="en-US" sz="2400" noProof="0" dirty="0"/>
              <a:t>Projected teams at each level</a:t>
            </a:r>
          </a:p>
          <a:p>
            <a:pPr marL="1165860" lvl="2" indent="-342900">
              <a:spcBef>
                <a:spcPts val="550"/>
              </a:spcBef>
              <a:buClr>
                <a:schemeClr val="accent1"/>
              </a:buClr>
              <a:buSzPct val="70000"/>
              <a:buFont typeface="Wingdings" panose="05000000000000000000" pitchFamily="2" charset="2"/>
              <a:buChar char="§"/>
            </a:pPr>
            <a:r>
              <a:rPr lang="en-US" sz="2400" dirty="0"/>
              <a:t>U10 – ~4 teams</a:t>
            </a:r>
          </a:p>
          <a:p>
            <a:pPr marL="1165860" lvl="2" indent="-342900">
              <a:spcBef>
                <a:spcPts val="550"/>
              </a:spcBef>
              <a:buClr>
                <a:schemeClr val="accent1"/>
              </a:buClr>
              <a:buSzPct val="70000"/>
              <a:buFont typeface="Wingdings" panose="05000000000000000000" pitchFamily="2" charset="2"/>
              <a:buChar char="§"/>
            </a:pPr>
            <a:r>
              <a:rPr lang="en-US" sz="2400" dirty="0"/>
              <a:t>U12 – ~4 teams </a:t>
            </a:r>
          </a:p>
          <a:p>
            <a:pPr marL="1165860" lvl="2" indent="-342900">
              <a:spcBef>
                <a:spcPts val="550"/>
              </a:spcBef>
              <a:buClr>
                <a:schemeClr val="accent1"/>
              </a:buClr>
              <a:buSzPct val="70000"/>
              <a:buFont typeface="Wingdings" panose="05000000000000000000" pitchFamily="2" charset="2"/>
              <a:buChar char="§"/>
            </a:pPr>
            <a:r>
              <a:rPr lang="en-US" sz="2400" dirty="0"/>
              <a:t>U15 – ~3 teams</a:t>
            </a:r>
          </a:p>
          <a:p>
            <a:pPr marL="914400" marR="0" lvl="2" indent="-228600" algn="l" defTabSz="914400" rtl="0" eaLnBrk="1" fontAlgn="auto" latinLnBrk="0" hangingPunct="1">
              <a:lnSpc>
                <a:spcPct val="100000"/>
              </a:lnSpc>
              <a:spcBef>
                <a:spcPts val="500"/>
              </a:spcBef>
              <a:spcAft>
                <a:spcPts val="0"/>
              </a:spcAft>
              <a:buClr>
                <a:schemeClr val="accent2"/>
              </a:buClr>
              <a:buSzPct val="75000"/>
              <a:buFont typeface="Wingdings"/>
              <a:buChar char=""/>
              <a:tabLst/>
              <a:defRPr/>
            </a:pPr>
            <a:endParaRPr lang="en-US" sz="2400" dirty="0"/>
          </a:p>
          <a:p>
            <a:pPr marL="1143000" lvl="3">
              <a:spcBef>
                <a:spcPts val="500"/>
              </a:spcBef>
              <a:buClr>
                <a:schemeClr val="accent2"/>
              </a:buClr>
              <a:buSzPct val="75000"/>
            </a:pPr>
            <a:endParaRPr kumimoji="0" lang="en-US" sz="2400" i="0" strike="noStrike" kern="1200" cap="none" spc="0" normalizeH="0" baseline="0" noProof="0" dirty="0">
              <a:ln>
                <a:noFill/>
              </a:ln>
              <a:solidFill>
                <a:schemeClr val="tx1"/>
              </a:solidFill>
              <a:effectLst/>
              <a:uLnTx/>
              <a:uFillTx/>
              <a:latin typeface="+mn-lt"/>
              <a:ea typeface="+mn-ea"/>
              <a:cs typeface="+mn-cs"/>
            </a:endParaRPr>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162800" y="4800600"/>
            <a:ext cx="1752600" cy="1752600"/>
          </a:xfrm>
        </p:spPr>
      </p:pic>
    </p:spTree>
    <p:extLst>
      <p:ext uri="{BB962C8B-B14F-4D97-AF65-F5344CB8AC3E}">
        <p14:creationId xmlns:p14="http://schemas.microsoft.com/office/powerpoint/2010/main" val="995239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 Girls Traveling Report</a:t>
            </a:r>
          </a:p>
        </p:txBody>
      </p:sp>
      <p:sp>
        <p:nvSpPr>
          <p:cNvPr id="5" name="Content Placeholder 2"/>
          <p:cNvSpPr txBox="1">
            <a:spLocks/>
          </p:cNvSpPr>
          <p:nvPr/>
        </p:nvSpPr>
        <p:spPr>
          <a:xfrm>
            <a:off x="457200" y="1600200"/>
            <a:ext cx="8308848" cy="5029200"/>
          </a:xfrm>
          <a:prstGeom prst="rect">
            <a:avLst/>
          </a:prstGeom>
        </p:spPr>
        <p:txBody>
          <a:bodyPr vert="horz">
            <a:normAutofit/>
          </a:bodyPr>
          <a:lstStyle/>
          <a:p>
            <a:pPr marL="182880" indent="-274320">
              <a:spcBef>
                <a:spcPts val="550"/>
              </a:spcBef>
              <a:buClr>
                <a:schemeClr val="accent1"/>
              </a:buClr>
              <a:buSzPct val="70000"/>
              <a:buFont typeface="Wingdings 2"/>
              <a:buChar char=""/>
            </a:pPr>
            <a:r>
              <a:rPr lang="en-US" sz="2400" dirty="0"/>
              <a:t>Priorities</a:t>
            </a:r>
            <a:r>
              <a:rPr lang="en-US" sz="2400" noProof="0" dirty="0"/>
              <a:t> for next year</a:t>
            </a:r>
          </a:p>
          <a:p>
            <a:pPr lvl="2" indent="-228600">
              <a:spcBef>
                <a:spcPts val="500"/>
              </a:spcBef>
              <a:buClr>
                <a:schemeClr val="accent2"/>
              </a:buClr>
              <a:buSzPct val="75000"/>
              <a:buFont typeface="Wingdings"/>
              <a:buChar char=""/>
              <a:defRPr/>
            </a:pPr>
            <a:r>
              <a:rPr lang="en-US" sz="2400" dirty="0"/>
              <a:t>Continue to grow the girls program!</a:t>
            </a:r>
          </a:p>
          <a:p>
            <a:pPr lvl="2" indent="-228600">
              <a:spcBef>
                <a:spcPts val="500"/>
              </a:spcBef>
              <a:buClr>
                <a:schemeClr val="accent2"/>
              </a:buClr>
              <a:buSzPct val="75000"/>
              <a:buFont typeface="Wingdings"/>
              <a:buChar char=""/>
              <a:defRPr/>
            </a:pPr>
            <a:r>
              <a:rPr lang="en-US" sz="2400" dirty="0"/>
              <a:t>Continued focus on recruiting goalies at all levels</a:t>
            </a:r>
          </a:p>
          <a:p>
            <a:pPr lvl="3" indent="-228600">
              <a:spcBef>
                <a:spcPts val="500"/>
              </a:spcBef>
              <a:buClr>
                <a:schemeClr val="accent2"/>
              </a:buClr>
              <a:buSzPct val="75000"/>
              <a:buFont typeface="Wingdings"/>
              <a:buChar char=""/>
              <a:defRPr/>
            </a:pPr>
            <a:r>
              <a:rPr lang="en-US" sz="2400" dirty="0"/>
              <a:t>We’ve seen recent improvement in this area</a:t>
            </a:r>
          </a:p>
          <a:p>
            <a:pPr lvl="2" indent="-228600">
              <a:spcBef>
                <a:spcPts val="500"/>
              </a:spcBef>
              <a:buClr>
                <a:schemeClr val="accent2"/>
              </a:buClr>
              <a:buSzPct val="75000"/>
              <a:buFont typeface="Wingdings"/>
              <a:buChar char=""/>
              <a:defRPr/>
            </a:pPr>
            <a:r>
              <a:rPr lang="en-US" sz="2400" dirty="0"/>
              <a:t>Focus on reducing and eliminating player &amp; parent code of conduct issues</a:t>
            </a:r>
          </a:p>
          <a:p>
            <a:pPr marL="182880" indent="-274320">
              <a:spcBef>
                <a:spcPts val="550"/>
              </a:spcBef>
              <a:buClr>
                <a:schemeClr val="accent1"/>
              </a:buClr>
              <a:buSzPct val="70000"/>
              <a:buFont typeface="Wingdings 2"/>
              <a:buChar char=""/>
            </a:pPr>
            <a:endParaRPr lang="en-US" sz="2400" noProof="0" dirty="0"/>
          </a:p>
          <a:p>
            <a:pPr marL="914400" marR="0" lvl="2" indent="-228600" algn="l" defTabSz="914400" rtl="0" eaLnBrk="1" fontAlgn="auto" latinLnBrk="0" hangingPunct="1">
              <a:lnSpc>
                <a:spcPct val="100000"/>
              </a:lnSpc>
              <a:spcBef>
                <a:spcPts val="500"/>
              </a:spcBef>
              <a:spcAft>
                <a:spcPts val="0"/>
              </a:spcAft>
              <a:buClr>
                <a:schemeClr val="accent2"/>
              </a:buClr>
              <a:buSzPct val="75000"/>
              <a:buFont typeface="Wingdings"/>
              <a:buChar char=""/>
              <a:tabLst/>
              <a:defRPr/>
            </a:pPr>
            <a:endParaRPr lang="en-US" sz="2400" dirty="0"/>
          </a:p>
          <a:p>
            <a:pPr marL="1143000" lvl="3">
              <a:spcBef>
                <a:spcPts val="500"/>
              </a:spcBef>
              <a:buClr>
                <a:schemeClr val="accent2"/>
              </a:buClr>
              <a:buSzPct val="75000"/>
            </a:pPr>
            <a:endParaRPr kumimoji="0" lang="en-US" sz="2400" i="0" strike="noStrike" kern="1200" cap="none" spc="0" normalizeH="0" baseline="0" noProof="0" dirty="0">
              <a:ln>
                <a:noFill/>
              </a:ln>
              <a:solidFill>
                <a:schemeClr val="tx1"/>
              </a:solidFill>
              <a:effectLst/>
              <a:uLnTx/>
              <a:uFillTx/>
              <a:latin typeface="+mn-lt"/>
              <a:ea typeface="+mn-ea"/>
              <a:cs typeface="+mn-cs"/>
            </a:endParaRPr>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667978" y="5486400"/>
            <a:ext cx="1247422" cy="1247422"/>
          </a:xfrm>
        </p:spPr>
      </p:pic>
    </p:spTree>
    <p:extLst>
      <p:ext uri="{BB962C8B-B14F-4D97-AF65-F5344CB8AC3E}">
        <p14:creationId xmlns:p14="http://schemas.microsoft.com/office/powerpoint/2010/main" val="1365815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 Girls Traveling Report</a:t>
            </a:r>
          </a:p>
        </p:txBody>
      </p:sp>
      <p:sp>
        <p:nvSpPr>
          <p:cNvPr id="5" name="Content Placeholder 2"/>
          <p:cNvSpPr txBox="1">
            <a:spLocks/>
          </p:cNvSpPr>
          <p:nvPr/>
        </p:nvSpPr>
        <p:spPr>
          <a:xfrm>
            <a:off x="457200" y="1600200"/>
            <a:ext cx="8308848" cy="5029200"/>
          </a:xfrm>
          <a:prstGeom prst="rect">
            <a:avLst/>
          </a:prstGeom>
        </p:spPr>
        <p:txBody>
          <a:bodyPr vert="horz">
            <a:normAutofit lnSpcReduction="10000"/>
          </a:bodyPr>
          <a:lstStyle/>
          <a:p>
            <a:pPr marL="182880" indent="-274320">
              <a:spcBef>
                <a:spcPts val="550"/>
              </a:spcBef>
              <a:buClr>
                <a:schemeClr val="accent1"/>
              </a:buClr>
              <a:buSzPct val="70000"/>
              <a:buFont typeface="Wingdings 2"/>
              <a:buChar char=""/>
            </a:pPr>
            <a:r>
              <a:rPr lang="en-US" sz="2000" dirty="0"/>
              <a:t>Notable survey feedback</a:t>
            </a:r>
          </a:p>
          <a:p>
            <a:pPr marL="640080" lvl="1" indent="-274320">
              <a:spcBef>
                <a:spcPts val="550"/>
              </a:spcBef>
              <a:buClr>
                <a:schemeClr val="accent1"/>
              </a:buClr>
              <a:buSzPct val="70000"/>
              <a:buFont typeface="Wingdings 2"/>
              <a:buChar char=""/>
            </a:pPr>
            <a:r>
              <a:rPr lang="en-US" sz="2000" dirty="0"/>
              <a:t>Tryout format &amp; team formation</a:t>
            </a:r>
          </a:p>
          <a:p>
            <a:pPr marL="640080" lvl="1" indent="-274320">
              <a:spcBef>
                <a:spcPts val="550"/>
              </a:spcBef>
              <a:buClr>
                <a:schemeClr val="accent1"/>
              </a:buClr>
              <a:buSzPct val="70000"/>
              <a:buFont typeface="Wingdings 2"/>
              <a:buChar char=""/>
            </a:pPr>
            <a:r>
              <a:rPr lang="en-US" sz="2000" dirty="0"/>
              <a:t>U15 tryout timing</a:t>
            </a:r>
          </a:p>
          <a:p>
            <a:pPr marL="640080" lvl="1" indent="-274320">
              <a:spcBef>
                <a:spcPts val="550"/>
              </a:spcBef>
              <a:buClr>
                <a:schemeClr val="accent1"/>
              </a:buClr>
              <a:buSzPct val="70000"/>
              <a:buFont typeface="Wingdings 2"/>
              <a:buChar char=""/>
            </a:pPr>
            <a:r>
              <a:rPr lang="en-US" sz="2000" dirty="0"/>
              <a:t>Non-parent coaches</a:t>
            </a:r>
          </a:p>
          <a:p>
            <a:pPr marL="182880" indent="-274320">
              <a:spcBef>
                <a:spcPts val="550"/>
              </a:spcBef>
              <a:buClr>
                <a:schemeClr val="accent1"/>
              </a:buClr>
              <a:buSzPct val="70000"/>
              <a:buFont typeface="Wingdings 2"/>
              <a:buChar char=""/>
            </a:pPr>
            <a:r>
              <a:rPr lang="en-US" sz="2000" dirty="0"/>
              <a:t>OMGHA Decisions</a:t>
            </a:r>
          </a:p>
          <a:p>
            <a:pPr marL="640080" lvl="1" indent="-274320">
              <a:spcBef>
                <a:spcPts val="550"/>
              </a:spcBef>
              <a:buClr>
                <a:schemeClr val="accent1"/>
              </a:buClr>
              <a:buSzPct val="70000"/>
              <a:buFont typeface="Wingdings 2"/>
              <a:buChar char=""/>
            </a:pPr>
            <a:r>
              <a:rPr lang="en-US" sz="2000" dirty="0"/>
              <a:t>Decisions are made in what is believed to be the overall best interest of the 45-70 skaters at each traveling level (U10, U12, U15)</a:t>
            </a:r>
          </a:p>
          <a:p>
            <a:pPr marL="1097280" lvl="2" indent="-274320">
              <a:spcBef>
                <a:spcPts val="550"/>
              </a:spcBef>
              <a:buClr>
                <a:schemeClr val="accent1"/>
              </a:buClr>
              <a:buSzPct val="70000"/>
              <a:buFont typeface="Wingdings 2"/>
              <a:buChar char=""/>
            </a:pPr>
            <a:r>
              <a:rPr lang="en-US" sz="2000" dirty="0"/>
              <a:t>Decisions are not made in the interest of a handful of “bubble players” or players who are unfortunately released from a HS program or the parent who’s certain they would have done a better job of coaching than a non-parent</a:t>
            </a:r>
          </a:p>
          <a:p>
            <a:pPr marL="1554480" lvl="3" indent="-274320">
              <a:spcBef>
                <a:spcPts val="550"/>
              </a:spcBef>
              <a:buClr>
                <a:schemeClr val="accent1"/>
              </a:buClr>
              <a:buSzPct val="70000"/>
              <a:buFont typeface="Wingdings 2"/>
              <a:buChar char=""/>
            </a:pPr>
            <a:r>
              <a:rPr lang="en-US" sz="2000" dirty="0"/>
              <a:t>Every </a:t>
            </a:r>
            <a:r>
              <a:rPr lang="en-US" sz="2000"/>
              <a:t>decision has </a:t>
            </a:r>
            <a:r>
              <a:rPr lang="en-US" sz="2000" dirty="0"/>
              <a:t>cost/benefit impact across the association and a decision that presumably benefits one relatively small group of players will likely have a negative impact on another potentially larger group of players</a:t>
            </a:r>
          </a:p>
          <a:p>
            <a:pPr marL="182880" indent="-274320">
              <a:spcBef>
                <a:spcPts val="550"/>
              </a:spcBef>
              <a:buClr>
                <a:schemeClr val="accent1"/>
              </a:buClr>
              <a:buSzPct val="70000"/>
              <a:buFont typeface="Wingdings 2"/>
              <a:buChar char=""/>
            </a:pPr>
            <a:endParaRPr lang="en-US" sz="2400" noProof="0" dirty="0"/>
          </a:p>
          <a:p>
            <a:pPr marL="914400" marR="0" lvl="2" indent="-228600" algn="l" defTabSz="914400" rtl="0" eaLnBrk="1" fontAlgn="auto" latinLnBrk="0" hangingPunct="1">
              <a:lnSpc>
                <a:spcPct val="100000"/>
              </a:lnSpc>
              <a:spcBef>
                <a:spcPts val="500"/>
              </a:spcBef>
              <a:spcAft>
                <a:spcPts val="0"/>
              </a:spcAft>
              <a:buClr>
                <a:schemeClr val="accent2"/>
              </a:buClr>
              <a:buSzPct val="75000"/>
              <a:buFont typeface="Wingdings"/>
              <a:buChar char=""/>
              <a:tabLst/>
              <a:defRPr/>
            </a:pPr>
            <a:endParaRPr lang="en-US" sz="2400" dirty="0"/>
          </a:p>
          <a:p>
            <a:pPr marL="1143000" lvl="3">
              <a:spcBef>
                <a:spcPts val="500"/>
              </a:spcBef>
              <a:buClr>
                <a:schemeClr val="accent2"/>
              </a:buClr>
              <a:buSzPct val="75000"/>
            </a:pPr>
            <a:endParaRPr kumimoji="0" lang="en-US" sz="2400" i="0" strike="noStrike" kern="1200" cap="none" spc="0" normalizeH="0" baseline="0" noProof="0" dirty="0">
              <a:ln>
                <a:noFill/>
              </a:ln>
              <a:solidFill>
                <a:schemeClr val="tx1"/>
              </a:solidFill>
              <a:effectLst/>
              <a:uLnTx/>
              <a:uFillTx/>
              <a:latin typeface="+mn-lt"/>
              <a:ea typeface="+mn-ea"/>
              <a:cs typeface="+mn-cs"/>
            </a:endParaRPr>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772400" y="1600200"/>
            <a:ext cx="1247422" cy="1247422"/>
          </a:xfrm>
        </p:spPr>
      </p:pic>
    </p:spTree>
    <p:extLst>
      <p:ext uri="{BB962C8B-B14F-4D97-AF65-F5344CB8AC3E}">
        <p14:creationId xmlns:p14="http://schemas.microsoft.com/office/powerpoint/2010/main" val="280369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Business</a:t>
            </a:r>
          </a:p>
        </p:txBody>
      </p:sp>
      <p:sp>
        <p:nvSpPr>
          <p:cNvPr id="3" name="Content Placeholder 2"/>
          <p:cNvSpPr>
            <a:spLocks noGrp="1"/>
          </p:cNvSpPr>
          <p:nvPr>
            <p:ph sz="quarter" idx="1"/>
          </p:nvPr>
        </p:nvSpPr>
        <p:spPr/>
        <p:txBody>
          <a:bodyPr>
            <a:normAutofit/>
          </a:bodyPr>
          <a:lstStyle/>
          <a:p>
            <a:pPr lvl="1"/>
            <a:r>
              <a:rPr lang="en-US" sz="2800" dirty="0"/>
              <a:t>Approval of 2022 Annual Minutes</a:t>
            </a:r>
            <a:endParaRPr lang="en-US" sz="2800" b="1" u="sng"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248" y="5257800"/>
            <a:ext cx="1447800" cy="1447800"/>
          </a:xfrm>
          <a:prstGeom prst="rect">
            <a:avLst/>
          </a:prstGeom>
        </p:spPr>
      </p:pic>
    </p:spTree>
    <p:extLst>
      <p:ext uri="{BB962C8B-B14F-4D97-AF65-F5344CB8AC3E}">
        <p14:creationId xmlns:p14="http://schemas.microsoft.com/office/powerpoint/2010/main" val="175648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Brian Grant</a:t>
            </a:r>
          </a:p>
        </p:txBody>
      </p:sp>
      <p:sp>
        <p:nvSpPr>
          <p:cNvPr id="4" name="Title 3"/>
          <p:cNvSpPr>
            <a:spLocks noGrp="1"/>
          </p:cNvSpPr>
          <p:nvPr>
            <p:ph type="title"/>
          </p:nvPr>
        </p:nvSpPr>
        <p:spPr/>
        <p:txBody>
          <a:bodyPr/>
          <a:lstStyle/>
          <a:p>
            <a:r>
              <a:rPr lang="en-US" dirty="0">
                <a:solidFill>
                  <a:schemeClr val="tx1"/>
                </a:solidFill>
              </a:rPr>
              <a:t>VP House Report</a:t>
            </a:r>
            <a:r>
              <a:rPr lang="en-US" dirty="0"/>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4800600"/>
            <a:ext cx="1749425" cy="1749425"/>
          </a:xfrm>
          <a:prstGeom prst="rect">
            <a:avLst/>
          </a:prstGeom>
        </p:spPr>
      </p:pic>
    </p:spTree>
    <p:extLst>
      <p:ext uri="{BB962C8B-B14F-4D97-AF65-F5344CB8AC3E}">
        <p14:creationId xmlns:p14="http://schemas.microsoft.com/office/powerpoint/2010/main" val="3950599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4008" y="5306568"/>
          <a:ext cx="6583680" cy="103632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914579572"/>
                    </a:ext>
                  </a:extLst>
                </a:gridCol>
              </a:tblGrid>
              <a:tr h="370840">
                <a:tc>
                  <a:txBody>
                    <a:bodyPr/>
                    <a:lstStyle/>
                    <a:p>
                      <a:pPr algn="ctr"/>
                      <a:endParaRPr lang="en-US" sz="14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2016-2017</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2017-2018</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2018-2019</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2019-2020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2019-2020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2020-2021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2021-2022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2022-2023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en-US" sz="1400" dirty="0"/>
                        <a:t>Total Players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530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543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542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521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502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470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482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471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5" name="TextBox 4"/>
          <p:cNvSpPr txBox="1"/>
          <p:nvPr/>
        </p:nvSpPr>
        <p:spPr>
          <a:xfrm>
            <a:off x="228600" y="1523501"/>
            <a:ext cx="8686800" cy="1477328"/>
          </a:xfrm>
          <a:prstGeom prst="rect">
            <a:avLst/>
          </a:prstGeom>
          <a:noFill/>
        </p:spPr>
        <p:txBody>
          <a:bodyPr wrap="square" rtlCol="0">
            <a:spAutoFit/>
          </a:bodyPr>
          <a:lstStyle/>
          <a:p>
            <a:pPr>
              <a:tabLst>
                <a:tab pos="4741863" algn="l"/>
              </a:tabLst>
            </a:pPr>
            <a:r>
              <a:rPr lang="en-US" b="1" u="sng" dirty="0"/>
              <a:t>House Committee</a:t>
            </a:r>
          </a:p>
          <a:p>
            <a:pPr>
              <a:tabLst>
                <a:tab pos="4741863" algn="l"/>
              </a:tabLst>
            </a:pPr>
            <a:r>
              <a:rPr lang="en-US" dirty="0"/>
              <a:t>VP House – Brian Grant	Supermite Director </a:t>
            </a:r>
            <a:r>
              <a:rPr lang="en-US" sz="1600" dirty="0"/>
              <a:t>– Troy Fodstad	</a:t>
            </a:r>
          </a:p>
          <a:p>
            <a:pPr>
              <a:tabLst>
                <a:tab pos="4741863" algn="l"/>
              </a:tabLst>
            </a:pPr>
            <a:r>
              <a:rPr lang="en-US" dirty="0"/>
              <a:t>Mite Director – Dustin Fulton	Girls House Director – Hailey Fischer</a:t>
            </a:r>
          </a:p>
          <a:p>
            <a:pPr>
              <a:tabLst>
                <a:tab pos="4741863" algn="l"/>
              </a:tabLst>
            </a:pPr>
            <a:r>
              <a:rPr lang="en-US" dirty="0"/>
              <a:t>Recruiting – Jennifer Lundquist/ Nikki Stephany 	Goalie Director – Joe Faust</a:t>
            </a:r>
          </a:p>
          <a:p>
            <a:pPr>
              <a:tabLst>
                <a:tab pos="4741863" algn="l"/>
              </a:tabLst>
            </a:pPr>
            <a:r>
              <a:rPr lang="en-US" dirty="0"/>
              <a:t>Skills – Derek Peltier 	Register – Kelli Williams</a:t>
            </a:r>
          </a:p>
        </p:txBody>
      </p:sp>
      <p:sp>
        <p:nvSpPr>
          <p:cNvPr id="6" name="Rectangle 5"/>
          <p:cNvSpPr/>
          <p:nvPr/>
        </p:nvSpPr>
        <p:spPr>
          <a:xfrm>
            <a:off x="217503" y="3563131"/>
            <a:ext cx="3265638" cy="369332"/>
          </a:xfrm>
          <a:prstGeom prst="rect">
            <a:avLst/>
          </a:prstGeom>
        </p:spPr>
        <p:txBody>
          <a:bodyPr wrap="none">
            <a:spAutoFit/>
          </a:bodyPr>
          <a:lstStyle/>
          <a:p>
            <a:r>
              <a:rPr lang="en-US" b="1" u="sng" dirty="0"/>
              <a:t>House Mission – Hockey Culture</a:t>
            </a:r>
          </a:p>
        </p:txBody>
      </p:sp>
      <p:cxnSp>
        <p:nvCxnSpPr>
          <p:cNvPr id="11" name="Straight Connector 10"/>
          <p:cNvCxnSpPr/>
          <p:nvPr/>
        </p:nvCxnSpPr>
        <p:spPr>
          <a:xfrm>
            <a:off x="0" y="3583161"/>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49011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28600" y="4906188"/>
            <a:ext cx="896592" cy="369332"/>
          </a:xfrm>
          <a:prstGeom prst="rect">
            <a:avLst/>
          </a:prstGeom>
        </p:spPr>
        <p:txBody>
          <a:bodyPr wrap="none">
            <a:spAutoFit/>
          </a:bodyPr>
          <a:lstStyle/>
          <a:p>
            <a:r>
              <a:rPr lang="en-US" b="1" u="sng" dirty="0"/>
              <a:t>Growth</a:t>
            </a:r>
          </a:p>
        </p:txBody>
      </p:sp>
      <p:sp>
        <p:nvSpPr>
          <p:cNvPr id="14" name="Rectangle 13"/>
          <p:cNvSpPr/>
          <p:nvPr/>
        </p:nvSpPr>
        <p:spPr>
          <a:xfrm>
            <a:off x="306708" y="3915819"/>
            <a:ext cx="8768542" cy="954107"/>
          </a:xfrm>
          <a:prstGeom prst="rect">
            <a:avLst/>
          </a:prstGeom>
        </p:spPr>
        <p:txBody>
          <a:bodyPr wrap="square">
            <a:spAutoFit/>
          </a:bodyPr>
          <a:lstStyle/>
          <a:p>
            <a:pPr marL="285750" lvl="0" indent="-285750">
              <a:buFontTx/>
              <a:buChar char="-"/>
              <a:tabLst>
                <a:tab pos="5429250" algn="r"/>
              </a:tabLst>
            </a:pPr>
            <a:r>
              <a:rPr lang="en-US" sz="1400" dirty="0"/>
              <a:t>Grow the Game</a:t>
            </a:r>
          </a:p>
          <a:p>
            <a:pPr marL="285750" lvl="0" indent="-285750">
              <a:buFontTx/>
              <a:buChar char="-"/>
              <a:tabLst>
                <a:tab pos="5429250" algn="r"/>
              </a:tabLst>
            </a:pPr>
            <a:r>
              <a:rPr lang="en-US" sz="1400" dirty="0"/>
              <a:t>Grow the Passion</a:t>
            </a:r>
          </a:p>
          <a:p>
            <a:pPr marL="285750" lvl="0" indent="-285750">
              <a:buFontTx/>
              <a:buChar char="-"/>
              <a:tabLst>
                <a:tab pos="5429250" algn="r"/>
              </a:tabLst>
            </a:pPr>
            <a:r>
              <a:rPr lang="en-US" sz="1400" dirty="0"/>
              <a:t>Develop Player Skills</a:t>
            </a:r>
          </a:p>
          <a:p>
            <a:pPr marL="285750" lvl="0" indent="-285750">
              <a:buFontTx/>
              <a:buChar char="-"/>
              <a:tabLst>
                <a:tab pos="5429250" algn="r"/>
              </a:tabLst>
            </a:pPr>
            <a:r>
              <a:rPr lang="en-US" sz="1400" dirty="0"/>
              <a:t>Develop Coaches</a:t>
            </a:r>
          </a:p>
        </p:txBody>
      </p:sp>
      <p:sp>
        <p:nvSpPr>
          <p:cNvPr id="16" name="Rectangle 15"/>
          <p:cNvSpPr/>
          <p:nvPr/>
        </p:nvSpPr>
        <p:spPr>
          <a:xfrm>
            <a:off x="7086600" y="4901168"/>
            <a:ext cx="1988650" cy="1815882"/>
          </a:xfrm>
          <a:prstGeom prst="rect">
            <a:avLst/>
          </a:prstGeom>
        </p:spPr>
        <p:txBody>
          <a:bodyPr wrap="square">
            <a:spAutoFit/>
          </a:bodyPr>
          <a:lstStyle/>
          <a:p>
            <a:pPr>
              <a:tabLst>
                <a:tab pos="1658938" algn="r"/>
              </a:tabLst>
            </a:pPr>
            <a:r>
              <a:rPr lang="en-US" sz="1400" dirty="0">
                <a:solidFill>
                  <a:schemeClr val="accent2"/>
                </a:solidFill>
              </a:rPr>
              <a:t>Level	# Teams</a:t>
            </a:r>
          </a:p>
          <a:p>
            <a:pPr>
              <a:tabLst>
                <a:tab pos="1658938" algn="r"/>
              </a:tabLst>
            </a:pPr>
            <a:r>
              <a:rPr lang="en-US" sz="1400" dirty="0">
                <a:solidFill>
                  <a:schemeClr val="accent2"/>
                </a:solidFill>
              </a:rPr>
              <a:t>Supermites	12</a:t>
            </a:r>
          </a:p>
          <a:p>
            <a:pPr>
              <a:tabLst>
                <a:tab pos="1658938" algn="r"/>
              </a:tabLst>
            </a:pPr>
            <a:r>
              <a:rPr lang="en-US" sz="1400" dirty="0">
                <a:solidFill>
                  <a:schemeClr val="accent2"/>
                </a:solidFill>
              </a:rPr>
              <a:t>U8	4</a:t>
            </a:r>
          </a:p>
          <a:p>
            <a:pPr lvl="0">
              <a:tabLst>
                <a:tab pos="1658938" algn="r"/>
              </a:tabLst>
            </a:pPr>
            <a:r>
              <a:rPr lang="en-US" sz="1400" dirty="0">
                <a:solidFill>
                  <a:schemeClr val="accent2"/>
                </a:solidFill>
              </a:rPr>
              <a:t>Mite 2 	6</a:t>
            </a:r>
          </a:p>
          <a:p>
            <a:pPr lvl="0">
              <a:tabLst>
                <a:tab pos="1658938" algn="r"/>
              </a:tabLst>
            </a:pPr>
            <a:r>
              <a:rPr lang="en-US" sz="1400" dirty="0">
                <a:solidFill>
                  <a:schemeClr val="accent2"/>
                </a:solidFill>
              </a:rPr>
              <a:t>Mite 1 	6</a:t>
            </a:r>
          </a:p>
          <a:p>
            <a:pPr lvl="0">
              <a:tabLst>
                <a:tab pos="1658938" algn="r"/>
              </a:tabLst>
            </a:pPr>
            <a:r>
              <a:rPr lang="en-US" sz="1400" dirty="0">
                <a:solidFill>
                  <a:schemeClr val="accent2"/>
                </a:solidFill>
              </a:rPr>
              <a:t>Girls Mites	4</a:t>
            </a:r>
          </a:p>
          <a:p>
            <a:pPr lvl="0">
              <a:tabLst>
                <a:tab pos="1658938" algn="r"/>
              </a:tabLst>
            </a:pPr>
            <a:r>
              <a:rPr lang="en-US" sz="1400" dirty="0">
                <a:solidFill>
                  <a:schemeClr val="accent2"/>
                </a:solidFill>
              </a:rPr>
              <a:t>Mini-Mites 	2</a:t>
            </a:r>
          </a:p>
          <a:p>
            <a:pPr lvl="0">
              <a:tabLst>
                <a:tab pos="1658938" algn="r"/>
              </a:tabLst>
            </a:pPr>
            <a:r>
              <a:rPr lang="en-US" sz="1400" dirty="0">
                <a:solidFill>
                  <a:schemeClr val="accent2"/>
                </a:solidFill>
              </a:rPr>
              <a:t>Total	32</a:t>
            </a:r>
          </a:p>
        </p:txBody>
      </p:sp>
      <p:cxnSp>
        <p:nvCxnSpPr>
          <p:cNvPr id="9" name="Straight Connector 8"/>
          <p:cNvCxnSpPr/>
          <p:nvPr/>
        </p:nvCxnSpPr>
        <p:spPr>
          <a:xfrm>
            <a:off x="7152529" y="5159022"/>
            <a:ext cx="17373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152529" y="6443133"/>
            <a:ext cx="17373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6781800" y="5580509"/>
            <a:ext cx="3048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Title 19"/>
          <p:cNvSpPr>
            <a:spLocks noGrp="1"/>
          </p:cNvSpPr>
          <p:nvPr>
            <p:ph type="title"/>
          </p:nvPr>
        </p:nvSpPr>
        <p:spPr/>
        <p:txBody>
          <a:bodyPr>
            <a:normAutofit/>
          </a:bodyPr>
          <a:lstStyle/>
          <a:p>
            <a:r>
              <a:rPr lang="en-US" sz="5400" dirty="0"/>
              <a:t>House</a:t>
            </a:r>
            <a:r>
              <a:rPr lang="en-US" dirty="0"/>
              <a:t> Report</a:t>
            </a:r>
          </a:p>
        </p:txBody>
      </p:sp>
      <p:sp>
        <p:nvSpPr>
          <p:cNvPr id="21" name="Rectangle 20"/>
          <p:cNvSpPr/>
          <p:nvPr/>
        </p:nvSpPr>
        <p:spPr>
          <a:xfrm>
            <a:off x="3120755" y="3960225"/>
            <a:ext cx="5981951" cy="954107"/>
          </a:xfrm>
          <a:prstGeom prst="rect">
            <a:avLst/>
          </a:prstGeom>
        </p:spPr>
        <p:txBody>
          <a:bodyPr wrap="square">
            <a:spAutoFit/>
          </a:bodyPr>
          <a:lstStyle/>
          <a:p>
            <a:pPr marL="285750" lvl="0" indent="-285750">
              <a:buFont typeface="Wingdings" panose="05000000000000000000" pitchFamily="2" charset="2"/>
              <a:buChar char="ð"/>
              <a:tabLst>
                <a:tab pos="5429250" algn="r"/>
              </a:tabLst>
            </a:pPr>
            <a:r>
              <a:rPr lang="en-US" sz="1400" dirty="0">
                <a:solidFill>
                  <a:schemeClr val="accent2"/>
                </a:solidFill>
              </a:rPr>
              <a:t>Goal of 500 Players!</a:t>
            </a:r>
          </a:p>
          <a:p>
            <a:pPr marL="285750" lvl="0" indent="-285750">
              <a:buFont typeface="Wingdings" panose="05000000000000000000" pitchFamily="2" charset="2"/>
              <a:buChar char="ð"/>
              <a:tabLst>
                <a:tab pos="5429250" algn="r"/>
              </a:tabLst>
            </a:pPr>
            <a:r>
              <a:rPr lang="en-US" sz="1400" dirty="0">
                <a:solidFill>
                  <a:schemeClr val="accent2"/>
                </a:solidFill>
              </a:rPr>
              <a:t>Retention rates ~89%</a:t>
            </a:r>
          </a:p>
          <a:p>
            <a:pPr marL="285750" lvl="0" indent="-285750">
              <a:buFont typeface="Wingdings" panose="05000000000000000000" pitchFamily="2" charset="2"/>
              <a:buChar char="ð"/>
              <a:tabLst>
                <a:tab pos="5429250" algn="r"/>
              </a:tabLst>
            </a:pPr>
            <a:r>
              <a:rPr lang="en-US" sz="1400" dirty="0">
                <a:solidFill>
                  <a:schemeClr val="accent2"/>
                </a:solidFill>
              </a:rPr>
              <a:t>Leverage ADM model/provide traveling with skilled players who love hockey</a:t>
            </a:r>
          </a:p>
          <a:p>
            <a:pPr marL="285750" lvl="0" indent="-285750">
              <a:buFont typeface="Wingdings" panose="05000000000000000000" pitchFamily="2" charset="2"/>
              <a:buChar char="ð"/>
              <a:tabLst>
                <a:tab pos="5429250" algn="r"/>
              </a:tabLst>
            </a:pPr>
            <a:r>
              <a:rPr lang="en-US" sz="1400" dirty="0">
                <a:solidFill>
                  <a:schemeClr val="accent2"/>
                </a:solidFill>
              </a:rPr>
              <a:t>Leverage OMGHA knowledge to grow our Coaching Culture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752" y="204489"/>
            <a:ext cx="898346" cy="898346"/>
          </a:xfrm>
          <a:prstGeom prst="rect">
            <a:avLst/>
          </a:prstGeom>
        </p:spPr>
      </p:pic>
    </p:spTree>
    <p:extLst>
      <p:ext uri="{BB962C8B-B14F-4D97-AF65-F5344CB8AC3E}">
        <p14:creationId xmlns:p14="http://schemas.microsoft.com/office/powerpoint/2010/main" val="3384524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2971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590476" y="1566692"/>
            <a:ext cx="7498080" cy="1015663"/>
          </a:xfrm>
          <a:prstGeom prst="rect">
            <a:avLst/>
          </a:prstGeom>
        </p:spPr>
        <p:txBody>
          <a:bodyPr wrap="square">
            <a:spAutoFit/>
          </a:bodyPr>
          <a:lstStyle/>
          <a:p>
            <a:pPr marL="173038" lvl="0" indent="-173038">
              <a:buFontTx/>
              <a:buChar char="-"/>
            </a:pPr>
            <a:r>
              <a:rPr lang="en-US" sz="1500" dirty="0"/>
              <a:t>Parade, MG Days Booth, Road Signs, Posters, School Flyers, Open House.</a:t>
            </a:r>
          </a:p>
          <a:p>
            <a:pPr marL="173038" lvl="0" indent="-173038">
              <a:buFontTx/>
              <a:buChar char="-"/>
            </a:pPr>
            <a:r>
              <a:rPr lang="en-US" sz="1500" dirty="0"/>
              <a:t>Try Hockey for Free (8 Events) – 200+ Kids Attended</a:t>
            </a:r>
          </a:p>
          <a:p>
            <a:pPr marL="173038" lvl="0" indent="-173038">
              <a:buFontTx/>
              <a:buChar char="-"/>
            </a:pPr>
            <a:r>
              <a:rPr lang="en-US" sz="1500" dirty="0"/>
              <a:t>Intro To Hockey Camp (10 Sessions)</a:t>
            </a:r>
          </a:p>
          <a:p>
            <a:pPr marL="173038" lvl="0" indent="-173038">
              <a:buFontTx/>
              <a:buChar char="-"/>
            </a:pPr>
            <a:r>
              <a:rPr lang="en-US" sz="1500" dirty="0"/>
              <a:t>SM (145) / U8 (62) / Mite 2 (78) / Mite 1 (71) / Girl Mites (43) / Mini-Mites (69)</a:t>
            </a:r>
          </a:p>
        </p:txBody>
      </p:sp>
      <p:sp>
        <p:nvSpPr>
          <p:cNvPr id="20" name="Rectangle 19"/>
          <p:cNvSpPr/>
          <p:nvPr/>
        </p:nvSpPr>
        <p:spPr>
          <a:xfrm>
            <a:off x="1617784" y="3095003"/>
            <a:ext cx="7498080" cy="1938992"/>
          </a:xfrm>
          <a:prstGeom prst="rect">
            <a:avLst/>
          </a:prstGeom>
        </p:spPr>
        <p:txBody>
          <a:bodyPr wrap="square">
            <a:spAutoFit/>
          </a:bodyPr>
          <a:lstStyle/>
          <a:p>
            <a:pPr marL="285750" lvl="0" indent="-285750">
              <a:buFontTx/>
              <a:buChar char="-"/>
            </a:pPr>
            <a:r>
              <a:rPr lang="en-US" sz="1500" dirty="0"/>
              <a:t>3o3 League (Fall and Spring) –Spring Session started 3/18 (174) +30 from last Spring</a:t>
            </a:r>
          </a:p>
          <a:p>
            <a:pPr marL="285750" lvl="0" indent="-285750">
              <a:buFontTx/>
              <a:buChar char="-"/>
            </a:pPr>
            <a:r>
              <a:rPr lang="en-US" sz="1500" dirty="0"/>
              <a:t>Standardized practice plans at each level</a:t>
            </a:r>
          </a:p>
          <a:p>
            <a:pPr marL="285750" lvl="0" indent="-285750">
              <a:buFontTx/>
              <a:buChar char="-"/>
            </a:pPr>
            <a:r>
              <a:rPr lang="en-US" sz="1500" dirty="0"/>
              <a:t>Scheduling of 32 teams</a:t>
            </a:r>
          </a:p>
          <a:p>
            <a:pPr marL="742950" lvl="1" indent="-285750">
              <a:buFontTx/>
              <a:buChar char="-"/>
            </a:pPr>
            <a:r>
              <a:rPr lang="en-US" sz="1500" dirty="0"/>
              <a:t>Looking for a new House Scheduler (Compensated Position) </a:t>
            </a:r>
          </a:p>
          <a:p>
            <a:pPr marL="285750" lvl="0" indent="-285750">
              <a:buFontTx/>
              <a:buChar char="-"/>
            </a:pPr>
            <a:r>
              <a:rPr lang="en-US" sz="1500" dirty="0"/>
              <a:t>Jamboree – Friday/Saturday/Sunday </a:t>
            </a:r>
          </a:p>
          <a:p>
            <a:pPr lvl="0"/>
            <a:r>
              <a:rPr lang="en-US" sz="1500" dirty="0"/>
              <a:t>Look for the following in 2023-2024:</a:t>
            </a:r>
          </a:p>
          <a:p>
            <a:pPr marL="173038" lvl="0" indent="-173038">
              <a:buFontTx/>
              <a:buChar char="-"/>
            </a:pPr>
            <a:r>
              <a:rPr lang="en-US" sz="1500" dirty="0"/>
              <a:t>Mini-Tin Bin, Wayzata crossover 3v3, Small Area Game Days</a:t>
            </a:r>
          </a:p>
          <a:p>
            <a:pPr marL="173038" lvl="0" indent="-173038">
              <a:buFontTx/>
              <a:buChar char="-"/>
            </a:pPr>
            <a:r>
              <a:rPr lang="en-US" sz="1500" dirty="0"/>
              <a:t>High School Game Events &amp; OMGHA Girls Hockey Day Event </a:t>
            </a:r>
          </a:p>
        </p:txBody>
      </p:sp>
      <p:sp>
        <p:nvSpPr>
          <p:cNvPr id="22" name="Rectangle 21"/>
          <p:cNvSpPr/>
          <p:nvPr/>
        </p:nvSpPr>
        <p:spPr>
          <a:xfrm>
            <a:off x="1590476" y="5634006"/>
            <a:ext cx="7498080" cy="784830"/>
          </a:xfrm>
          <a:prstGeom prst="rect">
            <a:avLst/>
          </a:prstGeom>
        </p:spPr>
        <p:txBody>
          <a:bodyPr wrap="square">
            <a:spAutoFit/>
          </a:bodyPr>
          <a:lstStyle/>
          <a:p>
            <a:pPr marL="173038" lvl="0" indent="-173038">
              <a:buFontTx/>
              <a:buChar char="-"/>
            </a:pPr>
            <a:r>
              <a:rPr lang="en-US" sz="1500" dirty="0"/>
              <a:t>Total Ice Time:  SM/U8 62 Hours, Mite I/II/Girl Mite 50 Hours, Mini-mites 20 Hours</a:t>
            </a:r>
          </a:p>
          <a:p>
            <a:pPr marL="173038" lvl="0" indent="-173038">
              <a:buFontTx/>
              <a:buChar char="-"/>
            </a:pPr>
            <a:r>
              <a:rPr lang="en-US" sz="1500" dirty="0"/>
              <a:t>Practice Planning – ADM Model (station based, small area games), standard practice plans</a:t>
            </a:r>
          </a:p>
          <a:p>
            <a:pPr marL="173038" lvl="0" indent="-173038">
              <a:buFontTx/>
              <a:buChar char="-"/>
            </a:pPr>
            <a:r>
              <a:rPr lang="en-US" sz="1500" dirty="0"/>
              <a:t>Goalie Training – Continue to build the Goalie Program with MEGA</a:t>
            </a:r>
          </a:p>
        </p:txBody>
      </p:sp>
      <p:cxnSp>
        <p:nvCxnSpPr>
          <p:cNvPr id="24" name="Straight Connector 23"/>
          <p:cNvCxnSpPr/>
          <p:nvPr/>
        </p:nvCxnSpPr>
        <p:spPr>
          <a:xfrm>
            <a:off x="0" y="53340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dirty="0"/>
              <a:t>VP House Report</a:t>
            </a:r>
          </a:p>
        </p:txBody>
      </p:sp>
      <p:sp>
        <p:nvSpPr>
          <p:cNvPr id="6" name="Rectangle 5"/>
          <p:cNvSpPr/>
          <p:nvPr/>
        </p:nvSpPr>
        <p:spPr>
          <a:xfrm>
            <a:off x="40871" y="1619556"/>
            <a:ext cx="1477587" cy="12397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Recruiting</a:t>
            </a:r>
          </a:p>
        </p:txBody>
      </p:sp>
      <p:sp>
        <p:nvSpPr>
          <p:cNvPr id="23" name="Rectangle 22"/>
          <p:cNvSpPr/>
          <p:nvPr/>
        </p:nvSpPr>
        <p:spPr>
          <a:xfrm>
            <a:off x="40871" y="3159351"/>
            <a:ext cx="1477587" cy="20043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Operations</a:t>
            </a:r>
          </a:p>
        </p:txBody>
      </p:sp>
      <p:sp>
        <p:nvSpPr>
          <p:cNvPr id="25" name="Rectangle 24"/>
          <p:cNvSpPr/>
          <p:nvPr/>
        </p:nvSpPr>
        <p:spPr>
          <a:xfrm>
            <a:off x="55444" y="5556251"/>
            <a:ext cx="1477587" cy="10229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Skill Development</a:t>
            </a:r>
          </a:p>
        </p:txBody>
      </p:sp>
      <p:sp>
        <p:nvSpPr>
          <p:cNvPr id="26" name="5-Point Star 25"/>
          <p:cNvSpPr/>
          <p:nvPr/>
        </p:nvSpPr>
        <p:spPr>
          <a:xfrm>
            <a:off x="1640287" y="1874075"/>
            <a:ext cx="182880"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5-Point Star 26"/>
          <p:cNvSpPr/>
          <p:nvPr/>
        </p:nvSpPr>
        <p:spPr>
          <a:xfrm>
            <a:off x="1653319" y="3158838"/>
            <a:ext cx="182880"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5-Point Star 30"/>
          <p:cNvSpPr/>
          <p:nvPr/>
        </p:nvSpPr>
        <p:spPr>
          <a:xfrm>
            <a:off x="1631373" y="5676288"/>
            <a:ext cx="182880"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5-Point Star 31"/>
          <p:cNvSpPr/>
          <p:nvPr/>
        </p:nvSpPr>
        <p:spPr>
          <a:xfrm>
            <a:off x="1630840" y="6138727"/>
            <a:ext cx="182880"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722280" y="2582355"/>
            <a:ext cx="6354920" cy="276999"/>
          </a:xfrm>
          <a:prstGeom prst="rect">
            <a:avLst/>
          </a:prstGeom>
          <a:solidFill>
            <a:schemeClr val="accent2"/>
          </a:solidFill>
        </p:spPr>
        <p:txBody>
          <a:bodyPr wrap="square" rtlCol="0">
            <a:spAutoFit/>
          </a:bodyPr>
          <a:lstStyle/>
          <a:p>
            <a:pPr>
              <a:tabLst>
                <a:tab pos="969963" algn="ctr"/>
                <a:tab pos="2001838" algn="ctr"/>
                <a:tab pos="3090863" algn="ctr"/>
                <a:tab pos="3941763" algn="ctr"/>
                <a:tab pos="5313363" algn="ctr"/>
              </a:tabLst>
            </a:pPr>
            <a:r>
              <a:rPr lang="en-US" sz="1200" dirty="0">
                <a:solidFill>
                  <a:schemeClr val="bg1"/>
                </a:solidFill>
                <a:latin typeface="Arial" panose="020B0604020202020204" pitchFamily="34" charset="0"/>
                <a:cs typeface="Arial" panose="020B0604020202020204" pitchFamily="34" charset="0"/>
              </a:rPr>
              <a:t>      -16	                -2                 +16                  -5                      -12                         +5</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6738" y="199008"/>
            <a:ext cx="904614" cy="904614"/>
          </a:xfrm>
          <a:prstGeom prst="rect">
            <a:avLst/>
          </a:prstGeom>
        </p:spPr>
      </p:pic>
      <p:sp>
        <p:nvSpPr>
          <p:cNvPr id="33" name="5-Point Star 28">
            <a:extLst>
              <a:ext uri="{FF2B5EF4-FFF2-40B4-BE49-F238E27FC236}">
                <a16:creationId xmlns:a16="http://schemas.microsoft.com/office/drawing/2014/main" id="{D47FC5DF-0E93-4F34-B854-AE7D08C35648}"/>
              </a:ext>
            </a:extLst>
          </p:cNvPr>
          <p:cNvSpPr/>
          <p:nvPr/>
        </p:nvSpPr>
        <p:spPr>
          <a:xfrm>
            <a:off x="1653319" y="4094295"/>
            <a:ext cx="182880"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3743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7952" y="1546553"/>
            <a:ext cx="8686800" cy="369332"/>
          </a:xfrm>
          <a:prstGeom prst="rect">
            <a:avLst/>
          </a:prstGeom>
          <a:noFill/>
        </p:spPr>
        <p:txBody>
          <a:bodyPr wrap="square" rtlCol="0">
            <a:spAutoFit/>
          </a:bodyPr>
          <a:lstStyle/>
          <a:p>
            <a:pPr>
              <a:tabLst>
                <a:tab pos="4741863" algn="l"/>
              </a:tabLst>
            </a:pPr>
            <a:r>
              <a:rPr lang="en-US" b="1" dirty="0"/>
              <a:t>2023-2024 Initiatives</a:t>
            </a:r>
          </a:p>
        </p:txBody>
      </p:sp>
      <p:sp>
        <p:nvSpPr>
          <p:cNvPr id="20" name="Title 19"/>
          <p:cNvSpPr>
            <a:spLocks noGrp="1"/>
          </p:cNvSpPr>
          <p:nvPr>
            <p:ph type="title"/>
          </p:nvPr>
        </p:nvSpPr>
        <p:spPr/>
        <p:txBody>
          <a:bodyPr/>
          <a:lstStyle/>
          <a:p>
            <a:r>
              <a:rPr lang="en-US" dirty="0"/>
              <a:t>VP House Report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752" y="204489"/>
            <a:ext cx="898346" cy="898346"/>
          </a:xfrm>
          <a:prstGeom prst="rect">
            <a:avLst/>
          </a:prstGeom>
        </p:spPr>
      </p:pic>
      <p:sp>
        <p:nvSpPr>
          <p:cNvPr id="4" name="TextBox 3">
            <a:extLst>
              <a:ext uri="{FF2B5EF4-FFF2-40B4-BE49-F238E27FC236}">
                <a16:creationId xmlns:a16="http://schemas.microsoft.com/office/drawing/2014/main" id="{167A6036-702F-458D-A2CE-FCA055C42788}"/>
              </a:ext>
            </a:extLst>
          </p:cNvPr>
          <p:cNvSpPr txBox="1"/>
          <p:nvPr/>
        </p:nvSpPr>
        <p:spPr>
          <a:xfrm>
            <a:off x="377952" y="1874560"/>
            <a:ext cx="8537448"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t>Grow The Game – Grass Roots Recruiting</a:t>
            </a:r>
          </a:p>
          <a:p>
            <a:pPr marL="742950" lvl="1" indent="-285750">
              <a:buFont typeface="Arial" panose="020B0604020202020204" pitchFamily="34" charset="0"/>
              <a:buChar char="•"/>
            </a:pPr>
            <a:r>
              <a:rPr lang="en-US" sz="1600" dirty="0"/>
              <a:t>Goal of 500 kids for 2023-2024</a:t>
            </a:r>
          </a:p>
          <a:p>
            <a:pPr marL="742950" lvl="1" indent="-285750">
              <a:buFont typeface="Arial" panose="020B0604020202020204" pitchFamily="34" charset="0"/>
              <a:buChar char="•"/>
            </a:pPr>
            <a:r>
              <a:rPr lang="en-US" sz="1600" dirty="0"/>
              <a:t>90% Retention</a:t>
            </a:r>
          </a:p>
          <a:p>
            <a:pPr marL="742950" lvl="1" indent="-285750">
              <a:buFont typeface="Arial" panose="020B0604020202020204" pitchFamily="34" charset="0"/>
              <a:buChar char="•"/>
            </a:pPr>
            <a:r>
              <a:rPr lang="en-US" sz="1600" dirty="0"/>
              <a:t>Equipment Drive</a:t>
            </a:r>
          </a:p>
          <a:p>
            <a:pPr marL="742950" lvl="1" indent="-285750">
              <a:buFont typeface="Arial" panose="020B0604020202020204" pitchFamily="34" charset="0"/>
              <a:buChar char="•"/>
            </a:pPr>
            <a:r>
              <a:rPr lang="en-US" sz="1600" dirty="0"/>
              <a:t>Starter sets </a:t>
            </a:r>
            <a:r>
              <a:rPr lang="en-US" sz="1600"/>
              <a:t>to rent </a:t>
            </a:r>
            <a:r>
              <a:rPr lang="en-US" sz="1600" dirty="0"/>
              <a:t>for </a:t>
            </a:r>
            <a:r>
              <a:rPr lang="en-US" sz="1600"/>
              <a:t>new players</a:t>
            </a:r>
            <a:endParaRPr lang="en-US" sz="1600" dirty="0"/>
          </a:p>
          <a:p>
            <a:pPr marL="285750" indent="-285750">
              <a:buFont typeface="Arial" panose="020B0604020202020204" pitchFamily="34" charset="0"/>
              <a:buChar char="•"/>
            </a:pPr>
            <a:r>
              <a:rPr lang="en-US" sz="1600" dirty="0"/>
              <a:t>Goalie Recruitment and Development</a:t>
            </a:r>
          </a:p>
          <a:p>
            <a:pPr marL="742950" lvl="1" indent="-285750">
              <a:buFont typeface="Arial" panose="020B0604020202020204" pitchFamily="34" charset="0"/>
              <a:buChar char="•"/>
            </a:pPr>
            <a:r>
              <a:rPr lang="en-US" sz="1600" dirty="0"/>
              <a:t>Continue the work to find and train new goalies</a:t>
            </a:r>
          </a:p>
          <a:p>
            <a:pPr marL="742950" lvl="1" indent="-285750">
              <a:buFont typeface="Arial" panose="020B0604020202020204" pitchFamily="34" charset="0"/>
              <a:buChar char="•"/>
            </a:pPr>
            <a:r>
              <a:rPr lang="en-US" sz="1600" dirty="0"/>
              <a:t>Focused Skill Training - MEGA</a:t>
            </a:r>
          </a:p>
          <a:p>
            <a:pPr marL="285750" indent="-285750">
              <a:buFont typeface="Arial" panose="020B0604020202020204" pitchFamily="34" charset="0"/>
              <a:buChar char="•"/>
            </a:pPr>
            <a:r>
              <a:rPr lang="en-US" sz="1600" dirty="0"/>
              <a:t>Coach Training – Coach the Coaches</a:t>
            </a:r>
          </a:p>
          <a:p>
            <a:pPr marL="742950" lvl="1" indent="-285750">
              <a:buFont typeface="Arial" panose="020B0604020202020204" pitchFamily="34" charset="0"/>
              <a:buChar char="•"/>
            </a:pPr>
            <a:r>
              <a:rPr lang="en-US" sz="1600" dirty="0"/>
              <a:t>Coach Clinics and Training</a:t>
            </a:r>
          </a:p>
          <a:p>
            <a:pPr marL="285750" indent="-285750">
              <a:buFont typeface="Arial" panose="020B0604020202020204" pitchFamily="34" charset="0"/>
              <a:buChar char="•"/>
            </a:pPr>
            <a:endParaRPr lang="en-US" sz="1600" dirty="0"/>
          </a:p>
        </p:txBody>
      </p:sp>
      <p:cxnSp>
        <p:nvCxnSpPr>
          <p:cNvPr id="18" name="Straight Connector 17">
            <a:extLst>
              <a:ext uri="{FF2B5EF4-FFF2-40B4-BE49-F238E27FC236}">
                <a16:creationId xmlns:a16="http://schemas.microsoft.com/office/drawing/2014/main" id="{FE861127-0B30-498A-9249-2A8D0AA98351}"/>
              </a:ext>
            </a:extLst>
          </p:cNvPr>
          <p:cNvCxnSpPr/>
          <p:nvPr/>
        </p:nvCxnSpPr>
        <p:spPr>
          <a:xfrm>
            <a:off x="0" y="4495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BC6C3B0-B236-4734-BE20-96723C4F7C26}"/>
              </a:ext>
            </a:extLst>
          </p:cNvPr>
          <p:cNvSpPr/>
          <p:nvPr/>
        </p:nvSpPr>
        <p:spPr>
          <a:xfrm>
            <a:off x="377952" y="5950366"/>
            <a:ext cx="6794745" cy="707886"/>
          </a:xfrm>
          <a:prstGeom prst="rect">
            <a:avLst/>
          </a:prstGeom>
        </p:spPr>
        <p:txBody>
          <a:bodyPr wrap="none">
            <a:spAutoFit/>
          </a:bodyPr>
          <a:lstStyle/>
          <a:p>
            <a:pPr>
              <a:tabLst>
                <a:tab pos="4741863" algn="l"/>
              </a:tabLst>
            </a:pPr>
            <a:r>
              <a:rPr lang="en-US" sz="4000" b="1" dirty="0"/>
              <a:t>Thank you for a Great Season! </a:t>
            </a:r>
          </a:p>
        </p:txBody>
      </p:sp>
      <p:sp>
        <p:nvSpPr>
          <p:cNvPr id="9" name="TextBox 8">
            <a:extLst>
              <a:ext uri="{FF2B5EF4-FFF2-40B4-BE49-F238E27FC236}">
                <a16:creationId xmlns:a16="http://schemas.microsoft.com/office/drawing/2014/main" id="{3E88FDF4-11A2-43DC-AE8A-607410AB7DF7}"/>
              </a:ext>
            </a:extLst>
          </p:cNvPr>
          <p:cNvSpPr txBox="1"/>
          <p:nvPr/>
        </p:nvSpPr>
        <p:spPr>
          <a:xfrm>
            <a:off x="533400" y="4675327"/>
            <a:ext cx="2685351" cy="1077218"/>
          </a:xfrm>
          <a:prstGeom prst="rect">
            <a:avLst/>
          </a:prstGeom>
          <a:noFill/>
        </p:spPr>
        <p:txBody>
          <a:bodyPr wrap="none" rtlCol="0">
            <a:spAutoFit/>
          </a:bodyPr>
          <a:lstStyle/>
          <a:p>
            <a:pPr marL="285750" indent="-285750">
              <a:buFont typeface="Arial" panose="020B0604020202020204" pitchFamily="34" charset="0"/>
              <a:buChar char="•"/>
            </a:pPr>
            <a:r>
              <a:rPr lang="en-US" sz="1600" dirty="0"/>
              <a:t>House Committee Members</a:t>
            </a:r>
          </a:p>
          <a:p>
            <a:pPr marL="285750" indent="-285750">
              <a:buFont typeface="Arial" panose="020B0604020202020204" pitchFamily="34" charset="0"/>
              <a:buChar char="•"/>
            </a:pPr>
            <a:r>
              <a:rPr lang="en-US" sz="1600" dirty="0"/>
              <a:t>250+ Coaches</a:t>
            </a:r>
          </a:p>
          <a:p>
            <a:pPr marL="285750" indent="-285750">
              <a:buFont typeface="Arial" panose="020B0604020202020204" pitchFamily="34" charset="0"/>
              <a:buChar char="•"/>
            </a:pPr>
            <a:r>
              <a:rPr lang="en-US" sz="1600" dirty="0"/>
              <a:t>50 Managers</a:t>
            </a:r>
          </a:p>
          <a:p>
            <a:pPr marL="285750" indent="-285750">
              <a:buFont typeface="Arial" panose="020B0604020202020204" pitchFamily="34" charset="0"/>
              <a:buChar char="•"/>
            </a:pPr>
            <a:r>
              <a:rPr lang="en-US" sz="1600" dirty="0"/>
              <a:t>Parents!    </a:t>
            </a:r>
          </a:p>
        </p:txBody>
      </p:sp>
    </p:spTree>
    <p:extLst>
      <p:ext uri="{BB962C8B-B14F-4D97-AF65-F5344CB8AC3E}">
        <p14:creationId xmlns:p14="http://schemas.microsoft.com/office/powerpoint/2010/main" val="4180972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VP Skills Team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487" y="4876799"/>
            <a:ext cx="1673225" cy="1673225"/>
          </a:xfrm>
          <a:prstGeom prst="rect">
            <a:avLst/>
          </a:prstGeom>
        </p:spPr>
      </p:pic>
      <p:sp>
        <p:nvSpPr>
          <p:cNvPr id="7" name="Content Placeholder 2">
            <a:extLst>
              <a:ext uri="{FF2B5EF4-FFF2-40B4-BE49-F238E27FC236}">
                <a16:creationId xmlns:a16="http://schemas.microsoft.com/office/drawing/2014/main" id="{2A36151B-39CA-414E-B02C-3BAEBE7F9488}"/>
              </a:ext>
            </a:extLst>
          </p:cNvPr>
          <p:cNvSpPr txBox="1">
            <a:spLocks/>
          </p:cNvSpPr>
          <p:nvPr/>
        </p:nvSpPr>
        <p:spPr>
          <a:xfrm>
            <a:off x="-33779" y="2667000"/>
            <a:ext cx="6208839" cy="4191000"/>
          </a:xfrm>
          <a:prstGeom prst="rect">
            <a:avLst/>
          </a:prstGeom>
        </p:spPr>
        <p:txBody>
          <a:bodyPr vert="horz">
            <a:normAutofit fontScale="5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sz="2800" dirty="0"/>
              <a:t>Skills Travel Committee </a:t>
            </a:r>
          </a:p>
          <a:p>
            <a:pPr lvl="2"/>
            <a:r>
              <a:rPr lang="en-US" sz="2600" dirty="0"/>
              <a:t>VP – Matt Margenau</a:t>
            </a:r>
          </a:p>
          <a:p>
            <a:pPr lvl="2"/>
            <a:r>
              <a:rPr lang="en-US" sz="2600" dirty="0"/>
              <a:t>Coaching Director – Andy Hedlund</a:t>
            </a:r>
          </a:p>
          <a:p>
            <a:pPr lvl="2"/>
            <a:r>
              <a:rPr lang="en-US" sz="2600" dirty="0"/>
              <a:t> Level Directors </a:t>
            </a:r>
          </a:p>
          <a:p>
            <a:pPr lvl="3">
              <a:buClr>
                <a:schemeClr val="accent1"/>
              </a:buClr>
            </a:pPr>
            <a:r>
              <a:rPr lang="en-US" sz="2600" dirty="0"/>
              <a:t>Ryan Campbell – Squirts</a:t>
            </a:r>
          </a:p>
          <a:p>
            <a:pPr lvl="3">
              <a:buClr>
                <a:schemeClr val="accent1"/>
              </a:buClr>
            </a:pPr>
            <a:r>
              <a:rPr lang="en-US" sz="2600" dirty="0"/>
              <a:t>Andy Kampa – Pee Wee</a:t>
            </a:r>
          </a:p>
          <a:p>
            <a:pPr lvl="3">
              <a:buClr>
                <a:schemeClr val="accent1"/>
              </a:buClr>
            </a:pPr>
            <a:r>
              <a:rPr lang="en-US" sz="2600" dirty="0"/>
              <a:t>Tyler Martin - Bantams</a:t>
            </a:r>
          </a:p>
          <a:p>
            <a:pPr lvl="3">
              <a:buClr>
                <a:schemeClr val="accent1"/>
              </a:buClr>
            </a:pPr>
            <a:r>
              <a:rPr lang="en-US" sz="2600" dirty="0"/>
              <a:t>Chris </a:t>
            </a:r>
            <a:r>
              <a:rPr lang="en-US" sz="2600" dirty="0" err="1"/>
              <a:t>Mcloed</a:t>
            </a:r>
            <a:r>
              <a:rPr lang="en-US" sz="2600" dirty="0"/>
              <a:t> – Girls Skills Director</a:t>
            </a:r>
          </a:p>
          <a:p>
            <a:pPr lvl="3">
              <a:buClr>
                <a:schemeClr val="accent1"/>
              </a:buClr>
            </a:pPr>
            <a:r>
              <a:rPr lang="en-US" sz="2600" dirty="0"/>
              <a:t>Aric </a:t>
            </a:r>
            <a:r>
              <a:rPr lang="en-US" sz="2600" dirty="0" err="1"/>
              <a:t>Stienessen</a:t>
            </a:r>
            <a:r>
              <a:rPr lang="en-US" sz="2600" dirty="0"/>
              <a:t>, Brad Albers, Joe Faust – Goalie Directors</a:t>
            </a:r>
          </a:p>
          <a:p>
            <a:pPr lvl="3">
              <a:buClr>
                <a:schemeClr val="accent1"/>
              </a:buClr>
            </a:pPr>
            <a:r>
              <a:rPr lang="en-US" sz="2600" dirty="0"/>
              <a:t>Training Partners (N1 – Rakim </a:t>
            </a:r>
            <a:r>
              <a:rPr lang="en-US" sz="2600" dirty="0" err="1"/>
              <a:t>Anim</a:t>
            </a:r>
            <a:r>
              <a:rPr lang="en-US" sz="2600" dirty="0"/>
              <a:t> / Velocity Joel </a:t>
            </a:r>
            <a:r>
              <a:rPr lang="en-US" sz="2600" dirty="0" err="1"/>
              <a:t>Klute</a:t>
            </a:r>
            <a:r>
              <a:rPr lang="en-US" sz="2600" dirty="0"/>
              <a:t> / Skating Coach – Alex </a:t>
            </a:r>
            <a:r>
              <a:rPr lang="en-US" sz="2600" dirty="0" err="1"/>
              <a:t>Volpicelli</a:t>
            </a:r>
            <a:r>
              <a:rPr lang="en-US" sz="2600" dirty="0"/>
              <a:t> / MEGA – Kent Patterson and Justin Johnson/FHIT)</a:t>
            </a:r>
          </a:p>
          <a:p>
            <a:pPr lvl="3">
              <a:buClr>
                <a:schemeClr val="accent1"/>
              </a:buClr>
            </a:pPr>
            <a:r>
              <a:rPr lang="en-US" sz="2600" dirty="0"/>
              <a:t>On-Ice Skills Team (Fall Camp / In-Season)</a:t>
            </a:r>
          </a:p>
          <a:p>
            <a:pPr marL="1143000" lvl="3" indent="0">
              <a:buNone/>
            </a:pPr>
            <a:endParaRPr lang="en-US" sz="1100" b="1" u="sng" dirty="0"/>
          </a:p>
          <a:p>
            <a:pPr lvl="2"/>
            <a:r>
              <a:rPr lang="en-US" sz="2600" dirty="0"/>
              <a:t>Involved in the following:</a:t>
            </a:r>
          </a:p>
          <a:p>
            <a:pPr lvl="3">
              <a:buClr>
                <a:schemeClr val="accent1"/>
              </a:buClr>
            </a:pPr>
            <a:r>
              <a:rPr lang="en-US" sz="2600" dirty="0"/>
              <a:t>Player and Coach Development</a:t>
            </a:r>
          </a:p>
          <a:p>
            <a:pPr lvl="3">
              <a:buClr>
                <a:schemeClr val="accent1"/>
              </a:buClr>
            </a:pPr>
            <a:r>
              <a:rPr lang="en-US" sz="2600" dirty="0"/>
              <a:t>Coaching Selection  </a:t>
            </a:r>
          </a:p>
          <a:p>
            <a:pPr lvl="3">
              <a:buClr>
                <a:schemeClr val="accent1"/>
              </a:buClr>
            </a:pPr>
            <a:r>
              <a:rPr lang="en-US" sz="2600" dirty="0"/>
              <a:t>Team Communications</a:t>
            </a:r>
          </a:p>
          <a:p>
            <a:pPr lvl="3">
              <a:buClr>
                <a:schemeClr val="accent1"/>
              </a:buClr>
            </a:pPr>
            <a:r>
              <a:rPr lang="en-US" sz="2600" dirty="0"/>
              <a:t>Tryouts</a:t>
            </a:r>
          </a:p>
        </p:txBody>
      </p:sp>
      <p:sp>
        <p:nvSpPr>
          <p:cNvPr id="10" name="Content Placeholder 2">
            <a:extLst>
              <a:ext uri="{FF2B5EF4-FFF2-40B4-BE49-F238E27FC236}">
                <a16:creationId xmlns:a16="http://schemas.microsoft.com/office/drawing/2014/main" id="{2F17689C-75EF-4616-A745-36A1CAA229D4}"/>
              </a:ext>
            </a:extLst>
          </p:cNvPr>
          <p:cNvSpPr txBox="1">
            <a:spLocks/>
          </p:cNvSpPr>
          <p:nvPr/>
        </p:nvSpPr>
        <p:spPr>
          <a:xfrm>
            <a:off x="18068" y="254524"/>
            <a:ext cx="7997952" cy="15240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sz="1600" dirty="0"/>
              <a:t>Mission: Provide the Guidance to Develop Hockey Player to Reach Full Potential </a:t>
            </a:r>
          </a:p>
          <a:p>
            <a:pPr lvl="2"/>
            <a:r>
              <a:rPr lang="en-US" sz="1600" dirty="0"/>
              <a:t>Player Development On and Off-Ice</a:t>
            </a:r>
          </a:p>
          <a:p>
            <a:pPr lvl="2"/>
            <a:r>
              <a:rPr lang="en-US" sz="1600" dirty="0"/>
              <a:t>Support Coaches</a:t>
            </a:r>
          </a:p>
          <a:p>
            <a:pPr lvl="2"/>
            <a:r>
              <a:rPr lang="en-US" sz="1600" dirty="0"/>
              <a:t>Winning Culture</a:t>
            </a:r>
          </a:p>
          <a:p>
            <a:pPr lvl="2"/>
            <a:endParaRPr lang="en-US" sz="2500" dirty="0"/>
          </a:p>
        </p:txBody>
      </p:sp>
    </p:spTree>
    <p:extLst>
      <p:ext uri="{BB962C8B-B14F-4D97-AF65-F5344CB8AC3E}">
        <p14:creationId xmlns:p14="http://schemas.microsoft.com/office/powerpoint/2010/main" val="1785495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 Skills Traveling Report</a:t>
            </a:r>
          </a:p>
        </p:txBody>
      </p:sp>
      <p:sp>
        <p:nvSpPr>
          <p:cNvPr id="5" name="Content Placeholder 2"/>
          <p:cNvSpPr txBox="1">
            <a:spLocks/>
          </p:cNvSpPr>
          <p:nvPr/>
        </p:nvSpPr>
        <p:spPr>
          <a:xfrm>
            <a:off x="457200" y="1524000"/>
            <a:ext cx="8308848" cy="5334000"/>
          </a:xfrm>
          <a:prstGeom prst="rect">
            <a:avLst/>
          </a:prstGeom>
        </p:spPr>
        <p:txBody>
          <a:bodyPr vert="horz">
            <a:normAutofit lnSpcReduction="10000"/>
          </a:bodyPr>
          <a:lstStyle/>
          <a:p>
            <a:pPr marL="182880" indent="-274320">
              <a:spcBef>
                <a:spcPts val="550"/>
              </a:spcBef>
              <a:buClr>
                <a:schemeClr val="accent1"/>
              </a:buClr>
              <a:buSzPct val="70000"/>
              <a:buFont typeface="Wingdings 2"/>
              <a:buChar char=""/>
            </a:pPr>
            <a:r>
              <a:rPr lang="en-US" sz="2800" dirty="0"/>
              <a:t>2022-2023 Recap</a:t>
            </a:r>
          </a:p>
          <a:p>
            <a:pPr marL="114300" indent="-342900">
              <a:spcBef>
                <a:spcPts val="500"/>
              </a:spcBef>
              <a:buClr>
                <a:schemeClr val="accent2"/>
              </a:buClr>
              <a:buSzPct val="75000"/>
              <a:buFont typeface="Wingdings" panose="05000000000000000000" pitchFamily="2" charset="2"/>
              <a:buChar char="Ø"/>
            </a:pPr>
            <a:r>
              <a:rPr lang="en-US" sz="2000" dirty="0"/>
              <a:t>Player Development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1028700" lvl="2" indent="-342900">
              <a:spcBef>
                <a:spcPts val="500"/>
              </a:spcBef>
              <a:buClr>
                <a:schemeClr val="accent1"/>
              </a:buClr>
              <a:buSzPct val="75000"/>
              <a:buFont typeface="Wingdings" panose="05000000000000000000" pitchFamily="2" charset="2"/>
              <a:buChar char="q"/>
            </a:pPr>
            <a:r>
              <a:rPr lang="en-US" sz="2000" dirty="0"/>
              <a:t>Traveling Skills Programs</a:t>
            </a:r>
          </a:p>
          <a:p>
            <a:pPr marL="1485900" lvl="3" indent="-342900">
              <a:spcBef>
                <a:spcPts val="500"/>
              </a:spcBef>
              <a:buClr>
                <a:schemeClr val="accent1"/>
              </a:buClr>
              <a:buSzPct val="75000"/>
              <a:buFont typeface="Wingdings" panose="05000000000000000000" pitchFamily="2" charset="2"/>
              <a:buChar char="q"/>
            </a:pPr>
            <a:r>
              <a:rPr lang="en-US" sz="2000" dirty="0"/>
              <a:t>Fall Camp (160 Total Hours)</a:t>
            </a:r>
          </a:p>
          <a:p>
            <a:pPr marL="1485900" lvl="3" indent="-342900">
              <a:spcBef>
                <a:spcPts val="500"/>
              </a:spcBef>
              <a:buClr>
                <a:schemeClr val="accent1"/>
              </a:buClr>
              <a:buSzPct val="75000"/>
              <a:buFont typeface="Wingdings" panose="05000000000000000000" pitchFamily="2" charset="2"/>
              <a:buChar char="q"/>
            </a:pPr>
            <a:r>
              <a:rPr lang="en-US" sz="2000" dirty="0"/>
              <a:t>Weekly On Ice Training (108 Ice Sessions) – Body Contact, </a:t>
            </a:r>
            <a:r>
              <a:rPr lang="en-US" sz="2000" b="1" dirty="0"/>
              <a:t>Skating</a:t>
            </a:r>
            <a:r>
              <a:rPr lang="en-US" sz="2000" dirty="0"/>
              <a:t>, Position Specific, Small Area Games, Passing and Puck Skills</a:t>
            </a:r>
          </a:p>
          <a:p>
            <a:pPr marL="1485900" lvl="3" indent="-342900">
              <a:spcBef>
                <a:spcPts val="500"/>
              </a:spcBef>
              <a:buClr>
                <a:schemeClr val="accent1"/>
              </a:buClr>
              <a:buSzPct val="75000"/>
              <a:buFont typeface="Wingdings" panose="05000000000000000000" pitchFamily="2" charset="2"/>
              <a:buChar char="q"/>
            </a:pPr>
            <a:r>
              <a:rPr lang="en-US" sz="2000" dirty="0"/>
              <a:t>N1 (108 sessions) and Velocity (144 sessions)</a:t>
            </a:r>
          </a:p>
          <a:p>
            <a:pPr marL="1485900" lvl="3" indent="-342900">
              <a:spcBef>
                <a:spcPts val="500"/>
              </a:spcBef>
              <a:buClr>
                <a:schemeClr val="accent1"/>
              </a:buClr>
              <a:buSzPct val="75000"/>
              <a:buFont typeface="Wingdings" panose="05000000000000000000" pitchFamily="2" charset="2"/>
              <a:buChar char="q"/>
            </a:pPr>
            <a:r>
              <a:rPr lang="en-US" sz="2000" dirty="0"/>
              <a:t>Goalie Training Session and Practice Consults (New Partner – MEGA) – Goalie Training Touches – (14 Sessions per Goalie)</a:t>
            </a:r>
          </a:p>
          <a:p>
            <a:pPr marL="1485900" lvl="3" indent="-342900">
              <a:spcBef>
                <a:spcPts val="500"/>
              </a:spcBef>
              <a:buClr>
                <a:schemeClr val="accent1"/>
              </a:buClr>
              <a:buSzPct val="75000"/>
              <a:buFont typeface="Wingdings" panose="05000000000000000000" pitchFamily="2" charset="2"/>
              <a:buChar char="q"/>
            </a:pPr>
            <a:r>
              <a:rPr lang="en-US" sz="2000" dirty="0"/>
              <a:t>Off Ice Training – Support Dryland Usage</a:t>
            </a:r>
          </a:p>
          <a:p>
            <a:pPr marL="342900" indent="-342900">
              <a:buClr>
                <a:schemeClr val="accent2"/>
              </a:buClr>
              <a:buFont typeface="Wingdings" panose="05000000000000000000" pitchFamily="2" charset="2"/>
              <a:buChar char="Ø"/>
            </a:pPr>
            <a:r>
              <a:rPr lang="en-US" sz="2000" dirty="0"/>
              <a:t>Coaching Development</a:t>
            </a:r>
          </a:p>
          <a:p>
            <a:pPr marL="800100" lvl="1" indent="-342900">
              <a:buClr>
                <a:schemeClr val="accent1"/>
              </a:buClr>
              <a:buFont typeface="Wingdings" panose="05000000000000000000" pitchFamily="2" charset="2"/>
              <a:buChar char="q"/>
            </a:pPr>
            <a:r>
              <a:rPr lang="en-US" sz="2000" dirty="0"/>
              <a:t>Pre and Post-Season Meeting and House Skill Clinics</a:t>
            </a:r>
          </a:p>
          <a:p>
            <a:pPr marL="800100" lvl="1" indent="-342900">
              <a:buClr>
                <a:schemeClr val="accent1"/>
              </a:buClr>
              <a:buFont typeface="Wingdings" panose="05000000000000000000" pitchFamily="2" charset="2"/>
              <a:buChar char="q"/>
            </a:pPr>
            <a:r>
              <a:rPr lang="en-US" sz="2000" dirty="0"/>
              <a:t>Coach Feedback </a:t>
            </a:r>
          </a:p>
          <a:p>
            <a:pPr marL="800100" lvl="1" indent="-342900">
              <a:buClr>
                <a:schemeClr val="accent1"/>
              </a:buClr>
              <a:buFont typeface="Wingdings" panose="05000000000000000000" pitchFamily="2" charset="2"/>
              <a:buChar char="q"/>
            </a:pPr>
            <a:r>
              <a:rPr lang="en-US" sz="2000" dirty="0"/>
              <a:t>Resources – Hockey Share Drill Database, </a:t>
            </a:r>
            <a:r>
              <a:rPr lang="en-US" sz="2000" dirty="0" err="1"/>
              <a:t>Youtube</a:t>
            </a:r>
            <a:r>
              <a:rPr lang="en-US" sz="2000" dirty="0"/>
              <a:t> Channel, Instagram, Hockey Habits, OMGHA Practice Plans, </a:t>
            </a:r>
            <a:r>
              <a:rPr lang="en-US" sz="2000" b="1" dirty="0"/>
              <a:t>Coaches Handbook</a:t>
            </a:r>
          </a:p>
          <a:p>
            <a:pPr marL="342900" indent="-342900">
              <a:buClr>
                <a:schemeClr val="accent2"/>
              </a:buClr>
              <a:buFont typeface="Wingdings" panose="05000000000000000000" pitchFamily="2" charset="2"/>
              <a:buChar char="Ø"/>
            </a:pPr>
            <a:r>
              <a:rPr lang="en-US" sz="2000" dirty="0"/>
              <a:t>Coach Selection – Parent and Non-Parent</a:t>
            </a:r>
          </a:p>
          <a:p>
            <a:pPr marL="342900" indent="-342900">
              <a:buClr>
                <a:schemeClr val="accent2"/>
              </a:buClr>
              <a:buFont typeface="Wingdings" panose="05000000000000000000" pitchFamily="2" charset="2"/>
              <a:buChar char="Ø"/>
            </a:pPr>
            <a:endParaRPr lang="en-US" sz="2000" dirty="0"/>
          </a:p>
          <a:p>
            <a:pPr>
              <a:buClr>
                <a:schemeClr val="accent2"/>
              </a:buClr>
            </a:pPr>
            <a:endParaRPr lang="en-US" sz="2000" dirty="0"/>
          </a:p>
          <a:p>
            <a:pPr marL="914400" marR="0" lvl="2" indent="-228600" algn="l" defTabSz="914400" rtl="0" eaLnBrk="1" fontAlgn="auto" latinLnBrk="0" hangingPunct="1">
              <a:lnSpc>
                <a:spcPct val="100000"/>
              </a:lnSpc>
              <a:spcBef>
                <a:spcPts val="500"/>
              </a:spcBef>
              <a:spcAft>
                <a:spcPts val="0"/>
              </a:spcAft>
              <a:buClr>
                <a:schemeClr val="accent2"/>
              </a:buClr>
              <a:buSzPct val="75000"/>
              <a:buFont typeface="Wingdings"/>
              <a:buChar char=""/>
              <a:tabLst/>
              <a:defRPr/>
            </a:pPr>
            <a:endParaRPr kumimoji="0" lang="en-US" sz="2400" b="1" i="0" u="sng" strike="noStrike" kern="1200" cap="none" spc="0" normalizeH="0" baseline="0" noProof="0" dirty="0">
              <a:ln>
                <a:noFill/>
              </a:ln>
              <a:solidFill>
                <a:schemeClr val="tx1"/>
              </a:solidFill>
              <a:effectLst/>
              <a:uLnTx/>
              <a:uFillTx/>
              <a:latin typeface="+mn-lt"/>
              <a:ea typeface="+mn-ea"/>
              <a:cs typeface="+mn-cs"/>
            </a:endParaRPr>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086600" y="495300"/>
            <a:ext cx="1752600" cy="1752600"/>
          </a:xfrm>
        </p:spPr>
      </p:pic>
    </p:spTree>
    <p:extLst>
      <p:ext uri="{BB962C8B-B14F-4D97-AF65-F5344CB8AC3E}">
        <p14:creationId xmlns:p14="http://schemas.microsoft.com/office/powerpoint/2010/main" val="2525120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 Skills Traveling Report</a:t>
            </a:r>
          </a:p>
        </p:txBody>
      </p:sp>
      <p:sp>
        <p:nvSpPr>
          <p:cNvPr id="5" name="Content Placeholder 2"/>
          <p:cNvSpPr txBox="1">
            <a:spLocks/>
          </p:cNvSpPr>
          <p:nvPr/>
        </p:nvSpPr>
        <p:spPr>
          <a:xfrm>
            <a:off x="457200" y="1524000"/>
            <a:ext cx="8308848" cy="5334000"/>
          </a:xfrm>
          <a:prstGeom prst="rect">
            <a:avLst/>
          </a:prstGeom>
        </p:spPr>
        <p:txBody>
          <a:bodyPr vert="horz">
            <a:normAutofit fontScale="70000" lnSpcReduction="20000"/>
          </a:bodyPr>
          <a:lstStyle/>
          <a:p>
            <a:pPr marL="182880" indent="-274320">
              <a:spcBef>
                <a:spcPts val="550"/>
              </a:spcBef>
              <a:buClr>
                <a:schemeClr val="accent1"/>
              </a:buClr>
              <a:buSzPct val="70000"/>
              <a:buFont typeface="Wingdings 2"/>
              <a:buChar char=""/>
            </a:pPr>
            <a:r>
              <a:rPr lang="en-US" sz="2800" dirty="0"/>
              <a:t>2023-2024 Outlook</a:t>
            </a:r>
          </a:p>
          <a:p>
            <a:pPr marL="571500" lvl="1" indent="-342900">
              <a:spcBef>
                <a:spcPts val="500"/>
              </a:spcBef>
              <a:buClr>
                <a:schemeClr val="accent2"/>
              </a:buClr>
              <a:buSzPct val="75000"/>
              <a:buFont typeface="Wingdings" panose="05000000000000000000" pitchFamily="2" charset="2"/>
              <a:buChar char="Ø"/>
            </a:pPr>
            <a:r>
              <a:rPr lang="en-US" sz="2000" dirty="0"/>
              <a:t>Player Development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1028700" lvl="2" indent="-342900">
              <a:spcBef>
                <a:spcPts val="500"/>
              </a:spcBef>
              <a:buClr>
                <a:schemeClr val="accent1"/>
              </a:buClr>
              <a:buSzPct val="75000"/>
              <a:buFont typeface="Wingdings" panose="05000000000000000000" pitchFamily="2" charset="2"/>
              <a:buChar char="q"/>
            </a:pPr>
            <a:r>
              <a:rPr lang="en-US" sz="2000" dirty="0"/>
              <a:t>Season Development</a:t>
            </a:r>
          </a:p>
          <a:p>
            <a:pPr marL="1485900" lvl="3" indent="-342900">
              <a:spcBef>
                <a:spcPts val="500"/>
              </a:spcBef>
              <a:buClr>
                <a:schemeClr val="accent1"/>
              </a:buClr>
              <a:buSzPct val="75000"/>
              <a:buFont typeface="Wingdings" panose="05000000000000000000" pitchFamily="2" charset="2"/>
              <a:buChar char="q"/>
            </a:pPr>
            <a:r>
              <a:rPr lang="en-US" sz="2000" b="1" dirty="0"/>
              <a:t>Off Season – Defense Clinics - Pilot</a:t>
            </a:r>
          </a:p>
          <a:p>
            <a:pPr marL="1485900" lvl="3" indent="-342900">
              <a:spcBef>
                <a:spcPts val="500"/>
              </a:spcBef>
              <a:buClr>
                <a:schemeClr val="accent1"/>
              </a:buClr>
              <a:buSzPct val="75000"/>
              <a:buFont typeface="Wingdings" panose="05000000000000000000" pitchFamily="2" charset="2"/>
              <a:buChar char="q"/>
            </a:pPr>
            <a:r>
              <a:rPr lang="en-US" sz="2000" dirty="0"/>
              <a:t>On and Off Ice Skills Session </a:t>
            </a:r>
          </a:p>
          <a:p>
            <a:pPr marL="1943100" lvl="4" indent="-342900">
              <a:spcBef>
                <a:spcPts val="500"/>
              </a:spcBef>
              <a:buClr>
                <a:schemeClr val="accent1"/>
              </a:buClr>
              <a:buSzPct val="75000"/>
              <a:buFont typeface="Wingdings" panose="05000000000000000000" pitchFamily="2" charset="2"/>
              <a:buChar char="q"/>
            </a:pPr>
            <a:r>
              <a:rPr lang="en-US" sz="2000" dirty="0"/>
              <a:t>On Ice Goalie Training – MEGA and Sunday Sessions</a:t>
            </a:r>
          </a:p>
          <a:p>
            <a:pPr marL="1943100" lvl="4" indent="-342900">
              <a:spcBef>
                <a:spcPts val="500"/>
              </a:spcBef>
              <a:buClr>
                <a:schemeClr val="accent1"/>
              </a:buClr>
              <a:buSzPct val="75000"/>
              <a:buFont typeface="Wingdings" panose="05000000000000000000" pitchFamily="2" charset="2"/>
              <a:buChar char="q"/>
            </a:pPr>
            <a:r>
              <a:rPr lang="en-US" sz="2000" dirty="0"/>
              <a:t>Weekly On-Ice Skills Specific Sessions – OMGHA Coaches / Alex V / FHIT</a:t>
            </a:r>
          </a:p>
          <a:p>
            <a:pPr marL="1943100" lvl="4" indent="-342900">
              <a:spcBef>
                <a:spcPts val="500"/>
              </a:spcBef>
              <a:buClr>
                <a:schemeClr val="accent1"/>
              </a:buClr>
              <a:buSzPct val="75000"/>
              <a:buFont typeface="Wingdings" panose="05000000000000000000" pitchFamily="2" charset="2"/>
              <a:buChar char="q"/>
            </a:pPr>
            <a:r>
              <a:rPr lang="en-US" sz="2000" dirty="0"/>
              <a:t>N1 and Velocity</a:t>
            </a:r>
          </a:p>
          <a:p>
            <a:pPr marL="1485900" lvl="3" indent="-342900">
              <a:spcBef>
                <a:spcPts val="500"/>
              </a:spcBef>
              <a:buClr>
                <a:schemeClr val="accent1"/>
              </a:buClr>
              <a:buSzPct val="75000"/>
              <a:buFont typeface="Wingdings" panose="05000000000000000000" pitchFamily="2" charset="2"/>
              <a:buChar char="q"/>
            </a:pPr>
            <a:r>
              <a:rPr lang="en-US" sz="2000" dirty="0"/>
              <a:t>Fall Camp</a:t>
            </a:r>
          </a:p>
          <a:p>
            <a:pPr marL="1485900" lvl="3" indent="-342900">
              <a:spcBef>
                <a:spcPts val="500"/>
              </a:spcBef>
              <a:buClr>
                <a:schemeClr val="accent1"/>
              </a:buClr>
              <a:buSzPct val="75000"/>
              <a:buFont typeface="Wingdings" panose="05000000000000000000" pitchFamily="2" charset="2"/>
              <a:buChar char="q"/>
            </a:pPr>
            <a:r>
              <a:rPr lang="en-US" sz="2000" dirty="0"/>
              <a:t>Off Ice Culture </a:t>
            </a:r>
          </a:p>
          <a:p>
            <a:pPr marL="1943100" lvl="4" indent="-342900">
              <a:spcBef>
                <a:spcPts val="500"/>
              </a:spcBef>
              <a:buClr>
                <a:schemeClr val="accent1"/>
              </a:buClr>
              <a:buSzPct val="75000"/>
              <a:buFont typeface="Wingdings" panose="05000000000000000000" pitchFamily="2" charset="2"/>
              <a:buChar char="q"/>
            </a:pPr>
            <a:r>
              <a:rPr kumimoji="0" lang="en-US" sz="2000" b="1" i="0" u="none" strike="noStrike" kern="1200" cap="none" spc="0" normalizeH="0" baseline="0" noProof="0" dirty="0">
                <a:ln>
                  <a:noFill/>
                </a:ln>
                <a:solidFill>
                  <a:schemeClr val="tx1"/>
                </a:solidFill>
                <a:effectLst/>
                <a:uLnTx/>
                <a:uFillTx/>
                <a:latin typeface="+mn-lt"/>
                <a:ea typeface="+mn-ea"/>
                <a:cs typeface="+mn-cs"/>
              </a:rPr>
              <a:t>Maple Grove Station Training</a:t>
            </a:r>
          </a:p>
          <a:p>
            <a:pPr marL="1943100" lvl="4" indent="-342900">
              <a:spcBef>
                <a:spcPts val="500"/>
              </a:spcBef>
              <a:buClr>
                <a:schemeClr val="accent1"/>
              </a:buClr>
              <a:buSzPct val="75000"/>
              <a:buFont typeface="Wingdings" panose="05000000000000000000" pitchFamily="2" charset="2"/>
              <a:buChar char="q"/>
            </a:pPr>
            <a:r>
              <a:rPr lang="en-US" sz="2000" b="1" dirty="0"/>
              <a:t>Osseo Remodel</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a:p>
            <a:pPr marL="1028700" lvl="2" indent="-342900">
              <a:spcBef>
                <a:spcPts val="500"/>
              </a:spcBef>
              <a:buClr>
                <a:schemeClr val="accent2"/>
              </a:buClr>
              <a:buSzPct val="75000"/>
              <a:buFont typeface="Wingdings" panose="05000000000000000000" pitchFamily="2" charset="2"/>
              <a:buChar char="q"/>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indent="-342900">
              <a:buClr>
                <a:schemeClr val="accent2"/>
              </a:buClr>
              <a:buFont typeface="Wingdings" panose="05000000000000000000" pitchFamily="2" charset="2"/>
              <a:buChar char="Ø"/>
            </a:pPr>
            <a:r>
              <a:rPr lang="en-US" sz="2000" dirty="0"/>
              <a:t>Coaching Development </a:t>
            </a:r>
          </a:p>
          <a:p>
            <a:pPr marL="1257300" lvl="2" indent="-342900">
              <a:buClr>
                <a:schemeClr val="accent1"/>
              </a:buClr>
              <a:buFont typeface="Wingdings" panose="05000000000000000000" pitchFamily="2" charset="2"/>
              <a:buChar char="q"/>
            </a:pPr>
            <a:r>
              <a:rPr lang="en-US" sz="2000" dirty="0"/>
              <a:t>Coach Meetings (Pre/Post/In Season Meetings(Directors Touchpoint)) </a:t>
            </a:r>
          </a:p>
          <a:p>
            <a:pPr marL="1257300" lvl="2" indent="-342900">
              <a:buClr>
                <a:schemeClr val="accent1"/>
              </a:buClr>
              <a:buFont typeface="Wingdings" panose="05000000000000000000" pitchFamily="2" charset="2"/>
              <a:buChar char="q"/>
            </a:pPr>
            <a:r>
              <a:rPr lang="en-US" sz="2000" dirty="0"/>
              <a:t>Reinforce Hockey Habit Resource Page</a:t>
            </a:r>
          </a:p>
          <a:p>
            <a:pPr marL="1257300" lvl="2" indent="-342900">
              <a:buClr>
                <a:schemeClr val="accent1"/>
              </a:buClr>
              <a:buFont typeface="Wingdings" panose="05000000000000000000" pitchFamily="2" charset="2"/>
              <a:buChar char="q"/>
            </a:pPr>
            <a:r>
              <a:rPr lang="en-US" sz="2000" dirty="0"/>
              <a:t>Expand Practice Plans on OMGHA Website</a:t>
            </a:r>
          </a:p>
          <a:p>
            <a:pPr marL="1257300" lvl="2" indent="-342900">
              <a:buClr>
                <a:schemeClr val="accent1"/>
              </a:buClr>
              <a:buFont typeface="Wingdings" panose="05000000000000000000" pitchFamily="2" charset="2"/>
              <a:buChar char="q"/>
            </a:pPr>
            <a:r>
              <a:rPr lang="en-US" sz="2000" dirty="0"/>
              <a:t>Hockey Share</a:t>
            </a:r>
          </a:p>
          <a:p>
            <a:pPr marL="1257300" lvl="2" indent="-342900">
              <a:buClr>
                <a:schemeClr val="accent1"/>
              </a:buClr>
              <a:buFont typeface="Wingdings" panose="05000000000000000000" pitchFamily="2" charset="2"/>
              <a:buChar char="q"/>
            </a:pPr>
            <a:r>
              <a:rPr lang="en-US" sz="2000" dirty="0"/>
              <a:t>Coaches Handbook</a:t>
            </a:r>
          </a:p>
          <a:p>
            <a:pPr marL="1257300" lvl="2" indent="-342900">
              <a:buClr>
                <a:schemeClr val="accent1"/>
              </a:buClr>
              <a:buFont typeface="Wingdings" panose="05000000000000000000" pitchFamily="2" charset="2"/>
              <a:buChar char="q"/>
            </a:pPr>
            <a:r>
              <a:rPr lang="en-US" sz="2000" b="1" dirty="0"/>
              <a:t>Hello Team App</a:t>
            </a:r>
          </a:p>
          <a:p>
            <a:pPr marL="1257300" lvl="2" indent="-342900">
              <a:buClr>
                <a:schemeClr val="accent1"/>
              </a:buClr>
              <a:buFont typeface="Wingdings" panose="05000000000000000000" pitchFamily="2" charset="2"/>
              <a:buChar char="q"/>
            </a:pPr>
            <a:r>
              <a:rPr lang="en-US" sz="2000" b="1" dirty="0"/>
              <a:t>Video Capability</a:t>
            </a:r>
          </a:p>
          <a:p>
            <a:pPr marL="1257300" lvl="2" indent="-342900">
              <a:buClr>
                <a:schemeClr val="accent1"/>
              </a:buClr>
              <a:buFont typeface="Wingdings" panose="05000000000000000000" pitchFamily="2" charset="2"/>
              <a:buChar char="q"/>
            </a:pPr>
            <a:r>
              <a:rPr lang="en-US" sz="2000" b="1" dirty="0"/>
              <a:t>Female Coach Skates</a:t>
            </a:r>
          </a:p>
          <a:p>
            <a:pPr marL="685800" lvl="2">
              <a:spcBef>
                <a:spcPts val="500"/>
              </a:spcBef>
              <a:buClr>
                <a:schemeClr val="accent2"/>
              </a:buClr>
              <a:buSzPct val="75000"/>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indent="-342900">
              <a:buClr>
                <a:schemeClr val="accent2"/>
              </a:buClr>
              <a:buFont typeface="Wingdings" panose="05000000000000000000" pitchFamily="2" charset="2"/>
              <a:buChar char="Ø"/>
            </a:pPr>
            <a:r>
              <a:rPr lang="en-US" sz="2000" dirty="0"/>
              <a:t>Other Items</a:t>
            </a:r>
          </a:p>
          <a:p>
            <a:pPr marL="1257300" lvl="2" indent="-342900">
              <a:buClr>
                <a:schemeClr val="accent1"/>
              </a:buClr>
              <a:buFont typeface="Wingdings" panose="05000000000000000000" pitchFamily="2" charset="2"/>
              <a:buChar char="q"/>
            </a:pPr>
            <a:r>
              <a:rPr lang="en-US" sz="2000" b="1" dirty="0"/>
              <a:t>Increase Ice Touches for House Teams – Supplemental Program</a:t>
            </a:r>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848600" y="152400"/>
            <a:ext cx="1066800" cy="1066800"/>
          </a:xfrm>
        </p:spPr>
      </p:pic>
    </p:spTree>
    <p:extLst>
      <p:ext uri="{BB962C8B-B14F-4D97-AF65-F5344CB8AC3E}">
        <p14:creationId xmlns:p14="http://schemas.microsoft.com/office/powerpoint/2010/main" val="57306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Nicole Hurt</a:t>
            </a:r>
          </a:p>
        </p:txBody>
      </p:sp>
      <p:sp>
        <p:nvSpPr>
          <p:cNvPr id="4" name="Title 3"/>
          <p:cNvSpPr>
            <a:spLocks noGrp="1"/>
          </p:cNvSpPr>
          <p:nvPr>
            <p:ph type="title"/>
          </p:nvPr>
        </p:nvSpPr>
        <p:spPr/>
        <p:txBody>
          <a:bodyPr>
            <a:normAutofit fontScale="90000"/>
          </a:bodyPr>
          <a:lstStyle/>
          <a:p>
            <a:r>
              <a:rPr lang="en-US" dirty="0">
                <a:solidFill>
                  <a:schemeClr val="tx1"/>
                </a:solidFill>
              </a:rPr>
              <a:t>Diversity Equity &amp; Inclusion Report</a:t>
            </a:r>
          </a:p>
        </p:txBody>
      </p:sp>
    </p:spTree>
    <p:extLst>
      <p:ext uri="{BB962C8B-B14F-4D97-AF65-F5344CB8AC3E}">
        <p14:creationId xmlns:p14="http://schemas.microsoft.com/office/powerpoint/2010/main" val="1829627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in clothing&#10;&#10;Description automatically generated with low confidence">
            <a:extLst>
              <a:ext uri="{FF2B5EF4-FFF2-40B4-BE49-F238E27FC236}">
                <a16:creationId xmlns:a16="http://schemas.microsoft.com/office/drawing/2014/main" id="{B2EBDCB9-8BA1-9F24-3DE9-952404BF61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4581" b="5"/>
          <a:stretch/>
        </p:blipFill>
        <p:spPr>
          <a:xfrm rot="5400000">
            <a:off x="6778470" y="1614575"/>
            <a:ext cx="2537459" cy="2227849"/>
          </a:xfrm>
          <a:prstGeom prst="rect">
            <a:avLst/>
          </a:prstGeom>
        </p:spPr>
      </p:pic>
      <p:pic>
        <p:nvPicPr>
          <p:cNvPr id="11" name="Picture 10" descr="A hockey player in an orange uniform&#10;&#10;Description automatically generated with low confidence">
            <a:extLst>
              <a:ext uri="{FF2B5EF4-FFF2-40B4-BE49-F238E27FC236}">
                <a16:creationId xmlns:a16="http://schemas.microsoft.com/office/drawing/2014/main" id="{456DAD79-DEB6-6A44-89B1-D831E76585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581" b="5"/>
          <a:stretch/>
        </p:blipFill>
        <p:spPr>
          <a:xfrm rot="5400000">
            <a:off x="6727099" y="4392604"/>
            <a:ext cx="2537459" cy="2227849"/>
          </a:xfrm>
          <a:prstGeom prst="rect">
            <a:avLst/>
          </a:prstGeom>
        </p:spPr>
      </p:pic>
      <p:pic>
        <p:nvPicPr>
          <p:cNvPr id="19" name="Picture 18" descr="Logo, company name&#10;&#10;Description automatically generated">
            <a:extLst>
              <a:ext uri="{FF2B5EF4-FFF2-40B4-BE49-F238E27FC236}">
                <a16:creationId xmlns:a16="http://schemas.microsoft.com/office/drawing/2014/main" id="{F69C6520-4A1A-6160-C659-21C83F9537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833" r="17312" b="-1"/>
          <a:stretch/>
        </p:blipFill>
        <p:spPr>
          <a:xfrm>
            <a:off x="4504135" y="3891000"/>
            <a:ext cx="2228850" cy="2537451"/>
          </a:xfrm>
          <a:prstGeom prst="rect">
            <a:avLst/>
          </a:prstGeom>
        </p:spPr>
      </p:pic>
      <p:pic>
        <p:nvPicPr>
          <p:cNvPr id="5" name="Content Placeholder 4" descr="A picture containing text, person&#10;&#10;Description automatically generated">
            <a:extLst>
              <a:ext uri="{FF2B5EF4-FFF2-40B4-BE49-F238E27FC236}">
                <a16:creationId xmlns:a16="http://schemas.microsoft.com/office/drawing/2014/main" id="{F83BA984-0177-7874-2D48-696DDD0CAC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858" r="12162" b="13706"/>
          <a:stretch/>
        </p:blipFill>
        <p:spPr>
          <a:xfrm rot="5400000">
            <a:off x="4501586" y="1553835"/>
            <a:ext cx="2108834" cy="2353964"/>
          </a:xfrm>
          <a:prstGeom prst="rect">
            <a:avLst/>
          </a:prstGeom>
        </p:spPr>
      </p:pic>
      <p:sp>
        <p:nvSpPr>
          <p:cNvPr id="2" name="Title 1">
            <a:extLst>
              <a:ext uri="{FF2B5EF4-FFF2-40B4-BE49-F238E27FC236}">
                <a16:creationId xmlns:a16="http://schemas.microsoft.com/office/drawing/2014/main" id="{BD61E063-0E3D-F920-92C2-8ACB8ACB88D7}"/>
              </a:ext>
            </a:extLst>
          </p:cNvPr>
          <p:cNvSpPr>
            <a:spLocks noGrp="1"/>
          </p:cNvSpPr>
          <p:nvPr>
            <p:ph type="title"/>
          </p:nvPr>
        </p:nvSpPr>
        <p:spPr/>
        <p:txBody>
          <a:bodyPr/>
          <a:lstStyle/>
          <a:p>
            <a:r>
              <a:rPr lang="en-US" dirty="0"/>
              <a:t>DE and I Initiatives</a:t>
            </a:r>
          </a:p>
        </p:txBody>
      </p:sp>
      <p:pic>
        <p:nvPicPr>
          <p:cNvPr id="32" name="Content Placeholder 31" descr="Timeline&#10;&#10;Description automatically generated">
            <a:extLst>
              <a:ext uri="{FF2B5EF4-FFF2-40B4-BE49-F238E27FC236}">
                <a16:creationId xmlns:a16="http://schemas.microsoft.com/office/drawing/2014/main" id="{67BFAF07-F71B-28ED-CF53-942ED87D3FC3}"/>
              </a:ext>
            </a:extLst>
          </p:cNvPr>
          <p:cNvPicPr>
            <a:picLocks noGrp="1" noChangeAspect="1"/>
          </p:cNvPicPr>
          <p:nvPr>
            <p:ph idx="4294967295"/>
          </p:nvPr>
        </p:nvPicPr>
        <p:blipFill>
          <a:blip r:embed="rId6" cstate="print">
            <a:extLst>
              <a:ext uri="{28A0092B-C50C-407E-A947-70E740481C1C}">
                <a14:useLocalDpi xmlns:a14="http://schemas.microsoft.com/office/drawing/2010/main" val="0"/>
              </a:ext>
            </a:extLst>
          </a:blip>
          <a:stretch>
            <a:fillRect/>
          </a:stretch>
        </p:blipFill>
        <p:spPr>
          <a:xfrm>
            <a:off x="152400" y="1665287"/>
            <a:ext cx="3894138" cy="5192713"/>
          </a:xfrm>
        </p:spPr>
      </p:pic>
    </p:spTree>
    <p:extLst>
      <p:ext uri="{BB962C8B-B14F-4D97-AF65-F5344CB8AC3E}">
        <p14:creationId xmlns:p14="http://schemas.microsoft.com/office/powerpoint/2010/main" val="4087679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Colin Steen</a:t>
            </a:r>
          </a:p>
        </p:txBody>
      </p:sp>
      <p:sp>
        <p:nvSpPr>
          <p:cNvPr id="4" name="Title 3"/>
          <p:cNvSpPr>
            <a:spLocks noGrp="1"/>
          </p:cNvSpPr>
          <p:nvPr>
            <p:ph type="title"/>
          </p:nvPr>
        </p:nvSpPr>
        <p:spPr/>
        <p:txBody>
          <a:bodyPr/>
          <a:lstStyle/>
          <a:p>
            <a:r>
              <a:rPr lang="en-US" dirty="0">
                <a:solidFill>
                  <a:schemeClr val="tx1"/>
                </a:solidFill>
              </a:rPr>
              <a:t>President’s Report</a:t>
            </a:r>
          </a:p>
        </p:txBody>
      </p:sp>
    </p:spTree>
    <p:extLst>
      <p:ext uri="{BB962C8B-B14F-4D97-AF65-F5344CB8AC3E}">
        <p14:creationId xmlns:p14="http://schemas.microsoft.com/office/powerpoint/2010/main" val="3583887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Reports</a:t>
            </a:r>
          </a:p>
        </p:txBody>
      </p:sp>
      <p:sp>
        <p:nvSpPr>
          <p:cNvPr id="3" name="Content Placeholder 2"/>
          <p:cNvSpPr>
            <a:spLocks noGrp="1"/>
          </p:cNvSpPr>
          <p:nvPr>
            <p:ph sz="quarter" idx="1"/>
          </p:nvPr>
        </p:nvSpPr>
        <p:spPr/>
        <p:txBody>
          <a:bodyPr>
            <a:normAutofit/>
          </a:bodyPr>
          <a:lstStyle/>
          <a:p>
            <a:pPr lvl="1">
              <a:buFont typeface="Wingdings" panose="05000000000000000000" pitchFamily="2" charset="2"/>
              <a:buChar char="q"/>
            </a:pPr>
            <a:r>
              <a:rPr lang="en-US" sz="2800" dirty="0"/>
              <a:t>Treasurer’s Report</a:t>
            </a:r>
          </a:p>
          <a:p>
            <a:pPr lvl="1">
              <a:buFont typeface="Wingdings" panose="05000000000000000000" pitchFamily="2" charset="2"/>
              <a:buChar char="q"/>
            </a:pPr>
            <a:r>
              <a:rPr lang="en-US" sz="2800" dirty="0"/>
              <a:t>Secretary’s Report</a:t>
            </a:r>
          </a:p>
          <a:p>
            <a:pPr lvl="1">
              <a:buFont typeface="Wingdings" panose="05000000000000000000" pitchFamily="2" charset="2"/>
              <a:buChar char="q"/>
            </a:pPr>
            <a:r>
              <a:rPr lang="en-US" sz="2800" dirty="0"/>
              <a:t>Boys Traveling Report</a:t>
            </a:r>
          </a:p>
          <a:p>
            <a:pPr lvl="1">
              <a:buFont typeface="Wingdings" panose="05000000000000000000" pitchFamily="2" charset="2"/>
              <a:buChar char="q"/>
            </a:pPr>
            <a:r>
              <a:rPr lang="en-US" sz="2800" dirty="0"/>
              <a:t>Girls Traveling Report</a:t>
            </a:r>
          </a:p>
          <a:p>
            <a:pPr lvl="1">
              <a:buFont typeface="Wingdings" panose="05000000000000000000" pitchFamily="2" charset="2"/>
              <a:buChar char="q"/>
            </a:pPr>
            <a:r>
              <a:rPr lang="en-US" sz="2800" dirty="0"/>
              <a:t>House Report</a:t>
            </a:r>
          </a:p>
          <a:p>
            <a:pPr lvl="1">
              <a:buFont typeface="Wingdings" panose="05000000000000000000" pitchFamily="2" charset="2"/>
              <a:buChar char="q"/>
            </a:pPr>
            <a:r>
              <a:rPr lang="en-US" sz="2800" dirty="0"/>
              <a:t>Skills Report</a:t>
            </a:r>
          </a:p>
          <a:p>
            <a:pPr lvl="1">
              <a:buFont typeface="Wingdings" panose="05000000000000000000" pitchFamily="2" charset="2"/>
              <a:buChar char="q"/>
            </a:pPr>
            <a:r>
              <a:rPr lang="en-US" sz="2800" dirty="0"/>
              <a:t>Culture &amp; Inclusion</a:t>
            </a:r>
          </a:p>
          <a:p>
            <a:pPr lvl="1">
              <a:buFont typeface="Wingdings" panose="05000000000000000000" pitchFamily="2" charset="2"/>
              <a:buChar char="q"/>
            </a:pPr>
            <a:r>
              <a:rPr lang="en-US" sz="2800" dirty="0"/>
              <a:t>President’s Report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248" y="5257800"/>
            <a:ext cx="1447800" cy="1447800"/>
          </a:xfrm>
          <a:prstGeom prst="rect">
            <a:avLst/>
          </a:prstGeom>
        </p:spPr>
      </p:pic>
    </p:spTree>
    <p:extLst>
      <p:ext uri="{BB962C8B-B14F-4D97-AF65-F5344CB8AC3E}">
        <p14:creationId xmlns:p14="http://schemas.microsoft.com/office/powerpoint/2010/main" val="90791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President’s Report – Year in review</a:t>
            </a:r>
            <a:endParaRPr lang="en-US" dirty="0"/>
          </a:p>
        </p:txBody>
      </p:sp>
      <p:sp>
        <p:nvSpPr>
          <p:cNvPr id="3" name="Content Placeholder 2"/>
          <p:cNvSpPr>
            <a:spLocks noGrp="1"/>
          </p:cNvSpPr>
          <p:nvPr>
            <p:ph sz="quarter" idx="1"/>
          </p:nvPr>
        </p:nvSpPr>
        <p:spPr>
          <a:xfrm>
            <a:off x="612648" y="1600200"/>
            <a:ext cx="8153400" cy="4953000"/>
          </a:xfrm>
        </p:spPr>
        <p:txBody>
          <a:bodyPr>
            <a:normAutofit fontScale="92500" lnSpcReduction="20000"/>
          </a:bodyPr>
          <a:lstStyle/>
          <a:p>
            <a:r>
              <a:rPr lang="en-US" sz="2800" dirty="0"/>
              <a:t>What a great year for our teams, our association, and our players</a:t>
            </a:r>
          </a:p>
          <a:p>
            <a:r>
              <a:rPr lang="en-US" sz="2800" dirty="0"/>
              <a:t>Several achievements worth noting:</a:t>
            </a:r>
          </a:p>
          <a:p>
            <a:pPr lvl="1"/>
            <a:r>
              <a:rPr lang="en-US" sz="2800" dirty="0"/>
              <a:t>U15 B1 State Championship</a:t>
            </a:r>
          </a:p>
          <a:p>
            <a:pPr lvl="1"/>
            <a:r>
              <a:rPr lang="en-US" sz="2800" dirty="0"/>
              <a:t>Successful hosting of the U18 Tier II USA Hockey National Championship</a:t>
            </a:r>
          </a:p>
          <a:p>
            <a:pPr lvl="1"/>
            <a:r>
              <a:rPr lang="en-US" sz="2800" dirty="0"/>
              <a:t>Increased focus on player development throughout the year</a:t>
            </a:r>
          </a:p>
          <a:p>
            <a:pPr lvl="1"/>
            <a:r>
              <a:rPr lang="en-US" sz="2800" dirty="0"/>
              <a:t>Squirt House program launched with 2 teams in 2022-2023</a:t>
            </a:r>
          </a:p>
          <a:p>
            <a:pPr lvl="1"/>
            <a:r>
              <a:rPr lang="en-US" sz="2800" dirty="0"/>
              <a:t>Maple Grove approved the Community Center project which will bring an additional sheet of ice for our use in 2025 and beyond</a:t>
            </a:r>
          </a:p>
          <a:p>
            <a:endParaRPr lang="en-US" sz="3100" b="1" dirty="0"/>
          </a:p>
          <a:p>
            <a:endParaRPr lang="en-US" dirty="0"/>
          </a:p>
          <a:p>
            <a:endParaRPr lang="en-US" dirty="0"/>
          </a:p>
        </p:txBody>
      </p:sp>
    </p:spTree>
    <p:extLst>
      <p:ext uri="{BB962C8B-B14F-4D97-AF65-F5344CB8AC3E}">
        <p14:creationId xmlns:p14="http://schemas.microsoft.com/office/powerpoint/2010/main" val="3449797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President’s Report – Year in review</a:t>
            </a:r>
            <a:endParaRPr lang="en-US" sz="3200" dirty="0"/>
          </a:p>
        </p:txBody>
      </p:sp>
      <p:sp>
        <p:nvSpPr>
          <p:cNvPr id="3" name="Content Placeholder 2"/>
          <p:cNvSpPr>
            <a:spLocks noGrp="1"/>
          </p:cNvSpPr>
          <p:nvPr>
            <p:ph sz="quarter" idx="1"/>
          </p:nvPr>
        </p:nvSpPr>
        <p:spPr>
          <a:xfrm>
            <a:off x="533400" y="1676400"/>
            <a:ext cx="8153400" cy="4495800"/>
          </a:xfrm>
        </p:spPr>
        <p:txBody>
          <a:bodyPr>
            <a:normAutofit/>
          </a:bodyPr>
          <a:lstStyle/>
          <a:p>
            <a:r>
              <a:rPr lang="en-US" sz="2100" dirty="0"/>
              <a:t>Strong board governance and financial position </a:t>
            </a:r>
          </a:p>
          <a:p>
            <a:r>
              <a:rPr lang="en-US" sz="2100" dirty="0"/>
              <a:t>Continued growth in our house and travel programs </a:t>
            </a:r>
          </a:p>
          <a:p>
            <a:r>
              <a:rPr lang="en-US" sz="2100" dirty="0"/>
              <a:t>Re-vamped skills nights met with positive feedback</a:t>
            </a:r>
            <a:endParaRPr lang="en-US" sz="1900" dirty="0"/>
          </a:p>
          <a:p>
            <a:r>
              <a:rPr lang="en-US" sz="2100" dirty="0"/>
              <a:t>Competitive balance of teams across levels</a:t>
            </a:r>
          </a:p>
          <a:p>
            <a:pPr lvl="1"/>
            <a:r>
              <a:rPr lang="en-US" sz="1900" dirty="0"/>
              <a:t>7 Teams to State; several players playing in National tourneys</a:t>
            </a:r>
          </a:p>
          <a:p>
            <a:r>
              <a:rPr lang="en-US" sz="2100" dirty="0"/>
              <a:t>Excellent level of volunteer contributions throughout the year</a:t>
            </a:r>
          </a:p>
          <a:p>
            <a:pPr lvl="1"/>
            <a:r>
              <a:rPr lang="en-US" sz="1800" dirty="0"/>
              <a:t>National Tournament hosting and MGCC Improvement discussions</a:t>
            </a:r>
          </a:p>
          <a:p>
            <a:r>
              <a:rPr lang="en-US" sz="2100" dirty="0"/>
              <a:t>Focus on connecting into High School programs with both Osseo, OPC, and Maple Grove</a:t>
            </a:r>
          </a:p>
          <a:p>
            <a:r>
              <a:rPr lang="en-US" sz="2100" dirty="0"/>
              <a:t>Region Winner for PCA Double Impact Coach – Kurt </a:t>
            </a:r>
            <a:r>
              <a:rPr lang="en-US" sz="2100" dirty="0" err="1"/>
              <a:t>Halstrom</a:t>
            </a:r>
            <a:endParaRPr lang="en-US" sz="2100" dirty="0"/>
          </a:p>
          <a:p>
            <a:pPr lvl="1"/>
            <a:endParaRPr lang="en-US" sz="2000" b="1" i="1" dirty="0">
              <a:solidFill>
                <a:srgbClr val="FF0000"/>
              </a:solidFill>
            </a:endParaRPr>
          </a:p>
          <a:p>
            <a:pPr lvl="1"/>
            <a:endParaRPr lang="en-US" sz="2000" dirty="0"/>
          </a:p>
          <a:p>
            <a:pPr marL="0" indent="0">
              <a:buNone/>
            </a:pPr>
            <a:endParaRPr lang="en-US" sz="800" dirty="0"/>
          </a:p>
          <a:p>
            <a:pPr marL="0" indent="0">
              <a:buNone/>
            </a:pPr>
            <a:endParaRPr lang="en-US" sz="800" dirty="0"/>
          </a:p>
        </p:txBody>
      </p:sp>
    </p:spTree>
    <p:extLst>
      <p:ext uri="{BB962C8B-B14F-4D97-AF65-F5344CB8AC3E}">
        <p14:creationId xmlns:p14="http://schemas.microsoft.com/office/powerpoint/2010/main" val="3431853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President’s Report – Member Feedback</a:t>
            </a:r>
          </a:p>
        </p:txBody>
      </p:sp>
      <p:sp>
        <p:nvSpPr>
          <p:cNvPr id="3" name="Content Placeholder 2"/>
          <p:cNvSpPr>
            <a:spLocks noGrp="1"/>
          </p:cNvSpPr>
          <p:nvPr>
            <p:ph sz="quarter" idx="1"/>
          </p:nvPr>
        </p:nvSpPr>
        <p:spPr>
          <a:xfrm>
            <a:off x="612648" y="1600200"/>
            <a:ext cx="8153400" cy="4953000"/>
          </a:xfrm>
        </p:spPr>
        <p:txBody>
          <a:bodyPr>
            <a:normAutofit fontScale="77500" lnSpcReduction="20000"/>
          </a:bodyPr>
          <a:lstStyle/>
          <a:p>
            <a:r>
              <a:rPr lang="en-US" dirty="0"/>
              <a:t>Coach feedback</a:t>
            </a:r>
          </a:p>
          <a:p>
            <a:pPr lvl="1"/>
            <a:r>
              <a:rPr lang="en-US" dirty="0"/>
              <a:t>Overall very positive; both from a parent and non-parent perspective</a:t>
            </a:r>
          </a:p>
          <a:p>
            <a:r>
              <a:rPr lang="en-US" dirty="0"/>
              <a:t>Pride in our association and our OMGHA culture</a:t>
            </a:r>
          </a:p>
          <a:p>
            <a:pPr lvl="1"/>
            <a:r>
              <a:rPr lang="en-US" dirty="0"/>
              <a:t>Our volunteers have helped make this association what it is today; we are very organized and this helps us put the best possible product on the ice</a:t>
            </a:r>
          </a:p>
          <a:p>
            <a:pPr lvl="1"/>
            <a:r>
              <a:rPr lang="en-US" dirty="0"/>
              <a:t>While room for improvement we have built a strong culture of focusing on all teams and players</a:t>
            </a:r>
          </a:p>
          <a:p>
            <a:pPr lvl="1"/>
            <a:r>
              <a:rPr lang="en-US" dirty="0"/>
              <a:t>How do we continue to get players engaged of all skill levels is an annual challenge for our board to address</a:t>
            </a:r>
          </a:p>
          <a:p>
            <a:r>
              <a:rPr lang="en-US" dirty="0"/>
              <a:t>Junior Gold </a:t>
            </a:r>
          </a:p>
          <a:p>
            <a:pPr lvl="1"/>
            <a:r>
              <a:rPr lang="en-US" dirty="0"/>
              <a:t>While our number of teams and players is growing; we will need to continue to think about how best to address team formation with a broad range of players’ skills</a:t>
            </a:r>
          </a:p>
          <a:p>
            <a:r>
              <a:rPr lang="en-US" dirty="0"/>
              <a:t>Team formation and tryouts</a:t>
            </a:r>
          </a:p>
          <a:p>
            <a:r>
              <a:rPr lang="en-US" dirty="0"/>
              <a:t>DIBS frustration with signing up; finding opportunities</a:t>
            </a:r>
          </a:p>
        </p:txBody>
      </p:sp>
    </p:spTree>
    <p:extLst>
      <p:ext uri="{BB962C8B-B14F-4D97-AF65-F5344CB8AC3E}">
        <p14:creationId xmlns:p14="http://schemas.microsoft.com/office/powerpoint/2010/main" val="57500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BCDB4-9978-21B8-0C2E-BA1D25A52A13}"/>
              </a:ext>
            </a:extLst>
          </p:cNvPr>
          <p:cNvSpPr>
            <a:spLocks noGrp="1"/>
          </p:cNvSpPr>
          <p:nvPr>
            <p:ph type="title"/>
          </p:nvPr>
        </p:nvSpPr>
        <p:spPr/>
        <p:txBody>
          <a:bodyPr/>
          <a:lstStyle/>
          <a:p>
            <a:r>
              <a:rPr lang="en-US" dirty="0"/>
              <a:t>Are we serving our members well?</a:t>
            </a:r>
          </a:p>
        </p:txBody>
      </p:sp>
      <p:pic>
        <p:nvPicPr>
          <p:cNvPr id="4" name="Picture 3" descr="Chart&#10;&#10;Description automatically generated">
            <a:extLst>
              <a:ext uri="{FF2B5EF4-FFF2-40B4-BE49-F238E27FC236}">
                <a16:creationId xmlns:a16="http://schemas.microsoft.com/office/drawing/2014/main" id="{DC86A122-0619-9586-33FE-CB7B0DAF5C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648" y="1771436"/>
            <a:ext cx="3159252" cy="2952964"/>
          </a:xfrm>
          <a:prstGeom prst="rect">
            <a:avLst/>
          </a:prstGeom>
        </p:spPr>
      </p:pic>
      <p:pic>
        <p:nvPicPr>
          <p:cNvPr id="8" name="Picture 7" descr="Chart&#10;&#10;Description automatically generated with medium confidence">
            <a:extLst>
              <a:ext uri="{FF2B5EF4-FFF2-40B4-BE49-F238E27FC236}">
                <a16:creationId xmlns:a16="http://schemas.microsoft.com/office/drawing/2014/main" id="{9E857A72-46FB-AB4C-9903-7F536D4DF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9348" y="1771436"/>
            <a:ext cx="3159252" cy="3333964"/>
          </a:xfrm>
          <a:prstGeom prst="rect">
            <a:avLst/>
          </a:prstGeom>
        </p:spPr>
      </p:pic>
      <p:pic>
        <p:nvPicPr>
          <p:cNvPr id="12" name="Picture 11" descr="Chart&#10;&#10;Description automatically generated with medium confidence">
            <a:extLst>
              <a:ext uri="{FF2B5EF4-FFF2-40B4-BE49-F238E27FC236}">
                <a16:creationId xmlns:a16="http://schemas.microsoft.com/office/drawing/2014/main" id="{E8C1D867-1AD5-7D8C-8868-68B130F9D7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433" y="3982948"/>
            <a:ext cx="2649682" cy="2895600"/>
          </a:xfrm>
          <a:prstGeom prst="rect">
            <a:avLst/>
          </a:prstGeom>
        </p:spPr>
      </p:pic>
      <p:pic>
        <p:nvPicPr>
          <p:cNvPr id="14" name="Picture 13" descr="Chart&#10;&#10;Description automatically generated with low confidence">
            <a:extLst>
              <a:ext uri="{FF2B5EF4-FFF2-40B4-BE49-F238E27FC236}">
                <a16:creationId xmlns:a16="http://schemas.microsoft.com/office/drawing/2014/main" id="{E6CCAAB6-C212-A192-89CC-0EB2FE41A0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4133" y="4316507"/>
            <a:ext cx="2649682" cy="2541493"/>
          </a:xfrm>
          <a:prstGeom prst="rect">
            <a:avLst/>
          </a:prstGeom>
        </p:spPr>
      </p:pic>
    </p:spTree>
    <p:extLst>
      <p:ext uri="{BB962C8B-B14F-4D97-AF65-F5344CB8AC3E}">
        <p14:creationId xmlns:p14="http://schemas.microsoft.com/office/powerpoint/2010/main" val="1702239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Looking Ahead to 2023-2024</a:t>
            </a:r>
            <a:endParaRPr lang="en-US" sz="3200" dirty="0"/>
          </a:p>
        </p:txBody>
      </p:sp>
      <p:sp>
        <p:nvSpPr>
          <p:cNvPr id="3" name="Content Placeholder 2"/>
          <p:cNvSpPr>
            <a:spLocks noGrp="1"/>
          </p:cNvSpPr>
          <p:nvPr>
            <p:ph sz="quarter" idx="1"/>
          </p:nvPr>
        </p:nvSpPr>
        <p:spPr>
          <a:xfrm>
            <a:off x="457200" y="1295400"/>
            <a:ext cx="8153400" cy="4876800"/>
          </a:xfrm>
        </p:spPr>
        <p:txBody>
          <a:bodyPr>
            <a:normAutofit fontScale="85000" lnSpcReduction="20000"/>
          </a:bodyPr>
          <a:lstStyle/>
          <a:p>
            <a:pPr marL="0" indent="0">
              <a:buNone/>
            </a:pPr>
            <a:endParaRPr lang="en-US" sz="4200" b="1" dirty="0"/>
          </a:p>
          <a:p>
            <a:endParaRPr lang="en-US" sz="7500" b="1" dirty="0"/>
          </a:p>
          <a:p>
            <a:pPr marL="0" indent="0">
              <a:buNone/>
            </a:pPr>
            <a:endParaRPr lang="en-US" sz="7500" b="1" dirty="0"/>
          </a:p>
          <a:p>
            <a:pPr marL="365760" lvl="1" indent="0">
              <a:buNone/>
            </a:pPr>
            <a:endParaRPr lang="en-US" sz="6900" dirty="0"/>
          </a:p>
          <a:p>
            <a:pPr marL="365760" lvl="1" indent="0">
              <a:buNone/>
            </a:pPr>
            <a:endParaRPr lang="en-US" sz="7200" dirty="0"/>
          </a:p>
          <a:p>
            <a:pPr marL="365760" lvl="1" indent="0">
              <a:buNone/>
            </a:pPr>
            <a:r>
              <a:rPr lang="en-US" sz="7200" b="1" dirty="0"/>
              <a:t>	</a:t>
            </a:r>
          </a:p>
          <a:p>
            <a:pPr marL="0" indent="0">
              <a:buNone/>
            </a:pPr>
            <a:endParaRPr lang="en-US" dirty="0"/>
          </a:p>
          <a:p>
            <a:pPr marL="0" indent="0">
              <a:buNone/>
            </a:pPr>
            <a:endParaRPr lang="en-US" dirty="0"/>
          </a:p>
        </p:txBody>
      </p:sp>
      <p:sp>
        <p:nvSpPr>
          <p:cNvPr id="6" name="Content Placeholder 2">
            <a:extLst>
              <a:ext uri="{FF2B5EF4-FFF2-40B4-BE49-F238E27FC236}">
                <a16:creationId xmlns:a16="http://schemas.microsoft.com/office/drawing/2014/main" id="{D71A913F-C6A8-4257-B2D0-D341FD565B03}"/>
              </a:ext>
            </a:extLst>
          </p:cNvPr>
          <p:cNvSpPr txBox="1">
            <a:spLocks/>
          </p:cNvSpPr>
          <p:nvPr/>
        </p:nvSpPr>
        <p:spPr>
          <a:xfrm>
            <a:off x="533400" y="1676400"/>
            <a:ext cx="8153400" cy="44958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000" dirty="0"/>
              <a:t>Our board focuses for 2023-2024 season</a:t>
            </a:r>
            <a:endParaRPr lang="en-US" sz="1600" dirty="0"/>
          </a:p>
          <a:p>
            <a:pPr lvl="1"/>
            <a:r>
              <a:rPr lang="en-US" sz="1500" b="1" dirty="0"/>
              <a:t>Continue to focus on player development</a:t>
            </a:r>
          </a:p>
          <a:p>
            <a:pPr lvl="2"/>
            <a:r>
              <a:rPr lang="en-US" sz="1500" dirty="0"/>
              <a:t>Stick with what is working; continue to invest time and training for our coaches and our players</a:t>
            </a:r>
          </a:p>
          <a:p>
            <a:pPr lvl="1"/>
            <a:r>
              <a:rPr lang="en-US" sz="1500" b="1" dirty="0"/>
              <a:t>Volunteer Hours </a:t>
            </a:r>
          </a:p>
          <a:p>
            <a:pPr lvl="2"/>
            <a:r>
              <a:rPr lang="en-US" sz="1500" dirty="0"/>
              <a:t>Making sure our members continue to be informed on when and where they can volunteer</a:t>
            </a:r>
          </a:p>
          <a:p>
            <a:pPr lvl="1"/>
            <a:r>
              <a:rPr lang="en-US" sz="1500" b="1" dirty="0"/>
              <a:t>Continue to focus on Code of Conduct</a:t>
            </a:r>
          </a:p>
          <a:p>
            <a:pPr lvl="2"/>
            <a:r>
              <a:rPr lang="en-US" sz="1500" dirty="0"/>
              <a:t>No coach suspensions in 2022-2023; not the same for parents unfortunately</a:t>
            </a:r>
          </a:p>
          <a:p>
            <a:pPr lvl="1"/>
            <a:r>
              <a:rPr lang="en-US" sz="1500" b="1" dirty="0"/>
              <a:t>Tournaments overall</a:t>
            </a:r>
          </a:p>
          <a:p>
            <a:pPr lvl="2"/>
            <a:r>
              <a:rPr lang="en-US" sz="1500" dirty="0"/>
              <a:t>Two new tournament directors starting in 2023-2024; thanks to Eric and Sara for helping with the transition</a:t>
            </a:r>
          </a:p>
          <a:p>
            <a:pPr lvl="1"/>
            <a:r>
              <a:rPr lang="en-US" sz="1500" b="1" dirty="0"/>
              <a:t>Squirt House Program </a:t>
            </a:r>
          </a:p>
          <a:p>
            <a:pPr lvl="2"/>
            <a:r>
              <a:rPr lang="en-US" sz="1500" dirty="0"/>
              <a:t>Continue to look to grow this program; someone to lead these efforts will be important</a:t>
            </a:r>
          </a:p>
          <a:p>
            <a:pPr lvl="1"/>
            <a:r>
              <a:rPr lang="en-US" sz="1500" b="1" dirty="0"/>
              <a:t>Maple Grove Community Center planning</a:t>
            </a:r>
          </a:p>
          <a:p>
            <a:pPr lvl="2"/>
            <a:r>
              <a:rPr lang="en-US" sz="1500" dirty="0"/>
              <a:t>Committee will be working with the city of Maple Grove to help ensure our needs are being considered in the engineering and design </a:t>
            </a:r>
          </a:p>
          <a:p>
            <a:pPr lvl="1"/>
            <a:endParaRPr lang="en-US" sz="1400" b="1" dirty="0"/>
          </a:p>
          <a:p>
            <a:pPr lvl="1"/>
            <a:endParaRPr lang="en-US" sz="1400" dirty="0"/>
          </a:p>
          <a:p>
            <a:pPr marL="0" indent="0">
              <a:buFont typeface="Wingdings"/>
              <a:buNone/>
            </a:pPr>
            <a:endParaRPr lang="en-US" sz="500" dirty="0"/>
          </a:p>
          <a:p>
            <a:pPr marL="0" indent="0">
              <a:buFont typeface="Wingdings"/>
              <a:buNone/>
            </a:pPr>
            <a:endParaRPr lang="en-US" sz="500" dirty="0"/>
          </a:p>
        </p:txBody>
      </p:sp>
    </p:spTree>
    <p:extLst>
      <p:ext uri="{BB962C8B-B14F-4D97-AF65-F5344CB8AC3E}">
        <p14:creationId xmlns:p14="http://schemas.microsoft.com/office/powerpoint/2010/main" val="2675502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President’s Report – Year in review</a:t>
            </a:r>
          </a:p>
        </p:txBody>
      </p:sp>
      <p:sp>
        <p:nvSpPr>
          <p:cNvPr id="3" name="Content Placeholder 2"/>
          <p:cNvSpPr>
            <a:spLocks noGrp="1"/>
          </p:cNvSpPr>
          <p:nvPr>
            <p:ph sz="quarter" idx="1"/>
          </p:nvPr>
        </p:nvSpPr>
        <p:spPr>
          <a:xfrm>
            <a:off x="612648" y="1600200"/>
            <a:ext cx="8153400" cy="4953000"/>
          </a:xfrm>
        </p:spPr>
        <p:txBody>
          <a:bodyPr>
            <a:normAutofit/>
          </a:bodyPr>
          <a:lstStyle/>
          <a:p>
            <a:r>
              <a:rPr lang="en-US" sz="4000" b="1" dirty="0"/>
              <a:t>Thank you to our long-time volunteers!</a:t>
            </a:r>
          </a:p>
          <a:p>
            <a:pPr lvl="1"/>
            <a:r>
              <a:rPr lang="en-US" sz="3700" b="1" dirty="0"/>
              <a:t> Chad Weineke</a:t>
            </a:r>
          </a:p>
          <a:p>
            <a:pPr lvl="1"/>
            <a:r>
              <a:rPr lang="en-US" sz="3700" b="1" dirty="0"/>
              <a:t> Sara Grant</a:t>
            </a:r>
          </a:p>
          <a:p>
            <a:pPr lvl="1"/>
            <a:r>
              <a:rPr lang="en-US" sz="3700" b="1" dirty="0"/>
              <a:t> Eric Ruska</a:t>
            </a:r>
          </a:p>
          <a:p>
            <a:pPr lvl="1"/>
            <a:r>
              <a:rPr lang="en-US" sz="3700" b="1" dirty="0"/>
              <a:t> Steve Fischer</a:t>
            </a:r>
          </a:p>
          <a:p>
            <a:pPr lvl="1"/>
            <a:endParaRPr lang="en-US" sz="3700" b="1" dirty="0"/>
          </a:p>
          <a:p>
            <a:pPr marL="0" indent="0">
              <a:buNone/>
            </a:pPr>
            <a:endParaRPr lang="en-US" dirty="0"/>
          </a:p>
          <a:p>
            <a:endParaRPr lang="en-US" dirty="0"/>
          </a:p>
        </p:txBody>
      </p:sp>
    </p:spTree>
    <p:extLst>
      <p:ext uri="{BB962C8B-B14F-4D97-AF65-F5344CB8AC3E}">
        <p14:creationId xmlns:p14="http://schemas.microsoft.com/office/powerpoint/2010/main" val="2853034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Elections</a:t>
            </a:r>
          </a:p>
        </p:txBody>
      </p:sp>
      <p:sp>
        <p:nvSpPr>
          <p:cNvPr id="2" name="Title 1"/>
          <p:cNvSpPr>
            <a:spLocks noGrp="1"/>
          </p:cNvSpPr>
          <p:nvPr>
            <p:ph type="title"/>
          </p:nvPr>
        </p:nvSpPr>
        <p:spPr/>
        <p:txBody>
          <a:bodyPr/>
          <a:lstStyle/>
          <a:p>
            <a:r>
              <a:rPr lang="en-US" dirty="0"/>
              <a:t>New Business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5101346"/>
            <a:ext cx="1600200" cy="1600200"/>
          </a:xfrm>
          <a:prstGeom prst="rect">
            <a:avLst/>
          </a:prstGeom>
        </p:spPr>
      </p:pic>
    </p:spTree>
    <p:extLst>
      <p:ext uri="{BB962C8B-B14F-4D97-AF65-F5344CB8AC3E}">
        <p14:creationId xmlns:p14="http://schemas.microsoft.com/office/powerpoint/2010/main" val="175648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Elections</a:t>
            </a:r>
          </a:p>
        </p:txBody>
      </p:sp>
      <p:sp>
        <p:nvSpPr>
          <p:cNvPr id="3" name="Content Placeholder 2"/>
          <p:cNvSpPr>
            <a:spLocks noGrp="1"/>
          </p:cNvSpPr>
          <p:nvPr>
            <p:ph sz="quarter" idx="1"/>
          </p:nvPr>
        </p:nvSpPr>
        <p:spPr>
          <a:xfrm>
            <a:off x="304800" y="1676400"/>
            <a:ext cx="8153400" cy="4495800"/>
          </a:xfrm>
        </p:spPr>
        <p:txBody>
          <a:bodyPr>
            <a:normAutofit fontScale="92500" lnSpcReduction="10000"/>
          </a:bodyPr>
          <a:lstStyle/>
          <a:p>
            <a:pPr lvl="2"/>
            <a:r>
              <a:rPr lang="en-US" sz="3200" dirty="0"/>
              <a:t>Presentation of Election Results – presented by Election Committee </a:t>
            </a:r>
            <a:endParaRPr lang="en-US" sz="3200" b="1" u="sng" dirty="0"/>
          </a:p>
          <a:p>
            <a:pPr lvl="3"/>
            <a:r>
              <a:rPr lang="en-US" dirty="0"/>
              <a:t>President – Colin Steen</a:t>
            </a:r>
          </a:p>
          <a:p>
            <a:pPr lvl="3"/>
            <a:r>
              <a:rPr lang="en-US" dirty="0"/>
              <a:t>VP Girls Traveling – Brandon Erickson</a:t>
            </a:r>
          </a:p>
          <a:p>
            <a:pPr lvl="3"/>
            <a:r>
              <a:rPr lang="en-US" dirty="0"/>
              <a:t>VP of House – Brian Grant</a:t>
            </a:r>
          </a:p>
          <a:p>
            <a:pPr lvl="3"/>
            <a:r>
              <a:rPr lang="en-US" dirty="0"/>
              <a:t>Asst. ACE Coordinator / Coaching Director – Andy Hedlund</a:t>
            </a:r>
          </a:p>
          <a:p>
            <a:pPr lvl="3"/>
            <a:r>
              <a:rPr lang="en-US" dirty="0"/>
              <a:t>Boys Level Directors – (3)- Lucas Ahlberg, Ryan Campbell, Rich Dean</a:t>
            </a:r>
          </a:p>
          <a:p>
            <a:pPr lvl="3"/>
            <a:r>
              <a:rPr lang="en-US" dirty="0"/>
              <a:t> Mite Director – Dustin Fulton</a:t>
            </a:r>
          </a:p>
          <a:p>
            <a:pPr lvl="3"/>
            <a:r>
              <a:rPr lang="en-US" dirty="0"/>
              <a:t>Girls Level Directors (1) – Aaron </a:t>
            </a:r>
            <a:r>
              <a:rPr lang="en-US" dirty="0" err="1"/>
              <a:t>Tofte</a:t>
            </a:r>
            <a:endParaRPr lang="en-US" dirty="0"/>
          </a:p>
          <a:p>
            <a:pPr lvl="3"/>
            <a:r>
              <a:rPr lang="en-US" dirty="0"/>
              <a:t>D3 Representative –  Nick Rice</a:t>
            </a:r>
          </a:p>
          <a:p>
            <a:pPr lvl="2"/>
            <a:r>
              <a:rPr lang="en-US" sz="3500" dirty="0"/>
              <a:t> Motion to Approve Election Results</a:t>
            </a:r>
            <a:endParaRPr lang="en-US" sz="3500" b="1" u="sng" dirty="0"/>
          </a:p>
          <a:p>
            <a:pPr lvl="2"/>
            <a:r>
              <a:rPr lang="en-US" sz="3500" b="1" dirty="0"/>
              <a:t> </a:t>
            </a:r>
            <a:r>
              <a:rPr lang="en-US" sz="3500" dirty="0"/>
              <a:t>Board of Directors Vote</a:t>
            </a:r>
            <a:r>
              <a:rPr lang="en-US" sz="3500" b="1" dirty="0"/>
              <a:t> </a:t>
            </a:r>
            <a:endParaRPr lang="en-US" sz="3200" b="1"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102704"/>
            <a:ext cx="1600200" cy="1600200"/>
          </a:xfrm>
          <a:prstGeom prst="rect">
            <a:avLst/>
          </a:prstGeom>
        </p:spPr>
      </p:pic>
    </p:spTree>
    <p:extLst>
      <p:ext uri="{BB962C8B-B14F-4D97-AF65-F5344CB8AC3E}">
        <p14:creationId xmlns:p14="http://schemas.microsoft.com/office/powerpoint/2010/main" val="2026934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Thanks for attending the 2023 OMGHA Annual Meeting!</a:t>
            </a:r>
          </a:p>
        </p:txBody>
      </p:sp>
      <p:sp>
        <p:nvSpPr>
          <p:cNvPr id="4" name="Title 3"/>
          <p:cNvSpPr>
            <a:spLocks noGrp="1"/>
          </p:cNvSpPr>
          <p:nvPr>
            <p:ph type="title"/>
          </p:nvPr>
        </p:nvSpPr>
        <p:spPr/>
        <p:txBody>
          <a:bodyPr/>
          <a:lstStyle/>
          <a:p>
            <a:pPr lvl="0"/>
            <a:r>
              <a:rPr lang="en-US" b="1" dirty="0"/>
              <a:t>Meeting Adjourned</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5101346"/>
            <a:ext cx="1600200" cy="1600200"/>
          </a:xfrm>
          <a:prstGeom prst="rect">
            <a:avLst/>
          </a:prstGeom>
        </p:spPr>
      </p:pic>
    </p:spTree>
    <p:extLst>
      <p:ext uri="{BB962C8B-B14F-4D97-AF65-F5344CB8AC3E}">
        <p14:creationId xmlns:p14="http://schemas.microsoft.com/office/powerpoint/2010/main" val="65903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Chuck Sawicky</a:t>
            </a:r>
          </a:p>
        </p:txBody>
      </p:sp>
      <p:sp>
        <p:nvSpPr>
          <p:cNvPr id="3" name="Title 2"/>
          <p:cNvSpPr>
            <a:spLocks noGrp="1"/>
          </p:cNvSpPr>
          <p:nvPr>
            <p:ph type="title"/>
          </p:nvPr>
        </p:nvSpPr>
        <p:spPr/>
        <p:txBody>
          <a:bodyPr/>
          <a:lstStyle/>
          <a:p>
            <a:r>
              <a:rPr lang="en-US" dirty="0"/>
              <a:t>Treasurer’s Report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5029200"/>
            <a:ext cx="1447800" cy="1447800"/>
          </a:xfrm>
          <a:prstGeom prst="rect">
            <a:avLst/>
          </a:prstGeom>
        </p:spPr>
      </p:pic>
    </p:spTree>
    <p:extLst>
      <p:ext uri="{BB962C8B-B14F-4D97-AF65-F5344CB8AC3E}">
        <p14:creationId xmlns:p14="http://schemas.microsoft.com/office/powerpoint/2010/main" val="3467773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dirty="0">
                <a:solidFill>
                  <a:schemeClr val="tx1"/>
                </a:solidFill>
              </a:rPr>
              <a:t>Treasurer Philosophy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12010"/>
            <a:ext cx="895880" cy="895880"/>
          </a:xfrm>
          <a:prstGeom prst="rect">
            <a:avLst/>
          </a:prstGeom>
        </p:spPr>
      </p:pic>
      <p:sp>
        <p:nvSpPr>
          <p:cNvPr id="3" name="Content Placeholder 2"/>
          <p:cNvSpPr>
            <a:spLocks noGrp="1"/>
          </p:cNvSpPr>
          <p:nvPr>
            <p:ph sz="quarter" idx="1"/>
          </p:nvPr>
        </p:nvSpPr>
        <p:spPr>
          <a:xfrm>
            <a:off x="161660" y="1600200"/>
            <a:ext cx="8820680" cy="5105400"/>
          </a:xfrm>
        </p:spPr>
        <p:txBody>
          <a:bodyPr>
            <a:noAutofit/>
          </a:bodyPr>
          <a:lstStyle/>
          <a:p>
            <a:pPr marL="0" indent="0">
              <a:buNone/>
            </a:pPr>
            <a:r>
              <a:rPr lang="en-US" sz="2400" b="1" dirty="0"/>
              <a:t>OMGHA is a non-profit organization with the financial goals of:</a:t>
            </a:r>
          </a:p>
          <a:p>
            <a:pPr>
              <a:buFont typeface="Courier New" panose="02070309020205020404" pitchFamily="49" charset="0"/>
              <a:buChar char="o"/>
            </a:pPr>
            <a:endParaRPr lang="en-US" sz="800" dirty="0"/>
          </a:p>
          <a:p>
            <a:pPr>
              <a:buFont typeface="Courier New" panose="02070309020205020404" pitchFamily="49" charset="0"/>
              <a:buChar char="o"/>
            </a:pPr>
            <a:r>
              <a:rPr lang="en-US" sz="2400" dirty="0"/>
              <a:t>Keeping the cost of hockey low, while investing in our hockey players</a:t>
            </a:r>
          </a:p>
          <a:p>
            <a:pPr>
              <a:buFont typeface="Courier New" panose="02070309020205020404" pitchFamily="49" charset="0"/>
              <a:buChar char="o"/>
            </a:pPr>
            <a:r>
              <a:rPr lang="en-US" sz="2400" dirty="0"/>
              <a:t>Charging current players for the current cost of hockey</a:t>
            </a:r>
          </a:p>
          <a:p>
            <a:pPr>
              <a:buFont typeface="Courier New" panose="02070309020205020404" pitchFamily="49" charset="0"/>
              <a:buChar char="o"/>
            </a:pPr>
            <a:r>
              <a:rPr lang="en-US" sz="2400" dirty="0"/>
              <a:t>Investing in OMGHA assets to ensure viability into future</a:t>
            </a:r>
          </a:p>
          <a:p>
            <a:pPr>
              <a:buFont typeface="Courier New" panose="02070309020205020404" pitchFamily="49" charset="0"/>
              <a:buChar char="o"/>
            </a:pPr>
            <a:r>
              <a:rPr lang="en-US" sz="2400" dirty="0"/>
              <a:t>Providing financial transparency</a:t>
            </a:r>
          </a:p>
          <a:p>
            <a:pPr>
              <a:buFont typeface="Courier New" panose="02070309020205020404" pitchFamily="49" charset="0"/>
              <a:buChar char="o"/>
            </a:pPr>
            <a:r>
              <a:rPr lang="en-US" sz="2400" dirty="0"/>
              <a:t>Creating operational efficiencies where possible</a:t>
            </a:r>
          </a:p>
        </p:txBody>
      </p:sp>
      <p:sp>
        <p:nvSpPr>
          <p:cNvPr id="2" name="Rectangle 1"/>
          <p:cNvSpPr/>
          <p:nvPr/>
        </p:nvSpPr>
        <p:spPr>
          <a:xfrm>
            <a:off x="342900" y="5029200"/>
            <a:ext cx="8458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US" sz="2000" dirty="0"/>
              <a:t>Assistant Treasurers:  Brian Pfannenstein, Jason Price</a:t>
            </a:r>
          </a:p>
          <a:p>
            <a:pPr>
              <a:spcBef>
                <a:spcPts val="1200"/>
              </a:spcBef>
            </a:pPr>
            <a:r>
              <a:rPr lang="en-US" sz="2000" dirty="0"/>
              <a:t>Gambling Manager:  Cathy Cheatham</a:t>
            </a:r>
          </a:p>
          <a:p>
            <a:pPr>
              <a:spcBef>
                <a:spcPts val="1200"/>
              </a:spcBef>
            </a:pPr>
            <a:r>
              <a:rPr lang="en-US" sz="2000" dirty="0"/>
              <a:t>Concessions &amp; Voucher Program:  Kelly Edlund / Kristi Meenan</a:t>
            </a:r>
          </a:p>
        </p:txBody>
      </p:sp>
    </p:spTree>
    <p:extLst>
      <p:ext uri="{BB962C8B-B14F-4D97-AF65-F5344CB8AC3E}">
        <p14:creationId xmlns:p14="http://schemas.microsoft.com/office/powerpoint/2010/main" val="2818372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dirty="0">
                <a:solidFill>
                  <a:schemeClr val="tx1"/>
                </a:solidFill>
              </a:rPr>
              <a:t>2022 – 2023 Highlights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212010"/>
            <a:ext cx="895880" cy="895880"/>
          </a:xfrm>
          <a:prstGeom prst="rect">
            <a:avLst/>
          </a:prstGeom>
        </p:spPr>
      </p:pic>
      <p:sp>
        <p:nvSpPr>
          <p:cNvPr id="3" name="Content Placeholder 2"/>
          <p:cNvSpPr>
            <a:spLocks noGrp="1"/>
          </p:cNvSpPr>
          <p:nvPr>
            <p:ph sz="quarter" idx="1"/>
          </p:nvPr>
        </p:nvSpPr>
        <p:spPr>
          <a:xfrm>
            <a:off x="152400" y="1600200"/>
            <a:ext cx="8820680" cy="5029200"/>
          </a:xfrm>
        </p:spPr>
        <p:txBody>
          <a:bodyPr>
            <a:noAutofit/>
          </a:bodyPr>
          <a:lstStyle/>
          <a:p>
            <a:pPr>
              <a:buFont typeface="Courier New" panose="02070309020205020404" pitchFamily="49" charset="0"/>
              <a:buChar char="o"/>
            </a:pPr>
            <a:r>
              <a:rPr lang="en-US" dirty="0"/>
              <a:t>Strong performance vs budget!</a:t>
            </a:r>
          </a:p>
          <a:p>
            <a:pPr>
              <a:buFont typeface="Courier New" panose="02070309020205020404" pitchFamily="49" charset="0"/>
              <a:buChar char="o"/>
            </a:pPr>
            <a:endParaRPr lang="en-US" dirty="0"/>
          </a:p>
          <a:p>
            <a:pPr>
              <a:buFont typeface="Courier New" panose="02070309020205020404" pitchFamily="49" charset="0"/>
              <a:buChar char="o"/>
            </a:pPr>
            <a:r>
              <a:rPr lang="en-US" dirty="0"/>
              <a:t>Continued investment in OMGHA Program &amp; Assets</a:t>
            </a:r>
          </a:p>
          <a:p>
            <a:pPr lvl="2">
              <a:buFont typeface="Tw Cen MT" panose="020B0602020104020603" pitchFamily="34" charset="0"/>
              <a:buChar char="–"/>
            </a:pPr>
            <a:r>
              <a:rPr lang="en-US" sz="2100" dirty="0"/>
              <a:t>Skills, Equipment, Coaching, Goalie Discounts, Free Year House Skaters &amp; Equipment Voucher, Financial Aid</a:t>
            </a:r>
          </a:p>
          <a:p>
            <a:pPr lvl="2">
              <a:buFont typeface="Tw Cen MT" panose="020B0602020104020603" pitchFamily="34" charset="0"/>
              <a:buChar char="–"/>
            </a:pPr>
            <a:r>
              <a:rPr lang="en-US" sz="2100" dirty="0"/>
              <a:t>Rink Investments (Flooring, Ceiling, Benches, Alumni Wall, Dryland Areas, Concession Stand)</a:t>
            </a:r>
          </a:p>
          <a:p>
            <a:pPr lvl="1">
              <a:buFont typeface="Courier New" panose="02070309020205020404" pitchFamily="49" charset="0"/>
              <a:buChar char="o"/>
            </a:pPr>
            <a:endParaRPr lang="en-US" sz="2400" dirty="0"/>
          </a:p>
          <a:p>
            <a:pPr>
              <a:buFont typeface="Courier New" panose="02070309020205020404" pitchFamily="49" charset="0"/>
              <a:buChar char="o"/>
            </a:pPr>
            <a:r>
              <a:rPr lang="en-US" dirty="0"/>
              <a:t>Strong gambling profits for OMGHA</a:t>
            </a:r>
          </a:p>
          <a:p>
            <a:pPr>
              <a:buFont typeface="Courier New" panose="02070309020205020404" pitchFamily="49" charset="0"/>
              <a:buChar char="o"/>
            </a:pPr>
            <a:endParaRPr lang="en-US" dirty="0"/>
          </a:p>
          <a:p>
            <a:pPr>
              <a:buFont typeface="Courier New" panose="02070309020205020404" pitchFamily="49" charset="0"/>
              <a:buChar char="o"/>
            </a:pPr>
            <a:r>
              <a:rPr lang="en-US" dirty="0"/>
              <a:t>Strong financial position heading into 2023 – 2024!</a:t>
            </a:r>
          </a:p>
        </p:txBody>
      </p:sp>
    </p:spTree>
    <p:extLst>
      <p:ext uri="{BB962C8B-B14F-4D97-AF65-F5344CB8AC3E}">
        <p14:creationId xmlns:p14="http://schemas.microsoft.com/office/powerpoint/2010/main" val="115962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dirty="0">
                <a:solidFill>
                  <a:schemeClr val="tx1"/>
                </a:solidFill>
              </a:rPr>
              <a:t>Financial Performance</a:t>
            </a:r>
          </a:p>
        </p:txBody>
      </p:sp>
      <p:sp>
        <p:nvSpPr>
          <p:cNvPr id="2" name="Content Placeholder 1">
            <a:extLst>
              <a:ext uri="{FF2B5EF4-FFF2-40B4-BE49-F238E27FC236}">
                <a16:creationId xmlns:a16="http://schemas.microsoft.com/office/drawing/2014/main" id="{03EC68A6-4088-42D0-83DA-96C7C16EB72D}"/>
              </a:ext>
            </a:extLst>
          </p:cNvPr>
          <p:cNvSpPr>
            <a:spLocks noGrp="1"/>
          </p:cNvSpPr>
          <p:nvPr>
            <p:ph sz="quarter" idx="1"/>
          </p:nvPr>
        </p:nvSpPr>
        <p:spPr>
          <a:xfrm>
            <a:off x="612648" y="1621420"/>
            <a:ext cx="8153400" cy="4495800"/>
          </a:xfrm>
        </p:spPr>
        <p:txBody>
          <a:bodyPr/>
          <a:lstStyle/>
          <a:p>
            <a:pPr marL="0" indent="0">
              <a:buNone/>
            </a:pPr>
            <a:endParaRPr lang="en-US" dirty="0"/>
          </a:p>
          <a:p>
            <a:pPr marL="0" indent="0">
              <a:buNone/>
            </a:pPr>
            <a:endParaRPr lang="en-US" dirty="0"/>
          </a:p>
        </p:txBody>
      </p:sp>
      <p:graphicFrame>
        <p:nvGraphicFramePr>
          <p:cNvPr id="4" name="Table 3"/>
          <p:cNvGraphicFramePr>
            <a:graphicFrameLocks noGrp="1"/>
          </p:cNvGraphicFramePr>
          <p:nvPr/>
        </p:nvGraphicFramePr>
        <p:xfrm>
          <a:off x="548640" y="1752600"/>
          <a:ext cx="8046720" cy="5212080"/>
        </p:xfrm>
        <a:graphic>
          <a:graphicData uri="http://schemas.openxmlformats.org/drawingml/2006/table">
            <a:tbl>
              <a:tblPr firstRow="1" bandRow="1">
                <a:tableStyleId>{7E9639D4-E3E2-4D34-9284-5A2195B3D0D7}</a:tableStyleId>
              </a:tblPr>
              <a:tblGrid>
                <a:gridCol w="2011680">
                  <a:extLst>
                    <a:ext uri="{9D8B030D-6E8A-4147-A177-3AD203B41FA5}">
                      <a16:colId xmlns:a16="http://schemas.microsoft.com/office/drawing/2014/main" val="1350395553"/>
                    </a:ext>
                  </a:extLst>
                </a:gridCol>
                <a:gridCol w="1097280">
                  <a:extLst>
                    <a:ext uri="{9D8B030D-6E8A-4147-A177-3AD203B41FA5}">
                      <a16:colId xmlns:a16="http://schemas.microsoft.com/office/drawing/2014/main" val="2573648647"/>
                    </a:ext>
                  </a:extLst>
                </a:gridCol>
                <a:gridCol w="1097280">
                  <a:extLst>
                    <a:ext uri="{9D8B030D-6E8A-4147-A177-3AD203B41FA5}">
                      <a16:colId xmlns:a16="http://schemas.microsoft.com/office/drawing/2014/main" val="4056238000"/>
                    </a:ext>
                  </a:extLst>
                </a:gridCol>
                <a:gridCol w="1097280">
                  <a:extLst>
                    <a:ext uri="{9D8B030D-6E8A-4147-A177-3AD203B41FA5}">
                      <a16:colId xmlns:a16="http://schemas.microsoft.com/office/drawing/2014/main" val="150896078"/>
                    </a:ext>
                  </a:extLst>
                </a:gridCol>
                <a:gridCol w="2743200">
                  <a:extLst>
                    <a:ext uri="{9D8B030D-6E8A-4147-A177-3AD203B41FA5}">
                      <a16:colId xmlns:a16="http://schemas.microsoft.com/office/drawing/2014/main" val="1221678320"/>
                    </a:ext>
                  </a:extLst>
                </a:gridCol>
              </a:tblGrid>
              <a:tr h="370840">
                <a:tc>
                  <a:txBody>
                    <a:bodyPr/>
                    <a:lstStyle/>
                    <a:p>
                      <a:r>
                        <a:rPr lang="en-US" dirty="0"/>
                        <a:t>Hockey P&amp;L</a:t>
                      </a:r>
                    </a:p>
                  </a:txBody>
                  <a:tcPr anchor="b">
                    <a:solidFill>
                      <a:schemeClr val="accent1"/>
                    </a:solidFill>
                  </a:tcPr>
                </a:tc>
                <a:tc>
                  <a:txBody>
                    <a:bodyPr/>
                    <a:lstStyle/>
                    <a:p>
                      <a:pPr algn="ctr"/>
                      <a:r>
                        <a:rPr lang="en-US" dirty="0"/>
                        <a:t>22-23</a:t>
                      </a:r>
                    </a:p>
                    <a:p>
                      <a:pPr algn="ctr"/>
                      <a:r>
                        <a:rPr lang="en-US" dirty="0"/>
                        <a:t>Budget</a:t>
                      </a:r>
                    </a:p>
                  </a:txBody>
                  <a:tcPr anchor="b">
                    <a:solidFill>
                      <a:schemeClr val="accent1"/>
                    </a:solidFill>
                  </a:tcPr>
                </a:tc>
                <a:tc>
                  <a:txBody>
                    <a:bodyPr/>
                    <a:lstStyle/>
                    <a:p>
                      <a:pPr algn="ctr"/>
                      <a:r>
                        <a:rPr lang="en-US" dirty="0"/>
                        <a:t>22-23</a:t>
                      </a:r>
                    </a:p>
                    <a:p>
                      <a:pPr algn="ctr"/>
                      <a:r>
                        <a:rPr lang="en-US" dirty="0"/>
                        <a:t>Forecast</a:t>
                      </a:r>
                      <a:endParaRPr lang="en-US" baseline="0" dirty="0"/>
                    </a:p>
                  </a:txBody>
                  <a:tcPr anchor="b">
                    <a:solidFill>
                      <a:schemeClr val="accent1"/>
                    </a:solidFill>
                  </a:tcPr>
                </a:tc>
                <a:tc>
                  <a:txBody>
                    <a:bodyPr/>
                    <a:lstStyle/>
                    <a:p>
                      <a:pPr algn="ctr"/>
                      <a:r>
                        <a:rPr lang="en-US" baseline="0" dirty="0"/>
                        <a:t>H/(L)</a:t>
                      </a:r>
                    </a:p>
                  </a:txBody>
                  <a:tcPr anchor="b">
                    <a:solidFill>
                      <a:schemeClr val="accent1"/>
                    </a:solidFill>
                  </a:tcPr>
                </a:tc>
                <a:tc>
                  <a:txBody>
                    <a:bodyPr/>
                    <a:lstStyle/>
                    <a:p>
                      <a:pPr algn="ctr"/>
                      <a:r>
                        <a:rPr lang="en-US" baseline="0" dirty="0"/>
                        <a:t>Notes</a:t>
                      </a:r>
                    </a:p>
                  </a:txBody>
                  <a:tcPr anchor="b">
                    <a:solidFill>
                      <a:schemeClr val="accent1"/>
                    </a:solidFill>
                  </a:tcPr>
                </a:tc>
                <a:extLst>
                  <a:ext uri="{0D108BD9-81ED-4DB2-BD59-A6C34878D82A}">
                    <a16:rowId xmlns:a16="http://schemas.microsoft.com/office/drawing/2014/main" val="736740820"/>
                  </a:ext>
                </a:extLst>
              </a:tr>
              <a:tr h="731520">
                <a:tc>
                  <a:txBody>
                    <a:bodyPr/>
                    <a:lstStyle/>
                    <a:p>
                      <a:r>
                        <a:rPr lang="en-US" dirty="0"/>
                        <a:t>Revenues</a:t>
                      </a:r>
                    </a:p>
                  </a:txBody>
                  <a:tcPr anchor="ctr">
                    <a:noFill/>
                  </a:tcPr>
                </a:tc>
                <a:tc>
                  <a:txBody>
                    <a:bodyPr/>
                    <a:lstStyle/>
                    <a:p>
                      <a:pPr algn="ctr"/>
                      <a:r>
                        <a:rPr lang="en-US" dirty="0">
                          <a:solidFill>
                            <a:schemeClr val="bg1">
                              <a:lumMod val="50000"/>
                            </a:schemeClr>
                          </a:solidFill>
                        </a:rPr>
                        <a:t>2,284</a:t>
                      </a:r>
                    </a:p>
                  </a:txBody>
                  <a:tcPr anchor="ctr">
                    <a:noFill/>
                  </a:tcPr>
                </a:tc>
                <a:tc>
                  <a:txBody>
                    <a:bodyPr/>
                    <a:lstStyle/>
                    <a:p>
                      <a:pPr algn="ctr"/>
                      <a:r>
                        <a:rPr lang="en-US" dirty="0"/>
                        <a:t>2,313</a:t>
                      </a:r>
                    </a:p>
                  </a:txBody>
                  <a:tcPr anchor="ctr">
                    <a:noFill/>
                  </a:tcPr>
                </a:tc>
                <a:tc>
                  <a:txBody>
                    <a:bodyPr/>
                    <a:lstStyle/>
                    <a:p>
                      <a:pPr algn="ctr"/>
                      <a:r>
                        <a:rPr lang="en-US" dirty="0">
                          <a:solidFill>
                            <a:srgbClr val="00B050"/>
                          </a:solidFill>
                        </a:rPr>
                        <a:t>30</a:t>
                      </a:r>
                    </a:p>
                  </a:txBody>
                  <a:tcPr anchor="ctr">
                    <a:noFill/>
                  </a:tcPr>
                </a:tc>
                <a:tc>
                  <a:txBody>
                    <a:bodyPr/>
                    <a:lstStyle/>
                    <a:p>
                      <a:pPr algn="ctr"/>
                      <a:r>
                        <a:rPr lang="en-US" sz="1600" dirty="0"/>
                        <a:t>Short Players, + Gambling</a:t>
                      </a:r>
                    </a:p>
                  </a:txBody>
                  <a:tcPr anchor="ctr">
                    <a:noFill/>
                  </a:tcPr>
                </a:tc>
                <a:extLst>
                  <a:ext uri="{0D108BD9-81ED-4DB2-BD59-A6C34878D82A}">
                    <a16:rowId xmlns:a16="http://schemas.microsoft.com/office/drawing/2014/main" val="1926663062"/>
                  </a:ext>
                </a:extLst>
              </a:tr>
              <a:tr h="731520">
                <a:tc>
                  <a:txBody>
                    <a:bodyPr/>
                    <a:lstStyle/>
                    <a:p>
                      <a:r>
                        <a:rPr lang="en-US" dirty="0"/>
                        <a:t>Expenses</a:t>
                      </a:r>
                    </a:p>
                  </a:txBody>
                  <a:tcPr anchor="ctr">
                    <a:lnB w="12700" cap="flat" cmpd="sng" algn="ctr">
                      <a:solidFill>
                        <a:schemeClr val="tx1"/>
                      </a:solidFill>
                      <a:prstDash val="solid"/>
                      <a:round/>
                      <a:headEnd type="none" w="med" len="med"/>
                      <a:tailEnd type="none" w="med" len="med"/>
                    </a:lnB>
                  </a:tcPr>
                </a:tc>
                <a:tc>
                  <a:txBody>
                    <a:bodyPr/>
                    <a:lstStyle/>
                    <a:p>
                      <a:pPr algn="ctr"/>
                      <a:r>
                        <a:rPr lang="en-US" dirty="0">
                          <a:solidFill>
                            <a:schemeClr val="bg1">
                              <a:lumMod val="50000"/>
                            </a:schemeClr>
                          </a:solidFill>
                        </a:rPr>
                        <a:t>2,284</a:t>
                      </a:r>
                    </a:p>
                  </a:txBody>
                  <a:tcPr anchor="ctr">
                    <a:lnB w="12700" cap="flat" cmpd="sng" algn="ctr">
                      <a:solidFill>
                        <a:schemeClr val="tx1"/>
                      </a:solidFill>
                      <a:prstDash val="solid"/>
                      <a:round/>
                      <a:headEnd type="none" w="med" len="med"/>
                      <a:tailEnd type="none" w="med" len="med"/>
                    </a:lnB>
                  </a:tcPr>
                </a:tc>
                <a:tc>
                  <a:txBody>
                    <a:bodyPr/>
                    <a:lstStyle/>
                    <a:p>
                      <a:pPr algn="ctr"/>
                      <a:r>
                        <a:rPr lang="en-US" dirty="0"/>
                        <a:t>2,263</a:t>
                      </a:r>
                    </a:p>
                  </a:txBody>
                  <a:tcPr anchor="ctr">
                    <a:lnB w="12700" cap="flat" cmpd="sng" algn="ctr">
                      <a:solidFill>
                        <a:schemeClr val="tx1"/>
                      </a:solidFill>
                      <a:prstDash val="solid"/>
                      <a:round/>
                      <a:headEnd type="none" w="med" len="med"/>
                      <a:tailEnd type="none" w="med" len="med"/>
                    </a:lnB>
                  </a:tcPr>
                </a:tc>
                <a:tc>
                  <a:txBody>
                    <a:bodyPr/>
                    <a:lstStyle/>
                    <a:p>
                      <a:pPr algn="ctr"/>
                      <a:r>
                        <a:rPr lang="en-US" dirty="0">
                          <a:solidFill>
                            <a:srgbClr val="00B050"/>
                          </a:solidFill>
                        </a:rPr>
                        <a:t>21</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a:t>No substantial variances</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0603465"/>
                  </a:ext>
                </a:extLst>
              </a:tr>
              <a:tr h="731520">
                <a:tc>
                  <a:txBody>
                    <a:bodyPr/>
                    <a:lstStyle/>
                    <a:p>
                      <a:r>
                        <a:rPr lang="en-US" dirty="0"/>
                        <a:t>Net Profit/Loss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dirty="0">
                        <a:solidFill>
                          <a:schemeClr val="bg1">
                            <a:lumMod val="50000"/>
                          </a:schemeClr>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rgbClr val="00B050"/>
                          </a:solidFill>
                        </a:rPr>
                        <a:t>$51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6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88254154"/>
                  </a:ext>
                </a:extLst>
              </a:tr>
              <a:tr h="182880">
                <a:tc>
                  <a:txBody>
                    <a:bodyPr/>
                    <a:lstStyle/>
                    <a:p>
                      <a:endParaRPr lang="en-US" sz="500" dirty="0"/>
                    </a:p>
                  </a:txBody>
                  <a:tcPr anchor="ctr">
                    <a:lnL w="10000" cap="flat" cmpd="sng" algn="ctr">
                      <a:noFill/>
                      <a:prstDash val="solid"/>
                    </a:lnL>
                    <a:lnR>
                      <a:noFill/>
                    </a:lnR>
                    <a:lnT w="12700" cap="flat" cmpd="sng" algn="ctr">
                      <a:solidFill>
                        <a:schemeClr val="tx1"/>
                      </a:solidFill>
                      <a:prstDash val="solid"/>
                      <a:round/>
                      <a:headEnd type="none" w="med" len="med"/>
                      <a:tailEnd type="none" w="med" len="med"/>
                    </a:lnT>
                    <a:lnB w="10000" cap="flat" cmpd="sng" algn="ctr">
                      <a:noFill/>
                      <a:prstDash val="solid"/>
                    </a:lnB>
                    <a:lnTlToBr w="12700" cmpd="sng">
                      <a:noFill/>
                      <a:prstDash val="solid"/>
                    </a:lnTlToBr>
                    <a:lnBlToTr w="12700" cmpd="sng">
                      <a:noFill/>
                      <a:prstDash val="solid"/>
                    </a:lnBlToTr>
                    <a:noFill/>
                  </a:tcPr>
                </a:tc>
                <a:tc>
                  <a:txBody>
                    <a:bodyPr/>
                    <a:lstStyle/>
                    <a:p>
                      <a:pPr algn="ctr"/>
                      <a:endParaRPr lang="en-US" sz="500" dirty="0">
                        <a:solidFill>
                          <a:schemeClr val="bg1">
                            <a:lumMod val="50000"/>
                          </a:schemeClr>
                        </a:solidFill>
                      </a:endParaRPr>
                    </a:p>
                  </a:txBody>
                  <a:tcPr anchor="ctr">
                    <a:lnL>
                      <a:noFill/>
                    </a:lnL>
                    <a:lnR>
                      <a:noFill/>
                    </a:lnR>
                    <a:lnT w="12700" cap="flat" cmpd="sng" algn="ctr">
                      <a:solidFill>
                        <a:schemeClr val="tx1"/>
                      </a:solidFill>
                      <a:prstDash val="solid"/>
                      <a:round/>
                      <a:headEnd type="none" w="med" len="med"/>
                      <a:tailEnd type="none" w="med" len="med"/>
                    </a:lnT>
                    <a:lnB w="10000" cap="flat" cmpd="sng" algn="ctr">
                      <a:noFill/>
                      <a:prstDash val="solid"/>
                    </a:lnB>
                    <a:lnTlToBr w="12700" cmpd="sng">
                      <a:noFill/>
                      <a:prstDash val="solid"/>
                    </a:lnTlToBr>
                    <a:lnBlToTr w="12700" cmpd="sng">
                      <a:noFill/>
                      <a:prstDash val="solid"/>
                    </a:lnBlToTr>
                    <a:noFill/>
                  </a:tcPr>
                </a:tc>
                <a:tc>
                  <a:txBody>
                    <a:bodyPr/>
                    <a:lstStyle/>
                    <a:p>
                      <a:pPr algn="ctr"/>
                      <a:endParaRPr lang="en-US" sz="500" dirty="0"/>
                    </a:p>
                  </a:txBody>
                  <a:tcPr anchor="ctr">
                    <a:lnL>
                      <a:noFill/>
                    </a:lnL>
                    <a:lnR>
                      <a:noFill/>
                    </a:lnR>
                    <a:lnT w="12700" cap="flat" cmpd="sng" algn="ctr">
                      <a:solidFill>
                        <a:schemeClr val="tx1"/>
                      </a:solidFill>
                      <a:prstDash val="solid"/>
                      <a:round/>
                      <a:headEnd type="none" w="med" len="med"/>
                      <a:tailEnd type="none" w="med" len="med"/>
                    </a:lnT>
                    <a:lnB w="10000" cap="flat" cmpd="sng" algn="ctr">
                      <a:noFill/>
                      <a:prstDash val="solid"/>
                    </a:lnB>
                    <a:lnTlToBr w="12700" cmpd="sng">
                      <a:noFill/>
                      <a:prstDash val="solid"/>
                    </a:lnTlToBr>
                    <a:lnBlToTr w="12700" cmpd="sng">
                      <a:noFill/>
                      <a:prstDash val="solid"/>
                    </a:lnBlToTr>
                    <a:noFill/>
                  </a:tcPr>
                </a:tc>
                <a:tc>
                  <a:txBody>
                    <a:bodyPr/>
                    <a:lstStyle/>
                    <a:p>
                      <a:pPr algn="ctr"/>
                      <a:endParaRPr lang="en-US" sz="500" dirty="0">
                        <a:solidFill>
                          <a:srgbClr val="FF0000"/>
                        </a:solidFill>
                      </a:endParaRPr>
                    </a:p>
                  </a:txBody>
                  <a:tcPr anchor="ctr">
                    <a:lnL>
                      <a:noFill/>
                    </a:lnL>
                    <a:lnR>
                      <a:noFill/>
                    </a:lnR>
                    <a:lnT w="12700" cap="flat" cmpd="sng" algn="ctr">
                      <a:solidFill>
                        <a:schemeClr val="tx1"/>
                      </a:solidFill>
                      <a:prstDash val="solid"/>
                      <a:round/>
                      <a:headEnd type="none" w="med" len="med"/>
                      <a:tailEnd type="none" w="med" len="med"/>
                    </a:lnT>
                    <a:lnB w="10000" cap="flat" cmpd="sng" algn="ctr">
                      <a:noFill/>
                      <a:prstDash val="solid"/>
                    </a:lnB>
                    <a:lnTlToBr w="12700" cmpd="sng">
                      <a:noFill/>
                      <a:prstDash val="solid"/>
                    </a:lnTlToBr>
                    <a:lnBlToTr w="12700" cmpd="sng">
                      <a:noFill/>
                      <a:prstDash val="solid"/>
                    </a:lnBlToTr>
                    <a:noFill/>
                  </a:tcPr>
                </a:tc>
                <a:tc>
                  <a:txBody>
                    <a:bodyPr/>
                    <a:lstStyle/>
                    <a:p>
                      <a:pPr algn="ctr"/>
                      <a:endParaRPr lang="en-US" sz="500" dirty="0"/>
                    </a:p>
                  </a:txBody>
                  <a:tcPr anchor="ctr">
                    <a:lnL>
                      <a:noFill/>
                    </a:lnL>
                    <a:lnR w="10000" cap="flat" cmpd="sng" algn="ctr">
                      <a:noFill/>
                      <a:prstDash val="solid"/>
                    </a:lnR>
                    <a:lnT w="12700" cap="flat" cmpd="sng" algn="ctr">
                      <a:solidFill>
                        <a:schemeClr val="tx1"/>
                      </a:solidFill>
                      <a:prstDash val="solid"/>
                      <a:round/>
                      <a:headEnd type="none" w="med" len="med"/>
                      <a:tailEnd type="none" w="med" len="med"/>
                    </a:lnT>
                    <a:lnB w="100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103006512"/>
                  </a:ext>
                </a:extLst>
              </a:tr>
              <a:tr h="731520">
                <a:tc gridSpan="2">
                  <a:txBody>
                    <a:bodyPr/>
                    <a:lstStyle/>
                    <a:p>
                      <a:r>
                        <a:rPr lang="en-US" u="sng" dirty="0">
                          <a:solidFill>
                            <a:schemeClr val="tx1"/>
                          </a:solidFill>
                        </a:rPr>
                        <a:t>Charitable Gambling</a:t>
                      </a:r>
                      <a:r>
                        <a:rPr lang="en-US" u="sng" baseline="0" dirty="0">
                          <a:solidFill>
                            <a:schemeClr val="tx1"/>
                          </a:solidFill>
                        </a:rPr>
                        <a:t> Program</a:t>
                      </a:r>
                      <a:endParaRPr lang="en-US" u="sng" dirty="0">
                        <a:solidFill>
                          <a:schemeClr val="tx1"/>
                        </a:solidFill>
                      </a:endParaRPr>
                    </a:p>
                    <a:p>
                      <a:r>
                        <a:rPr lang="en-US" u="none" dirty="0">
                          <a:solidFill>
                            <a:schemeClr val="tx1"/>
                          </a:solidFill>
                        </a:rPr>
                        <a:t>Gambling Income</a:t>
                      </a:r>
                    </a:p>
                    <a:p>
                      <a:r>
                        <a:rPr lang="en-US" u="none" dirty="0">
                          <a:solidFill>
                            <a:schemeClr val="tx1"/>
                          </a:solidFill>
                        </a:rPr>
                        <a:t>Gambling</a:t>
                      </a:r>
                      <a:r>
                        <a:rPr lang="en-US" u="none" baseline="0" dirty="0">
                          <a:solidFill>
                            <a:schemeClr val="tx1"/>
                          </a:solidFill>
                        </a:rPr>
                        <a:t> Net Profits</a:t>
                      </a:r>
                    </a:p>
                    <a:p>
                      <a:r>
                        <a:rPr lang="en-US" u="none" baseline="0" dirty="0">
                          <a:solidFill>
                            <a:schemeClr val="tx1"/>
                          </a:solidFill>
                        </a:rPr>
                        <a:t>OMGHA Donations</a:t>
                      </a:r>
                    </a:p>
                    <a:p>
                      <a:r>
                        <a:rPr lang="en-US" u="none" baseline="0" dirty="0">
                          <a:solidFill>
                            <a:schemeClr val="tx1"/>
                          </a:solidFill>
                        </a:rPr>
                        <a:t>Other Donations</a:t>
                      </a:r>
                    </a:p>
                  </a:txBody>
                  <a:tcPr anchor="ctr">
                    <a:lnL w="10000" cap="flat" cmpd="sng" algn="ctr">
                      <a:noFill/>
                      <a:prstDash val="solid"/>
                    </a:lnL>
                    <a:lnR>
                      <a:noFill/>
                    </a:lnR>
                    <a:lnT w="10000" cap="flat" cmpd="sng" algn="ctr">
                      <a:noFill/>
                      <a:prstDash val="solid"/>
                    </a:lnT>
                    <a:lnB w="10000" cap="flat" cmpd="sng" algn="ctr">
                      <a:noFill/>
                      <a:prstDash val="soli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dirty="0">
                          <a:solidFill>
                            <a:schemeClr val="tx1"/>
                          </a:solidFill>
                        </a:rPr>
                        <a:t>YTD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$2.7M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$797K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$500K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$28K</a:t>
                      </a:r>
                    </a:p>
                  </a:txBody>
                  <a:tcPr anchor="ctr">
                    <a:lnL>
                      <a:noFill/>
                    </a:lnL>
                    <a:lnR>
                      <a:noFill/>
                    </a:lnR>
                    <a:lnT w="10000" cap="flat" cmpd="sng" algn="ctr">
                      <a:noFill/>
                      <a:prstDash val="solid"/>
                    </a:lnT>
                    <a:lnB w="10000" cap="flat" cmpd="sng" algn="ctr">
                      <a:noFill/>
                      <a:prstDash val="solid"/>
                    </a:lnB>
                    <a:lnTlToBr w="12700" cmpd="sng">
                      <a:noFill/>
                      <a:prstDash val="solid"/>
                    </a:lnTlToBr>
                    <a:lnBlToTr w="12700" cmpd="sng">
                      <a:noFill/>
                      <a:prstDash val="solid"/>
                    </a:lnBlToTr>
                    <a:noFill/>
                  </a:tcPr>
                </a:tc>
                <a:tc hMerge="1">
                  <a:txBody>
                    <a:bodyPr/>
                    <a:lstStyle/>
                    <a:p>
                      <a:endParaRPr lang="en-US"/>
                    </a:p>
                  </a:txBody>
                  <a:tcPr/>
                </a:tc>
                <a:tc>
                  <a:txBody>
                    <a:bodyPr/>
                    <a:lstStyle/>
                    <a:p>
                      <a:pPr algn="ctr"/>
                      <a:endParaRPr lang="en-US" sz="1600" dirty="0"/>
                    </a:p>
                  </a:txBody>
                  <a:tcPr anchor="ctr">
                    <a:lnL>
                      <a:noFill/>
                    </a:lnL>
                    <a:lnR w="10000" cap="flat" cmpd="sng" algn="ctr">
                      <a:noFill/>
                      <a:prstDash val="solid"/>
                    </a:lnR>
                    <a:lnT w="10000" cap="flat" cmpd="sng" algn="ctr">
                      <a:noFill/>
                      <a:prstDash val="solid"/>
                    </a:lnT>
                    <a:lnB w="100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132123902"/>
                  </a:ext>
                </a:extLst>
              </a:tr>
              <a:tr h="731520">
                <a:tc gridSpan="2">
                  <a:txBody>
                    <a:bodyPr/>
                    <a:lstStyle/>
                    <a:p>
                      <a:r>
                        <a:rPr lang="en-US" u="none" dirty="0">
                          <a:solidFill>
                            <a:schemeClr val="tx1"/>
                          </a:solidFill>
                        </a:rPr>
                        <a:t>End of</a:t>
                      </a:r>
                      <a:r>
                        <a:rPr lang="en-US" u="none" baseline="0" dirty="0">
                          <a:solidFill>
                            <a:schemeClr val="tx1"/>
                          </a:solidFill>
                        </a:rPr>
                        <a:t> Year Bank Balance</a:t>
                      </a:r>
                      <a:endParaRPr lang="en-US" u="none" dirty="0">
                        <a:solidFill>
                          <a:schemeClr val="tx1"/>
                        </a:solidFill>
                      </a:endParaRPr>
                    </a:p>
                  </a:txBody>
                  <a:tcPr anchor="ctr">
                    <a:lnL w="10000" cap="flat" cmpd="sng" algn="ctr">
                      <a:noFill/>
                      <a:prstDash val="solid"/>
                    </a:lnL>
                    <a:lnR>
                      <a:noFill/>
                    </a:lnR>
                    <a:lnT w="10000" cap="flat" cmpd="sng" algn="ctr">
                      <a:noFill/>
                      <a:prstDash val="solid"/>
                    </a:lnT>
                    <a:lnB w="10000" cap="flat" cmpd="sng" algn="ctr">
                      <a:noFill/>
                      <a:prstDash val="solid"/>
                    </a:lnB>
                    <a:lnTlToBr w="12700" cmpd="sng">
                      <a:noFill/>
                      <a:prstDash val="solid"/>
                    </a:lnTlToBr>
                    <a:lnBlToTr w="12700" cmpd="sng">
                      <a:noFill/>
                      <a:prstDash val="solid"/>
                    </a:lnBlToTr>
                    <a:noFill/>
                  </a:tcPr>
                </a:tc>
                <a:tc hMerge="1">
                  <a:txBody>
                    <a:bodyPr/>
                    <a:lstStyle/>
                    <a:p>
                      <a:pPr algn="ctr"/>
                      <a:endParaRPr lang="en-US" dirty="0">
                        <a:solidFill>
                          <a:schemeClr val="bg1">
                            <a:lumMod val="50000"/>
                          </a:schemeClr>
                        </a:solidFill>
                      </a:endParaRPr>
                    </a:p>
                  </a:txBody>
                  <a:tcPr anchor="ctr">
                    <a:lnL>
                      <a:noFill/>
                    </a:lnL>
                    <a:lnR>
                      <a:noFill/>
                    </a:lnR>
                    <a:lnT w="10000" cap="flat" cmpd="sng" algn="ctr">
                      <a:noFill/>
                      <a:prstDash val="solid"/>
                    </a:lnT>
                    <a:lnB w="10000" cap="flat" cmpd="sng" algn="ctr">
                      <a:noFill/>
                      <a:prstDash val="soli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$7</a:t>
                      </a:r>
                      <a:r>
                        <a:rPr lang="en-US" baseline="0" dirty="0">
                          <a:solidFill>
                            <a:schemeClr val="tx1"/>
                          </a:solidFill>
                        </a:rPr>
                        <a:t>00K - $800K</a:t>
                      </a:r>
                      <a:endParaRPr lang="en-US" dirty="0">
                        <a:solidFill>
                          <a:schemeClr val="tx1"/>
                        </a:solidFill>
                      </a:endParaRPr>
                    </a:p>
                  </a:txBody>
                  <a:tcPr anchor="ctr">
                    <a:lnL>
                      <a:noFill/>
                    </a:lnL>
                    <a:lnR>
                      <a:noFill/>
                    </a:lnR>
                    <a:lnT w="10000" cap="flat" cmpd="sng" algn="ctr">
                      <a:noFill/>
                      <a:prstDash val="solid"/>
                    </a:lnT>
                    <a:lnB w="10000" cap="flat" cmpd="sng" algn="ctr">
                      <a:noFill/>
                      <a:prstDash val="solid"/>
                    </a:lnB>
                    <a:lnTlToBr w="12700" cmpd="sng">
                      <a:noFill/>
                      <a:prstDash val="solid"/>
                    </a:lnTlToBr>
                    <a:lnBlToTr w="12700" cmpd="sng">
                      <a:noFill/>
                      <a:prstDash val="solid"/>
                    </a:lnBlToTr>
                    <a:noFill/>
                  </a:tcPr>
                </a:tc>
                <a:tc hMerge="1">
                  <a:txBody>
                    <a:bodyPr/>
                    <a:lstStyle/>
                    <a:p>
                      <a:pPr algn="ctr"/>
                      <a:endParaRPr lang="en-US" dirty="0">
                        <a:solidFill>
                          <a:srgbClr val="FF0000"/>
                        </a:solidFill>
                      </a:endParaRPr>
                    </a:p>
                  </a:txBody>
                  <a:tcPr anchor="ctr">
                    <a:lnL>
                      <a:noFill/>
                    </a:lnL>
                    <a:lnR>
                      <a:noFill/>
                    </a:lnR>
                    <a:lnT w="10000" cap="flat" cmpd="sng" algn="ctr">
                      <a:noFill/>
                      <a:prstDash val="solid"/>
                    </a:lnT>
                    <a:lnB w="10000" cap="flat" cmpd="sng" algn="ctr">
                      <a:noFill/>
                      <a:prstDash val="solid"/>
                    </a:lnB>
                    <a:lnTlToBr w="12700" cmpd="sng">
                      <a:noFill/>
                      <a:prstDash val="solid"/>
                    </a:lnTlToBr>
                    <a:lnBlToTr w="12700" cmpd="sng">
                      <a:noFill/>
                      <a:prstDash val="solid"/>
                    </a:lnBlToTr>
                    <a:noFill/>
                  </a:tcPr>
                </a:tc>
                <a:tc>
                  <a:txBody>
                    <a:bodyPr/>
                    <a:lstStyle/>
                    <a:p>
                      <a:pPr algn="ctr"/>
                      <a:endParaRPr lang="en-US" sz="1600" dirty="0"/>
                    </a:p>
                  </a:txBody>
                  <a:tcPr anchor="ctr">
                    <a:lnL>
                      <a:noFill/>
                    </a:lnL>
                    <a:lnR w="10000" cap="flat" cmpd="sng" algn="ctr">
                      <a:noFill/>
                      <a:prstDash val="solid"/>
                    </a:lnR>
                    <a:lnT w="10000" cap="flat" cmpd="sng" algn="ctr">
                      <a:noFill/>
                      <a:prstDash val="solid"/>
                    </a:lnT>
                    <a:lnB w="100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982029689"/>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212010"/>
            <a:ext cx="895880" cy="895880"/>
          </a:xfrm>
          <a:prstGeom prst="rect">
            <a:avLst/>
          </a:prstGeom>
        </p:spPr>
      </p:pic>
      <p:sp>
        <p:nvSpPr>
          <p:cNvPr id="3" name="TextBox 2"/>
          <p:cNvSpPr txBox="1"/>
          <p:nvPr/>
        </p:nvSpPr>
        <p:spPr>
          <a:xfrm>
            <a:off x="455926" y="1513318"/>
            <a:ext cx="1156832" cy="261610"/>
          </a:xfrm>
          <a:prstGeom prst="rect">
            <a:avLst/>
          </a:prstGeom>
          <a:noFill/>
        </p:spPr>
        <p:txBody>
          <a:bodyPr wrap="square" rtlCol="0">
            <a:spAutoFit/>
          </a:bodyPr>
          <a:lstStyle/>
          <a:p>
            <a:pPr algn="ctr"/>
            <a:r>
              <a:rPr lang="en-US" sz="1100" i="1" dirty="0"/>
              <a:t>$’s in thousands</a:t>
            </a:r>
          </a:p>
        </p:txBody>
      </p:sp>
      <p:sp>
        <p:nvSpPr>
          <p:cNvPr id="6" name="TextBox 5">
            <a:extLst>
              <a:ext uri="{FF2B5EF4-FFF2-40B4-BE49-F238E27FC236}">
                <a16:creationId xmlns:a16="http://schemas.microsoft.com/office/drawing/2014/main" id="{04E9D379-02E1-4811-B189-AC423ABEC042}"/>
              </a:ext>
            </a:extLst>
          </p:cNvPr>
          <p:cNvSpPr txBox="1"/>
          <p:nvPr/>
        </p:nvSpPr>
        <p:spPr>
          <a:xfrm>
            <a:off x="5867400" y="5105400"/>
            <a:ext cx="2499360" cy="646331"/>
          </a:xfrm>
          <a:prstGeom prst="rect">
            <a:avLst/>
          </a:prstGeom>
          <a:noFill/>
        </p:spPr>
        <p:txBody>
          <a:bodyPr wrap="square" rtlCol="0">
            <a:spAutoFit/>
          </a:bodyPr>
          <a:lstStyle/>
          <a:p>
            <a:pPr algn="ctr"/>
            <a:r>
              <a:rPr lang="en-US" dirty="0"/>
              <a:t>Gambling Control</a:t>
            </a:r>
          </a:p>
          <a:p>
            <a:pPr algn="ctr"/>
            <a:r>
              <a:rPr lang="en-US" dirty="0"/>
              <a:t>Board Rating = 5 Star</a:t>
            </a:r>
          </a:p>
        </p:txBody>
      </p:sp>
    </p:spTree>
    <p:extLst>
      <p:ext uri="{BB962C8B-B14F-4D97-AF65-F5344CB8AC3E}">
        <p14:creationId xmlns:p14="http://schemas.microsoft.com/office/powerpoint/2010/main" val="77064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dirty="0">
                <a:solidFill>
                  <a:schemeClr val="tx1"/>
                </a:solidFill>
              </a:rPr>
              <a:t>Revenue Breakout</a:t>
            </a:r>
          </a:p>
        </p:txBody>
      </p:sp>
      <p:sp>
        <p:nvSpPr>
          <p:cNvPr id="2" name="Content Placeholder 1">
            <a:extLst>
              <a:ext uri="{FF2B5EF4-FFF2-40B4-BE49-F238E27FC236}">
                <a16:creationId xmlns:a16="http://schemas.microsoft.com/office/drawing/2014/main" id="{03EC68A6-4088-42D0-83DA-96C7C16EB72D}"/>
              </a:ext>
            </a:extLst>
          </p:cNvPr>
          <p:cNvSpPr>
            <a:spLocks noGrp="1"/>
          </p:cNvSpPr>
          <p:nvPr>
            <p:ph sz="quarter" idx="1"/>
          </p:nvPr>
        </p:nvSpPr>
        <p:spPr>
          <a:xfrm>
            <a:off x="612648" y="1621420"/>
            <a:ext cx="8153400" cy="4495800"/>
          </a:xfrm>
        </p:spPr>
        <p:txBody>
          <a:bodyPr/>
          <a:lstStyle/>
          <a:p>
            <a:pPr marL="0" indent="0">
              <a:buNone/>
            </a:pPr>
            <a:endParaRPr lang="en-US" dirty="0"/>
          </a:p>
          <a:p>
            <a:pPr marL="0" indent="0">
              <a:buNone/>
            </a:pPr>
            <a:endParaRPr lang="en-US" dirty="0"/>
          </a:p>
        </p:txBody>
      </p:sp>
      <p:graphicFrame>
        <p:nvGraphicFramePr>
          <p:cNvPr id="4" name="Table 3"/>
          <p:cNvGraphicFramePr>
            <a:graphicFrameLocks noGrp="1"/>
          </p:cNvGraphicFramePr>
          <p:nvPr/>
        </p:nvGraphicFramePr>
        <p:xfrm>
          <a:off x="228598" y="2270760"/>
          <a:ext cx="8839201" cy="2494280"/>
        </p:xfrm>
        <a:graphic>
          <a:graphicData uri="http://schemas.openxmlformats.org/drawingml/2006/table">
            <a:tbl>
              <a:tblPr firstRow="1" bandRow="1">
                <a:tableStyleId>{7E9639D4-E3E2-4D34-9284-5A2195B3D0D7}</a:tableStyleId>
              </a:tblPr>
              <a:tblGrid>
                <a:gridCol w="2498036">
                  <a:extLst>
                    <a:ext uri="{9D8B030D-6E8A-4147-A177-3AD203B41FA5}">
                      <a16:colId xmlns:a16="http://schemas.microsoft.com/office/drawing/2014/main" val="1350395553"/>
                    </a:ext>
                  </a:extLst>
                </a:gridCol>
                <a:gridCol w="1152939">
                  <a:extLst>
                    <a:ext uri="{9D8B030D-6E8A-4147-A177-3AD203B41FA5}">
                      <a16:colId xmlns:a16="http://schemas.microsoft.com/office/drawing/2014/main" val="2573648647"/>
                    </a:ext>
                  </a:extLst>
                </a:gridCol>
                <a:gridCol w="1152939">
                  <a:extLst>
                    <a:ext uri="{9D8B030D-6E8A-4147-A177-3AD203B41FA5}">
                      <a16:colId xmlns:a16="http://schemas.microsoft.com/office/drawing/2014/main" val="4056238000"/>
                    </a:ext>
                  </a:extLst>
                </a:gridCol>
                <a:gridCol w="1152939">
                  <a:extLst>
                    <a:ext uri="{9D8B030D-6E8A-4147-A177-3AD203B41FA5}">
                      <a16:colId xmlns:a16="http://schemas.microsoft.com/office/drawing/2014/main" val="150896078"/>
                    </a:ext>
                  </a:extLst>
                </a:gridCol>
                <a:gridCol w="2882348">
                  <a:extLst>
                    <a:ext uri="{9D8B030D-6E8A-4147-A177-3AD203B41FA5}">
                      <a16:colId xmlns:a16="http://schemas.microsoft.com/office/drawing/2014/main" val="1221678320"/>
                    </a:ext>
                  </a:extLst>
                </a:gridCol>
              </a:tblGrid>
              <a:tr h="370840">
                <a:tc>
                  <a:txBody>
                    <a:bodyPr/>
                    <a:lstStyle/>
                    <a:p>
                      <a:r>
                        <a:rPr lang="en-US" dirty="0"/>
                        <a:t>Hockey P&amp;L</a:t>
                      </a:r>
                    </a:p>
                  </a:txBody>
                  <a:tcPr anchor="b">
                    <a:solidFill>
                      <a:schemeClr val="accent1"/>
                    </a:solidFill>
                  </a:tcPr>
                </a:tc>
                <a:tc>
                  <a:txBody>
                    <a:bodyPr/>
                    <a:lstStyle/>
                    <a:p>
                      <a:pPr algn="ctr"/>
                      <a:r>
                        <a:rPr lang="en-US" dirty="0"/>
                        <a:t>22-23</a:t>
                      </a:r>
                    </a:p>
                    <a:p>
                      <a:pPr algn="ctr"/>
                      <a:r>
                        <a:rPr lang="en-US" dirty="0"/>
                        <a:t>Budget</a:t>
                      </a:r>
                    </a:p>
                  </a:txBody>
                  <a:tcPr anchor="b">
                    <a:solidFill>
                      <a:schemeClr val="accent1"/>
                    </a:solidFill>
                  </a:tcPr>
                </a:tc>
                <a:tc>
                  <a:txBody>
                    <a:bodyPr/>
                    <a:lstStyle/>
                    <a:p>
                      <a:pPr algn="ctr"/>
                      <a:r>
                        <a:rPr lang="en-US" dirty="0"/>
                        <a:t>22-23</a:t>
                      </a:r>
                    </a:p>
                    <a:p>
                      <a:pPr algn="ctr"/>
                      <a:r>
                        <a:rPr lang="en-US" dirty="0"/>
                        <a:t>Forecast</a:t>
                      </a:r>
                      <a:endParaRPr lang="en-US" baseline="0" dirty="0"/>
                    </a:p>
                  </a:txBody>
                  <a:tcPr anchor="b">
                    <a:solidFill>
                      <a:schemeClr val="accent1"/>
                    </a:solidFill>
                  </a:tcPr>
                </a:tc>
                <a:tc>
                  <a:txBody>
                    <a:bodyPr/>
                    <a:lstStyle/>
                    <a:p>
                      <a:pPr algn="ctr"/>
                      <a:r>
                        <a:rPr lang="en-US" baseline="0" dirty="0"/>
                        <a:t>H/(L)</a:t>
                      </a:r>
                    </a:p>
                  </a:txBody>
                  <a:tcPr anchor="b">
                    <a:solidFill>
                      <a:schemeClr val="accent1"/>
                    </a:solidFill>
                  </a:tcPr>
                </a:tc>
                <a:tc>
                  <a:txBody>
                    <a:bodyPr/>
                    <a:lstStyle/>
                    <a:p>
                      <a:pPr algn="ctr"/>
                      <a:r>
                        <a:rPr lang="en-US" baseline="0" dirty="0"/>
                        <a:t>Notes</a:t>
                      </a:r>
                    </a:p>
                  </a:txBody>
                  <a:tcPr anchor="b">
                    <a:solidFill>
                      <a:schemeClr val="accent1"/>
                    </a:solidFill>
                  </a:tcPr>
                </a:tc>
                <a:extLst>
                  <a:ext uri="{0D108BD9-81ED-4DB2-BD59-A6C34878D82A}">
                    <a16:rowId xmlns:a16="http://schemas.microsoft.com/office/drawing/2014/main" val="736740820"/>
                  </a:ext>
                </a:extLst>
              </a:tr>
              <a:tr h="370840">
                <a:tc>
                  <a:txBody>
                    <a:bodyPr/>
                    <a:lstStyle/>
                    <a:p>
                      <a:r>
                        <a:rPr lang="en-US" dirty="0"/>
                        <a:t>Revenues</a:t>
                      </a:r>
                    </a:p>
                  </a:txBody>
                  <a:tcPr>
                    <a:solidFill>
                      <a:schemeClr val="bg1">
                        <a:lumMod val="75000"/>
                      </a:schemeClr>
                    </a:solidFill>
                  </a:tcPr>
                </a:tc>
                <a:tc>
                  <a:txBody>
                    <a:bodyPr/>
                    <a:lstStyle/>
                    <a:p>
                      <a:pPr algn="ctr"/>
                      <a:r>
                        <a:rPr lang="en-US" dirty="0">
                          <a:solidFill>
                            <a:schemeClr val="bg1">
                              <a:lumMod val="50000"/>
                            </a:schemeClr>
                          </a:solidFill>
                        </a:rPr>
                        <a:t>$2,284</a:t>
                      </a:r>
                    </a:p>
                  </a:txBody>
                  <a:tcPr>
                    <a:solidFill>
                      <a:schemeClr val="bg1">
                        <a:lumMod val="75000"/>
                      </a:schemeClr>
                    </a:solidFill>
                  </a:tcPr>
                </a:tc>
                <a:tc>
                  <a:txBody>
                    <a:bodyPr/>
                    <a:lstStyle/>
                    <a:p>
                      <a:pPr algn="ctr"/>
                      <a:r>
                        <a:rPr lang="en-US" dirty="0"/>
                        <a:t>$2,313</a:t>
                      </a:r>
                    </a:p>
                  </a:txBody>
                  <a:tcPr>
                    <a:solidFill>
                      <a:schemeClr val="bg1">
                        <a:lumMod val="75000"/>
                      </a:schemeClr>
                    </a:solidFill>
                  </a:tcPr>
                </a:tc>
                <a:tc>
                  <a:txBody>
                    <a:bodyPr/>
                    <a:lstStyle/>
                    <a:p>
                      <a:pPr algn="ctr"/>
                      <a:r>
                        <a:rPr lang="en-US" dirty="0">
                          <a:solidFill>
                            <a:srgbClr val="00B050"/>
                          </a:solidFill>
                        </a:rPr>
                        <a:t>$30</a:t>
                      </a:r>
                    </a:p>
                  </a:txBody>
                  <a:tcPr>
                    <a:solidFill>
                      <a:schemeClr val="bg1">
                        <a:lumMod val="75000"/>
                      </a:schemeClr>
                    </a:solidFill>
                  </a:tcPr>
                </a:tc>
                <a:tc>
                  <a:txBody>
                    <a:bodyPr/>
                    <a:lstStyle/>
                    <a:p>
                      <a:pPr algn="ctr"/>
                      <a:endParaRPr lang="en-US" sz="1600" dirty="0"/>
                    </a:p>
                  </a:txBody>
                  <a:tcPr>
                    <a:solidFill>
                      <a:schemeClr val="bg1">
                        <a:lumMod val="75000"/>
                      </a:schemeClr>
                    </a:solidFill>
                  </a:tcPr>
                </a:tc>
                <a:extLst>
                  <a:ext uri="{0D108BD9-81ED-4DB2-BD59-A6C34878D82A}">
                    <a16:rowId xmlns:a16="http://schemas.microsoft.com/office/drawing/2014/main" val="1926663062"/>
                  </a:ext>
                </a:extLst>
              </a:tr>
              <a:tr h="370840">
                <a:tc>
                  <a:txBody>
                    <a:bodyPr/>
                    <a:lstStyle/>
                    <a:p>
                      <a:r>
                        <a:rPr lang="en-US" dirty="0"/>
                        <a:t>   Registration</a:t>
                      </a:r>
                    </a:p>
                  </a:txBody>
                  <a:tcPr/>
                </a:tc>
                <a:tc>
                  <a:txBody>
                    <a:bodyPr/>
                    <a:lstStyle/>
                    <a:p>
                      <a:pPr algn="ctr"/>
                      <a:r>
                        <a:rPr lang="en-US" dirty="0">
                          <a:solidFill>
                            <a:schemeClr val="bg1">
                              <a:lumMod val="50000"/>
                            </a:schemeClr>
                          </a:solidFill>
                        </a:rPr>
                        <a:t>1,278</a:t>
                      </a:r>
                    </a:p>
                  </a:txBody>
                  <a:tcPr/>
                </a:tc>
                <a:tc>
                  <a:txBody>
                    <a:bodyPr/>
                    <a:lstStyle/>
                    <a:p>
                      <a:pPr algn="ctr"/>
                      <a:r>
                        <a:rPr lang="en-US" dirty="0"/>
                        <a:t>1,200</a:t>
                      </a:r>
                    </a:p>
                  </a:txBody>
                  <a:tcPr/>
                </a:tc>
                <a:tc>
                  <a:txBody>
                    <a:bodyPr/>
                    <a:lstStyle/>
                    <a:p>
                      <a:pPr algn="ctr"/>
                      <a:r>
                        <a:rPr lang="en-US" dirty="0">
                          <a:solidFill>
                            <a:srgbClr val="FF0000"/>
                          </a:solidFill>
                        </a:rPr>
                        <a:t>(78)</a:t>
                      </a:r>
                    </a:p>
                  </a:txBody>
                  <a:tcPr/>
                </a:tc>
                <a:tc>
                  <a:txBody>
                    <a:bodyPr/>
                    <a:lstStyle/>
                    <a:p>
                      <a:pPr algn="ctr"/>
                      <a:r>
                        <a:rPr lang="en-US" sz="1400" dirty="0">
                          <a:solidFill>
                            <a:schemeClr val="tx1"/>
                          </a:solidFill>
                        </a:rPr>
                        <a:t>House -29, Traveling -33</a:t>
                      </a:r>
                    </a:p>
                  </a:txBody>
                  <a:tcPr/>
                </a:tc>
                <a:extLst>
                  <a:ext uri="{0D108BD9-81ED-4DB2-BD59-A6C34878D82A}">
                    <a16:rowId xmlns:a16="http://schemas.microsoft.com/office/drawing/2014/main" val="2940603465"/>
                  </a:ext>
                </a:extLst>
              </a:tr>
              <a:tr h="370840">
                <a:tc>
                  <a:txBody>
                    <a:bodyPr/>
                    <a:lstStyle/>
                    <a:p>
                      <a:r>
                        <a:rPr lang="en-US" dirty="0"/>
                        <a:t>   Gambling</a:t>
                      </a:r>
                    </a:p>
                  </a:txBody>
                  <a:tcPr/>
                </a:tc>
                <a:tc>
                  <a:txBody>
                    <a:bodyPr/>
                    <a:lstStyle/>
                    <a:p>
                      <a:pPr algn="ctr"/>
                      <a:r>
                        <a:rPr lang="en-US" dirty="0">
                          <a:solidFill>
                            <a:schemeClr val="bg1">
                              <a:lumMod val="50000"/>
                            </a:schemeClr>
                          </a:solidFill>
                        </a:rPr>
                        <a:t>500</a:t>
                      </a:r>
                    </a:p>
                  </a:txBody>
                  <a:tcPr/>
                </a:tc>
                <a:tc>
                  <a:txBody>
                    <a:bodyPr/>
                    <a:lstStyle/>
                    <a:p>
                      <a:pPr algn="ctr"/>
                      <a:r>
                        <a:rPr lang="en-US" dirty="0"/>
                        <a:t>600</a:t>
                      </a:r>
                    </a:p>
                  </a:txBody>
                  <a:tcPr/>
                </a:tc>
                <a:tc>
                  <a:txBody>
                    <a:bodyPr/>
                    <a:lstStyle/>
                    <a:p>
                      <a:pPr algn="ctr"/>
                      <a:r>
                        <a:rPr lang="en-US" dirty="0">
                          <a:solidFill>
                            <a:srgbClr val="00B050"/>
                          </a:solidFill>
                        </a:rPr>
                        <a:t>100</a:t>
                      </a:r>
                    </a:p>
                  </a:txBody>
                  <a:tcPr/>
                </a:tc>
                <a:tc>
                  <a:txBody>
                    <a:bodyPr/>
                    <a:lstStyle/>
                    <a:p>
                      <a:pPr algn="ctr"/>
                      <a:r>
                        <a:rPr lang="en-US" sz="1400" dirty="0">
                          <a:solidFill>
                            <a:schemeClr val="tx1"/>
                          </a:solidFill>
                        </a:rPr>
                        <a:t>Strong business continues</a:t>
                      </a:r>
                    </a:p>
                  </a:txBody>
                  <a:tcPr/>
                </a:tc>
                <a:extLst>
                  <a:ext uri="{0D108BD9-81ED-4DB2-BD59-A6C34878D82A}">
                    <a16:rowId xmlns:a16="http://schemas.microsoft.com/office/drawing/2014/main" val="3888254154"/>
                  </a:ext>
                </a:extLst>
              </a:tr>
              <a:tr h="370840">
                <a:tc>
                  <a:txBody>
                    <a:bodyPr/>
                    <a:lstStyle/>
                    <a:p>
                      <a:r>
                        <a:rPr lang="en-US" baseline="0" dirty="0"/>
                        <a:t>   Hosted Tournaments</a:t>
                      </a:r>
                      <a:endParaRPr lang="en-US" dirty="0"/>
                    </a:p>
                  </a:txBody>
                  <a:tcPr/>
                </a:tc>
                <a:tc>
                  <a:txBody>
                    <a:bodyPr/>
                    <a:lstStyle/>
                    <a:p>
                      <a:pPr algn="ctr"/>
                      <a:r>
                        <a:rPr lang="en-US" dirty="0">
                          <a:solidFill>
                            <a:schemeClr val="bg1">
                              <a:lumMod val="50000"/>
                            </a:schemeClr>
                          </a:solidFill>
                        </a:rPr>
                        <a:t>105</a:t>
                      </a:r>
                    </a:p>
                  </a:txBody>
                  <a:tcPr/>
                </a:tc>
                <a:tc>
                  <a:txBody>
                    <a:bodyPr/>
                    <a:lstStyle/>
                    <a:p>
                      <a:pPr algn="ctr"/>
                      <a:r>
                        <a:rPr lang="en-US" dirty="0"/>
                        <a:t>112</a:t>
                      </a:r>
                    </a:p>
                  </a:txBody>
                  <a:tcPr/>
                </a:tc>
                <a:tc>
                  <a:txBody>
                    <a:bodyPr/>
                    <a:lstStyle/>
                    <a:p>
                      <a:pPr algn="ctr"/>
                      <a:r>
                        <a:rPr lang="en-US" dirty="0">
                          <a:solidFill>
                            <a:srgbClr val="00B050"/>
                          </a:solidFill>
                        </a:rPr>
                        <a:t>7</a:t>
                      </a:r>
                    </a:p>
                  </a:txBody>
                  <a:tcPr/>
                </a:tc>
                <a:tc>
                  <a:txBody>
                    <a:bodyPr/>
                    <a:lstStyle/>
                    <a:p>
                      <a:pPr algn="ctr"/>
                      <a:r>
                        <a:rPr lang="en-US" sz="1400" dirty="0">
                          <a:solidFill>
                            <a:schemeClr val="tx1"/>
                          </a:solidFill>
                        </a:rPr>
                        <a:t>Hosted 3 tournaments</a:t>
                      </a:r>
                    </a:p>
                  </a:txBody>
                  <a:tcPr/>
                </a:tc>
                <a:extLst>
                  <a:ext uri="{0D108BD9-81ED-4DB2-BD59-A6C34878D82A}">
                    <a16:rowId xmlns:a16="http://schemas.microsoft.com/office/drawing/2014/main" val="1386712824"/>
                  </a:ext>
                </a:extLst>
              </a:tr>
              <a:tr h="370840">
                <a:tc>
                  <a:txBody>
                    <a:bodyPr/>
                    <a:lstStyle/>
                    <a:p>
                      <a:r>
                        <a:rPr lang="en-US" dirty="0"/>
                        <a:t>   Other Income</a:t>
                      </a:r>
                    </a:p>
                  </a:txBody>
                  <a:tcPr/>
                </a:tc>
                <a:tc>
                  <a:txBody>
                    <a:bodyPr/>
                    <a:lstStyle/>
                    <a:p>
                      <a:pPr algn="ctr"/>
                      <a:r>
                        <a:rPr lang="en-US" dirty="0">
                          <a:solidFill>
                            <a:schemeClr val="bg1">
                              <a:lumMod val="50000"/>
                            </a:schemeClr>
                          </a:solidFill>
                        </a:rPr>
                        <a:t>401</a:t>
                      </a:r>
                    </a:p>
                  </a:txBody>
                  <a:tcPr/>
                </a:tc>
                <a:tc>
                  <a:txBody>
                    <a:bodyPr/>
                    <a:lstStyle/>
                    <a:p>
                      <a:pPr algn="ctr"/>
                      <a:r>
                        <a:rPr lang="en-US" dirty="0"/>
                        <a:t>401</a:t>
                      </a:r>
                    </a:p>
                  </a:txBody>
                  <a:tcPr/>
                </a:tc>
                <a:tc>
                  <a:txBody>
                    <a:bodyPr/>
                    <a:lstStyle/>
                    <a:p>
                      <a:pPr algn="ctr"/>
                      <a:r>
                        <a:rPr lang="en-US" dirty="0">
                          <a:solidFill>
                            <a:srgbClr val="00B050"/>
                          </a:solidFill>
                        </a:rPr>
                        <a:t>-</a:t>
                      </a:r>
                    </a:p>
                  </a:txBody>
                  <a:tcPr/>
                </a:tc>
                <a:tc>
                  <a:txBody>
                    <a:bodyPr/>
                    <a:lstStyle/>
                    <a:p>
                      <a:pPr algn="ctr"/>
                      <a:r>
                        <a:rPr lang="en-US" sz="1400" dirty="0">
                          <a:solidFill>
                            <a:schemeClr val="tx1"/>
                          </a:solidFill>
                        </a:rPr>
                        <a:t>National Tournament, Hockey Schools</a:t>
                      </a:r>
                    </a:p>
                  </a:txBody>
                  <a:tcPr/>
                </a:tc>
                <a:extLst>
                  <a:ext uri="{0D108BD9-81ED-4DB2-BD59-A6C34878D82A}">
                    <a16:rowId xmlns:a16="http://schemas.microsoft.com/office/drawing/2014/main" val="156430679"/>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12010"/>
            <a:ext cx="895880" cy="895880"/>
          </a:xfrm>
          <a:prstGeom prst="rect">
            <a:avLst/>
          </a:prstGeom>
        </p:spPr>
      </p:pic>
      <p:sp>
        <p:nvSpPr>
          <p:cNvPr id="9" name="TextBox 8"/>
          <p:cNvSpPr txBox="1"/>
          <p:nvPr/>
        </p:nvSpPr>
        <p:spPr>
          <a:xfrm>
            <a:off x="455926" y="1513318"/>
            <a:ext cx="1156832" cy="261610"/>
          </a:xfrm>
          <a:prstGeom prst="rect">
            <a:avLst/>
          </a:prstGeom>
          <a:noFill/>
        </p:spPr>
        <p:txBody>
          <a:bodyPr wrap="square" rtlCol="0">
            <a:spAutoFit/>
          </a:bodyPr>
          <a:lstStyle/>
          <a:p>
            <a:pPr algn="ctr"/>
            <a:r>
              <a:rPr lang="en-US" sz="1100" i="1" dirty="0"/>
              <a:t>$’s in thousands</a:t>
            </a:r>
          </a:p>
        </p:txBody>
      </p:sp>
    </p:spTree>
    <p:extLst>
      <p:ext uri="{BB962C8B-B14F-4D97-AF65-F5344CB8AC3E}">
        <p14:creationId xmlns:p14="http://schemas.microsoft.com/office/powerpoint/2010/main" val="26113817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3C4B42B4B3C740A1304C59DA86B261" ma:contentTypeVersion="13" ma:contentTypeDescription="Create a new document." ma:contentTypeScope="" ma:versionID="fffa6fd6da11c2f0aac9c29625c32883">
  <xsd:schema xmlns:xsd="http://www.w3.org/2001/XMLSchema" xmlns:xs="http://www.w3.org/2001/XMLSchema" xmlns:p="http://schemas.microsoft.com/office/2006/metadata/properties" xmlns:ns3="13af558d-e579-430e-97a3-5f0512adea2b" xmlns:ns4="5f9261ae-1fa1-44ee-b7eb-2f7f8cfd2830" targetNamespace="http://schemas.microsoft.com/office/2006/metadata/properties" ma:root="true" ma:fieldsID="0b382d25364501b90ca2384a8643d5c7" ns3:_="" ns4:_="">
    <xsd:import namespace="13af558d-e579-430e-97a3-5f0512adea2b"/>
    <xsd:import namespace="5f9261ae-1fa1-44ee-b7eb-2f7f8cfd28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af558d-e579-430e-97a3-5f0512ade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9261ae-1fa1-44ee-b7eb-2f7f8cfd283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DDBE0A-720B-4BD1-9452-86A6F1FF8E52}">
  <ds:schemaRefs>
    <ds:schemaRef ds:uri="http://schemas.microsoft.com/office/2006/metadata/properties"/>
    <ds:schemaRef ds:uri="http://schemas.microsoft.com/office/2006/documentManagement/types"/>
    <ds:schemaRef ds:uri="5f9261ae-1fa1-44ee-b7eb-2f7f8cfd2830"/>
    <ds:schemaRef ds:uri="http://www.w3.org/XML/1998/namespace"/>
    <ds:schemaRef ds:uri="13af558d-e579-430e-97a3-5f0512adea2b"/>
    <ds:schemaRef ds:uri="http://schemas.openxmlformats.org/package/2006/metadata/core-properties"/>
    <ds:schemaRef ds:uri="http://purl.org/dc/dcmitype/"/>
    <ds:schemaRef ds:uri="http://purl.org/dc/term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AF0BE226-B8F7-4BEC-A0D5-2B3B362FB2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af558d-e579-430e-97a3-5f0512adea2b"/>
    <ds:schemaRef ds:uri="5f9261ae-1fa1-44ee-b7eb-2f7f8cfd28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66CC42-B579-491C-BBBB-85DA8C709D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Median</Template>
  <TotalTime>15432</TotalTime>
  <Words>3370</Words>
  <Application>Microsoft Office PowerPoint</Application>
  <PresentationFormat>On-screen Show (4:3)</PresentationFormat>
  <Paragraphs>624</Paragraphs>
  <Slides>48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Courier New</vt:lpstr>
      <vt:lpstr>Times New Roman</vt:lpstr>
      <vt:lpstr>Tw Cen MT</vt:lpstr>
      <vt:lpstr>Wingdings</vt:lpstr>
      <vt:lpstr>Wingdings 2</vt:lpstr>
      <vt:lpstr>Median</vt:lpstr>
      <vt:lpstr>Omgha Annual Meeting</vt:lpstr>
      <vt:lpstr>Agenda</vt:lpstr>
      <vt:lpstr>Consent Business</vt:lpstr>
      <vt:lpstr>Board Reports</vt:lpstr>
      <vt:lpstr>Treasurer’s Report</vt:lpstr>
      <vt:lpstr>Treasurer Philosophy</vt:lpstr>
      <vt:lpstr>2022 – 2023 Highlights</vt:lpstr>
      <vt:lpstr>Financial Performance</vt:lpstr>
      <vt:lpstr>Revenue Breakout</vt:lpstr>
      <vt:lpstr>Expense Breakout</vt:lpstr>
      <vt:lpstr>Looking to next year</vt:lpstr>
      <vt:lpstr>Questions?</vt:lpstr>
      <vt:lpstr>Secretary Report </vt:lpstr>
      <vt:lpstr>Secretary's Report</vt:lpstr>
      <vt:lpstr>Secretary's Report</vt:lpstr>
      <vt:lpstr>Secretary's Report</vt:lpstr>
      <vt:lpstr>Secretary's Report</vt:lpstr>
      <vt:lpstr>2021 State Teams</vt:lpstr>
      <vt:lpstr>VP Boys Traveling Report</vt:lpstr>
      <vt:lpstr>VP Boys Traveling Report</vt:lpstr>
      <vt:lpstr>VP Boys Traveling Report</vt:lpstr>
      <vt:lpstr>VP Boys Traveling Report</vt:lpstr>
      <vt:lpstr>VP Girls Traveling Report</vt:lpstr>
      <vt:lpstr>VP Girls Traveling Report</vt:lpstr>
      <vt:lpstr>VP Girls Traveling Report</vt:lpstr>
      <vt:lpstr>VP Girls Traveling Report</vt:lpstr>
      <vt:lpstr>VP Girls Traveling Report</vt:lpstr>
      <vt:lpstr>VP Girls Traveling Report</vt:lpstr>
      <vt:lpstr>VP Girls Traveling Report</vt:lpstr>
      <vt:lpstr>VP House Report </vt:lpstr>
      <vt:lpstr>House Report</vt:lpstr>
      <vt:lpstr>VP House Report</vt:lpstr>
      <vt:lpstr>VP House Report</vt:lpstr>
      <vt:lpstr>VP Skills Team</vt:lpstr>
      <vt:lpstr>VP Skills Traveling Report</vt:lpstr>
      <vt:lpstr>VP Skills Traveling Report</vt:lpstr>
      <vt:lpstr>Diversity Equity &amp; Inclusion Report</vt:lpstr>
      <vt:lpstr>DE and I Initiatives</vt:lpstr>
      <vt:lpstr>President’s Report</vt:lpstr>
      <vt:lpstr>President’s Report – Year in review</vt:lpstr>
      <vt:lpstr>President’s Report – Year in review</vt:lpstr>
      <vt:lpstr>President’s Report – Member Feedback</vt:lpstr>
      <vt:lpstr>Are we serving our members well?</vt:lpstr>
      <vt:lpstr>Looking Ahead to 2023-2024</vt:lpstr>
      <vt:lpstr>President’s Report – Year in review</vt:lpstr>
      <vt:lpstr>New Business</vt:lpstr>
      <vt:lpstr>Elections</vt:lpstr>
      <vt:lpstr>Meeting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Omgha Annual Meeting</dc:title>
  <dc:creator>Amy Olson</dc:creator>
  <cp:lastModifiedBy>Michelle Hurley</cp:lastModifiedBy>
  <cp:revision>199</cp:revision>
  <cp:lastPrinted>2015-04-20T22:20:06Z</cp:lastPrinted>
  <dcterms:created xsi:type="dcterms:W3CDTF">2015-04-17T04:54:31Z</dcterms:created>
  <dcterms:modified xsi:type="dcterms:W3CDTF">2023-04-17T22:17:30Z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0x010100AF3C4B42B4B3C740A1304C59DA86B261</vt:lpwstr>
  </property>
</Properties>
</file>