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2" r:id="rId4"/>
    <p:sldId id="263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66"/>
    <a:srgbClr val="8F0C0E"/>
    <a:srgbClr val="F3F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88"/>
    <p:restoredTop sz="96018"/>
  </p:normalViewPr>
  <p:slideViewPr>
    <p:cSldViewPr snapToGrid="0">
      <p:cViewPr varScale="1">
        <p:scale>
          <a:sx n="76" d="100"/>
          <a:sy n="76" d="100"/>
        </p:scale>
        <p:origin x="27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Wittig" userId="6fac08a6-3594-4748-a664-e1f6bbf3e8e7" providerId="ADAL" clId="{E98A1EFA-207F-4A9A-95F7-238CA9ABF7EB}"/>
    <pc:docChg chg="modSld">
      <pc:chgData name="Sarah Wittig" userId="6fac08a6-3594-4748-a664-e1f6bbf3e8e7" providerId="ADAL" clId="{E98A1EFA-207F-4A9A-95F7-238CA9ABF7EB}" dt="2026-01-19T19:05:48.167" v="31" actId="1076"/>
      <pc:docMkLst>
        <pc:docMk/>
      </pc:docMkLst>
      <pc:sldChg chg="modSp mod">
        <pc:chgData name="Sarah Wittig" userId="6fac08a6-3594-4748-a664-e1f6bbf3e8e7" providerId="ADAL" clId="{E98A1EFA-207F-4A9A-95F7-238CA9ABF7EB}" dt="2026-01-19T19:05:48.167" v="31" actId="1076"/>
        <pc:sldMkLst>
          <pc:docMk/>
          <pc:sldMk cId="767585562" sldId="256"/>
        </pc:sldMkLst>
        <pc:spChg chg="mod">
          <ac:chgData name="Sarah Wittig" userId="6fac08a6-3594-4748-a664-e1f6bbf3e8e7" providerId="ADAL" clId="{E98A1EFA-207F-4A9A-95F7-238CA9ABF7EB}" dt="2026-01-19T19:05:48.167" v="31" actId="1076"/>
          <ac:spMkLst>
            <pc:docMk/>
            <pc:sldMk cId="767585562" sldId="256"/>
            <ac:spMk id="9" creationId="{00C8D8BA-D9C4-AAA3-59B1-B1E09F070D0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5A19-816B-8449-BE03-4E3A3A0EF1E5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5A83-7852-9448-9C15-D43093DC2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6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5A19-816B-8449-BE03-4E3A3A0EF1E5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5A83-7852-9448-9C15-D43093DC2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0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5A19-816B-8449-BE03-4E3A3A0EF1E5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5A83-7852-9448-9C15-D43093DC2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94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5A19-816B-8449-BE03-4E3A3A0EF1E5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5A83-7852-9448-9C15-D43093DC2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36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5A19-816B-8449-BE03-4E3A3A0EF1E5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5A83-7852-9448-9C15-D43093DC2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2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5A19-816B-8449-BE03-4E3A3A0EF1E5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5A83-7852-9448-9C15-D43093DC2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31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5A19-816B-8449-BE03-4E3A3A0EF1E5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5A83-7852-9448-9C15-D43093DC2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99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5A19-816B-8449-BE03-4E3A3A0EF1E5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5A83-7852-9448-9C15-D43093DC2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12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5A19-816B-8449-BE03-4E3A3A0EF1E5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5A83-7852-9448-9C15-D43093DC2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172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5A19-816B-8449-BE03-4E3A3A0EF1E5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5A83-7852-9448-9C15-D43093DC2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0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5A19-816B-8449-BE03-4E3A3A0EF1E5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5A83-7852-9448-9C15-D43093DC2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9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35A19-816B-8449-BE03-4E3A3A0EF1E5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85A83-7852-9448-9C15-D43093DC2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53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AYBA.Chairman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mailto:JAYBA.Chairman@gmai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JAYBA.Chairman@gmai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JAYBA.Chairman@gmail.co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aircraft&#10;&#10;Description automatically generated">
            <a:extLst>
              <a:ext uri="{FF2B5EF4-FFF2-40B4-BE49-F238E27FC236}">
                <a16:creationId xmlns:a16="http://schemas.microsoft.com/office/drawing/2014/main" id="{E3175D5B-F1B7-9B48-4E6F-2916620F5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95539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FB41511-6EC3-DFF2-F0D6-C047427068AD}"/>
              </a:ext>
            </a:extLst>
          </p:cNvPr>
          <p:cNvSpPr/>
          <p:nvPr/>
        </p:nvSpPr>
        <p:spPr>
          <a:xfrm>
            <a:off x="0" y="6353582"/>
            <a:ext cx="7772400" cy="3704817"/>
          </a:xfrm>
          <a:prstGeom prst="rect">
            <a:avLst/>
          </a:prstGeom>
          <a:solidFill>
            <a:srgbClr val="F3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C8D8BA-D9C4-AAA3-59B1-B1E09F070D0C}"/>
              </a:ext>
            </a:extLst>
          </p:cNvPr>
          <p:cNvSpPr txBox="1"/>
          <p:nvPr/>
        </p:nvSpPr>
        <p:spPr>
          <a:xfrm>
            <a:off x="482600" y="6064523"/>
            <a:ext cx="72136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04040"/>
                </a:solidFill>
                <a:effectLst/>
              </a:rPr>
              <a:t>Join the 2026 JAYBA and J-Hawks sponsorship </a:t>
            </a:r>
            <a:r>
              <a:rPr lang="en-US" b="1" dirty="0">
                <a:solidFill>
                  <a:srgbClr val="404040"/>
                </a:solidFill>
              </a:rPr>
              <a:t>t</a:t>
            </a:r>
            <a:r>
              <a:rPr lang="en-US" b="1" dirty="0">
                <a:solidFill>
                  <a:srgbClr val="404040"/>
                </a:solidFill>
                <a:effectLst/>
              </a:rPr>
              <a:t>eam</a:t>
            </a:r>
          </a:p>
          <a:p>
            <a:endParaRPr lang="en-US" sz="500" dirty="0">
              <a:solidFill>
                <a:srgbClr val="404040"/>
              </a:solidFill>
              <a:effectLst/>
            </a:endParaRPr>
          </a:p>
          <a:p>
            <a:r>
              <a:rPr lang="en-US" sz="1600" dirty="0">
                <a:solidFill>
                  <a:srgbClr val="404040"/>
                </a:solidFill>
                <a:effectLst/>
              </a:rPr>
              <a:t>The Jackson Area Youth Baseball Association (JAYBA) and Jackson J-Hawks are</a:t>
            </a:r>
          </a:p>
          <a:p>
            <a:r>
              <a:rPr lang="en-US" sz="1600" dirty="0">
                <a:solidFill>
                  <a:srgbClr val="404040"/>
                </a:solidFill>
                <a:effectLst/>
              </a:rPr>
              <a:t>Community-driven 501(C)(3) nonprofit organizations. Thanks to volunteers and</a:t>
            </a:r>
            <a:r>
              <a:rPr lang="en-US" sz="1600" dirty="0">
                <a:solidFill>
                  <a:srgbClr val="404040"/>
                </a:solidFill>
              </a:rPr>
              <a:t>  </a:t>
            </a:r>
            <a:r>
              <a:rPr lang="en-US" sz="1600" dirty="0">
                <a:solidFill>
                  <a:srgbClr val="404040"/>
                </a:solidFill>
                <a:effectLst/>
              </a:rPr>
              <a:t>support from local businesses we’re able to provide a safe and competitive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>
                <a:solidFill>
                  <a:srgbClr val="404040"/>
                </a:solidFill>
                <a:effectLst/>
              </a:rPr>
              <a:t>environment for youth baseball players (ages 5-14) to learn baseball while developing personal skills. </a:t>
            </a:r>
          </a:p>
          <a:p>
            <a:endParaRPr lang="en-US" sz="500" dirty="0">
              <a:solidFill>
                <a:srgbClr val="40404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  <a:effectLst/>
              </a:rPr>
              <a:t>Our home diamonds are located at 3146 Division Rd. in Jackson, WI.</a:t>
            </a:r>
          </a:p>
          <a:p>
            <a:endParaRPr lang="en-US" sz="500" dirty="0">
              <a:solidFill>
                <a:srgbClr val="40404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  <a:effectLst/>
              </a:rPr>
              <a:t>JAYBA and J-Hawks teams will host over 175 league games and two (2) annual Jackson Grand Slamboree tournaments. </a:t>
            </a:r>
          </a:p>
          <a:p>
            <a:endParaRPr lang="en-US" sz="500" dirty="0">
              <a:solidFill>
                <a:srgbClr val="40404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  <a:effectLst/>
              </a:rPr>
              <a:t>Games and tournaments draw teams, families and guests from local and   regional communities.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C22290-8ECB-491D-35C1-FAB2267917B9}"/>
              </a:ext>
            </a:extLst>
          </p:cNvPr>
          <p:cNvSpPr/>
          <p:nvPr/>
        </p:nvSpPr>
        <p:spPr>
          <a:xfrm>
            <a:off x="0" y="9553984"/>
            <a:ext cx="7772400" cy="504416"/>
          </a:xfrm>
          <a:prstGeom prst="rect">
            <a:avLst/>
          </a:prstGeom>
          <a:solidFill>
            <a:srgbClr val="8F0C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B735C24B-B68E-E4F2-2216-4198B9F84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36" y="425650"/>
            <a:ext cx="857700" cy="8549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FFE371-15C5-81AC-7417-8F2CEB39B78C}"/>
              </a:ext>
            </a:extLst>
          </p:cNvPr>
          <p:cNvSpPr txBox="1"/>
          <p:nvPr/>
        </p:nvSpPr>
        <p:spPr>
          <a:xfrm>
            <a:off x="0" y="9654306"/>
            <a:ext cx="7772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3F3F3"/>
                </a:solidFill>
                <a:effectLst/>
              </a:rPr>
              <a:t>For more information, email </a:t>
            </a:r>
            <a:r>
              <a:rPr lang="en-US" sz="1400" dirty="0">
                <a:solidFill>
                  <a:schemeClr val="bg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JAYBA.Chairman@gmail.com</a:t>
            </a:r>
            <a:r>
              <a:rPr lang="en-US" sz="140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dirty="0">
                <a:solidFill>
                  <a:srgbClr val="F3F3F3"/>
                </a:solidFill>
                <a:effectLst/>
              </a:rPr>
              <a:t>or , visit our website at www.jayba-wi.com</a:t>
            </a:r>
          </a:p>
        </p:txBody>
      </p:sp>
    </p:spTree>
    <p:extLst>
      <p:ext uri="{BB962C8B-B14F-4D97-AF65-F5344CB8AC3E}">
        <p14:creationId xmlns:p14="http://schemas.microsoft.com/office/powerpoint/2010/main" val="767585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6C22290-8ECB-491D-35C1-FAB2267917B9}"/>
              </a:ext>
            </a:extLst>
          </p:cNvPr>
          <p:cNvSpPr/>
          <p:nvPr/>
        </p:nvSpPr>
        <p:spPr>
          <a:xfrm>
            <a:off x="0" y="9580599"/>
            <a:ext cx="7772400" cy="504416"/>
          </a:xfrm>
          <a:prstGeom prst="rect">
            <a:avLst/>
          </a:prstGeom>
          <a:solidFill>
            <a:srgbClr val="002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2F07FF-23FD-0DFC-7EF0-670AA5397E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569"/>
          <a:stretch/>
        </p:blipFill>
        <p:spPr>
          <a:xfrm>
            <a:off x="0" y="0"/>
            <a:ext cx="7772400" cy="23513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E6762B-7253-23BC-6297-75053840C2F0}"/>
              </a:ext>
            </a:extLst>
          </p:cNvPr>
          <p:cNvSpPr/>
          <p:nvPr/>
        </p:nvSpPr>
        <p:spPr>
          <a:xfrm rot="21352464">
            <a:off x="927206" y="2186557"/>
            <a:ext cx="2966980" cy="881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2BACE7-5EE0-4C34-E537-5677D007C55D}"/>
              </a:ext>
            </a:extLst>
          </p:cNvPr>
          <p:cNvSpPr/>
          <p:nvPr/>
        </p:nvSpPr>
        <p:spPr>
          <a:xfrm rot="21352464">
            <a:off x="3888244" y="2001876"/>
            <a:ext cx="2023242" cy="881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A00BD6-D6CD-300C-4802-F718B71BD4F4}"/>
              </a:ext>
            </a:extLst>
          </p:cNvPr>
          <p:cNvSpPr/>
          <p:nvPr/>
        </p:nvSpPr>
        <p:spPr>
          <a:xfrm rot="21352464">
            <a:off x="4215562" y="1915454"/>
            <a:ext cx="2086844" cy="945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A486D7-A079-9AD2-18A3-44796B49D417}"/>
              </a:ext>
            </a:extLst>
          </p:cNvPr>
          <p:cNvSpPr/>
          <p:nvPr/>
        </p:nvSpPr>
        <p:spPr>
          <a:xfrm rot="21352464">
            <a:off x="3597985" y="2154817"/>
            <a:ext cx="2086844" cy="945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7D4664-87EE-F610-9C74-F19D592936B3}"/>
              </a:ext>
            </a:extLst>
          </p:cNvPr>
          <p:cNvSpPr/>
          <p:nvPr/>
        </p:nvSpPr>
        <p:spPr>
          <a:xfrm rot="21352464">
            <a:off x="133487" y="179357"/>
            <a:ext cx="2086844" cy="520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3FE474-BDA7-A0F3-79DA-4D5F23DEBDCE}"/>
              </a:ext>
            </a:extLst>
          </p:cNvPr>
          <p:cNvSpPr/>
          <p:nvPr/>
        </p:nvSpPr>
        <p:spPr>
          <a:xfrm rot="21352464">
            <a:off x="145347" y="1036158"/>
            <a:ext cx="2966980" cy="881743"/>
          </a:xfrm>
          <a:prstGeom prst="rect">
            <a:avLst/>
          </a:prstGeom>
          <a:solidFill>
            <a:srgbClr val="002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E7F1B7-A37F-4929-6451-A1342A795A50}"/>
              </a:ext>
            </a:extLst>
          </p:cNvPr>
          <p:cNvSpPr txBox="1"/>
          <p:nvPr/>
        </p:nvSpPr>
        <p:spPr>
          <a:xfrm>
            <a:off x="246262" y="2596590"/>
            <a:ext cx="72798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404040"/>
                </a:solidFill>
                <a:effectLst/>
              </a:rPr>
              <a:t>Help us make the 2026 season a home run! </a:t>
            </a:r>
          </a:p>
          <a:p>
            <a:endParaRPr lang="en-US" sz="600" dirty="0">
              <a:solidFill>
                <a:srgbClr val="404040"/>
              </a:solidFill>
              <a:effectLst/>
            </a:endParaRPr>
          </a:p>
          <a:p>
            <a:r>
              <a:rPr lang="en-US" dirty="0">
                <a:solidFill>
                  <a:srgbClr val="404040"/>
                </a:solidFill>
                <a:effectLst/>
              </a:rPr>
              <a:t>As a 501 (C)(3), 100% of sponsorship funds </a:t>
            </a:r>
            <a:r>
              <a:rPr lang="en-US" dirty="0">
                <a:solidFill>
                  <a:srgbClr val="404040"/>
                </a:solidFill>
              </a:rPr>
              <a:t>are used to </a:t>
            </a:r>
            <a:r>
              <a:rPr lang="en-US" dirty="0">
                <a:solidFill>
                  <a:srgbClr val="404040"/>
                </a:solidFill>
                <a:effectLst/>
              </a:rPr>
              <a:t>support our league’s players, facilities and equipment improvements, and special community programs. 2026 s</a:t>
            </a:r>
            <a:r>
              <a:rPr lang="en-US" dirty="0">
                <a:solidFill>
                  <a:srgbClr val="404040"/>
                </a:solidFill>
              </a:rPr>
              <a:t>ponsor support will help: </a:t>
            </a:r>
            <a:endParaRPr lang="en-US" dirty="0">
              <a:solidFill>
                <a:srgbClr val="404040"/>
              </a:solidFill>
              <a:effectLst/>
            </a:endParaRP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8B071479-E07E-7729-F072-91BDC2227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808057"/>
              </p:ext>
            </p:extLst>
          </p:nvPr>
        </p:nvGraphicFramePr>
        <p:xfrm>
          <a:off x="289941" y="4039065"/>
          <a:ext cx="7307826" cy="5013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679">
                  <a:extLst>
                    <a:ext uri="{9D8B030D-6E8A-4147-A177-3AD203B41FA5}">
                      <a16:colId xmlns:a16="http://schemas.microsoft.com/office/drawing/2014/main" val="4050071107"/>
                    </a:ext>
                  </a:extLst>
                </a:gridCol>
                <a:gridCol w="4637147">
                  <a:extLst>
                    <a:ext uri="{9D8B030D-6E8A-4147-A177-3AD203B41FA5}">
                      <a16:colId xmlns:a16="http://schemas.microsoft.com/office/drawing/2014/main" val="3674229053"/>
                    </a:ext>
                  </a:extLst>
                </a:gridCol>
              </a:tblGrid>
              <a:tr h="114047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JAYBA and J-Hawks Teams</a:t>
                      </a:r>
                    </a:p>
                  </a:txBody>
                  <a:tcPr>
                    <a:solidFill>
                      <a:srgbClr val="00256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Player uniforms (hats, shirts, bags and socks)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equipment (helmets, bats, balls, catcher’s gear)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Maintains low-cost registration fees and waives them for those in need of financial assistance.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171580"/>
                  </a:ext>
                </a:extLst>
              </a:tr>
              <a:tr h="1844842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Player and Family </a:t>
                      </a:r>
                    </a:p>
                    <a:p>
                      <a:r>
                        <a:rPr lang="en-US" sz="15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Support</a:t>
                      </a:r>
                    </a:p>
                  </a:txBody>
                  <a:tcPr>
                    <a:solidFill>
                      <a:srgbClr val="00256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JAYBA hosts off-season and in-season events including player camps and tournaments.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Sponsor support helps with registration fees and equipment for players in need of financial assistance.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Sponsor support helps to offset the costs associated with the JAYBA end-of-season party for players and families.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791160"/>
                  </a:ext>
                </a:extLst>
              </a:tr>
              <a:tr h="2028609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Facilities/Field Maintenance and Improvements </a:t>
                      </a:r>
                    </a:p>
                  </a:txBody>
                  <a:tcPr>
                    <a:solidFill>
                      <a:srgbClr val="00256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Fence repairs on all diamonds.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Replacing protective netting.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Adding new benches and bleachers.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Ongoing field and grounds maintenance.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Maintaining and replacing field equipment.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Scoreboard maintenance.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Practice facilities providing players with access and training opportunities during winter months.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416568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EE22F861-794D-3A9C-9A95-D83B53230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929" y="1954844"/>
            <a:ext cx="1162523" cy="11155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065A4C-0F7B-4793-7929-1310E1C17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704" y="2429010"/>
            <a:ext cx="1196392" cy="5981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D186DB-BEEA-73A6-8341-36A74185A0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09" y="227092"/>
            <a:ext cx="1314843" cy="1664863"/>
          </a:xfrm>
          <a:prstGeom prst="rect">
            <a:avLst/>
          </a:prstGeom>
        </p:spPr>
      </p:pic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034DDB57-A931-D778-4D8E-E3CBD383D1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136" y="337906"/>
            <a:ext cx="1066409" cy="10629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D8F6ED-0DEE-8E0B-3489-AE37C0762743}"/>
              </a:ext>
            </a:extLst>
          </p:cNvPr>
          <p:cNvSpPr txBox="1"/>
          <p:nvPr/>
        </p:nvSpPr>
        <p:spPr>
          <a:xfrm>
            <a:off x="0" y="9654306"/>
            <a:ext cx="7772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3F3F3"/>
                </a:solidFill>
                <a:effectLst/>
              </a:rPr>
              <a:t>For more information, email </a:t>
            </a:r>
            <a:r>
              <a:rPr lang="en-US" sz="1400" dirty="0">
                <a:solidFill>
                  <a:schemeClr val="bg1"/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JAYBA.Chairman@gmail.com</a:t>
            </a:r>
            <a:r>
              <a:rPr lang="en-US" sz="140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dirty="0">
                <a:solidFill>
                  <a:srgbClr val="F3F3F3"/>
                </a:solidFill>
                <a:effectLst/>
              </a:rPr>
              <a:t>or , visit our website at www.jayba-wi.com</a:t>
            </a:r>
          </a:p>
        </p:txBody>
      </p:sp>
    </p:spTree>
    <p:extLst>
      <p:ext uri="{BB962C8B-B14F-4D97-AF65-F5344CB8AC3E}">
        <p14:creationId xmlns:p14="http://schemas.microsoft.com/office/powerpoint/2010/main" val="225083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6C22290-8ECB-491D-35C1-FAB2267917B9}"/>
              </a:ext>
            </a:extLst>
          </p:cNvPr>
          <p:cNvSpPr/>
          <p:nvPr/>
        </p:nvSpPr>
        <p:spPr>
          <a:xfrm>
            <a:off x="0" y="9580599"/>
            <a:ext cx="7772400" cy="504416"/>
          </a:xfrm>
          <a:prstGeom prst="rect">
            <a:avLst/>
          </a:prstGeom>
          <a:solidFill>
            <a:srgbClr val="002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2F07FF-23FD-0DFC-7EF0-670AA5397E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569"/>
          <a:stretch/>
        </p:blipFill>
        <p:spPr>
          <a:xfrm>
            <a:off x="0" y="0"/>
            <a:ext cx="7772400" cy="23513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E6762B-7253-23BC-6297-75053840C2F0}"/>
              </a:ext>
            </a:extLst>
          </p:cNvPr>
          <p:cNvSpPr/>
          <p:nvPr/>
        </p:nvSpPr>
        <p:spPr>
          <a:xfrm rot="21352464">
            <a:off x="927206" y="2186557"/>
            <a:ext cx="2966980" cy="881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2BACE7-5EE0-4C34-E537-5677D007C55D}"/>
              </a:ext>
            </a:extLst>
          </p:cNvPr>
          <p:cNvSpPr/>
          <p:nvPr/>
        </p:nvSpPr>
        <p:spPr>
          <a:xfrm rot="21352464">
            <a:off x="3888244" y="2001876"/>
            <a:ext cx="2023242" cy="881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A00BD6-D6CD-300C-4802-F718B71BD4F4}"/>
              </a:ext>
            </a:extLst>
          </p:cNvPr>
          <p:cNvSpPr/>
          <p:nvPr/>
        </p:nvSpPr>
        <p:spPr>
          <a:xfrm rot="21352464">
            <a:off x="4215562" y="1915454"/>
            <a:ext cx="2086844" cy="945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A486D7-A079-9AD2-18A3-44796B49D417}"/>
              </a:ext>
            </a:extLst>
          </p:cNvPr>
          <p:cNvSpPr/>
          <p:nvPr/>
        </p:nvSpPr>
        <p:spPr>
          <a:xfrm rot="21352464">
            <a:off x="3822442" y="2023392"/>
            <a:ext cx="2086844" cy="945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7D4664-87EE-F610-9C74-F19D592936B3}"/>
              </a:ext>
            </a:extLst>
          </p:cNvPr>
          <p:cNvSpPr/>
          <p:nvPr/>
        </p:nvSpPr>
        <p:spPr>
          <a:xfrm rot="21352464">
            <a:off x="133487" y="179357"/>
            <a:ext cx="2086844" cy="520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3FE474-BDA7-A0F3-79DA-4D5F23DEBDCE}"/>
              </a:ext>
            </a:extLst>
          </p:cNvPr>
          <p:cNvSpPr/>
          <p:nvPr/>
        </p:nvSpPr>
        <p:spPr>
          <a:xfrm rot="21352464">
            <a:off x="145347" y="1036158"/>
            <a:ext cx="2966980" cy="881743"/>
          </a:xfrm>
          <a:prstGeom prst="rect">
            <a:avLst/>
          </a:prstGeom>
          <a:solidFill>
            <a:srgbClr val="002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03056571-921A-948F-9861-D4380D94B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510458"/>
              </p:ext>
            </p:extLst>
          </p:nvPr>
        </p:nvGraphicFramePr>
        <p:xfrm>
          <a:off x="229846" y="2813616"/>
          <a:ext cx="7235358" cy="5457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543">
                  <a:extLst>
                    <a:ext uri="{9D8B030D-6E8A-4147-A177-3AD203B41FA5}">
                      <a16:colId xmlns:a16="http://schemas.microsoft.com/office/drawing/2014/main" val="243956159"/>
                    </a:ext>
                  </a:extLst>
                </a:gridCol>
                <a:gridCol w="1160585">
                  <a:extLst>
                    <a:ext uri="{9D8B030D-6E8A-4147-A177-3AD203B41FA5}">
                      <a16:colId xmlns:a16="http://schemas.microsoft.com/office/drawing/2014/main" val="2420400837"/>
                    </a:ext>
                  </a:extLst>
                </a:gridCol>
                <a:gridCol w="5363230">
                  <a:extLst>
                    <a:ext uri="{9D8B030D-6E8A-4147-A177-3AD203B41FA5}">
                      <a16:colId xmlns:a16="http://schemas.microsoft.com/office/drawing/2014/main" val="369045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Levels </a:t>
                      </a:r>
                    </a:p>
                  </a:txBody>
                  <a:tcPr>
                    <a:solidFill>
                      <a:srgbClr val="0025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Investment</a:t>
                      </a:r>
                    </a:p>
                  </a:txBody>
                  <a:tcPr>
                    <a:solidFill>
                      <a:srgbClr val="0025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Sponsor Receives </a:t>
                      </a:r>
                    </a:p>
                  </a:txBody>
                  <a:tcPr>
                    <a:solidFill>
                      <a:srgbClr val="0025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681651"/>
                  </a:ext>
                </a:extLst>
              </a:tr>
              <a:tr h="216839">
                <a:tc>
                  <a:txBody>
                    <a:bodyPr/>
                    <a:lstStyle/>
                    <a:p>
                      <a:r>
                        <a:rPr lang="en-US" sz="1400" b="1" dirty="0"/>
                        <a:t>Level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Company name, logo and description on the JAYBA website and social media.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694102"/>
                  </a:ext>
                </a:extLst>
              </a:tr>
              <a:tr h="712872"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n-US" sz="1400" b="1" dirty="0"/>
                        <a:t>Level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US" sz="1400" b="1" dirty="0"/>
                        <a:t>$300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sponsor (company name/logo on team uniform or team banner)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Company name, logo and description on the JAYBA website and social media.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sponsor plaque (delivered post season).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364534"/>
                  </a:ext>
                </a:extLst>
              </a:tr>
              <a:tr h="407728"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n-US" sz="1400" b="1" dirty="0"/>
                        <a:t>Level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$350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Custom company banner (company name/logo/info) placed on outfield fence in one field location for the entire 2026 season and Slamboree tournaments.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Company name, logo and description on the JAYBA website and social media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196677"/>
                  </a:ext>
                </a:extLst>
              </a:tr>
              <a:tr h="40772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400" b="1" dirty="0"/>
                        <a:t>Level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b="1" dirty="0"/>
                        <a:t>$650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Two (2) custom team banners placed on outfield fences for entire </a:t>
                      </a: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r>
                        <a:rPr lang="en-US" sz="1200" dirty="0"/>
                        <a:t> season and during </a:t>
                      </a: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r>
                        <a:rPr lang="en-US" sz="1200" dirty="0"/>
                        <a:t> Slamboree tournaments.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Company name, logo and description on the JAYBA website and social media.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107858"/>
                  </a:ext>
                </a:extLst>
              </a:tr>
              <a:tr h="588940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r>
                        <a:rPr lang="en-US" sz="1400" b="1" dirty="0"/>
                        <a:t>Level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sz="1400" b="1" dirty="0"/>
                        <a:t>$750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sponsor (company name/logo on team uniform or team banner).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One (1) custom team banners placed on outfield fences for entire </a:t>
                      </a: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r>
                        <a:rPr lang="en-US" sz="1200" dirty="0"/>
                        <a:t> season.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Company name, logo and description on the JAYBA website and social media.</a:t>
                      </a:r>
                    </a:p>
                    <a:p>
                      <a:pPr marL="171450" marR="0" lvl="0" indent="-17145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sponsor plaque (delivered post-season).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422525"/>
                  </a:ext>
                </a:extLst>
              </a:tr>
              <a:tr h="679546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r>
                        <a:rPr lang="en-US" sz="1400" b="1" dirty="0"/>
                        <a:t>Level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sz="1400" b="1" dirty="0"/>
                        <a:t>$1,000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sponsor (company name/logo on team uniform or team banner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One (1) custom team banners placed on outfield fences for entire </a:t>
                      </a: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2026 season</a:t>
                      </a:r>
                      <a:r>
                        <a:rPr lang="en-US" sz="1200" dirty="0"/>
                        <a:t>.</a:t>
                      </a:r>
                    </a:p>
                    <a:p>
                      <a:pPr marL="171450" marR="0" lvl="0" indent="-17145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Outfield Scoreboard Signage (with company name/logo).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Company name, logo and description on the JAYBA website and social media.</a:t>
                      </a:r>
                    </a:p>
                    <a:p>
                      <a:pPr marL="171450" marR="0" lvl="0" indent="-17145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sponsor plaque (delivered post-season).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67935"/>
                  </a:ext>
                </a:extLst>
              </a:tr>
              <a:tr h="679546">
                <a:tc>
                  <a:txBody>
                    <a:bodyPr/>
                    <a:lstStyle/>
                    <a:p>
                      <a:pPr>
                        <a:lnSpc>
                          <a:spcPct val="300000"/>
                        </a:lnSpc>
                      </a:pPr>
                      <a:r>
                        <a:rPr lang="en-US" sz="1400" b="1" dirty="0"/>
                        <a:t>Level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sz="1400" b="1" dirty="0"/>
                        <a:t>$1,500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sponsor (company name/logo on team uniform or team banner</a:t>
                      </a:r>
                      <a:r>
                        <a:rPr lang="en-US" sz="1200" i="0" dirty="0"/>
                        <a:t>).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Two (2) custom team banners placed on outfield fences for entire 2026 season.</a:t>
                      </a:r>
                    </a:p>
                    <a:p>
                      <a:pPr marL="171450" marR="0" lvl="0" indent="-17145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Outfield Scoreboard Signage (with company name/logo).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Company name, logo and description on the JAYBA website and social media.</a:t>
                      </a:r>
                    </a:p>
                    <a:p>
                      <a:pPr marL="171450" marR="0" lvl="0" indent="-17145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sponsor plaque (delivered post-season).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14119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8E0A0FF-7E85-FD9F-C59D-E24E4D1DAC28}"/>
              </a:ext>
            </a:extLst>
          </p:cNvPr>
          <p:cNvSpPr txBox="1"/>
          <p:nvPr/>
        </p:nvSpPr>
        <p:spPr>
          <a:xfrm>
            <a:off x="-9114" y="1003733"/>
            <a:ext cx="3486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2026 Sponsorship Options/Levels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CE54BA-AA4A-6D30-0A5B-A00A243FC1CC}"/>
              </a:ext>
            </a:extLst>
          </p:cNvPr>
          <p:cNvSpPr txBox="1"/>
          <p:nvPr/>
        </p:nvSpPr>
        <p:spPr>
          <a:xfrm>
            <a:off x="0" y="9654306"/>
            <a:ext cx="7772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3F3F3"/>
                </a:solidFill>
                <a:effectLst/>
              </a:rPr>
              <a:t>For more information email, </a:t>
            </a:r>
            <a:r>
              <a:rPr lang="en-US" sz="1400" dirty="0">
                <a:solidFill>
                  <a:schemeClr val="bg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JAYBA.Chairman@gmail.com</a:t>
            </a:r>
            <a:r>
              <a:rPr lang="en-US" sz="140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dirty="0">
                <a:solidFill>
                  <a:srgbClr val="F3F3F3"/>
                </a:solidFill>
                <a:effectLst/>
              </a:rPr>
              <a:t>or , visit our website at www.jayba-wi.com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00BCE3-E9B3-4090-7EDB-6413DC1003AB}"/>
              </a:ext>
            </a:extLst>
          </p:cNvPr>
          <p:cNvSpPr txBox="1"/>
          <p:nvPr/>
        </p:nvSpPr>
        <p:spPr>
          <a:xfrm>
            <a:off x="259952" y="9248240"/>
            <a:ext cx="72802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404040"/>
                </a:solidFill>
              </a:rPr>
              <a:t>If you have any additional sponsorship ideas for us to consider, please contact us:  </a:t>
            </a:r>
            <a:r>
              <a:rPr lang="en-US" sz="1200" b="1" dirty="0" err="1">
                <a:solidFill>
                  <a:srgbClr val="404040"/>
                </a:solidFill>
              </a:rPr>
              <a:t>JAYBA.Chairman@gmail.com</a:t>
            </a:r>
            <a:r>
              <a:rPr lang="en-US" sz="1200" b="1" dirty="0">
                <a:solidFill>
                  <a:srgbClr val="40404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0962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7D4664-87EE-F610-9C74-F19D592936B3}"/>
              </a:ext>
            </a:extLst>
          </p:cNvPr>
          <p:cNvSpPr/>
          <p:nvPr/>
        </p:nvSpPr>
        <p:spPr>
          <a:xfrm rot="21352464">
            <a:off x="133487" y="179357"/>
            <a:ext cx="2086844" cy="520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17BD7F-F5B5-09F1-10F4-F963CAB23FBC}"/>
              </a:ext>
            </a:extLst>
          </p:cNvPr>
          <p:cNvSpPr/>
          <p:nvPr/>
        </p:nvSpPr>
        <p:spPr>
          <a:xfrm>
            <a:off x="377469" y="2927115"/>
            <a:ext cx="738553" cy="73855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$175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7897E-7425-D34F-B100-54155C31CD85}"/>
              </a:ext>
            </a:extLst>
          </p:cNvPr>
          <p:cNvSpPr/>
          <p:nvPr/>
        </p:nvSpPr>
        <p:spPr>
          <a:xfrm>
            <a:off x="1313595" y="2927115"/>
            <a:ext cx="738553" cy="73855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$300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F0660C-82DB-2D49-88EB-6A5E01616759}"/>
              </a:ext>
            </a:extLst>
          </p:cNvPr>
          <p:cNvSpPr/>
          <p:nvPr/>
        </p:nvSpPr>
        <p:spPr>
          <a:xfrm>
            <a:off x="2236345" y="2927115"/>
            <a:ext cx="738553" cy="73855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$350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4F75612-6F07-55D5-62EB-5B87296CE1E4}"/>
              </a:ext>
            </a:extLst>
          </p:cNvPr>
          <p:cNvSpPr/>
          <p:nvPr/>
        </p:nvSpPr>
        <p:spPr>
          <a:xfrm>
            <a:off x="3171082" y="2927115"/>
            <a:ext cx="738553" cy="73855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$650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F33E0F-B17D-1006-0145-EFBAF868ABE8}"/>
              </a:ext>
            </a:extLst>
          </p:cNvPr>
          <p:cNvSpPr/>
          <p:nvPr/>
        </p:nvSpPr>
        <p:spPr>
          <a:xfrm>
            <a:off x="4105819" y="2927115"/>
            <a:ext cx="738553" cy="73855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$750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65A41C-9F7F-3A80-BA24-6A07EE12AFDA}"/>
              </a:ext>
            </a:extLst>
          </p:cNvPr>
          <p:cNvSpPr/>
          <p:nvPr/>
        </p:nvSpPr>
        <p:spPr>
          <a:xfrm>
            <a:off x="5040556" y="2927115"/>
            <a:ext cx="738553" cy="73855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$1,000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A3B235-9D4F-6DFC-357D-B39A3D3B19A2}"/>
              </a:ext>
            </a:extLst>
          </p:cNvPr>
          <p:cNvSpPr/>
          <p:nvPr/>
        </p:nvSpPr>
        <p:spPr>
          <a:xfrm>
            <a:off x="5975293" y="2927115"/>
            <a:ext cx="738553" cy="73855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$1,500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21A2B05-33E1-0398-7111-275A8B37DF36}"/>
              </a:ext>
            </a:extLst>
          </p:cNvPr>
          <p:cNvSpPr/>
          <p:nvPr/>
        </p:nvSpPr>
        <p:spPr>
          <a:xfrm>
            <a:off x="2" y="-13919"/>
            <a:ext cx="7772398" cy="6227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DIN Condensed" pitchFamily="2" charset="0"/>
              </a:rPr>
              <a:t>2026 JAYBA / J-Hawks Sponsorship Form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B98E2D-0669-4163-4857-0915776F89B9}"/>
              </a:ext>
            </a:extLst>
          </p:cNvPr>
          <p:cNvSpPr txBox="1"/>
          <p:nvPr/>
        </p:nvSpPr>
        <p:spPr>
          <a:xfrm>
            <a:off x="187769" y="5664534"/>
            <a:ext cx="73949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Please provide us with your contact information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1B7D379-9E10-46D6-EC6F-C1518007B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908308"/>
              </p:ext>
            </p:extLst>
          </p:nvPr>
        </p:nvGraphicFramePr>
        <p:xfrm>
          <a:off x="301563" y="6274865"/>
          <a:ext cx="6966273" cy="184107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10641">
                  <a:extLst>
                    <a:ext uri="{9D8B030D-6E8A-4147-A177-3AD203B41FA5}">
                      <a16:colId xmlns:a16="http://schemas.microsoft.com/office/drawing/2014/main" val="1132640285"/>
                    </a:ext>
                  </a:extLst>
                </a:gridCol>
                <a:gridCol w="5455632">
                  <a:extLst>
                    <a:ext uri="{9D8B030D-6E8A-4147-A177-3AD203B41FA5}">
                      <a16:colId xmlns:a16="http://schemas.microsoft.com/office/drawing/2014/main" val="2821392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Business Name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432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Address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768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Contact Name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635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Phone Number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479292"/>
                  </a:ext>
                </a:extLst>
              </a:tr>
              <a:tr h="357719">
                <a:tc>
                  <a:txBody>
                    <a:bodyPr/>
                    <a:lstStyle/>
                    <a:p>
                      <a:r>
                        <a:rPr lang="en-US" sz="1400" b="1" dirty="0"/>
                        <a:t>Email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81452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342CFA4-5AA6-CB20-8BD2-3091CB343AFF}"/>
              </a:ext>
            </a:extLst>
          </p:cNvPr>
          <p:cNvSpPr txBox="1"/>
          <p:nvPr/>
        </p:nvSpPr>
        <p:spPr>
          <a:xfrm>
            <a:off x="259999" y="4028775"/>
            <a:ext cx="69662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Team/Player Sponsorship:</a:t>
            </a:r>
          </a:p>
          <a:p>
            <a:r>
              <a:rPr lang="en-US" sz="1400" dirty="0"/>
              <a:t>If there is a specific team and/or player’s team you’d like to sponsor, please note below: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6004C3-C603-BDF6-348A-01712E58F67E}"/>
              </a:ext>
            </a:extLst>
          </p:cNvPr>
          <p:cNvSpPr txBox="1"/>
          <p:nvPr/>
        </p:nvSpPr>
        <p:spPr>
          <a:xfrm>
            <a:off x="259999" y="750695"/>
            <a:ext cx="725047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Thank-You for your support! We look forward to partnering with you this season.  Please complete and mail the information below:</a:t>
            </a:r>
            <a:endParaRPr lang="en-US" sz="1600" b="1" dirty="0"/>
          </a:p>
          <a:p>
            <a:endParaRPr lang="en-US" sz="500" b="1" dirty="0"/>
          </a:p>
          <a:p>
            <a:r>
              <a:rPr lang="en-US" sz="1600" b="1" dirty="0"/>
              <a:t>Make Checks Payable to: JAYBA</a:t>
            </a:r>
          </a:p>
          <a:p>
            <a:endParaRPr lang="en-US" sz="500" b="1" dirty="0"/>
          </a:p>
          <a:p>
            <a:r>
              <a:rPr lang="en-US" sz="1600" b="1" dirty="0"/>
              <a:t>Mail Checks to:  </a:t>
            </a:r>
            <a:r>
              <a:rPr lang="en-US" sz="1600" b="1" dirty="0">
                <a:effectLst/>
              </a:rPr>
              <a:t>JAYBA P.O Box 353 Jackson, WI 53037</a:t>
            </a:r>
          </a:p>
          <a:p>
            <a:endParaRPr lang="en-US" sz="500" b="1" dirty="0">
              <a:effectLst/>
            </a:endParaRPr>
          </a:p>
          <a:p>
            <a:r>
              <a:rPr lang="en-US" sz="1600" b="1" dirty="0">
                <a:effectLst/>
              </a:rPr>
              <a:t>Payments due by:  </a:t>
            </a:r>
            <a:r>
              <a:rPr lang="en-US" sz="1600" b="1" u="sng" dirty="0">
                <a:effectLst/>
              </a:rPr>
              <a:t>March 27, 2026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B44BFB-3E93-5530-EF93-B4E5543C138B}"/>
              </a:ext>
            </a:extLst>
          </p:cNvPr>
          <p:cNvCxnSpPr/>
          <p:nvPr/>
        </p:nvCxnSpPr>
        <p:spPr>
          <a:xfrm>
            <a:off x="377469" y="5047178"/>
            <a:ext cx="662258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D6D5AA2-6308-46A8-68FD-33F69120A266}"/>
              </a:ext>
            </a:extLst>
          </p:cNvPr>
          <p:cNvSpPr txBox="1"/>
          <p:nvPr/>
        </p:nvSpPr>
        <p:spPr>
          <a:xfrm>
            <a:off x="301563" y="4697836"/>
            <a:ext cx="22892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Team: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A0F301-FB5F-BD41-8D09-E8655E1BED6A}"/>
              </a:ext>
            </a:extLst>
          </p:cNvPr>
          <p:cNvSpPr txBox="1"/>
          <p:nvPr/>
        </p:nvSpPr>
        <p:spPr>
          <a:xfrm>
            <a:off x="3743135" y="4693447"/>
            <a:ext cx="22892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Player: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C7D860-C31F-7D68-81CF-DE7B05B1F5F8}"/>
              </a:ext>
            </a:extLst>
          </p:cNvPr>
          <p:cNvSpPr txBox="1"/>
          <p:nvPr/>
        </p:nvSpPr>
        <p:spPr>
          <a:xfrm>
            <a:off x="259998" y="2461646"/>
            <a:ext cx="72504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Please </a:t>
            </a:r>
            <a:r>
              <a:rPr lang="en-US" sz="1600" b="1" u="sng" dirty="0"/>
              <a:t>circle</a:t>
            </a:r>
            <a:r>
              <a:rPr lang="en-US" sz="1600" b="1" dirty="0"/>
              <a:t> a sponsorship level below: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A66627-1CC9-5EA8-64C2-35502E4B4B9E}"/>
              </a:ext>
            </a:extLst>
          </p:cNvPr>
          <p:cNvSpPr txBox="1"/>
          <p:nvPr/>
        </p:nvSpPr>
        <p:spPr>
          <a:xfrm>
            <a:off x="-8037" y="9827439"/>
            <a:ext cx="1504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Form 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3965AA-0ACA-B852-3426-3E97155926D6}"/>
              </a:ext>
            </a:extLst>
          </p:cNvPr>
          <p:cNvSpPr txBox="1"/>
          <p:nvPr/>
        </p:nvSpPr>
        <p:spPr>
          <a:xfrm>
            <a:off x="301564" y="8938373"/>
            <a:ext cx="6924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</a:rPr>
              <a:t>Please email </a:t>
            </a:r>
            <a:r>
              <a:rPr lang="en-US" sz="1800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JAYBA.Chairman@gmail.com</a:t>
            </a:r>
            <a:r>
              <a:rPr lang="en-US" sz="1800" dirty="0">
                <a:effectLst/>
              </a:rPr>
              <a:t> </a:t>
            </a:r>
            <a:r>
              <a:rPr lang="en-US" dirty="0"/>
              <a:t>your company logo by March 27, 2026 </a:t>
            </a:r>
          </a:p>
        </p:txBody>
      </p:sp>
    </p:spTree>
    <p:extLst>
      <p:ext uri="{BB962C8B-B14F-4D97-AF65-F5344CB8AC3E}">
        <p14:creationId xmlns:p14="http://schemas.microsoft.com/office/powerpoint/2010/main" val="1871930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e81e75a6-66bc-4cf6-8321-df0fc6c2e155}" enabled="1" method="Standard" siteId="{69d70c73-6959-445c-a266-727935b5b61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4371</TotalTime>
  <Words>879</Words>
  <Application>Microsoft Office PowerPoint</Application>
  <PresentationFormat>Custom</PresentationFormat>
  <Paragraphs>109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DIN Condensed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Fernald</dc:creator>
  <cp:lastModifiedBy>Sarah Wittig</cp:lastModifiedBy>
  <cp:revision>7</cp:revision>
  <dcterms:created xsi:type="dcterms:W3CDTF">2023-01-29T18:06:01Z</dcterms:created>
  <dcterms:modified xsi:type="dcterms:W3CDTF">2026-01-19T19:05:57Z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81e75a6-66bc-4cf6-8321-df0fc6c2e155_Enabled">
    <vt:lpwstr>true</vt:lpwstr>
  </property>
  <property fmtid="{D5CDD505-2E9C-101B-9397-08002B2CF9AE}" pid="3" name="MSIP_Label_e81e75a6-66bc-4cf6-8321-df0fc6c2e155_SetDate">
    <vt:lpwstr>2024-03-14T17:24:08Z</vt:lpwstr>
  </property>
  <property fmtid="{D5CDD505-2E9C-101B-9397-08002B2CF9AE}" pid="4" name="MSIP_Label_e81e75a6-66bc-4cf6-8321-df0fc6c2e155_Method">
    <vt:lpwstr>Standard</vt:lpwstr>
  </property>
  <property fmtid="{D5CDD505-2E9C-101B-9397-08002B2CF9AE}" pid="5" name="MSIP_Label_e81e75a6-66bc-4cf6-8321-df0fc6c2e155_Name">
    <vt:lpwstr>Confidential</vt:lpwstr>
  </property>
  <property fmtid="{D5CDD505-2E9C-101B-9397-08002B2CF9AE}" pid="6" name="MSIP_Label_e81e75a6-66bc-4cf6-8321-df0fc6c2e155_SiteId">
    <vt:lpwstr>69d70c73-6959-445c-a266-727935b5b615</vt:lpwstr>
  </property>
  <property fmtid="{D5CDD505-2E9C-101B-9397-08002B2CF9AE}" pid="7" name="MSIP_Label_e81e75a6-66bc-4cf6-8321-df0fc6c2e155_ActionId">
    <vt:lpwstr>d4b50624-1863-47a2-8de5-c9e30d02e2ef</vt:lpwstr>
  </property>
  <property fmtid="{D5CDD505-2E9C-101B-9397-08002B2CF9AE}" pid="8" name="MSIP_Label_e81e75a6-66bc-4cf6-8321-df0fc6c2e155_ContentBits">
    <vt:lpwstr>0</vt:lpwstr>
  </property>
</Properties>
</file>