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68" r:id="rId3"/>
    <p:sldId id="267" r:id="rId4"/>
    <p:sldId id="261" r:id="rId5"/>
    <p:sldId id="262" r:id="rId6"/>
    <p:sldId id="263" r:id="rId7"/>
    <p:sldId id="264" r:id="rId8"/>
    <p:sldId id="265" r:id="rId9"/>
    <p:sldId id="266" r:id="rId10"/>
    <p:sldId id="269" r:id="rId11"/>
    <p:sldId id="270" r:id="rId12"/>
    <p:sldId id="271" r:id="rId13"/>
    <p:sldId id="27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70" autoAdjust="0"/>
    <p:restoredTop sz="70623" autoAdjust="0"/>
  </p:normalViewPr>
  <p:slideViewPr>
    <p:cSldViewPr snapToGrid="0">
      <p:cViewPr varScale="1">
        <p:scale>
          <a:sx n="60" d="100"/>
          <a:sy n="60" d="100"/>
        </p:scale>
        <p:origin x="86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32DFD2-9416-4045-8556-476D3F8F92F1}" type="datetimeFigureOut">
              <a:rPr lang="en-US" smtClean="0"/>
              <a:t>9/9/2021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E819EC-E201-490F-81DA-9F9EDD514313}" type="slidenum">
              <a:rPr lang="en-US" smtClean="0"/>
              <a:t>‹#›</a:t>
            </a:fld>
            <a:endParaRPr lang="en-US"/>
          </a:p>
        </p:txBody>
      </p:sp>
    </p:spTree>
    <p:extLst>
      <p:ext uri="{BB962C8B-B14F-4D97-AF65-F5344CB8AC3E}">
        <p14:creationId xmlns:p14="http://schemas.microsoft.com/office/powerpoint/2010/main" val="288422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Thank  you for taking time out of your evening to join us</a:t>
            </a:r>
          </a:p>
          <a:p>
            <a:pPr marL="171450" indent="-171450">
              <a:buFont typeface="Arial" panose="020B0604020202020204" pitchFamily="34" charset="0"/>
              <a:buChar char="•"/>
            </a:pPr>
            <a:r>
              <a:rPr lang="en-US" dirty="0"/>
              <a:t>First, I want to tell you what you can expect this evening</a:t>
            </a:r>
          </a:p>
          <a:p>
            <a:pPr marL="628650" lvl="1" indent="-171450">
              <a:buFont typeface="Arial" panose="020B0604020202020204" pitchFamily="34" charset="0"/>
              <a:buChar char="•"/>
            </a:pPr>
            <a:r>
              <a:rPr lang="en-US" dirty="0"/>
              <a:t>I’m going to be going through some slides, telling you what’s going on with Crew in the next few weeks</a:t>
            </a:r>
          </a:p>
          <a:p>
            <a:pPr marL="628650" lvl="1" indent="-171450">
              <a:buFont typeface="Arial" panose="020B0604020202020204" pitchFamily="34" charset="0"/>
              <a:buChar char="•"/>
            </a:pPr>
            <a:r>
              <a:rPr lang="en-US" dirty="0"/>
              <a:t>I’m going to mute you during the slide presentation</a:t>
            </a:r>
          </a:p>
          <a:p>
            <a:pPr marL="628650" lvl="1" indent="-171450">
              <a:buFont typeface="Arial" panose="020B0604020202020204" pitchFamily="34" charset="0"/>
              <a:buChar char="•"/>
            </a:pPr>
            <a:r>
              <a:rPr lang="en-US" dirty="0"/>
              <a:t>If you have a question, please type it in the chat</a:t>
            </a:r>
          </a:p>
          <a:p>
            <a:pPr marL="628650" lvl="1" indent="-171450">
              <a:buFont typeface="Arial" panose="020B0604020202020204" pitchFamily="34" charset="0"/>
              <a:buChar char="•"/>
            </a:pPr>
            <a:r>
              <a:rPr lang="en-US" dirty="0"/>
              <a:t>After the presentation, I will go through and answer the questions in the chat</a:t>
            </a:r>
          </a:p>
          <a:p>
            <a:pPr marL="628650" lvl="1" indent="-171450">
              <a:buFont typeface="Arial" panose="020B0604020202020204" pitchFamily="34" charset="0"/>
              <a:buChar char="•"/>
            </a:pPr>
            <a:r>
              <a:rPr lang="en-US" dirty="0"/>
              <a:t>Then, I’ll unmute everyone and open the floor to additional questions</a:t>
            </a:r>
          </a:p>
          <a:p>
            <a:pPr marL="628650" lvl="1"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Each slide deck will be updated with information from the Q&amp;A session and posted on the website. </a:t>
            </a:r>
          </a:p>
          <a:p>
            <a:pPr marL="628650" lvl="1" indent="-171450">
              <a:buFont typeface="Arial" panose="020B0604020202020204" pitchFamily="34" charset="0"/>
              <a:buChar char="•"/>
            </a:pPr>
            <a:r>
              <a:rPr lang="en-US" dirty="0"/>
              <a:t>You will be able to find it in the dropdowns under the Parents tab and under the About tab</a:t>
            </a:r>
          </a:p>
          <a:p>
            <a:pPr marL="628650" lvl="1" indent="-171450">
              <a:buFont typeface="Arial" panose="020B0604020202020204" pitchFamily="34" charset="0"/>
              <a:buChar char="•"/>
            </a:pPr>
            <a:r>
              <a:rPr lang="en-US" dirty="0"/>
              <a:t>We feel this approach is more user-friendly than recording, and avoids all the pitfalls of the recordings</a:t>
            </a:r>
          </a:p>
          <a:p>
            <a:pPr marL="628650" lvl="1" indent="-171450">
              <a:buFont typeface="Arial" panose="020B0604020202020204" pitchFamily="34" charset="0"/>
              <a:buChar char="•"/>
            </a:pPr>
            <a:r>
              <a:rPr lang="en-US" dirty="0"/>
              <a:t>I will not read the slides to you, just provide a brief overview of them (I hate when people read for me)</a:t>
            </a:r>
          </a:p>
          <a:p>
            <a:pPr marL="628650" lvl="1" indent="-171450">
              <a:buFont typeface="Arial" panose="020B0604020202020204" pitchFamily="34" charset="0"/>
              <a:buChar char="•"/>
            </a:pPr>
            <a:r>
              <a:rPr lang="en-US" dirty="0"/>
              <a:t>The slides are designed to be self-sufficient and stand-alone – you will get all the information in the session just from the slide deck and the Q&amp;A</a:t>
            </a:r>
          </a:p>
          <a:p>
            <a:pPr marL="171450" lvl="0" indent="-171450">
              <a:buFont typeface="Arial" panose="020B0604020202020204" pitchFamily="34" charset="0"/>
              <a:buChar char="•"/>
            </a:pPr>
            <a:r>
              <a:rPr lang="en-US" dirty="0"/>
              <a:t>Let’s get started</a:t>
            </a:r>
          </a:p>
          <a:p>
            <a:pPr marL="628650" lvl="1" indent="-171450">
              <a:buFont typeface="Arial" panose="020B0604020202020204" pitchFamily="34" charset="0"/>
              <a:buChar char="•"/>
            </a:pPr>
            <a:endParaRPr lang="en-US" dirty="0"/>
          </a:p>
          <a:p>
            <a:pPr marL="457200" lvl="1"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1</a:t>
            </a:fld>
            <a:endParaRPr lang="en-US"/>
          </a:p>
        </p:txBody>
      </p:sp>
    </p:spTree>
    <p:extLst>
      <p:ext uri="{BB962C8B-B14F-4D97-AF65-F5344CB8AC3E}">
        <p14:creationId xmlns:p14="http://schemas.microsoft.com/office/powerpoint/2010/main" val="19692995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11</a:t>
            </a:fld>
            <a:endParaRPr lang="en-US"/>
          </a:p>
        </p:txBody>
      </p:sp>
    </p:spTree>
    <p:extLst>
      <p:ext uri="{BB962C8B-B14F-4D97-AF65-F5344CB8AC3E}">
        <p14:creationId xmlns:p14="http://schemas.microsoft.com/office/powerpoint/2010/main" val="35928446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12</a:t>
            </a:fld>
            <a:endParaRPr lang="en-US"/>
          </a:p>
        </p:txBody>
      </p:sp>
    </p:spTree>
    <p:extLst>
      <p:ext uri="{BB962C8B-B14F-4D97-AF65-F5344CB8AC3E}">
        <p14:creationId xmlns:p14="http://schemas.microsoft.com/office/powerpoint/2010/main" val="6190783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1E819EC-E201-490F-81DA-9F9EDD514313}" type="slidenum">
              <a:rPr lang="en-US" smtClean="0"/>
              <a:t>13</a:t>
            </a:fld>
            <a:endParaRPr lang="en-US"/>
          </a:p>
        </p:txBody>
      </p:sp>
    </p:spTree>
    <p:extLst>
      <p:ext uri="{BB962C8B-B14F-4D97-AF65-F5344CB8AC3E}">
        <p14:creationId xmlns:p14="http://schemas.microsoft.com/office/powerpoint/2010/main" val="10091836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We know there’s a lot of “I don’t know anything about this” out there, both with the new parents and the returning parents</a:t>
            </a:r>
          </a:p>
          <a:p>
            <a:pPr marL="171450" indent="-171450">
              <a:buFont typeface="Arial" panose="020B0604020202020204" pitchFamily="34" charset="0"/>
              <a:buChar char="•"/>
            </a:pPr>
            <a:r>
              <a:rPr lang="en-US" dirty="0"/>
              <a:t>There is no Little League or </a:t>
            </a:r>
            <a:r>
              <a:rPr lang="en-US" dirty="0" err="1"/>
              <a:t>PeeWee</a:t>
            </a:r>
            <a:r>
              <a:rPr lang="en-US" dirty="0"/>
              <a:t> rowing, so no one knows much about it to start with</a:t>
            </a:r>
          </a:p>
          <a:p>
            <a:pPr marL="171450" indent="-171450">
              <a:buFont typeface="Arial" panose="020B0604020202020204" pitchFamily="34" charset="0"/>
              <a:buChar char="•"/>
            </a:pPr>
            <a:r>
              <a:rPr lang="en-US" dirty="0"/>
              <a:t>Our seniors are the only ones whose parents went through a “normal” season, but that was only one season, and it’s been a while</a:t>
            </a:r>
          </a:p>
          <a:p>
            <a:pPr marL="171450" indent="-171450">
              <a:buFont typeface="Arial" panose="020B0604020202020204" pitchFamily="34" charset="0"/>
              <a:buChar char="•"/>
            </a:pPr>
            <a:r>
              <a:rPr lang="en-US" dirty="0"/>
              <a:t>We created All Aboard to walk you through what you need to know, when you need to know it, for both new and returning parents. </a:t>
            </a:r>
          </a:p>
          <a:p>
            <a:pPr marL="171450" indent="-171450">
              <a:buFont typeface="Arial" panose="020B0604020202020204" pitchFamily="34" charset="0"/>
              <a:buChar char="•"/>
            </a:pPr>
            <a:r>
              <a:rPr lang="en-US" dirty="0"/>
              <a:t>Each month, we’ll take on new topics, but the format will remain the same</a:t>
            </a:r>
          </a:p>
        </p:txBody>
      </p:sp>
      <p:sp>
        <p:nvSpPr>
          <p:cNvPr id="4" name="Slide Number Placeholder 3"/>
          <p:cNvSpPr>
            <a:spLocks noGrp="1"/>
          </p:cNvSpPr>
          <p:nvPr>
            <p:ph type="sldNum" sz="quarter" idx="5"/>
          </p:nvPr>
        </p:nvSpPr>
        <p:spPr/>
        <p:txBody>
          <a:bodyPr/>
          <a:lstStyle/>
          <a:p>
            <a:fld id="{01E819EC-E201-490F-81DA-9F9EDD514313}" type="slidenum">
              <a:rPr lang="en-US" smtClean="0"/>
              <a:t>2</a:t>
            </a:fld>
            <a:endParaRPr lang="en-US"/>
          </a:p>
        </p:txBody>
      </p:sp>
    </p:spTree>
    <p:extLst>
      <p:ext uri="{BB962C8B-B14F-4D97-AF65-F5344CB8AC3E}">
        <p14:creationId xmlns:p14="http://schemas.microsoft.com/office/powerpoint/2010/main" val="100588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Because not all Fairfax County high schools have a crew team, it is considered a club, not a sport. That means that FCPS does not pay for or provide things like coaches, equipment, or transportation. </a:t>
            </a:r>
          </a:p>
          <a:p>
            <a:pPr marL="171450" indent="-171450">
              <a:buFont typeface="Arial" panose="020B0604020202020204" pitchFamily="34" charset="0"/>
              <a:buChar char="•"/>
            </a:pPr>
            <a:r>
              <a:rPr lang="en-US" dirty="0"/>
              <a:t>The Booster Club has taken on management of all the things required to field a team. We do this through fees, fundraising, and parent volunteering, managed by a Board. </a:t>
            </a:r>
          </a:p>
          <a:p>
            <a:pPr marL="171450" indent="-171450">
              <a:buFont typeface="Arial" panose="020B0604020202020204" pitchFamily="34" charset="0"/>
              <a:buChar char="•"/>
            </a:pPr>
            <a:r>
              <a:rPr lang="en-US" dirty="0"/>
              <a:t>There is no fee or membership requirement for the Booster Club, other than to have a kid on the team. </a:t>
            </a:r>
          </a:p>
          <a:p>
            <a:pPr marL="171450" indent="-171450">
              <a:buFont typeface="Arial" panose="020B0604020202020204" pitchFamily="34" charset="0"/>
              <a:buChar char="•"/>
            </a:pPr>
            <a:r>
              <a:rPr lang="en-US" dirty="0"/>
              <a:t>We are different from the Langley Booster Club</a:t>
            </a:r>
          </a:p>
          <a:p>
            <a:pPr marL="628650" lvl="1" indent="-171450">
              <a:buFont typeface="Arial" panose="020B0604020202020204" pitchFamily="34" charset="0"/>
              <a:buChar char="•"/>
            </a:pPr>
            <a:r>
              <a:rPr lang="en-US" dirty="0"/>
              <a:t>They support all Langley sports</a:t>
            </a:r>
          </a:p>
          <a:p>
            <a:pPr marL="628650" lvl="1" indent="-171450">
              <a:buFont typeface="Arial" panose="020B0604020202020204" pitchFamily="34" charset="0"/>
              <a:buChar char="•"/>
            </a:pPr>
            <a:r>
              <a:rPr lang="en-US" dirty="0"/>
              <a:t>They have a membership fee</a:t>
            </a:r>
          </a:p>
          <a:p>
            <a:pPr marL="628650" lvl="1" indent="-171450">
              <a:buFont typeface="Arial" panose="020B0604020202020204" pitchFamily="34" charset="0"/>
              <a:buChar char="•"/>
            </a:pPr>
            <a:r>
              <a:rPr lang="en-US" dirty="0"/>
              <a:t>They do tons of fundraising</a:t>
            </a:r>
          </a:p>
          <a:p>
            <a:pPr marL="628650" lvl="1" indent="-171450">
              <a:buFont typeface="Arial" panose="020B0604020202020204" pitchFamily="34" charset="0"/>
              <a:buChar char="•"/>
            </a:pPr>
            <a:r>
              <a:rPr lang="en-US" dirty="0"/>
              <a:t>They have been very generous to us, and we strongly recommend joining the Langley Booster Club. </a:t>
            </a:r>
          </a:p>
          <a:p>
            <a:pPr marL="628650" lvl="1" indent="-171450">
              <a:buFont typeface="Arial" panose="020B0604020202020204" pitchFamily="34" charset="0"/>
              <a:buChar char="•"/>
            </a:pPr>
            <a:r>
              <a:rPr lang="en-US" dirty="0"/>
              <a:t>Buy the swag, including the yard signs that tell everyone driving by that you have a crew member at home. </a:t>
            </a:r>
          </a:p>
          <a:p>
            <a:pPr marL="628650" lvl="1"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3</a:t>
            </a:fld>
            <a:endParaRPr lang="en-US"/>
          </a:p>
        </p:txBody>
      </p:sp>
    </p:spTree>
    <p:extLst>
      <p:ext uri="{BB962C8B-B14F-4D97-AF65-F5344CB8AC3E}">
        <p14:creationId xmlns:p14="http://schemas.microsoft.com/office/powerpoint/2010/main" val="38467600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Open House is on the first day of Learn to Row. This is on purpose. We know that some of our prospective rowers will be on the fence about joining a sport they know nothing about. </a:t>
            </a:r>
          </a:p>
          <a:p>
            <a:pPr marL="628650" lvl="1" indent="-171450">
              <a:buFont typeface="Arial" panose="020B0604020202020204" pitchFamily="34" charset="0"/>
              <a:buChar char="•"/>
            </a:pPr>
            <a:r>
              <a:rPr lang="en-US" dirty="0"/>
              <a:t>The first portion of the Open House, coaches and team members will be available to talk to students and parents. </a:t>
            </a:r>
          </a:p>
          <a:p>
            <a:pPr marL="628650" lvl="1" indent="-171450">
              <a:buFont typeface="Arial" panose="020B0604020202020204" pitchFamily="34" charset="0"/>
              <a:buChar char="•"/>
            </a:pPr>
            <a:r>
              <a:rPr lang="en-US" dirty="0"/>
              <a:t>After a short time, the coaches will pull the kids aside to begin Learn to Row, and they will go out on the water. </a:t>
            </a:r>
          </a:p>
          <a:p>
            <a:pPr marL="628650" lvl="1" indent="-171450">
              <a:buFont typeface="Arial" panose="020B0604020202020204" pitchFamily="34" charset="0"/>
              <a:buChar char="•"/>
            </a:pPr>
            <a:r>
              <a:rPr lang="en-US" dirty="0"/>
              <a:t>While your kids are busy, current parents and team members will talk to you about the program, give you a tour, and answer questions </a:t>
            </a:r>
          </a:p>
          <a:p>
            <a:pPr marL="628650" lvl="1" indent="-171450">
              <a:buFont typeface="Arial" panose="020B0604020202020204" pitchFamily="34" charset="0"/>
              <a:buChar char="•"/>
            </a:pPr>
            <a:r>
              <a:rPr lang="en-US" dirty="0"/>
              <a:t>Don’t wear flip-flops if you plan to walk around – they’re a disaster waiting to happen. </a:t>
            </a:r>
          </a:p>
          <a:p>
            <a:pPr marL="171450" indent="-171450">
              <a:buFont typeface="Arial" panose="020B0604020202020204" pitchFamily="34" charset="0"/>
              <a:buChar char="•"/>
            </a:pPr>
            <a:r>
              <a:rPr lang="en-US" dirty="0"/>
              <a:t>Signing up for Learn to Row is not signing up for crew – crew registration opens in late October, after your kids have had a chance to decide if they like it enough to continue. </a:t>
            </a:r>
          </a:p>
          <a:p>
            <a:pPr marL="171450" indent="-171450">
              <a:buFont typeface="Arial" panose="020B0604020202020204" pitchFamily="34" charset="0"/>
              <a:buChar char="•"/>
            </a:pPr>
            <a:r>
              <a:rPr lang="en-US" dirty="0"/>
              <a:t>Carpools are essential to parent survival. </a:t>
            </a:r>
          </a:p>
          <a:p>
            <a:pPr marL="628650" lvl="1" indent="-171450">
              <a:buFont typeface="Arial" panose="020B0604020202020204" pitchFamily="34" charset="0"/>
              <a:buChar char="•"/>
            </a:pPr>
            <a:r>
              <a:rPr lang="en-US" dirty="0"/>
              <a:t>When you register, we ask if we can share your address and contact info. That is what gets you on the carpool list. </a:t>
            </a:r>
          </a:p>
          <a:p>
            <a:pPr marL="628650" lvl="1" indent="-171450">
              <a:buFont typeface="Arial" panose="020B0604020202020204" pitchFamily="34" charset="0"/>
              <a:buChar char="•"/>
            </a:pPr>
            <a:r>
              <a:rPr lang="en-US" dirty="0"/>
              <a:t>We do not set carpools up for you, but we will share the list so you can do it yourself. </a:t>
            </a:r>
          </a:p>
        </p:txBody>
      </p:sp>
      <p:sp>
        <p:nvSpPr>
          <p:cNvPr id="4" name="Slide Number Placeholder 3"/>
          <p:cNvSpPr>
            <a:spLocks noGrp="1"/>
          </p:cNvSpPr>
          <p:nvPr>
            <p:ph type="sldNum" sz="quarter" idx="5"/>
          </p:nvPr>
        </p:nvSpPr>
        <p:spPr/>
        <p:txBody>
          <a:bodyPr/>
          <a:lstStyle/>
          <a:p>
            <a:fld id="{01E819EC-E201-490F-81DA-9F9EDD514313}" type="slidenum">
              <a:rPr lang="en-US" smtClean="0"/>
              <a:t>4</a:t>
            </a:fld>
            <a:endParaRPr lang="en-US"/>
          </a:p>
        </p:txBody>
      </p:sp>
    </p:spTree>
    <p:extLst>
      <p:ext uri="{BB962C8B-B14F-4D97-AF65-F5344CB8AC3E}">
        <p14:creationId xmlns:p14="http://schemas.microsoft.com/office/powerpoint/2010/main" val="35844820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Again, registering for Learn to Row is separate from signing up for crew.</a:t>
            </a:r>
          </a:p>
          <a:p>
            <a:pPr marL="171450" indent="-171450">
              <a:buFont typeface="Arial" panose="020B0604020202020204" pitchFamily="34" charset="0"/>
              <a:buChar char="•"/>
            </a:pPr>
            <a:r>
              <a:rPr lang="en-US" dirty="0"/>
              <a:t>Your kids are going to be really, really hungry when they get home. Then they’re going to want to nap. </a:t>
            </a:r>
          </a:p>
          <a:p>
            <a:pPr marL="171450" indent="-171450">
              <a:buFont typeface="Arial" panose="020B0604020202020204" pitchFamily="34" charset="0"/>
              <a:buChar char="•"/>
            </a:pPr>
            <a:r>
              <a:rPr lang="en-US" dirty="0"/>
              <a:t>They are also going to be sore for the first few days, because they’ve been using their muscles in ways they never have before. </a:t>
            </a:r>
          </a:p>
          <a:p>
            <a:pPr marL="171450" indent="-171450">
              <a:buFont typeface="Arial" panose="020B0604020202020204" pitchFamily="34" charset="0"/>
              <a:buChar char="•"/>
            </a:pPr>
            <a:r>
              <a:rPr lang="en-US" dirty="0"/>
              <a:t>No loose shorts that go below mid-thigh. We know it’s a little embarrassing, but it won’t be after they see everyone else in them.</a:t>
            </a:r>
          </a:p>
        </p:txBody>
      </p:sp>
      <p:sp>
        <p:nvSpPr>
          <p:cNvPr id="4" name="Slide Number Placeholder 3"/>
          <p:cNvSpPr>
            <a:spLocks noGrp="1"/>
          </p:cNvSpPr>
          <p:nvPr>
            <p:ph type="sldNum" sz="quarter" idx="5"/>
          </p:nvPr>
        </p:nvSpPr>
        <p:spPr/>
        <p:txBody>
          <a:bodyPr/>
          <a:lstStyle/>
          <a:p>
            <a:fld id="{01E819EC-E201-490F-81DA-9F9EDD514313}" type="slidenum">
              <a:rPr lang="en-US" smtClean="0"/>
              <a:t>5</a:t>
            </a:fld>
            <a:endParaRPr lang="en-US"/>
          </a:p>
        </p:txBody>
      </p:sp>
    </p:spTree>
    <p:extLst>
      <p:ext uri="{BB962C8B-B14F-4D97-AF65-F5344CB8AC3E}">
        <p14:creationId xmlns:p14="http://schemas.microsoft.com/office/powerpoint/2010/main" val="23305646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Rowing in the fall isn’t all about the new members. The coaches get to the boathouse early on LTR Saturdays and hold practice for returning rowers. </a:t>
            </a:r>
          </a:p>
          <a:p>
            <a:pPr marL="628650" lvl="1" indent="-171450">
              <a:buFont typeface="Arial" panose="020B0604020202020204" pitchFamily="34" charset="0"/>
              <a:buChar char="•"/>
            </a:pPr>
            <a:r>
              <a:rPr lang="en-US" dirty="0"/>
              <a:t>It’s not mandatory </a:t>
            </a:r>
          </a:p>
          <a:p>
            <a:pPr marL="628650" lvl="1" indent="-171450">
              <a:buFont typeface="Arial" panose="020B0604020202020204" pitchFamily="34" charset="0"/>
              <a:buChar char="•"/>
            </a:pPr>
            <a:r>
              <a:rPr lang="en-US" dirty="0"/>
              <a:t>They don’t have to sign up, they just need to show up.</a:t>
            </a:r>
          </a:p>
          <a:p>
            <a:pPr marL="171450" lvl="0" indent="-171450">
              <a:buFont typeface="Arial" panose="020B0604020202020204" pitchFamily="34" charset="0"/>
              <a:buChar char="•"/>
            </a:pPr>
            <a:r>
              <a:rPr lang="en-US" dirty="0"/>
              <a:t>Carpools for this are hard, since there’s no set group of people going</a:t>
            </a:r>
          </a:p>
          <a:p>
            <a:pPr marL="628650" lvl="1" indent="-171450">
              <a:buFont typeface="Arial" panose="020B0604020202020204" pitchFamily="34" charset="0"/>
              <a:buChar char="•"/>
            </a:pPr>
            <a:r>
              <a:rPr lang="en-US" dirty="0"/>
              <a:t>You might want to have your student check to see who else is planning to go. Maybe you know them and you can set something up. </a:t>
            </a:r>
          </a:p>
          <a:p>
            <a:pPr marL="628650" lvl="1" indent="-171450">
              <a:buFont typeface="Arial" panose="020B0604020202020204" pitchFamily="34" charset="0"/>
              <a:buChar char="•"/>
            </a:pPr>
            <a:r>
              <a:rPr lang="en-US" dirty="0"/>
              <a:t>If you’re in Great Falls, my son is going every Saturday morning, so carpooling with me is an option. </a:t>
            </a:r>
          </a:p>
        </p:txBody>
      </p:sp>
      <p:sp>
        <p:nvSpPr>
          <p:cNvPr id="4" name="Slide Number Placeholder 3"/>
          <p:cNvSpPr>
            <a:spLocks noGrp="1"/>
          </p:cNvSpPr>
          <p:nvPr>
            <p:ph type="sldNum" sz="quarter" idx="5"/>
          </p:nvPr>
        </p:nvSpPr>
        <p:spPr/>
        <p:txBody>
          <a:bodyPr/>
          <a:lstStyle/>
          <a:p>
            <a:fld id="{01E819EC-E201-490F-81DA-9F9EDD514313}" type="slidenum">
              <a:rPr lang="en-US" smtClean="0"/>
              <a:t>6</a:t>
            </a:fld>
            <a:endParaRPr lang="en-US"/>
          </a:p>
        </p:txBody>
      </p:sp>
    </p:spTree>
    <p:extLst>
      <p:ext uri="{BB962C8B-B14F-4D97-AF65-F5344CB8AC3E}">
        <p14:creationId xmlns:p14="http://schemas.microsoft.com/office/powerpoint/2010/main" val="3317371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We desperately need new launch drivers. </a:t>
            </a:r>
          </a:p>
          <a:p>
            <a:pPr marL="628650" lvl="1" indent="-171450">
              <a:buFont typeface="Arial" panose="020B0604020202020204" pitchFamily="34" charset="0"/>
              <a:buChar char="•"/>
            </a:pPr>
            <a:r>
              <a:rPr lang="en-US" dirty="0"/>
              <a:t>We haven’t had any training sessions since COVID hit, so we’ve graduated almost all of our launch-driving parents. </a:t>
            </a:r>
          </a:p>
          <a:p>
            <a:pPr marL="628650" lvl="1" indent="-171450">
              <a:buFont typeface="Arial" panose="020B0604020202020204" pitchFamily="34" charset="0"/>
              <a:buChar char="•"/>
            </a:pPr>
            <a:r>
              <a:rPr lang="en-US" dirty="0"/>
              <a:t>Several launch drivers are needed for each regatta, and as one of the largest teams in the area, we will be assigned to drive at least one launch for most regattas. </a:t>
            </a:r>
          </a:p>
          <a:p>
            <a:pPr marL="171450" indent="-171450">
              <a:buFont typeface="Arial" panose="020B0604020202020204" pitchFamily="34" charset="0"/>
              <a:buChar char="•"/>
            </a:pPr>
            <a:r>
              <a:rPr lang="en-US" dirty="0"/>
              <a:t>Driving the launch is pretty simple. </a:t>
            </a:r>
          </a:p>
          <a:p>
            <a:pPr marL="628650" lvl="1" indent="-171450">
              <a:buFont typeface="Arial" panose="020B0604020202020204" pitchFamily="34" charset="0"/>
              <a:buChar char="•"/>
            </a:pPr>
            <a:r>
              <a:rPr lang="en-US" dirty="0"/>
              <a:t>They’re small boats with a small outboard motor that you steer by moving the motor from side to side. </a:t>
            </a:r>
          </a:p>
          <a:p>
            <a:pPr marL="628650" lvl="1" indent="-171450">
              <a:buFont typeface="Arial" panose="020B0604020202020204" pitchFamily="34" charset="0"/>
              <a:buChar char="•"/>
            </a:pPr>
            <a:r>
              <a:rPr lang="en-US" dirty="0"/>
              <a:t>It’s not like driving the Titanic. </a:t>
            </a:r>
          </a:p>
          <a:p>
            <a:pPr marL="171450" indent="-171450">
              <a:buFont typeface="Arial" panose="020B0604020202020204" pitchFamily="34" charset="0"/>
              <a:buChar char="•"/>
            </a:pPr>
            <a:r>
              <a:rPr lang="en-US" dirty="0"/>
              <a:t>You don’t need to have any experience to learn how to drive the launch, just be comfortable in a boat. </a:t>
            </a:r>
          </a:p>
          <a:p>
            <a:pPr marL="171450" indent="-171450">
              <a:buFont typeface="Arial" panose="020B0604020202020204" pitchFamily="34" charset="0"/>
              <a:buChar char="•"/>
            </a:pPr>
            <a:r>
              <a:rPr lang="en-US" dirty="0"/>
              <a:t>Sign up for launch training on the signup genius. There’s a link in the newsletter</a:t>
            </a:r>
          </a:p>
          <a:p>
            <a:pPr marL="171450" indent="-171450">
              <a:buFont typeface="Arial" panose="020B0604020202020204" pitchFamily="34" charset="0"/>
              <a:buChar char="•"/>
            </a:pPr>
            <a:r>
              <a:rPr lang="en-US" dirty="0"/>
              <a:t>If you haven’t signed up for the newsletter yet, go to the website and subscribe. It’s the primary means of communication. </a:t>
            </a:r>
          </a:p>
        </p:txBody>
      </p:sp>
      <p:sp>
        <p:nvSpPr>
          <p:cNvPr id="4" name="Slide Number Placeholder 3"/>
          <p:cNvSpPr>
            <a:spLocks noGrp="1"/>
          </p:cNvSpPr>
          <p:nvPr>
            <p:ph type="sldNum" sz="quarter" idx="5"/>
          </p:nvPr>
        </p:nvSpPr>
        <p:spPr/>
        <p:txBody>
          <a:bodyPr/>
          <a:lstStyle/>
          <a:p>
            <a:fld id="{01E819EC-E201-490F-81DA-9F9EDD514313}" type="slidenum">
              <a:rPr lang="en-US" smtClean="0"/>
              <a:t>7</a:t>
            </a:fld>
            <a:endParaRPr lang="en-US"/>
          </a:p>
        </p:txBody>
      </p:sp>
    </p:spTree>
    <p:extLst>
      <p:ext uri="{BB962C8B-B14F-4D97-AF65-F5344CB8AC3E}">
        <p14:creationId xmlns:p14="http://schemas.microsoft.com/office/powerpoint/2010/main" val="26807131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Because of the whole club/not a sport think, we need you to help out. </a:t>
            </a:r>
          </a:p>
          <a:p>
            <a:pPr marL="628650" lvl="1" indent="-171450">
              <a:buFont typeface="Arial" panose="020B0604020202020204" pitchFamily="34" charset="0"/>
              <a:buChar char="•"/>
            </a:pPr>
            <a:r>
              <a:rPr lang="en-US" dirty="0"/>
              <a:t>There’s all kinds of ways you can volunteer, with varying time commitments. </a:t>
            </a:r>
          </a:p>
          <a:p>
            <a:pPr marL="628650" lvl="1" indent="-171450">
              <a:buFont typeface="Arial" panose="020B0604020202020204" pitchFamily="34" charset="0"/>
              <a:buChar char="•"/>
            </a:pPr>
            <a:r>
              <a:rPr lang="en-US" dirty="0"/>
              <a:t>Some are regular tasks, some are once-in-a-while tasks, some are one-and-done tasks. </a:t>
            </a:r>
          </a:p>
          <a:p>
            <a:pPr marL="171450" indent="-171450">
              <a:buFont typeface="Arial" panose="020B0604020202020204" pitchFamily="34" charset="0"/>
              <a:buChar char="•"/>
            </a:pPr>
            <a:r>
              <a:rPr lang="en-US" dirty="0"/>
              <a:t>Everybody has to chaperone the buses at least. Depending on the size of the team, possibly more. </a:t>
            </a:r>
          </a:p>
          <a:p>
            <a:pPr marL="628650" lvl="1" indent="-171450">
              <a:buFont typeface="Arial" panose="020B0604020202020204" pitchFamily="34" charset="0"/>
              <a:buChar char="•"/>
            </a:pPr>
            <a:r>
              <a:rPr lang="en-US" dirty="0"/>
              <a:t>We practice on the water 57 weekdays after school this year</a:t>
            </a:r>
          </a:p>
          <a:p>
            <a:pPr marL="628650" lvl="1" indent="-171450">
              <a:buFont typeface="Arial" panose="020B0604020202020204" pitchFamily="34" charset="0"/>
              <a:buChar char="•"/>
            </a:pPr>
            <a:r>
              <a:rPr lang="en-US" dirty="0"/>
              <a:t>No one wants the kids driving the Beltway and 395, so we hire two buses each school day. </a:t>
            </a:r>
          </a:p>
          <a:p>
            <a:pPr marL="628650" lvl="1" indent="-171450">
              <a:buFont typeface="Arial" panose="020B0604020202020204" pitchFamily="34" charset="0"/>
              <a:buChar char="•"/>
            </a:pPr>
            <a:r>
              <a:rPr lang="en-US" dirty="0"/>
              <a:t>Each bus has to have a chaperone to leave the school. That means we need 114 chaperones in order to practice. </a:t>
            </a:r>
          </a:p>
          <a:p>
            <a:pPr marL="628650" lvl="1" indent="-171450">
              <a:buFont typeface="Arial" panose="020B0604020202020204" pitchFamily="34" charset="0"/>
              <a:buChar char="•"/>
            </a:pPr>
            <a:r>
              <a:rPr lang="en-US" dirty="0"/>
              <a:t>We’ll talk more about it in December, when it’s much closer to time to practice on the water, but something to keep in mind.  </a:t>
            </a:r>
          </a:p>
          <a:p>
            <a:pPr marL="171450" indent="-171450">
              <a:buFont typeface="Arial" panose="020B0604020202020204" pitchFamily="34" charset="0"/>
              <a:buChar char="•"/>
            </a:pPr>
            <a:r>
              <a:rPr lang="en-US" dirty="0"/>
              <a:t>Team support involves things like </a:t>
            </a:r>
          </a:p>
          <a:p>
            <a:pPr marL="628650" lvl="1" indent="-171450">
              <a:buFont typeface="Arial" panose="020B0604020202020204" pitchFamily="34" charset="0"/>
              <a:buChar char="•"/>
            </a:pPr>
            <a:r>
              <a:rPr lang="en-US" dirty="0"/>
              <a:t>Putting the boats away to winter after Learn to Row,</a:t>
            </a:r>
          </a:p>
          <a:p>
            <a:pPr marL="628650" lvl="1" indent="-171450">
              <a:buFont typeface="Arial" panose="020B0604020202020204" pitchFamily="34" charset="0"/>
              <a:buChar char="•"/>
            </a:pPr>
            <a:r>
              <a:rPr lang="en-US" dirty="0"/>
              <a:t>Helping out at potluck dinners and team events, </a:t>
            </a:r>
          </a:p>
          <a:p>
            <a:pPr marL="628650" lvl="1" indent="-171450">
              <a:buFont typeface="Arial" panose="020B0604020202020204" pitchFamily="34" charset="0"/>
              <a:buChar char="•"/>
            </a:pPr>
            <a:r>
              <a:rPr lang="en-US" dirty="0"/>
              <a:t>Fundraising</a:t>
            </a:r>
          </a:p>
          <a:p>
            <a:pPr marL="628650" lvl="1" indent="-171450">
              <a:buFont typeface="Arial" panose="020B0604020202020204" pitchFamily="34" charset="0"/>
              <a:buChar char="•"/>
            </a:pPr>
            <a:r>
              <a:rPr lang="en-US" dirty="0"/>
              <a:t>Getting the launches ready for the season come spring. </a:t>
            </a:r>
          </a:p>
          <a:p>
            <a:pPr marL="171450" indent="-171450">
              <a:buFont typeface="Arial" panose="020B0604020202020204" pitchFamily="34" charset="0"/>
              <a:buChar char="•"/>
            </a:pPr>
            <a:r>
              <a:rPr lang="en-US" dirty="0"/>
              <a:t>VASRA needs help both during the regattas, and to set up and take down the course at the beginning and end of the season. </a:t>
            </a:r>
          </a:p>
          <a:p>
            <a:pPr marL="628650" lvl="1" indent="-171450">
              <a:buFont typeface="Arial" panose="020B0604020202020204" pitchFamily="34" charset="0"/>
              <a:buChar char="•"/>
            </a:pPr>
            <a:r>
              <a:rPr lang="en-US" dirty="0"/>
              <a:t>Each crew family has to volunteer for one VASRA volunteer event each season. </a:t>
            </a:r>
          </a:p>
          <a:p>
            <a:pPr marL="171450" indent="-171450">
              <a:buFont typeface="Arial" panose="020B0604020202020204" pitchFamily="34" charset="0"/>
              <a:buChar char="•"/>
            </a:pPr>
            <a:r>
              <a:rPr lang="en-US" dirty="0"/>
              <a:t>You can find a lot more detailed information under the Volunteer tab on the website. </a:t>
            </a:r>
          </a:p>
          <a:p>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8</a:t>
            </a:fld>
            <a:endParaRPr lang="en-US"/>
          </a:p>
        </p:txBody>
      </p:sp>
    </p:spTree>
    <p:extLst>
      <p:ext uri="{BB962C8B-B14F-4D97-AF65-F5344CB8AC3E}">
        <p14:creationId xmlns:p14="http://schemas.microsoft.com/office/powerpoint/2010/main" val="25730035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10</a:t>
            </a:fld>
            <a:endParaRPr lang="en-US"/>
          </a:p>
        </p:txBody>
      </p:sp>
    </p:spTree>
    <p:extLst>
      <p:ext uri="{BB962C8B-B14F-4D97-AF65-F5344CB8AC3E}">
        <p14:creationId xmlns:p14="http://schemas.microsoft.com/office/powerpoint/2010/main" val="15277126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97449-C03D-421D-8004-F38183AF6F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9C04BC6-40A6-4CAC-96E6-1D7B5F379B2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5652A5F-14F0-4FB6-A6F3-49CE5B397A6A}"/>
              </a:ext>
            </a:extLst>
          </p:cNvPr>
          <p:cNvSpPr>
            <a:spLocks noGrp="1"/>
          </p:cNvSpPr>
          <p:nvPr>
            <p:ph type="dt" sz="half" idx="10"/>
          </p:nvPr>
        </p:nvSpPr>
        <p:spPr/>
        <p:txBody>
          <a:bodyPr/>
          <a:lstStyle/>
          <a:p>
            <a:fld id="{30642E25-58A8-4446-9DD3-685F55E25EC4}" type="datetimeFigureOut">
              <a:rPr lang="en-US" smtClean="0"/>
              <a:t>9/9/2021</a:t>
            </a:fld>
            <a:endParaRPr lang="en-US"/>
          </a:p>
        </p:txBody>
      </p:sp>
      <p:sp>
        <p:nvSpPr>
          <p:cNvPr id="5" name="Footer Placeholder 4">
            <a:extLst>
              <a:ext uri="{FF2B5EF4-FFF2-40B4-BE49-F238E27FC236}">
                <a16:creationId xmlns:a16="http://schemas.microsoft.com/office/drawing/2014/main" id="{DF2DE92A-AD6C-4F5C-9580-92C1801487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06C649-890A-4476-BEFD-955204F3ACD0}"/>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3503962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7EAB-84AE-4DE5-8C0C-40F73F27DAE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A3B7176-C200-4CA2-B795-994BEC36720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05B97A-C4A3-4D7B-AAE4-3C8617F22790}"/>
              </a:ext>
            </a:extLst>
          </p:cNvPr>
          <p:cNvSpPr>
            <a:spLocks noGrp="1"/>
          </p:cNvSpPr>
          <p:nvPr>
            <p:ph type="dt" sz="half" idx="10"/>
          </p:nvPr>
        </p:nvSpPr>
        <p:spPr/>
        <p:txBody>
          <a:bodyPr/>
          <a:lstStyle/>
          <a:p>
            <a:fld id="{30642E25-58A8-4446-9DD3-685F55E25EC4}" type="datetimeFigureOut">
              <a:rPr lang="en-US" smtClean="0"/>
              <a:t>9/9/2021</a:t>
            </a:fld>
            <a:endParaRPr lang="en-US"/>
          </a:p>
        </p:txBody>
      </p:sp>
      <p:sp>
        <p:nvSpPr>
          <p:cNvPr id="5" name="Footer Placeholder 4">
            <a:extLst>
              <a:ext uri="{FF2B5EF4-FFF2-40B4-BE49-F238E27FC236}">
                <a16:creationId xmlns:a16="http://schemas.microsoft.com/office/drawing/2014/main" id="{7345C41B-5121-4363-A66E-DBBA607E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7D3CD9-FE19-4A3E-8D2C-451E6F971E50}"/>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1215568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153F330-F0FE-4B70-84B5-A3C34759FD3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8A8123E-09F4-49BE-A91D-0953DEE570C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24CBCC-2E06-48BB-B882-957991D96D81}"/>
              </a:ext>
            </a:extLst>
          </p:cNvPr>
          <p:cNvSpPr>
            <a:spLocks noGrp="1"/>
          </p:cNvSpPr>
          <p:nvPr>
            <p:ph type="dt" sz="half" idx="10"/>
          </p:nvPr>
        </p:nvSpPr>
        <p:spPr/>
        <p:txBody>
          <a:bodyPr/>
          <a:lstStyle/>
          <a:p>
            <a:fld id="{30642E25-58A8-4446-9DD3-685F55E25EC4}" type="datetimeFigureOut">
              <a:rPr lang="en-US" smtClean="0"/>
              <a:t>9/9/2021</a:t>
            </a:fld>
            <a:endParaRPr lang="en-US"/>
          </a:p>
        </p:txBody>
      </p:sp>
      <p:sp>
        <p:nvSpPr>
          <p:cNvPr id="5" name="Footer Placeholder 4">
            <a:extLst>
              <a:ext uri="{FF2B5EF4-FFF2-40B4-BE49-F238E27FC236}">
                <a16:creationId xmlns:a16="http://schemas.microsoft.com/office/drawing/2014/main" id="{BB77B16E-6476-4D30-B28F-A135473786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78C0AC-8667-4819-BA3C-B52A69030C50}"/>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1004408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1AE61-BED8-41EC-A243-F5B411B70D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7EE236-7E6C-4E11-B908-18C04192CB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0A284C-F2F4-41EA-9169-2FBCF78C493F}"/>
              </a:ext>
            </a:extLst>
          </p:cNvPr>
          <p:cNvSpPr>
            <a:spLocks noGrp="1"/>
          </p:cNvSpPr>
          <p:nvPr>
            <p:ph type="dt" sz="half" idx="10"/>
          </p:nvPr>
        </p:nvSpPr>
        <p:spPr/>
        <p:txBody>
          <a:bodyPr/>
          <a:lstStyle/>
          <a:p>
            <a:fld id="{30642E25-58A8-4446-9DD3-685F55E25EC4}" type="datetimeFigureOut">
              <a:rPr lang="en-US" smtClean="0"/>
              <a:t>9/9/2021</a:t>
            </a:fld>
            <a:endParaRPr lang="en-US"/>
          </a:p>
        </p:txBody>
      </p:sp>
      <p:sp>
        <p:nvSpPr>
          <p:cNvPr id="5" name="Footer Placeholder 4">
            <a:extLst>
              <a:ext uri="{FF2B5EF4-FFF2-40B4-BE49-F238E27FC236}">
                <a16:creationId xmlns:a16="http://schemas.microsoft.com/office/drawing/2014/main" id="{98C6E1EB-E9C0-4E34-BC2F-FB3270D43D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A401F0-11E7-43D8-824A-37BD54EBC14D}"/>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508155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F7841-A437-4AE2-B29C-546CCAF8CF1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E0B4DC8-4C93-4F42-9FC8-BCC588DF171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57D661E-42CB-4B14-A4BE-C6DA6E067FA6}"/>
              </a:ext>
            </a:extLst>
          </p:cNvPr>
          <p:cNvSpPr>
            <a:spLocks noGrp="1"/>
          </p:cNvSpPr>
          <p:nvPr>
            <p:ph type="dt" sz="half" idx="10"/>
          </p:nvPr>
        </p:nvSpPr>
        <p:spPr/>
        <p:txBody>
          <a:bodyPr/>
          <a:lstStyle/>
          <a:p>
            <a:fld id="{30642E25-58A8-4446-9DD3-685F55E25EC4}" type="datetimeFigureOut">
              <a:rPr lang="en-US" smtClean="0"/>
              <a:t>9/9/2021</a:t>
            </a:fld>
            <a:endParaRPr lang="en-US"/>
          </a:p>
        </p:txBody>
      </p:sp>
      <p:sp>
        <p:nvSpPr>
          <p:cNvPr id="5" name="Footer Placeholder 4">
            <a:extLst>
              <a:ext uri="{FF2B5EF4-FFF2-40B4-BE49-F238E27FC236}">
                <a16:creationId xmlns:a16="http://schemas.microsoft.com/office/drawing/2014/main" id="{E3A94474-D288-48B5-BA40-F71E977A51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277FC2-7664-4B85-9D99-AC6A48D6008F}"/>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1312710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D4E85-3590-4621-8FE9-F6CD2962FC2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2DF7AEC-8ED4-42C3-A0DB-996C42977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27C12D9-1319-41AA-8665-7C82B98A4BF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D5F66BC-2794-4E53-9B41-6F1CDE550CE7}"/>
              </a:ext>
            </a:extLst>
          </p:cNvPr>
          <p:cNvSpPr>
            <a:spLocks noGrp="1"/>
          </p:cNvSpPr>
          <p:nvPr>
            <p:ph type="dt" sz="half" idx="10"/>
          </p:nvPr>
        </p:nvSpPr>
        <p:spPr/>
        <p:txBody>
          <a:bodyPr/>
          <a:lstStyle/>
          <a:p>
            <a:fld id="{30642E25-58A8-4446-9DD3-685F55E25EC4}" type="datetimeFigureOut">
              <a:rPr lang="en-US" smtClean="0"/>
              <a:t>9/9/2021</a:t>
            </a:fld>
            <a:endParaRPr lang="en-US"/>
          </a:p>
        </p:txBody>
      </p:sp>
      <p:sp>
        <p:nvSpPr>
          <p:cNvPr id="6" name="Footer Placeholder 5">
            <a:extLst>
              <a:ext uri="{FF2B5EF4-FFF2-40B4-BE49-F238E27FC236}">
                <a16:creationId xmlns:a16="http://schemas.microsoft.com/office/drawing/2014/main" id="{5997D8CE-F74C-4D4B-AD7C-E166852718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3813E4-2EC5-4D46-A9DF-DA92DA17D15D}"/>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3295638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4BBE3-E077-490C-AE60-01AE685C189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DA5F613-B69F-42D3-925A-48E7A9DB54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8C2AE13-FE71-4A02-97A4-C6A914C890D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8DDF458-8766-43CB-91F0-464B214C35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2D1430-BB97-4BEE-A727-37B0F81039A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0B82DA8-1D63-465E-8AE4-08CB2F18B7F0}"/>
              </a:ext>
            </a:extLst>
          </p:cNvPr>
          <p:cNvSpPr>
            <a:spLocks noGrp="1"/>
          </p:cNvSpPr>
          <p:nvPr>
            <p:ph type="dt" sz="half" idx="10"/>
          </p:nvPr>
        </p:nvSpPr>
        <p:spPr/>
        <p:txBody>
          <a:bodyPr/>
          <a:lstStyle/>
          <a:p>
            <a:fld id="{30642E25-58A8-4446-9DD3-685F55E25EC4}" type="datetimeFigureOut">
              <a:rPr lang="en-US" smtClean="0"/>
              <a:t>9/9/2021</a:t>
            </a:fld>
            <a:endParaRPr lang="en-US"/>
          </a:p>
        </p:txBody>
      </p:sp>
      <p:sp>
        <p:nvSpPr>
          <p:cNvPr id="8" name="Footer Placeholder 7">
            <a:extLst>
              <a:ext uri="{FF2B5EF4-FFF2-40B4-BE49-F238E27FC236}">
                <a16:creationId xmlns:a16="http://schemas.microsoft.com/office/drawing/2014/main" id="{DB797299-395E-4021-9254-B9A6B494382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6653421-8CC3-4ACC-8015-5F6973F6FBC4}"/>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2937314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3110D9-847D-48F1-95A6-F577C7A99D9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AF495ED-B7A7-453A-BB03-265CF23B2270}"/>
              </a:ext>
            </a:extLst>
          </p:cNvPr>
          <p:cNvSpPr>
            <a:spLocks noGrp="1"/>
          </p:cNvSpPr>
          <p:nvPr>
            <p:ph type="dt" sz="half" idx="10"/>
          </p:nvPr>
        </p:nvSpPr>
        <p:spPr/>
        <p:txBody>
          <a:bodyPr/>
          <a:lstStyle/>
          <a:p>
            <a:fld id="{30642E25-58A8-4446-9DD3-685F55E25EC4}" type="datetimeFigureOut">
              <a:rPr lang="en-US" smtClean="0"/>
              <a:t>9/9/2021</a:t>
            </a:fld>
            <a:endParaRPr lang="en-US"/>
          </a:p>
        </p:txBody>
      </p:sp>
      <p:sp>
        <p:nvSpPr>
          <p:cNvPr id="4" name="Footer Placeholder 3">
            <a:extLst>
              <a:ext uri="{FF2B5EF4-FFF2-40B4-BE49-F238E27FC236}">
                <a16:creationId xmlns:a16="http://schemas.microsoft.com/office/drawing/2014/main" id="{DA3F2473-11FF-4E0B-A50F-CA8615BF3B6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36032D5-C814-4D10-A293-580D9250910C}"/>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1249991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36D919-2B5A-41E8-9527-F2CF44006F61}"/>
              </a:ext>
            </a:extLst>
          </p:cNvPr>
          <p:cNvSpPr>
            <a:spLocks noGrp="1"/>
          </p:cNvSpPr>
          <p:nvPr>
            <p:ph type="dt" sz="half" idx="10"/>
          </p:nvPr>
        </p:nvSpPr>
        <p:spPr/>
        <p:txBody>
          <a:bodyPr/>
          <a:lstStyle/>
          <a:p>
            <a:fld id="{30642E25-58A8-4446-9DD3-685F55E25EC4}" type="datetimeFigureOut">
              <a:rPr lang="en-US" smtClean="0"/>
              <a:t>9/9/2021</a:t>
            </a:fld>
            <a:endParaRPr lang="en-US"/>
          </a:p>
        </p:txBody>
      </p:sp>
      <p:sp>
        <p:nvSpPr>
          <p:cNvPr id="3" name="Footer Placeholder 2">
            <a:extLst>
              <a:ext uri="{FF2B5EF4-FFF2-40B4-BE49-F238E27FC236}">
                <a16:creationId xmlns:a16="http://schemas.microsoft.com/office/drawing/2014/main" id="{1A94F148-F02E-4AEC-9709-8B44B5AF72C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4FEE4A8-943A-4114-B669-770A2656D433}"/>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3657564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0DCA8-733F-4C62-892E-68FC6D7BEF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55B9B50-DA57-4BB2-966A-F7EA7CDF000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1266E22-7A3B-45AD-AE70-13F7E9DFFF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33AFC6-C04E-4F87-845B-949DAB8A23EB}"/>
              </a:ext>
            </a:extLst>
          </p:cNvPr>
          <p:cNvSpPr>
            <a:spLocks noGrp="1"/>
          </p:cNvSpPr>
          <p:nvPr>
            <p:ph type="dt" sz="half" idx="10"/>
          </p:nvPr>
        </p:nvSpPr>
        <p:spPr/>
        <p:txBody>
          <a:bodyPr/>
          <a:lstStyle/>
          <a:p>
            <a:fld id="{30642E25-58A8-4446-9DD3-685F55E25EC4}" type="datetimeFigureOut">
              <a:rPr lang="en-US" smtClean="0"/>
              <a:t>9/9/2021</a:t>
            </a:fld>
            <a:endParaRPr lang="en-US"/>
          </a:p>
        </p:txBody>
      </p:sp>
      <p:sp>
        <p:nvSpPr>
          <p:cNvPr id="6" name="Footer Placeholder 5">
            <a:extLst>
              <a:ext uri="{FF2B5EF4-FFF2-40B4-BE49-F238E27FC236}">
                <a16:creationId xmlns:a16="http://schemas.microsoft.com/office/drawing/2014/main" id="{AC7457AD-690D-4A64-AEE2-E8F6C9C2B3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FAE38C-22AF-48D6-AC7E-1A8A3FF0E8FC}"/>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2625176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1CB47-9411-43AC-B4E3-541FFDCD13B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7CCCBC3-5EDD-4F34-8DE4-72E0908D46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2BB81C4-02B6-40DC-8FF4-C7FB6F3030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3FDCBA-D760-4C8F-B8E1-3FEA77EE76C9}"/>
              </a:ext>
            </a:extLst>
          </p:cNvPr>
          <p:cNvSpPr>
            <a:spLocks noGrp="1"/>
          </p:cNvSpPr>
          <p:nvPr>
            <p:ph type="dt" sz="half" idx="10"/>
          </p:nvPr>
        </p:nvSpPr>
        <p:spPr/>
        <p:txBody>
          <a:bodyPr/>
          <a:lstStyle/>
          <a:p>
            <a:fld id="{30642E25-58A8-4446-9DD3-685F55E25EC4}" type="datetimeFigureOut">
              <a:rPr lang="en-US" smtClean="0"/>
              <a:t>9/9/2021</a:t>
            </a:fld>
            <a:endParaRPr lang="en-US"/>
          </a:p>
        </p:txBody>
      </p:sp>
      <p:sp>
        <p:nvSpPr>
          <p:cNvPr id="6" name="Footer Placeholder 5">
            <a:extLst>
              <a:ext uri="{FF2B5EF4-FFF2-40B4-BE49-F238E27FC236}">
                <a16:creationId xmlns:a16="http://schemas.microsoft.com/office/drawing/2014/main" id="{40CF6217-10EF-46CE-9550-9D6A213953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A55F46B-05C6-48FF-877A-B4861BFE0395}"/>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657815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A236B89-7D28-4B60-B9D3-9944101492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87242E4-5BA7-4DF8-9806-4279BD6231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15EE46-D6B1-4CB5-9DF1-DEBAE84598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642E25-58A8-4446-9DD3-685F55E25EC4}" type="datetimeFigureOut">
              <a:rPr lang="en-US" smtClean="0"/>
              <a:t>9/9/2021</a:t>
            </a:fld>
            <a:endParaRPr lang="en-US"/>
          </a:p>
        </p:txBody>
      </p:sp>
      <p:sp>
        <p:nvSpPr>
          <p:cNvPr id="5" name="Footer Placeholder 4">
            <a:extLst>
              <a:ext uri="{FF2B5EF4-FFF2-40B4-BE49-F238E27FC236}">
                <a16:creationId xmlns:a16="http://schemas.microsoft.com/office/drawing/2014/main" id="{A26FEA08-C9E7-4F35-97C9-58420305E3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6F357B2-9BAA-4906-AC48-25DC00B2ED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4884D1-0AD1-442C-979F-E07FECDB77FD}" type="slidenum">
              <a:rPr lang="en-US" smtClean="0"/>
              <a:t>‹#›</a:t>
            </a:fld>
            <a:endParaRPr lang="en-US"/>
          </a:p>
        </p:txBody>
      </p:sp>
    </p:spTree>
    <p:extLst>
      <p:ext uri="{BB962C8B-B14F-4D97-AF65-F5344CB8AC3E}">
        <p14:creationId xmlns:p14="http://schemas.microsoft.com/office/powerpoint/2010/main" val="37427830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www.signupgenius.com/go/70a084caca629a4ff2-launch2"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mailto:langleyrowing@gmail.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 name="Rectangle 43">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45">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18">
            <a:extLst>
              <a:ext uri="{FF2B5EF4-FFF2-40B4-BE49-F238E27FC236}">
                <a16:creationId xmlns:a16="http://schemas.microsoft.com/office/drawing/2014/main" id="{ECFB45ED-9A3D-474A-8D14-4E77095FDC96}"/>
              </a:ext>
            </a:extLst>
          </p:cNvPr>
          <p:cNvGrpSpPr/>
          <p:nvPr/>
        </p:nvGrpSpPr>
        <p:grpSpPr>
          <a:xfrm>
            <a:off x="643467" y="1389142"/>
            <a:ext cx="10905066" cy="4079716"/>
            <a:chOff x="607366" y="3418889"/>
            <a:chExt cx="7348742" cy="2749254"/>
          </a:xfrm>
        </p:grpSpPr>
        <p:sp>
          <p:nvSpPr>
            <p:cNvPr id="20" name="Right Triangle 19">
              <a:extLst>
                <a:ext uri="{FF2B5EF4-FFF2-40B4-BE49-F238E27FC236}">
                  <a16:creationId xmlns:a16="http://schemas.microsoft.com/office/drawing/2014/main" id="{7696C89B-79D7-46A6-AEE6-4EB6EF38E7B8}"/>
                </a:ext>
              </a:extLst>
            </p:cNvPr>
            <p:cNvSpPr/>
            <p:nvPr/>
          </p:nvSpPr>
          <p:spPr>
            <a:xfrm>
              <a:off x="613611" y="3429001"/>
              <a:ext cx="7342497" cy="2739142"/>
            </a:xfrm>
            <a:prstGeom prst="rtTriangle">
              <a:avLst/>
            </a:prstGeom>
            <a:solidFill>
              <a:schemeClr val="accent4">
                <a:lumMod val="60000"/>
                <a:lumOff val="40000"/>
              </a:scheme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ight Triangle 21">
              <a:extLst>
                <a:ext uri="{FF2B5EF4-FFF2-40B4-BE49-F238E27FC236}">
                  <a16:creationId xmlns:a16="http://schemas.microsoft.com/office/drawing/2014/main" id="{F5CF6C13-7A33-4959-AF49-332EF5A46FDD}"/>
                </a:ext>
              </a:extLst>
            </p:cNvPr>
            <p:cNvSpPr/>
            <p:nvPr/>
          </p:nvSpPr>
          <p:spPr>
            <a:xfrm rot="10800000">
              <a:off x="613611" y="3421067"/>
              <a:ext cx="7342497" cy="2747075"/>
            </a:xfrm>
            <a:prstGeom prst="rtTriangl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8A00611A-3425-4958-A20F-AF21129D2AB4}"/>
                </a:ext>
              </a:extLst>
            </p:cNvPr>
            <p:cNvSpPr/>
            <p:nvPr/>
          </p:nvSpPr>
          <p:spPr>
            <a:xfrm>
              <a:off x="607366" y="3418889"/>
              <a:ext cx="5554776" cy="27470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689AF564-8F8E-4865-86B4-8C24487CD5BD}"/>
                </a:ext>
              </a:extLst>
            </p:cNvPr>
            <p:cNvSpPr/>
            <p:nvPr/>
          </p:nvSpPr>
          <p:spPr>
            <a:xfrm>
              <a:off x="6175722" y="3421065"/>
              <a:ext cx="1766806" cy="27470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EDE7538F-7BFC-40FB-95F4-D55F0EE84132}"/>
                </a:ext>
              </a:extLst>
            </p:cNvPr>
            <p:cNvSpPr txBox="1"/>
            <p:nvPr/>
          </p:nvSpPr>
          <p:spPr>
            <a:xfrm>
              <a:off x="6181965" y="3508166"/>
              <a:ext cx="1766807" cy="2646878"/>
            </a:xfrm>
            <a:prstGeom prst="rect">
              <a:avLst/>
            </a:prstGeom>
            <a:noFill/>
          </p:spPr>
          <p:txBody>
            <a:bodyPr wrap="square" rtlCol="0">
              <a:normAutofit/>
            </a:bodyPr>
            <a:lstStyle/>
            <a:p>
              <a:pPr>
                <a:lnSpc>
                  <a:spcPct val="90000"/>
                </a:lnSpc>
                <a:spcAft>
                  <a:spcPts val="600"/>
                </a:spcAft>
              </a:pPr>
              <a:r>
                <a:rPr lang="en-US" sz="2800" b="1">
                  <a:solidFill>
                    <a:schemeClr val="bg1">
                      <a:lumMod val="95000"/>
                    </a:schemeClr>
                  </a:solidFill>
                  <a:latin typeface="Lucida Sans Typewriter" panose="020B0509030504030204" pitchFamily="49" charset="0"/>
                </a:rPr>
                <a:t>ADMIT ONE</a:t>
              </a:r>
            </a:p>
            <a:p>
              <a:pPr>
                <a:lnSpc>
                  <a:spcPct val="90000"/>
                </a:lnSpc>
                <a:spcAft>
                  <a:spcPts val="600"/>
                </a:spcAft>
              </a:pPr>
              <a:endParaRPr lang="en-US" sz="2800">
                <a:solidFill>
                  <a:schemeClr val="bg1">
                    <a:lumMod val="95000"/>
                  </a:schemeClr>
                </a:solidFill>
                <a:latin typeface="Lucida Sans Typewriter" panose="020B0509030504030204" pitchFamily="49" charset="0"/>
              </a:endParaRPr>
            </a:p>
            <a:p>
              <a:pPr>
                <a:lnSpc>
                  <a:spcPct val="90000"/>
                </a:lnSpc>
                <a:spcAft>
                  <a:spcPts val="600"/>
                </a:spcAft>
              </a:pPr>
              <a:r>
                <a:rPr lang="en-US" sz="2800" b="1">
                  <a:solidFill>
                    <a:schemeClr val="bg1">
                      <a:lumMod val="95000"/>
                    </a:schemeClr>
                  </a:solidFill>
                  <a:latin typeface="Lucida Sans Typewriter" panose="020B0509030504030204" pitchFamily="49" charset="0"/>
                </a:rPr>
                <a:t>All Aboard</a:t>
              </a:r>
            </a:p>
            <a:p>
              <a:pPr>
                <a:lnSpc>
                  <a:spcPct val="90000"/>
                </a:lnSpc>
                <a:spcAft>
                  <a:spcPts val="600"/>
                </a:spcAft>
              </a:pPr>
              <a:endParaRPr lang="en-US" sz="2800">
                <a:solidFill>
                  <a:schemeClr val="bg1">
                    <a:lumMod val="95000"/>
                  </a:schemeClr>
                </a:solidFill>
                <a:latin typeface="Lucida Sans Typewriter" panose="020B0509030504030204" pitchFamily="49" charset="0"/>
              </a:endParaRPr>
            </a:p>
            <a:p>
              <a:pPr>
                <a:lnSpc>
                  <a:spcPct val="90000"/>
                </a:lnSpc>
                <a:spcAft>
                  <a:spcPts val="600"/>
                </a:spcAft>
              </a:pPr>
              <a:r>
                <a:rPr lang="en-US" sz="2800">
                  <a:solidFill>
                    <a:schemeClr val="bg1">
                      <a:lumMod val="95000"/>
                    </a:schemeClr>
                  </a:solidFill>
                  <a:latin typeface="Lucida Sans Typewriter" panose="020B0509030504030204" pitchFamily="49" charset="0"/>
                </a:rPr>
                <a:t>2</a:t>
              </a:r>
              <a:r>
                <a:rPr lang="en-US" sz="2800" baseline="30000">
                  <a:solidFill>
                    <a:schemeClr val="bg1">
                      <a:lumMod val="95000"/>
                    </a:schemeClr>
                  </a:solidFill>
                  <a:latin typeface="Lucida Sans Typewriter" panose="020B0509030504030204" pitchFamily="49" charset="0"/>
                </a:rPr>
                <a:t>nd</a:t>
              </a:r>
              <a:r>
                <a:rPr lang="en-US" sz="2800">
                  <a:solidFill>
                    <a:schemeClr val="bg1">
                      <a:lumMod val="95000"/>
                    </a:schemeClr>
                  </a:solidFill>
                  <a:latin typeface="Lucida Sans Typewriter" panose="020B0509030504030204" pitchFamily="49" charset="0"/>
                </a:rPr>
                <a:t> Thursday each month</a:t>
              </a:r>
            </a:p>
            <a:p>
              <a:pPr>
                <a:lnSpc>
                  <a:spcPct val="90000"/>
                </a:lnSpc>
                <a:spcAft>
                  <a:spcPts val="600"/>
                </a:spcAft>
              </a:pPr>
              <a:endParaRPr lang="en-US" sz="2800">
                <a:solidFill>
                  <a:schemeClr val="bg1">
                    <a:lumMod val="95000"/>
                  </a:schemeClr>
                </a:solidFill>
                <a:latin typeface="Lucida Sans Typewriter" panose="020B0509030504030204" pitchFamily="49" charset="0"/>
              </a:endParaRPr>
            </a:p>
            <a:p>
              <a:pPr>
                <a:lnSpc>
                  <a:spcPct val="90000"/>
                </a:lnSpc>
                <a:spcAft>
                  <a:spcPts val="600"/>
                </a:spcAft>
              </a:pPr>
              <a:r>
                <a:rPr lang="en-US" sz="2800">
                  <a:solidFill>
                    <a:schemeClr val="bg1">
                      <a:lumMod val="95000"/>
                    </a:schemeClr>
                  </a:solidFill>
                  <a:latin typeface="Lucida Sans Typewriter" panose="020B0509030504030204" pitchFamily="49" charset="0"/>
                </a:rPr>
                <a:t>7:30-8 pm </a:t>
              </a:r>
            </a:p>
            <a:p>
              <a:pPr>
                <a:lnSpc>
                  <a:spcPct val="90000"/>
                </a:lnSpc>
                <a:spcAft>
                  <a:spcPts val="600"/>
                </a:spcAft>
              </a:pPr>
              <a:endParaRPr lang="en-US" sz="2800"/>
            </a:p>
          </p:txBody>
        </p:sp>
        <p:pic>
          <p:nvPicPr>
            <p:cNvPr id="27" name="Picture 26" descr="Shape&#10;&#10;Description automatically generated with medium confidence">
              <a:extLst>
                <a:ext uri="{FF2B5EF4-FFF2-40B4-BE49-F238E27FC236}">
                  <a16:creationId xmlns:a16="http://schemas.microsoft.com/office/drawing/2014/main" id="{798B2DF0-9037-4136-ACAE-2CBAAA1B62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3609" y="5673755"/>
              <a:ext cx="2252792" cy="481289"/>
            </a:xfrm>
            <a:prstGeom prst="rect">
              <a:avLst/>
            </a:prstGeom>
          </p:spPr>
        </p:pic>
        <p:sp>
          <p:nvSpPr>
            <p:cNvPr id="28" name="TextBox 27">
              <a:extLst>
                <a:ext uri="{FF2B5EF4-FFF2-40B4-BE49-F238E27FC236}">
                  <a16:creationId xmlns:a16="http://schemas.microsoft.com/office/drawing/2014/main" id="{6A72D61D-34A9-4A98-A6FD-C1902283D329}"/>
                </a:ext>
              </a:extLst>
            </p:cNvPr>
            <p:cNvSpPr txBox="1"/>
            <p:nvPr/>
          </p:nvSpPr>
          <p:spPr>
            <a:xfrm>
              <a:off x="2109860" y="3440575"/>
              <a:ext cx="3249545" cy="646331"/>
            </a:xfrm>
            <a:prstGeom prst="rect">
              <a:avLst/>
            </a:prstGeom>
            <a:noFill/>
          </p:spPr>
          <p:txBody>
            <a:bodyPr wrap="square" rtlCol="0">
              <a:normAutofit/>
            </a:bodyPr>
            <a:lstStyle/>
            <a:p>
              <a:pPr>
                <a:lnSpc>
                  <a:spcPct val="90000"/>
                </a:lnSpc>
                <a:spcAft>
                  <a:spcPts val="600"/>
                </a:spcAft>
              </a:pPr>
              <a:r>
                <a:rPr lang="en-US" sz="2400" b="1" i="1">
                  <a:solidFill>
                    <a:schemeClr val="bg1">
                      <a:lumMod val="95000"/>
                    </a:schemeClr>
                  </a:solidFill>
                  <a:latin typeface="Lucida Sans Typewriter" panose="020B0509030504030204" pitchFamily="49" charset="0"/>
                </a:rPr>
                <a:t>All Aboard: </a:t>
              </a:r>
              <a:r>
                <a:rPr lang="en-US" sz="2400">
                  <a:solidFill>
                    <a:schemeClr val="bg1">
                      <a:lumMod val="95000"/>
                    </a:schemeClr>
                  </a:solidFill>
                  <a:latin typeface="Lucida Sans Typewriter" panose="020B0509030504030204" pitchFamily="49" charset="0"/>
                </a:rPr>
                <a:t>A Parent’s </a:t>
              </a:r>
            </a:p>
            <a:p>
              <a:pPr>
                <a:lnSpc>
                  <a:spcPct val="90000"/>
                </a:lnSpc>
                <a:spcAft>
                  <a:spcPts val="600"/>
                </a:spcAft>
              </a:pPr>
              <a:r>
                <a:rPr lang="en-US" sz="2400">
                  <a:solidFill>
                    <a:schemeClr val="bg1">
                      <a:lumMod val="95000"/>
                    </a:schemeClr>
                  </a:solidFill>
                  <a:latin typeface="Lucida Sans Typewriter" panose="020B0509030504030204" pitchFamily="49" charset="0"/>
                </a:rPr>
                <a:t>Introduction to Crew</a:t>
              </a:r>
            </a:p>
          </p:txBody>
        </p:sp>
        <p:sp>
          <p:nvSpPr>
            <p:cNvPr id="29" name="TextBox 28">
              <a:extLst>
                <a:ext uri="{FF2B5EF4-FFF2-40B4-BE49-F238E27FC236}">
                  <a16:creationId xmlns:a16="http://schemas.microsoft.com/office/drawing/2014/main" id="{0760C955-060C-4A47-871D-8421087BC738}"/>
                </a:ext>
              </a:extLst>
            </p:cNvPr>
            <p:cNvSpPr txBox="1"/>
            <p:nvPr/>
          </p:nvSpPr>
          <p:spPr>
            <a:xfrm>
              <a:off x="4717600" y="4446498"/>
              <a:ext cx="1073971" cy="923330"/>
            </a:xfrm>
            <a:prstGeom prst="rect">
              <a:avLst/>
            </a:prstGeom>
            <a:noFill/>
          </p:spPr>
          <p:txBody>
            <a:bodyPr wrap="square" rtlCol="0">
              <a:normAutofit/>
            </a:bodyPr>
            <a:lstStyle/>
            <a:p>
              <a:pPr>
                <a:lnSpc>
                  <a:spcPct val="90000"/>
                </a:lnSpc>
                <a:spcAft>
                  <a:spcPts val="600"/>
                </a:spcAft>
              </a:pPr>
              <a:r>
                <a:rPr lang="en-US" sz="2800">
                  <a:solidFill>
                    <a:schemeClr val="bg1">
                      <a:lumMod val="95000"/>
                    </a:schemeClr>
                  </a:solidFill>
                  <a:latin typeface="Lucida Sans Typewriter" panose="020B0509030504030204" pitchFamily="49" charset="0"/>
                </a:rPr>
                <a:t>SEAT CLASS: </a:t>
              </a:r>
              <a:r>
                <a:rPr lang="en-US" sz="2800">
                  <a:latin typeface="Lucida Sans Typewriter" panose="020B0509030504030204" pitchFamily="49" charset="0"/>
                </a:rPr>
                <a:t>Parent</a:t>
              </a:r>
            </a:p>
          </p:txBody>
        </p:sp>
        <p:sp>
          <p:nvSpPr>
            <p:cNvPr id="30" name="TextBox 29">
              <a:extLst>
                <a:ext uri="{FF2B5EF4-FFF2-40B4-BE49-F238E27FC236}">
                  <a16:creationId xmlns:a16="http://schemas.microsoft.com/office/drawing/2014/main" id="{F1C04500-ACB1-4A78-9171-72B90E32AD0E}"/>
                </a:ext>
              </a:extLst>
            </p:cNvPr>
            <p:cNvSpPr txBox="1"/>
            <p:nvPr/>
          </p:nvSpPr>
          <p:spPr>
            <a:xfrm>
              <a:off x="2604687" y="4504774"/>
              <a:ext cx="1796471" cy="923330"/>
            </a:xfrm>
            <a:prstGeom prst="rect">
              <a:avLst/>
            </a:prstGeom>
            <a:noFill/>
          </p:spPr>
          <p:txBody>
            <a:bodyPr wrap="square" rtlCol="0">
              <a:normAutofit/>
            </a:bodyPr>
            <a:lstStyle/>
            <a:p>
              <a:pPr>
                <a:lnSpc>
                  <a:spcPct val="90000"/>
                </a:lnSpc>
                <a:spcAft>
                  <a:spcPts val="600"/>
                </a:spcAft>
              </a:pPr>
              <a:r>
                <a:rPr lang="en-US" sz="2800">
                  <a:latin typeface="Lucida Sans Typewriter" panose="020B0509030504030204" pitchFamily="49" charset="0"/>
                </a:rPr>
                <a:t>SEAT ASSIGNMENT: </a:t>
              </a:r>
            </a:p>
            <a:p>
              <a:pPr>
                <a:lnSpc>
                  <a:spcPct val="90000"/>
                </a:lnSpc>
                <a:spcAft>
                  <a:spcPts val="600"/>
                </a:spcAft>
              </a:pPr>
              <a:r>
                <a:rPr lang="en-US" sz="2800">
                  <a:latin typeface="Lucida Sans Typewriter" panose="020B0509030504030204" pitchFamily="49" charset="0"/>
                </a:rPr>
                <a:t>Zoom link</a:t>
              </a:r>
            </a:p>
          </p:txBody>
        </p:sp>
        <p:sp>
          <p:nvSpPr>
            <p:cNvPr id="31" name="TextBox 30">
              <a:extLst>
                <a:ext uri="{FF2B5EF4-FFF2-40B4-BE49-F238E27FC236}">
                  <a16:creationId xmlns:a16="http://schemas.microsoft.com/office/drawing/2014/main" id="{4E7AF703-4CB3-4F73-85C3-6A2AFCAFBC2D}"/>
                </a:ext>
              </a:extLst>
            </p:cNvPr>
            <p:cNvSpPr txBox="1"/>
            <p:nvPr/>
          </p:nvSpPr>
          <p:spPr>
            <a:xfrm>
              <a:off x="3183789" y="5764995"/>
              <a:ext cx="2929179" cy="307777"/>
            </a:xfrm>
            <a:prstGeom prst="rect">
              <a:avLst/>
            </a:prstGeom>
            <a:noFill/>
          </p:spPr>
          <p:txBody>
            <a:bodyPr wrap="square" rtlCol="0">
              <a:normAutofit/>
            </a:bodyPr>
            <a:lstStyle/>
            <a:p>
              <a:pPr>
                <a:lnSpc>
                  <a:spcPct val="90000"/>
                </a:lnSpc>
                <a:spcAft>
                  <a:spcPts val="600"/>
                </a:spcAft>
              </a:pPr>
              <a:r>
                <a:rPr lang="en-US" sz="2000">
                  <a:latin typeface="Lucida Sans Typewriter" panose="020B0509030504030204" pitchFamily="49" charset="0"/>
                </a:rPr>
                <a:t>Langley Crew Booster Club</a:t>
              </a:r>
            </a:p>
          </p:txBody>
        </p:sp>
        <p:sp>
          <p:nvSpPr>
            <p:cNvPr id="32" name="TextBox 31">
              <a:extLst>
                <a:ext uri="{FF2B5EF4-FFF2-40B4-BE49-F238E27FC236}">
                  <a16:creationId xmlns:a16="http://schemas.microsoft.com/office/drawing/2014/main" id="{AA3BDD9B-8A46-4779-BCB9-11B85C8FAD4D}"/>
                </a:ext>
              </a:extLst>
            </p:cNvPr>
            <p:cNvSpPr txBox="1"/>
            <p:nvPr/>
          </p:nvSpPr>
          <p:spPr>
            <a:xfrm>
              <a:off x="659974" y="4512708"/>
              <a:ext cx="1781978" cy="923330"/>
            </a:xfrm>
            <a:prstGeom prst="rect">
              <a:avLst/>
            </a:prstGeom>
            <a:noFill/>
          </p:spPr>
          <p:txBody>
            <a:bodyPr wrap="square" rtlCol="0">
              <a:normAutofit/>
            </a:bodyPr>
            <a:lstStyle/>
            <a:p>
              <a:pPr>
                <a:lnSpc>
                  <a:spcPct val="90000"/>
                </a:lnSpc>
                <a:spcAft>
                  <a:spcPts val="600"/>
                </a:spcAft>
              </a:pPr>
              <a:r>
                <a:rPr lang="en-US" sz="2800">
                  <a:latin typeface="Lucida Sans Typewriter" panose="020B0509030504030204" pitchFamily="49" charset="0"/>
                </a:rPr>
                <a:t>DEPARTURE:</a:t>
              </a:r>
            </a:p>
            <a:p>
              <a:pPr>
                <a:lnSpc>
                  <a:spcPct val="90000"/>
                </a:lnSpc>
                <a:spcAft>
                  <a:spcPts val="600"/>
                </a:spcAft>
              </a:pPr>
              <a:r>
                <a:rPr lang="en-US" sz="2800">
                  <a:latin typeface="Lucida Sans Typewriter" panose="020B0509030504030204" pitchFamily="49" charset="0"/>
                </a:rPr>
                <a:t>2</a:t>
              </a:r>
              <a:r>
                <a:rPr lang="en-US" sz="2800" baseline="30000">
                  <a:latin typeface="Lucida Sans Typewriter" panose="020B0509030504030204" pitchFamily="49" charset="0"/>
                </a:rPr>
                <a:t>nd</a:t>
              </a:r>
              <a:r>
                <a:rPr lang="en-US" sz="2800">
                  <a:latin typeface="Lucida Sans Typewriter" panose="020B0509030504030204" pitchFamily="49" charset="0"/>
                </a:rPr>
                <a:t> Thursday each month</a:t>
              </a:r>
            </a:p>
          </p:txBody>
        </p:sp>
      </p:grpSp>
    </p:spTree>
    <p:extLst>
      <p:ext uri="{BB962C8B-B14F-4D97-AF65-F5344CB8AC3E}">
        <p14:creationId xmlns:p14="http://schemas.microsoft.com/office/powerpoint/2010/main" val="2452117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313840" y="380115"/>
            <a:ext cx="8601560" cy="6718515"/>
          </a:xfrm>
          <a:prstGeom prst="rect">
            <a:avLst/>
          </a:prstGeom>
        </p:spPr>
        <p:txBody>
          <a:bodyPr vert="horz" lIns="91440" tIns="45720" rIns="91440" bIns="45720" rtlCol="0" anchor="ctr">
            <a:noAutofit/>
          </a:bodyPr>
          <a:lstStyle/>
          <a:p>
            <a:pPr marL="0" marR="0">
              <a:lnSpc>
                <a:spcPts val="1500"/>
              </a:lnSpc>
              <a:spcBef>
                <a:spcPts val="0"/>
              </a:spcBef>
              <a:spcAft>
                <a:spcPts val="0"/>
              </a:spcAft>
            </a:pPr>
            <a:r>
              <a:rPr lang="en-US" sz="1800" b="1"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Q: Would you post the link to the slide deck in the chat?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A: We will be posting it after the call. We intend to update the slide deck once we hear the questions and incorporate that detail into the slides.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b="1"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Q: What are launches?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A: Launches are small boats that take officials, coaches, and other regatta people to the race start and finish as needed during the regattas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Sign up for a training session: Sept. 18 or 25 and Oct. 9 or 16 at Sandy Run! </a:t>
            </a:r>
            <a:r>
              <a:rPr lang="en-US" sz="1800" u="sng" dirty="0">
                <a:solidFill>
                  <a:srgbClr val="3367D6"/>
                </a:solidFill>
                <a:effectLst/>
                <a:latin typeface="Roboto" panose="02000000000000000000" pitchFamily="2" charset="0"/>
                <a:ea typeface="Times New Roman" panose="02020603050405020304" pitchFamily="18" charset="0"/>
                <a:cs typeface="Times New Roman" panose="02020603050405020304" pitchFamily="18" charset="0"/>
                <a:hlinkClick r:id="rId3"/>
              </a:rPr>
              <a:t>https://www.signupgenius.com/go/70a084caca629a4ff2-launch2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b="1"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Q: Where is the launch driver training held? How long is the training?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A: The training is held at Sandy Run, at 11 am, after the kids have gotten out on the water. Sandy Run Regional Park, 10450 Van Thompson Rd, Fairfax Station, VA 22039</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b="1"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Q: Could you talk about when the season begins and ends. Also, the timing of practices and meets. My</a:t>
            </a: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 son plays basketball, and I am wondering about overlap between the two.</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A: Crew is a spring sport, so the season officially begins in late February and ends in late May. Winter conditioning, when they work out in the school, begins in late November.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There is no conflict with participating in a winter sport. The primary purpose of winter conditioning is to make sure that the kids are in good physical conditioning so that our time on the water can be focused on technique rather than fitness. If they are participating in a winter sport, they are meeting that goal already. We would recommend that they do attend at least some the winter conditioning workouts so they practice the rowing motion – it is unlike anything that they’ve been doing.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425"/>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b="1"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Q: What is the time commitment (in general) when chaperoning on the bus?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A: It’s a long afternoon. You need to be there at 3:30 and, depending on the time of year, you will get back to Langley between 7:15 and 8:15.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4">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Tree>
    <p:extLst>
      <p:ext uri="{BB962C8B-B14F-4D97-AF65-F5344CB8AC3E}">
        <p14:creationId xmlns:p14="http://schemas.microsoft.com/office/powerpoint/2010/main" val="34561817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35663" y="380115"/>
            <a:ext cx="8601560" cy="6718515"/>
          </a:xfrm>
          <a:prstGeom prst="rect">
            <a:avLst/>
          </a:prstGeom>
        </p:spPr>
        <p:txBody>
          <a:bodyPr vert="horz" lIns="91440" tIns="45720" rIns="91440" bIns="45720" rtlCol="0" anchor="ctr">
            <a:noAutofit/>
          </a:bodyPr>
          <a:lstStyle/>
          <a:p>
            <a:pPr marL="0" marR="0">
              <a:lnSpc>
                <a:spcPts val="1500"/>
              </a:lnSpc>
              <a:spcBef>
                <a:spcPts val="0"/>
              </a:spcBef>
              <a:spcAft>
                <a:spcPts val="0"/>
              </a:spcAft>
            </a:pPr>
            <a:r>
              <a:rPr lang="en-US" sz="1800" b="1"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Q: Can you please suggest where do we submit emergency care form?</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A: The emergency care form is submitted as part of the Learn to Row registration – it will take you to a place where you fill it out online and it gets uploaded with the registration. You can also provide a hard copy.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b="1"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Q: Is there a tryout for the spring season?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A: No. We don’t do tryouts and we don’t do cuts. If your child wants to be on the team, you simply need to register them. Actually, it’s the opposite – the students use Learn to Row to try us out.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dirty="0">
                <a:solidFill>
                  <a:srgbClr val="5F6368"/>
                </a:solidFill>
                <a:effectLst/>
                <a:latin typeface="Roboto" panose="02000000000000000000" pitchFamily="2"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b="1"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Q: Will there be a spot to row on the water for every child?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A: We can’t guarantee that every student will row all practice every practice or will row every regatta. It’s a numbers game – our boats hold 5 people (4 rowers and a coxswain) or 9 people (8 rowers and a coxswain), so if we have 12 people, then three of them don’t have seats in the boats. For practices, the coaches will rotate rowers in and out of the boat. For regattas, we can only enter so many boats in each regatta, but we guarantee that each of our kids will row in at least one regatta.</a:t>
            </a: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b="1"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Q: Are you expecting to have indoor winter conditioning this year?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A: Yes. Last year, we were not allowed in the building due to COVID, so we did winter conditioning in the parking lot. This year, with the FCPS requirement that all athletes be vaccinated, we expect to be indoors, with appropriate distancing. </a:t>
            </a:r>
          </a:p>
          <a:p>
            <a:pPr marL="0" marR="0">
              <a:lnSpc>
                <a:spcPts val="1500"/>
              </a:lnSpc>
              <a:spcBef>
                <a:spcPts val="0"/>
              </a:spcBef>
              <a:spcAft>
                <a:spcPts val="0"/>
              </a:spcAft>
            </a:pPr>
            <a:endParaRPr lang="en-US" dirty="0">
              <a:solidFill>
                <a:srgbClr val="202124"/>
              </a:solidFill>
              <a:latin typeface="Roboto" panose="02000000000000000000" pitchFamily="2"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b="1"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Q: What about the clubs? Can they participate in clubs/activities?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A: They can certainly participate in whatever they want to participate in. We have a number of kids in orchestra and band, and those require participation during the spring. The coaches keep a spreadsheet of dates that students can’t participate due to other commitments, and that’s fine, as long as the student gives the coaches advance notice. Most activities are scheduled weeks in advance, so as long as there’s adequate notice, the coaches will work around it. That said, once the coaches set a lineup in a boat, it’s important that they are able to practice as a unit as much as possible, so that they can work on timing; the kids who are there most often will likely be placed in a more competitive boat.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Tree>
    <p:extLst>
      <p:ext uri="{BB962C8B-B14F-4D97-AF65-F5344CB8AC3E}">
        <p14:creationId xmlns:p14="http://schemas.microsoft.com/office/powerpoint/2010/main" val="39753118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35663" y="267821"/>
            <a:ext cx="8601560" cy="6718515"/>
          </a:xfrm>
          <a:prstGeom prst="rect">
            <a:avLst/>
          </a:prstGeom>
        </p:spPr>
        <p:txBody>
          <a:bodyPr vert="horz" lIns="91440" tIns="45720" rIns="91440" bIns="45720" rtlCol="0" anchor="ctr">
            <a:noAutofit/>
          </a:bodyPr>
          <a:lstStyle/>
          <a:p>
            <a:pPr marL="0" marR="0">
              <a:lnSpc>
                <a:spcPts val="1500"/>
              </a:lnSpc>
              <a:spcBef>
                <a:spcPts val="0"/>
              </a:spcBef>
              <a:spcAft>
                <a:spcPts val="0"/>
              </a:spcAft>
            </a:pPr>
            <a:r>
              <a:rPr lang="en-US" sz="1800" b="1"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Q: How many times per season are parents expected to chaperone? (as a teacher this is quite</a:t>
            </a: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 </a:t>
            </a:r>
            <a:r>
              <a:rPr lang="en-US" sz="1800" b="1"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challenging)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A: At least once, likely twice, depending on the number of team members we have. If you have a situation that makes this particularly difficult, let us know; we can work something out.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b="1"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Q: My son took the swim test on Tuesday, but he didn’t come home with a form. is it possible a coach kept</a:t>
            </a: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 a record?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A: We kept all the swim test forms. We need to keep them on file.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b="1"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Q: Confirming that using a BSA certified swim test is also accepted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A: Actually, no, it is not. The requirements are different, so we need our form completed. There is another swim test at Spring Hill Rec Center tomorrow at 7 pm.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b="1"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Q: Is US Rowing Waiver required for just learn to row (for my 8th grader who is not yet at Langley)?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425"/>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A: No, it is only required to join the team.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b="1"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Q: Where do you post the time and date of practices/conditioning in November?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A: They are posted on the website under Training Logistics, but they’ve been pretty set for the last few years: the boys practice 4-6 pm and girls practice 4:30-6:30, M-F, and 9-11 on Saturdays. The coaches will set the schedule in November.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b="1"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Q: Are all the boats sweep rowing boats? How many? Is it boy/girl or mixed boats?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A: All our boats are sweep boats, either 4-seat or 8-seat. We don’t row sculls, only sweep, and they are men’s and women’s, no mixed, based on the regatta divisions.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dirty="0">
                <a:solidFill>
                  <a:srgbClr val="5F6368"/>
                </a:solidFill>
                <a:effectLst/>
                <a:latin typeface="Roboto" panose="02000000000000000000" pitchFamily="2"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b="1"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Q: Are the practices occurring daily during the season? (M-Th?)</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A: They practice six days a week – Monday through Friday after school and Saturday mornings. When the regattas begin, there is no practice on Saturday, but they are rowing in the races.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Tree>
    <p:extLst>
      <p:ext uri="{BB962C8B-B14F-4D97-AF65-F5344CB8AC3E}">
        <p14:creationId xmlns:p14="http://schemas.microsoft.com/office/powerpoint/2010/main" val="18223791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139484"/>
            <a:ext cx="8601560" cy="6718515"/>
          </a:xfrm>
          <a:prstGeom prst="rect">
            <a:avLst/>
          </a:prstGeom>
        </p:spPr>
        <p:txBody>
          <a:bodyPr vert="horz" lIns="91440" tIns="45720" rIns="91440" bIns="45720" rtlCol="0" anchor="ctr">
            <a:noAutofit/>
          </a:bodyPr>
          <a:lstStyle/>
          <a:p>
            <a:pPr marL="0" marR="0" algn="ctr">
              <a:spcBef>
                <a:spcPts val="0"/>
              </a:spcBef>
              <a:spcAft>
                <a:spcPts val="0"/>
              </a:spcAft>
            </a:pP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
        <p:nvSpPr>
          <p:cNvPr id="7" name="TextBox 6">
            <a:extLst>
              <a:ext uri="{FF2B5EF4-FFF2-40B4-BE49-F238E27FC236}">
                <a16:creationId xmlns:a16="http://schemas.microsoft.com/office/drawing/2014/main" id="{D9C8013C-BB1F-4B80-93E1-C0574A4F68FF}"/>
              </a:ext>
            </a:extLst>
          </p:cNvPr>
          <p:cNvSpPr txBox="1"/>
          <p:nvPr/>
        </p:nvSpPr>
        <p:spPr>
          <a:xfrm>
            <a:off x="278970" y="839993"/>
            <a:ext cx="8601560" cy="4006225"/>
          </a:xfrm>
          <a:prstGeom prst="rect">
            <a:avLst/>
          </a:prstGeom>
          <a:noFill/>
        </p:spPr>
        <p:txBody>
          <a:bodyPr wrap="square">
            <a:spAutoFit/>
          </a:bodyPr>
          <a:lstStyle/>
          <a:p>
            <a:pPr marL="0" marR="0">
              <a:lnSpc>
                <a:spcPts val="1500"/>
              </a:lnSpc>
              <a:spcBef>
                <a:spcPts val="0"/>
              </a:spcBef>
              <a:spcAft>
                <a:spcPts val="0"/>
              </a:spcAft>
            </a:pPr>
            <a:r>
              <a:rPr lang="en-US" sz="1800" b="1"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Q: How many returning rowers are you expecting in the Spring?</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A: We have 65 team members from last year that did not graduate. We don’t know for sure, but we expect most of them to come back.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b="1"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Q: Links on the website does not seem to work. I have tried to click on form and others, but nothing</a:t>
            </a: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 </a:t>
            </a:r>
            <a:r>
              <a:rPr lang="en-US" sz="1800" b="1"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happens... trying to upload Emergency Care Form thanks</a:t>
            </a:r>
            <a:endParaRPr lang="en-US" sz="24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A: Please email us separately at </a:t>
            </a:r>
            <a:r>
              <a:rPr lang="en-US" sz="1800" u="sng"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hlinkClick r:id="rId4"/>
              </a:rPr>
              <a:t>langleyrowing@gmail.com</a:t>
            </a: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 so that we can work with you on this.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b="1"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Q: What is the role of parent volunteer launch drivers?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425"/>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A: During the regattas, there are 4 or 5 launch jobs, including patrolling the course for debris, driving the referees down the course during the race, ferrying people around, etc. The VASRA Volunteer section on the website has detailed descriptions of the jobs.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425"/>
              </a:lnSpc>
              <a:spcBef>
                <a:spcPts val="0"/>
              </a:spcBef>
              <a:spcAft>
                <a:spcPts val="0"/>
              </a:spcAft>
            </a:pPr>
            <a:r>
              <a:rPr lang="en-US" sz="1600" dirty="0">
                <a:solidFill>
                  <a:srgbClr val="5F6368"/>
                </a:solidFill>
                <a:effectLst/>
                <a:latin typeface="Roboto" panose="02000000000000000000" pitchFamily="2" charset="0"/>
                <a:ea typeface="Times New Roman" panose="02020603050405020304" pitchFamily="18" charset="0"/>
                <a:cs typeface="Times New Roman" panose="02020603050405020304" pitchFamily="18" charset="0"/>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b="1"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Q: Do current 8th graders participate in spring or summer training?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500"/>
              </a:lnSpc>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A: Winter conditioning and spring training is only for Langley students on the team.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2800" b="1" dirty="0">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Reminder: Swim Test option tomorrow at 7 </a:t>
            </a:r>
            <a:r>
              <a:rPr lang="en-US" sz="2800" b="1" dirty="0" err="1">
                <a:solidFill>
                  <a:srgbClr val="202124"/>
                </a:solidFill>
                <a:effectLst/>
                <a:latin typeface="Roboto" panose="02000000000000000000" pitchFamily="2" charset="0"/>
                <a:ea typeface="Times New Roman" panose="02020603050405020304" pitchFamily="18" charset="0"/>
                <a:cs typeface="Times New Roman" panose="02020603050405020304" pitchFamily="18" charset="0"/>
              </a:rPr>
              <a:t>p.m</a:t>
            </a:r>
            <a:endParaRPr lang="en-US" sz="28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65097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139485"/>
            <a:ext cx="8601560" cy="6509288"/>
          </a:xfrm>
          <a:prstGeom prst="rect">
            <a:avLst/>
          </a:prstGeom>
        </p:spPr>
        <p:txBody>
          <a:bodyPr vert="horz" lIns="91440" tIns="45720" rIns="91440" bIns="45720" rtlCol="0" anchor="ctr">
            <a:noAutofit/>
          </a:bodyPr>
          <a:lstStyle/>
          <a:p>
            <a:pPr>
              <a:lnSpc>
                <a:spcPct val="90000"/>
              </a:lnSpc>
              <a:spcAft>
                <a:spcPts val="600"/>
              </a:spcAft>
            </a:pPr>
            <a:r>
              <a:rPr lang="en-US" sz="1600" dirty="0"/>
              <a:t>None of us embark on our student’s career in crew with any knowledge about the sport other than what we see every four years in the Olympics. We also know that only the parents of our current seniors know what a “normal” season looks like, thanks to COVID. </a:t>
            </a:r>
          </a:p>
          <a:p>
            <a:pPr>
              <a:lnSpc>
                <a:spcPct val="90000"/>
              </a:lnSpc>
              <a:spcAft>
                <a:spcPts val="600"/>
              </a:spcAft>
            </a:pPr>
            <a:endParaRPr lang="en-US" sz="1600" dirty="0"/>
          </a:p>
          <a:p>
            <a:pPr>
              <a:lnSpc>
                <a:spcPct val="90000"/>
              </a:lnSpc>
              <a:spcAft>
                <a:spcPts val="600"/>
              </a:spcAft>
            </a:pPr>
            <a:r>
              <a:rPr lang="en-US" sz="1600" dirty="0"/>
              <a:t>We’ve created this program to help guide you through the season. Each month, we will provide you with Crew season survival skills.  We’ll tell you: </a:t>
            </a:r>
          </a:p>
          <a:p>
            <a:pPr indent="-228600">
              <a:lnSpc>
                <a:spcPct val="90000"/>
              </a:lnSpc>
              <a:spcAft>
                <a:spcPts val="600"/>
              </a:spcAft>
              <a:buFont typeface="Arial" panose="020B0604020202020204" pitchFamily="34" charset="0"/>
              <a:buChar char="•"/>
            </a:pPr>
            <a:endParaRPr lang="en-US" sz="1600" dirty="0"/>
          </a:p>
          <a:p>
            <a:pPr indent="-228600">
              <a:lnSpc>
                <a:spcPct val="90000"/>
              </a:lnSpc>
              <a:spcAft>
                <a:spcPts val="600"/>
              </a:spcAft>
              <a:buFont typeface="Arial" panose="020B0604020202020204" pitchFamily="34" charset="0"/>
              <a:buChar char="•"/>
            </a:pPr>
            <a:r>
              <a:rPr lang="en-US" sz="1600" dirty="0"/>
              <a:t>What’s coming up in the next few weeks</a:t>
            </a:r>
          </a:p>
          <a:p>
            <a:pPr indent="-228600">
              <a:lnSpc>
                <a:spcPct val="90000"/>
              </a:lnSpc>
              <a:spcAft>
                <a:spcPts val="600"/>
              </a:spcAft>
              <a:buFont typeface="Arial" panose="020B0604020202020204" pitchFamily="34" charset="0"/>
              <a:buChar char="•"/>
            </a:pPr>
            <a:r>
              <a:rPr lang="en-US" sz="1600" dirty="0"/>
              <a:t>What that means for you</a:t>
            </a:r>
          </a:p>
          <a:p>
            <a:pPr indent="-228600">
              <a:lnSpc>
                <a:spcPct val="90000"/>
              </a:lnSpc>
              <a:spcAft>
                <a:spcPts val="600"/>
              </a:spcAft>
              <a:buFont typeface="Arial" panose="020B0604020202020204" pitchFamily="34" charset="0"/>
              <a:buChar char="•"/>
            </a:pPr>
            <a:r>
              <a:rPr lang="en-US" sz="1600" dirty="0"/>
              <a:t>What that means for your kids</a:t>
            </a:r>
          </a:p>
          <a:p>
            <a:pPr indent="-228600">
              <a:lnSpc>
                <a:spcPct val="90000"/>
              </a:lnSpc>
              <a:spcAft>
                <a:spcPts val="600"/>
              </a:spcAft>
              <a:buFont typeface="Arial" panose="020B0604020202020204" pitchFamily="34" charset="0"/>
              <a:buChar char="•"/>
            </a:pPr>
            <a:r>
              <a:rPr lang="en-US" sz="1600" dirty="0"/>
              <a:t>What you need to do</a:t>
            </a:r>
          </a:p>
          <a:p>
            <a:pPr indent="-228600">
              <a:lnSpc>
                <a:spcPct val="90000"/>
              </a:lnSpc>
              <a:spcAft>
                <a:spcPts val="600"/>
              </a:spcAft>
              <a:buFont typeface="Arial" panose="020B0604020202020204" pitchFamily="34" charset="0"/>
              <a:buChar char="•"/>
            </a:pPr>
            <a:r>
              <a:rPr lang="en-US" sz="1600" dirty="0"/>
              <a:t>What your kids need to do</a:t>
            </a:r>
          </a:p>
          <a:p>
            <a:pPr indent="-228600">
              <a:lnSpc>
                <a:spcPct val="90000"/>
              </a:lnSpc>
              <a:spcAft>
                <a:spcPts val="600"/>
              </a:spcAft>
              <a:buFont typeface="Arial" panose="020B0604020202020204" pitchFamily="34" charset="0"/>
              <a:buChar char="•"/>
            </a:pPr>
            <a:endParaRPr lang="en-US" sz="1600" dirty="0"/>
          </a:p>
          <a:p>
            <a:pPr>
              <a:lnSpc>
                <a:spcPct val="90000"/>
              </a:lnSpc>
              <a:spcAft>
                <a:spcPts val="600"/>
              </a:spcAft>
            </a:pPr>
            <a:r>
              <a:rPr lang="en-US" sz="1600" dirty="0"/>
              <a:t>Then we’ll open the meeting up to Q&amp;A. Each month, we’ll feature a different topic, but the format will be the same: what’s going on, what are the impacts, what do you have to do about it, and Q&amp;A. </a:t>
            </a:r>
          </a:p>
          <a:p>
            <a:pPr>
              <a:lnSpc>
                <a:spcPct val="90000"/>
              </a:lnSpc>
              <a:spcAft>
                <a:spcPts val="600"/>
              </a:spcAft>
            </a:pPr>
            <a:endParaRPr lang="en-US" sz="1600" dirty="0"/>
          </a:p>
          <a:p>
            <a:pPr>
              <a:lnSpc>
                <a:spcPct val="90000"/>
              </a:lnSpc>
              <a:spcAft>
                <a:spcPts val="600"/>
              </a:spcAft>
            </a:pPr>
            <a:r>
              <a:rPr lang="en-US" sz="1600" dirty="0"/>
              <a:t>This month, we will be talking about: </a:t>
            </a:r>
          </a:p>
          <a:p>
            <a:pPr marL="171450" indent="-171450">
              <a:lnSpc>
                <a:spcPct val="90000"/>
              </a:lnSpc>
              <a:spcAft>
                <a:spcPts val="600"/>
              </a:spcAft>
              <a:buFont typeface="Arial" panose="020B0604020202020204" pitchFamily="34" charset="0"/>
              <a:buChar char="•"/>
            </a:pPr>
            <a:r>
              <a:rPr lang="en-US" sz="1600" dirty="0"/>
              <a:t>Langley Crew Booster Club</a:t>
            </a:r>
          </a:p>
          <a:p>
            <a:pPr marL="171450" indent="-171450">
              <a:lnSpc>
                <a:spcPct val="90000"/>
              </a:lnSpc>
              <a:spcAft>
                <a:spcPts val="600"/>
              </a:spcAft>
              <a:buFont typeface="Arial" panose="020B0604020202020204" pitchFamily="34" charset="0"/>
              <a:buChar char="•"/>
            </a:pPr>
            <a:r>
              <a:rPr lang="en-US" sz="1600" dirty="0"/>
              <a:t>Learn to Row</a:t>
            </a:r>
          </a:p>
          <a:p>
            <a:pPr marL="171450" indent="-171450">
              <a:lnSpc>
                <a:spcPct val="90000"/>
              </a:lnSpc>
              <a:spcAft>
                <a:spcPts val="600"/>
              </a:spcAft>
              <a:buFont typeface="Arial" panose="020B0604020202020204" pitchFamily="34" charset="0"/>
              <a:buChar char="•"/>
            </a:pPr>
            <a:r>
              <a:rPr lang="en-US" sz="1600" dirty="0"/>
              <a:t>Fall Practice for Returning Rowers</a:t>
            </a:r>
          </a:p>
          <a:p>
            <a:pPr marL="171450" indent="-171450">
              <a:lnSpc>
                <a:spcPct val="90000"/>
              </a:lnSpc>
              <a:spcAft>
                <a:spcPts val="600"/>
              </a:spcAft>
              <a:buFont typeface="Arial" panose="020B0604020202020204" pitchFamily="34" charset="0"/>
              <a:buChar char="•"/>
            </a:pPr>
            <a:r>
              <a:rPr lang="en-US" sz="1600" dirty="0"/>
              <a:t>Launch Driver Training</a:t>
            </a:r>
          </a:p>
          <a:p>
            <a:pPr marL="171450" indent="-171450">
              <a:lnSpc>
                <a:spcPct val="90000"/>
              </a:lnSpc>
              <a:spcAft>
                <a:spcPts val="600"/>
              </a:spcAft>
              <a:buFont typeface="Arial" panose="020B0604020202020204" pitchFamily="34" charset="0"/>
              <a:buChar char="•"/>
            </a:pPr>
            <a:r>
              <a:rPr lang="en-US" sz="1600" dirty="0"/>
              <a:t>Volunteering</a:t>
            </a:r>
            <a:endParaRPr lang="en-US" sz="14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Tree>
    <p:extLst>
      <p:ext uri="{BB962C8B-B14F-4D97-AF65-F5344CB8AC3E}">
        <p14:creationId xmlns:p14="http://schemas.microsoft.com/office/powerpoint/2010/main" val="10312726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35663" y="558257"/>
            <a:ext cx="8601560" cy="6059111"/>
          </a:xfrm>
          <a:prstGeom prst="rect">
            <a:avLst/>
          </a:prstGeom>
        </p:spPr>
        <p:txBody>
          <a:bodyPr vert="horz" lIns="91440" tIns="45720" rIns="91440" bIns="45720" rtlCol="0" anchor="ctr">
            <a:noAutofit/>
          </a:bodyPr>
          <a:lstStyle/>
          <a:p>
            <a:pPr algn="ctr">
              <a:lnSpc>
                <a:spcPct val="90000"/>
              </a:lnSpc>
              <a:spcAft>
                <a:spcPts val="600"/>
              </a:spcAft>
            </a:pPr>
            <a:r>
              <a:rPr lang="en-US" sz="2000" b="1" dirty="0"/>
              <a:t>Langley Crew Booster Club</a:t>
            </a:r>
          </a:p>
          <a:p>
            <a:pPr>
              <a:lnSpc>
                <a:spcPct val="90000"/>
              </a:lnSpc>
              <a:spcAft>
                <a:spcPts val="600"/>
              </a:spcAft>
            </a:pPr>
            <a:endParaRPr lang="en-US" b="1" dirty="0"/>
          </a:p>
          <a:p>
            <a:pPr marL="0" marR="0">
              <a:spcBef>
                <a:spcPts val="0"/>
              </a:spcBef>
              <a:spcAft>
                <a:spcPts val="0"/>
              </a:spcAft>
            </a:pPr>
            <a:r>
              <a:rPr lang="en-US" sz="1600" dirty="0">
                <a:effectLst/>
                <a:ea typeface="Calibri" panose="020F0502020204030204" pitchFamily="34" charset="0"/>
                <a:cs typeface="Times New Roman" panose="02020603050405020304" pitchFamily="18" charset="0"/>
              </a:rPr>
              <a:t>The LCBC is a group of Langley Crew parents who manage the team. Because we are a club, and not a sport, FCPS and LHS provide us with the same </a:t>
            </a:r>
            <a:r>
              <a:rPr lang="en-US" sz="1600" dirty="0">
                <a:ea typeface="Calibri" panose="020F0502020204030204" pitchFamily="34" charset="0"/>
                <a:cs typeface="Times New Roman" panose="02020603050405020304" pitchFamily="18" charset="0"/>
              </a:rPr>
              <a:t>level of </a:t>
            </a:r>
            <a:r>
              <a:rPr lang="en-US" sz="1600" dirty="0">
                <a:effectLst/>
                <a:ea typeface="Calibri" panose="020F0502020204030204" pitchFamily="34" charset="0"/>
                <a:cs typeface="Times New Roman" panose="02020603050405020304" pitchFamily="18" charset="0"/>
              </a:rPr>
              <a:t>administrative support provided to other clubs, such as the drama club or the chess club. </a:t>
            </a:r>
            <a:r>
              <a:rPr lang="en-US" sz="1600" dirty="0">
                <a:ea typeface="Calibri" panose="020F0502020204030204" pitchFamily="34" charset="0"/>
                <a:cs typeface="Times New Roman" panose="02020603050405020304" pitchFamily="18" charset="0"/>
              </a:rPr>
              <a:t>We get a sponsor, but no financial support, and the sponsor primarily functions as our liaison to the school. But, since this is actually a sport, there are a lot of logistics, and funding, associated with fielding a team. That’s where the LCBC comes in. </a:t>
            </a:r>
          </a:p>
          <a:p>
            <a:pPr marL="0" marR="0">
              <a:spcBef>
                <a:spcPts val="0"/>
              </a:spcBef>
              <a:spcAft>
                <a:spcPts val="0"/>
              </a:spcAft>
            </a:pPr>
            <a:endParaRPr lang="en-US" sz="16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600" dirty="0">
                <a:ea typeface="Calibri" panose="020F0502020204030204" pitchFamily="34" charset="0"/>
                <a:cs typeface="Times New Roman" panose="02020603050405020304" pitchFamily="18" charset="0"/>
              </a:rPr>
              <a:t>The Booster Club hires coaches, buys boats, contracts the buses, hosts social events, and provides anything else needed for our kids to row. Everything that you see your kids doing related to crew, from the uniform they wear to the ergs they practice on, the buses they ride on and the boats they race in, come through the LCBC. </a:t>
            </a:r>
            <a:r>
              <a:rPr lang="en-US" sz="1600" dirty="0">
                <a:effectLst/>
                <a:ea typeface="Calibri" panose="020F0502020204030204" pitchFamily="34" charset="0"/>
                <a:cs typeface="Times New Roman" panose="02020603050405020304" pitchFamily="18" charset="0"/>
              </a:rPr>
              <a:t>We do this through fundraising and volunteering. </a:t>
            </a:r>
          </a:p>
          <a:p>
            <a:pPr marL="0" marR="0">
              <a:spcBef>
                <a:spcPts val="0"/>
              </a:spcBef>
              <a:spcAft>
                <a:spcPts val="0"/>
              </a:spcAft>
            </a:pPr>
            <a:endParaRPr lang="en-US" sz="1600" dirty="0">
              <a:ea typeface="Calibri" panose="020F0502020204030204" pitchFamily="34" charset="0"/>
              <a:cs typeface="Times New Roman" panose="02020603050405020304" pitchFamily="18" charset="0"/>
            </a:endParaRPr>
          </a:p>
          <a:p>
            <a:pPr marL="0" marR="0">
              <a:spcBef>
                <a:spcPts val="0"/>
              </a:spcBef>
              <a:spcAft>
                <a:spcPts val="0"/>
              </a:spcAft>
            </a:pPr>
            <a:r>
              <a:rPr lang="en-US" sz="1600" dirty="0">
                <a:effectLst/>
                <a:ea typeface="Calibri" panose="020F0502020204030204" pitchFamily="34" charset="0"/>
                <a:cs typeface="Times New Roman" panose="02020603050405020304" pitchFamily="18" charset="0"/>
              </a:rPr>
              <a:t>Everyone who has a child on the team is a member of LCBC. The Booster Club </a:t>
            </a:r>
            <a:r>
              <a:rPr lang="en-US" sz="1600" dirty="0">
                <a:ea typeface="Calibri" panose="020F0502020204030204" pitchFamily="34" charset="0"/>
                <a:cs typeface="Times New Roman" panose="02020603050405020304" pitchFamily="18" charset="0"/>
              </a:rPr>
              <a:t>activities are overseen by a Board, who manage the club’s finances, contracts, interactions with the VA Scholastic Rowing Association (VASRA), fundraising, and social events. </a:t>
            </a:r>
          </a:p>
          <a:p>
            <a:pPr marL="0" marR="0">
              <a:spcBef>
                <a:spcPts val="0"/>
              </a:spcBef>
              <a:spcAft>
                <a:spcPts val="0"/>
              </a:spcAft>
            </a:pPr>
            <a:endParaRPr lang="en-US" sz="16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600" dirty="0">
                <a:ea typeface="Calibri" panose="020F0502020204030204" pitchFamily="34" charset="0"/>
                <a:cs typeface="Times New Roman" panose="02020603050405020304" pitchFamily="18" charset="0"/>
              </a:rPr>
              <a:t>There is also a Langley Booster Club, that is unrelated to crew. They are the parents who raise funds for all Langley extracurricular activities through membership fees, concessions, donations, fundraising events, and the sale of the really cool Langley Saxons swag you see around. If you want a hoodie, or a front yard sign that your kid is in crew, they are the people to see. They are also a large help to the Crew Booster Club; each year they support us financially by providing us with somewhere between $4,000 and $6,000. All they ask in return is that we join the Langley Booster Club. Membership in the LBC is $50/year. You can join, and buy some really cool Langley swag, on their website: www.langleyboosters.org</a:t>
            </a:r>
            <a:endParaRPr lang="en-US" sz="1600" dirty="0">
              <a:effectLst/>
              <a:ea typeface="Calibri" panose="020F0502020204030204" pitchFamily="34" charset="0"/>
              <a:cs typeface="Times New Roman" panose="02020603050405020304" pitchFamily="18" charset="0"/>
            </a:endParaRPr>
          </a:p>
          <a:p>
            <a:pPr>
              <a:lnSpc>
                <a:spcPct val="90000"/>
              </a:lnSpc>
              <a:spcAft>
                <a:spcPts val="600"/>
              </a:spcAft>
            </a:pPr>
            <a:endParaRPr lang="en-US" sz="1600" dirty="0"/>
          </a:p>
          <a:p>
            <a:pPr>
              <a:lnSpc>
                <a:spcPct val="90000"/>
              </a:lnSpc>
              <a:spcAft>
                <a:spcPts val="600"/>
              </a:spcAft>
            </a:pPr>
            <a:endParaRPr lang="en-US" sz="1600" dirty="0"/>
          </a:p>
          <a:p>
            <a:pPr>
              <a:lnSpc>
                <a:spcPct val="90000"/>
              </a:lnSpc>
              <a:spcAft>
                <a:spcPts val="600"/>
              </a:spcAft>
            </a:pPr>
            <a:endParaRPr lang="en-US" sz="14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Tree>
    <p:extLst>
      <p:ext uri="{BB962C8B-B14F-4D97-AF65-F5344CB8AC3E}">
        <p14:creationId xmlns:p14="http://schemas.microsoft.com/office/powerpoint/2010/main" val="18552249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35663" y="753095"/>
            <a:ext cx="8601560" cy="6509288"/>
          </a:xfrm>
          <a:prstGeom prst="rect">
            <a:avLst/>
          </a:prstGeom>
        </p:spPr>
        <p:txBody>
          <a:bodyPr vert="horz" lIns="91440" tIns="45720" rIns="91440" bIns="45720" rtlCol="0" anchor="ctr">
            <a:noAutofit/>
          </a:bodyPr>
          <a:lstStyle/>
          <a:p>
            <a:pPr algn="ctr">
              <a:lnSpc>
                <a:spcPct val="90000"/>
              </a:lnSpc>
              <a:spcAft>
                <a:spcPts val="600"/>
              </a:spcAft>
            </a:pPr>
            <a:r>
              <a:rPr lang="en-US" sz="2000" b="1" dirty="0"/>
              <a:t>Learn to Row/Crew Open House</a:t>
            </a:r>
          </a:p>
          <a:p>
            <a:pPr>
              <a:lnSpc>
                <a:spcPct val="90000"/>
              </a:lnSpc>
              <a:spcAft>
                <a:spcPts val="600"/>
              </a:spcAft>
            </a:pPr>
            <a:endParaRPr lang="en-US" b="1" dirty="0"/>
          </a:p>
          <a:p>
            <a:pPr marL="0" marR="0">
              <a:spcBef>
                <a:spcPts val="0"/>
              </a:spcBef>
              <a:spcAft>
                <a:spcPts val="0"/>
              </a:spcAft>
            </a:pPr>
            <a:r>
              <a:rPr lang="en-US" sz="1600" b="1" dirty="0">
                <a:effectLst/>
                <a:ea typeface="Calibri" panose="020F0502020204030204" pitchFamily="34" charset="0"/>
                <a:cs typeface="Times New Roman" panose="02020603050405020304" pitchFamily="18" charset="0"/>
              </a:rPr>
              <a:t>Open House</a:t>
            </a:r>
            <a:endParaRPr lang="en-US" sz="16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600" dirty="0">
                <a:effectLst/>
                <a:ea typeface="Calibri" panose="020F0502020204030204" pitchFamily="34" charset="0"/>
                <a:cs typeface="Times New Roman" panose="02020603050405020304" pitchFamily="18" charset="0"/>
              </a:rPr>
              <a:t>Prospective rowers and their parents are invited to Sandy Run to meet the team, coaches, and other parents. See the boathouse, talk to others interested in the crew team, talk to team members, walk to the grandstands, and learn about crew. </a:t>
            </a:r>
            <a:r>
              <a:rPr lang="en-US" sz="1600" b="1" dirty="0">
                <a:effectLst/>
                <a:ea typeface="Calibri" panose="020F0502020204030204" pitchFamily="34" charset="0"/>
                <a:cs typeface="Times New Roman" panose="02020603050405020304" pitchFamily="18" charset="0"/>
              </a:rPr>
              <a:t>Do not wear flip-flops </a:t>
            </a:r>
            <a:r>
              <a:rPr lang="en-US" sz="1600" dirty="0">
                <a:effectLst/>
                <a:ea typeface="Calibri" panose="020F0502020204030204" pitchFamily="34" charset="0"/>
                <a:cs typeface="Times New Roman" panose="02020603050405020304" pitchFamily="18" charset="0"/>
              </a:rPr>
              <a:t>if you plan to tour the grandstand. </a:t>
            </a:r>
          </a:p>
          <a:p>
            <a:pPr marL="0" marR="0">
              <a:spcBef>
                <a:spcPts val="0"/>
              </a:spcBef>
              <a:spcAft>
                <a:spcPts val="0"/>
              </a:spcAft>
            </a:pPr>
            <a:r>
              <a:rPr lang="en-US" sz="1600" dirty="0">
                <a:effectLst/>
                <a:ea typeface="Calibri" panose="020F0502020204030204" pitchFamily="34" charset="0"/>
                <a:cs typeface="Times New Roman" panose="02020603050405020304" pitchFamily="18" charset="0"/>
              </a:rPr>
              <a:t> </a:t>
            </a:r>
          </a:p>
          <a:p>
            <a:pPr marL="0" marR="0">
              <a:spcBef>
                <a:spcPts val="0"/>
              </a:spcBef>
              <a:spcAft>
                <a:spcPts val="0"/>
              </a:spcAft>
            </a:pPr>
            <a:r>
              <a:rPr lang="en-US" sz="1600" b="1" dirty="0">
                <a:effectLst/>
                <a:ea typeface="Calibri" panose="020F0502020204030204" pitchFamily="34" charset="0"/>
                <a:cs typeface="Times New Roman" panose="02020603050405020304" pitchFamily="18" charset="0"/>
              </a:rPr>
              <a:t>Learn to Row</a:t>
            </a:r>
            <a:endParaRPr lang="en-US" sz="16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600" dirty="0">
                <a:effectLst/>
                <a:ea typeface="Calibri" panose="020F0502020204030204" pitchFamily="34" charset="0"/>
                <a:cs typeface="Times New Roman" panose="02020603050405020304" pitchFamily="18" charset="0"/>
              </a:rPr>
              <a:t>Prospective rowers get an introduction to crew and what the crew team is all about. They learn the basics, get to know some of the coaches, some of the team members, and get out on the water. LTR lasts for 8 Saturdays, ending with a celebration. After LTR, we will hold an Interest Meeting for anyone who thinks they might be ready join the team and provide any further information you may need. </a:t>
            </a:r>
          </a:p>
          <a:p>
            <a:pPr marL="0" marR="0">
              <a:spcBef>
                <a:spcPts val="0"/>
              </a:spcBef>
              <a:spcAft>
                <a:spcPts val="0"/>
              </a:spcAft>
            </a:pPr>
            <a:r>
              <a:rPr lang="en-US" sz="1600" dirty="0">
                <a:effectLst/>
                <a:ea typeface="Calibri" panose="020F0502020204030204" pitchFamily="34" charset="0"/>
                <a:cs typeface="Times New Roman" panose="02020603050405020304" pitchFamily="18" charset="0"/>
              </a:rPr>
              <a:t> </a:t>
            </a:r>
          </a:p>
          <a:p>
            <a:r>
              <a:rPr lang="en-US" sz="1600" b="1" dirty="0">
                <a:effectLst/>
                <a:ea typeface="Calibri" panose="020F0502020204030204" pitchFamily="34" charset="0"/>
                <a:cs typeface="Times New Roman" panose="02020603050405020304" pitchFamily="18" charset="0"/>
              </a:rPr>
              <a:t>How it impacts your kids</a:t>
            </a:r>
            <a:r>
              <a:rPr lang="en-US" sz="1600" dirty="0">
                <a:effectLst/>
                <a:ea typeface="Calibri" panose="020F0502020204030204" pitchFamily="34" charset="0"/>
                <a:cs typeface="Times New Roman" panose="02020603050405020304" pitchFamily="18" charset="0"/>
              </a:rPr>
              <a:t> – since most of them have never rowed before, they have no idea if they’ll enjoy crew, so we give them a chance to learn to carry the boats, launch them, get in them without tipping, how to move the oars, how to get out without tipping them, and what to do if you do tip one, after you quit laughing. </a:t>
            </a:r>
          </a:p>
          <a:p>
            <a:pPr marL="0" marR="0">
              <a:spcBef>
                <a:spcPts val="0"/>
              </a:spcBef>
              <a:spcAft>
                <a:spcPts val="0"/>
              </a:spcAft>
            </a:pPr>
            <a:r>
              <a:rPr lang="en-US" sz="1600" dirty="0">
                <a:effectLst/>
                <a:ea typeface="Calibri" panose="020F0502020204030204" pitchFamily="34" charset="0"/>
                <a:cs typeface="Times New Roman" panose="02020603050405020304" pitchFamily="18" charset="0"/>
              </a:rPr>
              <a:t> </a:t>
            </a:r>
          </a:p>
          <a:p>
            <a:pPr marL="0" marR="0">
              <a:spcBef>
                <a:spcPts val="0"/>
              </a:spcBef>
              <a:spcAft>
                <a:spcPts val="0"/>
              </a:spcAft>
            </a:pPr>
            <a:r>
              <a:rPr lang="en-US" sz="1600" b="1" dirty="0">
                <a:effectLst/>
                <a:ea typeface="Calibri" panose="020F0502020204030204" pitchFamily="34" charset="0"/>
                <a:cs typeface="Times New Roman" panose="02020603050405020304" pitchFamily="18" charset="0"/>
              </a:rPr>
              <a:t>How it impacts you</a:t>
            </a:r>
            <a:r>
              <a:rPr lang="en-US" sz="1600" dirty="0">
                <a:effectLst/>
                <a:ea typeface="Calibri" panose="020F0502020204030204" pitchFamily="34" charset="0"/>
                <a:cs typeface="Times New Roman" panose="02020603050405020304" pitchFamily="18" charset="0"/>
              </a:rPr>
              <a:t> – time and carpools. The kids are going to be here for a few hours each Saturday. You have no role other than to drive, but it’s a long way, so there’s no point in going back home and then coming back. I strongly recommend carpools.</a:t>
            </a:r>
          </a:p>
          <a:p>
            <a:pPr marL="0" marR="0">
              <a:spcBef>
                <a:spcPts val="0"/>
              </a:spcBef>
              <a:spcAft>
                <a:spcPts val="0"/>
              </a:spcAft>
            </a:pPr>
            <a:r>
              <a:rPr lang="en-US" sz="1600" dirty="0">
                <a:effectLst/>
                <a:ea typeface="Calibri" panose="020F0502020204030204" pitchFamily="34" charset="0"/>
                <a:cs typeface="Times New Roman" panose="02020603050405020304" pitchFamily="18" charset="0"/>
              </a:rPr>
              <a:t> </a:t>
            </a:r>
            <a:endParaRPr lang="en-US" sz="1600" dirty="0">
              <a:ea typeface="Calibri" panose="020F0502020204030204" pitchFamily="34" charset="0"/>
              <a:cs typeface="Times New Roman" panose="02020603050405020304" pitchFamily="18" charset="0"/>
            </a:endParaRPr>
          </a:p>
          <a:p>
            <a:pPr marL="0" marR="0">
              <a:spcBef>
                <a:spcPts val="0"/>
              </a:spcBef>
              <a:spcAft>
                <a:spcPts val="0"/>
              </a:spcAft>
            </a:pPr>
            <a:r>
              <a:rPr lang="en-US" sz="1600" b="1" dirty="0">
                <a:ea typeface="Calibri" panose="020F0502020204030204" pitchFamily="34" charset="0"/>
                <a:cs typeface="Times New Roman" panose="02020603050405020304" pitchFamily="18" charset="0"/>
              </a:rPr>
              <a:t>FYI –</a:t>
            </a:r>
            <a:r>
              <a:rPr lang="en-US" sz="1600" dirty="0">
                <a:ea typeface="Calibri" panose="020F0502020204030204" pitchFamily="34" charset="0"/>
                <a:cs typeface="Times New Roman" panose="02020603050405020304" pitchFamily="18" charset="0"/>
              </a:rPr>
              <a:t> If you have a kid currently on the team, meaning that they were on the team last year and did not graduate, their siblings in 8</a:t>
            </a:r>
            <a:r>
              <a:rPr lang="en-US" sz="1600" baseline="30000" dirty="0">
                <a:ea typeface="Calibri" panose="020F0502020204030204" pitchFamily="34" charset="0"/>
                <a:cs typeface="Times New Roman" panose="02020603050405020304" pitchFamily="18" charset="0"/>
              </a:rPr>
              <a:t>th</a:t>
            </a:r>
            <a:r>
              <a:rPr lang="en-US" sz="1600" dirty="0">
                <a:ea typeface="Calibri" panose="020F0502020204030204" pitchFamily="34" charset="0"/>
                <a:cs typeface="Times New Roman" panose="02020603050405020304" pitchFamily="18" charset="0"/>
              </a:rPr>
              <a:t> grade or higher can participate in Learn to Row at no charge. For example, you have a 10</a:t>
            </a:r>
            <a:r>
              <a:rPr lang="en-US" sz="1600" baseline="30000" dirty="0">
                <a:ea typeface="Calibri" panose="020F0502020204030204" pitchFamily="34" charset="0"/>
                <a:cs typeface="Times New Roman" panose="02020603050405020304" pitchFamily="18" charset="0"/>
              </a:rPr>
              <a:t>th</a:t>
            </a:r>
            <a:r>
              <a:rPr lang="en-US" sz="1600" dirty="0">
                <a:ea typeface="Calibri" panose="020F0502020204030204" pitchFamily="34" charset="0"/>
                <a:cs typeface="Times New Roman" panose="02020603050405020304" pitchFamily="18" charset="0"/>
              </a:rPr>
              <a:t> grader and an 8</a:t>
            </a:r>
            <a:r>
              <a:rPr lang="en-US" sz="1600" baseline="30000" dirty="0">
                <a:ea typeface="Calibri" panose="020F0502020204030204" pitchFamily="34" charset="0"/>
                <a:cs typeface="Times New Roman" panose="02020603050405020304" pitchFamily="18" charset="0"/>
              </a:rPr>
              <a:t>th</a:t>
            </a:r>
            <a:r>
              <a:rPr lang="en-US" sz="1600" dirty="0">
                <a:ea typeface="Calibri" panose="020F0502020204030204" pitchFamily="34" charset="0"/>
                <a:cs typeface="Times New Roman" panose="02020603050405020304" pitchFamily="18" charset="0"/>
              </a:rPr>
              <a:t> grader. Your sophomore rowed last year as a freshman, and the pesky little brother, now in 8</a:t>
            </a:r>
            <a:r>
              <a:rPr lang="en-US" sz="1600" baseline="30000" dirty="0">
                <a:ea typeface="Calibri" panose="020F0502020204030204" pitchFamily="34" charset="0"/>
                <a:cs typeface="Times New Roman" panose="02020603050405020304" pitchFamily="18" charset="0"/>
              </a:rPr>
              <a:t>th</a:t>
            </a:r>
            <a:r>
              <a:rPr lang="en-US" sz="1600" dirty="0">
                <a:ea typeface="Calibri" panose="020F0502020204030204" pitchFamily="34" charset="0"/>
                <a:cs typeface="Times New Roman" panose="02020603050405020304" pitchFamily="18" charset="0"/>
              </a:rPr>
              <a:t> grade, wants to try it out. The </a:t>
            </a:r>
            <a:r>
              <a:rPr lang="en-US" sz="1600" dirty="0" err="1">
                <a:ea typeface="Calibri" panose="020F0502020204030204" pitchFamily="34" charset="0"/>
                <a:cs typeface="Times New Roman" panose="02020603050405020304" pitchFamily="18" charset="0"/>
              </a:rPr>
              <a:t>peskly</a:t>
            </a:r>
            <a:r>
              <a:rPr lang="en-US" sz="1600" dirty="0">
                <a:ea typeface="Calibri" panose="020F0502020204030204" pitchFamily="34" charset="0"/>
                <a:cs typeface="Times New Roman" panose="02020603050405020304" pitchFamily="18" charset="0"/>
              </a:rPr>
              <a:t> little brother can participate in LTR for free. If you are in this situation, reach out at langleyrowing.com to let us know.</a:t>
            </a:r>
          </a:p>
          <a:p>
            <a:pPr marL="0" marR="0">
              <a:spcBef>
                <a:spcPts val="0"/>
              </a:spcBef>
              <a:spcAft>
                <a:spcPts val="0"/>
              </a:spcAft>
            </a:pP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dirty="0">
                <a:effectLst/>
                <a:ea typeface="Calibri" panose="020F0502020204030204" pitchFamily="34" charset="0"/>
                <a:cs typeface="Times New Roman" panose="02020603050405020304" pitchFamily="18" charset="0"/>
              </a:rPr>
              <a:t> </a:t>
            </a:r>
          </a:p>
          <a:p>
            <a:pPr>
              <a:lnSpc>
                <a:spcPct val="90000"/>
              </a:lnSpc>
              <a:spcAft>
                <a:spcPts val="600"/>
              </a:spcAft>
            </a:pPr>
            <a:endParaRPr lang="en-US" sz="1400" dirty="0"/>
          </a:p>
          <a:p>
            <a:pPr>
              <a:lnSpc>
                <a:spcPct val="90000"/>
              </a:lnSpc>
              <a:spcAft>
                <a:spcPts val="600"/>
              </a:spcAft>
            </a:pPr>
            <a:endParaRPr lang="en-US" sz="1400" dirty="0"/>
          </a:p>
          <a:p>
            <a:pPr>
              <a:lnSpc>
                <a:spcPct val="90000"/>
              </a:lnSpc>
              <a:spcAft>
                <a:spcPts val="600"/>
              </a:spcAft>
            </a:pPr>
            <a:endParaRPr lang="en-US" sz="14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Tree>
    <p:extLst>
      <p:ext uri="{BB962C8B-B14F-4D97-AF65-F5344CB8AC3E}">
        <p14:creationId xmlns:p14="http://schemas.microsoft.com/office/powerpoint/2010/main" val="3106417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139485"/>
            <a:ext cx="8601560" cy="6509288"/>
          </a:xfrm>
          <a:prstGeom prst="rect">
            <a:avLst/>
          </a:prstGeom>
        </p:spPr>
        <p:txBody>
          <a:bodyPr vert="horz" lIns="91440" tIns="45720" rIns="91440" bIns="45720" rtlCol="0" anchor="ctr">
            <a:noAutofit/>
          </a:bodyPr>
          <a:lstStyle/>
          <a:p>
            <a:pPr marL="0" marR="0">
              <a:spcBef>
                <a:spcPts val="0"/>
              </a:spcBef>
              <a:spcAft>
                <a:spcPts val="0"/>
              </a:spcAft>
            </a:pPr>
            <a:r>
              <a:rPr lang="en-US" sz="1600" b="1" dirty="0">
                <a:effectLst/>
                <a:ea typeface="Calibri" panose="020F0502020204030204" pitchFamily="34" charset="0"/>
                <a:cs typeface="Times New Roman" panose="02020603050405020304" pitchFamily="18" charset="0"/>
              </a:rPr>
              <a:t>What you need to do – </a:t>
            </a:r>
            <a:endParaRPr lang="en-US" sz="1600" dirty="0">
              <a:effectLst/>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effectLst/>
                <a:ea typeface="Calibri" panose="020F0502020204030204" pitchFamily="34" charset="0"/>
                <a:cs typeface="Times New Roman" panose="02020603050405020304" pitchFamily="18" charset="0"/>
              </a:rPr>
              <a:t>Register</a:t>
            </a:r>
          </a:p>
          <a:p>
            <a:pPr marL="342900" marR="0" lvl="0" indent="-342900">
              <a:lnSpc>
                <a:spcPct val="107000"/>
              </a:lnSpc>
              <a:spcBef>
                <a:spcPts val="0"/>
              </a:spcBef>
              <a:spcAft>
                <a:spcPts val="0"/>
              </a:spcAft>
              <a:buFont typeface="Symbol" panose="05050102010706020507" pitchFamily="18" charset="2"/>
              <a:buChar char=""/>
            </a:pPr>
            <a:r>
              <a:rPr lang="en-US" sz="1600" dirty="0">
                <a:effectLst/>
                <a:ea typeface="Calibri" panose="020F0502020204030204" pitchFamily="34" charset="0"/>
                <a:cs typeface="Times New Roman" panose="02020603050405020304" pitchFamily="18" charset="0"/>
              </a:rPr>
              <a:t>Provide an Emergency Care Form</a:t>
            </a:r>
          </a:p>
          <a:p>
            <a:pPr marL="342900" marR="0" lvl="0" indent="-342900">
              <a:lnSpc>
                <a:spcPct val="107000"/>
              </a:lnSpc>
              <a:spcBef>
                <a:spcPts val="0"/>
              </a:spcBef>
              <a:spcAft>
                <a:spcPts val="0"/>
              </a:spcAft>
              <a:buFont typeface="Symbol" panose="05050102010706020507" pitchFamily="18" charset="2"/>
              <a:buChar char=""/>
            </a:pPr>
            <a:r>
              <a:rPr lang="en-US" sz="1600" dirty="0">
                <a:effectLst/>
                <a:ea typeface="Calibri" panose="020F0502020204030204" pitchFamily="34" charset="0"/>
                <a:cs typeface="Times New Roman" panose="02020603050405020304" pitchFamily="18" charset="0"/>
              </a:rPr>
              <a:t>Have them do the swim test</a:t>
            </a:r>
          </a:p>
          <a:p>
            <a:pPr marL="342900" marR="0" lvl="0" indent="-342900">
              <a:lnSpc>
                <a:spcPct val="107000"/>
              </a:lnSpc>
              <a:spcBef>
                <a:spcPts val="0"/>
              </a:spcBef>
              <a:spcAft>
                <a:spcPts val="0"/>
              </a:spcAft>
              <a:buFont typeface="Symbol" panose="05050102010706020507" pitchFamily="18" charset="2"/>
              <a:buChar char=""/>
            </a:pPr>
            <a:r>
              <a:rPr lang="en-US" sz="1600" dirty="0">
                <a:effectLst/>
                <a:ea typeface="Calibri" panose="020F0502020204030204" pitchFamily="34" charset="0"/>
                <a:cs typeface="Times New Roman" panose="02020603050405020304" pitchFamily="18" charset="0"/>
              </a:rPr>
              <a:t>Get your kid here on Saturdays and take them back home when we’re through with them. </a:t>
            </a:r>
          </a:p>
          <a:p>
            <a:pPr marL="342900" marR="0" lvl="0" indent="-342900">
              <a:lnSpc>
                <a:spcPct val="107000"/>
              </a:lnSpc>
              <a:spcBef>
                <a:spcPts val="0"/>
              </a:spcBef>
              <a:spcAft>
                <a:spcPts val="0"/>
              </a:spcAft>
              <a:buFont typeface="Symbol" panose="05050102010706020507" pitchFamily="18" charset="2"/>
              <a:buChar char=""/>
            </a:pPr>
            <a:r>
              <a:rPr lang="en-US" sz="1600" dirty="0">
                <a:effectLst/>
                <a:ea typeface="Calibri" panose="020F0502020204030204" pitchFamily="34" charset="0"/>
                <a:cs typeface="Times New Roman" panose="02020603050405020304" pitchFamily="18" charset="0"/>
              </a:rPr>
              <a:t>Be prepared to feed them – they will be really hungry. They will also want to sleep when they get home. </a:t>
            </a:r>
          </a:p>
          <a:p>
            <a:pPr marL="342900" marR="0" lvl="0" indent="-342900">
              <a:lnSpc>
                <a:spcPct val="107000"/>
              </a:lnSpc>
              <a:spcBef>
                <a:spcPts val="0"/>
              </a:spcBef>
              <a:spcAft>
                <a:spcPts val="0"/>
              </a:spcAft>
              <a:buFont typeface="Symbol" panose="05050102010706020507" pitchFamily="18" charset="2"/>
              <a:buChar char=""/>
            </a:pPr>
            <a:r>
              <a:rPr lang="en-US" sz="1600" dirty="0">
                <a:effectLst/>
                <a:ea typeface="Calibri" panose="020F0502020204030204" pitchFamily="34" charset="0"/>
                <a:cs typeface="Times New Roman" panose="02020603050405020304" pitchFamily="18" charset="0"/>
              </a:rPr>
              <a:t>Send them to practice with the essentials: </a:t>
            </a:r>
          </a:p>
          <a:p>
            <a:pPr marL="800100" lvl="1" indent="-342900">
              <a:lnSpc>
                <a:spcPct val="107000"/>
              </a:lnSpc>
              <a:buFont typeface="Symbol" panose="05050102010706020507" pitchFamily="18" charset="2"/>
              <a:buChar char=""/>
            </a:pPr>
            <a:r>
              <a:rPr lang="en-US" sz="1600" dirty="0">
                <a:effectLst/>
                <a:ea typeface="Calibri" panose="020F0502020204030204" pitchFamily="34" charset="0"/>
                <a:cs typeface="Times New Roman" panose="02020603050405020304" pitchFamily="18" charset="0"/>
              </a:rPr>
              <a:t>Shorts – slim, form-fitting shorts, </a:t>
            </a:r>
            <a:r>
              <a:rPr lang="en-US" sz="1600" b="1" dirty="0">
                <a:effectLst/>
                <a:ea typeface="Calibri" panose="020F0502020204030204" pitchFamily="34" charset="0"/>
                <a:cs typeface="Times New Roman" panose="02020603050405020304" pitchFamily="18" charset="0"/>
              </a:rPr>
              <a:t>NOT loose basketball-style shorts</a:t>
            </a:r>
          </a:p>
          <a:p>
            <a:pPr marL="800100" lvl="1" indent="-342900">
              <a:lnSpc>
                <a:spcPct val="107000"/>
              </a:lnSpc>
              <a:buFont typeface="Symbol" panose="05050102010706020507" pitchFamily="18" charset="2"/>
              <a:buChar char=""/>
            </a:pPr>
            <a:r>
              <a:rPr lang="en-US" sz="1600" dirty="0">
                <a:effectLst/>
                <a:ea typeface="Calibri" panose="020F0502020204030204" pitchFamily="34" charset="0"/>
                <a:cs typeface="Times New Roman" panose="02020603050405020304" pitchFamily="18" charset="0"/>
              </a:rPr>
              <a:t>Visor or hat</a:t>
            </a:r>
          </a:p>
          <a:p>
            <a:pPr marL="800100" lvl="1" indent="-342900">
              <a:lnSpc>
                <a:spcPct val="107000"/>
              </a:lnSpc>
              <a:buFont typeface="Symbol" panose="05050102010706020507" pitchFamily="18" charset="2"/>
              <a:buChar char=""/>
            </a:pPr>
            <a:r>
              <a:rPr lang="en-US" sz="1600" dirty="0">
                <a:effectLst/>
                <a:ea typeface="Calibri" panose="020F0502020204030204" pitchFamily="34" charset="0"/>
                <a:cs typeface="Times New Roman" panose="02020603050405020304" pitchFamily="18" charset="0"/>
              </a:rPr>
              <a:t>Sunscreen</a:t>
            </a:r>
          </a:p>
          <a:p>
            <a:pPr marL="800100" lvl="1" indent="-342900">
              <a:lnSpc>
                <a:spcPct val="107000"/>
              </a:lnSpc>
              <a:buFont typeface="Symbol" panose="05050102010706020507" pitchFamily="18" charset="2"/>
              <a:buChar char=""/>
            </a:pPr>
            <a:r>
              <a:rPr lang="en-US" sz="1600" dirty="0">
                <a:effectLst/>
                <a:ea typeface="Calibri" panose="020F0502020204030204" pitchFamily="34" charset="0"/>
                <a:cs typeface="Times New Roman" panose="02020603050405020304" pitchFamily="18" charset="0"/>
              </a:rPr>
              <a:t>Shoes they can slip out of easily – crocs and slides work best</a:t>
            </a:r>
            <a:endParaRPr lang="en-US" sz="1600" b="1" i="1" dirty="0">
              <a:effectLst/>
              <a:ea typeface="Calibri" panose="020F0502020204030204" pitchFamily="34" charset="0"/>
              <a:cs typeface="Times New Roman" panose="02020603050405020304" pitchFamily="18" charset="0"/>
            </a:endParaRPr>
          </a:p>
          <a:p>
            <a:pPr marL="800100" lvl="1" indent="-342900">
              <a:lnSpc>
                <a:spcPct val="107000"/>
              </a:lnSpc>
              <a:buFont typeface="Symbol" panose="05050102010706020507" pitchFamily="18" charset="2"/>
              <a:buChar char=""/>
            </a:pPr>
            <a:r>
              <a:rPr lang="en-US" sz="1600" dirty="0">
                <a:effectLst/>
                <a:ea typeface="Calibri" panose="020F0502020204030204" pitchFamily="34" charset="0"/>
                <a:cs typeface="Times New Roman" panose="02020603050405020304" pitchFamily="18" charset="0"/>
              </a:rPr>
              <a:t>Water</a:t>
            </a:r>
          </a:p>
          <a:p>
            <a:pPr marL="800100" lvl="1" indent="-342900">
              <a:lnSpc>
                <a:spcPct val="107000"/>
              </a:lnSpc>
              <a:spcAft>
                <a:spcPts val="800"/>
              </a:spcAft>
              <a:buFont typeface="Symbol" panose="05050102010706020507" pitchFamily="18" charset="2"/>
              <a:buChar char=""/>
            </a:pPr>
            <a:r>
              <a:rPr lang="en-US" sz="1600" dirty="0">
                <a:effectLst/>
                <a:ea typeface="Calibri" panose="020F0502020204030204" pitchFamily="34" charset="0"/>
                <a:cs typeface="Times New Roman" panose="02020603050405020304" pitchFamily="18" charset="0"/>
              </a:rPr>
              <a:t>Extra socks</a:t>
            </a:r>
          </a:p>
          <a:p>
            <a:pPr marL="0" marR="0">
              <a:spcBef>
                <a:spcPts val="0"/>
              </a:spcBef>
              <a:spcAft>
                <a:spcPts val="0"/>
              </a:spcAft>
            </a:pPr>
            <a:r>
              <a:rPr lang="en-US" sz="1600" dirty="0">
                <a:effectLst/>
                <a:ea typeface="Calibri" panose="020F0502020204030204" pitchFamily="34" charset="0"/>
                <a:cs typeface="Times New Roman" panose="02020603050405020304" pitchFamily="18" charset="0"/>
              </a:rPr>
              <a:t> </a:t>
            </a:r>
          </a:p>
          <a:p>
            <a:pPr marL="0" marR="0">
              <a:spcBef>
                <a:spcPts val="0"/>
              </a:spcBef>
              <a:spcAft>
                <a:spcPts val="0"/>
              </a:spcAft>
            </a:pPr>
            <a:r>
              <a:rPr lang="en-US" sz="1600" b="1" dirty="0">
                <a:effectLst/>
                <a:ea typeface="Calibri" panose="020F0502020204030204" pitchFamily="34" charset="0"/>
                <a:cs typeface="Times New Roman" panose="02020603050405020304" pitchFamily="18" charset="0"/>
              </a:rPr>
              <a:t>What your kids need to do</a:t>
            </a:r>
            <a:endParaRPr lang="en-US" sz="1600" dirty="0">
              <a:effectLst/>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effectLst/>
                <a:ea typeface="Calibri" panose="020F0502020204030204" pitchFamily="34" charset="0"/>
                <a:cs typeface="Times New Roman" panose="02020603050405020304" pitchFamily="18" charset="0"/>
              </a:rPr>
              <a:t>Take the swim test</a:t>
            </a:r>
          </a:p>
          <a:p>
            <a:pPr marL="342900" marR="0" lvl="0" indent="-342900">
              <a:lnSpc>
                <a:spcPct val="107000"/>
              </a:lnSpc>
              <a:spcBef>
                <a:spcPts val="0"/>
              </a:spcBef>
              <a:spcAft>
                <a:spcPts val="0"/>
              </a:spcAft>
              <a:buFont typeface="Symbol" panose="05050102010706020507" pitchFamily="18" charset="2"/>
              <a:buChar char=""/>
            </a:pPr>
            <a:r>
              <a:rPr lang="en-US" sz="1600" dirty="0">
                <a:effectLst/>
                <a:ea typeface="Calibri" panose="020F0502020204030204" pitchFamily="34" charset="0"/>
                <a:cs typeface="Times New Roman" panose="02020603050405020304" pitchFamily="18" charset="0"/>
              </a:rPr>
              <a:t>Get to practice on time</a:t>
            </a:r>
          </a:p>
          <a:p>
            <a:pPr marL="342900" marR="0" lvl="0" indent="-342900">
              <a:lnSpc>
                <a:spcPct val="107000"/>
              </a:lnSpc>
              <a:spcBef>
                <a:spcPts val="0"/>
              </a:spcBef>
              <a:spcAft>
                <a:spcPts val="0"/>
              </a:spcAft>
              <a:buFont typeface="Symbol" panose="05050102010706020507" pitchFamily="18" charset="2"/>
              <a:buChar char=""/>
            </a:pPr>
            <a:r>
              <a:rPr lang="en-US" sz="1600" dirty="0">
                <a:effectLst/>
                <a:ea typeface="Calibri" panose="020F0502020204030204" pitchFamily="34" charset="0"/>
                <a:cs typeface="Times New Roman" panose="02020603050405020304" pitchFamily="18" charset="0"/>
              </a:rPr>
              <a:t>Be prepared to work out</a:t>
            </a:r>
          </a:p>
          <a:p>
            <a:pPr marL="342900" marR="0" lvl="0" indent="-342900">
              <a:lnSpc>
                <a:spcPct val="107000"/>
              </a:lnSpc>
              <a:spcBef>
                <a:spcPts val="0"/>
              </a:spcBef>
              <a:spcAft>
                <a:spcPts val="0"/>
              </a:spcAft>
              <a:buFont typeface="Symbol" panose="05050102010706020507" pitchFamily="18" charset="2"/>
              <a:buChar char=""/>
            </a:pPr>
            <a:r>
              <a:rPr lang="en-US" sz="1600" dirty="0">
                <a:effectLst/>
                <a:ea typeface="Calibri" panose="020F0502020204030204" pitchFamily="34" charset="0"/>
                <a:cs typeface="Times New Roman" panose="02020603050405020304" pitchFamily="18" charset="0"/>
              </a:rPr>
              <a:t>Have some fun on the water</a:t>
            </a:r>
          </a:p>
          <a:p>
            <a:pPr marL="342900" marR="0" lvl="0" indent="-342900">
              <a:lnSpc>
                <a:spcPct val="107000"/>
              </a:lnSpc>
              <a:spcBef>
                <a:spcPts val="0"/>
              </a:spcBef>
              <a:spcAft>
                <a:spcPts val="800"/>
              </a:spcAft>
              <a:buFont typeface="Symbol" panose="05050102010706020507" pitchFamily="18" charset="2"/>
              <a:buChar char=""/>
            </a:pPr>
            <a:r>
              <a:rPr lang="en-US" sz="1600" dirty="0">
                <a:effectLst/>
                <a:ea typeface="Calibri" panose="020F0502020204030204" pitchFamily="34" charset="0"/>
                <a:cs typeface="Times New Roman" panose="02020603050405020304" pitchFamily="18" charset="0"/>
              </a:rPr>
              <a:t>Come back next week</a:t>
            </a:r>
          </a:p>
          <a:p>
            <a:pPr marL="171450" indent="-171450">
              <a:lnSpc>
                <a:spcPct val="90000"/>
              </a:lnSpc>
              <a:spcAft>
                <a:spcPts val="600"/>
              </a:spcAft>
              <a:buFont typeface="Arial" panose="020B0604020202020204" pitchFamily="34" charset="0"/>
              <a:buChar char="•"/>
            </a:pPr>
            <a:endParaRPr lang="en-US" sz="14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Tree>
    <p:extLst>
      <p:ext uri="{BB962C8B-B14F-4D97-AF65-F5344CB8AC3E}">
        <p14:creationId xmlns:p14="http://schemas.microsoft.com/office/powerpoint/2010/main" val="3292072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139485"/>
            <a:ext cx="8601560" cy="6509288"/>
          </a:xfrm>
          <a:prstGeom prst="rect">
            <a:avLst/>
          </a:prstGeom>
        </p:spPr>
        <p:txBody>
          <a:bodyPr vert="horz" lIns="91440" tIns="45720" rIns="91440" bIns="45720" rtlCol="0" anchor="ctr">
            <a:noAutofit/>
          </a:bodyPr>
          <a:lstStyle/>
          <a:p>
            <a:pPr marL="0" marR="0" algn="ctr">
              <a:spcBef>
                <a:spcPts val="0"/>
              </a:spcBef>
              <a:spcAft>
                <a:spcPts val="0"/>
              </a:spcAft>
            </a:pPr>
            <a:r>
              <a:rPr lang="en-US" b="1" dirty="0">
                <a:effectLst/>
                <a:latin typeface="Calibri" panose="020F0502020204030204" pitchFamily="34" charset="0"/>
                <a:ea typeface="Calibri" panose="020F0502020204030204" pitchFamily="34" charset="0"/>
                <a:cs typeface="Times New Roman" panose="02020603050405020304" pitchFamily="18" charset="0"/>
              </a:rPr>
              <a:t>Fall Rowing</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What it is: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Saturdays, 8:30-10:30 am, </a:t>
            </a:r>
            <a:r>
              <a:rPr lang="en-US" sz="1600" b="1" dirty="0">
                <a:effectLst/>
                <a:latin typeface="Calibri" panose="020F0502020204030204" pitchFamily="34" charset="0"/>
                <a:ea typeface="Calibri" panose="020F0502020204030204" pitchFamily="34" charset="0"/>
                <a:cs typeface="Times New Roman" panose="02020603050405020304" pitchFamily="18" charset="0"/>
              </a:rPr>
              <a:t>returning rowers </a:t>
            </a:r>
            <a:r>
              <a:rPr lang="en-US" sz="1600" dirty="0">
                <a:effectLst/>
                <a:latin typeface="Calibri" panose="020F0502020204030204" pitchFamily="34" charset="0"/>
                <a:ea typeface="Calibri" panose="020F0502020204030204" pitchFamily="34" charset="0"/>
                <a:cs typeface="Times New Roman" panose="02020603050405020304" pitchFamily="18" charset="0"/>
              </a:rPr>
              <a:t>can practice with the coaches before LTR starts. Participation is optional.</a:t>
            </a:r>
          </a:p>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How it impacts your kids</a:t>
            </a:r>
            <a:r>
              <a:rPr lang="en-US" sz="1600" dirty="0">
                <a:effectLst/>
                <a:latin typeface="Calibri" panose="020F0502020204030204" pitchFamily="34" charset="0"/>
                <a:ea typeface="Calibri" panose="020F0502020204030204" pitchFamily="34" charset="0"/>
                <a:cs typeface="Times New Roman" panose="02020603050405020304" pitchFamily="18" charset="0"/>
              </a:rPr>
              <a:t> – extra practice in the boats. The more they row, the better they get at it. </a:t>
            </a:r>
          </a:p>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How it impacts you</a:t>
            </a:r>
            <a:r>
              <a:rPr lang="en-US" sz="1600" dirty="0">
                <a:effectLst/>
                <a:latin typeface="Calibri" panose="020F0502020204030204" pitchFamily="34" charset="0"/>
                <a:ea typeface="Calibri" panose="020F0502020204030204" pitchFamily="34" charset="0"/>
                <a:cs typeface="Times New Roman" panose="02020603050405020304" pitchFamily="18" charset="0"/>
              </a:rPr>
              <a:t> – time and carpools. I strongly recommend carpools. </a:t>
            </a:r>
          </a:p>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What you need to do –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Get your kid here on Saturdays and take them back home when we’re through with them. </a:t>
            </a:r>
          </a:p>
          <a:p>
            <a:pPr marL="342900" marR="0" lvl="0" indent="-342900">
              <a:lnSpc>
                <a:spcPct val="107000"/>
              </a:lnSpc>
              <a:spcBef>
                <a:spcPts val="0"/>
              </a:spcBef>
              <a:spcAft>
                <a:spcPts val="0"/>
              </a:spcAft>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Send them to practice with the essentials: </a:t>
            </a:r>
          </a:p>
          <a:p>
            <a:pPr marL="800100" lvl="1" indent="-342900">
              <a:lnSpc>
                <a:spcPct val="107000"/>
              </a:lnSpc>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Shorts</a:t>
            </a:r>
          </a:p>
          <a:p>
            <a:pPr marL="800100" lvl="1" indent="-342900">
              <a:lnSpc>
                <a:spcPct val="107000"/>
              </a:lnSpc>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Visor or hat</a:t>
            </a:r>
          </a:p>
          <a:p>
            <a:pPr marL="800100" lvl="1" indent="-342900">
              <a:lnSpc>
                <a:spcPct val="107000"/>
              </a:lnSpc>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Sunscreen</a:t>
            </a:r>
          </a:p>
          <a:p>
            <a:pPr marL="800100" lvl="1" indent="-342900">
              <a:lnSpc>
                <a:spcPct val="107000"/>
              </a:lnSpc>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Crocs or slides</a:t>
            </a:r>
          </a:p>
          <a:p>
            <a:pPr marL="800100" lvl="1" indent="-342900">
              <a:lnSpc>
                <a:spcPct val="107000"/>
              </a:lnSpc>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Water</a:t>
            </a:r>
          </a:p>
          <a:p>
            <a:pPr marL="800100" lvl="1" indent="-342900">
              <a:lnSpc>
                <a:spcPct val="107000"/>
              </a:lnSpc>
              <a:spcAft>
                <a:spcPts val="800"/>
              </a:spcAft>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Extra socks</a:t>
            </a:r>
          </a:p>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What your kids need to do</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Be prepared to work out</a:t>
            </a:r>
          </a:p>
          <a:p>
            <a:pPr marL="342900" marR="0" lvl="0" indent="-342900">
              <a:lnSpc>
                <a:spcPct val="107000"/>
              </a:lnSpc>
              <a:spcBef>
                <a:spcPts val="0"/>
              </a:spcBef>
              <a:spcAft>
                <a:spcPts val="0"/>
              </a:spcAft>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Have some fun on the water</a:t>
            </a:r>
          </a:p>
          <a:p>
            <a:pPr marL="342900" marR="0" lvl="0" indent="-342900">
              <a:lnSpc>
                <a:spcPct val="107000"/>
              </a:lnSpc>
              <a:spcBef>
                <a:spcPts val="0"/>
              </a:spcBef>
              <a:spcAft>
                <a:spcPts val="800"/>
              </a:spcAft>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Come back next week</a:t>
            </a:r>
          </a:p>
          <a:p>
            <a:pPr marL="171450" indent="-171450">
              <a:lnSpc>
                <a:spcPct val="90000"/>
              </a:lnSpc>
              <a:spcAft>
                <a:spcPts val="600"/>
              </a:spcAft>
              <a:buFont typeface="Arial" panose="020B0604020202020204" pitchFamily="34" charset="0"/>
              <a:buChar char="•"/>
            </a:pPr>
            <a:endParaRPr lang="en-US" sz="14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Tree>
    <p:extLst>
      <p:ext uri="{BB962C8B-B14F-4D97-AF65-F5344CB8AC3E}">
        <p14:creationId xmlns:p14="http://schemas.microsoft.com/office/powerpoint/2010/main" val="1517645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139484"/>
            <a:ext cx="8601560" cy="6718515"/>
          </a:xfrm>
          <a:prstGeom prst="rect">
            <a:avLst/>
          </a:prstGeom>
        </p:spPr>
        <p:txBody>
          <a:bodyPr vert="horz" lIns="91440" tIns="45720" rIns="91440" bIns="45720" rtlCol="0" anchor="ctr">
            <a:noAutofit/>
          </a:bodyPr>
          <a:lstStyle/>
          <a:p>
            <a:pPr marL="0" marR="0" algn="ctr">
              <a:spcBef>
                <a:spcPts val="0"/>
              </a:spcBef>
              <a:spcAft>
                <a:spcPts val="0"/>
              </a:spcAft>
            </a:pPr>
            <a:r>
              <a:rPr lang="en-US" sz="2000" b="1" dirty="0">
                <a:effectLst/>
                <a:latin typeface="Calibri" panose="020F0502020204030204" pitchFamily="34" charset="0"/>
                <a:ea typeface="Calibri" panose="020F0502020204030204" pitchFamily="34" charset="0"/>
                <a:cs typeface="Times New Roman" panose="02020603050405020304" pitchFamily="18" charset="0"/>
              </a:rPr>
              <a:t>Launch Driver Training</a:t>
            </a:r>
          </a:p>
          <a:p>
            <a:pPr marL="0" marR="0" algn="ctr">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What it is: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On September 18, September 25, and October 2, beginning at 11:00 am, we will teach interested parents how to drive the launches. This is essential to the regatta season, as several volunteer roles require being out on the water in a launch, and each school is expected to perform some of those roles. </a:t>
            </a:r>
          </a:p>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How it impacts your kids</a:t>
            </a:r>
            <a:r>
              <a:rPr lang="en-US" sz="1600" dirty="0">
                <a:effectLst/>
                <a:latin typeface="Calibri" panose="020F0502020204030204" pitchFamily="34" charset="0"/>
                <a:ea typeface="Calibri" panose="020F0502020204030204" pitchFamily="34" charset="0"/>
                <a:cs typeface="Times New Roman" panose="02020603050405020304" pitchFamily="18" charset="0"/>
              </a:rPr>
              <a:t> – fines to the team for not supplying </a:t>
            </a:r>
            <a:r>
              <a:rPr lang="en-US" sz="1600" dirty="0">
                <a:latin typeface="Calibri" panose="020F0502020204030204" pitchFamily="34" charset="0"/>
                <a:ea typeface="Calibri" panose="020F0502020204030204" pitchFamily="34" charset="0"/>
                <a:cs typeface="Times New Roman" panose="02020603050405020304" pitchFamily="18" charset="0"/>
              </a:rPr>
              <a:t>launch drivers mean less funds for the kids</a:t>
            </a: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How it impacts you</a:t>
            </a:r>
            <a:r>
              <a:rPr lang="en-US" sz="1600" dirty="0">
                <a:effectLst/>
                <a:latin typeface="Calibri" panose="020F0502020204030204" pitchFamily="34" charset="0"/>
                <a:ea typeface="Calibri" panose="020F0502020204030204" pitchFamily="34" charset="0"/>
                <a:cs typeface="Times New Roman" panose="02020603050405020304" pitchFamily="18" charset="0"/>
              </a:rPr>
              <a:t> – You only need to attend one training session, although you can attend all three if you so desire. There is no cost. A trained driver will take you out on the launch, teach you what you need to know to drive it, let you practice, and show you where the gas and keys are stored. </a:t>
            </a:r>
          </a:p>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What you need to do –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Sign up for a practice slot on the Signup Genius </a:t>
            </a:r>
          </a:p>
          <a:p>
            <a:pPr marL="342900" marR="0" lvl="0" indent="-342900">
              <a:lnSpc>
                <a:spcPct val="107000"/>
              </a:lnSpc>
              <a:spcBef>
                <a:spcPts val="0"/>
              </a:spcBef>
              <a:spcAft>
                <a:spcPts val="0"/>
              </a:spcAft>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Come down to Sandy Run prepared to be on the water: </a:t>
            </a:r>
          </a:p>
          <a:p>
            <a:pPr marL="800100" lvl="1" indent="-342900">
              <a:lnSpc>
                <a:spcPct val="107000"/>
              </a:lnSpc>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Visor or hat</a:t>
            </a:r>
          </a:p>
          <a:p>
            <a:pPr marL="800100" lvl="1" indent="-342900">
              <a:lnSpc>
                <a:spcPct val="107000"/>
              </a:lnSpc>
              <a:spcAft>
                <a:spcPts val="800"/>
              </a:spcAft>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Sunscreen</a:t>
            </a:r>
          </a:p>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What your kids need to do – </a:t>
            </a:r>
            <a:r>
              <a:rPr lang="en-US" sz="1600" dirty="0">
                <a:effectLst/>
                <a:latin typeface="Calibri" panose="020F0502020204030204" pitchFamily="34" charset="0"/>
                <a:ea typeface="Calibri" panose="020F0502020204030204" pitchFamily="34" charset="0"/>
                <a:cs typeface="Times New Roman" panose="02020603050405020304" pitchFamily="18" charset="0"/>
              </a:rPr>
              <a:t>pester you into learning </a:t>
            </a:r>
            <a:r>
              <a:rPr lang="en-US" sz="1600" dirty="0">
                <a:latin typeface="Calibri" panose="020F0502020204030204" pitchFamily="34" charset="0"/>
                <a:ea typeface="Calibri" panose="020F0502020204030204" pitchFamily="34" charset="0"/>
                <a:cs typeface="Times New Roman" panose="02020603050405020304" pitchFamily="18" charset="0"/>
              </a:rPr>
              <a:t>how to </a:t>
            </a:r>
            <a:r>
              <a:rPr lang="en-US" sz="1600" dirty="0">
                <a:effectLst/>
                <a:latin typeface="Calibri" panose="020F0502020204030204" pitchFamily="34" charset="0"/>
                <a:ea typeface="Calibri" panose="020F0502020204030204" pitchFamily="34" charset="0"/>
                <a:cs typeface="Times New Roman" panose="02020603050405020304" pitchFamily="18" charset="0"/>
              </a:rPr>
              <a:t>drive a launch</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Tree>
    <p:extLst>
      <p:ext uri="{BB962C8B-B14F-4D97-AF65-F5344CB8AC3E}">
        <p14:creationId xmlns:p14="http://schemas.microsoft.com/office/powerpoint/2010/main" val="1826265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139484"/>
            <a:ext cx="8601560" cy="6718515"/>
          </a:xfrm>
          <a:prstGeom prst="rect">
            <a:avLst/>
          </a:prstGeom>
        </p:spPr>
        <p:txBody>
          <a:bodyPr vert="horz" lIns="91440" tIns="45720" rIns="91440" bIns="45720" rtlCol="0" anchor="ctr">
            <a:noAutofit/>
          </a:bodyPr>
          <a:lstStyle/>
          <a:p>
            <a:pPr marL="0" marR="0" algn="ctr">
              <a:spcBef>
                <a:spcPts val="0"/>
              </a:spcBef>
              <a:spcAft>
                <a:spcPts val="0"/>
              </a:spcAft>
            </a:pPr>
            <a:r>
              <a:rPr lang="en-US" sz="2000" b="1" dirty="0">
                <a:effectLst/>
                <a:latin typeface="Calibri" panose="020F0502020204030204" pitchFamily="34" charset="0"/>
                <a:ea typeface="Calibri" panose="020F0502020204030204" pitchFamily="34" charset="0"/>
                <a:cs typeface="Times New Roman" panose="02020603050405020304" pitchFamily="18" charset="0"/>
              </a:rPr>
              <a:t>Volunteering</a:t>
            </a:r>
          </a:p>
          <a:p>
            <a:pPr marL="0" marR="0" algn="ctr">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What it is: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Because crew is a club rather than a sport, there is NO support from FCPS or Langley. We do not have FCPS coaches or referees, and they do not provide our equipment. Making the crew program run is entirely on our parents and community goodwill. We have been very successful, but that success depends on all of us. Volunteering is essential; therefore, it is a requirement for crew parents.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How it impacts your kids</a:t>
            </a:r>
            <a:r>
              <a:rPr lang="en-US" sz="1800" dirty="0">
                <a:effectLst/>
                <a:latin typeface="Calibri" panose="020F0502020204030204" pitchFamily="34" charset="0"/>
                <a:ea typeface="Calibri" panose="020F0502020204030204" pitchFamily="34" charset="0"/>
                <a:cs typeface="Times New Roman" panose="02020603050405020304" pitchFamily="18" charset="0"/>
              </a:rPr>
              <a:t> – without parent volunteers, we don’t have a team.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How it impacts you</a:t>
            </a:r>
            <a:r>
              <a:rPr lang="en-US" sz="1800" dirty="0">
                <a:effectLst/>
                <a:latin typeface="Calibri" panose="020F0502020204030204" pitchFamily="34" charset="0"/>
                <a:ea typeface="Calibri" panose="020F0502020204030204" pitchFamily="34" charset="0"/>
                <a:cs typeface="Times New Roman" panose="02020603050405020304" pitchFamily="18" charset="0"/>
              </a:rPr>
              <a:t> – There are three categories of volunteering – chaperoning the buses, team support, and VASRA support.   Every family is required to chaperone at least once per athlete, and volunteer for VASRA at least once per athlete.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What you need to do –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Look over the volunteer opportunities in the Volunteers section of the website and see what looks interesting and what could fit your schedule</a:t>
            </a: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Sign up for at least 4 volunteer activities each season – one of these must be as a bus chaperone and one must be as a VASRA support volunteer. The other two are optional.</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What your kids need to do – </a:t>
            </a:r>
            <a:r>
              <a:rPr lang="en-US" sz="1800" dirty="0">
                <a:effectLst/>
                <a:latin typeface="Calibri" panose="020F0502020204030204" pitchFamily="34" charset="0"/>
                <a:ea typeface="Calibri" panose="020F0502020204030204" pitchFamily="34" charset="0"/>
                <a:cs typeface="Times New Roman" panose="02020603050405020304" pitchFamily="18" charset="0"/>
              </a:rPr>
              <a:t>pester you into volunteering.</a:t>
            </a: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Tree>
    <p:extLst>
      <p:ext uri="{BB962C8B-B14F-4D97-AF65-F5344CB8AC3E}">
        <p14:creationId xmlns:p14="http://schemas.microsoft.com/office/powerpoint/2010/main" val="9246401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139484"/>
            <a:ext cx="8601560" cy="6718515"/>
          </a:xfrm>
          <a:prstGeom prst="rect">
            <a:avLst/>
          </a:prstGeom>
        </p:spPr>
        <p:txBody>
          <a:bodyPr vert="horz" lIns="91440" tIns="45720" rIns="91440" bIns="45720" rtlCol="0" anchor="ctr">
            <a:noAutofit/>
          </a:bodyPr>
          <a:lstStyle/>
          <a:p>
            <a:pPr marL="0" marR="0" algn="ctr">
              <a:spcBef>
                <a:spcPts val="0"/>
              </a:spcBef>
              <a:spcAft>
                <a:spcPts val="0"/>
              </a:spcAft>
            </a:pPr>
            <a:r>
              <a:rPr lang="en-US" sz="4000" b="1" dirty="0">
                <a:effectLst/>
                <a:latin typeface="Calibri" panose="020F0502020204030204" pitchFamily="34" charset="0"/>
                <a:ea typeface="Calibri" panose="020F0502020204030204" pitchFamily="34" charset="0"/>
                <a:cs typeface="Times New Roman" panose="02020603050405020304" pitchFamily="18" charset="0"/>
              </a:rPr>
              <a:t>Questions??</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2">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Tree>
    <p:extLst>
      <p:ext uri="{BB962C8B-B14F-4D97-AF65-F5344CB8AC3E}">
        <p14:creationId xmlns:p14="http://schemas.microsoft.com/office/powerpoint/2010/main" val="7234897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8893</TotalTime>
  <Words>4472</Words>
  <Application>Microsoft Office PowerPoint</Application>
  <PresentationFormat>Widescreen</PresentationFormat>
  <Paragraphs>283</Paragraphs>
  <Slides>13</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Lucida Sans Typewriter</vt:lpstr>
      <vt:lpstr>Roboto</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Suzanne Davenport</dc:creator>
  <cp:lastModifiedBy>Suzanne Davenport</cp:lastModifiedBy>
  <cp:revision>14</cp:revision>
  <dcterms:created xsi:type="dcterms:W3CDTF">2021-08-25T17:30:07Z</dcterms:created>
  <dcterms:modified xsi:type="dcterms:W3CDTF">2021-09-10T01:31:14Z</dcterms:modified>
</cp:coreProperties>
</file>