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8" r:id="rId3"/>
    <p:sldId id="267" r:id="rId4"/>
    <p:sldId id="278" r:id="rId5"/>
    <p:sldId id="284" r:id="rId6"/>
    <p:sldId id="283" r:id="rId7"/>
    <p:sldId id="282" r:id="rId8"/>
    <p:sldId id="281" r:id="rId9"/>
    <p:sldId id="280" r:id="rId10"/>
    <p:sldId id="279" r:id="rId11"/>
    <p:sldId id="290" r:id="rId12"/>
    <p:sldId id="294" r:id="rId13"/>
    <p:sldId id="293" r:id="rId14"/>
    <p:sldId id="292" r:id="rId15"/>
    <p:sldId id="291" r:id="rId16"/>
    <p:sldId id="285" r:id="rId17"/>
    <p:sldId id="286" r:id="rId18"/>
    <p:sldId id="287" r:id="rId19"/>
    <p:sldId id="288" r:id="rId20"/>
    <p:sldId id="289" r:id="rId21"/>
    <p:sldId id="262" r:id="rId22"/>
    <p:sldId id="263" r:id="rId23"/>
    <p:sldId id="264" r:id="rId24"/>
    <p:sldId id="266" r:id="rId25"/>
    <p:sldId id="273" r:id="rId26"/>
    <p:sldId id="274" r:id="rId27"/>
    <p:sldId id="275" r:id="rId28"/>
    <p:sldId id="276" r:id="rId29"/>
    <p:sldId id="296" r:id="rId30"/>
    <p:sldId id="277" r:id="rId31"/>
    <p:sldId id="29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89424" autoAdjust="0"/>
  </p:normalViewPr>
  <p:slideViewPr>
    <p:cSldViewPr snapToGrid="0">
      <p:cViewPr varScale="1">
        <p:scale>
          <a:sx n="98" d="100"/>
          <a:sy n="98" d="100"/>
        </p:scale>
        <p:origin x="8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2DFD2-9416-4045-8556-476D3F8F92F1}" type="datetimeFigureOut">
              <a:rPr lang="en-US" smtClean="0"/>
              <a:t>10/13/2022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819EC-E201-490F-81DA-9F9EDD514313}" type="slidenum">
              <a:rPr lang="en-US" smtClean="0"/>
              <a:t>‹#›</a:t>
            </a:fld>
            <a:endParaRPr lang="en-US"/>
          </a:p>
        </p:txBody>
      </p:sp>
    </p:spTree>
    <p:extLst>
      <p:ext uri="{BB962C8B-B14F-4D97-AF65-F5344CB8AC3E}">
        <p14:creationId xmlns:p14="http://schemas.microsoft.com/office/powerpoint/2010/main" val="28842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Thank  you for taking time out of your evening to join us</a:t>
            </a:r>
          </a:p>
          <a:p>
            <a:pPr marL="171450" indent="-171450">
              <a:buFont typeface="Arial" panose="020B0604020202020204" pitchFamily="34" charset="0"/>
              <a:buChar char="•"/>
            </a:pPr>
            <a:r>
              <a:rPr lang="en-US" dirty="0"/>
              <a:t>We won’t be recording this evening, but we will post the slide deck, including the Q&amp;A on the All Aboard page, which you can find on the dropdown menu under the Parents tab and under the Info tab</a:t>
            </a:r>
          </a:p>
          <a:p>
            <a:pPr marL="171450" indent="-171450">
              <a:buFont typeface="Arial" panose="020B0604020202020204" pitchFamily="34" charset="0"/>
              <a:buChar char="•"/>
            </a:pPr>
            <a:r>
              <a:rPr lang="en-US" dirty="0"/>
              <a:t>Just like last month, if you have a question, please type it in the Chat. Once we finish the 15-minute presentation, we’ll spend the rest of our time on questions</a:t>
            </a:r>
          </a:p>
          <a:p>
            <a:pPr marL="171450" indent="-171450">
              <a:buFont typeface="Arial" panose="020B0604020202020204" pitchFamily="34" charset="0"/>
              <a:buChar char="•"/>
            </a:pPr>
            <a:r>
              <a:rPr lang="en-US" dirty="0"/>
              <a:t>All the questions are being noted and we’ll add them to the slide deck before we post it on the website. </a:t>
            </a:r>
          </a:p>
          <a:p>
            <a:pPr marL="171450" indent="-171450">
              <a:buFont typeface="Arial" panose="020B0604020202020204" pitchFamily="34" charset="0"/>
              <a:buChar char="•"/>
            </a:pPr>
            <a:r>
              <a:rPr lang="en-US" dirty="0"/>
              <a:t>Please mute yourself during the presentation, but feel free to unmute once we go to Q&amp;A</a:t>
            </a:r>
          </a:p>
          <a:p>
            <a:pPr marL="171450" indent="-171450">
              <a:buFont typeface="Arial" panose="020B0604020202020204" pitchFamily="34" charset="0"/>
              <a:buChar char="•"/>
            </a:pPr>
            <a:r>
              <a:rPr lang="en-US" dirty="0"/>
              <a:t>This evening, we’ll be talking about:</a:t>
            </a:r>
          </a:p>
          <a:p>
            <a:pPr marL="628650" lvl="1" indent="-171450">
              <a:buFont typeface="Arial" panose="020B0604020202020204" pitchFamily="34" charset="0"/>
              <a:buChar char="•"/>
            </a:pPr>
            <a:r>
              <a:rPr lang="en-US" dirty="0"/>
              <a:t>Registration</a:t>
            </a:r>
          </a:p>
          <a:p>
            <a:pPr marL="628650" lvl="1" indent="-171450">
              <a:buFont typeface="Arial" panose="020B0604020202020204" pitchFamily="34" charset="0"/>
              <a:buChar char="•"/>
            </a:pPr>
            <a:r>
              <a:rPr lang="en-US" dirty="0"/>
              <a:t>Interest Meeting</a:t>
            </a:r>
          </a:p>
          <a:p>
            <a:pPr marL="628650" lvl="1" indent="-171450">
              <a:buFont typeface="Arial" panose="020B0604020202020204" pitchFamily="34" charset="0"/>
              <a:buChar char="•"/>
            </a:pPr>
            <a:r>
              <a:rPr lang="en-US" dirty="0"/>
              <a:t>Communication</a:t>
            </a:r>
          </a:p>
          <a:p>
            <a:pPr marL="628650" lvl="1" indent="-171450">
              <a:buFont typeface="Arial" panose="020B0604020202020204" pitchFamily="34" charset="0"/>
              <a:buChar char="•"/>
            </a:pPr>
            <a:r>
              <a:rPr lang="en-US" dirty="0"/>
              <a:t>Parent’s Guide to Crew</a:t>
            </a:r>
          </a:p>
          <a:p>
            <a:pPr marL="628650" lvl="1" indent="-171450">
              <a:buFont typeface="Arial" panose="020B0604020202020204" pitchFamily="34" charset="0"/>
              <a:buChar char="•"/>
            </a:pPr>
            <a:endParaRPr lang="en-US" dirty="0"/>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a:t>
            </a:fld>
            <a:endParaRPr lang="en-US"/>
          </a:p>
        </p:txBody>
      </p:sp>
    </p:spTree>
    <p:extLst>
      <p:ext uri="{BB962C8B-B14F-4D97-AF65-F5344CB8AC3E}">
        <p14:creationId xmlns:p14="http://schemas.microsoft.com/office/powerpoint/2010/main" val="1969299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Congratulations – You’ve finished one of your registrations! </a:t>
            </a:r>
          </a:p>
          <a:p>
            <a:pPr marL="628650" lvl="1" indent="-171450">
              <a:buFont typeface="Arial" panose="020B0604020202020204" pitchFamily="34" charset="0"/>
              <a:buChar char="•"/>
            </a:pPr>
            <a:r>
              <a:rPr lang="en-US" dirty="0"/>
              <a:t>Now let’s look at the next one – Registering with the Booster Club, via </a:t>
            </a:r>
            <a:r>
              <a:rPr lang="en-US" dirty="0" err="1"/>
              <a:t>SportsEngine</a:t>
            </a:r>
            <a:r>
              <a:rPr lang="en-US" dirty="0"/>
              <a:t>, our team management platform</a:t>
            </a:r>
          </a:p>
          <a:p>
            <a:pPr marL="628650" lvl="1" indent="-171450">
              <a:buFont typeface="Arial" panose="020B0604020202020204" pitchFamily="34" charset="0"/>
              <a:buChar char="•"/>
            </a:pPr>
            <a:r>
              <a:rPr lang="en-US" dirty="0"/>
              <a:t>This is registering through the crew website, like you did with Learn to Row. </a:t>
            </a:r>
          </a:p>
          <a:p>
            <a:pPr marL="628650" lvl="1" indent="-171450">
              <a:buFont typeface="Arial" panose="020B0604020202020204" pitchFamily="34" charset="0"/>
              <a:buChar char="•"/>
            </a:pPr>
            <a:r>
              <a:rPr lang="en-US" dirty="0"/>
              <a:t>This is where you get on the roster for the team, provide detailed information about you and your student for the database, and pay your fees. </a:t>
            </a:r>
          </a:p>
          <a:p>
            <a:pPr marL="628650" lvl="1" indent="-171450">
              <a:buFont typeface="Arial" panose="020B0604020202020204" pitchFamily="34" charset="0"/>
              <a:buChar char="•"/>
            </a:pPr>
            <a:r>
              <a:rPr lang="en-US" dirty="0"/>
              <a:t>You need to complete this by the time Spring Training starts, or your child will not be able to participate</a:t>
            </a:r>
          </a:p>
          <a:p>
            <a:pPr marL="628650" lvl="1" indent="-171450">
              <a:buFont typeface="Arial" panose="020B0604020202020204" pitchFamily="34" charset="0"/>
              <a:buChar char="•"/>
            </a:pPr>
            <a:r>
              <a:rPr lang="en-US" dirty="0"/>
              <a:t>On this first page, you’ll need to either log in to your account, or create one if you don’t have one yet. </a:t>
            </a:r>
          </a:p>
          <a:p>
            <a:pPr marL="628650" lvl="1" indent="-171450">
              <a:buFont typeface="Arial" panose="020B0604020202020204" pitchFamily="34" charset="0"/>
              <a:buChar char="•"/>
            </a:pPr>
            <a:r>
              <a:rPr lang="en-US" dirty="0"/>
              <a:t>Once you’ve logged in, select which student you are registering. You can use one account for all your children doing crew. </a:t>
            </a:r>
          </a:p>
        </p:txBody>
      </p:sp>
      <p:sp>
        <p:nvSpPr>
          <p:cNvPr id="4" name="Slide Number Placeholder 3"/>
          <p:cNvSpPr>
            <a:spLocks noGrp="1"/>
          </p:cNvSpPr>
          <p:nvPr>
            <p:ph type="sldNum" sz="quarter" idx="5"/>
          </p:nvPr>
        </p:nvSpPr>
        <p:spPr/>
        <p:txBody>
          <a:bodyPr/>
          <a:lstStyle/>
          <a:p>
            <a:fld id="{01E819EC-E201-490F-81DA-9F9EDD514313}" type="slidenum">
              <a:rPr lang="en-US" smtClean="0"/>
              <a:t>10</a:t>
            </a:fld>
            <a:endParaRPr lang="en-US"/>
          </a:p>
        </p:txBody>
      </p:sp>
    </p:spTree>
    <p:extLst>
      <p:ext uri="{BB962C8B-B14F-4D97-AF65-F5344CB8AC3E}">
        <p14:creationId xmlns:p14="http://schemas.microsoft.com/office/powerpoint/2010/main" val="266355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On the next page, you’ll add information about you and your student</a:t>
            </a:r>
          </a:p>
          <a:p>
            <a:pPr marL="628650" lvl="1" indent="-171450">
              <a:buFont typeface="Arial" panose="020B0604020202020204" pitchFamily="34" charset="0"/>
              <a:buChar char="•"/>
            </a:pPr>
            <a:r>
              <a:rPr lang="en-US" dirty="0"/>
              <a:t>Towards the bottom of the page are a couple of important optional boxes</a:t>
            </a:r>
          </a:p>
          <a:p>
            <a:pPr marL="1085850" lvl="2" indent="-171450">
              <a:buFont typeface="Arial" panose="020B0604020202020204" pitchFamily="34" charset="0"/>
              <a:buChar char="•"/>
            </a:pPr>
            <a:r>
              <a:rPr lang="en-US" dirty="0"/>
              <a:t>The first one is about the uniforms – it helps us plan if we have an idea how many of us will likely need a new </a:t>
            </a:r>
            <a:r>
              <a:rPr lang="en-US" dirty="0" err="1"/>
              <a:t>uni</a:t>
            </a:r>
            <a:endParaRPr lang="en-US" dirty="0"/>
          </a:p>
          <a:p>
            <a:pPr marL="1085850" lvl="2" indent="-171450">
              <a:buFont typeface="Arial" panose="020B0604020202020204" pitchFamily="34" charset="0"/>
              <a:buChar char="•"/>
            </a:pPr>
            <a:r>
              <a:rPr lang="en-US" dirty="0"/>
              <a:t>The next one is about the year of graduation – again, it helps us identify the different classes</a:t>
            </a:r>
          </a:p>
          <a:p>
            <a:pPr marL="1085850" lvl="2" indent="-171450">
              <a:buFont typeface="Arial" panose="020B0604020202020204" pitchFamily="34" charset="0"/>
              <a:buChar char="•"/>
            </a:pPr>
            <a:r>
              <a:rPr lang="en-US" dirty="0"/>
              <a:t>The last one is really important for you – the carpool question. Clicking Yes gets you on the list of people willing to form carpools. Clicking No or not selecting anything keeps you off the list</a:t>
            </a:r>
          </a:p>
        </p:txBody>
      </p:sp>
      <p:sp>
        <p:nvSpPr>
          <p:cNvPr id="4" name="Slide Number Placeholder 3"/>
          <p:cNvSpPr>
            <a:spLocks noGrp="1"/>
          </p:cNvSpPr>
          <p:nvPr>
            <p:ph type="sldNum" sz="quarter" idx="5"/>
          </p:nvPr>
        </p:nvSpPr>
        <p:spPr/>
        <p:txBody>
          <a:bodyPr/>
          <a:lstStyle/>
          <a:p>
            <a:fld id="{01E819EC-E201-490F-81DA-9F9EDD514313}" type="slidenum">
              <a:rPr lang="en-US" smtClean="0"/>
              <a:t>11</a:t>
            </a:fld>
            <a:endParaRPr lang="en-US"/>
          </a:p>
        </p:txBody>
      </p:sp>
    </p:spTree>
    <p:extLst>
      <p:ext uri="{BB962C8B-B14F-4D97-AF65-F5344CB8AC3E}">
        <p14:creationId xmlns:p14="http://schemas.microsoft.com/office/powerpoint/2010/main" val="258552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On the next page, you and your student will review the Athlete Guidelines, which spell out the behavior, commitment and responsibility requirements</a:t>
            </a:r>
          </a:p>
          <a:p>
            <a:pPr marL="628650" lvl="1" indent="-171450">
              <a:buFont typeface="Arial" panose="020B0604020202020204" pitchFamily="34" charset="0"/>
              <a:buChar char="•"/>
            </a:pPr>
            <a:r>
              <a:rPr lang="en-US" dirty="0"/>
              <a:t>Both you and your student will check the box acknowledging compliance with the guidelines</a:t>
            </a:r>
          </a:p>
          <a:p>
            <a:pPr marL="628650" lvl="1" indent="-171450">
              <a:buFont typeface="Arial" panose="020B0604020202020204" pitchFamily="34" charset="0"/>
              <a:buChar char="•"/>
            </a:pPr>
            <a:r>
              <a:rPr lang="en-US" dirty="0"/>
              <a:t>The next page gives you a chance to tell us where you would like to volunteer</a:t>
            </a:r>
          </a:p>
          <a:p>
            <a:pPr marL="628650" lvl="1" indent="-171450">
              <a:buFont typeface="Arial" panose="020B0604020202020204" pitchFamily="34" charset="0"/>
              <a:buChar char="•"/>
            </a:pPr>
            <a:r>
              <a:rPr lang="en-US" dirty="0"/>
              <a:t>Except for the coaches, we are run 100% by parent volunteers. It’s very important that you participate, but how you participate is up to you. By indicating your interests on this page, we know who might be available for what. </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12</a:t>
            </a:fld>
            <a:endParaRPr lang="en-US"/>
          </a:p>
        </p:txBody>
      </p:sp>
    </p:spTree>
    <p:extLst>
      <p:ext uri="{BB962C8B-B14F-4D97-AF65-F5344CB8AC3E}">
        <p14:creationId xmlns:p14="http://schemas.microsoft.com/office/powerpoint/2010/main" val="77357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Next you’ll go to the payment options</a:t>
            </a:r>
          </a:p>
          <a:p>
            <a:pPr marL="628650" lvl="1" indent="-171450">
              <a:buFont typeface="Arial" panose="020B0604020202020204" pitchFamily="34" charset="0"/>
              <a:buChar char="•"/>
            </a:pPr>
            <a:r>
              <a:rPr lang="en-US" dirty="0"/>
              <a:t>You can pay in one payment or in three payments. You’ll make that selection on another page. </a:t>
            </a:r>
          </a:p>
          <a:p>
            <a:pPr marL="628650" lvl="1" indent="-171450">
              <a:buFont typeface="Arial" panose="020B0604020202020204" pitchFamily="34" charset="0"/>
              <a:buChar char="•"/>
            </a:pPr>
            <a:r>
              <a:rPr lang="en-US" dirty="0"/>
              <a:t>On this page, you’re selecting the registration fee and any additional donation you choose to make, if you choose to do so. </a:t>
            </a:r>
          </a:p>
          <a:p>
            <a:pPr marL="628650" lvl="1" indent="-171450">
              <a:buFont typeface="Arial" panose="020B0604020202020204" pitchFamily="34" charset="0"/>
              <a:buChar char="•"/>
            </a:pPr>
            <a:r>
              <a:rPr lang="en-US" dirty="0"/>
              <a:t>Benefits for the various levels of donation are on the website, on the “Support” tab under the Home Page</a:t>
            </a:r>
          </a:p>
        </p:txBody>
      </p:sp>
      <p:sp>
        <p:nvSpPr>
          <p:cNvPr id="4" name="Slide Number Placeholder 3"/>
          <p:cNvSpPr>
            <a:spLocks noGrp="1"/>
          </p:cNvSpPr>
          <p:nvPr>
            <p:ph type="sldNum" sz="quarter" idx="5"/>
          </p:nvPr>
        </p:nvSpPr>
        <p:spPr/>
        <p:txBody>
          <a:bodyPr/>
          <a:lstStyle/>
          <a:p>
            <a:fld id="{01E819EC-E201-490F-81DA-9F9EDD514313}" type="slidenum">
              <a:rPr lang="en-US" smtClean="0"/>
              <a:t>13</a:t>
            </a:fld>
            <a:endParaRPr lang="en-US"/>
          </a:p>
        </p:txBody>
      </p:sp>
    </p:spTree>
    <p:extLst>
      <p:ext uri="{BB962C8B-B14F-4D97-AF65-F5344CB8AC3E}">
        <p14:creationId xmlns:p14="http://schemas.microsoft.com/office/powerpoint/2010/main" val="3660048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The next page gives you a chance to review the information and make edits before you get to actually paying. </a:t>
            </a:r>
          </a:p>
          <a:p>
            <a:pPr marL="628650" lvl="1" indent="-171450">
              <a:buFont typeface="Arial" panose="020B0604020202020204" pitchFamily="34" charset="0"/>
              <a:buChar char="•"/>
            </a:pPr>
            <a:r>
              <a:rPr lang="en-US" dirty="0"/>
              <a:t>The next page is the “shopping cart”, where you will review the payment information</a:t>
            </a:r>
          </a:p>
          <a:p>
            <a:pPr marL="628650" lvl="1" indent="-171450">
              <a:buFont typeface="Arial" panose="020B0604020202020204" pitchFamily="34" charset="0"/>
              <a:buChar char="•"/>
            </a:pPr>
            <a:r>
              <a:rPr lang="en-US" dirty="0"/>
              <a:t>This is where you will indicate one lump sum payment or three monthly payments</a:t>
            </a:r>
          </a:p>
          <a:p>
            <a:pPr marL="628650" lvl="1" indent="-171450">
              <a:buFont typeface="Arial" panose="020B0604020202020204" pitchFamily="34" charset="0"/>
              <a:buChar char="•"/>
            </a:pPr>
            <a:r>
              <a:rPr lang="en-US" dirty="0"/>
              <a:t>The first monthly payment is taken on the day you register, the second payments are charged on November 15 and December 15. </a:t>
            </a:r>
          </a:p>
          <a:p>
            <a:pPr marL="628650" lvl="1" indent="-171450">
              <a:buFont typeface="Arial" panose="020B0604020202020204" pitchFamily="34" charset="0"/>
              <a:buChar char="•"/>
            </a:pPr>
            <a:r>
              <a:rPr lang="en-US" dirty="0"/>
              <a:t>If you register after November 15, both the first and second payments will be charged upon registration</a:t>
            </a:r>
          </a:p>
          <a:p>
            <a:pPr marL="628650" lvl="1" indent="-171450">
              <a:buFont typeface="Arial" panose="020B0604020202020204" pitchFamily="34" charset="0"/>
              <a:buChar char="•"/>
            </a:pPr>
            <a:r>
              <a:rPr lang="en-US" dirty="0"/>
              <a:t>If you register after December 15, all three payments will be charged upon registration</a:t>
            </a:r>
          </a:p>
          <a:p>
            <a:pPr marL="628650" lvl="1" indent="-171450">
              <a:buFont typeface="Arial" panose="020B0604020202020204" pitchFamily="34" charset="0"/>
              <a:buChar char="•"/>
            </a:pPr>
            <a:r>
              <a:rPr lang="en-US" dirty="0"/>
              <a:t>Any donations you’ve chosen will also appear here.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14</a:t>
            </a:fld>
            <a:endParaRPr lang="en-US"/>
          </a:p>
        </p:txBody>
      </p:sp>
    </p:spTree>
    <p:extLst>
      <p:ext uri="{BB962C8B-B14F-4D97-AF65-F5344CB8AC3E}">
        <p14:creationId xmlns:p14="http://schemas.microsoft.com/office/powerpoint/2010/main" val="70839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The next page allows you to check out, and your credit card is charged according to your choices in the shopping cart</a:t>
            </a:r>
          </a:p>
          <a:p>
            <a:pPr marL="628650" lvl="1" indent="-171450">
              <a:buFont typeface="Arial" panose="020B0604020202020204" pitchFamily="34" charset="0"/>
              <a:buChar char="•"/>
            </a:pPr>
            <a:r>
              <a:rPr lang="en-US" dirty="0"/>
              <a:t>Once the payment has gone through, you will get a receipt page. This receipt will also be emailed to you. </a:t>
            </a:r>
          </a:p>
          <a:p>
            <a:pPr marL="628650" lvl="1" indent="-171450">
              <a:buFont typeface="Arial" panose="020B0604020202020204" pitchFamily="34" charset="0"/>
              <a:buChar char="•"/>
            </a:pPr>
            <a:r>
              <a:rPr lang="en-US" dirty="0"/>
              <a:t>Congratulations! The second registration is complete!!</a:t>
            </a:r>
          </a:p>
          <a:p>
            <a:pPr marL="628650" lvl="1" indent="-171450">
              <a:buFont typeface="Arial" panose="020B0604020202020204" pitchFamily="34" charset="0"/>
              <a:buChar char="•"/>
            </a:pPr>
            <a:r>
              <a:rPr lang="en-US" dirty="0"/>
              <a:t>Two down, one to go!</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15</a:t>
            </a:fld>
            <a:endParaRPr lang="en-US"/>
          </a:p>
        </p:txBody>
      </p:sp>
    </p:spTree>
    <p:extLst>
      <p:ext uri="{BB962C8B-B14F-4D97-AF65-F5344CB8AC3E}">
        <p14:creationId xmlns:p14="http://schemas.microsoft.com/office/powerpoint/2010/main" val="101088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Our regattas are held under the authority of </a:t>
            </a:r>
            <a:r>
              <a:rPr lang="en-US" dirty="0" err="1"/>
              <a:t>USRowing</a:t>
            </a:r>
            <a:r>
              <a:rPr lang="en-US" dirty="0"/>
              <a:t> Association. All regatta participants must be </a:t>
            </a:r>
            <a:r>
              <a:rPr lang="en-US" dirty="0" err="1"/>
              <a:t>USRowing</a:t>
            </a:r>
            <a:r>
              <a:rPr lang="en-US" dirty="0"/>
              <a:t> members. </a:t>
            </a:r>
          </a:p>
          <a:p>
            <a:pPr marL="628650" lvl="1" indent="-171450">
              <a:buFont typeface="Arial" panose="020B0604020202020204" pitchFamily="34" charset="0"/>
              <a:buChar char="•"/>
            </a:pPr>
            <a:r>
              <a:rPr lang="en-US" dirty="0"/>
              <a:t>You must be a member by the time regattas start, and renew your membership annually</a:t>
            </a:r>
          </a:p>
          <a:p>
            <a:pPr marL="628650" lvl="1" indent="-171450">
              <a:buFont typeface="Arial" panose="020B0604020202020204" pitchFamily="34" charset="0"/>
              <a:buChar char="•"/>
            </a:pPr>
            <a:r>
              <a:rPr lang="en-US" dirty="0"/>
              <a:t>Non-members cannot participate in regattas, regardless of LCBC or LHS registration status</a:t>
            </a:r>
          </a:p>
          <a:p>
            <a:pPr marL="628650" lvl="1" indent="-171450">
              <a:buFont typeface="Arial" panose="020B0604020202020204" pitchFamily="34" charset="0"/>
              <a:buChar char="•"/>
            </a:pPr>
            <a:r>
              <a:rPr lang="en-US" dirty="0"/>
              <a:t>From the </a:t>
            </a:r>
            <a:r>
              <a:rPr lang="en-US" dirty="0" err="1"/>
              <a:t>USRowing</a:t>
            </a:r>
            <a:r>
              <a:rPr lang="en-US" dirty="0"/>
              <a:t> website, go to the Member Portal</a:t>
            </a:r>
          </a:p>
          <a:p>
            <a:pPr marL="628650" lvl="1" indent="-171450">
              <a:buFont typeface="Arial" panose="020B0604020202020204" pitchFamily="34" charset="0"/>
              <a:buChar char="•"/>
            </a:pPr>
            <a:r>
              <a:rPr lang="en-US" dirty="0"/>
              <a:t>Under Individuals, choose either Join if you’re just starting your membership account, or Log In if you’re going to be renewing your membership</a:t>
            </a:r>
          </a:p>
        </p:txBody>
      </p:sp>
      <p:sp>
        <p:nvSpPr>
          <p:cNvPr id="4" name="Slide Number Placeholder 3"/>
          <p:cNvSpPr>
            <a:spLocks noGrp="1"/>
          </p:cNvSpPr>
          <p:nvPr>
            <p:ph type="sldNum" sz="quarter" idx="5"/>
          </p:nvPr>
        </p:nvSpPr>
        <p:spPr/>
        <p:txBody>
          <a:bodyPr/>
          <a:lstStyle/>
          <a:p>
            <a:fld id="{01E819EC-E201-490F-81DA-9F9EDD514313}" type="slidenum">
              <a:rPr lang="en-US" smtClean="0"/>
              <a:t>16</a:t>
            </a:fld>
            <a:endParaRPr lang="en-US"/>
          </a:p>
        </p:txBody>
      </p:sp>
    </p:spTree>
    <p:extLst>
      <p:ext uri="{BB962C8B-B14F-4D97-AF65-F5344CB8AC3E}">
        <p14:creationId xmlns:p14="http://schemas.microsoft.com/office/powerpoint/2010/main" val="2488251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If you’re creating your account, you’ll see the top screen. You register using your rower’s information, not yours (except for email, use your email). </a:t>
            </a:r>
          </a:p>
          <a:p>
            <a:pPr marL="628650" lvl="1" indent="-171450">
              <a:buFont typeface="Arial" panose="020B0604020202020204" pitchFamily="34" charset="0"/>
              <a:buChar char="•"/>
            </a:pPr>
            <a:r>
              <a:rPr lang="en-US" dirty="0"/>
              <a:t>If you’re renewing, you’ll see the bottom screen. </a:t>
            </a:r>
          </a:p>
        </p:txBody>
      </p:sp>
      <p:sp>
        <p:nvSpPr>
          <p:cNvPr id="4" name="Slide Number Placeholder 3"/>
          <p:cNvSpPr>
            <a:spLocks noGrp="1"/>
          </p:cNvSpPr>
          <p:nvPr>
            <p:ph type="sldNum" sz="quarter" idx="5"/>
          </p:nvPr>
        </p:nvSpPr>
        <p:spPr/>
        <p:txBody>
          <a:bodyPr/>
          <a:lstStyle/>
          <a:p>
            <a:fld id="{01E819EC-E201-490F-81DA-9F9EDD514313}" type="slidenum">
              <a:rPr lang="en-US" smtClean="0"/>
              <a:t>17</a:t>
            </a:fld>
            <a:endParaRPr lang="en-US"/>
          </a:p>
        </p:txBody>
      </p:sp>
    </p:spTree>
    <p:extLst>
      <p:ext uri="{BB962C8B-B14F-4D97-AF65-F5344CB8AC3E}">
        <p14:creationId xmlns:p14="http://schemas.microsoft.com/office/powerpoint/2010/main" val="1749662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Logging in will take ;you to your membership profile. </a:t>
            </a:r>
          </a:p>
          <a:p>
            <a:pPr marL="628650" lvl="1" indent="-171450">
              <a:buFont typeface="Arial" panose="020B0604020202020204" pitchFamily="34" charset="0"/>
              <a:buChar char="•"/>
            </a:pPr>
            <a:r>
              <a:rPr lang="en-US" dirty="0"/>
              <a:t>You will need to associate your student with Langley Crew Booster Club. </a:t>
            </a:r>
          </a:p>
          <a:p>
            <a:pPr marL="628650" lvl="1" indent="-171450">
              <a:buFont typeface="Arial" panose="020B0604020202020204" pitchFamily="34" charset="0"/>
              <a:buChar char="•"/>
            </a:pPr>
            <a:r>
              <a:rPr lang="en-US" dirty="0"/>
              <a:t>For a new profile, there will be nothing under My Organizations. Renewing members should see us there. </a:t>
            </a:r>
          </a:p>
          <a:p>
            <a:pPr marL="628650" lvl="1" indent="-171450">
              <a:buFont typeface="Arial" panose="020B0604020202020204" pitchFamily="34" charset="0"/>
              <a:buChar char="•"/>
            </a:pPr>
            <a:r>
              <a:rPr lang="en-US" dirty="0"/>
              <a:t>If we aren’t there, click on Join Organization</a:t>
            </a:r>
          </a:p>
        </p:txBody>
      </p:sp>
      <p:sp>
        <p:nvSpPr>
          <p:cNvPr id="4" name="Slide Number Placeholder 3"/>
          <p:cNvSpPr>
            <a:spLocks noGrp="1"/>
          </p:cNvSpPr>
          <p:nvPr>
            <p:ph type="sldNum" sz="quarter" idx="5"/>
          </p:nvPr>
        </p:nvSpPr>
        <p:spPr/>
        <p:txBody>
          <a:bodyPr/>
          <a:lstStyle/>
          <a:p>
            <a:fld id="{01E819EC-E201-490F-81DA-9F9EDD514313}" type="slidenum">
              <a:rPr lang="en-US" smtClean="0"/>
              <a:t>18</a:t>
            </a:fld>
            <a:endParaRPr lang="en-US"/>
          </a:p>
        </p:txBody>
      </p:sp>
    </p:spTree>
    <p:extLst>
      <p:ext uri="{BB962C8B-B14F-4D97-AF65-F5344CB8AC3E}">
        <p14:creationId xmlns:p14="http://schemas.microsoft.com/office/powerpoint/2010/main" val="4176678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You’ll see a popup box. Under Club or Team Name, type in Langley. We will come up. Select us. </a:t>
            </a:r>
          </a:p>
          <a:p>
            <a:pPr marL="628650" lvl="1" indent="-171450">
              <a:buFont typeface="Arial" panose="020B0604020202020204" pitchFamily="34" charset="0"/>
              <a:buChar char="•"/>
            </a:pPr>
            <a:r>
              <a:rPr lang="en-US" dirty="0"/>
              <a:t>You’ll get another popup box, asking for our club code. That code is located on the website’s Join page, under the </a:t>
            </a:r>
            <a:r>
              <a:rPr lang="en-US" dirty="0" err="1"/>
              <a:t>USRowing</a:t>
            </a:r>
            <a:r>
              <a:rPr lang="en-US" dirty="0"/>
              <a:t> header. IT IS CASE SENSITIVE so enter it exactly as it appears on the web page</a:t>
            </a:r>
          </a:p>
          <a:p>
            <a:pPr marL="628650" lvl="1" indent="-171450">
              <a:buFont typeface="Arial" panose="020B0604020202020204" pitchFamily="34" charset="0"/>
              <a:buChar char="•"/>
            </a:pPr>
            <a:r>
              <a:rPr lang="en-US" dirty="0"/>
              <a:t>Click Join</a:t>
            </a:r>
          </a:p>
          <a:p>
            <a:pPr marL="628650" lvl="1" indent="-171450">
              <a:buFont typeface="Arial" panose="020B0604020202020204" pitchFamily="34" charset="0"/>
              <a:buChar char="•"/>
            </a:pPr>
            <a:r>
              <a:rPr lang="en-US" dirty="0"/>
              <a:t>Congratulations! Your child is now a member of </a:t>
            </a:r>
            <a:r>
              <a:rPr lang="en-US" dirty="0" err="1"/>
              <a:t>USRowing</a:t>
            </a:r>
            <a:r>
              <a:rPr lang="en-US" dirty="0"/>
              <a:t>, affiliated with Langley Crew, and can do the fun part of what all the work is for!!</a:t>
            </a:r>
          </a:p>
        </p:txBody>
      </p:sp>
      <p:sp>
        <p:nvSpPr>
          <p:cNvPr id="4" name="Slide Number Placeholder 3"/>
          <p:cNvSpPr>
            <a:spLocks noGrp="1"/>
          </p:cNvSpPr>
          <p:nvPr>
            <p:ph type="sldNum" sz="quarter" idx="5"/>
          </p:nvPr>
        </p:nvSpPr>
        <p:spPr/>
        <p:txBody>
          <a:bodyPr/>
          <a:lstStyle/>
          <a:p>
            <a:fld id="{01E819EC-E201-490F-81DA-9F9EDD514313}" type="slidenum">
              <a:rPr lang="en-US" smtClean="0"/>
              <a:t>19</a:t>
            </a:fld>
            <a:endParaRPr lang="en-US"/>
          </a:p>
        </p:txBody>
      </p:sp>
    </p:spTree>
    <p:extLst>
      <p:ext uri="{BB962C8B-B14F-4D97-AF65-F5344CB8AC3E}">
        <p14:creationId xmlns:p14="http://schemas.microsoft.com/office/powerpoint/2010/main" val="24187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Registration for the season opens tomorrow. There is a link on the main page of the website, on the Join page of the website, and in every newsletter until registration closes. </a:t>
            </a:r>
          </a:p>
          <a:p>
            <a:pPr marL="171450" indent="-171450">
              <a:buFont typeface="Arial" panose="020B0604020202020204" pitchFamily="34" charset="0"/>
              <a:buChar char="•"/>
            </a:pPr>
            <a:r>
              <a:rPr lang="en-US" dirty="0"/>
              <a:t>If you signed up for Learn to Row, you still need to register for the season. Learn to Row is a completely separate program, and registration for one does not apply to the other</a:t>
            </a:r>
          </a:p>
          <a:p>
            <a:pPr marL="171450" indent="-171450">
              <a:buFont typeface="Arial" panose="020B0604020202020204" pitchFamily="34" charset="0"/>
              <a:buChar char="•"/>
            </a:pPr>
            <a:r>
              <a:rPr lang="en-US" dirty="0"/>
              <a:t>As you can see from the list, the roster is all-important when it comes to logistics. It’s the starting point for almost everything we do to manage the season. The roster tells us </a:t>
            </a:r>
          </a:p>
          <a:p>
            <a:pPr marL="628650" lvl="1" indent="-171450">
              <a:buFont typeface="Arial" panose="020B0604020202020204" pitchFamily="34" charset="0"/>
              <a:buChar char="•"/>
            </a:pPr>
            <a:r>
              <a:rPr lang="en-US" dirty="0"/>
              <a:t>how many coaches we need, </a:t>
            </a:r>
          </a:p>
          <a:p>
            <a:pPr marL="628650" lvl="1" indent="-171450">
              <a:buFont typeface="Arial" panose="020B0604020202020204" pitchFamily="34" charset="0"/>
              <a:buChar char="•"/>
            </a:pPr>
            <a:r>
              <a:rPr lang="en-US" dirty="0"/>
              <a:t>how much equipment we need, </a:t>
            </a:r>
          </a:p>
          <a:p>
            <a:pPr marL="628650" lvl="1" indent="-171450">
              <a:buFont typeface="Arial" panose="020B0604020202020204" pitchFamily="34" charset="0"/>
              <a:buChar char="•"/>
            </a:pPr>
            <a:r>
              <a:rPr lang="en-US" dirty="0"/>
              <a:t>how many buses we need, </a:t>
            </a:r>
          </a:p>
          <a:p>
            <a:pPr marL="628650" lvl="1" indent="-171450">
              <a:buFont typeface="Arial" panose="020B0604020202020204" pitchFamily="34" charset="0"/>
              <a:buChar char="•"/>
            </a:pPr>
            <a:r>
              <a:rPr lang="en-US" dirty="0"/>
              <a:t>how many rowers we report to VASRA for their planning</a:t>
            </a:r>
          </a:p>
          <a:p>
            <a:pPr marL="171450" indent="-171450">
              <a:buFont typeface="Arial" panose="020B0604020202020204" pitchFamily="34" charset="0"/>
              <a:buChar char="•"/>
            </a:pPr>
            <a:r>
              <a:rPr lang="en-US" dirty="0"/>
              <a:t>The sooner you register, the more time we have to prepare. We’re expecting a large team this year and are pretty sure we’ll need additional resources. The sooner we start on that, the better an experience your kids will have. </a:t>
            </a:r>
          </a:p>
          <a:p>
            <a:pPr marL="628650" lvl="1" indent="-171450">
              <a:buFont typeface="Arial" panose="020B0604020202020204" pitchFamily="34" charset="0"/>
              <a:buChar char="•"/>
            </a:pPr>
            <a:r>
              <a:rPr lang="en-US" baseline="0" dirty="0"/>
              <a:t>You do need to pay when you register, but you also have until mid-January to get a refund, minus a small administration fee that we have to pay to the registration site.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a:t>
            </a:fld>
            <a:endParaRPr lang="en-US"/>
          </a:p>
        </p:txBody>
      </p:sp>
    </p:spTree>
    <p:extLst>
      <p:ext uri="{BB962C8B-B14F-4D97-AF65-F5344CB8AC3E}">
        <p14:creationId xmlns:p14="http://schemas.microsoft.com/office/powerpoint/2010/main" val="10058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So, you’ve registered with Langley, registered with us, and registered with </a:t>
            </a:r>
            <a:r>
              <a:rPr lang="en-US" dirty="0" err="1"/>
              <a:t>USRowing</a:t>
            </a:r>
            <a:r>
              <a:rPr lang="en-US" dirty="0"/>
              <a:t>. It’s not quite time to pop the champagne just yet though – don’t forget to send in the physical. It has to be dated after May 1, 2022 to count. </a:t>
            </a:r>
          </a:p>
          <a:p>
            <a:pPr marL="628650" lvl="1" indent="-171450">
              <a:buFont typeface="Arial" panose="020B0604020202020204" pitchFamily="34" charset="0"/>
              <a:buChar char="•"/>
            </a:pPr>
            <a:r>
              <a:rPr lang="en-US" dirty="0"/>
              <a:t>We know this is complicated and there are a lot of moving parts. </a:t>
            </a:r>
          </a:p>
          <a:p>
            <a:pPr marL="628650" lvl="1" indent="-171450">
              <a:buFont typeface="Arial" panose="020B0604020202020204" pitchFamily="34" charset="0"/>
              <a:buChar char="•"/>
            </a:pPr>
            <a:r>
              <a:rPr lang="en-US" dirty="0"/>
              <a:t>We work closely with Langley to make sure all the registration boxes are checked before spring training starts, and we work with </a:t>
            </a:r>
            <a:r>
              <a:rPr lang="en-US" dirty="0" err="1"/>
              <a:t>USRowing</a:t>
            </a:r>
            <a:r>
              <a:rPr lang="en-US" dirty="0"/>
              <a:t> to make sure everyone is affiliated with us. </a:t>
            </a:r>
          </a:p>
          <a:p>
            <a:pPr marL="628650" lvl="1" indent="-171450">
              <a:buFont typeface="Arial" panose="020B0604020202020204" pitchFamily="34" charset="0"/>
              <a:buChar char="•"/>
            </a:pPr>
            <a:r>
              <a:rPr lang="en-US" dirty="0"/>
              <a:t>We get lists from both LHS and </a:t>
            </a:r>
            <a:r>
              <a:rPr lang="en-US" dirty="0" err="1"/>
              <a:t>USRowing</a:t>
            </a:r>
            <a:r>
              <a:rPr lang="en-US" dirty="0"/>
              <a:t> to make sure everyone is all signed up. </a:t>
            </a:r>
          </a:p>
          <a:p>
            <a:pPr marL="628650" lvl="1" indent="-171450">
              <a:buFont typeface="Arial" panose="020B0604020202020204" pitchFamily="34" charset="0"/>
              <a:buChar char="•"/>
            </a:pPr>
            <a:r>
              <a:rPr lang="en-US" dirty="0"/>
              <a:t>If there’s a box not checked, you’ll get an email telling you what’s missing. Please pay attention. If you’re not sure what we mean, please ask. We don’t want to have to suspend your student from practice or regattas, but we will have no choice. </a:t>
            </a:r>
          </a:p>
        </p:txBody>
      </p:sp>
      <p:sp>
        <p:nvSpPr>
          <p:cNvPr id="4" name="Slide Number Placeholder 3"/>
          <p:cNvSpPr>
            <a:spLocks noGrp="1"/>
          </p:cNvSpPr>
          <p:nvPr>
            <p:ph type="sldNum" sz="quarter" idx="5"/>
          </p:nvPr>
        </p:nvSpPr>
        <p:spPr/>
        <p:txBody>
          <a:bodyPr/>
          <a:lstStyle/>
          <a:p>
            <a:fld id="{01E819EC-E201-490F-81DA-9F9EDD514313}" type="slidenum">
              <a:rPr lang="en-US" smtClean="0"/>
              <a:t>20</a:t>
            </a:fld>
            <a:endParaRPr lang="en-US"/>
          </a:p>
        </p:txBody>
      </p:sp>
    </p:spTree>
    <p:extLst>
      <p:ext uri="{BB962C8B-B14F-4D97-AF65-F5344CB8AC3E}">
        <p14:creationId xmlns:p14="http://schemas.microsoft.com/office/powerpoint/2010/main" val="1277257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missed the Open House, or don’t remember what we told you, this is a chance to ask us anything you want to know. </a:t>
            </a:r>
          </a:p>
          <a:p>
            <a:pPr marL="171450" indent="-171450">
              <a:buFont typeface="Arial" panose="020B0604020202020204" pitchFamily="34" charset="0"/>
              <a:buChar char="•"/>
            </a:pPr>
            <a:r>
              <a:rPr lang="en-US" dirty="0"/>
              <a:t>If you went to the Open House, and remember it, but now know more about what you don’t know, this is your chance to ask. </a:t>
            </a:r>
          </a:p>
          <a:p>
            <a:pPr marL="171450" indent="-171450">
              <a:buFont typeface="Arial" panose="020B0604020202020204" pitchFamily="34" charset="0"/>
              <a:buChar char="•"/>
            </a:pPr>
            <a:r>
              <a:rPr lang="en-US" dirty="0"/>
              <a:t>We’ll be talking about the registration process, Winter Conditioning, and again hammering you with how important it is to register ASAP</a:t>
            </a:r>
          </a:p>
          <a:p>
            <a:pPr marL="171450" indent="-171450">
              <a:buFont typeface="Arial" panose="020B0604020202020204" pitchFamily="34" charset="0"/>
              <a:buChar char="•"/>
            </a:pPr>
            <a:r>
              <a:rPr lang="en-US" dirty="0"/>
              <a:t>You can meet with Board members, current team parents, coaches, and current team members</a:t>
            </a:r>
          </a:p>
        </p:txBody>
      </p:sp>
      <p:sp>
        <p:nvSpPr>
          <p:cNvPr id="4" name="Slide Number Placeholder 3"/>
          <p:cNvSpPr>
            <a:spLocks noGrp="1"/>
          </p:cNvSpPr>
          <p:nvPr>
            <p:ph type="sldNum" sz="quarter" idx="5"/>
          </p:nvPr>
        </p:nvSpPr>
        <p:spPr/>
        <p:txBody>
          <a:bodyPr/>
          <a:lstStyle/>
          <a:p>
            <a:fld id="{01E819EC-E201-490F-81DA-9F9EDD514313}" type="slidenum">
              <a:rPr lang="en-US" smtClean="0"/>
              <a:t>21</a:t>
            </a:fld>
            <a:endParaRPr lang="en-US"/>
          </a:p>
        </p:txBody>
      </p:sp>
    </p:spTree>
    <p:extLst>
      <p:ext uri="{BB962C8B-B14F-4D97-AF65-F5344CB8AC3E}">
        <p14:creationId xmlns:p14="http://schemas.microsoft.com/office/powerpoint/2010/main" val="2330564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newsletter is the number one way we keep you up to date. Please, please subscribe. If we have something that you need to know, we will tell you through the newsletter. We may add it to other platforms, but it will definitely be in </a:t>
            </a:r>
            <a:r>
              <a:rPr lang="en-US"/>
              <a:t>the newsletter.</a:t>
            </a:r>
            <a:endParaRPr lang="en-US" dirty="0"/>
          </a:p>
          <a:p>
            <a:pPr marL="171450" indent="-171450">
              <a:buFont typeface="Arial" panose="020B0604020202020204" pitchFamily="34" charset="0"/>
              <a:buChar char="•"/>
            </a:pPr>
            <a:r>
              <a:rPr lang="en-US" dirty="0"/>
              <a:t>Our email address is langleyrowing@gmail.com Make sure you add it to your “safe” addresses so our emails don’t go to spam. The newsletters are sent from this address.</a:t>
            </a:r>
          </a:p>
          <a:p>
            <a:pPr marL="171450" indent="-171450">
              <a:buFont typeface="Arial" panose="020B0604020202020204" pitchFamily="34" charset="0"/>
              <a:buChar char="•"/>
            </a:pPr>
            <a:r>
              <a:rPr lang="en-US" dirty="0"/>
              <a:t>The website has been totally updated and restructured to make it easier to find the information you’re looking for. We think it’s pretty user friendly, but we can do a tutorial on navigating the website if you want. </a:t>
            </a:r>
          </a:p>
        </p:txBody>
      </p:sp>
      <p:sp>
        <p:nvSpPr>
          <p:cNvPr id="4" name="Slide Number Placeholder 3"/>
          <p:cNvSpPr>
            <a:spLocks noGrp="1"/>
          </p:cNvSpPr>
          <p:nvPr>
            <p:ph type="sldNum" sz="quarter" idx="5"/>
          </p:nvPr>
        </p:nvSpPr>
        <p:spPr/>
        <p:txBody>
          <a:bodyPr/>
          <a:lstStyle/>
          <a:p>
            <a:fld id="{01E819EC-E201-490F-81DA-9F9EDD514313}" type="slidenum">
              <a:rPr lang="en-US" smtClean="0"/>
              <a:t>22</a:t>
            </a:fld>
            <a:endParaRPr lang="en-US"/>
          </a:p>
        </p:txBody>
      </p:sp>
    </p:spTree>
    <p:extLst>
      <p:ext uri="{BB962C8B-B14F-4D97-AF65-F5344CB8AC3E}">
        <p14:creationId xmlns:p14="http://schemas.microsoft.com/office/powerpoint/2010/main" val="331737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GroupMe has become an important means for the parents to feel connected, get to know each other, and keep up to date on what’s going on. Urgent information will be sent out via a “flash” newsletter then immediately posted on GroupMe. Parents use the GroupMe chat to ask and answer questions, exchange information, post pictures, and post regatta results for those unable to attend. It’s become quite important to the parents, especially the new ones.</a:t>
            </a:r>
          </a:p>
          <a:p>
            <a:pPr marL="171450" indent="-171450">
              <a:buFont typeface="Arial" panose="020B0604020202020204" pitchFamily="34" charset="0"/>
              <a:buChar char="•"/>
            </a:pPr>
            <a:r>
              <a:rPr lang="en-US" dirty="0"/>
              <a:t>Flickr: to see the Flickr photos, you will need to join Flickr and follow Langley Crew so we can provide access.</a:t>
            </a:r>
          </a:p>
          <a:p>
            <a:pPr marL="171450" indent="-171450">
              <a:buFont typeface="Arial" panose="020B0604020202020204" pitchFamily="34" charset="0"/>
              <a:buChar char="•"/>
            </a:pPr>
            <a:r>
              <a:rPr lang="en-US" dirty="0"/>
              <a:t>What this means for you is that you do not have to rely on your teen for information. They are notorious for not providing their parents full, if any, information on what’s happening in their world. </a:t>
            </a:r>
          </a:p>
        </p:txBody>
      </p:sp>
      <p:sp>
        <p:nvSpPr>
          <p:cNvPr id="4" name="Slide Number Placeholder 3"/>
          <p:cNvSpPr>
            <a:spLocks noGrp="1"/>
          </p:cNvSpPr>
          <p:nvPr>
            <p:ph type="sldNum" sz="quarter" idx="5"/>
          </p:nvPr>
        </p:nvSpPr>
        <p:spPr/>
        <p:txBody>
          <a:bodyPr/>
          <a:lstStyle/>
          <a:p>
            <a:fld id="{01E819EC-E201-490F-81DA-9F9EDD514313}" type="slidenum">
              <a:rPr lang="en-US" smtClean="0"/>
              <a:t>23</a:t>
            </a:fld>
            <a:endParaRPr lang="en-US"/>
          </a:p>
        </p:txBody>
      </p:sp>
    </p:spTree>
    <p:extLst>
      <p:ext uri="{BB962C8B-B14F-4D97-AF65-F5344CB8AC3E}">
        <p14:creationId xmlns:p14="http://schemas.microsoft.com/office/powerpoint/2010/main" val="2680713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We’ve put together a one-stop shop of information for parents, called the Parent’s Guide to Crew, lovingly called Crew 101, in a PDF format</a:t>
            </a:r>
          </a:p>
          <a:p>
            <a:pPr marL="171450" indent="-171450">
              <a:buFont typeface="Arial" panose="020B0604020202020204" pitchFamily="34" charset="0"/>
              <a:buChar char="•"/>
            </a:pPr>
            <a:r>
              <a:rPr lang="en-US" dirty="0"/>
              <a:t>To find it, go to the website, click on the Parents tab and it’s right under the headline</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24</a:t>
            </a:fld>
            <a:endParaRPr lang="en-US"/>
          </a:p>
        </p:txBody>
      </p:sp>
    </p:spTree>
    <p:extLst>
      <p:ext uri="{BB962C8B-B14F-4D97-AF65-F5344CB8AC3E}">
        <p14:creationId xmlns:p14="http://schemas.microsoft.com/office/powerpoint/2010/main" val="1729015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downloadable and easy to navigate. If you click on the page number in the table of contents, you go to that page. You don’t need to scroll through to find what you need. </a:t>
            </a:r>
          </a:p>
          <a:p>
            <a:pPr marL="171450" indent="-171450">
              <a:buFont typeface="Arial" panose="020B0604020202020204" pitchFamily="34" charset="0"/>
              <a:buChar char="•"/>
            </a:pPr>
            <a:r>
              <a:rPr lang="en-US" dirty="0"/>
              <a:t>In the Parent’s Guide, everything on the website that parents need to know, including a guide to the strange new language your student is now speaking, has been compiled into one document.</a:t>
            </a:r>
          </a:p>
          <a:p>
            <a:pPr marL="171450" indent="-171450">
              <a:buFont typeface="Arial" panose="020B0604020202020204" pitchFamily="34" charset="0"/>
              <a:buChar char="•"/>
            </a:pPr>
            <a:r>
              <a:rPr lang="en-US" dirty="0"/>
              <a:t>You can learn things like</a:t>
            </a:r>
          </a:p>
          <a:p>
            <a:pPr marL="628650" lvl="1" indent="-171450">
              <a:buFont typeface="Arial" panose="020B0604020202020204" pitchFamily="34" charset="0"/>
              <a:buChar char="•"/>
            </a:pPr>
            <a:r>
              <a:rPr lang="en-US" dirty="0"/>
              <a:t>What is a boat dinner?</a:t>
            </a:r>
          </a:p>
          <a:p>
            <a:pPr marL="628650" lvl="1" indent="-171450">
              <a:buFont typeface="Arial" panose="020B0604020202020204" pitchFamily="34" charset="0"/>
              <a:buChar char="•"/>
            </a:pPr>
            <a:r>
              <a:rPr lang="en-US" dirty="0"/>
              <a:t>What is tag day?</a:t>
            </a:r>
          </a:p>
          <a:p>
            <a:pPr marL="628650" lvl="1" indent="-171450">
              <a:buFont typeface="Arial" panose="020B0604020202020204" pitchFamily="34" charset="0"/>
              <a:buChar char="•"/>
            </a:pPr>
            <a:r>
              <a:rPr lang="en-US" dirty="0"/>
              <a:t>What do I do on regatta day? </a:t>
            </a:r>
          </a:p>
        </p:txBody>
      </p:sp>
      <p:sp>
        <p:nvSpPr>
          <p:cNvPr id="4" name="Slide Number Placeholder 3"/>
          <p:cNvSpPr>
            <a:spLocks noGrp="1"/>
          </p:cNvSpPr>
          <p:nvPr>
            <p:ph type="sldNum" sz="quarter" idx="5"/>
          </p:nvPr>
        </p:nvSpPr>
        <p:spPr/>
        <p:txBody>
          <a:bodyPr/>
          <a:lstStyle/>
          <a:p>
            <a:fld id="{01E819EC-E201-490F-81DA-9F9EDD514313}" type="slidenum">
              <a:rPr lang="en-US" smtClean="0"/>
              <a:t>25</a:t>
            </a:fld>
            <a:endParaRPr lang="en-US"/>
          </a:p>
        </p:txBody>
      </p:sp>
    </p:spTree>
    <p:extLst>
      <p:ext uri="{BB962C8B-B14F-4D97-AF65-F5344CB8AC3E}">
        <p14:creationId xmlns:p14="http://schemas.microsoft.com/office/powerpoint/2010/main" val="3434481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26</a:t>
            </a:fld>
            <a:endParaRPr lang="en-US"/>
          </a:p>
        </p:txBody>
      </p:sp>
    </p:spTree>
    <p:extLst>
      <p:ext uri="{BB962C8B-B14F-4D97-AF65-F5344CB8AC3E}">
        <p14:creationId xmlns:p14="http://schemas.microsoft.com/office/powerpoint/2010/main" val="29540332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27</a:t>
            </a:fld>
            <a:endParaRPr lang="en-US"/>
          </a:p>
        </p:txBody>
      </p:sp>
    </p:spTree>
    <p:extLst>
      <p:ext uri="{BB962C8B-B14F-4D97-AF65-F5344CB8AC3E}">
        <p14:creationId xmlns:p14="http://schemas.microsoft.com/office/powerpoint/2010/main" val="2445251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28</a:t>
            </a:fld>
            <a:endParaRPr lang="en-US"/>
          </a:p>
        </p:txBody>
      </p:sp>
    </p:spTree>
    <p:extLst>
      <p:ext uri="{BB962C8B-B14F-4D97-AF65-F5344CB8AC3E}">
        <p14:creationId xmlns:p14="http://schemas.microsoft.com/office/powerpoint/2010/main" val="1722780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29</a:t>
            </a:fld>
            <a:endParaRPr lang="en-US"/>
          </a:p>
        </p:txBody>
      </p:sp>
    </p:spTree>
    <p:extLst>
      <p:ext uri="{BB962C8B-B14F-4D97-AF65-F5344CB8AC3E}">
        <p14:creationId xmlns:p14="http://schemas.microsoft.com/office/powerpoint/2010/main" val="2589989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aseline="0" dirty="0"/>
              <a:t>Let’s take a quick look at some numbers, so you have an idea what we’re trying to manage and why early registration is so important to us</a:t>
            </a:r>
          </a:p>
          <a:p>
            <a:pPr marL="171450" lvl="0" indent="-171450">
              <a:buFont typeface="Arial" panose="020B0604020202020204" pitchFamily="34" charset="0"/>
              <a:buChar char="•"/>
            </a:pPr>
            <a:r>
              <a:rPr lang="en-US" baseline="0" dirty="0"/>
              <a:t>We have a little over 100 kids from last year who are still in school. We expect almost all to return</a:t>
            </a:r>
          </a:p>
          <a:p>
            <a:pPr marL="171450" lvl="0" indent="-171450">
              <a:buFont typeface="Arial" panose="020B0604020202020204" pitchFamily="34" charset="0"/>
              <a:buChar char="•"/>
            </a:pPr>
            <a:r>
              <a:rPr lang="en-US" baseline="0" dirty="0"/>
              <a:t>We have 67 LHS students (not counting the 8</a:t>
            </a:r>
            <a:r>
              <a:rPr lang="en-US" baseline="30000" dirty="0"/>
              <a:t>th</a:t>
            </a:r>
            <a:r>
              <a:rPr lang="en-US" baseline="0" dirty="0"/>
              <a:t> graders) in Learn to Row; we normally have well over half our Learn to Row kids join the team – usually, most of them join.</a:t>
            </a:r>
          </a:p>
          <a:p>
            <a:pPr marL="171450" lvl="0" indent="-171450">
              <a:buFont typeface="Arial" panose="020B0604020202020204" pitchFamily="34" charset="0"/>
              <a:buChar char="•"/>
            </a:pPr>
            <a:r>
              <a:rPr lang="en-US" baseline="0" dirty="0"/>
              <a:t>We always have kids who did not go to Learn to Row join during the winter and spring.</a:t>
            </a:r>
          </a:p>
          <a:p>
            <a:pPr marL="171450" lvl="0" indent="-171450">
              <a:buFont typeface="Arial" panose="020B0604020202020204" pitchFamily="34" charset="0"/>
              <a:buChar char="•"/>
            </a:pPr>
            <a:r>
              <a:rPr lang="en-US" baseline="0" dirty="0"/>
              <a:t>We are anticipating anywhere from 100 to 150 kids on the team this year. Logistically, the difference between those numbers is huge.</a:t>
            </a:r>
          </a:p>
          <a:p>
            <a:pPr marL="628650" lvl="1" indent="-171450">
              <a:buFont typeface="Arial" panose="020B0604020202020204" pitchFamily="34" charset="0"/>
              <a:buChar char="•"/>
            </a:pPr>
            <a:r>
              <a:rPr lang="en-US" baseline="0" dirty="0"/>
              <a:t>100 kids is 2 buses; 125 kids is 3 buses</a:t>
            </a:r>
          </a:p>
          <a:p>
            <a:pPr marL="628650" lvl="1" indent="-171450">
              <a:buFont typeface="Arial" panose="020B0604020202020204" pitchFamily="34" charset="0"/>
              <a:buChar char="•"/>
            </a:pPr>
            <a:r>
              <a:rPr lang="en-US" baseline="0" dirty="0"/>
              <a:t>100 kids is 114 chaperone assignments; 125 kids is 171 chaperone assignments</a:t>
            </a:r>
          </a:p>
          <a:p>
            <a:pPr marL="628650" lvl="1" indent="-171450">
              <a:buFont typeface="Arial" panose="020B0604020202020204" pitchFamily="34" charset="0"/>
              <a:buChar char="•"/>
            </a:pPr>
            <a:r>
              <a:rPr lang="en-US" baseline="0" dirty="0"/>
              <a:t>100 kids is workable with our current equipment; 150 kids requires additional equipment</a:t>
            </a:r>
          </a:p>
          <a:p>
            <a:pPr marL="171450" lvl="0" indent="-171450">
              <a:buFont typeface="Arial" panose="020B0604020202020204" pitchFamily="34" charset="0"/>
              <a:buChar char="•"/>
            </a:pPr>
            <a:r>
              <a:rPr lang="en-US" baseline="0" dirty="0"/>
              <a:t>We need to know what we’re looking at as soon as possible, so it’s vitally important that you register as soon as you can</a:t>
            </a:r>
          </a:p>
          <a:p>
            <a:pPr marL="171450" lvl="0" indent="-171450">
              <a:buFont typeface="Arial" panose="020B0604020202020204" pitchFamily="34" charset="0"/>
              <a:buChar char="•"/>
            </a:pPr>
            <a:endParaRPr lang="en-US" baseline="0" dirty="0"/>
          </a:p>
          <a:p>
            <a:pPr marL="171450" lvl="0" indent="-171450">
              <a:buFont typeface="Arial" panose="020B0604020202020204" pitchFamily="34" charset="0"/>
              <a:buChar char="•"/>
            </a:pPr>
            <a:r>
              <a:rPr lang="en-US" dirty="0"/>
              <a:t>Winter conditioning begins November 17, and we’ll go deep into that next month, but I mention it now because there are about 3 weeks between the end of Learn to Row and winter conditioning and we would LOVE for you to sign up during that time frame. If you’ve decided not to join, please let us know so we can stop counting your child as a potential team member and stop pestering you with emails. </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So, how do you register?</a:t>
            </a:r>
          </a:p>
          <a:p>
            <a:pPr marL="628650" lvl="1" indent="-171450">
              <a:buFont typeface="Arial" panose="020B0604020202020204" pitchFamily="34" charset="0"/>
              <a:buChar char="•"/>
            </a:pPr>
            <a:r>
              <a:rPr lang="en-US" dirty="0"/>
              <a:t>You need to go to 3 different websites. Sorry, but we’re not in control of that. We will, however, have instructions and links to all 3 sites on the Join page of the website to walk you through it.</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n-US" dirty="0"/>
              <a:t> Quick note on the swim test requirement – we will hold another one in February for anyone who needs it. </a:t>
            </a:r>
          </a:p>
          <a:p>
            <a:pPr marL="628650" lvl="1" indent="-171450">
              <a:buFont typeface="Arial" panose="020B0604020202020204" pitchFamily="34" charset="0"/>
              <a:buChar char="•"/>
            </a:pPr>
            <a:endParaRPr lang="en-US" baseline="0" dirty="0"/>
          </a:p>
        </p:txBody>
      </p:sp>
      <p:sp>
        <p:nvSpPr>
          <p:cNvPr id="4" name="Slide Number Placeholder 3"/>
          <p:cNvSpPr>
            <a:spLocks noGrp="1"/>
          </p:cNvSpPr>
          <p:nvPr>
            <p:ph type="sldNum" sz="quarter" idx="5"/>
          </p:nvPr>
        </p:nvSpPr>
        <p:spPr/>
        <p:txBody>
          <a:bodyPr/>
          <a:lstStyle/>
          <a:p>
            <a:fld id="{01E819EC-E201-490F-81DA-9F9EDD514313}" type="slidenum">
              <a:rPr lang="en-US" smtClean="0"/>
              <a:t>3</a:t>
            </a:fld>
            <a:endParaRPr lang="en-US"/>
          </a:p>
        </p:txBody>
      </p:sp>
    </p:spTree>
    <p:extLst>
      <p:ext uri="{BB962C8B-B14F-4D97-AF65-F5344CB8AC3E}">
        <p14:creationId xmlns:p14="http://schemas.microsoft.com/office/powerpoint/2010/main" val="3846760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30</a:t>
            </a:fld>
            <a:endParaRPr lang="en-US"/>
          </a:p>
        </p:txBody>
      </p:sp>
    </p:spTree>
    <p:extLst>
      <p:ext uri="{BB962C8B-B14F-4D97-AF65-F5344CB8AC3E}">
        <p14:creationId xmlns:p14="http://schemas.microsoft.com/office/powerpoint/2010/main" val="4291903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31</a:t>
            </a:fld>
            <a:endParaRPr lang="en-US"/>
          </a:p>
        </p:txBody>
      </p:sp>
    </p:spTree>
    <p:extLst>
      <p:ext uri="{BB962C8B-B14F-4D97-AF65-F5344CB8AC3E}">
        <p14:creationId xmlns:p14="http://schemas.microsoft.com/office/powerpoint/2010/main" val="426744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On the Langley Athletics Registration website, go to “Start a Registration”</a:t>
            </a:r>
          </a:p>
          <a:p>
            <a:pPr marL="628650" lvl="1" indent="-171450">
              <a:buFont typeface="Arial" panose="020B0604020202020204" pitchFamily="34" charset="0"/>
              <a:buChar char="•"/>
            </a:pPr>
            <a:r>
              <a:rPr lang="en-US" dirty="0"/>
              <a:t>If you already have an account, log in. If not, create one for your family</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4</a:t>
            </a:fld>
            <a:endParaRPr lang="en-US"/>
          </a:p>
        </p:txBody>
      </p:sp>
    </p:spTree>
    <p:extLst>
      <p:ext uri="{BB962C8B-B14F-4D97-AF65-F5344CB8AC3E}">
        <p14:creationId xmlns:p14="http://schemas.microsoft.com/office/powerpoint/2010/main" val="164444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Once you’re logged in to the family account, click on the Register button </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5</a:t>
            </a:fld>
            <a:endParaRPr lang="en-US"/>
          </a:p>
        </p:txBody>
      </p:sp>
    </p:spTree>
    <p:extLst>
      <p:ext uri="{BB962C8B-B14F-4D97-AF65-F5344CB8AC3E}">
        <p14:creationId xmlns:p14="http://schemas.microsoft.com/office/powerpoint/2010/main" val="113710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From here, you follow the registration steps the website walks you through. </a:t>
            </a:r>
          </a:p>
          <a:p>
            <a:pPr marL="628650" lvl="1" indent="-171450">
              <a:buFont typeface="Arial" panose="020B0604020202020204" pitchFamily="34" charset="0"/>
              <a:buChar char="•"/>
            </a:pPr>
            <a:r>
              <a:rPr lang="en-US" dirty="0"/>
              <a:t>Most importantly, make sure that you select Crew under Spring in Step 2, Student Activity. </a:t>
            </a:r>
          </a:p>
        </p:txBody>
      </p:sp>
      <p:sp>
        <p:nvSpPr>
          <p:cNvPr id="4" name="Slide Number Placeholder 3"/>
          <p:cNvSpPr>
            <a:spLocks noGrp="1"/>
          </p:cNvSpPr>
          <p:nvPr>
            <p:ph type="sldNum" sz="quarter" idx="5"/>
          </p:nvPr>
        </p:nvSpPr>
        <p:spPr/>
        <p:txBody>
          <a:bodyPr/>
          <a:lstStyle/>
          <a:p>
            <a:fld id="{01E819EC-E201-490F-81DA-9F9EDD514313}" type="slidenum">
              <a:rPr lang="en-US" smtClean="0"/>
              <a:t>6</a:t>
            </a:fld>
            <a:endParaRPr lang="en-US"/>
          </a:p>
        </p:txBody>
      </p:sp>
    </p:spTree>
    <p:extLst>
      <p:ext uri="{BB962C8B-B14F-4D97-AF65-F5344CB8AC3E}">
        <p14:creationId xmlns:p14="http://schemas.microsoft.com/office/powerpoint/2010/main" val="2058454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Step 3, you’ll fill out the parent info</a:t>
            </a:r>
          </a:p>
          <a:p>
            <a:pPr marL="628650" lvl="1" indent="-171450">
              <a:buFont typeface="Arial" panose="020B0604020202020204" pitchFamily="34" charset="0"/>
              <a:buChar char="•"/>
            </a:pPr>
            <a:r>
              <a:rPr lang="en-US" dirty="0"/>
              <a:t>There is a little confusion with Step 4. This is where you </a:t>
            </a:r>
            <a:r>
              <a:rPr lang="en-US" b="1" i="1" dirty="0"/>
              <a:t>agree to provide </a:t>
            </a:r>
            <a:r>
              <a:rPr lang="en-US" dirty="0"/>
              <a:t>the VHSL Physical. It is not the same thing as actually providing the physical. You will do that separately, as you can’t actually upload the form here. </a:t>
            </a:r>
          </a:p>
          <a:p>
            <a:pPr marL="628650" lvl="1" indent="-171450">
              <a:buFont typeface="Arial" panose="020B0604020202020204" pitchFamily="34" charset="0"/>
              <a:buChar char="•"/>
            </a:pPr>
            <a:r>
              <a:rPr lang="en-US" dirty="0"/>
              <a:t>You can either provide a digital copy to Beth Longo via email or give her a hard copy at the school. If you’re going to give them a hard copy, take it directly to the Athletics Office – don’t drop it off in the main office. Better safe than having to go back to the doctor. </a:t>
            </a:r>
          </a:p>
        </p:txBody>
      </p:sp>
      <p:sp>
        <p:nvSpPr>
          <p:cNvPr id="4" name="Slide Number Placeholder 3"/>
          <p:cNvSpPr>
            <a:spLocks noGrp="1"/>
          </p:cNvSpPr>
          <p:nvPr>
            <p:ph type="sldNum" sz="quarter" idx="5"/>
          </p:nvPr>
        </p:nvSpPr>
        <p:spPr/>
        <p:txBody>
          <a:bodyPr/>
          <a:lstStyle/>
          <a:p>
            <a:fld id="{01E819EC-E201-490F-81DA-9F9EDD514313}" type="slidenum">
              <a:rPr lang="en-US" smtClean="0"/>
              <a:t>7</a:t>
            </a:fld>
            <a:endParaRPr lang="en-US"/>
          </a:p>
        </p:txBody>
      </p:sp>
    </p:spTree>
    <p:extLst>
      <p:ext uri="{BB962C8B-B14F-4D97-AF65-F5344CB8AC3E}">
        <p14:creationId xmlns:p14="http://schemas.microsoft.com/office/powerpoint/2010/main" val="49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Step 5 - PLEASE fill out ALL info on the emergency care information – this is provided to the coaches electronically, so they have it in the event of an incident during practice. </a:t>
            </a:r>
          </a:p>
          <a:p>
            <a:pPr marL="628650" lvl="1" indent="-171450">
              <a:buFont typeface="Arial" panose="020B0604020202020204" pitchFamily="34" charset="0"/>
              <a:buChar char="•"/>
            </a:pPr>
            <a:r>
              <a:rPr lang="en-US" dirty="0"/>
              <a:t>Step 6 - You AND YOUR STUDENT must review the entire concussion protocol information and then BOTH OF YOU e-sign to acknowledge you’ve read it. It should only take a few minutes, but you do need to scroll through the entire presentation</a:t>
            </a:r>
          </a:p>
        </p:txBody>
      </p:sp>
      <p:sp>
        <p:nvSpPr>
          <p:cNvPr id="4" name="Slide Number Placeholder 3"/>
          <p:cNvSpPr>
            <a:spLocks noGrp="1"/>
          </p:cNvSpPr>
          <p:nvPr>
            <p:ph type="sldNum" sz="quarter" idx="5"/>
          </p:nvPr>
        </p:nvSpPr>
        <p:spPr/>
        <p:txBody>
          <a:bodyPr/>
          <a:lstStyle/>
          <a:p>
            <a:fld id="{01E819EC-E201-490F-81DA-9F9EDD514313}" type="slidenum">
              <a:rPr lang="en-US" smtClean="0"/>
              <a:t>8</a:t>
            </a:fld>
            <a:endParaRPr lang="en-US"/>
          </a:p>
        </p:txBody>
      </p:sp>
    </p:spTree>
    <p:extLst>
      <p:ext uri="{BB962C8B-B14F-4D97-AF65-F5344CB8AC3E}">
        <p14:creationId xmlns:p14="http://schemas.microsoft.com/office/powerpoint/2010/main" val="143295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dirty="0"/>
              <a:t>Once you’ve gone all the way through the process, you will get a notice that your submission is saved but the registration is incomplete. This is because Langley doesn’t have your physical yet. Your registration will stay incomplete until all items are complete – including the concussion training, emergency care info, and physical. </a:t>
            </a:r>
          </a:p>
          <a:p>
            <a:pPr marL="628650" lvl="1" indent="-171450">
              <a:buFont typeface="Arial" panose="020B0604020202020204" pitchFamily="34" charset="0"/>
              <a:buChar char="•"/>
            </a:pPr>
            <a:r>
              <a:rPr lang="en-US" dirty="0"/>
              <a:t>Incomplete registration with Langley means your child cannot participate in Spring Training.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1E819EC-E201-490F-81DA-9F9EDD514313}" type="slidenum">
              <a:rPr lang="en-US" smtClean="0"/>
              <a:t>9</a:t>
            </a:fld>
            <a:endParaRPr lang="en-US"/>
          </a:p>
        </p:txBody>
      </p:sp>
    </p:spTree>
    <p:extLst>
      <p:ext uri="{BB962C8B-B14F-4D97-AF65-F5344CB8AC3E}">
        <p14:creationId xmlns:p14="http://schemas.microsoft.com/office/powerpoint/2010/main" val="2163310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7449-C03D-421D-8004-F38183AF6F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04BC6-40A6-4CAC-96E6-1D7B5F379B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652A5F-14F0-4FB6-A6F3-49CE5B397A6A}"/>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5" name="Footer Placeholder 4">
            <a:extLst>
              <a:ext uri="{FF2B5EF4-FFF2-40B4-BE49-F238E27FC236}">
                <a16:creationId xmlns:a16="http://schemas.microsoft.com/office/drawing/2014/main" id="{DF2DE92A-AD6C-4F5C-9580-92C1801487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6C649-890A-4476-BEFD-955204F3ACD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50396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7EAB-84AE-4DE5-8C0C-40F73F27DA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3B7176-C200-4CA2-B795-994BEC3672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05B97A-C4A3-4D7B-AAE4-3C8617F22790}"/>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5" name="Footer Placeholder 4">
            <a:extLst>
              <a:ext uri="{FF2B5EF4-FFF2-40B4-BE49-F238E27FC236}">
                <a16:creationId xmlns:a16="http://schemas.microsoft.com/office/drawing/2014/main" id="{7345C41B-5121-4363-A66E-DBBA607E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D3CD9-FE19-4A3E-8D2C-451E6F971E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15568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3F330-F0FE-4B70-84B5-A3C34759FD3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A8123E-09F4-49BE-A91D-0953DEE570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24CBCC-2E06-48BB-B882-957991D96D81}"/>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5" name="Footer Placeholder 4">
            <a:extLst>
              <a:ext uri="{FF2B5EF4-FFF2-40B4-BE49-F238E27FC236}">
                <a16:creationId xmlns:a16="http://schemas.microsoft.com/office/drawing/2014/main" id="{BB77B16E-6476-4D30-B28F-A13547378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78C0AC-8667-4819-BA3C-B52A69030C50}"/>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004408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1AE61-BED8-41EC-A243-F5B411B70D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7EE236-7E6C-4E11-B908-18C04192CB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0A284C-F2F4-41EA-9169-2FBCF78C493F}"/>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5" name="Footer Placeholder 4">
            <a:extLst>
              <a:ext uri="{FF2B5EF4-FFF2-40B4-BE49-F238E27FC236}">
                <a16:creationId xmlns:a16="http://schemas.microsoft.com/office/drawing/2014/main" id="{98C6E1EB-E9C0-4E34-BC2F-FB3270D43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A401F0-11E7-43D8-824A-37BD54EBC14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508155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F7841-A437-4AE2-B29C-546CCAF8CF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0B4DC8-4C93-4F42-9FC8-BCC588DF17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7D661E-42CB-4B14-A4BE-C6DA6E067FA6}"/>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5" name="Footer Placeholder 4">
            <a:extLst>
              <a:ext uri="{FF2B5EF4-FFF2-40B4-BE49-F238E27FC236}">
                <a16:creationId xmlns:a16="http://schemas.microsoft.com/office/drawing/2014/main" id="{E3A94474-D288-48B5-BA40-F71E977A5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277FC2-7664-4B85-9D99-AC6A48D6008F}"/>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312710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4E85-3590-4621-8FE9-F6CD2962F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DF7AEC-8ED4-42C3-A0DB-996C429771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7C12D9-1319-41AA-8665-7C82B98A4B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5F66BC-2794-4E53-9B41-6F1CDE550CE7}"/>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6" name="Footer Placeholder 5">
            <a:extLst>
              <a:ext uri="{FF2B5EF4-FFF2-40B4-BE49-F238E27FC236}">
                <a16:creationId xmlns:a16="http://schemas.microsoft.com/office/drawing/2014/main" id="{5997D8CE-F74C-4D4B-AD7C-E16685271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13E4-2EC5-4D46-A9DF-DA92DA17D15D}"/>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295638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BBE3-E077-490C-AE60-01AE685C1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5F613-B69F-42D3-925A-48E7A9DB54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C2AE13-FE71-4A02-97A4-C6A914C890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DDF458-8766-43CB-91F0-464B214C35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D1430-BB97-4BEE-A727-37B0F81039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B82DA8-1D63-465E-8AE4-08CB2F18B7F0}"/>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8" name="Footer Placeholder 7">
            <a:extLst>
              <a:ext uri="{FF2B5EF4-FFF2-40B4-BE49-F238E27FC236}">
                <a16:creationId xmlns:a16="http://schemas.microsoft.com/office/drawing/2014/main" id="{DB797299-395E-4021-9254-B9A6B494382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53421-8CC3-4ACC-8015-5F6973F6FBC4}"/>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9373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10D9-847D-48F1-95A6-F577C7A99D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F495ED-B7A7-453A-BB03-265CF23B2270}"/>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4" name="Footer Placeholder 3">
            <a:extLst>
              <a:ext uri="{FF2B5EF4-FFF2-40B4-BE49-F238E27FC236}">
                <a16:creationId xmlns:a16="http://schemas.microsoft.com/office/drawing/2014/main" id="{DA3F2473-11FF-4E0B-A50F-CA8615BF3B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6032D5-C814-4D10-A293-580D9250910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124999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36D919-2B5A-41E8-9527-F2CF44006F61}"/>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3" name="Footer Placeholder 2">
            <a:extLst>
              <a:ext uri="{FF2B5EF4-FFF2-40B4-BE49-F238E27FC236}">
                <a16:creationId xmlns:a16="http://schemas.microsoft.com/office/drawing/2014/main" id="{1A94F148-F02E-4AEC-9709-8B44B5AF72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FEE4A8-943A-4114-B669-770A2656D433}"/>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36575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DCA8-733F-4C62-892E-68FC6D7BE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55B9B50-DA57-4BB2-966A-F7EA7CDF00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266E22-7A3B-45AD-AE70-13F7E9DF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33AFC6-C04E-4F87-845B-949DAB8A23EB}"/>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6" name="Footer Placeholder 5">
            <a:extLst>
              <a:ext uri="{FF2B5EF4-FFF2-40B4-BE49-F238E27FC236}">
                <a16:creationId xmlns:a16="http://schemas.microsoft.com/office/drawing/2014/main" id="{AC7457AD-690D-4A64-AEE2-E8F6C9C2B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AE38C-22AF-48D6-AC7E-1A8A3FF0E8FC}"/>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262517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1CB47-9411-43AC-B4E3-541FFDCD13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CCCBC3-5EDD-4F34-8DE4-72E0908D4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BB81C4-02B6-40DC-8FF4-C7FB6F3030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FDCBA-D760-4C8F-B8E1-3FEA77EE76C9}"/>
              </a:ext>
            </a:extLst>
          </p:cNvPr>
          <p:cNvSpPr>
            <a:spLocks noGrp="1"/>
          </p:cNvSpPr>
          <p:nvPr>
            <p:ph type="dt" sz="half" idx="10"/>
          </p:nvPr>
        </p:nvSpPr>
        <p:spPr/>
        <p:txBody>
          <a:bodyPr/>
          <a:lstStyle/>
          <a:p>
            <a:fld id="{30642E25-58A8-4446-9DD3-685F55E25EC4}" type="datetimeFigureOut">
              <a:rPr lang="en-US" smtClean="0"/>
              <a:t>10/13/2022</a:t>
            </a:fld>
            <a:endParaRPr lang="en-US"/>
          </a:p>
        </p:txBody>
      </p:sp>
      <p:sp>
        <p:nvSpPr>
          <p:cNvPr id="6" name="Footer Placeholder 5">
            <a:extLst>
              <a:ext uri="{FF2B5EF4-FFF2-40B4-BE49-F238E27FC236}">
                <a16:creationId xmlns:a16="http://schemas.microsoft.com/office/drawing/2014/main" id="{40CF6217-10EF-46CE-9550-9D6A213953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5F46B-05C6-48FF-877A-B4861BFE0395}"/>
              </a:ext>
            </a:extLst>
          </p:cNvPr>
          <p:cNvSpPr>
            <a:spLocks noGrp="1"/>
          </p:cNvSpPr>
          <p:nvPr>
            <p:ph type="sldNum" sz="quarter" idx="12"/>
          </p:nvPr>
        </p:nvSpPr>
        <p:spPr/>
        <p:txBody>
          <a:bodyPr/>
          <a:lstStyle/>
          <a:p>
            <a:fld id="{384884D1-0AD1-442C-979F-E07FECDB77FD}" type="slidenum">
              <a:rPr lang="en-US" smtClean="0"/>
              <a:t>‹#›</a:t>
            </a:fld>
            <a:endParaRPr lang="en-US"/>
          </a:p>
        </p:txBody>
      </p:sp>
    </p:spTree>
    <p:extLst>
      <p:ext uri="{BB962C8B-B14F-4D97-AF65-F5344CB8AC3E}">
        <p14:creationId xmlns:p14="http://schemas.microsoft.com/office/powerpoint/2010/main" val="65781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36B89-7D28-4B60-B9D3-9944101492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7242E4-5BA7-4DF8-9806-4279BD623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5EE46-D6B1-4CB5-9DF1-DEBAE84598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42E25-58A8-4446-9DD3-685F55E25EC4}" type="datetimeFigureOut">
              <a:rPr lang="en-US" smtClean="0"/>
              <a:t>10/13/2022</a:t>
            </a:fld>
            <a:endParaRPr lang="en-US"/>
          </a:p>
        </p:txBody>
      </p:sp>
      <p:sp>
        <p:nvSpPr>
          <p:cNvPr id="5" name="Footer Placeholder 4">
            <a:extLst>
              <a:ext uri="{FF2B5EF4-FFF2-40B4-BE49-F238E27FC236}">
                <a16:creationId xmlns:a16="http://schemas.microsoft.com/office/drawing/2014/main" id="{A26FEA08-C9E7-4F35-97C9-58420305E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F357B2-9BAA-4906-AC48-25DC00B2ED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84D1-0AD1-442C-979F-E07FECDB77FD}" type="slidenum">
              <a:rPr lang="en-US" smtClean="0"/>
              <a:t>‹#›</a:t>
            </a:fld>
            <a:endParaRPr lang="en-US"/>
          </a:p>
        </p:txBody>
      </p:sp>
    </p:spTree>
    <p:extLst>
      <p:ext uri="{BB962C8B-B14F-4D97-AF65-F5344CB8AC3E}">
        <p14:creationId xmlns:p14="http://schemas.microsoft.com/office/powerpoint/2010/main" val="3742783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mailto:langleyrowing@gma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3">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ECFB45ED-9A3D-474A-8D14-4E77095FDC96}"/>
              </a:ext>
            </a:extLst>
          </p:cNvPr>
          <p:cNvGrpSpPr/>
          <p:nvPr/>
        </p:nvGrpSpPr>
        <p:grpSpPr>
          <a:xfrm>
            <a:off x="643467" y="1389142"/>
            <a:ext cx="10905066" cy="4079716"/>
            <a:chOff x="607366" y="3418889"/>
            <a:chExt cx="7348742" cy="2749254"/>
          </a:xfrm>
        </p:grpSpPr>
        <p:sp>
          <p:nvSpPr>
            <p:cNvPr id="20" name="Right Triangle 19">
              <a:extLst>
                <a:ext uri="{FF2B5EF4-FFF2-40B4-BE49-F238E27FC236}">
                  <a16:creationId xmlns:a16="http://schemas.microsoft.com/office/drawing/2014/main" id="{7696C89B-79D7-46A6-AEE6-4EB6EF38E7B8}"/>
                </a:ext>
              </a:extLst>
            </p:cNvPr>
            <p:cNvSpPr/>
            <p:nvPr/>
          </p:nvSpPr>
          <p:spPr>
            <a:xfrm>
              <a:off x="613611" y="3429001"/>
              <a:ext cx="7342497" cy="2739142"/>
            </a:xfrm>
            <a:prstGeom prst="rtTriangle">
              <a:avLst/>
            </a:prstGeom>
            <a:solidFill>
              <a:schemeClr val="accent4">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21">
              <a:extLst>
                <a:ext uri="{FF2B5EF4-FFF2-40B4-BE49-F238E27FC236}">
                  <a16:creationId xmlns:a16="http://schemas.microsoft.com/office/drawing/2014/main" id="{F5CF6C13-7A33-4959-AF49-332EF5A46FDD}"/>
                </a:ext>
              </a:extLst>
            </p:cNvPr>
            <p:cNvSpPr/>
            <p:nvPr/>
          </p:nvSpPr>
          <p:spPr>
            <a:xfrm rot="10800000">
              <a:off x="613611" y="3421067"/>
              <a:ext cx="7342497" cy="2747075"/>
            </a:xfrm>
            <a:prstGeom prst="rtTriangl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A00611A-3425-4958-A20F-AF21129D2AB4}"/>
                </a:ext>
              </a:extLst>
            </p:cNvPr>
            <p:cNvSpPr/>
            <p:nvPr/>
          </p:nvSpPr>
          <p:spPr>
            <a:xfrm>
              <a:off x="607366" y="3418889"/>
              <a:ext cx="555477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9AF564-8F8E-4865-86B4-8C24487CD5BD}"/>
                </a:ext>
              </a:extLst>
            </p:cNvPr>
            <p:cNvSpPr/>
            <p:nvPr/>
          </p:nvSpPr>
          <p:spPr>
            <a:xfrm>
              <a:off x="6175722" y="3421065"/>
              <a:ext cx="1766806" cy="2747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DE7538F-7BFC-40FB-95F4-D55F0EE84132}"/>
                </a:ext>
              </a:extLst>
            </p:cNvPr>
            <p:cNvSpPr txBox="1"/>
            <p:nvPr/>
          </p:nvSpPr>
          <p:spPr>
            <a:xfrm>
              <a:off x="6181965" y="3508166"/>
              <a:ext cx="1766807" cy="2646878"/>
            </a:xfrm>
            <a:prstGeom prst="rect">
              <a:avLst/>
            </a:prstGeom>
            <a:noFill/>
          </p:spPr>
          <p:txBody>
            <a:bodyPr wrap="square" rtlCol="0">
              <a:normAutofit lnSpcReduction="10000"/>
            </a:bodyPr>
            <a:lstStyle/>
            <a:p>
              <a:pPr>
                <a:lnSpc>
                  <a:spcPct val="90000"/>
                </a:lnSpc>
                <a:spcAft>
                  <a:spcPts val="600"/>
                </a:spcAft>
              </a:pPr>
              <a:r>
                <a:rPr lang="en-US" sz="2800" b="1" dirty="0">
                  <a:solidFill>
                    <a:schemeClr val="bg1">
                      <a:lumMod val="95000"/>
                    </a:schemeClr>
                  </a:solidFill>
                  <a:latin typeface="Lucida Sans Typewriter" panose="020B0509030504030204" pitchFamily="49" charset="0"/>
                </a:rPr>
                <a:t>ADMIT ONE</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b="1" dirty="0">
                  <a:solidFill>
                    <a:schemeClr val="bg1">
                      <a:lumMod val="95000"/>
                    </a:schemeClr>
                  </a:solidFill>
                  <a:latin typeface="Lucida Sans Typewriter" panose="020B0509030504030204" pitchFamily="49" charset="0"/>
                </a:rPr>
                <a:t>All Aboard</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2</a:t>
              </a:r>
              <a:r>
                <a:rPr lang="en-US" sz="2800" baseline="30000" dirty="0">
                  <a:solidFill>
                    <a:schemeClr val="bg1">
                      <a:lumMod val="95000"/>
                    </a:schemeClr>
                  </a:solidFill>
                  <a:latin typeface="Lucida Sans Typewriter" panose="020B0509030504030204" pitchFamily="49" charset="0"/>
                </a:rPr>
                <a:t>nd</a:t>
              </a:r>
              <a:r>
                <a:rPr lang="en-US" sz="2800" dirty="0">
                  <a:solidFill>
                    <a:schemeClr val="bg1">
                      <a:lumMod val="95000"/>
                    </a:schemeClr>
                  </a:solidFill>
                  <a:latin typeface="Lucida Sans Typewriter" panose="020B0509030504030204" pitchFamily="49" charset="0"/>
                </a:rPr>
                <a:t> Thursday each month</a:t>
              </a:r>
            </a:p>
            <a:p>
              <a:pPr>
                <a:lnSpc>
                  <a:spcPct val="90000"/>
                </a:lnSpc>
                <a:spcAft>
                  <a:spcPts val="600"/>
                </a:spcAft>
              </a:pPr>
              <a:endParaRPr lang="en-US" sz="2800" dirty="0">
                <a:solidFill>
                  <a:schemeClr val="bg1">
                    <a:lumMod val="95000"/>
                  </a:schemeClr>
                </a:solidFill>
                <a:latin typeface="Lucida Sans Typewriter" panose="020B0509030504030204" pitchFamily="49" charset="0"/>
              </a:endParaRPr>
            </a:p>
            <a:p>
              <a:pPr>
                <a:lnSpc>
                  <a:spcPct val="90000"/>
                </a:lnSpc>
                <a:spcAft>
                  <a:spcPts val="600"/>
                </a:spcAft>
              </a:pPr>
              <a:r>
                <a:rPr lang="en-US" sz="2800" dirty="0">
                  <a:solidFill>
                    <a:schemeClr val="bg1">
                      <a:lumMod val="95000"/>
                    </a:schemeClr>
                  </a:solidFill>
                  <a:latin typeface="Lucida Sans Typewriter" panose="020B0509030504030204" pitchFamily="49" charset="0"/>
                </a:rPr>
                <a:t>7:30-8:30 pm </a:t>
              </a:r>
            </a:p>
            <a:p>
              <a:pPr>
                <a:lnSpc>
                  <a:spcPct val="90000"/>
                </a:lnSpc>
                <a:spcAft>
                  <a:spcPts val="600"/>
                </a:spcAft>
              </a:pPr>
              <a:endParaRPr lang="en-US" sz="2800" dirty="0"/>
            </a:p>
          </p:txBody>
        </p:sp>
        <p:pic>
          <p:nvPicPr>
            <p:cNvPr id="27" name="Picture 26" descr="Shape&#10;&#10;Description automatically generated with medium confidence">
              <a:extLst>
                <a:ext uri="{FF2B5EF4-FFF2-40B4-BE49-F238E27FC236}">
                  <a16:creationId xmlns:a16="http://schemas.microsoft.com/office/drawing/2014/main" id="{798B2DF0-9037-4136-ACAE-2CBAAA1B62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609" y="5673755"/>
              <a:ext cx="2252792" cy="481289"/>
            </a:xfrm>
            <a:prstGeom prst="rect">
              <a:avLst/>
            </a:prstGeom>
          </p:spPr>
        </p:pic>
        <p:sp>
          <p:nvSpPr>
            <p:cNvPr id="28" name="TextBox 27">
              <a:extLst>
                <a:ext uri="{FF2B5EF4-FFF2-40B4-BE49-F238E27FC236}">
                  <a16:creationId xmlns:a16="http://schemas.microsoft.com/office/drawing/2014/main" id="{6A72D61D-34A9-4A98-A6FD-C1902283D329}"/>
                </a:ext>
              </a:extLst>
            </p:cNvPr>
            <p:cNvSpPr txBox="1"/>
            <p:nvPr/>
          </p:nvSpPr>
          <p:spPr>
            <a:xfrm>
              <a:off x="2109860" y="3440575"/>
              <a:ext cx="3249545" cy="646331"/>
            </a:xfrm>
            <a:prstGeom prst="rect">
              <a:avLst/>
            </a:prstGeom>
            <a:noFill/>
          </p:spPr>
          <p:txBody>
            <a:bodyPr wrap="square" rtlCol="0">
              <a:normAutofit/>
            </a:bodyPr>
            <a:lstStyle/>
            <a:p>
              <a:pPr>
                <a:lnSpc>
                  <a:spcPct val="90000"/>
                </a:lnSpc>
                <a:spcAft>
                  <a:spcPts val="600"/>
                </a:spcAft>
              </a:pPr>
              <a:r>
                <a:rPr lang="en-US" sz="2400" b="1" i="1">
                  <a:solidFill>
                    <a:schemeClr val="bg1">
                      <a:lumMod val="95000"/>
                    </a:schemeClr>
                  </a:solidFill>
                  <a:latin typeface="Lucida Sans Typewriter" panose="020B0509030504030204" pitchFamily="49" charset="0"/>
                </a:rPr>
                <a:t>All Aboard: </a:t>
              </a:r>
              <a:r>
                <a:rPr lang="en-US" sz="2400">
                  <a:solidFill>
                    <a:schemeClr val="bg1">
                      <a:lumMod val="95000"/>
                    </a:schemeClr>
                  </a:solidFill>
                  <a:latin typeface="Lucida Sans Typewriter" panose="020B0509030504030204" pitchFamily="49" charset="0"/>
                </a:rPr>
                <a:t>A Parent’s </a:t>
              </a:r>
            </a:p>
            <a:p>
              <a:pPr>
                <a:lnSpc>
                  <a:spcPct val="90000"/>
                </a:lnSpc>
                <a:spcAft>
                  <a:spcPts val="600"/>
                </a:spcAft>
              </a:pPr>
              <a:r>
                <a:rPr lang="en-US" sz="2400">
                  <a:solidFill>
                    <a:schemeClr val="bg1">
                      <a:lumMod val="95000"/>
                    </a:schemeClr>
                  </a:solidFill>
                  <a:latin typeface="Lucida Sans Typewriter" panose="020B0509030504030204" pitchFamily="49" charset="0"/>
                </a:rPr>
                <a:t>Introduction to Crew</a:t>
              </a:r>
            </a:p>
          </p:txBody>
        </p:sp>
        <p:sp>
          <p:nvSpPr>
            <p:cNvPr id="29" name="TextBox 28">
              <a:extLst>
                <a:ext uri="{FF2B5EF4-FFF2-40B4-BE49-F238E27FC236}">
                  <a16:creationId xmlns:a16="http://schemas.microsoft.com/office/drawing/2014/main" id="{0760C955-060C-4A47-871D-8421087BC738}"/>
                </a:ext>
              </a:extLst>
            </p:cNvPr>
            <p:cNvSpPr txBox="1"/>
            <p:nvPr/>
          </p:nvSpPr>
          <p:spPr>
            <a:xfrm>
              <a:off x="4717600" y="4446498"/>
              <a:ext cx="1073971" cy="923330"/>
            </a:xfrm>
            <a:prstGeom prst="rect">
              <a:avLst/>
            </a:prstGeom>
            <a:noFill/>
          </p:spPr>
          <p:txBody>
            <a:bodyPr wrap="square" rtlCol="0">
              <a:normAutofit/>
            </a:bodyPr>
            <a:lstStyle/>
            <a:p>
              <a:pPr>
                <a:lnSpc>
                  <a:spcPct val="90000"/>
                </a:lnSpc>
                <a:spcAft>
                  <a:spcPts val="600"/>
                </a:spcAft>
              </a:pPr>
              <a:r>
                <a:rPr lang="en-US" sz="2800">
                  <a:solidFill>
                    <a:schemeClr val="bg1">
                      <a:lumMod val="95000"/>
                    </a:schemeClr>
                  </a:solidFill>
                  <a:latin typeface="Lucida Sans Typewriter" panose="020B0509030504030204" pitchFamily="49" charset="0"/>
                </a:rPr>
                <a:t>SEAT CLASS: </a:t>
              </a:r>
              <a:r>
                <a:rPr lang="en-US" sz="2800">
                  <a:latin typeface="Lucida Sans Typewriter" panose="020B0509030504030204" pitchFamily="49" charset="0"/>
                </a:rPr>
                <a:t>Parent</a:t>
              </a:r>
            </a:p>
          </p:txBody>
        </p:sp>
        <p:sp>
          <p:nvSpPr>
            <p:cNvPr id="30" name="TextBox 29">
              <a:extLst>
                <a:ext uri="{FF2B5EF4-FFF2-40B4-BE49-F238E27FC236}">
                  <a16:creationId xmlns:a16="http://schemas.microsoft.com/office/drawing/2014/main" id="{F1C04500-ACB1-4A78-9171-72B90E32AD0E}"/>
                </a:ext>
              </a:extLst>
            </p:cNvPr>
            <p:cNvSpPr txBox="1"/>
            <p:nvPr/>
          </p:nvSpPr>
          <p:spPr>
            <a:xfrm>
              <a:off x="2604687" y="4504773"/>
              <a:ext cx="1796471" cy="1075789"/>
            </a:xfrm>
            <a:prstGeom prst="rect">
              <a:avLst/>
            </a:prstGeom>
            <a:noFill/>
          </p:spPr>
          <p:txBody>
            <a:bodyPr wrap="square" rtlCol="0">
              <a:normAutofit lnSpcReduction="10000"/>
            </a:bodyPr>
            <a:lstStyle/>
            <a:p>
              <a:pPr>
                <a:lnSpc>
                  <a:spcPct val="90000"/>
                </a:lnSpc>
                <a:spcAft>
                  <a:spcPts val="600"/>
                </a:spcAft>
              </a:pPr>
              <a:r>
                <a:rPr lang="en-US" sz="2800" dirty="0">
                  <a:latin typeface="Lucida Sans Typewriter" panose="020B0509030504030204" pitchFamily="49" charset="0"/>
                </a:rPr>
                <a:t>SEAT ASSIGNMENT: </a:t>
              </a:r>
            </a:p>
            <a:p>
              <a:pPr>
                <a:lnSpc>
                  <a:spcPct val="90000"/>
                </a:lnSpc>
                <a:spcAft>
                  <a:spcPts val="600"/>
                </a:spcAft>
              </a:pPr>
              <a:r>
                <a:rPr lang="en-US" sz="2800" b="0" i="0" dirty="0">
                  <a:solidFill>
                    <a:srgbClr val="70757A"/>
                  </a:solidFill>
                  <a:effectLst/>
                  <a:latin typeface="Roboto" panose="02000000000000000000" pitchFamily="2" charset="0"/>
                </a:rPr>
                <a:t>meet.google.com/</a:t>
              </a:r>
              <a:r>
                <a:rPr lang="en-US" sz="2800" b="0" i="0" dirty="0" err="1">
                  <a:solidFill>
                    <a:srgbClr val="70757A"/>
                  </a:solidFill>
                  <a:effectLst/>
                  <a:latin typeface="Roboto" panose="02000000000000000000" pitchFamily="2" charset="0"/>
                </a:rPr>
                <a:t>yix-nfqb-hib</a:t>
              </a:r>
              <a:endParaRPr lang="en-US" sz="2800" dirty="0">
                <a:latin typeface="Lucida Sans Typewriter" panose="020B0509030504030204" pitchFamily="49" charset="0"/>
              </a:endParaRPr>
            </a:p>
          </p:txBody>
        </p:sp>
        <p:sp>
          <p:nvSpPr>
            <p:cNvPr id="31" name="TextBox 30">
              <a:extLst>
                <a:ext uri="{FF2B5EF4-FFF2-40B4-BE49-F238E27FC236}">
                  <a16:creationId xmlns:a16="http://schemas.microsoft.com/office/drawing/2014/main" id="{4E7AF703-4CB3-4F73-85C3-6A2AFCAFBC2D}"/>
                </a:ext>
              </a:extLst>
            </p:cNvPr>
            <p:cNvSpPr txBox="1"/>
            <p:nvPr/>
          </p:nvSpPr>
          <p:spPr>
            <a:xfrm>
              <a:off x="3183789" y="5764995"/>
              <a:ext cx="2929179" cy="307777"/>
            </a:xfrm>
            <a:prstGeom prst="rect">
              <a:avLst/>
            </a:prstGeom>
            <a:noFill/>
          </p:spPr>
          <p:txBody>
            <a:bodyPr wrap="square" rtlCol="0">
              <a:normAutofit/>
            </a:bodyPr>
            <a:lstStyle/>
            <a:p>
              <a:pPr>
                <a:lnSpc>
                  <a:spcPct val="90000"/>
                </a:lnSpc>
                <a:spcAft>
                  <a:spcPts val="600"/>
                </a:spcAft>
              </a:pPr>
              <a:r>
                <a:rPr lang="en-US" sz="2000">
                  <a:latin typeface="Lucida Sans Typewriter" panose="020B0509030504030204" pitchFamily="49" charset="0"/>
                </a:rPr>
                <a:t>Langley Crew Booster Club</a:t>
              </a:r>
            </a:p>
          </p:txBody>
        </p:sp>
        <p:sp>
          <p:nvSpPr>
            <p:cNvPr id="32" name="TextBox 31">
              <a:extLst>
                <a:ext uri="{FF2B5EF4-FFF2-40B4-BE49-F238E27FC236}">
                  <a16:creationId xmlns:a16="http://schemas.microsoft.com/office/drawing/2014/main" id="{AA3BDD9B-8A46-4779-BCB9-11B85C8FAD4D}"/>
                </a:ext>
              </a:extLst>
            </p:cNvPr>
            <p:cNvSpPr txBox="1"/>
            <p:nvPr/>
          </p:nvSpPr>
          <p:spPr>
            <a:xfrm>
              <a:off x="659974" y="4512708"/>
              <a:ext cx="1781978" cy="923330"/>
            </a:xfrm>
            <a:prstGeom prst="rect">
              <a:avLst/>
            </a:prstGeom>
            <a:noFill/>
          </p:spPr>
          <p:txBody>
            <a:bodyPr wrap="square" rtlCol="0">
              <a:normAutofit/>
            </a:bodyPr>
            <a:lstStyle/>
            <a:p>
              <a:pPr>
                <a:lnSpc>
                  <a:spcPct val="90000"/>
                </a:lnSpc>
                <a:spcAft>
                  <a:spcPts val="600"/>
                </a:spcAft>
              </a:pPr>
              <a:r>
                <a:rPr lang="en-US" sz="2800">
                  <a:latin typeface="Lucida Sans Typewriter" panose="020B0509030504030204" pitchFamily="49" charset="0"/>
                </a:rPr>
                <a:t>DEPARTURE:</a:t>
              </a:r>
            </a:p>
            <a:p>
              <a:pPr>
                <a:lnSpc>
                  <a:spcPct val="90000"/>
                </a:lnSpc>
                <a:spcAft>
                  <a:spcPts val="600"/>
                </a:spcAft>
              </a:pPr>
              <a:r>
                <a:rPr lang="en-US" sz="2800">
                  <a:latin typeface="Lucida Sans Typewriter" panose="020B0509030504030204" pitchFamily="49" charset="0"/>
                </a:rPr>
                <a:t>2</a:t>
              </a:r>
              <a:r>
                <a:rPr lang="en-US" sz="2800" baseline="30000">
                  <a:latin typeface="Lucida Sans Typewriter" panose="020B0509030504030204" pitchFamily="49" charset="0"/>
                </a:rPr>
                <a:t>nd</a:t>
              </a:r>
              <a:r>
                <a:rPr lang="en-US" sz="2800">
                  <a:latin typeface="Lucida Sans Typewriter" panose="020B0509030504030204" pitchFamily="49" charset="0"/>
                </a:rPr>
                <a:t> Thursday each month</a:t>
              </a:r>
            </a:p>
          </p:txBody>
        </p:sp>
      </p:grpSp>
    </p:spTree>
    <p:extLst>
      <p:ext uri="{BB962C8B-B14F-4D97-AF65-F5344CB8AC3E}">
        <p14:creationId xmlns:p14="http://schemas.microsoft.com/office/powerpoint/2010/main" val="245211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6" name="TextBox 5">
            <a:extLst>
              <a:ext uri="{FF2B5EF4-FFF2-40B4-BE49-F238E27FC236}">
                <a16:creationId xmlns:a16="http://schemas.microsoft.com/office/drawing/2014/main" id="{6EF1D228-4C5A-3CA6-C410-E7C2B08E0AA1}"/>
              </a:ext>
            </a:extLst>
          </p:cNvPr>
          <p:cNvSpPr txBox="1"/>
          <p:nvPr/>
        </p:nvSpPr>
        <p:spPr>
          <a:xfrm>
            <a:off x="367039" y="263719"/>
            <a:ext cx="7633122" cy="646331"/>
          </a:xfrm>
          <a:prstGeom prst="rect">
            <a:avLst/>
          </a:prstGeom>
          <a:noFill/>
        </p:spPr>
        <p:txBody>
          <a:bodyPr wrap="square" rtlCol="0">
            <a:spAutoFit/>
          </a:bodyPr>
          <a:lstStyle/>
          <a:p>
            <a:r>
              <a:rPr lang="en-US" sz="3600" b="1" dirty="0"/>
              <a:t>Register with the Crew Booster Club</a:t>
            </a:r>
          </a:p>
        </p:txBody>
      </p:sp>
      <p:pic>
        <p:nvPicPr>
          <p:cNvPr id="7" name="Picture 6" descr="Graphical user interface, text, application&#10;&#10;Description automatically generated">
            <a:extLst>
              <a:ext uri="{FF2B5EF4-FFF2-40B4-BE49-F238E27FC236}">
                <a16:creationId xmlns:a16="http://schemas.microsoft.com/office/drawing/2014/main" id="{940168B3-4401-DA63-BBF1-0039D788C4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0050"/>
            <a:ext cx="5636712" cy="3400754"/>
          </a:xfrm>
          <a:prstGeom prst="rect">
            <a:avLst/>
          </a:prstGeom>
        </p:spPr>
      </p:pic>
      <p:pic>
        <p:nvPicPr>
          <p:cNvPr id="8" name="Picture 7">
            <a:extLst>
              <a:ext uri="{FF2B5EF4-FFF2-40B4-BE49-F238E27FC236}">
                <a16:creationId xmlns:a16="http://schemas.microsoft.com/office/drawing/2014/main" id="{EED1C4A0-6583-9297-CA77-A911B2B3AAF3}"/>
              </a:ext>
            </a:extLst>
          </p:cNvPr>
          <p:cNvPicPr>
            <a:picLocks noChangeAspect="1"/>
          </p:cNvPicPr>
          <p:nvPr/>
        </p:nvPicPr>
        <p:blipFill>
          <a:blip r:embed="rId5"/>
          <a:stretch>
            <a:fillRect/>
          </a:stretch>
        </p:blipFill>
        <p:spPr>
          <a:xfrm>
            <a:off x="5412660" y="2816000"/>
            <a:ext cx="6779340" cy="4041998"/>
          </a:xfrm>
          <a:prstGeom prst="rect">
            <a:avLst/>
          </a:prstGeom>
        </p:spPr>
      </p:pic>
    </p:spTree>
    <p:extLst>
      <p:ext uri="{BB962C8B-B14F-4D97-AF65-F5344CB8AC3E}">
        <p14:creationId xmlns:p14="http://schemas.microsoft.com/office/powerpoint/2010/main" val="2318178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9" name="Picture 8" descr="Graphical user interface, application&#10;&#10;Description automatically generated">
            <a:extLst>
              <a:ext uri="{FF2B5EF4-FFF2-40B4-BE49-F238E27FC236}">
                <a16:creationId xmlns:a16="http://schemas.microsoft.com/office/drawing/2014/main" id="{B2EBC105-4713-1978-44EA-970237CC9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056201" cy="4229952"/>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FCE1AD5F-F227-D2FD-BFE7-E7CD417EB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3903" y="2227918"/>
            <a:ext cx="7758097" cy="4630082"/>
          </a:xfrm>
          <a:prstGeom prst="rect">
            <a:avLst/>
          </a:prstGeom>
        </p:spPr>
      </p:pic>
    </p:spTree>
    <p:extLst>
      <p:ext uri="{BB962C8B-B14F-4D97-AF65-F5344CB8AC3E}">
        <p14:creationId xmlns:p14="http://schemas.microsoft.com/office/powerpoint/2010/main" val="329948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 email&#10;&#10;Description automatically generated">
            <a:extLst>
              <a:ext uri="{FF2B5EF4-FFF2-40B4-BE49-F238E27FC236}">
                <a16:creationId xmlns:a16="http://schemas.microsoft.com/office/drawing/2014/main" id="{8B214467-047B-4EAE-E591-36DB6635C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 y="-1"/>
            <a:ext cx="6535684" cy="3909153"/>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EE18E4BD-BDA3-CE87-9C00-A6B5C0598B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888" y="2666964"/>
            <a:ext cx="7039627" cy="4191034"/>
          </a:xfrm>
          <a:prstGeom prst="rect">
            <a:avLst/>
          </a:prstGeom>
        </p:spPr>
      </p:pic>
    </p:spTree>
    <p:extLst>
      <p:ext uri="{BB962C8B-B14F-4D97-AF65-F5344CB8AC3E}">
        <p14:creationId xmlns:p14="http://schemas.microsoft.com/office/powerpoint/2010/main" val="286320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 email&#10;&#10;Description automatically generated">
            <a:extLst>
              <a:ext uri="{FF2B5EF4-FFF2-40B4-BE49-F238E27FC236}">
                <a16:creationId xmlns:a16="http://schemas.microsoft.com/office/drawing/2014/main" id="{C943DE27-8D58-FA19-F098-F4B47287B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4060"/>
            <a:ext cx="10094177" cy="5989878"/>
          </a:xfrm>
          <a:prstGeom prst="rect">
            <a:avLst/>
          </a:prstGeom>
        </p:spPr>
      </p:pic>
    </p:spTree>
    <p:extLst>
      <p:ext uri="{BB962C8B-B14F-4D97-AF65-F5344CB8AC3E}">
        <p14:creationId xmlns:p14="http://schemas.microsoft.com/office/powerpoint/2010/main" val="116607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10;&#10;Description automatically generated">
            <a:extLst>
              <a:ext uri="{FF2B5EF4-FFF2-40B4-BE49-F238E27FC236}">
                <a16:creationId xmlns:a16="http://schemas.microsoft.com/office/drawing/2014/main" id="{58E6F8CE-5699-E727-4819-A78772381A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33"/>
            <a:ext cx="5960682" cy="3551129"/>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27E4ED3A-5F48-3EF4-6C8F-A7E2E64B6A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7781" y="3428999"/>
            <a:ext cx="7244219" cy="3390603"/>
          </a:xfrm>
          <a:prstGeom prst="rect">
            <a:avLst/>
          </a:prstGeom>
        </p:spPr>
      </p:pic>
    </p:spTree>
    <p:extLst>
      <p:ext uri="{BB962C8B-B14F-4D97-AF65-F5344CB8AC3E}">
        <p14:creationId xmlns:p14="http://schemas.microsoft.com/office/powerpoint/2010/main" val="199379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application&#10;&#10;Description automatically generated">
            <a:extLst>
              <a:ext uri="{FF2B5EF4-FFF2-40B4-BE49-F238E27FC236}">
                <a16:creationId xmlns:a16="http://schemas.microsoft.com/office/drawing/2014/main" id="{57B6529F-4B36-E45E-0E2E-F01F0356BB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5474506" cy="3299303"/>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36445CB6-9D0E-98D3-7DBA-FD5B990ECC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4506" y="3056351"/>
            <a:ext cx="6340304" cy="3801648"/>
          </a:xfrm>
          <a:prstGeom prst="rect">
            <a:avLst/>
          </a:prstGeom>
        </p:spPr>
      </p:pic>
    </p:spTree>
    <p:extLst>
      <p:ext uri="{BB962C8B-B14F-4D97-AF65-F5344CB8AC3E}">
        <p14:creationId xmlns:p14="http://schemas.microsoft.com/office/powerpoint/2010/main" val="237199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A group of people in a pool&#10;&#10;Description automatically generated with medium confidence">
            <a:extLst>
              <a:ext uri="{FF2B5EF4-FFF2-40B4-BE49-F238E27FC236}">
                <a16:creationId xmlns:a16="http://schemas.microsoft.com/office/drawing/2014/main" id="{E1413809-091A-6DD8-4C60-46D3861B2B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012" y="959213"/>
            <a:ext cx="7358054" cy="2799399"/>
          </a:xfrm>
          <a:prstGeom prst="rect">
            <a:avLst/>
          </a:prstGeom>
        </p:spPr>
      </p:pic>
      <p:sp>
        <p:nvSpPr>
          <p:cNvPr id="6" name="TextBox 5">
            <a:extLst>
              <a:ext uri="{FF2B5EF4-FFF2-40B4-BE49-F238E27FC236}">
                <a16:creationId xmlns:a16="http://schemas.microsoft.com/office/drawing/2014/main" id="{4EC9777F-58F1-DBE0-00A9-FC84401C7C46}"/>
              </a:ext>
            </a:extLst>
          </p:cNvPr>
          <p:cNvSpPr txBox="1"/>
          <p:nvPr/>
        </p:nvSpPr>
        <p:spPr>
          <a:xfrm>
            <a:off x="612459" y="87417"/>
            <a:ext cx="4519247" cy="584775"/>
          </a:xfrm>
          <a:prstGeom prst="rect">
            <a:avLst/>
          </a:prstGeom>
          <a:noFill/>
        </p:spPr>
        <p:txBody>
          <a:bodyPr wrap="square" rtlCol="0">
            <a:spAutoFit/>
          </a:bodyPr>
          <a:lstStyle/>
          <a:p>
            <a:r>
              <a:rPr lang="en-US" sz="3200" b="1" dirty="0"/>
              <a:t>Register with </a:t>
            </a:r>
            <a:r>
              <a:rPr lang="en-US" sz="3200" b="1" dirty="0" err="1"/>
              <a:t>USRowing</a:t>
            </a:r>
            <a:endParaRPr lang="en-US" sz="3200" b="1" dirty="0"/>
          </a:p>
        </p:txBody>
      </p:sp>
      <p:pic>
        <p:nvPicPr>
          <p:cNvPr id="8" name="Picture 7" descr="Graphical user interface, application&#10;&#10;Description automatically generated">
            <a:extLst>
              <a:ext uri="{FF2B5EF4-FFF2-40B4-BE49-F238E27FC236}">
                <a16:creationId xmlns:a16="http://schemas.microsoft.com/office/drawing/2014/main" id="{B39F8821-D5BD-2D62-D85C-E10B5FE64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7114" y="3543652"/>
            <a:ext cx="7408286" cy="3314348"/>
          </a:xfrm>
          <a:prstGeom prst="rect">
            <a:avLst/>
          </a:prstGeom>
        </p:spPr>
      </p:pic>
    </p:spTree>
    <p:extLst>
      <p:ext uri="{BB962C8B-B14F-4D97-AF65-F5344CB8AC3E}">
        <p14:creationId xmlns:p14="http://schemas.microsoft.com/office/powerpoint/2010/main" val="23321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 email&#10;&#10;Description automatically generated">
            <a:extLst>
              <a:ext uri="{FF2B5EF4-FFF2-40B4-BE49-F238E27FC236}">
                <a16:creationId xmlns:a16="http://schemas.microsoft.com/office/drawing/2014/main" id="{DE2C41BD-FD78-23BF-DEBF-BC77572E36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41" y="3587263"/>
            <a:ext cx="8728008" cy="3395720"/>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14DDAD77-AF00-DAF3-DA99-0FCE0095D7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162" y="278970"/>
            <a:ext cx="8779290" cy="2991767"/>
          </a:xfrm>
          <a:prstGeom prst="rect">
            <a:avLst/>
          </a:prstGeom>
        </p:spPr>
      </p:pic>
    </p:spTree>
    <p:extLst>
      <p:ext uri="{BB962C8B-B14F-4D97-AF65-F5344CB8AC3E}">
        <p14:creationId xmlns:p14="http://schemas.microsoft.com/office/powerpoint/2010/main" val="3051850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10;&#10;Description automatically generated">
            <a:extLst>
              <a:ext uri="{FF2B5EF4-FFF2-40B4-BE49-F238E27FC236}">
                <a16:creationId xmlns:a16="http://schemas.microsoft.com/office/drawing/2014/main" id="{2C9A7277-ED91-CB67-4654-BDAD7AAF0D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03" y="-1955"/>
            <a:ext cx="9212239" cy="6858000"/>
          </a:xfrm>
          <a:prstGeom prst="rect">
            <a:avLst/>
          </a:prstGeom>
        </p:spPr>
      </p:pic>
    </p:spTree>
    <p:extLst>
      <p:ext uri="{BB962C8B-B14F-4D97-AF65-F5344CB8AC3E}">
        <p14:creationId xmlns:p14="http://schemas.microsoft.com/office/powerpoint/2010/main" val="74022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10;&#10;Description automatically generated">
            <a:extLst>
              <a:ext uri="{FF2B5EF4-FFF2-40B4-BE49-F238E27FC236}">
                <a16:creationId xmlns:a16="http://schemas.microsoft.com/office/drawing/2014/main" id="{7FB3BD56-A514-9B9A-038D-4021AEA3A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2" y="0"/>
            <a:ext cx="7010083" cy="3682278"/>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ADBE4D98-47AF-421A-B406-29348C5BFA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7800" y="2954754"/>
            <a:ext cx="6898758" cy="3903245"/>
          </a:xfrm>
          <a:prstGeom prst="rect">
            <a:avLst/>
          </a:prstGeom>
        </p:spPr>
      </p:pic>
    </p:spTree>
    <p:extLst>
      <p:ext uri="{BB962C8B-B14F-4D97-AF65-F5344CB8AC3E}">
        <p14:creationId xmlns:p14="http://schemas.microsoft.com/office/powerpoint/2010/main" val="3873740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509288"/>
          </a:xfrm>
          <a:prstGeom prst="rect">
            <a:avLst/>
          </a:prstGeom>
        </p:spPr>
        <p:txBody>
          <a:bodyPr vert="horz" lIns="91440" tIns="45720" rIns="91440" bIns="45720" rtlCol="0" anchor="ctr">
            <a:noAutofit/>
          </a:bodyPr>
          <a:lstStyle/>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7" name="TextBox 6">
            <a:extLst>
              <a:ext uri="{FF2B5EF4-FFF2-40B4-BE49-F238E27FC236}">
                <a16:creationId xmlns:a16="http://schemas.microsoft.com/office/drawing/2014/main" id="{0AEA6ED6-0F53-49BD-A54B-F6750692BA89}"/>
              </a:ext>
            </a:extLst>
          </p:cNvPr>
          <p:cNvSpPr txBox="1"/>
          <p:nvPr/>
        </p:nvSpPr>
        <p:spPr>
          <a:xfrm>
            <a:off x="188619" y="297036"/>
            <a:ext cx="8896302" cy="6583469"/>
          </a:xfrm>
          <a:prstGeom prst="rect">
            <a:avLst/>
          </a:prstGeom>
          <a:noFill/>
        </p:spPr>
        <p:txBody>
          <a:bodyPr wrap="square">
            <a:sp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Registration</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Registration for the crew team is open now. This is the one and only way you get your kids on the roster.</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Registration starts a domino effect. Once we know who/how many are on the roster we can:</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Send you info for carpools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the number of boats we need to have for practices and racing</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what is needed to make sure we have enough boats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additional coaching needs, if any</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Identify how many buses we need for practices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Book the buses for practice</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Notify VASRA as to the number of people on our team so they can start planning regattas, including how may volunteers they need from each school (hint: we’ll have a lot of assignments)</a:t>
            </a: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Because of the anticipated size of the team, we need you to register ASAP if you think your child will want to participate. The cutoff for a refund is late January, so there is no reason to delay registration.</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we can’t get accurate numbers early, we may be unable to:</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Rent additional boats/find repair parts for boats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Hire additional coaches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Rent a third bus if needed</a:t>
            </a:r>
          </a:p>
          <a:p>
            <a:pPr marR="0" lvl="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1272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8A5C8BF5-018D-CCC1-A214-86CD33C44035}"/>
              </a:ext>
            </a:extLst>
          </p:cNvPr>
          <p:cNvSpPr txBox="1"/>
          <p:nvPr/>
        </p:nvSpPr>
        <p:spPr>
          <a:xfrm>
            <a:off x="1178169" y="685800"/>
            <a:ext cx="6998677" cy="1938992"/>
          </a:xfrm>
          <a:prstGeom prst="rect">
            <a:avLst/>
          </a:prstGeom>
          <a:noFill/>
        </p:spPr>
        <p:txBody>
          <a:bodyPr wrap="square" rtlCol="0">
            <a:spAutoFit/>
          </a:bodyPr>
          <a:lstStyle/>
          <a:p>
            <a:r>
              <a:rPr lang="en-US" sz="4000" b="1" i="1" dirty="0">
                <a:solidFill>
                  <a:srgbClr val="FF0000"/>
                </a:solidFill>
              </a:rPr>
              <a:t>Is that all?????</a:t>
            </a:r>
          </a:p>
          <a:p>
            <a:endParaRPr lang="en-US" sz="4000" b="1" i="1" dirty="0">
              <a:solidFill>
                <a:srgbClr val="FF0000"/>
              </a:solidFill>
            </a:endParaRPr>
          </a:p>
          <a:p>
            <a:r>
              <a:rPr lang="en-US" sz="4000" b="1" i="1" dirty="0">
                <a:solidFill>
                  <a:srgbClr val="FF0000"/>
                </a:solidFill>
              </a:rPr>
              <a:t>Jeez!</a:t>
            </a:r>
          </a:p>
        </p:txBody>
      </p:sp>
      <p:sp>
        <p:nvSpPr>
          <p:cNvPr id="3" name="TextBox 2">
            <a:extLst>
              <a:ext uri="{FF2B5EF4-FFF2-40B4-BE49-F238E27FC236}">
                <a16:creationId xmlns:a16="http://schemas.microsoft.com/office/drawing/2014/main" id="{A073C75A-D35F-27BF-0B07-0E11CB9367D7}"/>
              </a:ext>
            </a:extLst>
          </p:cNvPr>
          <p:cNvSpPr txBox="1"/>
          <p:nvPr/>
        </p:nvSpPr>
        <p:spPr>
          <a:xfrm>
            <a:off x="896815" y="3429000"/>
            <a:ext cx="6330462" cy="369332"/>
          </a:xfrm>
          <a:prstGeom prst="rect">
            <a:avLst/>
          </a:prstGeom>
          <a:noFill/>
        </p:spPr>
        <p:txBody>
          <a:bodyPr wrap="square" rtlCol="0">
            <a:spAutoFit/>
          </a:bodyPr>
          <a:lstStyle/>
          <a:p>
            <a:r>
              <a:rPr lang="en-US" dirty="0"/>
              <a:t>Almost – don’t forget to email your VHSL physical to Langley!</a:t>
            </a:r>
          </a:p>
        </p:txBody>
      </p:sp>
    </p:spTree>
    <p:extLst>
      <p:ext uri="{BB962C8B-B14F-4D97-AF65-F5344CB8AC3E}">
        <p14:creationId xmlns:p14="http://schemas.microsoft.com/office/powerpoint/2010/main" val="2966554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670893"/>
            <a:ext cx="8601560" cy="6187107"/>
          </a:xfrm>
          <a:prstGeom prst="rect">
            <a:avLst/>
          </a:prstGeom>
        </p:spPr>
        <p:txBody>
          <a:bodyPr vert="horz" lIns="91440" tIns="45720" rIns="91440" bIns="45720" rtlCol="0" anchor="ct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are holding an Interest Meeting on Tuesday, November 1, at 7 pm </a:t>
            </a:r>
            <a:r>
              <a:rPr lang="en-US" dirty="0">
                <a:latin typeface="Calibri" panose="020F0502020204030204" pitchFamily="34" charset="0"/>
                <a:ea typeface="Calibri" panose="020F0502020204030204" pitchFamily="34" charset="0"/>
                <a:cs typeface="Times New Roman" panose="02020603050405020304" pitchFamily="18" charset="0"/>
              </a:rPr>
              <a:t>at the school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any student and parent interested in joining the team. We’ll talk about what’s involved in registration and how to do it, the logistics of winter and spring practices, and what you and your kids need to do to get the most out of crew.</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chance to learn what you need to know to make your decision regarding crew</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chance to meet the Board and coaches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 chance to ask questions about any aspect of the program</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Another chance to convince you crew is where they want to be</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Attend the meeting</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questions</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Attend the meeting, if they want</a:t>
            </a:r>
          </a:p>
          <a:p>
            <a:pPr marL="171450" indent="-171450">
              <a:lnSpc>
                <a:spcPct val="90000"/>
              </a:lnSpc>
              <a:spcAft>
                <a:spcPts val="600"/>
              </a:spcAft>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FA97B811-CAC9-4F39-9D47-C00DEF35EB3A}"/>
              </a:ext>
            </a:extLst>
          </p:cNvPr>
          <p:cNvSpPr txBox="1"/>
          <p:nvPr/>
        </p:nvSpPr>
        <p:spPr>
          <a:xfrm>
            <a:off x="2887580" y="209228"/>
            <a:ext cx="3208420" cy="461665"/>
          </a:xfrm>
          <a:prstGeom prst="rect">
            <a:avLst/>
          </a:prstGeom>
          <a:noFill/>
        </p:spPr>
        <p:txBody>
          <a:bodyPr wrap="square" rtlCol="0">
            <a:spAutoFit/>
          </a:bodyPr>
          <a:lstStyle/>
          <a:p>
            <a:pPr algn="ctr"/>
            <a:r>
              <a:rPr lang="en-US" sz="2400" b="1" dirty="0"/>
              <a:t>Crew Interest Meeting</a:t>
            </a:r>
          </a:p>
        </p:txBody>
      </p:sp>
    </p:spTree>
    <p:extLst>
      <p:ext uri="{BB962C8B-B14F-4D97-AF65-F5344CB8AC3E}">
        <p14:creationId xmlns:p14="http://schemas.microsoft.com/office/powerpoint/2010/main" val="329207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5"/>
            <a:ext cx="8601560" cy="6509288"/>
          </a:xfrm>
          <a:prstGeom prst="rect">
            <a:avLst/>
          </a:prstGeom>
        </p:spPr>
        <p:txBody>
          <a:bodyPr vert="horz" lIns="91440" tIns="45720" rIns="91440" bIns="45720" rtlCol="0" anchor="ctr">
            <a:noAutofit/>
          </a:bodyPr>
          <a:lstStyle/>
          <a:p>
            <a:pPr marL="171450" indent="-171450">
              <a:lnSpc>
                <a:spcPct val="90000"/>
              </a:lnSpc>
              <a:spcAft>
                <a:spcPts val="600"/>
              </a:spcAft>
              <a:buFont typeface="Arial" panose="020B0604020202020204" pitchFamily="34" charset="0"/>
              <a:buChar char="•"/>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9" name="TextBox 8">
            <a:extLst>
              <a:ext uri="{FF2B5EF4-FFF2-40B4-BE49-F238E27FC236}">
                <a16:creationId xmlns:a16="http://schemas.microsoft.com/office/drawing/2014/main" id="{CAFE42BE-1FAB-4EBF-981F-DA7C719CE26D}"/>
              </a:ext>
            </a:extLst>
          </p:cNvPr>
          <p:cNvSpPr txBox="1"/>
          <p:nvPr/>
        </p:nvSpPr>
        <p:spPr>
          <a:xfrm>
            <a:off x="235808" y="484617"/>
            <a:ext cx="7576697" cy="6237926"/>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Communication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use several methods to communicate with you:</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Newsletter – the main means of communication with parents. Number one source of information for what’s going on with the team throughout the season. This is where you’ll find changes to schedules, event news, calls for volunteers, merchandise opportunities, and regatta information.</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Emails </a:t>
            </a:r>
          </a:p>
          <a:p>
            <a:pPr marL="800100" lvl="1"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From us – any urgent messages, such as weather-related cancellations, will be sent out via email. The distribution list is generated from registrations.</a:t>
            </a:r>
          </a:p>
          <a:p>
            <a:pPr marL="800100" lvl="1" indent="-342900">
              <a:lnSpc>
                <a:spcPct val="107000"/>
              </a:lnSpc>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To us – reach out to us at </a:t>
            </a:r>
            <a:r>
              <a:rPr lang="en-US" dirty="0">
                <a:latin typeface="Calibri" panose="020F0502020204030204" pitchFamily="34" charset="0"/>
                <a:ea typeface="Calibri" panose="020F0502020204030204" pitchFamily="34" charset="0"/>
                <a:cs typeface="Times New Roman" panose="02020603050405020304" pitchFamily="18" charset="0"/>
                <a:hlinkClick r:id="rId4"/>
              </a:rPr>
              <a:t>langleyrowing@gmail.com</a:t>
            </a:r>
            <a:r>
              <a:rPr lang="en-US" dirty="0">
                <a:latin typeface="Calibri" panose="020F0502020204030204" pitchFamily="34" charset="0"/>
                <a:ea typeface="Calibri" panose="020F0502020204030204" pitchFamily="34" charset="0"/>
                <a:cs typeface="Times New Roman" panose="02020603050405020304" pitchFamily="18" charset="0"/>
              </a:rPr>
              <a:t>. We’ll get back to you usually within the next 24 hours. </a:t>
            </a:r>
          </a:p>
          <a:p>
            <a:pPr marL="34290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Langley Crew website – we post pretty much everything you need to know about Langley Crew here. The main page contains the most updated information, while the other tabs contain information that doesn’t change frequently.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Graphical user interface, application&#10;&#10;Description automatically generated">
            <a:extLst>
              <a:ext uri="{FF2B5EF4-FFF2-40B4-BE49-F238E27FC236}">
                <a16:creationId xmlns:a16="http://schemas.microsoft.com/office/drawing/2014/main" id="{1DB7671B-44FF-46EF-A7E5-4CA88422A490}"/>
              </a:ext>
            </a:extLst>
          </p:cNvPr>
          <p:cNvPicPr>
            <a:picLocks noChangeAspect="1"/>
          </p:cNvPicPr>
          <p:nvPr/>
        </p:nvPicPr>
        <p:blipFill rotWithShape="1">
          <a:blip r:embed="rId5"/>
          <a:srcRect l="63986" t="24498" r="14406" b="27079"/>
          <a:stretch/>
        </p:blipFill>
        <p:spPr bwMode="auto">
          <a:xfrm>
            <a:off x="8046377" y="1288429"/>
            <a:ext cx="1625284" cy="1070484"/>
          </a:xfrm>
          <a:prstGeom prst="rect">
            <a:avLst/>
          </a:prstGeom>
          <a:ln>
            <a:noFill/>
          </a:ln>
          <a:extLst>
            <a:ext uri="{53640926-AAD7-44D8-BBD7-CCE9431645EC}">
              <a14:shadowObscured xmlns:a14="http://schemas.microsoft.com/office/drawing/2010/main"/>
            </a:ext>
          </a:extLst>
        </p:spPr>
      </p:pic>
      <p:pic>
        <p:nvPicPr>
          <p:cNvPr id="13" name="Picture 12" descr="Graphical user interface, application&#10;&#10;Description automatically generated">
            <a:extLst>
              <a:ext uri="{FF2B5EF4-FFF2-40B4-BE49-F238E27FC236}">
                <a16:creationId xmlns:a16="http://schemas.microsoft.com/office/drawing/2014/main" id="{0A0AAE76-AC7C-4F2D-8E96-4B46B78A62C8}"/>
              </a:ext>
            </a:extLst>
          </p:cNvPr>
          <p:cNvPicPr>
            <a:picLocks noChangeAspect="1"/>
          </p:cNvPicPr>
          <p:nvPr/>
        </p:nvPicPr>
        <p:blipFill rotWithShape="1">
          <a:blip r:embed="rId6"/>
          <a:srcRect l="58711" t="6837" r="3523" b="6570"/>
          <a:stretch/>
        </p:blipFill>
        <p:spPr bwMode="auto">
          <a:xfrm>
            <a:off x="7781925" y="5131597"/>
            <a:ext cx="2266950" cy="144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7645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6"/>
          </a:xfrm>
          <a:prstGeom prst="rect">
            <a:avLst/>
          </a:prstGeom>
        </p:spPr>
        <p:txBody>
          <a:bodyPr vert="horz" lIns="91440" tIns="45720" rIns="91440" bIns="45720" rtlCol="0" anchor="ctr">
            <a:no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GroupMe – a chat app we use to provide last-minute weather-related changes and regatta results. It’s also a forum for parent discussions and questions.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Facebook – we use this as a forum for parent discussions, share successes, and post photos</a:t>
            </a:r>
          </a:p>
          <a:p>
            <a:pPr marL="342900" marR="0" lvl="0" indent="-342900">
              <a:lnSpc>
                <a:spcPct val="107000"/>
              </a:lnSpc>
              <a:spcBef>
                <a:spcPts val="0"/>
              </a:spcBef>
              <a:spcAft>
                <a:spcPts val="800"/>
              </a:spcAft>
              <a:buFont typeface="Symbol" panose="05050102010706020507" pitchFamily="18" charset="2"/>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Flikr</a:t>
            </a:r>
            <a:r>
              <a:rPr lang="en-US" sz="1800" dirty="0">
                <a:effectLst/>
                <a:latin typeface="Calibri" panose="020F0502020204030204" pitchFamily="34" charset="0"/>
                <a:ea typeface="Calibri" panose="020F0502020204030204" pitchFamily="34" charset="0"/>
                <a:cs typeface="Times New Roman" panose="02020603050405020304" pitchFamily="18" charset="0"/>
              </a:rPr>
              <a:t> – we post our crew photos here. </a:t>
            </a:r>
            <a:r>
              <a:rPr lang="en-US" dirty="0">
                <a:latin typeface="Calibri" panose="020F0502020204030204" pitchFamily="34" charset="0"/>
                <a:ea typeface="Calibri" panose="020F0502020204030204" pitchFamily="34" charset="0"/>
                <a:cs typeface="Times New Roman" panose="02020603050405020304" pitchFamily="18" charset="0"/>
              </a:rPr>
              <a:t>For our kids’ internet safety, only people we approve are given access. You must join Flickr and then follow us to be approved.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YouTube – we post our crew videos here</a:t>
            </a:r>
          </a:p>
          <a:p>
            <a:pPr marL="0" marR="0">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have multiple ways to find out what you need to know without using your teenager. </a:t>
            </a:r>
          </a:p>
          <a:p>
            <a:pPr marL="0" marR="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are not responsible for keeping you informed. We all know how good they are at that.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Subscribe to the newsletter, ask to join the GroupMe chat and Facebook group if you want, follow the Flickr and YouTube pages, and explore the website.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Breathe a sigh of relief and be secretly pleased you’re involved</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1026" name="Picture 2">
            <a:extLst>
              <a:ext uri="{FF2B5EF4-FFF2-40B4-BE49-F238E27FC236}">
                <a16:creationId xmlns:a16="http://schemas.microsoft.com/office/drawing/2014/main" id="{DD994CFF-4EFA-41FE-8DF8-7EEA0B223B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9864" y="474714"/>
            <a:ext cx="374759" cy="3813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811858-896D-40B5-AA9B-B7B49F17A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1222" y="1782149"/>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91CD2D-B597-415F-879D-9537FE8AD9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0222" y="2316996"/>
            <a:ext cx="7620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logo icon Royalty Free Vector Image - VectorStock">
            <a:extLst>
              <a:ext uri="{FF2B5EF4-FFF2-40B4-BE49-F238E27FC236}">
                <a16:creationId xmlns:a16="http://schemas.microsoft.com/office/drawing/2014/main" id="{3408C05D-AFE3-4E37-B2A0-AFFAB8DF4EA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947" t="17653" r="12574" b="20183"/>
          <a:stretch/>
        </p:blipFill>
        <p:spPr bwMode="auto">
          <a:xfrm>
            <a:off x="8809864" y="1048751"/>
            <a:ext cx="488612" cy="56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265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346758" y="60157"/>
            <a:ext cx="8601560" cy="2298756"/>
          </a:xfrm>
          <a:prstGeom prst="rect">
            <a:avLst/>
          </a:prstGeom>
        </p:spPr>
        <p:txBody>
          <a:bodyPr vert="horz" lIns="91440" tIns="45720" rIns="91440" bIns="45720" rtlCol="0" anchor="ctr">
            <a:noAutofit/>
          </a:bodyPr>
          <a:lstStyle/>
          <a:p>
            <a:pPr marL="0" marR="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Parent’s Guide to Crew (Crew 101)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effectLst/>
                <a:latin typeface="Calibri" panose="020F0502020204030204" pitchFamily="34" charset="0"/>
                <a:ea typeface="Calibri" panose="020F0502020204030204" pitchFamily="34" charset="0"/>
                <a:cs typeface="Times New Roman" panose="02020603050405020304" pitchFamily="18" charset="0"/>
              </a:rPr>
              <a:t>What you need to know: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have consolidated all the information that a crew parent needs to know into one comprehensive PDF. It’s the first thing you see when you go to the Parents page on the website.</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6" name="Picture 5" descr="Graphical user interface, text, application, website&#10;&#10;Description automatically generated">
            <a:extLst>
              <a:ext uri="{FF2B5EF4-FFF2-40B4-BE49-F238E27FC236}">
                <a16:creationId xmlns:a16="http://schemas.microsoft.com/office/drawing/2014/main" id="{F6DEC916-3EB8-4ED3-8376-30672A8D9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89" y="2948847"/>
            <a:ext cx="8490285" cy="2972910"/>
          </a:xfrm>
          <a:prstGeom prst="rect">
            <a:avLst/>
          </a:prstGeom>
        </p:spPr>
      </p:pic>
      <p:sp>
        <p:nvSpPr>
          <p:cNvPr id="2" name="Oval 1">
            <a:extLst>
              <a:ext uri="{FF2B5EF4-FFF2-40B4-BE49-F238E27FC236}">
                <a16:creationId xmlns:a16="http://schemas.microsoft.com/office/drawing/2014/main" id="{E25A7CE3-A91D-4B17-8F1D-EC805F0EE6F9}"/>
              </a:ext>
            </a:extLst>
          </p:cNvPr>
          <p:cNvSpPr/>
          <p:nvPr/>
        </p:nvSpPr>
        <p:spPr>
          <a:xfrm>
            <a:off x="885924" y="2764362"/>
            <a:ext cx="3068455" cy="66463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7CC4B33-3D7A-4900-9D4B-2B2523F1B64F}"/>
              </a:ext>
            </a:extLst>
          </p:cNvPr>
          <p:cNvSpPr/>
          <p:nvPr/>
        </p:nvSpPr>
        <p:spPr>
          <a:xfrm>
            <a:off x="1563702" y="5085349"/>
            <a:ext cx="2390677" cy="36896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173C75-405D-4E4D-94F1-9F7F142B3987}"/>
              </a:ext>
            </a:extLst>
          </p:cNvPr>
          <p:cNvSpPr/>
          <p:nvPr/>
        </p:nvSpPr>
        <p:spPr>
          <a:xfrm>
            <a:off x="4828674" y="4219074"/>
            <a:ext cx="673768" cy="2800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348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3308684" y="643099"/>
            <a:ext cx="6500623" cy="1544937"/>
          </a:xfrm>
          <a:prstGeom prst="rect">
            <a:avLst/>
          </a:prstGeom>
        </p:spPr>
        <p:txBody>
          <a:bodyPr vert="horz" lIns="91440" tIns="45720" rIns="91440" bIns="45720" rtlCol="0" anchor="ctr">
            <a:no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the information from the PDF is on the website, this just puts it all together in one easily navigated and downloadable document. You can look up pretty much anything you want to know regarding transportation, volunteering, regattas, schedules, and events.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2" name="Picture 1">
            <a:extLst>
              <a:ext uri="{FF2B5EF4-FFF2-40B4-BE49-F238E27FC236}">
                <a16:creationId xmlns:a16="http://schemas.microsoft.com/office/drawing/2014/main" id="{F022CB1D-8082-45DB-8C62-CD45E78C2CDF}"/>
              </a:ext>
            </a:extLst>
          </p:cNvPr>
          <p:cNvPicPr>
            <a:picLocks noChangeAspect="1"/>
          </p:cNvPicPr>
          <p:nvPr/>
        </p:nvPicPr>
        <p:blipFill rotWithShape="1">
          <a:blip r:embed="rId4"/>
          <a:srcRect l="8789" t="6515" r="10161" b="120"/>
          <a:stretch/>
        </p:blipFill>
        <p:spPr>
          <a:xfrm>
            <a:off x="3683" y="1045536"/>
            <a:ext cx="3272918" cy="3986563"/>
          </a:xfrm>
          <a:prstGeom prst="rect">
            <a:avLst/>
          </a:prstGeom>
        </p:spPr>
      </p:pic>
      <p:sp>
        <p:nvSpPr>
          <p:cNvPr id="3" name="TextBox 2">
            <a:extLst>
              <a:ext uri="{FF2B5EF4-FFF2-40B4-BE49-F238E27FC236}">
                <a16:creationId xmlns:a16="http://schemas.microsoft.com/office/drawing/2014/main" id="{4D3E35AA-2BBE-4A97-8AD5-ED21FA5B32EA}"/>
              </a:ext>
            </a:extLst>
          </p:cNvPr>
          <p:cNvSpPr txBox="1"/>
          <p:nvPr/>
        </p:nvSpPr>
        <p:spPr>
          <a:xfrm>
            <a:off x="3308684" y="2188036"/>
            <a:ext cx="5606716" cy="3139321"/>
          </a:xfrm>
          <a:prstGeom prst="rect">
            <a:avLst/>
          </a:prstGeom>
          <a:noFill/>
        </p:spPr>
        <p:txBody>
          <a:bodyPr wrap="square" rtlCol="0">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this mean for your kid?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They do not have to be your main source of information on how crew works.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Check it out and use it as a reference guide.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Breathe a sigh of relief and be secretly pleased you’re involved.</a:t>
            </a:r>
          </a:p>
          <a:p>
            <a:endParaRPr lang="en-US" dirty="0"/>
          </a:p>
        </p:txBody>
      </p:sp>
    </p:spTree>
    <p:extLst>
      <p:ext uri="{BB962C8B-B14F-4D97-AF65-F5344CB8AC3E}">
        <p14:creationId xmlns:p14="http://schemas.microsoft.com/office/powerpoint/2010/main" val="248718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78970" y="139484"/>
            <a:ext cx="8601560" cy="6718515"/>
          </a:xfrm>
          <a:prstGeom prst="rect">
            <a:avLst/>
          </a:prstGeom>
        </p:spPr>
        <p:txBody>
          <a:bodyPr vert="horz" lIns="91440" tIns="45720" rIns="91440" bIns="45720" rtlCol="0" anchor="ctr">
            <a:noAutofit/>
          </a:bodyPr>
          <a:lstStyle/>
          <a:p>
            <a:pPr marL="0" marR="0" algn="ctr">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Questions??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3304319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05872B76-5940-ECA7-2446-BDE5A8D0DD55}"/>
              </a:ext>
            </a:extLst>
          </p:cNvPr>
          <p:cNvSpPr txBox="1"/>
          <p:nvPr/>
        </p:nvSpPr>
        <p:spPr>
          <a:xfrm>
            <a:off x="303976" y="748019"/>
            <a:ext cx="8780945" cy="4647426"/>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Registration: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Langley Athletics Registration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What if you turned in a VHSL physical for a Fall Sport? Do you need to resubmit?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No. If you turned in a physical for a fall sport this year, you do not need to resubmit.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We have submitted the physical form in Spring. Do we need to resubmit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Yes. The expiration date for the physicals is April 30 each year, so a new physical, dated May 1 or after, is required for each year. For this school year, the physical must be dated May 1, 2022 or later.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Pro parent tip:</a:t>
            </a: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if your child had a physical in April, check with the doctor’s office – they may be willing to provide a VHSL physical form dated after May 1 based on the April physical results. It’s worth a shot.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5356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EB0963DF-F590-689B-54F0-2CBAC07CDB8E}"/>
              </a:ext>
            </a:extLst>
          </p:cNvPr>
          <p:cNvSpPr txBox="1"/>
          <p:nvPr/>
        </p:nvSpPr>
        <p:spPr>
          <a:xfrm>
            <a:off x="176818" y="647052"/>
            <a:ext cx="8908103" cy="4832092"/>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Calibri" panose="020F0502020204030204" pitchFamily="34" charset="0"/>
              </a:rPr>
              <a:t>Langley Crew Booster Club Registration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Who would need a new uniform? All first-time crew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Yes, all first-time crew members and any returning members who have outgrown last year’s uniform. Have your student try it on to see if it still fits. This is particularly important for the boys, as they grow so much so fast.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What is the timing on the uniforms? When do we do that?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We will do that in early December. You’ll be given information on that as we get closer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Is there a sizing guide?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Yes, you’ll be given information on how and where to measure your student so we can order the correct size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I have a brand-new uniform from my older daughter from 2020 never used - is it the same - can my</a:t>
            </a: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9th grader use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Yes. We haven’t changed uniforms.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7906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E1E2FDE0-3D44-1CD5-95B9-955B9617F94C}"/>
              </a:ext>
            </a:extLst>
          </p:cNvPr>
          <p:cNvSpPr txBox="1"/>
          <p:nvPr/>
        </p:nvSpPr>
        <p:spPr>
          <a:xfrm>
            <a:off x="291830" y="751344"/>
            <a:ext cx="8849737" cy="4247317"/>
          </a:xfrm>
          <a:prstGeom prst="rect">
            <a:avLst/>
          </a:prstGeom>
          <a:noFill/>
        </p:spPr>
        <p:txBody>
          <a:bodyPr wrap="square">
            <a:spAutoFit/>
          </a:bodyPr>
          <a:lstStyle/>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Q: If you answer “yes” for </a:t>
            </a: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the carpool question, is that for offering a carpool or requesting to be in a</a:t>
            </a: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carpool?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We do not set up the carpools for you. Answering “yes” on that question will get you on the list of people who are interested in being in a carpool. We will pull a list of names, addresses, and contact info for everyone who answered “yes,” sort it by city, and email it to everyone on the list so you can set up your own carpools.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Do we get a full refund in mid-January if there is a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The cutoff date for refunds is January 27, 2023. At that time, if you withdraw, we will refund you $1700 of the $1750 – the $50 is the administrative fee charged by </a:t>
            </a:r>
            <a:r>
              <a:rPr lang="en-US" sz="1800" dirty="0" err="1">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SportsEngine</a:t>
            </a: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but we do refund the $1,700 that is our fee.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What about the swim tests? Do we need to do that again?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No, that’s a one-time-only thing. They only need to pass it once in their high-school careers, so if they’ve already done it to join Learn to Row, they’re good.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358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235663" y="374649"/>
            <a:ext cx="9018779" cy="6108700"/>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we can’t get even one of these things in time for water practice, we can’t guarantee that everyone can participate. </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If we don’t have enough coaches or boats for water practice, we can’t all practice at once</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If we don’t have enough ergs for winter conditioning, we can’t all practice at once</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If we can’t reliably book a third bus, we can’t all get to water practice without carpools</a:t>
            </a:r>
          </a:p>
          <a:p>
            <a:pPr>
              <a:lnSpc>
                <a:spcPct val="90000"/>
              </a:lnSpc>
              <a:spcAft>
                <a:spcPts val="600"/>
              </a:spcAft>
            </a:pPr>
            <a:endParaRPr lang="en-US" sz="1600" dirty="0"/>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do you need to do?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Register as soon as you can. There are roughly four weeks between now and the beginning of Winter Conditioning on November 17. We sincerely hope that all of you will register during those four weeks. If you’re not going to join, please let us know. It will help us estimate our numbers.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There are several steps to registration</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Register with the school via Langley Athletics, including a VHSL physical dated after May 1, 2022</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Register online with Langley Crew via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SportsEngine</a:t>
            </a:r>
            <a:r>
              <a:rPr lang="en-US" sz="1600" dirty="0">
                <a:effectLst/>
                <a:latin typeface="Calibri" panose="020F0502020204030204" pitchFamily="34" charset="0"/>
                <a:ea typeface="Calibri" panose="020F0502020204030204" pitchFamily="34" charset="0"/>
                <a:cs typeface="Times New Roman" panose="02020603050405020304" pitchFamily="18" charset="0"/>
              </a:rPr>
              <a:t> (like you did for Learn to Row)</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Create/renew your US Rowing membership</a:t>
            </a:r>
          </a:p>
          <a:p>
            <a:pPr marL="342900" marR="0" lvl="0" indent="-342900">
              <a:lnSpc>
                <a:spcPct val="107000"/>
              </a:lnSpc>
              <a:spcBef>
                <a:spcPts val="0"/>
              </a:spcBef>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Have your child complete our swim test prior to February 17, 2023</a:t>
            </a:r>
          </a:p>
          <a:p>
            <a:pPr marL="0" marR="0">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What does your kid need to do?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Decide on whether to row with us</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Get a physical, using the VHSL form</a:t>
            </a: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Complete a swim test by February 17, 2023 </a:t>
            </a:r>
          </a:p>
          <a:p>
            <a:pPr marL="342900" marR="0" lvl="0" indent="-342900">
              <a:lnSpc>
                <a:spcPct val="107000"/>
              </a:lnSpc>
              <a:spcBef>
                <a:spcPts val="0"/>
              </a:spcBef>
              <a:spcAft>
                <a:spcPts val="8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Make you register them</a:t>
            </a:r>
            <a:endParaRPr lang="en-US" sz="16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Tree>
    <p:extLst>
      <p:ext uri="{BB962C8B-B14F-4D97-AF65-F5344CB8AC3E}">
        <p14:creationId xmlns:p14="http://schemas.microsoft.com/office/powerpoint/2010/main" val="1855224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8CF88B75-ACBB-66E1-2FDD-4E2AC75EEF32}"/>
              </a:ext>
            </a:extLst>
          </p:cNvPr>
          <p:cNvSpPr txBox="1"/>
          <p:nvPr/>
        </p:nvSpPr>
        <p:spPr>
          <a:xfrm>
            <a:off x="153212" y="500024"/>
            <a:ext cx="8762188" cy="6032421"/>
          </a:xfrm>
          <a:prstGeom prst="rect">
            <a:avLst/>
          </a:prstGeom>
          <a:noFill/>
        </p:spPr>
        <p:txBody>
          <a:bodyPr wrap="square">
            <a:spAutoFit/>
          </a:bodyPr>
          <a:lstStyle/>
          <a:p>
            <a:pPr marL="0" marR="0">
              <a:spcBef>
                <a:spcPts val="0"/>
              </a:spcBef>
              <a:spcAft>
                <a:spcPts val="0"/>
              </a:spcAft>
            </a:pPr>
            <a:r>
              <a:rPr lang="en-US" sz="2400" b="1" dirty="0">
                <a:effectLst/>
                <a:latin typeface="Calibri" panose="020F0502020204030204" pitchFamily="34" charset="0"/>
                <a:ea typeface="Calibri" panose="020F0502020204030204" pitchFamily="34" charset="0"/>
                <a:cs typeface="Calibri" panose="020F0502020204030204" pitchFamily="34" charset="0"/>
              </a:rPr>
              <a:t>Miscellaneous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Winter Conditioning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Is there a separate signup for 2022 Winter Conditioning in case you can't make the Nov 1 meeting?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No, you don’t need to sign up for winter conditioning. They just attend.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Is Winter Conditioning every day after school?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Yes, and every Saturday. Winter conditioning is not mandatory. The purpose is to get the kids in physical shape so we can spend our time on the water working on things like technique, form, and timing – things we can’t do off the water. If your student is doing a winter sport, they are already getting the physical conditioning.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Are Saturday practices morning or afternoon?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Mornings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How is it possible to have 150 kids doing winter conditioning at the same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In shifts. We can’t possibly have all of them working on the same thing at one time, but they will be assigned shifts and each shift will rotate through the various activity stations.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When does winter training 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Friday, February 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6241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3" name="TextBox 2">
            <a:extLst>
              <a:ext uri="{FF2B5EF4-FFF2-40B4-BE49-F238E27FC236}">
                <a16:creationId xmlns:a16="http://schemas.microsoft.com/office/drawing/2014/main" id="{C7E6A694-386A-35E5-29A4-A8F5426263CB}"/>
              </a:ext>
            </a:extLst>
          </p:cNvPr>
          <p:cNvSpPr txBox="1"/>
          <p:nvPr/>
        </p:nvSpPr>
        <p:spPr>
          <a:xfrm>
            <a:off x="229411" y="365347"/>
            <a:ext cx="8535209" cy="2616101"/>
          </a:xfrm>
          <a:prstGeom prst="rect">
            <a:avLst/>
          </a:prstGeom>
          <a:noFill/>
        </p:spPr>
        <p:txBody>
          <a:bodyPr wrap="square">
            <a:spAutoFit/>
          </a:bodyPr>
          <a:lstStyle/>
          <a:p>
            <a:pPr marL="0" marR="0">
              <a:spcBef>
                <a:spcPts val="0"/>
              </a:spcBef>
              <a:spcAft>
                <a:spcPts val="0"/>
              </a:spcAft>
            </a:pPr>
            <a:r>
              <a:rPr lang="en-US" sz="20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Spring Training: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When does spring crew start?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Saturday, February 18. The first official day of spring sports is Tuesday, February 21, but we start on the Saturday before that. The first day is always chaotic, so it’s much easier to do that on a Saturday morning than on a Tuesday afternoon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Q: What is the schedule for Spring Break?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rgbClr val="202124"/>
                </a:solidFill>
                <a:effectLst/>
                <a:latin typeface="Calibri" panose="020F0502020204030204" pitchFamily="34" charset="0"/>
                <a:ea typeface="Times New Roman" panose="02020603050405020304" pitchFamily="18" charset="0"/>
                <a:cs typeface="Calibri" panose="020F0502020204030204" pitchFamily="34" charset="0"/>
              </a:rPr>
              <a:t>A: We will not know until we get much, much closer. It’s determined by the coaches’ availability. In previous years it’s been 9 am–2 pm, but last year it was 2 pm–7 pm.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331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sp>
        <p:nvSpPr>
          <p:cNvPr id="2" name="TextBox 1">
            <a:extLst>
              <a:ext uri="{FF2B5EF4-FFF2-40B4-BE49-F238E27FC236}">
                <a16:creationId xmlns:a16="http://schemas.microsoft.com/office/drawing/2014/main" id="{5B4EF1B4-BE40-D09E-EAF6-7DE653C923FA}"/>
              </a:ext>
            </a:extLst>
          </p:cNvPr>
          <p:cNvSpPr txBox="1"/>
          <p:nvPr/>
        </p:nvSpPr>
        <p:spPr>
          <a:xfrm>
            <a:off x="612459" y="87417"/>
            <a:ext cx="4519247" cy="584775"/>
          </a:xfrm>
          <a:prstGeom prst="rect">
            <a:avLst/>
          </a:prstGeom>
          <a:noFill/>
        </p:spPr>
        <p:txBody>
          <a:bodyPr wrap="square" rtlCol="0">
            <a:spAutoFit/>
          </a:bodyPr>
          <a:lstStyle/>
          <a:p>
            <a:r>
              <a:rPr lang="en-US" sz="3200" b="1" dirty="0"/>
              <a:t>Register with Langley</a:t>
            </a:r>
          </a:p>
        </p:txBody>
      </p:sp>
      <p:pic>
        <p:nvPicPr>
          <p:cNvPr id="6" name="Picture 5" descr="Graphical user interface, website&#10;&#10;Description automatically generated">
            <a:extLst>
              <a:ext uri="{FF2B5EF4-FFF2-40B4-BE49-F238E27FC236}">
                <a16:creationId xmlns:a16="http://schemas.microsoft.com/office/drawing/2014/main" id="{DC57B83B-CC17-DD23-2D03-C5A3723DE2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12" y="1250405"/>
            <a:ext cx="4535255" cy="2540526"/>
          </a:xfrm>
          <a:prstGeom prst="rect">
            <a:avLst/>
          </a:prstGeom>
        </p:spPr>
      </p:pic>
      <p:pic>
        <p:nvPicPr>
          <p:cNvPr id="11" name="Picture 10" descr="A picture containing text, screenshot, businesscard&#10;&#10;Description automatically generated">
            <a:extLst>
              <a:ext uri="{FF2B5EF4-FFF2-40B4-BE49-F238E27FC236}">
                <a16:creationId xmlns:a16="http://schemas.microsoft.com/office/drawing/2014/main" id="{162C49A3-3679-0F15-2626-9FA244846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0815" y="4116693"/>
            <a:ext cx="5890846" cy="2540526"/>
          </a:xfrm>
          <a:prstGeom prst="rect">
            <a:avLst/>
          </a:prstGeom>
        </p:spPr>
      </p:pic>
    </p:spTree>
    <p:extLst>
      <p:ext uri="{BB962C8B-B14F-4D97-AF65-F5344CB8AC3E}">
        <p14:creationId xmlns:p14="http://schemas.microsoft.com/office/powerpoint/2010/main" val="299529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11" name="Picture 10" descr="Graphical user interface, text, application, email&#10;&#10;Description automatically generated">
            <a:extLst>
              <a:ext uri="{FF2B5EF4-FFF2-40B4-BE49-F238E27FC236}">
                <a16:creationId xmlns:a16="http://schemas.microsoft.com/office/drawing/2014/main" id="{543BE146-D338-E0C9-EFE8-55D2235BC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3173" y="3631190"/>
            <a:ext cx="6167511" cy="2838931"/>
          </a:xfrm>
          <a:prstGeom prst="rect">
            <a:avLst/>
          </a:prstGeom>
        </p:spPr>
      </p:pic>
      <p:pic>
        <p:nvPicPr>
          <p:cNvPr id="16" name="Picture 15" descr="Graphical user interface, application&#10;&#10;Description automatically generated">
            <a:extLst>
              <a:ext uri="{FF2B5EF4-FFF2-40B4-BE49-F238E27FC236}">
                <a16:creationId xmlns:a16="http://schemas.microsoft.com/office/drawing/2014/main" id="{CEE75A8C-4130-E87F-4ED1-CC244D1D0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8" y="248610"/>
            <a:ext cx="5827078" cy="3026176"/>
          </a:xfrm>
          <a:prstGeom prst="rect">
            <a:avLst/>
          </a:prstGeom>
        </p:spPr>
      </p:pic>
    </p:spTree>
    <p:extLst>
      <p:ext uri="{BB962C8B-B14F-4D97-AF65-F5344CB8AC3E}">
        <p14:creationId xmlns:p14="http://schemas.microsoft.com/office/powerpoint/2010/main" val="132007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 email">
            <a:extLst>
              <a:ext uri="{FF2B5EF4-FFF2-40B4-BE49-F238E27FC236}">
                <a16:creationId xmlns:a16="http://schemas.microsoft.com/office/drawing/2014/main" id="{5839A3EC-97A9-53B4-6C94-1816760C8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8786" y="2602522"/>
            <a:ext cx="7355143" cy="4255476"/>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AA2BA6A3-0435-CA7F-0C2B-50125294B8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76" y="1"/>
            <a:ext cx="5460818" cy="3843456"/>
          </a:xfrm>
          <a:prstGeom prst="rect">
            <a:avLst/>
          </a:prstGeom>
        </p:spPr>
      </p:pic>
    </p:spTree>
    <p:extLst>
      <p:ext uri="{BB962C8B-B14F-4D97-AF65-F5344CB8AC3E}">
        <p14:creationId xmlns:p14="http://schemas.microsoft.com/office/powerpoint/2010/main" val="331888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 email&#10;&#10;Description automatically generated">
            <a:extLst>
              <a:ext uri="{FF2B5EF4-FFF2-40B4-BE49-F238E27FC236}">
                <a16:creationId xmlns:a16="http://schemas.microsoft.com/office/drawing/2014/main" id="{5CD74B7F-B84C-F0B4-BEDF-C9ADB2FA09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286" y="0"/>
            <a:ext cx="7247854" cy="320915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F0BCA364-DC83-182A-FE3E-3A53FF484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42086"/>
            <a:ext cx="9254442" cy="3515914"/>
          </a:xfrm>
          <a:prstGeom prst="rect">
            <a:avLst/>
          </a:prstGeom>
        </p:spPr>
      </p:pic>
    </p:spTree>
    <p:extLst>
      <p:ext uri="{BB962C8B-B14F-4D97-AF65-F5344CB8AC3E}">
        <p14:creationId xmlns:p14="http://schemas.microsoft.com/office/powerpoint/2010/main" val="326614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3" name="Picture 2" descr="Graphical user interface, text, application, email&#10;&#10;Description automatically generated">
            <a:extLst>
              <a:ext uri="{FF2B5EF4-FFF2-40B4-BE49-F238E27FC236}">
                <a16:creationId xmlns:a16="http://schemas.microsoft.com/office/drawing/2014/main" id="{889DC3C7-743C-1046-8226-B32007E37D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1" y="-31086"/>
            <a:ext cx="7774811" cy="2514011"/>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3101B587-2B90-5E8C-3549-24EE865095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3686" y="1983866"/>
            <a:ext cx="5271714" cy="4539405"/>
          </a:xfrm>
          <a:prstGeom prst="rect">
            <a:avLst/>
          </a:prstGeom>
        </p:spPr>
      </p:pic>
    </p:spTree>
    <p:extLst>
      <p:ext uri="{BB962C8B-B14F-4D97-AF65-F5344CB8AC3E}">
        <p14:creationId xmlns:p14="http://schemas.microsoft.com/office/powerpoint/2010/main" val="295252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1BB550F-7521-4865-9C2F-3E39F369AF10}"/>
              </a:ext>
            </a:extLst>
          </p:cNvPr>
          <p:cNvSpPr txBox="1"/>
          <p:nvPr/>
        </p:nvSpPr>
        <p:spPr>
          <a:xfrm>
            <a:off x="144319" y="279399"/>
            <a:ext cx="8432039" cy="6703583"/>
          </a:xfrm>
          <a:prstGeom prst="rect">
            <a:avLst/>
          </a:prstGeom>
        </p:spPr>
        <p:txBody>
          <a:bodyPr vert="horz" lIns="91440" tIns="45720" rIns="91440" bIns="45720" rtlCol="0" anchor="ctr">
            <a:noAutofit/>
          </a:bodyPr>
          <a:lstStyle/>
          <a:p>
            <a:pPr>
              <a:lnSpc>
                <a:spcPct val="90000"/>
              </a:lnSpc>
              <a:spcAft>
                <a:spcPts val="600"/>
              </a:spcAft>
            </a:pPr>
            <a:endParaRPr lang="en-US" b="1" dirty="0"/>
          </a:p>
          <a:p>
            <a:pPr marL="0" marR="0">
              <a:spcBef>
                <a:spcPts val="0"/>
              </a:spcBef>
              <a:spcAft>
                <a:spcPts val="0"/>
              </a:spcAft>
            </a:pPr>
            <a:r>
              <a:rPr lang="en-US" sz="1400" dirty="0">
                <a:effectLst/>
                <a:ea typeface="Calibri" panose="020F0502020204030204" pitchFamily="34" charset="0"/>
                <a:cs typeface="Times New Roman" panose="02020603050405020304" pitchFamily="18" charset="0"/>
              </a:rPr>
              <a:t> </a:t>
            </a:r>
          </a:p>
          <a:p>
            <a:pPr>
              <a:lnSpc>
                <a:spcPct val="90000"/>
              </a:lnSpc>
              <a:spcAft>
                <a:spcPts val="600"/>
              </a:spcAft>
            </a:pPr>
            <a:endParaRPr lang="en-US" sz="1400" dirty="0"/>
          </a:p>
          <a:p>
            <a:pPr>
              <a:lnSpc>
                <a:spcPct val="90000"/>
              </a:lnSpc>
              <a:spcAft>
                <a:spcPts val="600"/>
              </a:spcAft>
            </a:pPr>
            <a:endParaRPr lang="en-US" sz="1400" dirty="0"/>
          </a:p>
          <a:p>
            <a:pPr>
              <a:lnSpc>
                <a:spcPct val="90000"/>
              </a:lnSpc>
              <a:spcAft>
                <a:spcPts val="600"/>
              </a:spcAft>
            </a:pPr>
            <a:endParaRPr lang="en-US" sz="1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76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5C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29DFDB0-E2AB-42EC-A4F0-CFC61756BD3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9254442" y="2948847"/>
            <a:ext cx="1462088" cy="960306"/>
          </a:xfrm>
          <a:prstGeom prst="rect">
            <a:avLst/>
          </a:prstGeom>
          <a:noFill/>
        </p:spPr>
      </p:pic>
      <p:pic>
        <p:nvPicPr>
          <p:cNvPr id="2" name="Picture 1">
            <a:extLst>
              <a:ext uri="{FF2B5EF4-FFF2-40B4-BE49-F238E27FC236}">
                <a16:creationId xmlns:a16="http://schemas.microsoft.com/office/drawing/2014/main" id="{3684DC09-99FD-FD05-0D3E-1E4BB897F172}"/>
              </a:ext>
            </a:extLst>
          </p:cNvPr>
          <p:cNvPicPr>
            <a:picLocks noChangeAspect="1"/>
          </p:cNvPicPr>
          <p:nvPr/>
        </p:nvPicPr>
        <p:blipFill>
          <a:blip r:embed="rId4"/>
          <a:stretch>
            <a:fillRect/>
          </a:stretch>
        </p:blipFill>
        <p:spPr>
          <a:xfrm>
            <a:off x="422644" y="368396"/>
            <a:ext cx="7736495" cy="3981033"/>
          </a:xfrm>
          <a:prstGeom prst="rect">
            <a:avLst/>
          </a:prstGeom>
        </p:spPr>
      </p:pic>
    </p:spTree>
    <p:extLst>
      <p:ext uri="{BB962C8B-B14F-4D97-AF65-F5344CB8AC3E}">
        <p14:creationId xmlns:p14="http://schemas.microsoft.com/office/powerpoint/2010/main" val="335368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21998</TotalTime>
  <Words>4807</Words>
  <Application>Microsoft Office PowerPoint</Application>
  <PresentationFormat>Widescreen</PresentationFormat>
  <Paragraphs>371</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Calibri Light</vt:lpstr>
      <vt:lpstr>Lucida Sans Typewriter</vt:lpstr>
      <vt:lpstr>Roboto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Davenport</dc:creator>
  <cp:lastModifiedBy>Suzanne Davenport</cp:lastModifiedBy>
  <cp:revision>40</cp:revision>
  <cp:lastPrinted>2021-10-14T13:03:57Z</cp:lastPrinted>
  <dcterms:created xsi:type="dcterms:W3CDTF">2021-08-25T17:30:07Z</dcterms:created>
  <dcterms:modified xsi:type="dcterms:W3CDTF">2022-10-14T01:12:12Z</dcterms:modified>
</cp:coreProperties>
</file>