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72" r:id="rId2"/>
    <p:sldId id="271" r:id="rId3"/>
    <p:sldId id="274" r:id="rId4"/>
    <p:sldId id="273" r:id="rId5"/>
    <p:sldId id="280" r:id="rId6"/>
    <p:sldId id="275" r:id="rId7"/>
    <p:sldId id="282" r:id="rId8"/>
    <p:sldId id="281" r:id="rId9"/>
    <p:sldId id="296" r:id="rId10"/>
    <p:sldId id="260" r:id="rId11"/>
    <p:sldId id="293" r:id="rId12"/>
    <p:sldId id="295" r:id="rId13"/>
    <p:sldId id="276" r:id="rId14"/>
    <p:sldId id="262" r:id="rId15"/>
    <p:sldId id="278" r:id="rId16"/>
    <p:sldId id="291" r:id="rId17"/>
    <p:sldId id="279" r:id="rId18"/>
    <p:sldId id="283" r:id="rId19"/>
    <p:sldId id="284" r:id="rId20"/>
    <p:sldId id="285" r:id="rId21"/>
    <p:sldId id="287" r:id="rId22"/>
    <p:sldId id="286" r:id="rId23"/>
    <p:sldId id="288" r:id="rId24"/>
    <p:sldId id="289" r:id="rId25"/>
    <p:sldId id="294" r:id="rId26"/>
    <p:sldId id="292" r:id="rId27"/>
    <p:sldId id="269" r:id="rId28"/>
    <p:sldId id="257" r:id="rId29"/>
  </p:sldIdLst>
  <p:sldSz cx="12192000" cy="6858000"/>
  <p:notesSz cx="6858000" cy="9144000"/>
  <p:embeddedFontLst>
    <p:embeddedFont>
      <p:font typeface="Impact" panose="020B080603090205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17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d47271f60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3d47271f60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047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59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91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054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52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5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926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519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50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095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366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d47271f60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3d47271f6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d47271f6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3d47271f6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58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27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39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76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0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F9F0727-D6C2-B522-2C7A-9346CEBE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0C02926-42EB-F9B3-1E02-C8E5D1842B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0604DE8-713F-752C-35C0-7774231608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04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d47271f6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3d47271f6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d47271f6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3d47271f6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8EFE98-D7FA-D964-EDE3-97ADC9D997C2}"/>
              </a:ext>
            </a:extLst>
          </p:cNvPr>
          <p:cNvSpPr txBox="1"/>
          <p:nvPr/>
        </p:nvSpPr>
        <p:spPr>
          <a:xfrm>
            <a:off x="6417733" y="490537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PARENT MEETING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886BA187-CF4E-ECFA-BA9C-2D787A9DD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496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B922B-ABF8-93D2-AFF2-9BC1C94C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734" y="2614612"/>
            <a:ext cx="3906389" cy="37528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18, 2025</a:t>
            </a:r>
          </a:p>
          <a:p>
            <a:pPr marL="0" indent="0">
              <a:buNone/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Mike Warbel</a:t>
            </a:r>
          </a:p>
          <a:p>
            <a:pPr marL="0" indent="0">
              <a:buNone/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Commissioner</a:t>
            </a:r>
          </a:p>
        </p:txBody>
      </p:sp>
    </p:spTree>
    <p:extLst>
      <p:ext uri="{BB962C8B-B14F-4D97-AF65-F5344CB8AC3E}">
        <p14:creationId xmlns:p14="http://schemas.microsoft.com/office/powerpoint/2010/main" val="213760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3ABA5-007E-887A-5A71-CD6950BD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73" y="183451"/>
            <a:ext cx="3577790" cy="1607717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EQUIPMENT DISTRIBUTION 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61800" y="2470244"/>
            <a:ext cx="5334197" cy="376983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20000"/>
          </a:bodyPr>
          <a:lstStyle/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$300 check required at distribution…returned once gear is returned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Dates:</a:t>
            </a:r>
          </a:p>
          <a:p>
            <a:pPr marL="685800" lvl="1" indent="-2540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Saturday, 7/19, 9 a.m. – 1 p.m.</a:t>
            </a:r>
          </a:p>
          <a:p>
            <a:pPr marL="685800" lvl="1" indent="-2540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Saturday, 7/26, 9 a.m. – 1 p.m.</a:t>
            </a:r>
          </a:p>
          <a:p>
            <a:pPr marL="685800" lvl="1" indent="-2540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Makeups TBD</a:t>
            </a:r>
          </a:p>
          <a:p>
            <a:pPr marL="6858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400" b="1" dirty="0">
              <a:latin typeface="Impact" panose="020B0806030902050204" pitchFamily="34" charset="0"/>
              <a:ea typeface="Arial"/>
              <a:cs typeface="Arial"/>
              <a:sym typeface="Arial"/>
            </a:endParaRPr>
          </a:p>
          <a:p>
            <a:pPr marL="68580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SYC WAREHOUSE</a:t>
            </a:r>
          </a:p>
          <a:p>
            <a:pPr marL="6858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rgbClr val="FFFFFF"/>
                </a:highlight>
                <a:latin typeface="Impact" panose="020B0806030902050204" pitchFamily="34" charset="0"/>
                <a:ea typeface="Roboto"/>
                <a:cs typeface="Roboto"/>
                <a:sym typeface="Roboto"/>
              </a:rPr>
              <a:t>7411 Alban Station Ct, A104</a:t>
            </a:r>
          </a:p>
          <a:p>
            <a:pPr marL="6858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rgbClr val="FFFFFF"/>
                </a:highlight>
                <a:latin typeface="Impact" panose="020B0806030902050204" pitchFamily="34" charset="0"/>
                <a:ea typeface="Roboto"/>
                <a:cs typeface="Roboto"/>
                <a:sym typeface="Roboto"/>
              </a:rPr>
              <a:t>Springfield, VA 22150</a:t>
            </a:r>
            <a:endParaRPr lang="en-US" sz="2400" dirty="0">
              <a:latin typeface="Impact" panose="020B080603090205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1C8DF-AC39-88E5-F30A-D5DA000EF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42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EF31E2-E589-460E-66A7-E7167D632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69" b="7569"/>
          <a:stretch/>
        </p:blipFill>
        <p:spPr>
          <a:xfrm>
            <a:off x="-1" y="183451"/>
            <a:ext cx="1726934" cy="190579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3ABA5-007E-887A-5A71-CD6950BD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>
                <a:latin typeface="Impact" panose="020B0806030902050204" pitchFamily="34" charset="0"/>
              </a:rPr>
              <a:t>OTHER EQUIPMENT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Mouthpiece w/ strap (no red)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Cleats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Belts for big kids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Impact" panose="020B0806030902050204" pitchFamily="34" charset="0"/>
                <a:ea typeface="Arial"/>
                <a:cs typeface="Arial"/>
                <a:sym typeface="Arial"/>
              </a:rPr>
              <a:t>Water jugs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1C8DF-AC39-88E5-F30A-D5DA000EF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1" r="2" b="1285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17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886473-2B2D-1410-EF26-B171EECF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SPRINGFIELD TOWN CENTER   8/2-8/4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AD65CC-B92F-54F8-09BB-FA163431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447" y="1669143"/>
            <a:ext cx="10017303" cy="31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FF1141-2D4F-A600-F1A8-BFB97A2F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78" y="4962239"/>
            <a:ext cx="10757042" cy="15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1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933DC2-3358-8B41-EFC4-C86B6B13F102}"/>
              </a:ext>
            </a:extLst>
          </p:cNvPr>
          <p:cNvSpPr txBox="1"/>
          <p:nvPr/>
        </p:nvSpPr>
        <p:spPr>
          <a:xfrm>
            <a:off x="480844" y="4282191"/>
            <a:ext cx="11035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DATES: 7/28 – 7/31    REGISTRATION STILL OPEN!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LOCATION: ROLLING VALLEY WEST PARK – 6512 SYDENSTRICKER RD., SPRINGFIELD, 22152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DAILY CHECK IN AT 5:30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HYDRATION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GYM CLOTHES, CLEATS, &amp; WATER JUG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7A3FBB-C675-6973-4E9D-107D74DC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57"/>
            <a:ext cx="12192000" cy="34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915688" y="45785"/>
            <a:ext cx="4195674" cy="2052522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5200" b="1" dirty="0">
                <a:latin typeface="Arial"/>
                <a:ea typeface="Arial"/>
                <a:cs typeface="Arial"/>
                <a:sym typeface="Arial"/>
              </a:rPr>
              <a:t>Eval Week / </a:t>
            </a:r>
            <a:br>
              <a:rPr lang="en-US" sz="5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5200" b="1" dirty="0">
                <a:latin typeface="Arial"/>
                <a:ea typeface="Arial"/>
                <a:cs typeface="Arial"/>
                <a:sym typeface="Arial"/>
              </a:rPr>
              <a:t>Acclimation </a:t>
            </a:r>
            <a:endParaRPr lang="en-US" sz="5200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2559C-6C73-19CB-E718-AF033A07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75" r="16675"/>
          <a:stretch/>
        </p:blipFill>
        <p:spPr>
          <a:xfrm>
            <a:off x="-62875" y="-374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138865" y="2098307"/>
            <a:ext cx="4195673" cy="4610056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92500" lnSpcReduction="10000"/>
          </a:bodyPr>
          <a:lstStyle/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Dates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: 8/4 – 8/8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endParaRPr lang="en-US" dirty="0">
              <a:solidFill>
                <a:schemeClr val="tx1">
                  <a:alpha val="8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Time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: 6 – 8 p.m.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endParaRPr lang="en-US" dirty="0">
              <a:solidFill>
                <a:schemeClr val="tx1">
                  <a:alpha val="8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Location: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Rolling Valley West Park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indent="-228600">
              <a:buFont typeface="Arial"/>
              <a:buChar char="●"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Water: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Player provides</a:t>
            </a:r>
          </a:p>
          <a:p>
            <a:pPr marL="228600" indent="-228600">
              <a:buFont typeface="Arial"/>
              <a:buChar char="●"/>
            </a:pPr>
            <a:endParaRPr lang="en-US" dirty="0">
              <a:solidFill>
                <a:schemeClr val="tx1">
                  <a:alpha val="8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indent="-228600">
              <a:buFont typeface="Arial"/>
              <a:buChar char="●"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Uniform: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Changes Daily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tx1">
                  <a:alpha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otball Coach Resources | Practice Guidelines | USA Football">
            <a:extLst>
              <a:ext uri="{FF2B5EF4-FFF2-40B4-BE49-F238E27FC236}">
                <a16:creationId xmlns:a16="http://schemas.microsoft.com/office/drawing/2014/main" id="{6FC3E83E-8C2A-044D-5945-376D0991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448" y="643467"/>
            <a:ext cx="84731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1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05EDFA-5B3F-B554-1DB9-D8524C4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6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7" r="32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51133"/>
            <a:ext cx="621436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PLAYER PLACEMENT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Age/Weight is key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Waivers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Multiple Teams: Best first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Coaches &amp; Commissioner Decide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Parent Input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Appeals to Commissioner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2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51133"/>
            <a:ext cx="621436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WEIGH-INS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Marshall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Dates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8/9 (FREE)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8/16 ($30)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8/23 ($40)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ID Card!!!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Volunteers Needed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Follow Instructions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Parking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Entry Door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277924-D005-E7FE-15F3-C724888E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30" y="1212318"/>
            <a:ext cx="8058270" cy="51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30" b="46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257452" y="297867"/>
            <a:ext cx="621436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PRACTICES</a:t>
            </a:r>
          </a:p>
          <a:p>
            <a:pPr algn="ctr"/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Pre-Season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RVW Turf &amp; Grass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5 days / week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6 – 8 p.m., generally</a:t>
            </a:r>
          </a:p>
          <a:p>
            <a:pPr marL="571500"/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In – Season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Multiple locations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3 days / week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Coaches’ Discretion</a:t>
            </a:r>
          </a:p>
          <a:p>
            <a:pPr marL="571500"/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Expectations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Be on time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Minimum practice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9E319-1B76-7966-A678-94317856D634}"/>
              </a:ext>
            </a:extLst>
          </p:cNvPr>
          <p:cNvSpPr txBox="1"/>
          <p:nvPr/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Impact"/>
              </a:rPr>
              <a:t>MISSION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179EB-0DA4-2048-66F7-668AF2C0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2" y="517274"/>
            <a:ext cx="4777381" cy="56537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Impact"/>
              </a:rPr>
              <a:t>Develop participants as better football players and young men and women in an encouraging and safe environment that focuses on skill development, player safety, sportsmanship and personal growth.  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91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90" b="97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51133"/>
            <a:ext cx="62143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SCRIMMAGES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Multiple Locations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Possible Dates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8/23-24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8/30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9/6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2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76" r="165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1" y="351133"/>
            <a:ext cx="531170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SEASON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Games start 9/13 (or earlier)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7 Regular Season Games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2 Weeks of Playoffs (end 11/8)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10 min. quarters / 5 min. half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Game and play clock and score kept on field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PAT: 1 pt. run/pass; 2 pt. kick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4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67" b="116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51133"/>
            <a:ext cx="621436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SAFETY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Concussion Awareness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Thunder &amp; Lightning Policy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See, hear, or app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Priority to see/hear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30 mins. Break</a:t>
            </a:r>
          </a:p>
          <a:p>
            <a:pPr marL="571500"/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Heat Policy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94 and below: Practice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95-104: Limitations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105 and up: No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Game Site Trainers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Safety Officer Brendan Crane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5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51" b="167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61407"/>
            <a:ext cx="5311702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FUNDRAISING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Sponsorships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Need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Snap Raise!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Online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August/September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Player Gear and Trainer Fees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Last Year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$28k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Trainers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Helmets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Sleds &amp; Tackle Dummies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mpact" panose="020B0806030902050204" pitchFamily="34" charset="0"/>
              </a:rPr>
              <a:t>Game Balls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571500" lvl="1"/>
            <a:endParaRPr lang="en-US" sz="2800" dirty="0">
              <a:latin typeface="Impact" panose="020B0806030902050204" pitchFamily="34" charset="0"/>
            </a:endParaRP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66" r="165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1" y="351133"/>
            <a:ext cx="531170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MEET THE TEAMS NIGHT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Friday, 8/29 or 9/5 at 6 p.m.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RVW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Events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Food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Dunk Tank &amp; Games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Spirit Wear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Player-Coach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Volunteers Needed!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Email Commissioner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386644"/>
            <a:ext cx="531170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PARENTS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Thank you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Kids playing a game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Let the coaches 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Respect the refs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Respect the opponents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VOLUNTEER!!!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AFF9D-F76F-7E6E-6DC3-42532694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61" y="0"/>
            <a:ext cx="579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14" r="81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1" y="351133"/>
            <a:ext cx="531170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Impact" panose="020B0806030902050204" pitchFamily="34" charset="0"/>
              </a:rPr>
              <a:t>MISSION ACCOMPLISHED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Zero preventable injuries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Better Football Players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Fun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Impact" panose="020B0806030902050204" pitchFamily="34" charset="0"/>
              </a:rPr>
              <a:t>Want to come back for more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football players in a game&#10;&#10;Description automatically generated with low confidence">
            <a:extLst>
              <a:ext uri="{FF2B5EF4-FFF2-40B4-BE49-F238E27FC236}">
                <a16:creationId xmlns:a16="http://schemas.microsoft.com/office/drawing/2014/main" id="{CEF95BC7-2859-5B24-56C2-B7F05EE4E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9269" r="-1" b="643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ts val="4400"/>
            </a:pPr>
            <a:r>
              <a:rPr lang="en-US" sz="66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Questions? </a:t>
            </a:r>
            <a:endParaRPr lang="en-US" sz="6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98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98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7429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400" dirty="0">
                <a:latin typeface="Impact"/>
                <a:ea typeface="Impact"/>
                <a:cs typeface="Impact"/>
                <a:sym typeface="Impact"/>
              </a:rPr>
              <a:t>LISTEN</a:t>
            </a:r>
          </a:p>
          <a:p>
            <a:pPr marL="7429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400" dirty="0">
                <a:latin typeface="Impact"/>
                <a:ea typeface="Impact"/>
                <a:cs typeface="Impact"/>
                <a:sym typeface="Impact"/>
              </a:rPr>
              <a:t>HUSTLE</a:t>
            </a:r>
          </a:p>
          <a:p>
            <a:pPr marL="7429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400" dirty="0">
                <a:latin typeface="Impact"/>
                <a:ea typeface="Impact"/>
                <a:cs typeface="Impact"/>
                <a:sym typeface="Impact"/>
              </a:rPr>
              <a:t>BE NICE</a:t>
            </a:r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9E319-1B76-7966-A678-94317856D634}"/>
              </a:ext>
            </a:extLst>
          </p:cNvPr>
          <p:cNvSpPr txBox="1"/>
          <p:nvPr/>
        </p:nvSpPr>
        <p:spPr>
          <a:xfrm>
            <a:off x="-71021" y="88776"/>
            <a:ext cx="5584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Impact"/>
                <a:ea typeface="Impact"/>
                <a:cs typeface="Impact"/>
                <a:sym typeface="Impact"/>
              </a:rPr>
              <a:t>COMMISSIONER’S EXPECTATIONS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0D2690-B27A-5C03-0EB7-614D0AFC429E}"/>
              </a:ext>
            </a:extLst>
          </p:cNvPr>
          <p:cNvCxnSpPr/>
          <p:nvPr/>
        </p:nvCxnSpPr>
        <p:spPr>
          <a:xfrm>
            <a:off x="214604" y="2369976"/>
            <a:ext cx="50292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9434AE-02E0-8B06-CE52-B019398A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61" y="0"/>
            <a:ext cx="579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253479"/>
            <a:ext cx="6214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Impact" panose="020B0806030902050204" pitchFamily="34" charset="0"/>
              </a:rPr>
              <a:t>HUSTLE </a:t>
            </a:r>
          </a:p>
          <a:p>
            <a:pPr algn="ctr"/>
            <a:endParaRPr lang="en-US" sz="7200" b="1" dirty="0">
              <a:latin typeface="Impact" panose="020B0806030902050204" pitchFamily="34" charset="0"/>
            </a:endParaRPr>
          </a:p>
          <a:p>
            <a:pPr algn="ctr"/>
            <a:r>
              <a:rPr lang="en-US" sz="7200" b="1" dirty="0">
                <a:latin typeface="Impact" panose="020B0806030902050204" pitchFamily="34" charset="0"/>
              </a:rPr>
              <a:t>WORK</a:t>
            </a:r>
          </a:p>
          <a:p>
            <a:pPr algn="ctr"/>
            <a:endParaRPr lang="en-US" sz="7200" b="1" dirty="0">
              <a:latin typeface="Impact" panose="020B0806030902050204" pitchFamily="34" charset="0"/>
            </a:endParaRPr>
          </a:p>
          <a:p>
            <a:pPr algn="ctr"/>
            <a:r>
              <a:rPr lang="en-US" sz="7200" b="1" dirty="0">
                <a:latin typeface="Impact" panose="020B0806030902050204" pitchFamily="34" charset="0"/>
              </a:rPr>
              <a:t>WIN!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55114-20A1-0D42-772A-03558F37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61" y="0"/>
            <a:ext cx="579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03F2-9494-5AB5-8E69-B174D010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72" b="123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124288" y="0"/>
            <a:ext cx="621436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Impact" panose="020B0806030902050204" pitchFamily="34" charset="0"/>
              </a:rPr>
              <a:t>OUR CLUB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r>
              <a:rPr lang="en-US" sz="3600" dirty="0">
                <a:latin typeface="Impact" panose="020B0806030902050204" pitchFamily="34" charset="0"/>
              </a:rPr>
              <a:t>PROUD TO BE SYC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Multiple teams, One Club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168 Registrants (as of 7/18)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USA Football Certified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Background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NVYFL Code of Conduct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Springfield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RVW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WIMS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SR7</a:t>
            </a: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6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BD428-96E0-C8A8-A22C-376C3E99B075}"/>
              </a:ext>
            </a:extLst>
          </p:cNvPr>
          <p:cNvSpPr txBox="1"/>
          <p:nvPr/>
        </p:nvSpPr>
        <p:spPr>
          <a:xfrm>
            <a:off x="0" y="253479"/>
            <a:ext cx="621436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Impact" panose="020B0806030902050204" pitchFamily="34" charset="0"/>
              </a:rPr>
              <a:t>OUR LEAGUE</a:t>
            </a:r>
          </a:p>
          <a:p>
            <a:endParaRPr lang="en-US" sz="2000" b="1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Northern Virginia Youth Football League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Age Weight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Official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Designed for development &amp; safety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Divisions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American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National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Fields &amp; Game Scheduling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Rules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>
                <a:latin typeface="Impact" panose="020B0806030902050204" pitchFamily="34" charset="0"/>
              </a:rPr>
              <a:t>Referees</a:t>
            </a:r>
          </a:p>
          <a:p>
            <a:endParaRPr lang="en-US" sz="2000" dirty="0">
              <a:latin typeface="Impact" panose="020B080603090205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555EC64-7AC3-91C3-B6A7-8DE4BAC5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749" y="1177663"/>
            <a:ext cx="6349206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SA Football Certified">
            <a:extLst>
              <a:ext uri="{FF2B5EF4-FFF2-40B4-BE49-F238E27FC236}">
                <a16:creationId xmlns:a16="http://schemas.microsoft.com/office/drawing/2014/main" id="{7F5286AC-C209-29DE-4540-A1F44434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519" y="643467"/>
            <a:ext cx="884296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4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4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afety">
            <a:extLst>
              <a:ext uri="{FF2B5EF4-FFF2-40B4-BE49-F238E27FC236}">
                <a16:creationId xmlns:a16="http://schemas.microsoft.com/office/drawing/2014/main" id="{07757C80-E1A3-686E-F930-A1616B7A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512" y="643467"/>
            <a:ext cx="822297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579513F-67E8-EAB5-E487-B48EE0225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>
            <a:extLst>
              <a:ext uri="{FF2B5EF4-FFF2-40B4-BE49-F238E27FC236}">
                <a16:creationId xmlns:a16="http://schemas.microsoft.com/office/drawing/2014/main" id="{1496455E-89C7-8F36-012C-A70824DF1F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BE5B3-DFE2-0D1D-21DF-3DDE33772752}"/>
              </a:ext>
            </a:extLst>
          </p:cNvPr>
          <p:cNvSpPr txBox="1"/>
          <p:nvPr/>
        </p:nvSpPr>
        <p:spPr>
          <a:xfrm>
            <a:off x="2351452" y="208547"/>
            <a:ext cx="788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NVYFL AGE/WEIGHT MATRIX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3EE517-F45A-DB5F-9D85-38AA5EC5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805"/>
            <a:ext cx="12192000" cy="50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A22E2-1AC8-67B2-68E9-D9EDFB633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066" y="0"/>
            <a:ext cx="1726934" cy="2044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D46135-7BA0-0A63-0FD1-5BA4F13C2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98133" cy="19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5ef12a1-af58-44c4-b029-712fc0605570}" enabled="0" method="" siteId="{15ef12a1-af58-44c4-b029-712fc06055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553</Words>
  <Application>Microsoft Office PowerPoint</Application>
  <PresentationFormat>Widescreen</PresentationFormat>
  <Paragraphs>279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Impact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EQUIPMENT DISTRIBUTION </vt:lpstr>
      <vt:lpstr>OTHER EQUIPMENT</vt:lpstr>
      <vt:lpstr>SPRINGFIELD TOWN CENTER   8/2-8/4</vt:lpstr>
      <vt:lpstr>PowerPoint Presentation</vt:lpstr>
      <vt:lpstr>Eval Week /  Acclimation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Warbel, Michael</dc:creator>
  <cp:lastModifiedBy>Warbel, Michael (CRM)</cp:lastModifiedBy>
  <cp:revision>7</cp:revision>
  <dcterms:modified xsi:type="dcterms:W3CDTF">2025-07-17T19:05:53Z</dcterms:modified>
</cp:coreProperties>
</file>