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Tahom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Tahoma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Tahom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06a0228ff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g706a0228ff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g706a0228f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06a0228ff_0_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g706a0228ff_0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g706a0228f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06a0228ff_0_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g706a0228ff_0_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g706a0228f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06a0228ff_0_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g706a0228ff_0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706a0228f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8800fd343f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g38800fd343f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g38800fd343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45a6eba3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ga45a6eba3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ga45a6eba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06a024442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" name="Google Shape;168;g706a024442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706a02444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06a0228ff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g706a0228ff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g706a0228f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06a0228ff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g706a0228ff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g706a0228f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06a0228ff_0_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g706a0228ff_0_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Google Shape;81;g706a0228f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fcea4618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8fcea461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28fcea4618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492937511_1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492937511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a492937511_1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0eca4e22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80eca4e2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280eca4e22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06a0228ff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g706a0228ff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g706a0228f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476375" y="4292600"/>
            <a:ext cx="6048375" cy="750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476375" y="5013325"/>
            <a:ext cx="6048375" cy="50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1258888" y="188913"/>
            <a:ext cx="712946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 rot="5400000">
            <a:off x="2339182" y="45245"/>
            <a:ext cx="5327650" cy="7488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 rot="5400000">
            <a:off x="4679157" y="2385219"/>
            <a:ext cx="6264275" cy="1871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 rot="5400000">
            <a:off x="858838" y="588963"/>
            <a:ext cx="6264275" cy="546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1258888" y="188913"/>
            <a:ext cx="712946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258888" y="1125538"/>
            <a:ext cx="7488237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1258888" y="188913"/>
            <a:ext cx="712946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258888" y="1125538"/>
            <a:ext cx="3667125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5078413" y="1125538"/>
            <a:ext cx="3668712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1258888" y="188913"/>
            <a:ext cx="712946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258888" y="188913"/>
            <a:ext cx="712946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258888" y="1125538"/>
            <a:ext cx="7488237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hyperlink" Target="https://jpwilder.myshopify.com/collections/farmington-boys-swim-dive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hyperlink" Target="https://www.tigerfanclub.org/boysswimdive" TargetMode="External"/><Relationship Id="rId5" Type="http://schemas.openxmlformats.org/officeDocument/2006/relationships/hyperlink" Target="https://calendar.google.com/calendar/u/0?cid=ZmFybWluZ3RvbmJveXNzd2ltYW5kZGl2ZUBnbWFpbC5jb20" TargetMode="External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hyperlink" Target="https://farmington-k12.revtrak.net/" TargetMode="External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ctrTitle"/>
          </p:nvPr>
        </p:nvSpPr>
        <p:spPr>
          <a:xfrm>
            <a:off x="666263" y="4311900"/>
            <a:ext cx="80211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latin typeface="Tahoma"/>
                <a:ea typeface="Tahoma"/>
                <a:cs typeface="Tahoma"/>
                <a:sym typeface="Tahoma"/>
              </a:rPr>
              <a:t>FHS Boys Swim and Dive</a:t>
            </a:r>
            <a:endParaRPr sz="45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2369225" y="5087825"/>
            <a:ext cx="44547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200"/>
              <a:t>2025-2026</a:t>
            </a:r>
            <a:endParaRPr sz="3200"/>
          </a:p>
        </p:txBody>
      </p:sp>
      <p:sp>
        <p:nvSpPr>
          <p:cNvPr id="55" name="Google Shape;55;p13"/>
          <p:cNvSpPr txBox="1"/>
          <p:nvPr/>
        </p:nvSpPr>
        <p:spPr>
          <a:xfrm>
            <a:off x="6196200" y="6396775"/>
            <a:ext cx="29478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https://poweredtemplate.com/03464/0/index.html</a:t>
            </a:r>
            <a:endParaRPr sz="1000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12556"/>
          <a:stretch/>
        </p:blipFill>
        <p:spPr>
          <a:xfrm>
            <a:off x="716039" y="446825"/>
            <a:ext cx="7711925" cy="322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1715675" y="218050"/>
            <a:ext cx="70563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Booster Package $180</a:t>
            </a:r>
            <a:endParaRPr b="1" sz="3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2108500" y="1520350"/>
            <a:ext cx="73308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ahoma"/>
              <a:buChar char="•"/>
            </a:pPr>
            <a:r>
              <a:rPr lang="en-US" sz="2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Team suit (jammer or brief)</a:t>
            </a:r>
            <a:endParaRPr sz="2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ahoma"/>
              <a:buChar char="•"/>
            </a:pPr>
            <a:r>
              <a:rPr lang="en-US" sz="2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 swim caps with last name</a:t>
            </a:r>
            <a:endParaRPr sz="2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ahoma"/>
              <a:buChar char="•"/>
            </a:pPr>
            <a:r>
              <a:rPr lang="en-US" sz="2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Team t-shirt </a:t>
            </a:r>
            <a:endParaRPr sz="2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ahoma"/>
              <a:buChar char="•"/>
            </a:pPr>
            <a:r>
              <a:rPr lang="en-US" sz="2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Food: snacks, </a:t>
            </a:r>
            <a:r>
              <a:rPr lang="en-US" sz="2900">
                <a:solidFill>
                  <a:schemeClr val="dk1"/>
                </a:solidFill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rPr>
              <a:t>breakfast, team meals</a:t>
            </a:r>
            <a:endParaRPr sz="2900">
              <a:solidFill>
                <a:schemeClr val="dk1"/>
              </a:solidFill>
              <a:highlight>
                <a:schemeClr val="lt1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ahoma"/>
              <a:buChar char="•"/>
            </a:pPr>
            <a:r>
              <a:rPr lang="en-US" sz="2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End of season gifts</a:t>
            </a:r>
            <a:endParaRPr sz="2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This</a:t>
            </a:r>
            <a:r>
              <a:rPr lang="en-US" sz="2900">
                <a:solidFill>
                  <a:schemeClr val="dk1"/>
                </a:solidFill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900">
                <a:solidFill>
                  <a:schemeClr val="dk1"/>
                </a:solidFill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rPr>
              <a:t>amount</a:t>
            </a:r>
            <a:r>
              <a:rPr lang="en-US" sz="2900">
                <a:solidFill>
                  <a:schemeClr val="dk1"/>
                </a:solidFill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rPr>
              <a:t> is </a:t>
            </a:r>
            <a:r>
              <a:rPr lang="en-US" sz="2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collected on apparel site.</a:t>
            </a:r>
            <a:endParaRPr sz="2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 rotWithShape="1">
          <a:blip r:embed="rId4">
            <a:alphaModFix/>
          </a:blip>
          <a:srcRect b="0" l="0" r="57142" t="0"/>
          <a:stretch/>
        </p:blipFill>
        <p:spPr>
          <a:xfrm>
            <a:off x="0" y="0"/>
            <a:ext cx="1813176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1908175" y="368950"/>
            <a:ext cx="70563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JP Wilder Apparel Website</a:t>
            </a:r>
            <a:endParaRPr b="1" sz="3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2009650" y="1088050"/>
            <a:ext cx="7056300" cy="58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•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Warm-up jacket and pants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purchase only required for new athletes</a:t>
            </a:r>
            <a:endParaRPr b="0"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booster funds jacket and pants</a:t>
            </a:r>
            <a:endParaRPr b="0"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athlete funds logo and last name embroidery</a:t>
            </a:r>
            <a:endParaRPr b="0"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 be tried on at Elsmore for sizing</a:t>
            </a:r>
            <a:endParaRPr b="0"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•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Optional apparel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•"/>
            </a:pPr>
            <a:r>
              <a:rPr b="1"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Online store will be open Oct. 10</a:t>
            </a:r>
            <a:endParaRPr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4">
            <a:alphaModFix/>
          </a:blip>
          <a:srcRect b="0" l="0" r="57142" t="0"/>
          <a:stretch/>
        </p:blipFill>
        <p:spPr>
          <a:xfrm>
            <a:off x="0" y="0"/>
            <a:ext cx="1813176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0250" y="4584577"/>
            <a:ext cx="2156750" cy="2132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/>
        </p:nvSpPr>
        <p:spPr>
          <a:xfrm>
            <a:off x="4572000" y="5152750"/>
            <a:ext cx="4615200" cy="719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hlink"/>
                </a:solidFill>
                <a:hlinkClick r:id="rId6"/>
              </a:rPr>
              <a:t>Booster Package Link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/>
        </p:nvSpPr>
        <p:spPr>
          <a:xfrm>
            <a:off x="5839975" y="6061500"/>
            <a:ext cx="36333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b="0" l="0" r="57142" t="0"/>
          <a:stretch/>
        </p:blipFill>
        <p:spPr>
          <a:xfrm>
            <a:off x="0" y="0"/>
            <a:ext cx="1813176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/>
        </p:nvSpPr>
        <p:spPr>
          <a:xfrm>
            <a:off x="5292275" y="5022700"/>
            <a:ext cx="56838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1908175" y="0"/>
            <a:ext cx="70563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Important Dates</a:t>
            </a:r>
            <a:endParaRPr b="1" sz="2600">
              <a:solidFill>
                <a:srgbClr val="000000"/>
              </a:solidFill>
            </a:endParaRPr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1908175" y="555375"/>
            <a:ext cx="7056300" cy="58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•"/>
            </a:pPr>
            <a:r>
              <a:rPr lang="en-US" sz="17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Now- </a:t>
            </a:r>
            <a:r>
              <a:rPr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RevTrak open for athletic registration</a:t>
            </a:r>
            <a:endParaRPr sz="17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•"/>
            </a:pPr>
            <a:r>
              <a:rPr lang="en-US" sz="17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Oct. 10</a:t>
            </a:r>
            <a:r>
              <a:rPr lang="en-US" sz="17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-Nov. 2: </a:t>
            </a:r>
            <a:r>
              <a:rPr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Apparel store with Booster package open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•"/>
            </a:pPr>
            <a:r>
              <a:rPr lang="en-US" sz="17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Now-Dec. 2:</a:t>
            </a:r>
            <a:r>
              <a:rPr lang="en-US" sz="1700">
                <a:solidFill>
                  <a:srgbClr val="DE451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Hy-Vee coupon card fundraiser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•"/>
            </a:pPr>
            <a:r>
              <a:rPr lang="en-US" sz="17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Cub grocery bagging 10am-6pm</a:t>
            </a:r>
            <a:endParaRPr sz="170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•"/>
            </a:pPr>
            <a:r>
              <a:rPr lang="en-US" sz="17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Nov. 27: </a:t>
            </a:r>
            <a:r>
              <a:rPr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Lunds &amp; Byerlys grocery assistance </a:t>
            </a:r>
            <a:r>
              <a:rPr lang="en-US" sz="1700">
                <a:solidFill>
                  <a:schemeClr val="dk1"/>
                </a:solidFill>
                <a:highlight>
                  <a:srgbClr val="FFFF00"/>
                </a:highlight>
                <a:latin typeface="Tahoma"/>
                <a:ea typeface="Tahoma"/>
                <a:cs typeface="Tahoma"/>
                <a:sym typeface="Tahoma"/>
              </a:rPr>
              <a:t>12:30-6:00pm</a:t>
            </a:r>
            <a:endParaRPr sz="1700">
              <a:solidFill>
                <a:schemeClr val="dk1"/>
              </a:solidFill>
              <a:highlight>
                <a:srgbClr val="FFFF00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•"/>
            </a:pPr>
            <a:r>
              <a:rPr lang="en-US" sz="17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Dec. 2</a:t>
            </a:r>
            <a:r>
              <a:rPr lang="en-US" sz="17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Season begins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–"/>
            </a:pPr>
            <a:r>
              <a:rPr b="0"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Afternoon practices Mon-Fri 3:30-6 pm</a:t>
            </a:r>
            <a:endParaRPr b="0"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–"/>
            </a:pPr>
            <a:r>
              <a:rPr b="0"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Weights Mon, Wed &amp; Fri for HS 3-3:30pm</a:t>
            </a:r>
            <a:endParaRPr b="0"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•"/>
            </a:pPr>
            <a:r>
              <a:rPr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Begins the week of Dec. 2 </a:t>
            </a:r>
            <a:endParaRPr b="0"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–"/>
            </a:pPr>
            <a:r>
              <a:rPr b="0"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Morning practices Mon &amp; Thur 6-7:15am</a:t>
            </a:r>
            <a:endParaRPr b="0"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•"/>
            </a:pPr>
            <a:r>
              <a:rPr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Begins the Thurs. Dec. 5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•"/>
            </a:pPr>
            <a:r>
              <a:rPr b="0"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Required for </a:t>
            </a:r>
            <a:r>
              <a:rPr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HS, </a:t>
            </a:r>
            <a:r>
              <a:rPr b="0"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optional for </a:t>
            </a:r>
            <a:r>
              <a:rPr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MS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–"/>
            </a:pPr>
            <a:r>
              <a:rPr b="0"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Saturday practices 7-9 am</a:t>
            </a:r>
            <a:endParaRPr b="0"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•"/>
            </a:pPr>
            <a:r>
              <a:rPr lang="en-US" sz="17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Dec. 3:</a:t>
            </a:r>
            <a:r>
              <a:rPr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Pictures (3:30 pm)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•"/>
            </a:pPr>
            <a:r>
              <a:rPr lang="en-US" sz="17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Dec. 5:</a:t>
            </a:r>
            <a:r>
              <a:rPr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Parents Meeting (6:16 pm)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•"/>
            </a:pPr>
            <a:r>
              <a:rPr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Cub grocery bagging 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•"/>
            </a:pPr>
            <a:r>
              <a:rPr lang="en-US" sz="17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Dec. 23-Jan. 3:</a:t>
            </a:r>
            <a:r>
              <a:rPr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Practices over winter break except Christmas Day and New Year’s Day (7 am-10 am)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•"/>
            </a:pPr>
            <a:r>
              <a:rPr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end banquet @Brackett’s, Lakeville 6-9pm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4">
            <a:alphaModFix/>
          </a:blip>
          <a:srcRect b="0" l="0" r="57142" t="0"/>
          <a:stretch/>
        </p:blipFill>
        <p:spPr>
          <a:xfrm>
            <a:off x="0" y="0"/>
            <a:ext cx="1813176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1908175" y="0"/>
            <a:ext cx="70563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Important Dates</a:t>
            </a:r>
            <a:endParaRPr b="1" sz="2600">
              <a:solidFill>
                <a:srgbClr val="000000"/>
              </a:solidFill>
            </a:endParaRPr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1813175" y="719100"/>
            <a:ext cx="7330800" cy="60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Char char="•"/>
            </a:pPr>
            <a:r>
              <a:rPr lang="en-US" sz="21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Now-Nov. 2: </a:t>
            </a:r>
            <a:r>
              <a:rPr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RevTrak open for athletic registration</a:t>
            </a:r>
            <a:endParaRPr sz="21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Char char="•"/>
            </a:pPr>
            <a:r>
              <a:rPr lang="en-US" sz="21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Oct. 10-Nov. 2: </a:t>
            </a:r>
            <a:r>
              <a:rPr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Apparel store with Booster package open</a:t>
            </a:r>
            <a:endParaRPr sz="2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Char char="•"/>
            </a:pPr>
            <a:r>
              <a:rPr lang="en-US" sz="21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Now-Dec. 2:</a:t>
            </a:r>
            <a:r>
              <a:rPr lang="en-US" sz="2100">
                <a:solidFill>
                  <a:srgbClr val="DE451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Hy-Vee coupon card fundraiser</a:t>
            </a:r>
            <a:endParaRPr sz="210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Char char="•"/>
            </a:pPr>
            <a:r>
              <a:rPr lang="en-US" sz="21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Nov 24</a:t>
            </a:r>
            <a:r>
              <a:rPr lang="en-US" sz="21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Season begins</a:t>
            </a:r>
            <a:endParaRPr sz="2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Char char="–"/>
            </a:pPr>
            <a:r>
              <a:rPr b="0"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Afternoon practices Mon-Fri 3:30-6 p.m.</a:t>
            </a:r>
            <a:endParaRPr b="0" sz="2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Char char="–"/>
            </a:pPr>
            <a:r>
              <a:rPr b="0"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Weights Mon, Wed &amp; Fri for HS 3-3:30 p.m.</a:t>
            </a:r>
            <a:endParaRPr b="0" sz="2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19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Char char="•"/>
            </a:pPr>
            <a:r>
              <a:rPr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Begins the week of November 24</a:t>
            </a:r>
            <a:endParaRPr b="0" sz="2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Char char="–"/>
            </a:pPr>
            <a:r>
              <a:rPr b="0"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Morning practices Mon &amp; Thur 6-7:15 a.m.</a:t>
            </a:r>
            <a:endParaRPr b="0" sz="2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19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Char char="•"/>
            </a:pPr>
            <a:r>
              <a:rPr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Begins the Monday, December 1</a:t>
            </a:r>
            <a:endParaRPr sz="2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19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Char char="•"/>
            </a:pPr>
            <a:r>
              <a:rPr b="0"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Required for </a:t>
            </a:r>
            <a:r>
              <a:rPr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HS, </a:t>
            </a:r>
            <a:r>
              <a:rPr b="0"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optional for </a:t>
            </a:r>
            <a:r>
              <a:rPr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MS</a:t>
            </a:r>
            <a:endParaRPr sz="2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Char char="–"/>
            </a:pPr>
            <a:r>
              <a:rPr b="0"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Saturday practices 7-9 a.m.</a:t>
            </a:r>
            <a:endParaRPr b="0" sz="2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Char char="•"/>
            </a:pPr>
            <a:r>
              <a:rPr lang="en-US" sz="21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Dec. 2:</a:t>
            </a:r>
            <a:r>
              <a:rPr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Parents Meeting 6:15 p.m.</a:t>
            </a:r>
            <a:endParaRPr sz="21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Char char="•"/>
            </a:pPr>
            <a:r>
              <a:rPr lang="en-US" sz="21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Dec. 4:</a:t>
            </a:r>
            <a:r>
              <a:rPr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Pictures 3:45 p.m.</a:t>
            </a:r>
            <a:endParaRPr sz="2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Char char="•"/>
            </a:pPr>
            <a:r>
              <a:rPr lang="en-US" sz="21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Dec. 22-Jan. 2:</a:t>
            </a:r>
            <a:r>
              <a:rPr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Practices over winter break except Christmas Day &amp; New Year’s Day - Time TBD</a:t>
            </a:r>
            <a:endParaRPr sz="2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8" name="Google Shape;158;p26"/>
          <p:cNvPicPr preferRelativeResize="0"/>
          <p:nvPr/>
        </p:nvPicPr>
        <p:blipFill rotWithShape="1">
          <a:blip r:embed="rId4">
            <a:alphaModFix/>
          </a:blip>
          <a:srcRect b="0" l="0" r="57142" t="0"/>
          <a:stretch/>
        </p:blipFill>
        <p:spPr>
          <a:xfrm>
            <a:off x="0" y="0"/>
            <a:ext cx="1813176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7"/>
          <p:cNvPicPr preferRelativeResize="0"/>
          <p:nvPr/>
        </p:nvPicPr>
        <p:blipFill rotWithShape="1">
          <a:blip r:embed="rId4">
            <a:alphaModFix/>
          </a:blip>
          <a:srcRect b="0" l="0" r="57142" t="0"/>
          <a:stretch/>
        </p:blipFill>
        <p:spPr>
          <a:xfrm>
            <a:off x="0" y="0"/>
            <a:ext cx="1813176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/>
          <p:nvPr/>
        </p:nvSpPr>
        <p:spPr>
          <a:xfrm>
            <a:off x="1931425" y="453925"/>
            <a:ext cx="69840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              Contact Information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Coach Hubbard -  </a:t>
            </a:r>
            <a:r>
              <a:rPr lang="en-US" sz="2900"/>
              <a:t>maxahubbard@gmail.com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Booster email -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farmingtonboysswimanddive@gmail.com</a:t>
            </a:r>
            <a:endParaRPr sz="2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/>
        </p:nvSpPr>
        <p:spPr>
          <a:xfrm>
            <a:off x="6196200" y="6396775"/>
            <a:ext cx="29478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https://poweredtemplate.com/03464/0/index.html</a:t>
            </a:r>
            <a:endParaRPr sz="1000"/>
          </a:p>
        </p:txBody>
      </p:sp>
      <p:pic>
        <p:nvPicPr>
          <p:cNvPr id="172" name="Google Shape;172;p28"/>
          <p:cNvPicPr preferRelativeResize="0"/>
          <p:nvPr/>
        </p:nvPicPr>
        <p:blipFill rotWithShape="1">
          <a:blip r:embed="rId3">
            <a:alphaModFix/>
          </a:blip>
          <a:srcRect b="0" l="0" r="0" t="11386"/>
          <a:stretch/>
        </p:blipFill>
        <p:spPr>
          <a:xfrm>
            <a:off x="842275" y="393275"/>
            <a:ext cx="7616773" cy="323084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8"/>
          <p:cNvSpPr txBox="1"/>
          <p:nvPr/>
        </p:nvSpPr>
        <p:spPr>
          <a:xfrm>
            <a:off x="853050" y="3869175"/>
            <a:ext cx="7437900" cy="30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Thank you for coming!</a:t>
            </a:r>
            <a:endParaRPr b="1" sz="41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We are excited for </a:t>
            </a:r>
            <a:endParaRPr b="1" sz="41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 great 25-26 season!</a:t>
            </a:r>
            <a:endParaRPr b="1" sz="41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8B5EA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07750" y="817150"/>
            <a:ext cx="8728500" cy="3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Coaches</a:t>
            </a:r>
            <a:endParaRPr b="1" sz="5100" u="sng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Max Hubbard - Head Coach</a:t>
            </a:r>
            <a:endParaRPr sz="4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Brock Vestrum - Assistant Coach</a:t>
            </a:r>
            <a:endParaRPr sz="3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Seth Krause - Assistant &amp; Diving Coach</a:t>
            </a:r>
            <a:endParaRPr sz="3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669" y="4834528"/>
            <a:ext cx="6518651" cy="132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8B5EA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591463" y="535775"/>
            <a:ext cx="7961100" cy="42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Captains</a:t>
            </a:r>
            <a:endParaRPr sz="12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Daniel Budde</a:t>
            </a:r>
            <a:endParaRPr sz="3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Eli Montgomery</a:t>
            </a:r>
            <a:endParaRPr sz="3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Hantruy Nguyen </a:t>
            </a:r>
            <a:endParaRPr sz="3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Justin Raymond</a:t>
            </a:r>
            <a:endParaRPr sz="3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1" sz="3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26120" l="0" r="0" t="17057"/>
          <a:stretch/>
        </p:blipFill>
        <p:spPr>
          <a:xfrm>
            <a:off x="487950" y="4489950"/>
            <a:ext cx="8168124" cy="261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8B5EA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591450" y="125775"/>
            <a:ext cx="7961100" cy="58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u="sng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Booster Club</a:t>
            </a:r>
            <a:endParaRPr b="1" sz="4400" u="sng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Jill Hawkins</a:t>
            </a:r>
            <a:r>
              <a:rPr lang="en-US" sz="2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- President</a:t>
            </a:r>
            <a:r>
              <a:rPr lang="en-US" sz="2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Rachel Gobar</a:t>
            </a:r>
            <a:r>
              <a:rPr lang="en-US" sz="2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- Vice President</a:t>
            </a:r>
            <a:endParaRPr sz="2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Lisa Christensen </a:t>
            </a:r>
            <a:r>
              <a:rPr lang="en-US" sz="2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Treasurer</a:t>
            </a:r>
            <a:endParaRPr sz="2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Stacey Montgomery - Secretary</a:t>
            </a:r>
            <a:endParaRPr sz="2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Kris Ziegler</a:t>
            </a:r>
            <a:r>
              <a:rPr lang="en-US" sz="2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- Communications</a:t>
            </a:r>
            <a:endParaRPr sz="2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Jessica Boelman - Fundraising</a:t>
            </a:r>
            <a:endParaRPr sz="2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Lee West &amp; Kelsey Roth - Members at Large</a:t>
            </a:r>
            <a:endParaRPr sz="2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548" y="5586400"/>
            <a:ext cx="5184901" cy="10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1908175" y="117475"/>
            <a:ext cx="70563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Team Website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2087700" y="292650"/>
            <a:ext cx="7056300" cy="13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https://www.tigerfanclub.org/boysswimdive</a:t>
            </a:r>
            <a:endParaRPr sz="5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2219650" y="1682325"/>
            <a:ext cx="6696900" cy="49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Calendar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Click link to subscribe</a:t>
            </a:r>
            <a:endParaRPr sz="1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Meet schedule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Pool addresses </a:t>
            </a:r>
            <a:endParaRPr sz="2200">
              <a:solidFill>
                <a:schemeClr val="dk1"/>
              </a:solidFill>
              <a:highlight>
                <a:srgbClr val="FFFF00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FAQ about swim meets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>
                <a:solidFill>
                  <a:schemeClr val="dk1"/>
                </a:solidFill>
                <a:highlight>
                  <a:schemeClr val="accent3"/>
                </a:highlight>
                <a:latin typeface="Tahoma"/>
                <a:ea typeface="Tahoma"/>
                <a:cs typeface="Tahoma"/>
                <a:sym typeface="Tahoma"/>
              </a:rPr>
              <a:t>Volunteer sign-ups</a:t>
            </a:r>
            <a:endParaRPr sz="2400">
              <a:solidFill>
                <a:schemeClr val="dk1"/>
              </a:solidFill>
              <a:highlight>
                <a:schemeClr val="accent3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Lettering Policy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Athlete Handbook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Sponsors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Meet results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6">
            <a:alphaModFix/>
          </a:blip>
          <a:srcRect b="0" l="0" r="57142" t="0"/>
          <a:stretch/>
        </p:blipFill>
        <p:spPr>
          <a:xfrm>
            <a:off x="0" y="0"/>
            <a:ext cx="1813176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28B5EA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279925" y="188925"/>
            <a:ext cx="8607600" cy="50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/>
              <a:t>Meets at a Glance</a:t>
            </a:r>
            <a:endParaRPr b="1" sz="4400"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3813" y="849225"/>
            <a:ext cx="4439817" cy="585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49225"/>
            <a:ext cx="2059013" cy="2055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28B5EA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268200" y="287175"/>
            <a:ext cx="8607600" cy="50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/>
              <a:t>Meet Day Dress Themes</a:t>
            </a:r>
            <a:endParaRPr b="1" sz="4400"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412650" y="1139575"/>
            <a:ext cx="8331900" cy="532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500"/>
              <a:t>Home Meets</a:t>
            </a:r>
            <a:endParaRPr b="1" sz="2500"/>
          </a:p>
          <a:p>
            <a:pPr indent="-387350" lvl="0" marL="457200" rtl="0" algn="l"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Info coming from captains once season starts</a:t>
            </a:r>
            <a:endParaRPr sz="2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500"/>
              <a:t>Away Meets</a:t>
            </a:r>
            <a:endParaRPr b="1" sz="2500"/>
          </a:p>
          <a:p>
            <a:pPr indent="-387350" lvl="0" marL="457200" rtl="0" algn="l"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fancy, such as shirt and tie</a:t>
            </a:r>
            <a:endParaRPr sz="2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500"/>
              <a:t>Invites/True Team/Sections</a:t>
            </a:r>
            <a:endParaRPr b="1" sz="2500"/>
          </a:p>
          <a:p>
            <a:pPr indent="-387350" lvl="0" marL="457200" rtl="0" algn="l"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b="1" lang="en-US" sz="2500"/>
              <a:t> </a:t>
            </a:r>
            <a:r>
              <a:rPr lang="en-US" sz="2500"/>
              <a:t>Tiger pride</a:t>
            </a:r>
            <a:endParaRPr sz="2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8B5EA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268200" y="289850"/>
            <a:ext cx="8607600" cy="56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/>
              <a:t>Social Media Accounts</a:t>
            </a:r>
            <a:endParaRPr b="1" sz="4400"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875025" y="1286950"/>
            <a:ext cx="8000700" cy="532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3600"/>
              <a:t>Facebook</a:t>
            </a:r>
            <a:endParaRPr b="1" sz="3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3600"/>
              <a:t>   </a:t>
            </a:r>
            <a:r>
              <a:rPr lang="en-US" sz="3600"/>
              <a:t>Farmington Boys’ Swim and Dive</a:t>
            </a:r>
            <a:endParaRPr sz="3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3600"/>
              <a:t>Twitter</a:t>
            </a:r>
            <a:endParaRPr b="1" sz="3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3600"/>
              <a:t>   </a:t>
            </a:r>
            <a:r>
              <a:rPr lang="en-US" sz="3600"/>
              <a:t>@FHS_Swim_Dive</a:t>
            </a:r>
            <a:endParaRPr sz="3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3600"/>
              <a:t>Instagram</a:t>
            </a:r>
            <a:endParaRPr b="1" sz="3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3600"/>
              <a:t>   </a:t>
            </a:r>
            <a:r>
              <a:rPr lang="en-US" sz="3600"/>
              <a:t>@fhs_boys_swim_dive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1923525" y="166675"/>
            <a:ext cx="70563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Requirements &amp; Fees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2203975" y="1011750"/>
            <a:ext cx="6939900" cy="5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•"/>
            </a:pPr>
            <a:r>
              <a:rPr lang="en-US" sz="3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7th-12th grade</a:t>
            </a:r>
            <a:endParaRPr sz="3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•"/>
            </a:pPr>
            <a:r>
              <a:rPr lang="en-US" sz="3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Valid sports physical on file with FHS Athletics Office prior to athletic registration</a:t>
            </a:r>
            <a:endParaRPr sz="3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Tahoma"/>
              <a:buChar char="•"/>
            </a:pPr>
            <a:r>
              <a:rPr lang="en-US" sz="3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FHS Athletic Registration on RevTrak</a:t>
            </a:r>
            <a:r>
              <a:rPr lang="en-US" sz="3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en-US" sz="3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$300</a:t>
            </a:r>
            <a:r>
              <a:rPr lang="en-US" sz="3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(Open now)  </a:t>
            </a:r>
            <a:r>
              <a:rPr lang="en-US" sz="30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https://farmington-k12.revtrak.net/</a:t>
            </a:r>
            <a:endParaRPr sz="3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•"/>
            </a:pPr>
            <a:r>
              <a:rPr lang="en-US" sz="3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Booster Packag</a:t>
            </a:r>
            <a:r>
              <a:rPr lang="en-US" sz="3000">
                <a:solidFill>
                  <a:schemeClr val="dk1"/>
                </a:solidFill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rPr>
              <a:t>e </a:t>
            </a:r>
            <a:r>
              <a:rPr b="1" lang="en-US" sz="3000">
                <a:solidFill>
                  <a:schemeClr val="dk1"/>
                </a:solidFill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rPr>
              <a:t>$180</a:t>
            </a:r>
            <a:endParaRPr b="1" sz="3000">
              <a:solidFill>
                <a:schemeClr val="dk1"/>
              </a:solidFill>
              <a:highlight>
                <a:schemeClr val="lt1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chemeClr val="dk1"/>
              </a:solidFill>
              <a:highlight>
                <a:schemeClr val="lt1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chemeClr val="dk1"/>
                </a:solidFill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rPr>
              <a:t>* </a:t>
            </a:r>
            <a:r>
              <a:rPr i="1" lang="en-US" sz="3000">
                <a:solidFill>
                  <a:schemeClr val="dk1"/>
                </a:solidFill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rPr>
              <a:t>If cost is keeping your son from joining, please contact Max or Jill.</a:t>
            </a:r>
            <a:endParaRPr i="1" sz="3000">
              <a:solidFill>
                <a:schemeClr val="dk1"/>
              </a:solidFill>
              <a:highlight>
                <a:schemeClr val="lt1"/>
              </a:highlight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5">
            <a:alphaModFix/>
          </a:blip>
          <a:srcRect b="0" l="0" r="57142" t="0"/>
          <a:stretch/>
        </p:blipFill>
        <p:spPr>
          <a:xfrm>
            <a:off x="0" y="0"/>
            <a:ext cx="1813176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plate">
  <a:themeElements>
    <a:clrScheme name="template 13">
      <a:dk1>
        <a:srgbClr val="4D4D4D"/>
      </a:dk1>
      <a:lt1>
        <a:srgbClr val="FFFFFF"/>
      </a:lt1>
      <a:dk2>
        <a:srgbClr val="4D4D4D"/>
      </a:dk2>
      <a:lt2>
        <a:srgbClr val="777777"/>
      </a:lt2>
      <a:accent1>
        <a:srgbClr val="969696"/>
      </a:accent1>
      <a:accent2>
        <a:srgbClr val="C0C0C0"/>
      </a:accent2>
      <a:accent3>
        <a:srgbClr val="FFFFFF"/>
      </a:accent3>
      <a:accent4>
        <a:srgbClr val="404040"/>
      </a:accent4>
      <a:accent5>
        <a:srgbClr val="C9C9C9"/>
      </a:accent5>
      <a:accent6>
        <a:srgbClr val="AEAEAE"/>
      </a:accent6>
      <a:hlink>
        <a:srgbClr val="CC0000"/>
      </a:hlink>
      <a:folHlink>
        <a:srgbClr val="DDDDD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