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110" r:id="rId1"/>
  </p:sldMasterIdLst>
  <p:notesMasterIdLst>
    <p:notesMasterId r:id="rId25"/>
  </p:notesMasterIdLst>
  <p:sldIdLst>
    <p:sldId id="256" r:id="rId2"/>
    <p:sldId id="257" r:id="rId3"/>
    <p:sldId id="279" r:id="rId4"/>
    <p:sldId id="258" r:id="rId5"/>
    <p:sldId id="293" r:id="rId6"/>
    <p:sldId id="290" r:id="rId7"/>
    <p:sldId id="273" r:id="rId8"/>
    <p:sldId id="299" r:id="rId9"/>
    <p:sldId id="298" r:id="rId10"/>
    <p:sldId id="300" r:id="rId11"/>
    <p:sldId id="292" r:id="rId12"/>
    <p:sldId id="296" r:id="rId13"/>
    <p:sldId id="295" r:id="rId14"/>
    <p:sldId id="260" r:id="rId15"/>
    <p:sldId id="264" r:id="rId16"/>
    <p:sldId id="294" r:id="rId17"/>
    <p:sldId id="297" r:id="rId18"/>
    <p:sldId id="287" r:id="rId19"/>
    <p:sldId id="291" r:id="rId20"/>
    <p:sldId id="267" r:id="rId21"/>
    <p:sldId id="289" r:id="rId22"/>
    <p:sldId id="278" r:id="rId23"/>
    <p:sldId id="301" r:id="rId24"/>
  </p:sldIdLst>
  <p:sldSz cx="12192000" cy="6858000"/>
  <p:notesSz cx="6858000" cy="9144000"/>
  <p:embeddedFontLst>
    <p:embeddedFont>
      <p:font typeface="Gill Sans MT" panose="020B0502020104020203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uxl/wTDdFIEibM911dci2qp1MI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56730D-6446-2852-8F7A-7BD5AB23F226}" name="Hampton, Kristen (DTMB)" initials="KH" userId="S::HamptonK@michigan.gov::54f1db6a-2129-43ad-af72-78709d51c1a0" providerId="AD"/>
  <p188:author id="{08788857-B69D-D832-6D64-ADA0131B03D7}" name="Miller, Tara" initials="TM" userId="S::tacm@msu.edu::568c1467-ef40-4dce-b207-18011434c4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C6EDEE-EE6D-4098-B216-CB30DE8EB84C}" v="1" dt="2026-04-07T22:27:00.7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72" autoAdjust="0"/>
  </p:normalViewPr>
  <p:slideViewPr>
    <p:cSldViewPr snapToGrid="0">
      <p:cViewPr>
        <p:scale>
          <a:sx n="52" d="100"/>
          <a:sy n="52" d="100"/>
        </p:scale>
        <p:origin x="12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chiganstate-my.sharepoint.com/personal/tacm_msu_edu/Documents/Desktop/DeWitt%20Junior%20Panthers%20(DJP)/1%20CURRENT%20-%202026/2026%20Parent%20Meeting/PieChartData_ParentMtg202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ichiganstate-my.sharepoint.com/personal/tacm_msu_edu/Documents/Desktop/DeWitt%20Junior%20Panthers%20(DJP)/1%20CURRENT%20-%202026/2026%20Parent%20Meeting/PieChartData_ParentMtg202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Program Expenses - DJP - 2025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96-4358-85A9-91C441FB60D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96-4358-85A9-91C441FB60D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96-4358-85A9-91C441FB60D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C96-4358-85A9-91C441FB60D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C96-4358-85A9-91C441FB60D4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C96-4358-85A9-91C441FB60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C96-4358-85A9-91C441FB60D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C96-4358-85A9-91C441FB60D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C96-4358-85A9-91C441FB60D4}"/>
              </c:ext>
            </c:extLst>
          </c:dPt>
          <c:dLbls>
            <c:dLbl>
              <c:idx val="0"/>
              <c:layout>
                <c:manualLayout>
                  <c:x val="-0.18264060777502755"/>
                  <c:y val="0.1270017489058623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96-4358-85A9-91C441FB60D4}"/>
                </c:ext>
              </c:extLst>
            </c:dLbl>
            <c:dLbl>
              <c:idx val="1"/>
              <c:layout>
                <c:manualLayout>
                  <c:x val="-0.17832374801533651"/>
                  <c:y val="-0.1569998051622956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96-4358-85A9-91C441FB60D4}"/>
                </c:ext>
              </c:extLst>
            </c:dLbl>
            <c:dLbl>
              <c:idx val="2"/>
              <c:layout>
                <c:manualLayout>
                  <c:x val="-1.3727111369955141E-2"/>
                  <c:y val="-4.540158691950921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96-4358-85A9-91C441FB60D4}"/>
                </c:ext>
              </c:extLst>
            </c:dLbl>
            <c:dLbl>
              <c:idx val="3"/>
              <c:layout>
                <c:manualLayout>
                  <c:x val="-2.032850080773204E-2"/>
                  <c:y val="-2.4991816121395349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96-4358-85A9-91C441FB60D4}"/>
                </c:ext>
              </c:extLst>
            </c:dLbl>
            <c:dLbl>
              <c:idx val="4"/>
              <c:layout>
                <c:manualLayout>
                  <c:x val="-8.5307307952751724E-3"/>
                  <c:y val="-5.8128357967599596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C96-4358-85A9-91C441FB60D4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C96-4358-85A9-91C441FB60D4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5C96-4358-85A9-91C441FB60D4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5C96-4358-85A9-91C441FB60D4}"/>
                </c:ext>
              </c:extLst>
            </c:dLbl>
            <c:dLbl>
              <c:idx val="8"/>
              <c:layout>
                <c:manualLayout>
                  <c:x val="0.10618773009963184"/>
                  <c:y val="0.10757033675878559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C96-4358-85A9-91C441FB60D4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156082"/>
                </a:solidFill>
                <a:round/>
              </a:ln>
              <a:effectLst>
                <a:outerShdw blurRad="50800" dist="38100" dir="2700000" algn="tl" rotWithShape="0">
                  <a:srgbClr val="15608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Field Maintenance &amp; Facilities</c:v>
                </c:pt>
                <c:pt idx="1">
                  <c:v>Annual Participation </c:v>
                </c:pt>
                <c:pt idx="2">
                  <c:v>AED Equipment</c:v>
                </c:pt>
                <c:pt idx="3">
                  <c:v>Athletic Training On-Site</c:v>
                </c:pt>
                <c:pt idx="4">
                  <c:v>Program Memberships &amp; Registrations</c:v>
                </c:pt>
                <c:pt idx="5">
                  <c:v>Athlete Insurance</c:v>
                </c:pt>
                <c:pt idx="6">
                  <c:v>Ref fees</c:v>
                </c:pt>
                <c:pt idx="7">
                  <c:v>Concessions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_("$"* #,##0.00_);_("$"* \(#,##0.00\);_("$"* "-"??_);_(@_)</c:formatCode>
                <c:ptCount val="9"/>
                <c:pt idx="0">
                  <c:v>19566.739999999998</c:v>
                </c:pt>
                <c:pt idx="1">
                  <c:v>8746.7900000000009</c:v>
                </c:pt>
                <c:pt idx="2">
                  <c:v>2676.43</c:v>
                </c:pt>
                <c:pt idx="3">
                  <c:v>1740</c:v>
                </c:pt>
                <c:pt idx="4">
                  <c:v>7929.88</c:v>
                </c:pt>
                <c:pt idx="5">
                  <c:v>5624.34</c:v>
                </c:pt>
                <c:pt idx="6">
                  <c:v>7940</c:v>
                </c:pt>
                <c:pt idx="7">
                  <c:v>4226.0600000000004</c:v>
                </c:pt>
                <c:pt idx="8">
                  <c:v>15234.960000000006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C96-4358-85A9-91C441FB60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Percentage of Program Budget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5C96-4358-85A9-91C441FB60D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5C96-4358-85A9-91C441FB60D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5C96-4358-85A9-91C441FB60D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5C96-4358-85A9-91C441FB60D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5C96-4358-85A9-91C441FB60D4}"/>
              </c:ext>
            </c:extLst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5C96-4358-85A9-91C441FB60D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5C96-4358-85A9-91C441FB60D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alpha val="90000"/>
                </a:schemeClr>
              </a:solidFill>
              <a:ln w="19050">
                <a:solidFill>
                  <a:schemeClr val="accent2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2-5C96-4358-85A9-91C441FB60D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  <a:alpha val="90000"/>
                </a:schemeClr>
              </a:solidFill>
              <a:ln w="19050">
                <a:solidFill>
                  <a:schemeClr val="accent3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60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4-5C96-4358-85A9-91C441FB60D4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5C96-4358-85A9-91C441FB60D4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5C96-4358-85A9-91C441FB60D4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5C96-4358-85A9-91C441FB60D4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5C96-4358-85A9-91C441FB60D4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5C96-4358-85A9-91C441FB60D4}"/>
                </c:ext>
              </c:extLst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5C96-4358-85A9-91C441FB60D4}"/>
                </c:ext>
              </c:extLst>
            </c:dLbl>
            <c:dLbl>
              <c:idx val="6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5C96-4358-85A9-91C441FB60D4}"/>
                </c:ext>
              </c:extLst>
            </c:dLbl>
            <c:dLbl>
              <c:idx val="7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5C96-4358-85A9-91C441FB60D4}"/>
                </c:ext>
              </c:extLst>
            </c:dLbl>
            <c:dLbl>
              <c:idx val="8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5C96-4358-85A9-91C441FB60D4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97132"/>
                </a:solidFill>
                <a:round/>
              </a:ln>
              <a:effectLst>
                <a:outerShdw blurRad="50800" dist="38100" dir="2700000" algn="tl" rotWithShape="0">
                  <a:srgbClr val="E9713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Field Maintenance &amp; Facilities</c:v>
                </c:pt>
                <c:pt idx="1">
                  <c:v>Annual Participation </c:v>
                </c:pt>
                <c:pt idx="2">
                  <c:v>AED Equipment</c:v>
                </c:pt>
                <c:pt idx="3">
                  <c:v>Athletic Training On-Site</c:v>
                </c:pt>
                <c:pt idx="4">
                  <c:v>Program Memberships &amp; Registrations</c:v>
                </c:pt>
                <c:pt idx="5">
                  <c:v>Athlete Insurance</c:v>
                </c:pt>
                <c:pt idx="6">
                  <c:v>Ref fees</c:v>
                </c:pt>
                <c:pt idx="7">
                  <c:v>Concessions</c:v>
                </c:pt>
                <c:pt idx="8">
                  <c:v>OTHER</c:v>
                </c:pt>
              </c:strCache>
            </c:strRef>
          </c:cat>
          <c:val>
            <c:numRef>
              <c:f>Sheet1!$C$2:$C$10</c:f>
              <c:numCache>
                <c:formatCode>0.00%</c:formatCode>
                <c:ptCount val="9"/>
                <c:pt idx="0">
                  <c:v>0.26554504839506438</c:v>
                </c:pt>
                <c:pt idx="1">
                  <c:v>0.11870484167784034</c:v>
                </c:pt>
                <c:pt idx="2">
                  <c:v>3.6322490812266232E-2</c:v>
                </c:pt>
                <c:pt idx="3">
                  <c:v>2.3613968612421491E-2</c:v>
                </c:pt>
                <c:pt idx="4">
                  <c:v>0.10761835483923503</c:v>
                </c:pt>
                <c:pt idx="5">
                  <c:v>7.6329303577923391E-2</c:v>
                </c:pt>
                <c:pt idx="6">
                  <c:v>0.10775569585208428</c:v>
                </c:pt>
                <c:pt idx="7">
                  <c:v>5.7352901261040215E-2</c:v>
                </c:pt>
                <c:pt idx="8">
                  <c:v>0.20675739497212475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5C96-4358-85A9-91C441FB60D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DJP Expenses - 2025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ADA-45BE-9015-06CD1719CB5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ADA-45BE-9015-06CD1719CB5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ADA-45BE-9015-06CD1719CB52}"/>
              </c:ext>
            </c:extLst>
          </c:dPt>
          <c:dLbls>
            <c:dLbl>
              <c:idx val="0"/>
              <c:layout>
                <c:manualLayout>
                  <c:x val="-0.1853584037132851"/>
                  <c:y val="-0.2143444256662153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0509F275-2038-47F6-9EFF-7FC3FF211649}" type="CATEGORYNAME">
                      <a:rPr lang="en-US" sz="1050" dirty="0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79513116513889"/>
                      <c:h val="0.106672695466540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DA-45BE-9015-06CD1719CB52}"/>
                </c:ext>
              </c:extLst>
            </c:dLbl>
            <c:dLbl>
              <c:idx val="1"/>
              <c:layout>
                <c:manualLayout>
                  <c:x val="0.15671334778556695"/>
                  <c:y val="7.7606522524540728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DA-45BE-9015-06CD1719CB52}"/>
                </c:ext>
              </c:extLst>
            </c:dLbl>
            <c:dLbl>
              <c:idx val="2"/>
              <c:layout>
                <c:manualLayout>
                  <c:x val="0.11818946352652919"/>
                  <c:y val="0.10156825666654587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DA-45BE-9015-06CD1719CB52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156082"/>
                </a:solidFill>
                <a:round/>
              </a:ln>
              <a:effectLst>
                <a:outerShdw blurRad="50800" dist="38100" dir="2700000" algn="tl" rotWithShape="0">
                  <a:srgbClr val="15608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Sheet1!$A$26:$A$28</c:f>
              <c:strCache>
                <c:ptCount val="3"/>
                <c:pt idx="0">
                  <c:v>Program Expenses</c:v>
                </c:pt>
                <c:pt idx="1">
                  <c:v>Football Expenses</c:v>
                </c:pt>
                <c:pt idx="2">
                  <c:v>Cheer Expenses</c:v>
                </c:pt>
              </c:strCache>
            </c:strRef>
          </c:cat>
          <c:val>
            <c:numRef>
              <c:f>Sheet1!$B$26:$B$28</c:f>
              <c:numCache>
                <c:formatCode>_("$"* #,##0.00_);_("$"* \(#,##0.00\);_("$"* "-"??_);_(@_)</c:formatCode>
                <c:ptCount val="3"/>
                <c:pt idx="0">
                  <c:v>73685.2</c:v>
                </c:pt>
                <c:pt idx="1">
                  <c:v>14259.310000000001</c:v>
                </c:pt>
                <c:pt idx="2">
                  <c:v>10241.76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DA-45BE-9015-06CD1719CB52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3ADA-45BE-9015-06CD1719CB5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3ADA-45BE-9015-06CD1719CB5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3ADA-45BE-9015-06CD1719CB52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ADA-45BE-9015-06CD1719CB52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3ADA-45BE-9015-06CD1719CB52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ADA-45BE-9015-06CD1719CB52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97132"/>
                </a:solidFill>
                <a:round/>
              </a:ln>
              <a:effectLst>
                <a:outerShdw blurRad="50800" dist="38100" dir="2700000" algn="tl" rotWithShape="0">
                  <a:srgbClr val="E9713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Sheet1!$A$26:$A$28</c:f>
              <c:strCache>
                <c:ptCount val="3"/>
                <c:pt idx="0">
                  <c:v>Program Expenses</c:v>
                </c:pt>
                <c:pt idx="1">
                  <c:v>Football Expenses</c:v>
                </c:pt>
                <c:pt idx="2">
                  <c:v>Cheer Expenses</c:v>
                </c:pt>
              </c:strCache>
            </c:strRef>
          </c:cat>
          <c:val>
            <c:numRef>
              <c:f>Sheet1!$C$26:$C$28</c:f>
              <c:numCache>
                <c:formatCode>0%</c:formatCode>
                <c:ptCount val="3"/>
                <c:pt idx="0">
                  <c:v>0.75046337945213726</c:v>
                </c:pt>
                <c:pt idx="1">
                  <c:v>0.14522712798846521</c:v>
                </c:pt>
                <c:pt idx="2">
                  <c:v>0.10430949255939757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ADA-45BE-9015-06CD1719CB5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DJP</a:t>
            </a:r>
            <a:r>
              <a:rPr lang="en-US" baseline="0"/>
              <a:t> INCOME - 2025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B3C-40BC-91A3-AFBEC6AB198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B3C-40BC-91A3-AFBEC6AB198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B3C-40BC-91A3-AFBEC6AB198F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B3C-40BC-91A3-AFBEC6AB198F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B3C-40BC-91A3-AFBEC6AB198F}"/>
              </c:ext>
            </c:extLst>
          </c:dPt>
          <c:dLbls>
            <c:dLbl>
              <c:idx val="0"/>
              <c:layout>
                <c:manualLayout>
                  <c:x val="-0.20403499562554692"/>
                  <c:y val="-4.5967476891475526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51377952755909"/>
                      <c:h val="0.119173913043478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B3C-40BC-91A3-AFBEC6AB198F}"/>
                </c:ext>
              </c:extLst>
            </c:dLbl>
            <c:dLbl>
              <c:idx val="1"/>
              <c:layout>
                <c:manualLayout>
                  <c:x val="1.4310367454068242E-2"/>
                  <c:y val="-8.0323861691201648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3C-40BC-91A3-AFBEC6AB198F}"/>
                </c:ext>
              </c:extLst>
            </c:dLbl>
            <c:dLbl>
              <c:idx val="2"/>
              <c:layout>
                <c:manualLayout>
                  <c:x val="6.4620297462817153E-2"/>
                  <c:y val="-6.325094145840465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3C-40BC-91A3-AFBEC6AB198F}"/>
                </c:ext>
              </c:extLst>
            </c:dLbl>
            <c:dLbl>
              <c:idx val="3"/>
              <c:layout>
                <c:manualLayout>
                  <c:x val="4.2891513560804874E-2"/>
                  <c:y val="2.6859979459089352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3C-40BC-91A3-AFBEC6AB198F}"/>
                </c:ext>
              </c:extLst>
            </c:dLbl>
            <c:dLbl>
              <c:idx val="4"/>
              <c:layout>
                <c:manualLayout>
                  <c:x val="0.19272856197253094"/>
                  <c:y val="0.104594343616995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E5C32D32-FCB3-4EFD-B244-36B5B70F8319}" type="CATEGORYNAME">
                      <a:rPr lang="en-US" sz="90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605072903441124"/>
                      <c:h val="6.26194488817013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B3C-40BC-91A3-AFBEC6AB198F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156082"/>
                </a:solidFill>
                <a:round/>
              </a:ln>
              <a:effectLst>
                <a:outerShdw blurRad="50800" dist="38100" dir="2700000" algn="tl" rotWithShape="0">
                  <a:srgbClr val="15608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Sheet1!$A$16:$A$20</c:f>
              <c:strCache>
                <c:ptCount val="5"/>
                <c:pt idx="0">
                  <c:v>Athlete Registration</c:v>
                </c:pt>
                <c:pt idx="1">
                  <c:v>Yard Sign Sales</c:v>
                </c:pt>
                <c:pt idx="2">
                  <c:v>Fundraising</c:v>
                </c:pt>
                <c:pt idx="3">
                  <c:v>Annual Sponsorships</c:v>
                </c:pt>
                <c:pt idx="4">
                  <c:v>Concessions &amp; Spiritwear</c:v>
                </c:pt>
              </c:strCache>
            </c:strRef>
          </c:cat>
          <c:val>
            <c:numRef>
              <c:f>Sheet1!$B$16:$B$20</c:f>
              <c:numCache>
                <c:formatCode>_("$"* #,##0.00_);_("$"* \(#,##0.00\);_("$"* "-"??_);_(@_)</c:formatCode>
                <c:ptCount val="5"/>
                <c:pt idx="0">
                  <c:v>64682.97</c:v>
                </c:pt>
                <c:pt idx="1">
                  <c:v>1719.75</c:v>
                </c:pt>
                <c:pt idx="2">
                  <c:v>20817.39</c:v>
                </c:pt>
                <c:pt idx="3">
                  <c:v>9039.58</c:v>
                </c:pt>
                <c:pt idx="4">
                  <c:v>11708.15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B3C-40BC-91A3-AFBEC6AB198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1B3C-40BC-91A3-AFBEC6AB198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1B3C-40BC-91A3-AFBEC6AB198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1B3C-40BC-91A3-AFBEC6AB198F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1B3C-40BC-91A3-AFBEC6AB198F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1B3C-40BC-91A3-AFBEC6AB198F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B3C-40BC-91A3-AFBEC6AB198F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B3C-40BC-91A3-AFBEC6AB198F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B3C-40BC-91A3-AFBEC6AB198F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B3C-40BC-91A3-AFBEC6AB198F}"/>
                </c:ext>
              </c:extLst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B3C-40BC-91A3-AFBEC6AB198F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97132"/>
                </a:solidFill>
                <a:round/>
              </a:ln>
              <a:effectLst>
                <a:outerShdw blurRad="50800" dist="38100" dir="2700000" algn="tl" rotWithShape="0">
                  <a:srgbClr val="E9713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Sheet1!$A$16:$A$20</c:f>
              <c:strCache>
                <c:ptCount val="5"/>
                <c:pt idx="0">
                  <c:v>Athlete Registration</c:v>
                </c:pt>
                <c:pt idx="1">
                  <c:v>Yard Sign Sales</c:v>
                </c:pt>
                <c:pt idx="2">
                  <c:v>Fundraising</c:v>
                </c:pt>
                <c:pt idx="3">
                  <c:v>Annual Sponsorships</c:v>
                </c:pt>
                <c:pt idx="4">
                  <c:v>Concessions &amp; Spiritwear</c:v>
                </c:pt>
              </c:strCache>
            </c:strRef>
          </c:cat>
          <c:val>
            <c:numRef>
              <c:f>Sheet1!$C$16:$C$20</c:f>
              <c:numCache>
                <c:formatCode>0.00%</c:formatCode>
                <c:ptCount val="5"/>
                <c:pt idx="0">
                  <c:v>0.59909478600294308</c:v>
                </c:pt>
                <c:pt idx="1">
                  <c:v>1.592835422103471E-2</c:v>
                </c:pt>
                <c:pt idx="2">
                  <c:v>0.19281102594994953</c:v>
                </c:pt>
                <c:pt idx="3">
                  <c:v>8.3724746183678395E-2</c:v>
                </c:pt>
                <c:pt idx="4">
                  <c:v>0.10844108764239425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B3C-40BC-91A3-AFBEC6AB198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4F3D6A80-CA2D-F469-B093-A1D397ED6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>
            <a:extLst>
              <a:ext uri="{FF2B5EF4-FFF2-40B4-BE49-F238E27FC236}">
                <a16:creationId xmlns:a16="http://schemas.microsoft.com/office/drawing/2014/main" id="{13B09A95-2043-ED5E-9475-DA739A1B17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>
            <a:extLst>
              <a:ext uri="{FF2B5EF4-FFF2-40B4-BE49-F238E27FC236}">
                <a16:creationId xmlns:a16="http://schemas.microsoft.com/office/drawing/2014/main" id="{FEDFF8F6-4EAB-A76F-CC35-0E946BACAE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3012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2F98C399-6CA6-A8F6-70B8-9F5A6E2F3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>
            <a:extLst>
              <a:ext uri="{FF2B5EF4-FFF2-40B4-BE49-F238E27FC236}">
                <a16:creationId xmlns:a16="http://schemas.microsoft.com/office/drawing/2014/main" id="{C24A530D-7423-CC32-F37E-A49A2C1AC4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>
            <a:extLst>
              <a:ext uri="{FF2B5EF4-FFF2-40B4-BE49-F238E27FC236}">
                <a16:creationId xmlns:a16="http://schemas.microsoft.com/office/drawing/2014/main" id="{DE3EB7CB-797B-3A39-9819-000EEBE7BA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7098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C59579B6-BA3E-9965-74E7-848056FD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35EE0ABF-14F0-1FDA-3538-1FA3C02D6A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>
            <a:extLst>
              <a:ext uri="{FF2B5EF4-FFF2-40B4-BE49-F238E27FC236}">
                <a16:creationId xmlns:a16="http://schemas.microsoft.com/office/drawing/2014/main" id="{3FA54DAC-EE0A-1C13-FE2B-A609937DDE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5842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7AF289FC-259E-80CE-09E8-7F99DE5FE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>
            <a:extLst>
              <a:ext uri="{FF2B5EF4-FFF2-40B4-BE49-F238E27FC236}">
                <a16:creationId xmlns:a16="http://schemas.microsoft.com/office/drawing/2014/main" id="{8B564230-0EF1-0315-03BE-9535604839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>
            <a:extLst>
              <a:ext uri="{FF2B5EF4-FFF2-40B4-BE49-F238E27FC236}">
                <a16:creationId xmlns:a16="http://schemas.microsoft.com/office/drawing/2014/main" id="{B2117661-952A-5304-6966-D1422747EC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11501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629D208B-CB5B-6FE2-B025-17ECD61F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A81B7B80-2593-9F02-D173-83A42B9E41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>
            <a:extLst>
              <a:ext uri="{FF2B5EF4-FFF2-40B4-BE49-F238E27FC236}">
                <a16:creationId xmlns:a16="http://schemas.microsoft.com/office/drawing/2014/main" id="{310BA887-E430-2831-D647-E4D6DA4899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422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01E90E3-4978-E156-67E1-B69921710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>
            <a:extLst>
              <a:ext uri="{FF2B5EF4-FFF2-40B4-BE49-F238E27FC236}">
                <a16:creationId xmlns:a16="http://schemas.microsoft.com/office/drawing/2014/main" id="{902507FC-8F63-E9A3-9BFC-5F46B513D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9:notes">
            <a:extLst>
              <a:ext uri="{FF2B5EF4-FFF2-40B4-BE49-F238E27FC236}">
                <a16:creationId xmlns:a16="http://schemas.microsoft.com/office/drawing/2014/main" id="{9C86120A-5B76-95F9-694E-C5979C99F9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1882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7d76fcde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7d76fcde1_2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27d76fcde1_2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C2FC1BA-4B58-F0FD-7F93-D607880D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>
            <a:extLst>
              <a:ext uri="{FF2B5EF4-FFF2-40B4-BE49-F238E27FC236}">
                <a16:creationId xmlns:a16="http://schemas.microsoft.com/office/drawing/2014/main" id="{3FE0C459-AC52-9925-40CD-1136D13095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9:notes">
            <a:extLst>
              <a:ext uri="{FF2B5EF4-FFF2-40B4-BE49-F238E27FC236}">
                <a16:creationId xmlns:a16="http://schemas.microsoft.com/office/drawing/2014/main" id="{372BFEC3-3E20-C3AD-866E-814F8876E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144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DF41D170-209C-DE67-1C12-92663A1F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>
            <a:extLst>
              <a:ext uri="{FF2B5EF4-FFF2-40B4-BE49-F238E27FC236}">
                <a16:creationId xmlns:a16="http://schemas.microsoft.com/office/drawing/2014/main" id="{36CC1A94-1C3F-DAB0-76C7-5960178C3C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4:notes">
            <a:extLst>
              <a:ext uri="{FF2B5EF4-FFF2-40B4-BE49-F238E27FC236}">
                <a16:creationId xmlns:a16="http://schemas.microsoft.com/office/drawing/2014/main" id="{D7A23EF2-24AC-C3E9-CDD1-010A896C86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634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4A9847CA-ADFF-DEA4-EDF1-945655C8A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DDE5BEFA-51E6-0051-09A4-9BF0CE1C7F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>
            <a:extLst>
              <a:ext uri="{FF2B5EF4-FFF2-40B4-BE49-F238E27FC236}">
                <a16:creationId xmlns:a16="http://schemas.microsoft.com/office/drawing/2014/main" id="{794CE25A-BBD7-C3E8-E14D-57998BFDA9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316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46442390-43FF-1DD6-2675-81DEC74E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9A9C6FF8-CA20-0648-F63F-4B09BA419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>
            <a:extLst>
              <a:ext uri="{FF2B5EF4-FFF2-40B4-BE49-F238E27FC236}">
                <a16:creationId xmlns:a16="http://schemas.microsoft.com/office/drawing/2014/main" id="{5440A151-C8C2-2F10-3CBA-12AAF63051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001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20FF8364-272C-61E3-AD0A-4A76B2D7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>
            <a:extLst>
              <a:ext uri="{FF2B5EF4-FFF2-40B4-BE49-F238E27FC236}">
                <a16:creationId xmlns:a16="http://schemas.microsoft.com/office/drawing/2014/main" id="{F11CD70B-F8F8-5F65-CFB4-B4A01B2EA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5:notes">
            <a:extLst>
              <a:ext uri="{FF2B5EF4-FFF2-40B4-BE49-F238E27FC236}">
                <a16:creationId xmlns:a16="http://schemas.microsoft.com/office/drawing/2014/main" id="{1746D9A6-6117-68FF-34FA-9EFBE37D2D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600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3C7255A7-2755-166B-D908-B4563C79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>
            <a:extLst>
              <a:ext uri="{FF2B5EF4-FFF2-40B4-BE49-F238E27FC236}">
                <a16:creationId xmlns:a16="http://schemas.microsoft.com/office/drawing/2014/main" id="{76D645A1-21E2-28DF-F0B9-736793F5F3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8:notes">
            <a:extLst>
              <a:ext uri="{FF2B5EF4-FFF2-40B4-BE49-F238E27FC236}">
                <a16:creationId xmlns:a16="http://schemas.microsoft.com/office/drawing/2014/main" id="{B52D9ACC-D2D0-DDB1-F0EF-3E3F51FA99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38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91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54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8376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7410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963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6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2753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338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2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ewittjuniorpanthers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dewittjrpanthers.org/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s://docs.google.com/forms/d/e/1FAIpQLSdnCe3YihEKjhfmcHR4D4nCW6MsGFaUPPcAh3DlT7HosYIY6A/viewfor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singstatejournal.com/story/sports/high-school/2025/11/30/dewitt-mount-pleasant-football-mhsaa-division3-state-final/87538690007/?gnt-cfr=1&amp;gca-cat=p&amp;gca-uir=true&amp;gca-epti=z116052p119950c119950e004900v116052d--34--b--34--&amp;gca-ft=219&amp;gca-ds=soph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0" y="1879771"/>
            <a:ext cx="4654296" cy="3253544"/>
          </a:xfrm>
          <a:prstGeom prst="rect">
            <a:avLst/>
          </a:prstGeom>
        </p:spPr>
        <p:txBody>
          <a:bodyPr spcFirstLastPara="1" vert="horz" lIns="274320" tIns="182880" rIns="274320" bIns="182880" rtlCol="0" anchor="ctr" anchorCtr="1">
            <a:normAutofit/>
          </a:bodyPr>
          <a:lstStyle/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r>
              <a:rPr lang="en-US" sz="20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2026 </a:t>
            </a: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r>
              <a:rPr lang="en-US" sz="20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DeWitt Junior </a:t>
            </a:r>
            <a:r>
              <a:rPr lang="en-US" sz="2000" b="1" i="0" u="none" strike="noStrike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PantherS</a:t>
            </a:r>
            <a:endParaRPr lang="en-US" sz="2000" b="1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endParaRPr lang="en-US" sz="2000" b="1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r>
              <a:rPr lang="en-US" sz="20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Football</a:t>
            </a:r>
            <a:endParaRPr lang="en-US" sz="2000" b="1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r>
              <a:rPr lang="en-US" sz="20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Parent Meeting</a:t>
            </a:r>
          </a:p>
          <a:p>
            <a:pPr marL="0"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600"/>
            </a:pPr>
            <a:endParaRPr lang="en-US" b="1" i="0" u="none" strike="noStrike" cap="all" spc="200" dirty="0">
              <a:solidFill>
                <a:srgbClr val="262626"/>
              </a:solidFill>
              <a:highlight>
                <a:schemeClr val="dk2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CEBAAEF-3E73-4D85-9A3C-E40FEAFA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94376" y="666944"/>
            <a:ext cx="6257544" cy="5209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16">
          <a:extLst>
            <a:ext uri="{FF2B5EF4-FFF2-40B4-BE49-F238E27FC236}">
              <a16:creationId xmlns:a16="http://schemas.microsoft.com/office/drawing/2014/main" id="{649A9E22-A991-2230-D4D3-D749E50D1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>
            <a:extLst>
              <a:ext uri="{FF2B5EF4-FFF2-40B4-BE49-F238E27FC236}">
                <a16:creationId xmlns:a16="http://schemas.microsoft.com/office/drawing/2014/main" id="{E9E705AE-4F74-84D0-6B34-208D8C459123}"/>
              </a:ext>
            </a:extLst>
          </p:cNvPr>
          <p:cNvSpPr/>
          <p:nvPr/>
        </p:nvSpPr>
        <p:spPr>
          <a:xfrm>
            <a:off x="3534986" y="20461"/>
            <a:ext cx="4781045" cy="1835268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How does </a:t>
            </a:r>
            <a:r>
              <a:rPr lang="en-US" sz="2800" b="1" i="1" u="none" strike="noStrike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</a:t>
            </a: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 generate income?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4744A8-339C-E0A9-7D89-FCA62D6A88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743762"/>
              </p:ext>
            </p:extLst>
          </p:nvPr>
        </p:nvGraphicFramePr>
        <p:xfrm>
          <a:off x="4759890" y="1855729"/>
          <a:ext cx="7853333" cy="455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1F26434-46AF-9617-C9A6-0223172AA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26" y="1855729"/>
            <a:ext cx="4926493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6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16">
          <a:extLst>
            <a:ext uri="{FF2B5EF4-FFF2-40B4-BE49-F238E27FC236}">
              <a16:creationId xmlns:a16="http://schemas.microsoft.com/office/drawing/2014/main" id="{CC41FB12-26D0-166B-3126-D65A8DCA4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>
            <a:extLst>
              <a:ext uri="{FF2B5EF4-FFF2-40B4-BE49-F238E27FC236}">
                <a16:creationId xmlns:a16="http://schemas.microsoft.com/office/drawing/2014/main" id="{90B31744-7A93-B383-CFB8-FE7AF4D69A00}"/>
              </a:ext>
            </a:extLst>
          </p:cNvPr>
          <p:cNvSpPr/>
          <p:nvPr/>
        </p:nvSpPr>
        <p:spPr>
          <a:xfrm>
            <a:off x="2444149" y="173645"/>
            <a:ext cx="7303701" cy="1835268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2026 DJP Fundraising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8" name="Google Shape;218;p18">
            <a:extLst>
              <a:ext uri="{FF2B5EF4-FFF2-40B4-BE49-F238E27FC236}">
                <a16:creationId xmlns:a16="http://schemas.microsoft.com/office/drawing/2014/main" id="{7779D36E-5087-E9F9-A3E9-B703396B7CB2}"/>
              </a:ext>
            </a:extLst>
          </p:cNvPr>
          <p:cNvSpPr/>
          <p:nvPr/>
        </p:nvSpPr>
        <p:spPr>
          <a:xfrm>
            <a:off x="6606283" y="2008913"/>
            <a:ext cx="5190382" cy="269557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rgbClr val="FF0000"/>
                </a:solidFill>
                <a:sym typeface="Calibri"/>
              </a:rPr>
              <a:t>** NEW for 2026 ** </a:t>
            </a:r>
          </a:p>
          <a:p>
            <a:pPr marL="342900" marR="0" lvl="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</a:pPr>
            <a:r>
              <a:rPr lang="en-US" sz="2400" b="1" dirty="0">
                <a:solidFill>
                  <a:srgbClr val="FF0000"/>
                </a:solidFill>
                <a:sym typeface="Calibri"/>
              </a:rPr>
              <a:t>   </a:t>
            </a:r>
            <a:r>
              <a:rPr lang="en-US" sz="2400" i="0" u="none" strike="noStrike" cap="none" dirty="0">
                <a:sym typeface="Calibri"/>
              </a:rPr>
              <a:t>Mrs. Fields 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Cookie Dough Sales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sym typeface="Calibri"/>
              </a:rPr>
              <a:t>** NEW for 2026 ** </a:t>
            </a:r>
          </a:p>
          <a:p>
            <a:pPr marL="342900" marR="0" lvl="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</a:pPr>
            <a:r>
              <a:rPr lang="en-US" sz="2400" b="1" dirty="0">
                <a:solidFill>
                  <a:srgbClr val="FF0000"/>
                </a:solidFill>
                <a:sym typeface="Calibri"/>
              </a:rPr>
              <a:t>  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Team-Fi Calendar Fundraiser</a:t>
            </a: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CC7B9-9F4B-7264-0DDC-3407ACF1E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5" y="1818409"/>
            <a:ext cx="6197701" cy="41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8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3E8F2FC0-73E2-DD88-4BE8-A6576908C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E7CF84B7-948B-CC05-B574-F697F680FF24}"/>
              </a:ext>
            </a:extLst>
          </p:cNvPr>
          <p:cNvSpPr/>
          <p:nvPr/>
        </p:nvSpPr>
        <p:spPr>
          <a:xfrm>
            <a:off x="653958" y="440658"/>
            <a:ext cx="6039169" cy="433916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0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2026 – 2028 DJP fundraising plan</a:t>
            </a:r>
            <a:endParaRPr lang="en-US" sz="2000" b="0" i="0" u="none" strike="noStrike" cap="all" spc="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" name="Google Shape;117;p5">
            <a:extLst>
              <a:ext uri="{FF2B5EF4-FFF2-40B4-BE49-F238E27FC236}">
                <a16:creationId xmlns:a16="http://schemas.microsoft.com/office/drawing/2014/main" id="{664E0047-E9C7-F36E-5351-3EBF263B41ED}"/>
              </a:ext>
            </a:extLst>
          </p:cNvPr>
          <p:cNvSpPr/>
          <p:nvPr/>
        </p:nvSpPr>
        <p:spPr>
          <a:xfrm>
            <a:off x="120702" y="1680387"/>
            <a:ext cx="5815174" cy="47523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114300" lvl="2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9144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sp>
        <p:nvSpPr>
          <p:cNvPr id="3" name="Google Shape;218;p18">
            <a:extLst>
              <a:ext uri="{FF2B5EF4-FFF2-40B4-BE49-F238E27FC236}">
                <a16:creationId xmlns:a16="http://schemas.microsoft.com/office/drawing/2014/main" id="{DA127381-4699-936A-0ECB-5B57EF5BFBF8}"/>
              </a:ext>
            </a:extLst>
          </p:cNvPr>
          <p:cNvSpPr/>
          <p:nvPr/>
        </p:nvSpPr>
        <p:spPr>
          <a:xfrm>
            <a:off x="307459" y="1064118"/>
            <a:ext cx="6732168" cy="513626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62500" lnSpcReduction="20000"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2-Year Phase In Approach for New Athlete Uniforms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Footbal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l Jerseys – 2-Year Phase-in Approach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2026 – 7</a:t>
            </a:r>
            <a:r>
              <a:rPr 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&amp; 8</a:t>
            </a:r>
            <a:r>
              <a:rPr 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 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2027 – 4</a:t>
            </a:r>
            <a:r>
              <a:rPr 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– 6</a:t>
            </a:r>
            <a:r>
              <a:rPr 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Estimated Total for New Football Jerseys = $17,500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New Cheer Uniforms – 3-Year Phase-in Approach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2026 – Replenishment of 4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-6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2027 – Remainder of 4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-6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 + Replenishment of 7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-8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2028 – Remainder of 7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-8</a:t>
            </a:r>
            <a:r>
              <a:rPr lang="en-US" sz="2400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th</a:t>
            </a: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 Grade</a:t>
            </a:r>
          </a:p>
          <a:p>
            <a:pPr marL="10287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Estimated Total for New Cheer Uniforms = $35,000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2026 Fundraising NEED = $17,500; GOAL = $20,000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2027 Fundraising NEED = $20,000; GOAL = $22,500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2028 Fundraising NEED = $15,000; GOAL = $17,500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7AB0FB-8268-C407-AF5C-57D1FC4E9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80532" y="327025"/>
            <a:ext cx="4657510" cy="3101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66FE9F-E5E7-E0CD-410E-7AE5136E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384" y="3632251"/>
            <a:ext cx="4506647" cy="30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3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16">
          <a:extLst>
            <a:ext uri="{FF2B5EF4-FFF2-40B4-BE49-F238E27FC236}">
              <a16:creationId xmlns:a16="http://schemas.microsoft.com/office/drawing/2014/main" id="{FA5105BD-422A-82E2-0578-A037FF968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>
            <a:extLst>
              <a:ext uri="{FF2B5EF4-FFF2-40B4-BE49-F238E27FC236}">
                <a16:creationId xmlns:a16="http://schemas.microsoft.com/office/drawing/2014/main" id="{CA20F59C-A545-E180-A6DC-A491F0E5F7AE}"/>
              </a:ext>
            </a:extLst>
          </p:cNvPr>
          <p:cNvSpPr/>
          <p:nvPr/>
        </p:nvSpPr>
        <p:spPr>
          <a:xfrm>
            <a:off x="6606283" y="335556"/>
            <a:ext cx="4928492" cy="1178905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fontScale="92500" lnSpcReduction="100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How does </a:t>
            </a:r>
            <a:r>
              <a:rPr lang="en-US" sz="2800" b="1" i="1" u="none" strike="noStrike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</a:t>
            </a: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</a:p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use its funds?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8" name="Google Shape;218;p18">
            <a:extLst>
              <a:ext uri="{FF2B5EF4-FFF2-40B4-BE49-F238E27FC236}">
                <a16:creationId xmlns:a16="http://schemas.microsoft.com/office/drawing/2014/main" id="{A5BF6A42-96DF-15F4-A060-B45BE2A8F805}"/>
              </a:ext>
            </a:extLst>
          </p:cNvPr>
          <p:cNvSpPr/>
          <p:nvPr/>
        </p:nvSpPr>
        <p:spPr>
          <a:xfrm>
            <a:off x="6606283" y="1841757"/>
            <a:ext cx="5190382" cy="47297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2026 – Concession Stand Repair &amp; Maintenance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2027 – Press Box Roof Repair &amp; Maintenance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Football Practice Pads, Sleds, footballs, &amp; other equipment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Accessibility Plan (with DPS?)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7900E-EFF6-1EE7-EBA6-6FCD7C438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35" y="1514461"/>
            <a:ext cx="6414655" cy="42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3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5310518" y="360911"/>
            <a:ext cx="6154689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32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 Registration</a:t>
            </a:r>
            <a:endParaRPr lang="en-US" sz="32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5516579" y="1257164"/>
            <a:ext cx="6322996" cy="531878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Early Bird Registration 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NOW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 April 30) 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Cost 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= $175 </a:t>
            </a:r>
          </a:p>
          <a:p>
            <a:pPr marL="0" marR="0" lvl="0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Registration 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May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1 - </a:t>
            </a:r>
            <a: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May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31) 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Cost 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= $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200</a:t>
            </a:r>
          </a:p>
          <a:p>
            <a:pPr marL="0" marR="0" lvl="0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Late Registration </a:t>
            </a:r>
            <a:r>
              <a:rPr lang="en-US" sz="1600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(June 1 – June 30) 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Cost 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= $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250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</a:p>
          <a:p>
            <a:pPr marL="0" marR="0" lvl="0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914400" marR="0" lvl="1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ayment is due in full at time of registration </a:t>
            </a:r>
            <a:r>
              <a:rPr lang="en-US" sz="1600" i="1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OR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via payment plan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with a d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own payment. M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onthly payments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are made in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installments, paid in full 3 months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from registration date.   </a:t>
            </a:r>
          </a:p>
          <a:p>
            <a:pPr marL="914400" marR="0" lvl="1" indent="-228600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endParaRPr lang="en-US" sz="16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85800" marR="0" lvl="1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200"/>
            </a:pPr>
            <a:endParaRPr lang="en-US" sz="16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685800" marR="0" lvl="1" defTabSz="914400">
              <a:lnSpc>
                <a:spcPct val="110000"/>
              </a:lnSpc>
              <a:spcAft>
                <a:spcPts val="0"/>
              </a:spcAft>
              <a:buClr>
                <a:schemeClr val="accent2"/>
              </a:buClr>
              <a:buSzPts val="2200"/>
            </a:pP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	Scholarship assistance </a:t>
            </a: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– Please contact us at:</a:t>
            </a:r>
          </a:p>
          <a:p>
            <a:pPr marL="1689100" lvl="4" indent="-228600" defTabSz="914400">
              <a:lnSpc>
                <a:spcPct val="110000"/>
              </a:lnSpc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  <a:hlinkClick r:id="rId3"/>
              </a:rPr>
              <a:t>dewittjuniorpanthers@gmail.com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689100" lvl="4" indent="-228600" defTabSz="914400">
              <a:lnSpc>
                <a:spcPct val="110000"/>
              </a:lnSpc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Subject: Scholarship Assistance</a:t>
            </a:r>
          </a:p>
          <a:p>
            <a:pPr marL="1689100" lvl="4" indent="-228600" defTabSz="914400">
              <a:lnSpc>
                <a:spcPct val="110000"/>
              </a:lnSpc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Attn: Tara Miller - Treasurer</a:t>
            </a:r>
          </a:p>
          <a:p>
            <a:pPr marL="9144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7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EEE91A1-69E8-99FE-1270-0643630F0415}"/>
              </a:ext>
            </a:extLst>
          </p:cNvPr>
          <p:cNvSpPr/>
          <p:nvPr/>
        </p:nvSpPr>
        <p:spPr>
          <a:xfrm>
            <a:off x="5774829" y="4221299"/>
            <a:ext cx="226140" cy="57307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069E6-9FE5-0114-02DF-6AF014A7894C}"/>
              </a:ext>
            </a:extLst>
          </p:cNvPr>
          <p:cNvSpPr txBox="1"/>
          <p:nvPr/>
        </p:nvSpPr>
        <p:spPr>
          <a:xfrm>
            <a:off x="5239331" y="3486607"/>
            <a:ext cx="1039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Register Here!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A51545-3E4E-08A6-88BF-746BE80D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32" y="4906969"/>
            <a:ext cx="1562674" cy="156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27086-DE25-3B9C-3A45-D4677FDF2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93" y="685801"/>
            <a:ext cx="3989088" cy="53187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/>
          <p:nvPr/>
        </p:nvSpPr>
        <p:spPr>
          <a:xfrm>
            <a:off x="697766" y="608483"/>
            <a:ext cx="10796467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fontScale="85000" lnSpcReduction="200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35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</a:t>
            </a:r>
          </a:p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35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Required Equipment</a:t>
            </a:r>
            <a:endParaRPr lang="en-US" sz="3500" b="0" i="0" u="none" strike="noStrike" cap="all" spc="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206829" y="2223217"/>
            <a:ext cx="5889171" cy="352444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9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Player Provided Required Equipment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Helmet </a:t>
            </a:r>
            <a:endParaRPr lang="en-US"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Shoulder pads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Practice pants OR Girdle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; I</a:t>
            </a: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ntegrated pants may include girdle and knee pads all-in-one</a:t>
            </a:r>
            <a:endParaRPr lang="en-US"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 Cleats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Mouth guard	</a:t>
            </a:r>
          </a:p>
          <a:p>
            <a:pPr marL="7175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Athletic Supporter - suggested</a:t>
            </a:r>
          </a:p>
          <a:p>
            <a:pPr marL="4318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endParaRPr lang="en-US"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5715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endParaRPr lang="en-US" sz="500" b="1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5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BFAE3-E475-35A7-8A3E-6E366F08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3481"/>
            <a:ext cx="5585525" cy="37241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D869ADFA-F86A-7667-CA82-D4C0B80C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CA54624C-B82F-B3B1-DE94-A52C0F083C06}"/>
              </a:ext>
            </a:extLst>
          </p:cNvPr>
          <p:cNvSpPr/>
          <p:nvPr/>
        </p:nvSpPr>
        <p:spPr>
          <a:xfrm>
            <a:off x="3018654" y="455068"/>
            <a:ext cx="6154689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32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FOOTBALL </a:t>
            </a:r>
            <a:r>
              <a:rPr lang="en-US" sz="32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UNIFORMS</a:t>
            </a:r>
            <a:endParaRPr lang="en-US" sz="32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B6B2F-D26A-14BF-9D41-C723A5C32F00}"/>
              </a:ext>
            </a:extLst>
          </p:cNvPr>
          <p:cNvSpPr txBox="1"/>
          <p:nvPr/>
        </p:nvSpPr>
        <p:spPr>
          <a:xfrm>
            <a:off x="6096000" y="1878568"/>
            <a:ext cx="6651171" cy="152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50000"/>
            </a:pPr>
            <a:r>
              <a:rPr lang="en-US" sz="19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Provided </a:t>
            </a:r>
            <a:r>
              <a:rPr 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– Players KEEP Post-Season</a:t>
            </a:r>
            <a:endParaRPr lang="en-US"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  <a:sym typeface="Calibri"/>
              </a:rPr>
              <a:t>Practice Jersey 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  <a:sym typeface="Calibri"/>
              </a:rPr>
              <a:t>Gold Socks (September Games) 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  <a:sym typeface="Calibri"/>
              </a:rPr>
              <a:t>Pink Socks (October Games)</a:t>
            </a:r>
            <a:endParaRPr lang="en-US" sz="500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0D243-6403-CA6B-2214-04FF90911110}"/>
              </a:ext>
            </a:extLst>
          </p:cNvPr>
          <p:cNvSpPr txBox="1"/>
          <p:nvPr/>
        </p:nvSpPr>
        <p:spPr>
          <a:xfrm>
            <a:off x="6095999" y="3953177"/>
            <a:ext cx="6651171" cy="152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50000"/>
            </a:pPr>
            <a:r>
              <a:rPr lang="en-US" sz="19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Provided </a:t>
            </a:r>
            <a:r>
              <a:rPr 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– </a:t>
            </a: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Returned to DJP </a:t>
            </a:r>
            <a:r>
              <a:rPr 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Post-Season</a:t>
            </a:r>
            <a:endParaRPr lang="en-US" sz="19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7175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** NEW in 2026 ** 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Game Day Jerseys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i="0" u="none" strike="noStrike" cap="none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Game Pants</a:t>
            </a:r>
          </a:p>
          <a:p>
            <a:pPr marL="71755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Belt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85233-B2B0-6B6D-74E6-3ABCC1F8D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87" y="1902539"/>
            <a:ext cx="5371743" cy="35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96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0301499D-C11C-61A0-04DA-87522470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>
            <a:extLst>
              <a:ext uri="{FF2B5EF4-FFF2-40B4-BE49-F238E27FC236}">
                <a16:creationId xmlns:a16="http://schemas.microsoft.com/office/drawing/2014/main" id="{838CBC2E-0120-810C-1D75-77B27050EAAD}"/>
              </a:ext>
            </a:extLst>
          </p:cNvPr>
          <p:cNvSpPr/>
          <p:nvPr/>
        </p:nvSpPr>
        <p:spPr>
          <a:xfrm>
            <a:off x="5918886" y="374560"/>
            <a:ext cx="5968314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lnSpcReduction="100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28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Sports Physicals &amp;</a:t>
            </a:r>
            <a:r>
              <a:rPr lang="en-US" sz="28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 Conditioning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6" name="Google Shape;146;p9">
            <a:extLst>
              <a:ext uri="{FF2B5EF4-FFF2-40B4-BE49-F238E27FC236}">
                <a16:creationId xmlns:a16="http://schemas.microsoft.com/office/drawing/2014/main" id="{0215A4B0-8FE0-C5E1-DE33-CE132F96CC04}"/>
              </a:ext>
            </a:extLst>
          </p:cNvPr>
          <p:cNvSpPr/>
          <p:nvPr/>
        </p:nvSpPr>
        <p:spPr>
          <a:xfrm>
            <a:off x="5760379" y="1451113"/>
            <a:ext cx="6126821" cy="503232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SPORTS PHYSICALS</a:t>
            </a:r>
            <a:r>
              <a:rPr lang="en-US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800100" lvl="1" indent="-2857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300"/>
              <a:buFont typeface="Arial" panose="020B0604020202020204" pitchFamily="34" charset="0"/>
              <a:buChar char="•"/>
            </a:pP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will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</a:t>
            </a: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ollow the MHSAA policy dates for 202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6</a:t>
            </a: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-27 season.</a:t>
            </a:r>
          </a:p>
          <a:p>
            <a:pPr marL="800100" lvl="1" indent="-2857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300"/>
              <a:buFont typeface="Arial" panose="020B0604020202020204" pitchFamily="34" charset="0"/>
              <a:buChar char="•"/>
            </a:pP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Must have a recent physical dated on or after 4/15/2026</a:t>
            </a:r>
          </a:p>
          <a:p>
            <a:pPr marL="800100" lvl="1" indent="-2857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300"/>
              <a:buFont typeface="Arial" panose="020B0604020202020204" pitchFamily="34" charset="0"/>
              <a:buChar char="•"/>
            </a:pPr>
            <a:r>
              <a:rPr lang="en-US" i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will need a </a:t>
            </a:r>
            <a:r>
              <a:rPr lang="en-US" i="1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COPY</a:t>
            </a:r>
            <a:r>
              <a:rPr lang="en-US" i="1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of both sides of your Child’s physical form.</a:t>
            </a:r>
          </a:p>
          <a:p>
            <a:pPr marL="800100" lvl="1" indent="-2857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3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Players will not be allowed to start conditioning if a 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COPY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of their physical is not turned 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. </a:t>
            </a:r>
          </a:p>
          <a:p>
            <a:pPr marL="952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8000"/>
            </a:pP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CONDITIONING </a:t>
            </a:r>
          </a:p>
          <a:p>
            <a:pPr marL="7810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8000"/>
              <a:buFont typeface="Arial" panose="020B0604020202020204" pitchFamily="34" charset="0"/>
              <a:buChar char="•"/>
            </a:pP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Mandatory 8 hours with helmets, cleats, mouth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guards </a:t>
            </a:r>
            <a:r>
              <a:rPr lang="en-US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prior to practicing with pads</a:t>
            </a:r>
          </a:p>
          <a:p>
            <a:pPr marL="7810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8000"/>
              <a:buFont typeface="Arial" panose="020B0604020202020204" pitchFamily="34" charset="0"/>
              <a:buChar char="•"/>
            </a:pPr>
            <a:r>
              <a:rPr lang="en-US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** NO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pad</a:t>
            </a:r>
            <a:r>
              <a:rPr lang="en-US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 until after the 8 mandatory conditioning hours are met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for each player.</a:t>
            </a:r>
            <a:r>
              <a:rPr lang="en-US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Physicals </a:t>
            </a:r>
            <a:r>
              <a:rPr lang="en-US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must</a:t>
            </a:r>
            <a:r>
              <a:rPr lang="en-US" b="1" i="0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be on file before players can begin conditioning.</a:t>
            </a:r>
            <a:endParaRPr lang="en-US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952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8000"/>
            </a:pPr>
            <a:endParaRPr lang="en-US" sz="10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839FF-0719-AD38-6E9C-0E885C6E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9551"/>
            <a:ext cx="5208304" cy="37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E13A-435E-D92D-2E28-3D8DE09E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Grade Checks for 7</a:t>
            </a:r>
            <a:r>
              <a:rPr lang="en-US" sz="4000" baseline="30000" dirty="0"/>
              <a:t>th</a:t>
            </a:r>
            <a:r>
              <a:rPr lang="en-US" sz="4000" dirty="0"/>
              <a:t> &amp; 8</a:t>
            </a:r>
            <a:r>
              <a:rPr lang="en-US" sz="4000" baseline="30000" dirty="0"/>
              <a:t>th</a:t>
            </a:r>
            <a:r>
              <a:rPr lang="en-US" sz="4000" dirty="0"/>
              <a:t> Grade: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AA1CC-EE3D-DF24-DECD-53199A223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/>
            <a:r>
              <a:rPr lang="en-US" sz="2000" dirty="0"/>
              <a:t>We are required to check grades for eligibility for our 7</a:t>
            </a:r>
            <a:r>
              <a:rPr lang="en-US" sz="2000" baseline="30000" dirty="0"/>
              <a:t>th</a:t>
            </a:r>
            <a:r>
              <a:rPr lang="en-US" sz="2000" dirty="0"/>
              <a:t> &amp; 8</a:t>
            </a:r>
            <a:r>
              <a:rPr lang="en-US" sz="2000" baseline="30000" dirty="0"/>
              <a:t>th</a:t>
            </a:r>
            <a:r>
              <a:rPr lang="en-US" sz="2000" dirty="0"/>
              <a:t> grade players.</a:t>
            </a:r>
          </a:p>
          <a:p>
            <a:pPr marL="285750"/>
            <a:r>
              <a:rPr lang="en-US" sz="2000" dirty="0"/>
              <a:t>Grades will be reported on Fridays. If a student is failing one class they will be ineligible to play for the next week’s game. </a:t>
            </a:r>
          </a:p>
          <a:p>
            <a:pPr marL="285750"/>
            <a:r>
              <a:rPr lang="en-US" sz="2000" dirty="0"/>
              <a:t>They can attend practice. They are expected to attend the game, but they are not allowed to be in uniform.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CBB1C-B2E9-ED85-C402-9404B8BF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165" y="2069499"/>
            <a:ext cx="4726460" cy="31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2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2;p11" descr="Related image">
            <a:extLst>
              <a:ext uri="{FF2B5EF4-FFF2-40B4-BE49-F238E27FC236}">
                <a16:creationId xmlns:a16="http://schemas.microsoft.com/office/drawing/2014/main" id="{D439369E-31A4-8445-7487-03351BE3DBD9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  <p:sp>
        <p:nvSpPr>
          <p:cNvPr id="3" name="Google Shape;154;p11">
            <a:extLst>
              <a:ext uri="{FF2B5EF4-FFF2-40B4-BE49-F238E27FC236}">
                <a16:creationId xmlns:a16="http://schemas.microsoft.com/office/drawing/2014/main" id="{BC6F23F0-C85C-19E1-B7C7-0AC68C0B4335}"/>
              </a:ext>
            </a:extLst>
          </p:cNvPr>
          <p:cNvSpPr/>
          <p:nvPr/>
        </p:nvSpPr>
        <p:spPr>
          <a:xfrm>
            <a:off x="295116" y="230227"/>
            <a:ext cx="4883060" cy="1188720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2800" b="1" i="0" u="none" strike="noStrike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 – Important Dates</a:t>
            </a:r>
            <a:endParaRPr lang="en-US" sz="2800" b="0" i="0" u="none" strike="noStrike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Google Shape;153;p11">
            <a:extLst>
              <a:ext uri="{FF2B5EF4-FFF2-40B4-BE49-F238E27FC236}">
                <a16:creationId xmlns:a16="http://schemas.microsoft.com/office/drawing/2014/main" id="{1E0168C3-B579-BB0F-12DB-C3789B3AFBA6}"/>
              </a:ext>
            </a:extLst>
          </p:cNvPr>
          <p:cNvSpPr/>
          <p:nvPr/>
        </p:nvSpPr>
        <p:spPr>
          <a:xfrm>
            <a:off x="295116" y="1418947"/>
            <a:ext cx="5435833" cy="50988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indent="-1778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Dead Periods (No coach/player contact)</a:t>
            </a:r>
          </a:p>
          <a:p>
            <a:pPr marL="3365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4</a:t>
            </a:r>
            <a:r>
              <a:rPr lang="en-US" sz="1600" i="1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6</a:t>
            </a:r>
            <a:r>
              <a:rPr lang="en-US" sz="1600" i="1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</a:p>
          <a:p>
            <a:pPr marL="793750" lvl="1" indent="-228600" defTabSz="914400"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June 29 – July 5</a:t>
            </a:r>
          </a:p>
          <a:p>
            <a:pPr marL="793750" lvl="1" indent="-228600" defTabSz="914400"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August 1 – August 9</a:t>
            </a:r>
          </a:p>
          <a:p>
            <a:pPr marL="3365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7</a:t>
            </a:r>
            <a:r>
              <a:rPr lang="en-US" sz="1600" i="1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8</a:t>
            </a:r>
            <a:r>
              <a:rPr lang="en-US" sz="1600" i="1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7937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June 29 – July 5</a:t>
            </a:r>
          </a:p>
          <a:p>
            <a:pPr marL="79375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August 10 – August 23</a:t>
            </a:r>
          </a:p>
          <a:p>
            <a:pPr marL="9525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8000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First week of practice(s)</a:t>
            </a:r>
            <a:endParaRPr lang="en-US" sz="1600" b="1" i="0" u="sng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953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4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6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: 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Week of August 10</a:t>
            </a:r>
            <a:r>
              <a:rPr lang="en-US" sz="1600" b="1" i="0" u="none" strike="noStrike" cap="none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</a:p>
          <a:p>
            <a:pPr marL="495300" lvl="1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7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8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: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Week of August 24</a:t>
            </a:r>
            <a:r>
              <a:rPr lang="en-US" sz="16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endParaRPr lang="en-US" sz="16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indent="-1778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First Games</a:t>
            </a:r>
          </a:p>
          <a:p>
            <a:pPr marL="3365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4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6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(MMPFL): Saturday, September 5th</a:t>
            </a:r>
          </a:p>
          <a:p>
            <a:pPr marL="3365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Grades 7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– 8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(MMMSFL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):  Wednesday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, September 9</a:t>
            </a:r>
            <a:r>
              <a:rPr lang="en-US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th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965200" lvl="2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9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5445496" y="475342"/>
            <a:ext cx="5925310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fontScale="925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000"/>
            </a:pPr>
            <a:r>
              <a:rPr lang="en-US" sz="4800" b="1" u="none" strike="noStrike" cap="all" spc="2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Introductions</a:t>
            </a:r>
          </a:p>
        </p:txBody>
      </p:sp>
      <p:pic>
        <p:nvPicPr>
          <p:cNvPr id="94" name="Google Shape;94;p2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 l="53727" r="3320" b="1"/>
          <a:stretch/>
        </p:blipFill>
        <p:spPr>
          <a:xfrm>
            <a:off x="20" y="10"/>
            <a:ext cx="4657325" cy="6857990"/>
          </a:xfrm>
          <a:prstGeom prst="rect">
            <a:avLst/>
          </a:prstGeom>
          <a:noFill/>
        </p:spPr>
      </p:pic>
      <p:sp>
        <p:nvSpPr>
          <p:cNvPr id="96" name="Google Shape;96;p2"/>
          <p:cNvSpPr/>
          <p:nvPr/>
        </p:nvSpPr>
        <p:spPr>
          <a:xfrm>
            <a:off x="5445496" y="1571946"/>
            <a:ext cx="5925310" cy="2665076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marR="0" lvl="0" indent="-228600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b="1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President – </a:t>
            </a:r>
            <a:r>
              <a:rPr lang="en-US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Corey Feldpausch</a:t>
            </a:r>
          </a:p>
          <a:p>
            <a:pPr marL="0" marR="0" lvl="0" indent="-228600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b="1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Vice President – </a:t>
            </a:r>
            <a:r>
              <a:rPr lang="en-US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Bruce </a:t>
            </a:r>
            <a:r>
              <a:rPr lang="en-US" i="0" strike="noStrike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gallagher</a:t>
            </a:r>
            <a:endParaRPr lang="en-US" cap="all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Biome Light" panose="020B0502040204020203" pitchFamily="34" charset="0"/>
              <a:sym typeface="Calibri"/>
            </a:endParaRPr>
          </a:p>
          <a:p>
            <a:pPr marL="0" marR="0" lvl="0" indent="-228600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b="1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Treasurer – </a:t>
            </a:r>
            <a:r>
              <a:rPr lang="en-US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Tara miller</a:t>
            </a:r>
          </a:p>
          <a:p>
            <a:pPr marL="0" marR="0" lvl="0" indent="-228600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b="1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Secretary – </a:t>
            </a:r>
            <a:r>
              <a:rPr lang="en-US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Kristen Hampton</a:t>
            </a: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endParaRPr lang="en-US" sz="1600" cap="all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Biome Light" panose="020B0502040204020203" pitchFamily="34" charset="0"/>
              <a:sym typeface="Calibri"/>
            </a:endParaRP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endParaRPr lang="en-US" sz="1500" b="1" i="0" u="none" strike="noStrike" cap="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A4F44-5556-7EE3-1186-2D62C2216BBB}"/>
              </a:ext>
            </a:extLst>
          </p:cNvPr>
          <p:cNvSpPr txBox="1"/>
          <p:nvPr/>
        </p:nvSpPr>
        <p:spPr>
          <a:xfrm>
            <a:off x="4994240" y="4225894"/>
            <a:ext cx="7285022" cy="210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r>
              <a:rPr lang="en-US" sz="1800" b="1" i="0" strike="noStrike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Board Members </a:t>
            </a:r>
            <a:endParaRPr lang="en-US" sz="1800" b="1" cap="all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Biome Light" panose="020B0502040204020203" pitchFamily="34" charset="0"/>
              <a:sym typeface="Calibri"/>
            </a:endParaRP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Heidi Lenneman	April Babb	Krista Cornell	</a:t>
            </a: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r>
              <a:rPr lang="en-US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k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risti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 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coe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		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leah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 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clark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	Tyler Thelen</a:t>
            </a: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Whitney 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cichocki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	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Jafi</a:t>
            </a:r>
            <a:r>
              <a:rPr lang="en-US" sz="18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 Roskey	Stephanie </a:t>
            </a:r>
            <a:r>
              <a:rPr lang="en-US" sz="1800" cap="all" dirty="0" err="1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elliott</a:t>
            </a:r>
            <a:endParaRPr lang="en-US" sz="1800" cap="all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Biome Light" panose="020B0502040204020203" pitchFamily="34" charset="0"/>
              <a:sym typeface="Calibri"/>
            </a:endParaRP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60000"/>
            </a:pPr>
            <a:r>
              <a:rPr lang="en-US" cap="all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Biome Light" panose="020B0502040204020203" pitchFamily="34" charset="0"/>
                <a:sym typeface="Calibri"/>
              </a:rPr>
              <a:t>			Amber shoemaker			</a:t>
            </a:r>
            <a:endParaRPr lang="en-US" sz="1800" cap="all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Biome Light" panose="020B0502040204020203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7d76fcde1_2_2"/>
          <p:cNvSpPr txBox="1">
            <a:spLocks noGrp="1"/>
          </p:cNvSpPr>
          <p:nvPr>
            <p:ph type="title"/>
          </p:nvPr>
        </p:nvSpPr>
        <p:spPr>
          <a:xfrm>
            <a:off x="567674" y="462557"/>
            <a:ext cx="10664206" cy="118872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Important Dates – Summer Football Camps</a:t>
            </a:r>
          </a:p>
        </p:txBody>
      </p:sp>
      <p:pic>
        <p:nvPicPr>
          <p:cNvPr id="2" name="Google Shape;152;p11" descr="Related image">
            <a:extLst>
              <a:ext uri="{FF2B5EF4-FFF2-40B4-BE49-F238E27FC236}">
                <a16:creationId xmlns:a16="http://schemas.microsoft.com/office/drawing/2014/main" id="{BA2F4EA6-8D70-A7C8-5A6E-1C561AB181C8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567674" y="2248975"/>
            <a:ext cx="3062767" cy="280285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</p:pic>
      <p:sp>
        <p:nvSpPr>
          <p:cNvPr id="171" name="Google Shape;171;g127d76fcde1_2_2"/>
          <p:cNvSpPr txBox="1">
            <a:spLocks noGrp="1"/>
          </p:cNvSpPr>
          <p:nvPr>
            <p:ph idx="1"/>
          </p:nvPr>
        </p:nvSpPr>
        <p:spPr>
          <a:xfrm>
            <a:off x="3927442" y="1804087"/>
            <a:ext cx="7923543" cy="5053914"/>
          </a:xfrm>
          <a:prstGeom prst="rect">
            <a:avLst/>
          </a:prstGeom>
        </p:spPr>
        <p:txBody>
          <a:bodyPr spcFirstLastPara="1" lIns="91425" tIns="45700" rIns="91425" bIns="45700" anchorCtr="0">
            <a:normAutofit lnSpcReduction="10000"/>
          </a:bodyPr>
          <a:lstStyle/>
          <a:p>
            <a:pPr marL="0" lvl="0" indent="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The DeWitt High School Football Program is offering football camps this summer for our Junior Panthers! </a:t>
            </a:r>
          </a:p>
          <a:p>
            <a:pPr marL="0" lvl="0" indent="0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These camps are hosted by DeWitt High School Football Coaches, Current DeWitt Varsity Football Players and some Alumni DeWitt Varsity Football Stars.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</a:rPr>
              <a:t>REGISTRATION IS LIVE!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You can register your athlete at </a:t>
            </a: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</a:rPr>
              <a:t>www.pantherfootballcamps.com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</a:rPr>
              <a:t>Football Camp - Grades 4</a:t>
            </a:r>
            <a:r>
              <a:rPr lang="en-US" sz="19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</a:rPr>
              <a:t> – 6</a:t>
            </a:r>
            <a:r>
              <a:rPr lang="en-US" sz="19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endParaRPr lang="en-US" sz="19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$91 - June 15</a:t>
            </a:r>
            <a:r>
              <a:rPr lang="en-US" sz="1900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– 17</a:t>
            </a:r>
            <a:r>
              <a:rPr lang="en-US" sz="1900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(8:30am – 10:00am)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</a:rPr>
              <a:t>Football Camp - Grades 7</a:t>
            </a:r>
            <a:r>
              <a:rPr lang="en-US" sz="19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b="1" dirty="0">
                <a:ea typeface="Calibri" panose="020F0502020204030204" pitchFamily="34" charset="0"/>
                <a:cs typeface="Calibri" panose="020F0502020204030204" pitchFamily="34" charset="0"/>
              </a:rPr>
              <a:t> – 8</a:t>
            </a:r>
            <a:r>
              <a:rPr lang="en-US" sz="1900" b="1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sz="19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$101 - June 15</a:t>
            </a:r>
            <a:r>
              <a:rPr lang="en-US" sz="1900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&amp; 16</a:t>
            </a:r>
            <a:r>
              <a:rPr lang="en-US" sz="1900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(10:15am – 12:15pm);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         June 17</a:t>
            </a:r>
            <a:r>
              <a:rPr lang="en-US" sz="1900" baseline="30000" dirty="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900" dirty="0">
                <a:ea typeface="Calibri" panose="020F0502020204030204" pitchFamily="34" charset="0"/>
                <a:cs typeface="Calibri" panose="020F0502020204030204" pitchFamily="34" charset="0"/>
              </a:rPr>
              <a:t> (1:00pm – 3:00pm)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19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100" b="1" i="1" dirty="0"/>
              <a:t> </a:t>
            </a: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A8C6-3939-6018-D1A6-48C8DE02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6084" y="5206280"/>
            <a:ext cx="1235420" cy="125503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7213510-5DC5-94B9-79AB-8F4B08B54F8C}"/>
              </a:ext>
            </a:extLst>
          </p:cNvPr>
          <p:cNvSpPr/>
          <p:nvPr/>
        </p:nvSpPr>
        <p:spPr>
          <a:xfrm rot="3497602">
            <a:off x="9476371" y="4585920"/>
            <a:ext cx="785425" cy="44733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07436-BB6D-21E9-AEF8-FB9237084569}"/>
              </a:ext>
            </a:extLst>
          </p:cNvPr>
          <p:cNvSpPr txBox="1"/>
          <p:nvPr/>
        </p:nvSpPr>
        <p:spPr>
          <a:xfrm>
            <a:off x="459823" y="5749112"/>
            <a:ext cx="317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** MUST REGISTER BY 6/8 TO RECEIVE A CAMP TSHIRT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44">
          <a:extLst>
            <a:ext uri="{FF2B5EF4-FFF2-40B4-BE49-F238E27FC236}">
              <a16:creationId xmlns:a16="http://schemas.microsoft.com/office/drawing/2014/main" id="{429A9B6B-2B24-2D22-B872-FC31B4574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>
            <a:extLst>
              <a:ext uri="{FF2B5EF4-FFF2-40B4-BE49-F238E27FC236}">
                <a16:creationId xmlns:a16="http://schemas.microsoft.com/office/drawing/2014/main" id="{A26274E3-2A90-B428-6607-2D54B0564231}"/>
              </a:ext>
            </a:extLst>
          </p:cNvPr>
          <p:cNvSpPr/>
          <p:nvPr/>
        </p:nvSpPr>
        <p:spPr>
          <a:xfrm>
            <a:off x="5881816" y="374560"/>
            <a:ext cx="5738256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lnSpcReduction="100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2800" b="1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Equipment swap &amp; vintage uniform sale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45" name="Google Shape;145;p9" descr="Related image">
            <a:extLst>
              <a:ext uri="{FF2B5EF4-FFF2-40B4-BE49-F238E27FC236}">
                <a16:creationId xmlns:a16="http://schemas.microsoft.com/office/drawing/2014/main" id="{3E8F4D0A-D624-B6B6-47EC-07D3671643B5}"/>
              </a:ext>
            </a:extLst>
          </p:cNvPr>
          <p:cNvPicPr preferRelativeResize="0"/>
          <p:nvPr/>
        </p:nvPicPr>
        <p:blipFill rotWithShape="1">
          <a:blip r:embed="rId3"/>
          <a:srcRect l="12527" r="28230" b="-1"/>
          <a:stretch/>
        </p:blipFill>
        <p:spPr>
          <a:xfrm>
            <a:off x="21" y="10"/>
            <a:ext cx="5454482" cy="6857990"/>
          </a:xfrm>
          <a:prstGeom prst="rect">
            <a:avLst/>
          </a:prstGeom>
          <a:noFill/>
        </p:spPr>
      </p:pic>
      <p:sp>
        <p:nvSpPr>
          <p:cNvPr id="146" name="Google Shape;146;p9">
            <a:extLst>
              <a:ext uri="{FF2B5EF4-FFF2-40B4-BE49-F238E27FC236}">
                <a16:creationId xmlns:a16="http://schemas.microsoft.com/office/drawing/2014/main" id="{EE94228B-4E63-8AAA-891F-564F67398CCB}"/>
              </a:ext>
            </a:extLst>
          </p:cNvPr>
          <p:cNvSpPr/>
          <p:nvPr/>
        </p:nvSpPr>
        <p:spPr>
          <a:xfrm>
            <a:off x="5760379" y="1451113"/>
            <a:ext cx="6126821" cy="5032327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will be selling old Football &amp; Cheer uniforms during the summer months.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endParaRPr lang="en-US" b="1" i="0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Will be available for purchase during respective uniform fitting 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endParaRPr lang="en-US" b="1" i="0" u="sng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i="0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$30 - Home &amp; Away Jersey Kit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$20 per Individual Piece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endParaRPr lang="en-US" b="1" u="sng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Cheer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$30 - Shell and Skirt Kit</a:t>
            </a:r>
          </a:p>
          <a:p>
            <a:pPr marL="571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300"/>
            </a:pPr>
            <a:r>
              <a:rPr lang="en-US" i="0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$20 per Individual Piece</a:t>
            </a:r>
          </a:p>
          <a:p>
            <a:pPr marL="95250"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8000"/>
            </a:pPr>
            <a:endParaRPr lang="en-US" sz="10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28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/>
          <p:nvPr/>
        </p:nvSpPr>
        <p:spPr>
          <a:xfrm>
            <a:off x="804672" y="284712"/>
            <a:ext cx="5925310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5400"/>
            </a:pPr>
            <a:r>
              <a:rPr lang="en-US" sz="3200" b="1" i="0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 Communication</a:t>
            </a:r>
            <a:endParaRPr lang="en-US" sz="24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804672" y="1722253"/>
            <a:ext cx="5925310" cy="449747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/>
          </a:bodyPr>
          <a:lstStyle/>
          <a:p>
            <a:pPr marL="457200" marR="0" lvl="0" indent="-228600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DJP website – </a:t>
            </a: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  <a:hlinkClick r:id="rId3"/>
              </a:rPr>
              <a:t>www.dewittjrpanthers.org</a:t>
            </a: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</a:p>
          <a:p>
            <a:pPr marL="457200" marR="0" lvl="0" indent="-228600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Join our Facebook Page! </a:t>
            </a:r>
          </a:p>
          <a:p>
            <a:pPr marL="457200" marR="0" lvl="0" indent="-228600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** NEW for 2026 **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Join our Instagram Page!</a:t>
            </a:r>
            <a:endParaRPr lang="en-US" sz="20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228600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Join our Facebook DJP Equipment Buy and Sell Page </a:t>
            </a:r>
          </a:p>
          <a:p>
            <a:pPr marL="457200" marR="0" lvl="0" indent="-228600" defTabSz="91440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Coach or Team Parent Representatives</a:t>
            </a:r>
          </a:p>
          <a:p>
            <a:pPr indent="-228600" defTabSz="914400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If you have a concern: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457200" defTabSz="914400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+mj-lt"/>
              <a:buAutoNum type="arabicParenR"/>
            </a:pP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24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-</a:t>
            </a: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hour rule</a:t>
            </a:r>
          </a:p>
          <a:p>
            <a:pPr marL="971550" lvl="1" indent="-457200" defTabSz="914400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+mj-lt"/>
              <a:buAutoNum type="arabicParenR"/>
            </a:pP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Contact the coach</a:t>
            </a:r>
          </a:p>
          <a:p>
            <a:pPr marL="971550" lvl="1" indent="-457200" defTabSz="914400">
              <a:lnSpc>
                <a:spcPct val="110000"/>
              </a:lnSpc>
              <a:spcBef>
                <a:spcPts val="1000"/>
              </a:spcBef>
              <a:buClr>
                <a:schemeClr val="accent2"/>
              </a:buClr>
              <a:buSzPct val="110000"/>
              <a:buFont typeface="+mj-lt"/>
              <a:buAutoNum type="arabicParenR"/>
            </a:pP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 </a:t>
            </a: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  <a:hlinkClick r:id="rId4"/>
              </a:rPr>
              <a:t>formal complaint form </a:t>
            </a:r>
            <a:r>
              <a:rPr lang="en-US" sz="2000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is available on the DJP website.  These will be reviewed by the Board.</a:t>
            </a:r>
          </a:p>
          <a:p>
            <a:pPr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 panose="020B0604020202020204" pitchFamily="34" charset="0"/>
              <a:buChar char="•"/>
            </a:pPr>
            <a:endParaRPr lang="en-US" sz="1500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</p:txBody>
      </p:sp>
      <p:pic>
        <p:nvPicPr>
          <p:cNvPr id="254" name="Google Shape;254;p23" descr="Image result for football and cheer"/>
          <p:cNvPicPr preferRelativeResize="0"/>
          <p:nvPr/>
        </p:nvPicPr>
        <p:blipFill rotWithShape="1">
          <a:blip r:embed="rId5"/>
          <a:srcRect l="54298" r="15481"/>
          <a:stretch/>
        </p:blipFill>
        <p:spPr>
          <a:xfrm>
            <a:off x="7534655" y="0"/>
            <a:ext cx="4657345" cy="685799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A94558-D9E6-39AC-BD14-DA7102D33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3746" y="1745110"/>
            <a:ext cx="901001" cy="901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03FE6-C28D-123A-03FB-C247E158A7BC}"/>
              </a:ext>
            </a:extLst>
          </p:cNvPr>
          <p:cNvSpPr txBox="1"/>
          <p:nvPr/>
        </p:nvSpPr>
        <p:spPr>
          <a:xfrm>
            <a:off x="7685914" y="2146623"/>
            <a:ext cx="2597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DJP Facebook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BA8CC7-9D07-BFBF-15A3-D7F8F8129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860" y="3271058"/>
            <a:ext cx="963992" cy="997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5DAF08-34DF-024B-1918-7BCF66E21121}"/>
              </a:ext>
            </a:extLst>
          </p:cNvPr>
          <p:cNvSpPr txBox="1"/>
          <p:nvPr/>
        </p:nvSpPr>
        <p:spPr>
          <a:xfrm>
            <a:off x="9435330" y="3471994"/>
            <a:ext cx="259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DJP Buy and Sell Facebook Page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E17B1-40F6-7907-39B2-465303F0E3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246" y="5353759"/>
            <a:ext cx="952322" cy="9298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397C75-2E14-79EF-CF99-F63AE303AA20}"/>
              </a:ext>
            </a:extLst>
          </p:cNvPr>
          <p:cNvSpPr txBox="1"/>
          <p:nvPr/>
        </p:nvSpPr>
        <p:spPr>
          <a:xfrm>
            <a:off x="8002022" y="5618617"/>
            <a:ext cx="304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DewittjrPanthers.org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60">
          <a:extLst>
            <a:ext uri="{FF2B5EF4-FFF2-40B4-BE49-F238E27FC236}">
              <a16:creationId xmlns:a16="http://schemas.microsoft.com/office/drawing/2014/main" id="{E3634274-FDB5-8BF2-2B2E-BF5CB1AFB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vision 3 football: DeWitt 54, Mt. Pleasant 20">
            <a:extLst>
              <a:ext uri="{FF2B5EF4-FFF2-40B4-BE49-F238E27FC236}">
                <a16:creationId xmlns:a16="http://schemas.microsoft.com/office/drawing/2014/main" id="{B004B57D-37B8-6BED-54DC-17177BE1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79" y="0"/>
            <a:ext cx="7726721" cy="490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S: Undefeated DeWitt climbs to top, claims D3 state title over Mt.  Pleasant - mlive.com">
            <a:extLst>
              <a:ext uri="{FF2B5EF4-FFF2-40B4-BE49-F238E27FC236}">
                <a16:creationId xmlns:a16="http://schemas.microsoft.com/office/drawing/2014/main" id="{F7390DA6-5A08-9194-97E3-640F91A9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683"/>
            <a:ext cx="6377354" cy="42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3F9F9-D7BC-C2A3-97E0-DED56E3F2775}"/>
              </a:ext>
            </a:extLst>
          </p:cNvPr>
          <p:cNvSpPr txBox="1"/>
          <p:nvPr/>
        </p:nvSpPr>
        <p:spPr>
          <a:xfrm>
            <a:off x="520782" y="982176"/>
            <a:ext cx="394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9765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/>
          <p:nvPr/>
        </p:nvSpPr>
        <p:spPr>
          <a:xfrm>
            <a:off x="184298" y="418618"/>
            <a:ext cx="11931300" cy="1040068"/>
          </a:xfrm>
          <a:prstGeom prst="rect">
            <a:avLst/>
          </a:prstGeom>
          <a:noFill/>
          <a:ln>
            <a:noFill/>
          </a:ln>
          <a:effectLst>
            <a:outerShdw dist="47625" dir="2760000" algn="bl" rotWithShape="0">
              <a:schemeClr val="dk2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200" b="1" i="0" u="none" strike="noStrike" cap="none" dirty="0">
                <a:solidFill>
                  <a:srgbClr val="F5E50D"/>
                </a:solidFill>
                <a:latin typeface="Calibri"/>
                <a:ea typeface="Calibri"/>
                <a:cs typeface="Calibri"/>
                <a:sym typeface="Calibri"/>
              </a:rPr>
              <a:t>Championship Programs all start somewhere...</a:t>
            </a:r>
            <a:endParaRPr sz="200" b="0" i="0" u="none" strike="noStrike" cap="none" dirty="0">
              <a:solidFill>
                <a:srgbClr val="F5E5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3586999" y="6120512"/>
            <a:ext cx="595321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Congratulating the 2025 Football State Champs!</a:t>
            </a:r>
            <a:endParaRPr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 flipH="1">
            <a:off x="586966" y="1185538"/>
            <a:ext cx="11018067" cy="142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spcBef>
                <a:spcPts val="1600"/>
              </a:spcBef>
            </a:pPr>
            <a:r>
              <a:rPr lang="en-US" dirty="0">
                <a:solidFill>
                  <a:schemeClr val="bg1"/>
                </a:solidFill>
              </a:rPr>
              <a:t>"It's just great.  We've been talking about it </a:t>
            </a:r>
            <a:r>
              <a:rPr lang="en-US" b="1" dirty="0">
                <a:solidFill>
                  <a:schemeClr val="bg1"/>
                </a:solidFill>
              </a:rPr>
              <a:t>since fourth grade</a:t>
            </a:r>
            <a:r>
              <a:rPr lang="en-US" dirty="0">
                <a:solidFill>
                  <a:schemeClr val="bg1"/>
                </a:solidFill>
              </a:rPr>
              <a:t>…This team is special, man. This senior class, I love every single one of those guys. This coaching staff, I love all of them. It feels so great to get this win.“ </a:t>
            </a:r>
          </a:p>
          <a:p>
            <a:pPr lvl="0" algn="ctr">
              <a:spcBef>
                <a:spcPts val="1600"/>
              </a:spcBef>
            </a:pP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sz="1600" dirty="0">
                <a:solidFill>
                  <a:schemeClr val="bg1"/>
                </a:solidFill>
              </a:rPr>
              <a:t>DeWitt Senior Jadon Bender, </a:t>
            </a:r>
            <a:r>
              <a:rPr lang="en-US" sz="1500" dirty="0">
                <a:solidFill>
                  <a:srgbClr val="F5E50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Lansing State Journal (November 2025)</a:t>
            </a:r>
            <a:endParaRPr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alibri"/>
            </a:endParaRPr>
          </a:p>
        </p:txBody>
      </p:sp>
      <p:pic>
        <p:nvPicPr>
          <p:cNvPr id="1026" name="Picture 2" descr="Galleries - DeWitt High School">
            <a:extLst>
              <a:ext uri="{FF2B5EF4-FFF2-40B4-BE49-F238E27FC236}">
                <a16:creationId xmlns:a16="http://schemas.microsoft.com/office/drawing/2014/main" id="{FAE7C707-D7F5-3EFE-2424-7560E4F93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69" y="2788789"/>
            <a:ext cx="2523578" cy="315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vision 3 football: DeWitt 54, Mt. Pleasant 20">
            <a:extLst>
              <a:ext uri="{FF2B5EF4-FFF2-40B4-BE49-F238E27FC236}">
                <a16:creationId xmlns:a16="http://schemas.microsoft.com/office/drawing/2014/main" id="{B8F63ADB-F083-1DC3-F5CE-06959623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19" y="2966039"/>
            <a:ext cx="4377986" cy="277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S: Undefeated DeWitt climbs to top, claims D3 state title over Mt.  Pleasant - mlive.com">
            <a:extLst>
              <a:ext uri="{FF2B5EF4-FFF2-40B4-BE49-F238E27FC236}">
                <a16:creationId xmlns:a16="http://schemas.microsoft.com/office/drawing/2014/main" id="{C49ECD12-AD0F-7FED-67D9-F267BCB8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5" y="3035148"/>
            <a:ext cx="3986472" cy="26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/>
        </p:nvSpPr>
        <p:spPr>
          <a:xfrm>
            <a:off x="6900672" y="183645"/>
            <a:ext cx="4486656" cy="1174991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 fontScale="92500"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6000"/>
            </a:pPr>
            <a:r>
              <a:rPr lang="en-US" sz="3200" b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Overview of DJP</a:t>
            </a:r>
          </a:p>
        </p:txBody>
      </p:sp>
      <p:sp>
        <p:nvSpPr>
          <p:cNvPr id="103" name="Google Shape;103;p3"/>
          <p:cNvSpPr/>
          <p:nvPr/>
        </p:nvSpPr>
        <p:spPr>
          <a:xfrm>
            <a:off x="6298057" y="1358636"/>
            <a:ext cx="5661061" cy="501134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Established in 1995 to promote organized and structured football and cheerleading within the community of DeWitt.</a:t>
            </a: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3429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A feeder program to prepare athletes for the DeWitt High School Football and Cheer teams.</a:t>
            </a:r>
          </a:p>
          <a:p>
            <a:pPr marL="3429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3429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Encourage all those who desire and are able to participate.</a:t>
            </a: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2400"/>
              <a:buFont typeface="Arial" panose="020B0604020202020204" pitchFamily="34" charset="0"/>
              <a:buChar char="•"/>
            </a:pPr>
            <a:endParaRPr lang="en-US" sz="15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7A1E9-FA70-8253-B006-9193554C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42" y="737755"/>
            <a:ext cx="5652871" cy="54552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4BAA0DDF-DE2D-EB3D-F594-B3E38F6D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6F9B6E2B-0A71-82F0-279D-3629879F182A}"/>
              </a:ext>
            </a:extLst>
          </p:cNvPr>
          <p:cNvSpPr/>
          <p:nvPr/>
        </p:nvSpPr>
        <p:spPr>
          <a:xfrm>
            <a:off x="409255" y="385234"/>
            <a:ext cx="5558319" cy="1390525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4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 Parent Expectations - practices</a:t>
            </a:r>
            <a:endParaRPr lang="en-US" sz="2400" b="0" i="0" u="none" strike="noStrike" cap="all" spc="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5" name="Google Shape;115;p5">
            <a:extLst>
              <a:ext uri="{FF2B5EF4-FFF2-40B4-BE49-F238E27FC236}">
                <a16:creationId xmlns:a16="http://schemas.microsoft.com/office/drawing/2014/main" id="{2769A13A-8441-EC3E-EDF2-0D1AD7B8EBB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 l="43864" r="1" b="1"/>
          <a:stretch/>
        </p:blipFill>
        <p:spPr>
          <a:xfrm>
            <a:off x="6517758" y="10"/>
            <a:ext cx="5674242" cy="6857990"/>
          </a:xfrm>
          <a:prstGeom prst="rect">
            <a:avLst/>
          </a:prstGeom>
          <a:noFill/>
        </p:spPr>
      </p:pic>
      <p:sp>
        <p:nvSpPr>
          <p:cNvPr id="117" name="Google Shape;117;p5">
            <a:extLst>
              <a:ext uri="{FF2B5EF4-FFF2-40B4-BE49-F238E27FC236}">
                <a16:creationId xmlns:a16="http://schemas.microsoft.com/office/drawing/2014/main" id="{A8A1525C-DBDC-D649-C359-D9C993D6A9C2}"/>
              </a:ext>
            </a:extLst>
          </p:cNvPr>
          <p:cNvSpPr/>
          <p:nvPr/>
        </p:nvSpPr>
        <p:spPr>
          <a:xfrm>
            <a:off x="120702" y="1680387"/>
            <a:ext cx="5815174" cy="47523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114300" lvl="2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9144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BC885-D3B0-02C7-B4AF-48323B56616D}"/>
              </a:ext>
            </a:extLst>
          </p:cNvPr>
          <p:cNvSpPr txBox="1"/>
          <p:nvPr/>
        </p:nvSpPr>
        <p:spPr>
          <a:xfrm>
            <a:off x="409255" y="1833154"/>
            <a:ext cx="584687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Parents should refrain from staying at football practices. Parents should expect to drop their players off at practice and pick them up afterward.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DJP’s primary focus during practice is to provide players an opportunity to develop their skills, focus on the game, and work together as a team in an environment free from distractions.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Allowing players to engage fully in practice fosters independence, responsibility, and concentration, while also ensuring that our coaching staff gives their full attention to player development without external interruptions.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30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AF5AF482-AC05-7068-4D7E-31D94634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4F39095A-B65F-8EEC-342A-45E159BF9F5E}"/>
              </a:ext>
            </a:extLst>
          </p:cNvPr>
          <p:cNvSpPr/>
          <p:nvPr/>
        </p:nvSpPr>
        <p:spPr>
          <a:xfrm>
            <a:off x="6256961" y="159026"/>
            <a:ext cx="5558319" cy="1390525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4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Football Parent Volunteer Expectations</a:t>
            </a:r>
            <a:endParaRPr lang="en-US" sz="2400" b="0" i="0" u="none" strike="noStrike" cap="all" spc="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" name="Google Shape;117;p5">
            <a:extLst>
              <a:ext uri="{FF2B5EF4-FFF2-40B4-BE49-F238E27FC236}">
                <a16:creationId xmlns:a16="http://schemas.microsoft.com/office/drawing/2014/main" id="{DE72C2C7-90F5-266C-F74A-A83300B17CF0}"/>
              </a:ext>
            </a:extLst>
          </p:cNvPr>
          <p:cNvSpPr/>
          <p:nvPr/>
        </p:nvSpPr>
        <p:spPr>
          <a:xfrm>
            <a:off x="6256961" y="1311965"/>
            <a:ext cx="5815174" cy="538700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</a:pPr>
            <a:r>
              <a:rPr lang="en-US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**Football games cannot happen without game day parent volunteers**</a:t>
            </a: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</a:pPr>
            <a:endParaRPr lang="en-US" sz="900" b="1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arents are expected to volunteer a minimum of </a:t>
            </a:r>
          </a:p>
          <a:p>
            <a:pPr marR="0" lvl="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   6 hours each season</a:t>
            </a:r>
          </a:p>
          <a:p>
            <a:pPr marL="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Typical Game Day volunteer needs</a:t>
            </a:r>
          </a:p>
          <a:p>
            <a:pPr marL="800100" lvl="3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Concessions (2-3)</a:t>
            </a:r>
          </a:p>
          <a:p>
            <a:pPr marL="800100" lvl="3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Announcer (1)</a:t>
            </a:r>
          </a:p>
          <a:p>
            <a:pPr marL="800100" lvl="3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Game Clock (1)</a:t>
            </a:r>
          </a:p>
          <a:p>
            <a:pPr marL="800100" lvl="3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Spotter (1)</a:t>
            </a:r>
          </a:p>
          <a:p>
            <a:pPr marL="800100" lvl="3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Chain Gang (2)</a:t>
            </a:r>
          </a:p>
          <a:p>
            <a:pPr marL="342900" lvl="2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Parent representative (Team Manager)</a:t>
            </a:r>
          </a:p>
          <a:p>
            <a:pPr marL="342900" lvl="2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Assist with Fundraising  </a:t>
            </a:r>
            <a:endParaRPr lang="en-US" sz="20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lvl="2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9144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CE838-305F-2176-F3D9-B893DD0E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26" y="1915088"/>
            <a:ext cx="3574374" cy="4765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D3483-DE97-DF38-7CAB-08673548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65" y="75898"/>
            <a:ext cx="2920072" cy="38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6606283" y="318500"/>
            <a:ext cx="4781045" cy="1835268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What’s </a:t>
            </a:r>
            <a:r>
              <a:rPr lang="en-US" sz="2800" b="1" i="1" u="none" strike="noStrike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djp’s</a:t>
            </a: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 structure &amp; how does it function?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6257925" y="2153768"/>
            <a:ext cx="5705475" cy="392472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DJP is Independently supported and is 100% Self-Funded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DJP is not financially supported by DeWitt Public Schools (DPS)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DJP pays an annual player fee to DPS *AND* pays DPS for indoor and outdoor space usage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A674B-B3E9-77D5-E368-044AB6B7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36134"/>
            <a:ext cx="6283117" cy="41877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114">
          <a:extLst>
            <a:ext uri="{FF2B5EF4-FFF2-40B4-BE49-F238E27FC236}">
              <a16:creationId xmlns:a16="http://schemas.microsoft.com/office/drawing/2014/main" id="{F1C1B6AB-08C0-732C-DE8B-FACEDBADB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>
            <a:extLst>
              <a:ext uri="{FF2B5EF4-FFF2-40B4-BE49-F238E27FC236}">
                <a16:creationId xmlns:a16="http://schemas.microsoft.com/office/drawing/2014/main" id="{34DCBD8C-2BE0-3C7E-FB48-731B8268D635}"/>
              </a:ext>
            </a:extLst>
          </p:cNvPr>
          <p:cNvSpPr/>
          <p:nvPr/>
        </p:nvSpPr>
        <p:spPr>
          <a:xfrm>
            <a:off x="1294873" y="259286"/>
            <a:ext cx="9602253" cy="1390525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400" b="1" i="0" u="none" strike="noStrike" cap="all" spc="200" dirty="0">
                <a:solidFill>
                  <a:srgbClr val="26262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2025 DJP Budget Expenditures</a:t>
            </a:r>
            <a:endParaRPr lang="en-US" sz="2400" b="0" i="0" u="none" strike="noStrike" cap="all" spc="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" name="Google Shape;117;p5">
            <a:extLst>
              <a:ext uri="{FF2B5EF4-FFF2-40B4-BE49-F238E27FC236}">
                <a16:creationId xmlns:a16="http://schemas.microsoft.com/office/drawing/2014/main" id="{2A252DE7-00D2-38B8-7BC3-B390DE12B2F5}"/>
              </a:ext>
            </a:extLst>
          </p:cNvPr>
          <p:cNvSpPr/>
          <p:nvPr/>
        </p:nvSpPr>
        <p:spPr>
          <a:xfrm>
            <a:off x="120702" y="1680387"/>
            <a:ext cx="5815174" cy="47523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114300" lvl="2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ts val="2600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914400" marR="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 panose="020B0604020202020204" pitchFamily="34" charset="0"/>
              <a:buChar char="•"/>
            </a:pPr>
            <a:endParaRPr lang="en-US" sz="9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sp>
        <p:nvSpPr>
          <p:cNvPr id="3" name="Google Shape;218;p18">
            <a:extLst>
              <a:ext uri="{FF2B5EF4-FFF2-40B4-BE49-F238E27FC236}">
                <a16:creationId xmlns:a16="http://schemas.microsoft.com/office/drawing/2014/main" id="{A2F89031-5D2B-2EAD-9DD2-7E99CA8CAE0D}"/>
              </a:ext>
            </a:extLst>
          </p:cNvPr>
          <p:cNvSpPr/>
          <p:nvPr/>
        </p:nvSpPr>
        <p:spPr>
          <a:xfrm>
            <a:off x="483861" y="1660003"/>
            <a:ext cx="5190382" cy="47297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4232C97-471C-F481-416A-5005CCCD87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00271"/>
              </p:ext>
            </p:extLst>
          </p:nvPr>
        </p:nvGraphicFramePr>
        <p:xfrm>
          <a:off x="5110249" y="1399040"/>
          <a:ext cx="7081751" cy="475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280C9E6-303D-8D99-465C-BC3A5683A0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487131"/>
              </p:ext>
            </p:extLst>
          </p:nvPr>
        </p:nvGraphicFramePr>
        <p:xfrm>
          <a:off x="-165575" y="1815827"/>
          <a:ext cx="6683334" cy="438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472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16">
          <a:extLst>
            <a:ext uri="{FF2B5EF4-FFF2-40B4-BE49-F238E27FC236}">
              <a16:creationId xmlns:a16="http://schemas.microsoft.com/office/drawing/2014/main" id="{C6B70A04-D6E9-BFEC-A754-534099C9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>
            <a:extLst>
              <a:ext uri="{FF2B5EF4-FFF2-40B4-BE49-F238E27FC236}">
                <a16:creationId xmlns:a16="http://schemas.microsoft.com/office/drawing/2014/main" id="{037949F9-5DDB-AFC3-D7FB-5ECC2488C8B6}"/>
              </a:ext>
            </a:extLst>
          </p:cNvPr>
          <p:cNvSpPr/>
          <p:nvPr/>
        </p:nvSpPr>
        <p:spPr>
          <a:xfrm>
            <a:off x="6720583" y="0"/>
            <a:ext cx="4781045" cy="1835268"/>
          </a:xfrm>
          <a:prstGeom prst="rect">
            <a:avLst/>
          </a:prstGeom>
        </p:spPr>
        <p:txBody>
          <a:bodyPr spcFirstLastPara="1" vert="horz" lIns="182880" tIns="182880" rIns="182880" bIns="182880" rtlCol="0" anchor="ctr" anchorCtr="0">
            <a:normAutofit/>
          </a:bodyPr>
          <a:lstStyle/>
          <a:p>
            <a:pPr marR="0" lvl="0" indent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800"/>
            </a:pP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How does </a:t>
            </a:r>
            <a:r>
              <a:rPr lang="en-US" sz="2800" b="1" i="1" u="none" strike="noStrike" cap="all" spc="200" dirty="0" err="1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djp</a:t>
            </a:r>
            <a:r>
              <a:rPr lang="en-US" sz="2800" b="1" i="1" u="none" strike="noStrike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  <a:sym typeface="Calibri"/>
              </a:rPr>
              <a:t> generate income?</a:t>
            </a:r>
            <a:endParaRPr lang="en-US" sz="2800" b="0" i="0" u="none" strike="noStrike" cap="all" spc="200" dirty="0">
              <a:solidFill>
                <a:srgbClr val="262626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8" name="Google Shape;218;p18">
            <a:extLst>
              <a:ext uri="{FF2B5EF4-FFF2-40B4-BE49-F238E27FC236}">
                <a16:creationId xmlns:a16="http://schemas.microsoft.com/office/drawing/2014/main" id="{D43BBB98-7491-4E7A-D5CB-50B591A9E97C}"/>
              </a:ext>
            </a:extLst>
          </p:cNvPr>
          <p:cNvSpPr/>
          <p:nvPr/>
        </p:nvSpPr>
        <p:spPr>
          <a:xfrm>
            <a:off x="6644383" y="1504936"/>
            <a:ext cx="5190382" cy="4729763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57150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Athlete Registration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Personal Donations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Corporate Sponsorships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Fundraising 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Concession Stand Sales</a:t>
            </a: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50/50 Raffles (when we have the volunteers!)</a:t>
            </a:r>
          </a:p>
          <a:p>
            <a:pPr marL="57150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sym typeface="Calibri"/>
              </a:rPr>
              <a:t>** NEW for 2026 **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Calibri"/>
              </a:rPr>
              <a:t>Spirit Wear &amp; Vintage Uniform Sales</a:t>
            </a:r>
          </a:p>
          <a:p>
            <a:pPr marL="342900" marR="0" lvl="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sym typeface="Arial"/>
            </a:endParaRPr>
          </a:p>
          <a:p>
            <a:pPr marL="571500" marR="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ts val="36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CA713-BB6E-2DA8-9973-A4F126D9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687" y="602673"/>
            <a:ext cx="4618240" cy="53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08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15247</TotalTime>
  <Words>1349</Words>
  <Application>Microsoft Office PowerPoint</Application>
  <PresentationFormat>Widescreen</PresentationFormat>
  <Paragraphs>203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Gill Sans MT</vt:lpstr>
      <vt:lpstr>Roboto</vt:lpstr>
      <vt:lpstr>Calibri</vt:lpstr>
      <vt:lpstr>Arial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Grade Checks for 7th &amp; 8th Grade:</vt:lpstr>
      <vt:lpstr>PowerPoint Presentation</vt:lpstr>
      <vt:lpstr>Important Dates – Summer Football Camps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</dc:creator>
  <cp:lastModifiedBy>Miller, Tara</cp:lastModifiedBy>
  <cp:revision>13</cp:revision>
  <dcterms:modified xsi:type="dcterms:W3CDTF">2026-04-08T13:02:17Z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f46dfe0-534f-4c95-815c-5b1af86b9823_Enabled">
    <vt:lpwstr>true</vt:lpwstr>
  </property>
  <property fmtid="{D5CDD505-2E9C-101B-9397-08002B2CF9AE}" pid="3" name="MSIP_Label_2f46dfe0-534f-4c95-815c-5b1af86b9823_SetDate">
    <vt:lpwstr>2026-03-16T15:56:27Z</vt:lpwstr>
  </property>
  <property fmtid="{D5CDD505-2E9C-101B-9397-08002B2CF9AE}" pid="4" name="MSIP_Label_2f46dfe0-534f-4c95-815c-5b1af86b9823_Method">
    <vt:lpwstr>Privileged</vt:lpwstr>
  </property>
  <property fmtid="{D5CDD505-2E9C-101B-9397-08002B2CF9AE}" pid="5" name="MSIP_Label_2f46dfe0-534f-4c95-815c-5b1af86b9823_Name">
    <vt:lpwstr>2f46dfe0-534f-4c95-815c-5b1af86b9823</vt:lpwstr>
  </property>
  <property fmtid="{D5CDD505-2E9C-101B-9397-08002B2CF9AE}" pid="6" name="MSIP_Label_2f46dfe0-534f-4c95-815c-5b1af86b9823_SiteId">
    <vt:lpwstr>d5fb7087-3777-42ad-966a-892ef47225d1</vt:lpwstr>
  </property>
  <property fmtid="{D5CDD505-2E9C-101B-9397-08002B2CF9AE}" pid="7" name="MSIP_Label_2f46dfe0-534f-4c95-815c-5b1af86b9823_ActionId">
    <vt:lpwstr>62a12c6a-1924-4fda-a1b7-f75cf4df0b98</vt:lpwstr>
  </property>
  <property fmtid="{D5CDD505-2E9C-101B-9397-08002B2CF9AE}" pid="8" name="MSIP_Label_2f46dfe0-534f-4c95-815c-5b1af86b9823_ContentBits">
    <vt:lpwstr>0</vt:lpwstr>
  </property>
  <property fmtid="{D5CDD505-2E9C-101B-9397-08002B2CF9AE}" pid="9" name="MSIP_Label_2f46dfe0-534f-4c95-815c-5b1af86b9823_Tag">
    <vt:lpwstr>10, 0, 1, 1</vt:lpwstr>
  </property>
</Properties>
</file>