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3"/>
  </p:notesMasterIdLst>
  <p:sldIdLst>
    <p:sldId id="259" r:id="rId2"/>
    <p:sldId id="260" r:id="rId3"/>
    <p:sldId id="288" r:id="rId4"/>
    <p:sldId id="289" r:id="rId5"/>
    <p:sldId id="256" r:id="rId6"/>
    <p:sldId id="287" r:id="rId7"/>
    <p:sldId id="263" r:id="rId8"/>
    <p:sldId id="269" r:id="rId9"/>
    <p:sldId id="270" r:id="rId10"/>
    <p:sldId id="291" r:id="rId11"/>
    <p:sldId id="292" r:id="rId12"/>
    <p:sldId id="294" r:id="rId13"/>
    <p:sldId id="307" r:id="rId14"/>
    <p:sldId id="272" r:id="rId15"/>
    <p:sldId id="271" r:id="rId16"/>
    <p:sldId id="301" r:id="rId17"/>
    <p:sldId id="308" r:id="rId18"/>
    <p:sldId id="295" r:id="rId19"/>
    <p:sldId id="296" r:id="rId20"/>
    <p:sldId id="297" r:id="rId21"/>
    <p:sldId id="303" r:id="rId22"/>
    <p:sldId id="309" r:id="rId23"/>
    <p:sldId id="298" r:id="rId24"/>
    <p:sldId id="299" r:id="rId25"/>
    <p:sldId id="304" r:id="rId26"/>
    <p:sldId id="310" r:id="rId27"/>
    <p:sldId id="257" r:id="rId28"/>
    <p:sldId id="267" r:id="rId29"/>
    <p:sldId id="305" r:id="rId30"/>
    <p:sldId id="311" r:id="rId31"/>
    <p:sldId id="262" r:id="rId32"/>
    <p:sldId id="268" r:id="rId33"/>
    <p:sldId id="306" r:id="rId34"/>
    <p:sldId id="312" r:id="rId35"/>
    <p:sldId id="261" r:id="rId36"/>
    <p:sldId id="264" r:id="rId37"/>
    <p:sldId id="258" r:id="rId38"/>
    <p:sldId id="273" r:id="rId39"/>
    <p:sldId id="274" r:id="rId40"/>
    <p:sldId id="275" r:id="rId41"/>
    <p:sldId id="276" r:id="rId42"/>
    <p:sldId id="281" r:id="rId43"/>
    <p:sldId id="282" r:id="rId44"/>
    <p:sldId id="277" r:id="rId45"/>
    <p:sldId id="278" r:id="rId46"/>
    <p:sldId id="279" r:id="rId47"/>
    <p:sldId id="283" r:id="rId48"/>
    <p:sldId id="284" r:id="rId49"/>
    <p:sldId id="285" r:id="rId50"/>
    <p:sldId id="286" r:id="rId51"/>
    <p:sldId id="290" r:id="rId52"/>
  </p:sldIdLst>
  <p:sldSz cx="13004800" cy="9753600"/>
  <p:notesSz cx="6858000" cy="9144000"/>
  <p:defaultTextStyle>
    <a:lvl1pPr algn="ctr" defTabSz="584200">
      <a:defRPr sz="3800">
        <a:solidFill>
          <a:srgbClr val="EBEBEB"/>
        </a:solidFill>
        <a:effectLst>
          <a:outerShdw blurRad="50800" dist="25400" dir="5400000" rotWithShape="0">
            <a:srgbClr val="000000"/>
          </a:outerShdw>
        </a:effectLst>
        <a:latin typeface="Helvetica Neue Medium"/>
        <a:ea typeface="Helvetica Neue Medium"/>
        <a:cs typeface="Helvetica Neue Medium"/>
        <a:sym typeface="Helvetica Neue Medium"/>
      </a:defRPr>
    </a:lvl1pPr>
    <a:lvl2pPr indent="228600" algn="ctr" defTabSz="584200">
      <a:defRPr sz="3800">
        <a:solidFill>
          <a:srgbClr val="EBEBEB"/>
        </a:solidFill>
        <a:effectLst>
          <a:outerShdw blurRad="50800" dist="25400" dir="5400000" rotWithShape="0">
            <a:srgbClr val="000000"/>
          </a:outerShdw>
        </a:effectLst>
        <a:latin typeface="Helvetica Neue Medium"/>
        <a:ea typeface="Helvetica Neue Medium"/>
        <a:cs typeface="Helvetica Neue Medium"/>
        <a:sym typeface="Helvetica Neue Medium"/>
      </a:defRPr>
    </a:lvl2pPr>
    <a:lvl3pPr indent="457200" algn="ctr" defTabSz="584200">
      <a:defRPr sz="3800">
        <a:solidFill>
          <a:srgbClr val="EBEBEB"/>
        </a:solidFill>
        <a:effectLst>
          <a:outerShdw blurRad="50800" dist="25400" dir="5400000" rotWithShape="0">
            <a:srgbClr val="000000"/>
          </a:outerShdw>
        </a:effectLst>
        <a:latin typeface="Helvetica Neue Medium"/>
        <a:ea typeface="Helvetica Neue Medium"/>
        <a:cs typeface="Helvetica Neue Medium"/>
        <a:sym typeface="Helvetica Neue Medium"/>
      </a:defRPr>
    </a:lvl3pPr>
    <a:lvl4pPr indent="685800" algn="ctr" defTabSz="584200">
      <a:defRPr sz="3800">
        <a:solidFill>
          <a:srgbClr val="EBEBEB"/>
        </a:solidFill>
        <a:effectLst>
          <a:outerShdw blurRad="50800" dist="25400" dir="5400000" rotWithShape="0">
            <a:srgbClr val="000000"/>
          </a:outerShdw>
        </a:effectLst>
        <a:latin typeface="Helvetica Neue Medium"/>
        <a:ea typeface="Helvetica Neue Medium"/>
        <a:cs typeface="Helvetica Neue Medium"/>
        <a:sym typeface="Helvetica Neue Medium"/>
      </a:defRPr>
    </a:lvl4pPr>
    <a:lvl5pPr indent="914400" algn="ctr" defTabSz="584200">
      <a:defRPr sz="3800">
        <a:solidFill>
          <a:srgbClr val="EBEBEB"/>
        </a:solidFill>
        <a:effectLst>
          <a:outerShdw blurRad="50800" dist="25400" dir="5400000" rotWithShape="0">
            <a:srgbClr val="000000"/>
          </a:outerShdw>
        </a:effectLst>
        <a:latin typeface="Helvetica Neue Medium"/>
        <a:ea typeface="Helvetica Neue Medium"/>
        <a:cs typeface="Helvetica Neue Medium"/>
        <a:sym typeface="Helvetica Neue Medium"/>
      </a:defRPr>
    </a:lvl5pPr>
    <a:lvl6pPr indent="1143000" algn="ctr" defTabSz="584200">
      <a:defRPr sz="3800">
        <a:solidFill>
          <a:srgbClr val="EBEBEB"/>
        </a:solidFill>
        <a:effectLst>
          <a:outerShdw blurRad="50800" dist="25400" dir="5400000" rotWithShape="0">
            <a:srgbClr val="000000"/>
          </a:outerShdw>
        </a:effectLst>
        <a:latin typeface="Helvetica Neue Medium"/>
        <a:ea typeface="Helvetica Neue Medium"/>
        <a:cs typeface="Helvetica Neue Medium"/>
        <a:sym typeface="Helvetica Neue Medium"/>
      </a:defRPr>
    </a:lvl6pPr>
    <a:lvl7pPr indent="1371600" algn="ctr" defTabSz="584200">
      <a:defRPr sz="3800">
        <a:solidFill>
          <a:srgbClr val="EBEBEB"/>
        </a:solidFill>
        <a:effectLst>
          <a:outerShdw blurRad="50800" dist="25400" dir="5400000" rotWithShape="0">
            <a:srgbClr val="000000"/>
          </a:outerShdw>
        </a:effectLst>
        <a:latin typeface="Helvetica Neue Medium"/>
        <a:ea typeface="Helvetica Neue Medium"/>
        <a:cs typeface="Helvetica Neue Medium"/>
        <a:sym typeface="Helvetica Neue Medium"/>
      </a:defRPr>
    </a:lvl7pPr>
    <a:lvl8pPr indent="1600200" algn="ctr" defTabSz="584200">
      <a:defRPr sz="3800">
        <a:solidFill>
          <a:srgbClr val="EBEBEB"/>
        </a:solidFill>
        <a:effectLst>
          <a:outerShdw blurRad="50800" dist="25400" dir="5400000" rotWithShape="0">
            <a:srgbClr val="000000"/>
          </a:outerShdw>
        </a:effectLst>
        <a:latin typeface="Helvetica Neue Medium"/>
        <a:ea typeface="Helvetica Neue Medium"/>
        <a:cs typeface="Helvetica Neue Medium"/>
        <a:sym typeface="Helvetica Neue Medium"/>
      </a:defRPr>
    </a:lvl8pPr>
    <a:lvl9pPr indent="1828800" algn="ctr" defTabSz="584200">
      <a:defRPr sz="3800">
        <a:solidFill>
          <a:srgbClr val="EBEBEB"/>
        </a:solidFill>
        <a:effectLst>
          <a:outerShdw blurRad="50800" dist="25400" dir="5400000" rotWithShape="0">
            <a:srgbClr val="000000"/>
          </a:outerShdw>
        </a:effectLst>
        <a:latin typeface="Helvetica Neue Medium"/>
        <a:ea typeface="Helvetica Neue Medium"/>
        <a:cs typeface="Helvetica Neue Medium"/>
        <a:sym typeface="Helvetica Neue Medium"/>
      </a:defRPr>
    </a:lvl9pPr>
  </p:defaultTextStyle>
  <p:extLst>
    <p:ext uri="{EFAFB233-063F-42B5-8137-9DF3F51BA10A}">
      <p15:sldGuideLst xmlns:p15="http://schemas.microsoft.com/office/powerpoint/2012/main">
        <p15:guide id="1" orient="horz" pos="3072">
          <p15:clr>
            <a:srgbClr val="A4A3A4"/>
          </p15:clr>
        </p15:guide>
        <p15:guide id="2" pos="409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6350" cap="flat">
              <a:solidFill>
                <a:srgbClr val="F0F0F0"/>
              </a:solidFill>
              <a:prstDash val="solid"/>
              <a:miter lim="400000"/>
            </a:ln>
          </a:top>
          <a:bottom>
            <a:ln w="6350" cap="flat">
              <a:solidFill>
                <a:srgbClr val="F0F0F0"/>
              </a:solidFill>
              <a:prstDash val="solid"/>
              <a:miter lim="400000"/>
            </a:ln>
          </a:bottom>
          <a:insideH>
            <a:ln w="6350" cap="flat">
              <a:solidFill>
                <a:srgbClr val="F0F0F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D6D6D">
              <a:alpha val="41000"/>
            </a:srgbClr>
          </a:solidFill>
        </a:fill>
      </a:tcStyle>
    </a:wholeTbl>
    <a:band2H>
      <a:tcTxStyle/>
      <a:tcStyle>
        <a:tcBdr/>
        <a:fill>
          <a:solidFill>
            <a:srgbClr val="4E4E4E">
              <a:alpha val="41000"/>
            </a:srgb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F0F0F0"/>
              </a:solidFill>
              <a:prstDash val="solid"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6350" cap="flat">
              <a:solidFill>
                <a:srgbClr val="F0F0F0"/>
              </a:solidFill>
              <a:prstDash val="solid"/>
              <a:miter lim="400000"/>
            </a:ln>
          </a:top>
          <a:bottom>
            <a:ln w="6350" cap="flat">
              <a:solidFill>
                <a:srgbClr val="F0F0F0"/>
              </a:solidFill>
              <a:prstDash val="solid"/>
              <a:miter lim="400000"/>
            </a:ln>
          </a:bottom>
          <a:insideH>
            <a:ln w="6350" cap="flat">
              <a:solidFill>
                <a:srgbClr val="F0F0F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56565">
              <a:alpha val="75000"/>
            </a:srgbClr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0F0F0"/>
              </a:solidFill>
              <a:prstDash val="solid"/>
              <a:miter lim="400000"/>
            </a:ln>
          </a:top>
          <a:bottom>
            <a:ln w="12700" cap="flat">
              <a:solidFill>
                <a:srgbClr val="F0F0F0"/>
              </a:solidFill>
              <a:prstDash val="solid"/>
              <a:miter lim="400000"/>
            </a:ln>
          </a:bottom>
          <a:insideH>
            <a:ln w="12700" cap="flat">
              <a:solidFill>
                <a:srgbClr val="F3F1D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1861A1">
              <a:alpha val="80000"/>
            </a:srgbClr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0F0F0"/>
              </a:solidFill>
              <a:prstDash val="solid"/>
              <a:miter lim="400000"/>
            </a:ln>
          </a:top>
          <a:bottom>
            <a:ln w="25400" cap="flat">
              <a:solidFill>
                <a:srgbClr val="F0F0F0"/>
              </a:solidFill>
              <a:prstDash val="solid"/>
              <a:miter lim="400000"/>
            </a:ln>
          </a:bottom>
          <a:insideH>
            <a:ln w="12700" cap="flat">
              <a:solidFill>
                <a:srgbClr val="F3F1D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1861A1">
              <a:alpha val="80000"/>
            </a:srgbClr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D6D6D">
              <a:alpha val="41000"/>
            </a:srgbClr>
          </a:solidFill>
        </a:fill>
      </a:tcStyle>
    </a:wholeTbl>
    <a:band2H>
      <a:tcTxStyle/>
      <a:tcStyle>
        <a:tcBdr/>
        <a:fill>
          <a:solidFill>
            <a:srgbClr val="909090">
              <a:alpha val="41000"/>
            </a:srgb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6350" cap="flat">
              <a:solidFill>
                <a:srgbClr val="484745"/>
              </a:solidFill>
              <a:prstDash val="solid"/>
              <a:miter lim="400000"/>
            </a:ln>
          </a:left>
          <a:right>
            <a:ln w="6350" cap="flat">
              <a:solidFill>
                <a:srgbClr val="5E5D5B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6350" cap="flat">
              <a:solidFill>
                <a:srgbClr val="5E5D5B"/>
              </a:solidFill>
              <a:prstDash val="solid"/>
              <a:miter lim="400000"/>
            </a:ln>
          </a:insideV>
        </a:tcBdr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714717"/>
              </a:solidFill>
              <a:prstDash val="solid"/>
              <a:miter lim="400000"/>
            </a:ln>
          </a:left>
          <a:right>
            <a:ln w="12700" cap="flat">
              <a:solidFill>
                <a:srgbClr val="714717"/>
              </a:solidFill>
              <a:prstDash val="solid"/>
              <a:miter lim="400000"/>
            </a:ln>
          </a:right>
          <a:top>
            <a:ln w="6350" cap="flat">
              <a:solidFill>
                <a:srgbClr val="5E5D5B"/>
              </a:solidFill>
              <a:prstDash val="solid"/>
              <a:miter lim="400000"/>
            </a:ln>
          </a:top>
          <a:bottom>
            <a:ln w="6350" cap="flat">
              <a:solidFill>
                <a:srgbClr val="484745"/>
              </a:solidFill>
              <a:prstDash val="solid"/>
              <a:miter lim="400000"/>
            </a:ln>
          </a:bottom>
          <a:insideH>
            <a:ln w="12700" cap="flat">
              <a:solidFill>
                <a:srgbClr val="714717"/>
              </a:solidFill>
              <a:prstDash val="solid"/>
              <a:miter lim="400000"/>
            </a:ln>
          </a:insideH>
          <a:insideV>
            <a:ln w="12700" cap="flat">
              <a:solidFill>
                <a:srgbClr val="714717"/>
              </a:solidFill>
              <a:prstDash val="solid"/>
              <a:miter lim="400000"/>
            </a:ln>
          </a:insideV>
        </a:tcBdr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714717"/>
              </a:solidFill>
              <a:prstDash val="solid"/>
              <a:miter lim="400000"/>
            </a:ln>
          </a:left>
          <a:right>
            <a:ln w="12700" cap="flat">
              <a:solidFill>
                <a:srgbClr val="714717"/>
              </a:solidFill>
              <a:prstDash val="solid"/>
              <a:miter lim="400000"/>
            </a:ln>
          </a:right>
          <a:top>
            <a:ln w="6350" cap="flat">
              <a:solidFill>
                <a:srgbClr val="484745"/>
              </a:solidFill>
              <a:prstDash val="solid"/>
              <a:miter lim="400000"/>
            </a:ln>
          </a:top>
          <a:bottom>
            <a:ln w="6350" cap="flat">
              <a:solidFill>
                <a:srgbClr val="5E5D5B"/>
              </a:solidFill>
              <a:prstDash val="solid"/>
              <a:miter lim="400000"/>
            </a:ln>
          </a:bottom>
          <a:insideH>
            <a:ln w="12700" cap="flat">
              <a:solidFill>
                <a:srgbClr val="714717"/>
              </a:solidFill>
              <a:prstDash val="solid"/>
              <a:miter lim="400000"/>
            </a:ln>
          </a:insideH>
          <a:insideV>
            <a:ln w="12700" cap="flat">
              <a:solidFill>
                <a:srgbClr val="714717"/>
              </a:solidFill>
              <a:prstDash val="solid"/>
              <a:miter lim="400000"/>
            </a:ln>
          </a:insideV>
        </a:tcBdr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3F1D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F3F1D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F3F1D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D4D4D"/>
          </a:solidFill>
        </a:fill>
      </a:tcStyle>
    </a:wholeTbl>
    <a:band2H>
      <a:tcTxStyle/>
      <a:tcStyle>
        <a:tcBdr/>
        <a:fill>
          <a:solidFill>
            <a:srgbClr val="5A5A5A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F3F1DF"/>
              </a:solidFill>
              <a:prstDash val="solid"/>
              <a:miter lim="400000"/>
            </a:ln>
          </a:left>
          <a:right>
            <a:ln w="12700" cap="flat">
              <a:solidFill>
                <a:srgbClr val="F3F1DF"/>
              </a:solidFill>
              <a:prstDash val="solid"/>
              <a:miter lim="400000"/>
            </a:ln>
          </a:right>
          <a:top>
            <a:ln w="12700" cap="flat">
              <a:solidFill>
                <a:srgbClr val="F3F1DF"/>
              </a:solidFill>
              <a:prstDash val="solid"/>
              <a:miter lim="400000"/>
            </a:ln>
          </a:top>
          <a:bottom>
            <a:ln w="12700" cap="flat">
              <a:solidFill>
                <a:srgbClr val="F3F1DF"/>
              </a:solidFill>
              <a:prstDash val="solid"/>
              <a:miter lim="400000"/>
            </a:ln>
          </a:bottom>
          <a:insideH>
            <a:ln w="12700" cap="flat">
              <a:solidFill>
                <a:srgbClr val="F3F1DF"/>
              </a:solidFill>
              <a:prstDash val="solid"/>
              <a:miter lim="400000"/>
            </a:ln>
          </a:insideH>
          <a:insideV>
            <a:ln w="12700" cap="flat">
              <a:solidFill>
                <a:srgbClr val="F3F1DF"/>
              </a:solidFill>
              <a:prstDash val="solid"/>
              <a:miter lim="400000"/>
            </a:ln>
          </a:insideV>
        </a:tcBdr>
        <a:fill>
          <a:solidFill>
            <a:srgbClr val="1A8F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3F1DF"/>
              </a:solidFill>
              <a:prstDash val="solid"/>
              <a:miter lim="400000"/>
            </a:ln>
          </a:top>
          <a:bottom>
            <a:ln w="12700" cap="flat">
              <a:solidFill>
                <a:srgbClr val="F3F1DF"/>
              </a:solidFill>
              <a:prstDash val="solid"/>
              <a:miter lim="400000"/>
            </a:ln>
          </a:bottom>
          <a:insideH>
            <a:ln w="12700" cap="flat">
              <a:solidFill>
                <a:srgbClr val="F3F1D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3F1DF"/>
              </a:solidFill>
              <a:prstDash val="solid"/>
              <a:miter lim="400000"/>
            </a:ln>
          </a:top>
          <a:bottom>
            <a:ln w="12700" cap="flat">
              <a:solidFill>
                <a:srgbClr val="F3F1DF"/>
              </a:solidFill>
              <a:prstDash val="solid"/>
              <a:miter lim="400000"/>
            </a:ln>
          </a:bottom>
          <a:insideH>
            <a:ln w="12700" cap="flat">
              <a:solidFill>
                <a:srgbClr val="F3F1D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D6D6D"/>
          </a:solidFill>
        </a:fill>
      </a:tcStyle>
    </a:wholeTbl>
    <a:band2H>
      <a:tcTxStyle/>
      <a:tcStyle>
        <a:tcBdr/>
        <a:fill>
          <a:solidFill>
            <a:srgbClr val="7D7D7D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C0C0C0"/>
              </a:solidFill>
              <a:prstDash val="solid"/>
              <a:miter lim="400000"/>
            </a:ln>
          </a:top>
          <a:bottom>
            <a:ln w="12700" cap="flat">
              <a:solidFill>
                <a:srgbClr val="C0C0C0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C5C5B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282828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A2A7A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03317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6350" cap="flat">
              <a:solidFill>
                <a:srgbClr val="FFFFFF"/>
              </a:solidFill>
              <a:prstDash val="solid"/>
              <a:miter lim="400000"/>
            </a:ln>
          </a:top>
          <a:bottom>
            <a:ln w="6350" cap="flat">
              <a:solidFill>
                <a:srgbClr val="FFFFFF"/>
              </a:solidFill>
              <a:prstDash val="solid"/>
              <a:miter lim="400000"/>
            </a:ln>
          </a:bottom>
          <a:insideH>
            <a:ln w="635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D5D5D"/>
          </a:solidFill>
        </a:fill>
      </a:tcStyle>
    </a:wholeTbl>
    <a:band2H>
      <a:tcTxStyle/>
      <a:tcStyle>
        <a:tcBdr/>
        <a:fill>
          <a:solidFill>
            <a:srgbClr val="696969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6350" cap="flat">
              <a:solidFill>
                <a:srgbClr val="FFFFFF"/>
              </a:solidFill>
              <a:prstDash val="solid"/>
              <a:miter lim="400000"/>
            </a:ln>
          </a:right>
          <a:top>
            <a:ln w="6350" cap="flat">
              <a:solidFill>
                <a:srgbClr val="FFFFFF"/>
              </a:solidFill>
              <a:prstDash val="solid"/>
              <a:miter lim="400000"/>
            </a:ln>
          </a:top>
          <a:bottom>
            <a:ln w="6350" cap="flat">
              <a:solidFill>
                <a:srgbClr val="FFFFFF"/>
              </a:solidFill>
              <a:prstDash val="solid"/>
              <a:miter lim="400000"/>
            </a:ln>
          </a:bottom>
          <a:insideH>
            <a:ln w="6350" cap="flat">
              <a:solidFill>
                <a:srgbClr val="FFFFFF"/>
              </a:solidFill>
              <a:prstDash val="solid"/>
              <a:miter lim="400000"/>
            </a:ln>
          </a:insideH>
          <a:insideV>
            <a:ln w="635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87878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635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635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87878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6350" cap="flat">
              <a:solidFill>
                <a:srgbClr val="F0F0F0"/>
              </a:solidFill>
              <a:prstDash val="solid"/>
              <a:miter lim="400000"/>
            </a:ln>
          </a:top>
          <a:bottom>
            <a:ln w="6350" cap="flat">
              <a:solidFill>
                <a:srgbClr val="F0F0F0"/>
              </a:solidFill>
              <a:prstDash val="solid"/>
              <a:miter lim="400000"/>
            </a:ln>
          </a:bottom>
          <a:insideH>
            <a:ln w="6350" cap="flat">
              <a:solidFill>
                <a:srgbClr val="F0F0F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0000">
              <a:alpha val="10000"/>
            </a:srgbClr>
          </a:solidFill>
        </a:fill>
      </a:tcStyle>
    </a:wholeTbl>
    <a:band2H>
      <a:tcTxStyle/>
      <a:tcStyle>
        <a:tcBdr/>
        <a:fill>
          <a:solidFill>
            <a:srgbClr val="888888">
              <a:alpha val="10000"/>
            </a:srgb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F0F0F0"/>
              </a:solidFill>
              <a:prstDash val="solid"/>
              <a:miter lim="400000"/>
            </a:ln>
          </a:right>
          <a:top>
            <a:ln w="6350" cap="flat">
              <a:solidFill>
                <a:srgbClr val="F0F0F0"/>
              </a:solidFill>
              <a:prstDash val="solid"/>
              <a:miter lim="400000"/>
            </a:ln>
          </a:top>
          <a:bottom>
            <a:ln w="6350" cap="flat">
              <a:solidFill>
                <a:srgbClr val="F0F0F0"/>
              </a:solidFill>
              <a:prstDash val="solid"/>
              <a:miter lim="400000"/>
            </a:ln>
          </a:bottom>
          <a:insideH>
            <a:ln w="6350" cap="flat">
              <a:solidFill>
                <a:srgbClr val="F0F0F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0F0F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6350" cap="flat">
              <a:solidFill>
                <a:srgbClr val="F0F0F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F0F0F0"/>
              </a:solidFill>
              <a:prstDash val="solid"/>
              <a:miter lim="400000"/>
            </a:ln>
          </a:bottom>
          <a:insideH>
            <a:ln w="6350" cap="flat">
              <a:solidFill>
                <a:srgbClr val="F0F0F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516"/>
    <p:restoredTop sz="94709"/>
  </p:normalViewPr>
  <p:slideViewPr>
    <p:cSldViewPr snapToGrid="0" snapToObjects="1">
      <p:cViewPr varScale="1">
        <p:scale>
          <a:sx n="65" d="100"/>
          <a:sy n="65" d="100"/>
        </p:scale>
        <p:origin x="1600" y="504"/>
      </p:cViewPr>
      <p:guideLst>
        <p:guide orient="horz" pos="3072"/>
        <p:guide pos="409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30" name="Shape 3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70735848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52922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1012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>
            <a:spLocks noGrp="1"/>
          </p:cNvSpPr>
          <p:nvPr>
            <p:ph type="title"/>
          </p:nvPr>
        </p:nvSpPr>
        <p:spPr>
          <a:xfrm>
            <a:off x="762000" y="2463800"/>
            <a:ext cx="11480800" cy="2540000"/>
          </a:xfrm>
          <a:prstGeom prst="rect">
            <a:avLst/>
          </a:prstGeom>
        </p:spPr>
        <p:txBody>
          <a:bodyPr anchor="b"/>
          <a:lstStyle/>
          <a:p>
            <a:pPr lvl="0">
              <a:defRPr sz="1800" b="0">
                <a:solidFill>
                  <a:srgbClr val="000000"/>
                </a:solidFill>
                <a:effectLst/>
              </a:defRPr>
            </a:pPr>
            <a:r>
              <a:rPr sz="6400" b="1">
                <a:solidFill>
                  <a:srgbClr val="FFFFFF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rPr>
              <a:t>Title Text</a:t>
            </a:r>
          </a:p>
        </p:txBody>
      </p:sp>
      <p:sp>
        <p:nvSpPr>
          <p:cNvPr id="6" name="Shape 6"/>
          <p:cNvSpPr>
            <a:spLocks noGrp="1"/>
          </p:cNvSpPr>
          <p:nvPr>
            <p:ph type="body" idx="1"/>
          </p:nvPr>
        </p:nvSpPr>
        <p:spPr>
          <a:xfrm>
            <a:off x="762000" y="5156200"/>
            <a:ext cx="11480800" cy="8636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</a:defRPr>
            </a:lvl1pPr>
            <a:lvl2pPr marL="0" indent="22860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</a:defRPr>
            </a:lvl2pPr>
            <a:lvl3pPr marL="0" indent="45720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</a:defRPr>
            </a:lvl3pPr>
            <a:lvl4pPr marL="0" indent="68580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</a:defRPr>
            </a:lvl4pPr>
            <a:lvl5pPr marL="0" indent="91440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</a:defRPr>
            </a:lvl5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2400">
                <a:solidFill>
                  <a:srgbClr val="FFFFFF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  <a:effectLst/>
              </a:defRPr>
            </a:pPr>
            <a:r>
              <a:rPr sz="2400">
                <a:solidFill>
                  <a:srgbClr val="FFFFFF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  <a:effectLst/>
              </a:defRPr>
            </a:pPr>
            <a:r>
              <a:rPr sz="2400">
                <a:solidFill>
                  <a:srgbClr val="FFFFFF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  <a:effectLst/>
              </a:defRPr>
            </a:pPr>
            <a:r>
              <a:rPr sz="2400">
                <a:solidFill>
                  <a:srgbClr val="FFFFFF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  <a:effectLst/>
              </a:defRPr>
            </a:pPr>
            <a:r>
              <a:rPr sz="2400">
                <a:solidFill>
                  <a:srgbClr val="FFFFFF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rP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762000" y="3517900"/>
            <a:ext cx="11480800" cy="2717800"/>
          </a:xfrm>
          <a:prstGeom prst="rect">
            <a:avLst/>
          </a:prstGeom>
        </p:spPr>
        <p:txBody>
          <a:bodyPr/>
          <a:lstStyle/>
          <a:p>
            <a:pPr lvl="0">
              <a:defRPr sz="1800" b="0">
                <a:solidFill>
                  <a:srgbClr val="000000"/>
                </a:solidFill>
                <a:effectLst/>
              </a:defRPr>
            </a:pPr>
            <a:r>
              <a:rPr sz="6400" b="1">
                <a:solidFill>
                  <a:srgbClr val="FFFFFF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rPr>
              <a:t>Title Text</a:t>
            </a:r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>
            <a:spLocks noGrp="1"/>
          </p:cNvSpPr>
          <p:nvPr>
            <p:ph type="title"/>
          </p:nvPr>
        </p:nvSpPr>
        <p:spPr>
          <a:xfrm>
            <a:off x="762000" y="419100"/>
            <a:ext cx="5384800" cy="4597400"/>
          </a:xfrm>
          <a:prstGeom prst="rect">
            <a:avLst/>
          </a:prstGeom>
        </p:spPr>
        <p:txBody>
          <a:bodyPr anchor="b"/>
          <a:lstStyle>
            <a:lvl1pPr>
              <a:defRPr sz="5200"/>
            </a:lvl1pPr>
          </a:lstStyle>
          <a:p>
            <a:pPr lvl="0">
              <a:defRPr sz="1800" b="0">
                <a:solidFill>
                  <a:srgbClr val="000000"/>
                </a:solidFill>
                <a:effectLst/>
              </a:defRPr>
            </a:pPr>
            <a:r>
              <a:rPr sz="5200" b="1">
                <a:solidFill>
                  <a:srgbClr val="FFFFFF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rPr>
              <a:t>Title Text</a:t>
            </a:r>
          </a:p>
        </p:txBody>
      </p:sp>
      <p:sp>
        <p:nvSpPr>
          <p:cNvPr id="14" name="Shape 14"/>
          <p:cNvSpPr>
            <a:spLocks noGrp="1"/>
          </p:cNvSpPr>
          <p:nvPr>
            <p:ph type="body" idx="1"/>
          </p:nvPr>
        </p:nvSpPr>
        <p:spPr>
          <a:xfrm>
            <a:off x="762000" y="5245100"/>
            <a:ext cx="5384800" cy="38100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</a:defRPr>
            </a:lvl1pPr>
            <a:lvl2pPr marL="0" indent="22860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</a:defRPr>
            </a:lvl2pPr>
            <a:lvl3pPr marL="0" indent="45720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</a:defRPr>
            </a:lvl3pPr>
            <a:lvl4pPr marL="0" indent="68580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</a:defRPr>
            </a:lvl4pPr>
            <a:lvl5pPr marL="0" indent="91440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</a:defRPr>
            </a:lvl5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2400">
                <a:solidFill>
                  <a:srgbClr val="FFFFFF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  <a:effectLst/>
              </a:defRPr>
            </a:pPr>
            <a:r>
              <a:rPr sz="2400">
                <a:solidFill>
                  <a:srgbClr val="FFFFFF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  <a:effectLst/>
              </a:defRPr>
            </a:pPr>
            <a:r>
              <a:rPr sz="2400">
                <a:solidFill>
                  <a:srgbClr val="FFFFFF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  <a:effectLst/>
              </a:defRPr>
            </a:pPr>
            <a:r>
              <a:rPr sz="2400">
                <a:solidFill>
                  <a:srgbClr val="FFFFFF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  <a:effectLst/>
              </a:defRPr>
            </a:pPr>
            <a:r>
              <a:rPr sz="2400">
                <a:solidFill>
                  <a:srgbClr val="FFFFFF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rP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 b="0">
                <a:solidFill>
                  <a:srgbClr val="000000"/>
                </a:solidFill>
                <a:effectLst/>
              </a:defRPr>
            </a:pPr>
            <a:r>
              <a:rPr sz="6400" b="1">
                <a:solidFill>
                  <a:srgbClr val="FFFFFF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rPr>
              <a:t>Title Text</a:t>
            </a:r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 b="0">
                <a:solidFill>
                  <a:srgbClr val="000000"/>
                </a:solidFill>
                <a:effectLst/>
              </a:defRPr>
            </a:pPr>
            <a:r>
              <a:rPr sz="6400" b="1">
                <a:solidFill>
                  <a:srgbClr val="FFFFFF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rPr>
              <a:t>Title Text</a:t>
            </a:r>
          </a:p>
        </p:txBody>
      </p:sp>
      <p:sp>
        <p:nvSpPr>
          <p:cNvPr id="19" name="Shape 1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400">
                <a:solidFill>
                  <a:srgbClr val="EBEBEB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  <a:effectLst/>
              </a:defRPr>
            </a:pPr>
            <a:r>
              <a:rPr sz="3400">
                <a:solidFill>
                  <a:srgbClr val="EBEBEB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  <a:effectLst/>
              </a:defRPr>
            </a:pPr>
            <a:r>
              <a:rPr sz="3400">
                <a:solidFill>
                  <a:srgbClr val="EBEBEB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  <a:effectLst/>
              </a:defRPr>
            </a:pPr>
            <a:r>
              <a:rPr sz="3400">
                <a:solidFill>
                  <a:srgbClr val="EBEBEB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  <a:effectLst/>
              </a:defRPr>
            </a:pPr>
            <a:r>
              <a:rPr sz="3400">
                <a:solidFill>
                  <a:srgbClr val="EBEBEB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rP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 b="0">
                <a:solidFill>
                  <a:srgbClr val="000000"/>
                </a:solidFill>
                <a:effectLst/>
              </a:defRPr>
            </a:pPr>
            <a:r>
              <a:rPr sz="6400" b="1">
                <a:solidFill>
                  <a:srgbClr val="FFFFFF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rPr>
              <a:t>Title Text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idx="1"/>
          </p:nvPr>
        </p:nvSpPr>
        <p:spPr>
          <a:xfrm>
            <a:off x="762000" y="2374900"/>
            <a:ext cx="5384800" cy="68072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buClr>
                <a:srgbClr val="EBEBEB"/>
              </a:buClr>
              <a:defRPr sz="2800"/>
            </a:lvl1pPr>
            <a:lvl2pPr marL="685800" indent="-342900">
              <a:spcBef>
                <a:spcPts val="3200"/>
              </a:spcBef>
              <a:buClr>
                <a:srgbClr val="EBEBEB"/>
              </a:buClr>
              <a:defRPr sz="2800"/>
            </a:lvl2pPr>
            <a:lvl3pPr marL="1028700" indent="-342900">
              <a:spcBef>
                <a:spcPts val="3200"/>
              </a:spcBef>
              <a:buClr>
                <a:srgbClr val="EBEBEB"/>
              </a:buClr>
              <a:defRPr sz="2800"/>
            </a:lvl3pPr>
            <a:lvl4pPr marL="1371600" indent="-342900">
              <a:spcBef>
                <a:spcPts val="3200"/>
              </a:spcBef>
              <a:buClr>
                <a:srgbClr val="EBEBEB"/>
              </a:buClr>
              <a:defRPr sz="2800"/>
            </a:lvl4pPr>
            <a:lvl5pPr marL="1714500" indent="-342900">
              <a:spcBef>
                <a:spcPts val="3200"/>
              </a:spcBef>
              <a:buClr>
                <a:srgbClr val="EBEBEB"/>
              </a:buClr>
              <a:defRPr sz="2800"/>
            </a:lvl5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2800">
                <a:solidFill>
                  <a:srgbClr val="EBEBEB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  <a:effectLst/>
              </a:defRPr>
            </a:pPr>
            <a:r>
              <a:rPr sz="2800">
                <a:solidFill>
                  <a:srgbClr val="EBEBEB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  <a:effectLst/>
              </a:defRPr>
            </a:pPr>
            <a:r>
              <a:rPr sz="2800">
                <a:solidFill>
                  <a:srgbClr val="EBEBEB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  <a:effectLst/>
              </a:defRPr>
            </a:pPr>
            <a:r>
              <a:rPr sz="2800">
                <a:solidFill>
                  <a:srgbClr val="EBEBEB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  <a:effectLst/>
              </a:defRPr>
            </a:pPr>
            <a:r>
              <a:rPr sz="2800">
                <a:solidFill>
                  <a:srgbClr val="EBEBEB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rP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>
            <a:spLocks noGrp="1"/>
          </p:cNvSpPr>
          <p:nvPr>
            <p:ph type="body" idx="1"/>
          </p:nvPr>
        </p:nvSpPr>
        <p:spPr>
          <a:xfrm>
            <a:off x="762000" y="965200"/>
            <a:ext cx="11480800" cy="78232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400">
                <a:solidFill>
                  <a:srgbClr val="EBEBEB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  <a:effectLst/>
              </a:defRPr>
            </a:pPr>
            <a:r>
              <a:rPr sz="3400">
                <a:solidFill>
                  <a:srgbClr val="EBEBEB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  <a:effectLst/>
              </a:defRPr>
            </a:pPr>
            <a:r>
              <a:rPr sz="3400">
                <a:solidFill>
                  <a:srgbClr val="EBEBEB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  <a:effectLst/>
              </a:defRPr>
            </a:pPr>
            <a:r>
              <a:rPr sz="3400">
                <a:solidFill>
                  <a:srgbClr val="EBEBEB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  <a:effectLst/>
              </a:defRPr>
            </a:pPr>
            <a:r>
              <a:rPr sz="3400">
                <a:solidFill>
                  <a:srgbClr val="EBEBEB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rP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762000" y="203200"/>
            <a:ext cx="11480800" cy="2146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/>
          <a:p>
            <a:pPr lvl="0">
              <a:defRPr sz="1800" b="0">
                <a:solidFill>
                  <a:srgbClr val="000000"/>
                </a:solidFill>
                <a:effectLst/>
              </a:defRPr>
            </a:pPr>
            <a:r>
              <a:rPr sz="6400" b="1">
                <a:solidFill>
                  <a:srgbClr val="FFFFFF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rPr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762000" y="2413000"/>
            <a:ext cx="11480800" cy="6362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400">
                <a:solidFill>
                  <a:srgbClr val="EBEBEB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  <a:effectLst/>
              </a:defRPr>
            </a:pPr>
            <a:r>
              <a:rPr sz="3400">
                <a:solidFill>
                  <a:srgbClr val="EBEBEB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  <a:effectLst/>
              </a:defRPr>
            </a:pPr>
            <a:r>
              <a:rPr sz="3400">
                <a:solidFill>
                  <a:srgbClr val="EBEBEB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  <a:effectLst/>
              </a:defRPr>
            </a:pPr>
            <a:r>
              <a:rPr sz="3400">
                <a:solidFill>
                  <a:srgbClr val="EBEBEB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  <a:effectLst/>
              </a:defRPr>
            </a:pPr>
            <a:r>
              <a:rPr sz="3400">
                <a:solidFill>
                  <a:srgbClr val="EBEBEB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rPr>
              <a:t>Body Level Five</a:t>
            </a: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ransition spd="med"/>
  <p:txStyles>
    <p:titleStyle>
      <a:lvl1pPr algn="ctr" defTabSz="584200">
        <a:defRPr sz="6400" b="1">
          <a:solidFill>
            <a:srgbClr val="FFFFFF"/>
          </a:solidFill>
          <a:effectLst>
            <a:outerShdw blurRad="50800" dist="25400" dir="5400000" rotWithShape="0">
              <a:srgbClr val="000000"/>
            </a:outerShdw>
          </a:effectLst>
          <a:latin typeface="+mn-lt"/>
          <a:ea typeface="+mn-ea"/>
          <a:cs typeface="+mn-cs"/>
          <a:sym typeface="Helvetica Neue"/>
        </a:defRPr>
      </a:lvl1pPr>
      <a:lvl2pPr indent="228600" algn="ctr" defTabSz="584200">
        <a:defRPr sz="6400" b="1">
          <a:solidFill>
            <a:srgbClr val="FFFFFF"/>
          </a:solidFill>
          <a:effectLst>
            <a:outerShdw blurRad="50800" dist="25400" dir="5400000" rotWithShape="0">
              <a:srgbClr val="000000"/>
            </a:outerShdw>
          </a:effectLst>
          <a:latin typeface="+mn-lt"/>
          <a:ea typeface="+mn-ea"/>
          <a:cs typeface="+mn-cs"/>
          <a:sym typeface="Helvetica Neue"/>
        </a:defRPr>
      </a:lvl2pPr>
      <a:lvl3pPr indent="457200" algn="ctr" defTabSz="584200">
        <a:defRPr sz="6400" b="1">
          <a:solidFill>
            <a:srgbClr val="FFFFFF"/>
          </a:solidFill>
          <a:effectLst>
            <a:outerShdw blurRad="50800" dist="25400" dir="5400000" rotWithShape="0">
              <a:srgbClr val="000000"/>
            </a:outerShdw>
          </a:effectLst>
          <a:latin typeface="+mn-lt"/>
          <a:ea typeface="+mn-ea"/>
          <a:cs typeface="+mn-cs"/>
          <a:sym typeface="Helvetica Neue"/>
        </a:defRPr>
      </a:lvl3pPr>
      <a:lvl4pPr indent="685800" algn="ctr" defTabSz="584200">
        <a:defRPr sz="6400" b="1">
          <a:solidFill>
            <a:srgbClr val="FFFFFF"/>
          </a:solidFill>
          <a:effectLst>
            <a:outerShdw blurRad="50800" dist="25400" dir="5400000" rotWithShape="0">
              <a:srgbClr val="000000"/>
            </a:outerShdw>
          </a:effectLst>
          <a:latin typeface="+mn-lt"/>
          <a:ea typeface="+mn-ea"/>
          <a:cs typeface="+mn-cs"/>
          <a:sym typeface="Helvetica Neue"/>
        </a:defRPr>
      </a:lvl4pPr>
      <a:lvl5pPr indent="914400" algn="ctr" defTabSz="584200">
        <a:defRPr sz="6400" b="1">
          <a:solidFill>
            <a:srgbClr val="FFFFFF"/>
          </a:solidFill>
          <a:effectLst>
            <a:outerShdw blurRad="50800" dist="25400" dir="5400000" rotWithShape="0">
              <a:srgbClr val="000000"/>
            </a:outerShdw>
          </a:effectLst>
          <a:latin typeface="+mn-lt"/>
          <a:ea typeface="+mn-ea"/>
          <a:cs typeface="+mn-cs"/>
          <a:sym typeface="Helvetica Neue"/>
        </a:defRPr>
      </a:lvl5pPr>
      <a:lvl6pPr indent="1143000" algn="ctr" defTabSz="584200">
        <a:defRPr sz="6400" b="1">
          <a:solidFill>
            <a:srgbClr val="FFFFFF"/>
          </a:solidFill>
          <a:effectLst>
            <a:outerShdw blurRad="50800" dist="25400" dir="5400000" rotWithShape="0">
              <a:srgbClr val="000000"/>
            </a:outerShdw>
          </a:effectLst>
          <a:latin typeface="+mn-lt"/>
          <a:ea typeface="+mn-ea"/>
          <a:cs typeface="+mn-cs"/>
          <a:sym typeface="Helvetica Neue"/>
        </a:defRPr>
      </a:lvl6pPr>
      <a:lvl7pPr indent="1371600" algn="ctr" defTabSz="584200">
        <a:defRPr sz="6400" b="1">
          <a:solidFill>
            <a:srgbClr val="FFFFFF"/>
          </a:solidFill>
          <a:effectLst>
            <a:outerShdw blurRad="50800" dist="25400" dir="5400000" rotWithShape="0">
              <a:srgbClr val="000000"/>
            </a:outerShdw>
          </a:effectLst>
          <a:latin typeface="+mn-lt"/>
          <a:ea typeface="+mn-ea"/>
          <a:cs typeface="+mn-cs"/>
          <a:sym typeface="Helvetica Neue"/>
        </a:defRPr>
      </a:lvl7pPr>
      <a:lvl8pPr indent="1600200" algn="ctr" defTabSz="584200">
        <a:defRPr sz="6400" b="1">
          <a:solidFill>
            <a:srgbClr val="FFFFFF"/>
          </a:solidFill>
          <a:effectLst>
            <a:outerShdw blurRad="50800" dist="25400" dir="5400000" rotWithShape="0">
              <a:srgbClr val="000000"/>
            </a:outerShdw>
          </a:effectLst>
          <a:latin typeface="+mn-lt"/>
          <a:ea typeface="+mn-ea"/>
          <a:cs typeface="+mn-cs"/>
          <a:sym typeface="Helvetica Neue"/>
        </a:defRPr>
      </a:lvl8pPr>
      <a:lvl9pPr indent="1828800" algn="ctr" defTabSz="584200">
        <a:defRPr sz="6400" b="1">
          <a:solidFill>
            <a:srgbClr val="FFFFFF"/>
          </a:solidFill>
          <a:effectLst>
            <a:outerShdw blurRad="50800" dist="25400" dir="5400000" rotWithShape="0">
              <a:srgbClr val="000000"/>
            </a:outerShdw>
          </a:effectLst>
          <a:latin typeface="+mn-lt"/>
          <a:ea typeface="+mn-ea"/>
          <a:cs typeface="+mn-cs"/>
          <a:sym typeface="Helvetica Neue"/>
        </a:defRPr>
      </a:lvl9pPr>
    </p:titleStyle>
    <p:bodyStyle>
      <a:lvl1pPr marL="406400" indent="-406400" defTabSz="584200">
        <a:spcBef>
          <a:spcPts val="4200"/>
        </a:spcBef>
        <a:buSzPct val="75000"/>
        <a:buChar char="•"/>
        <a:defRPr sz="3400">
          <a:solidFill>
            <a:srgbClr val="EBEBEB"/>
          </a:solidFill>
          <a:effectLst>
            <a:outerShdw blurRad="50800" dist="25400" dir="5400000" rotWithShape="0">
              <a:srgbClr val="000000"/>
            </a:outerShdw>
          </a:effectLst>
          <a:latin typeface="Helvetica Neue Medium"/>
          <a:ea typeface="Helvetica Neue Medium"/>
          <a:cs typeface="Helvetica Neue Medium"/>
          <a:sym typeface="Helvetica Neue Medium"/>
        </a:defRPr>
      </a:lvl1pPr>
      <a:lvl2pPr marL="812800" indent="-406400" defTabSz="584200">
        <a:spcBef>
          <a:spcPts val="4200"/>
        </a:spcBef>
        <a:buSzPct val="75000"/>
        <a:buChar char="•"/>
        <a:defRPr sz="3400">
          <a:solidFill>
            <a:srgbClr val="EBEBEB"/>
          </a:solidFill>
          <a:effectLst>
            <a:outerShdw blurRad="50800" dist="25400" dir="5400000" rotWithShape="0">
              <a:srgbClr val="000000"/>
            </a:outerShdw>
          </a:effectLst>
          <a:latin typeface="Helvetica Neue Medium"/>
          <a:ea typeface="Helvetica Neue Medium"/>
          <a:cs typeface="Helvetica Neue Medium"/>
          <a:sym typeface="Helvetica Neue Medium"/>
        </a:defRPr>
      </a:lvl2pPr>
      <a:lvl3pPr marL="1219200" indent="-406400" defTabSz="584200">
        <a:spcBef>
          <a:spcPts val="4200"/>
        </a:spcBef>
        <a:buSzPct val="75000"/>
        <a:buChar char="•"/>
        <a:defRPr sz="3400">
          <a:solidFill>
            <a:srgbClr val="EBEBEB"/>
          </a:solidFill>
          <a:effectLst>
            <a:outerShdw blurRad="50800" dist="25400" dir="5400000" rotWithShape="0">
              <a:srgbClr val="000000"/>
            </a:outerShdw>
          </a:effectLst>
          <a:latin typeface="Helvetica Neue Medium"/>
          <a:ea typeface="Helvetica Neue Medium"/>
          <a:cs typeface="Helvetica Neue Medium"/>
          <a:sym typeface="Helvetica Neue Medium"/>
        </a:defRPr>
      </a:lvl3pPr>
      <a:lvl4pPr marL="1625600" indent="-406400" defTabSz="584200">
        <a:spcBef>
          <a:spcPts val="4200"/>
        </a:spcBef>
        <a:buSzPct val="75000"/>
        <a:buChar char="•"/>
        <a:defRPr sz="3400">
          <a:solidFill>
            <a:srgbClr val="EBEBEB"/>
          </a:solidFill>
          <a:effectLst>
            <a:outerShdw blurRad="50800" dist="25400" dir="5400000" rotWithShape="0">
              <a:srgbClr val="000000"/>
            </a:outerShdw>
          </a:effectLst>
          <a:latin typeface="Helvetica Neue Medium"/>
          <a:ea typeface="Helvetica Neue Medium"/>
          <a:cs typeface="Helvetica Neue Medium"/>
          <a:sym typeface="Helvetica Neue Medium"/>
        </a:defRPr>
      </a:lvl4pPr>
      <a:lvl5pPr marL="2032000" indent="-406400" defTabSz="584200">
        <a:spcBef>
          <a:spcPts val="4200"/>
        </a:spcBef>
        <a:buSzPct val="75000"/>
        <a:buChar char="•"/>
        <a:defRPr sz="3400">
          <a:solidFill>
            <a:srgbClr val="EBEBEB"/>
          </a:solidFill>
          <a:effectLst>
            <a:outerShdw blurRad="50800" dist="25400" dir="5400000" rotWithShape="0">
              <a:srgbClr val="000000"/>
            </a:outerShdw>
          </a:effectLst>
          <a:latin typeface="Helvetica Neue Medium"/>
          <a:ea typeface="Helvetica Neue Medium"/>
          <a:cs typeface="Helvetica Neue Medium"/>
          <a:sym typeface="Helvetica Neue Medium"/>
        </a:defRPr>
      </a:lvl5pPr>
      <a:lvl6pPr marL="2438400" indent="-406400" defTabSz="584200">
        <a:spcBef>
          <a:spcPts val="4200"/>
        </a:spcBef>
        <a:buSzPct val="75000"/>
        <a:buChar char="•"/>
        <a:defRPr sz="3400">
          <a:solidFill>
            <a:srgbClr val="EBEBEB"/>
          </a:solidFill>
          <a:effectLst>
            <a:outerShdw blurRad="50800" dist="25400" dir="5400000" rotWithShape="0">
              <a:srgbClr val="000000"/>
            </a:outerShdw>
          </a:effectLst>
          <a:latin typeface="Helvetica Neue Medium"/>
          <a:ea typeface="Helvetica Neue Medium"/>
          <a:cs typeface="Helvetica Neue Medium"/>
          <a:sym typeface="Helvetica Neue Medium"/>
        </a:defRPr>
      </a:lvl6pPr>
      <a:lvl7pPr marL="2844800" indent="-406400" defTabSz="584200">
        <a:spcBef>
          <a:spcPts val="4200"/>
        </a:spcBef>
        <a:buSzPct val="75000"/>
        <a:buChar char="•"/>
        <a:defRPr sz="3400">
          <a:solidFill>
            <a:srgbClr val="EBEBEB"/>
          </a:solidFill>
          <a:effectLst>
            <a:outerShdw blurRad="50800" dist="25400" dir="5400000" rotWithShape="0">
              <a:srgbClr val="000000"/>
            </a:outerShdw>
          </a:effectLst>
          <a:latin typeface="Helvetica Neue Medium"/>
          <a:ea typeface="Helvetica Neue Medium"/>
          <a:cs typeface="Helvetica Neue Medium"/>
          <a:sym typeface="Helvetica Neue Medium"/>
        </a:defRPr>
      </a:lvl7pPr>
      <a:lvl8pPr marL="3251200" indent="-406400" defTabSz="584200">
        <a:spcBef>
          <a:spcPts val="4200"/>
        </a:spcBef>
        <a:buSzPct val="75000"/>
        <a:buChar char="•"/>
        <a:defRPr sz="3400">
          <a:solidFill>
            <a:srgbClr val="EBEBEB"/>
          </a:solidFill>
          <a:effectLst>
            <a:outerShdw blurRad="50800" dist="25400" dir="5400000" rotWithShape="0">
              <a:srgbClr val="000000"/>
            </a:outerShdw>
          </a:effectLst>
          <a:latin typeface="Helvetica Neue Medium"/>
          <a:ea typeface="Helvetica Neue Medium"/>
          <a:cs typeface="Helvetica Neue Medium"/>
          <a:sym typeface="Helvetica Neue Medium"/>
        </a:defRPr>
      </a:lvl8pPr>
      <a:lvl9pPr marL="3657600" indent="-406400" defTabSz="584200">
        <a:spcBef>
          <a:spcPts val="4200"/>
        </a:spcBef>
        <a:buSzPct val="75000"/>
        <a:buChar char="•"/>
        <a:defRPr sz="3400">
          <a:solidFill>
            <a:srgbClr val="EBEBEB"/>
          </a:solidFill>
          <a:effectLst>
            <a:outerShdw blurRad="50800" dist="25400" dir="5400000" rotWithShape="0">
              <a:srgbClr val="000000"/>
            </a:outerShdw>
          </a:effectLst>
          <a:latin typeface="Helvetica Neue Medium"/>
          <a:ea typeface="Helvetica Neue Medium"/>
          <a:cs typeface="Helvetica Neue Medium"/>
          <a:sym typeface="Helvetica Neue Medium"/>
        </a:defRPr>
      </a:lvl9pPr>
    </p:bodyStyle>
    <p:otherStyle>
      <a:lvl1pPr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Neue"/>
        </a:defRPr>
      </a:lvl1pPr>
      <a:lvl2pPr indent="2286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Neue"/>
        </a:defRPr>
      </a:lvl2pPr>
      <a:lvl3pPr indent="4572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Neue"/>
        </a:defRPr>
      </a:lvl3pPr>
      <a:lvl4pPr indent="6858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Neue"/>
        </a:defRPr>
      </a:lvl4pPr>
      <a:lvl5pPr indent="9144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Neue"/>
        </a:defRPr>
      </a:lvl5pPr>
      <a:lvl6pPr indent="11430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Neue"/>
        </a:defRPr>
      </a:lvl6pPr>
      <a:lvl7pPr indent="13716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Neue"/>
        </a:defRPr>
      </a:lvl7pPr>
      <a:lvl8pPr indent="16002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Neue"/>
        </a:defRPr>
      </a:lvl8pPr>
      <a:lvl9pPr indent="18288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/>
          <p:nvPr/>
        </p:nvSpPr>
        <p:spPr>
          <a:xfrm>
            <a:off x="4621504" y="6856234"/>
            <a:ext cx="3761792" cy="16145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800">
                <a:solidFill>
                  <a:srgbClr val="EBEBEB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rPr>
              <a:t>Lance Brauman</a:t>
            </a:r>
          </a:p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000">
                <a:solidFill>
                  <a:srgbClr val="EBEBEB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rPr>
              <a:t>PURE Athletics</a:t>
            </a:r>
          </a:p>
        </p:txBody>
      </p:sp>
      <p:sp>
        <p:nvSpPr>
          <p:cNvPr id="33" name="Shape 33"/>
          <p:cNvSpPr/>
          <p:nvPr/>
        </p:nvSpPr>
        <p:spPr>
          <a:xfrm>
            <a:off x="2340243" y="2234667"/>
            <a:ext cx="8324314" cy="21800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0" defTabSz="457200">
              <a:spcBef>
                <a:spcPts val="1200"/>
              </a:spcBef>
              <a:defRPr sz="1800">
                <a:solidFill>
                  <a:srgbClr val="000000"/>
                </a:solidFill>
                <a:effectLst/>
              </a:defRPr>
            </a:pPr>
            <a:r>
              <a:rPr lang="en-US" sz="4100" b="1" dirty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"/>
              </a:rPr>
              <a:t>Wisconsin High School</a:t>
            </a:r>
            <a:r>
              <a:rPr sz="4100" b="1" dirty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"/>
              </a:rPr>
              <a:t> Track &amp; </a:t>
            </a:r>
            <a:r>
              <a:rPr lang="en-US" sz="4100" b="1" dirty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"/>
              </a:rPr>
              <a:t>Field </a:t>
            </a:r>
            <a:r>
              <a:rPr sz="4100" b="1" dirty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"/>
              </a:rPr>
              <a:t>Coaches Annual Track &amp; Field Clinic</a:t>
            </a:r>
            <a:br>
              <a:rPr sz="1900" dirty="0">
                <a:latin typeface="Times"/>
                <a:ea typeface="Times"/>
                <a:cs typeface="Times"/>
                <a:sym typeface="Times"/>
              </a:rPr>
            </a:br>
            <a:endParaRPr sz="1200" dirty="0">
              <a:latin typeface="Times"/>
              <a:ea typeface="Times"/>
              <a:cs typeface="Times"/>
              <a:sym typeface="Times"/>
            </a:endParaRP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EBE3824-FCEE-49E2-3476-6884A66445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800" y="474133"/>
            <a:ext cx="11684000" cy="895773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DC856E2-4B77-83CE-8A0B-3EFC7AD8CC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3304558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5A59DAF-51C9-68A3-4A6B-D5759A51A6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067" y="372533"/>
            <a:ext cx="12022666" cy="880533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406F32F-085D-0098-F0A7-764228431A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8100715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5C8CCE-3955-F36C-1EEF-10F10236BC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B5F023-079B-F20E-C3DB-9ED9D58BE0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 white sheet with black text&#10;&#10;Description automatically generated">
            <a:extLst>
              <a:ext uri="{FF2B5EF4-FFF2-40B4-BE49-F238E27FC236}">
                <a16:creationId xmlns:a16="http://schemas.microsoft.com/office/drawing/2014/main" id="{2E38A185-B673-2BE1-7625-374B8AB1FE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57939"/>
            <a:ext cx="13003437" cy="8508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613035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28F474-A573-0DC0-F9F3-9842E2A16D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002544-3A11-496A-4F86-42D85A4629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B0A0BC5-9EB6-9D00-F40D-778A1CA06E0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60" t="8682" r="29601" b="1655"/>
          <a:stretch/>
        </p:blipFill>
        <p:spPr>
          <a:xfrm rot="5400000">
            <a:off x="2984740" y="-1414731"/>
            <a:ext cx="7073658" cy="12663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964241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871B72-6374-4A29-4FB6-99218016F6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A screenshot of a calendar&#10;&#10;AI-generated content may be incorrect.">
            <a:extLst>
              <a:ext uri="{FF2B5EF4-FFF2-40B4-BE49-F238E27FC236}">
                <a16:creationId xmlns:a16="http://schemas.microsoft.com/office/drawing/2014/main" id="{239F3C66-BF4F-ADCA-432B-F5325CA036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533" y="355600"/>
            <a:ext cx="11938000" cy="883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451914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3DDE16-ADB8-8D83-F6B1-47A50A4E2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dirty="0"/>
            </a:br>
            <a:endParaRPr lang="en-US" dirty="0"/>
          </a:p>
        </p:txBody>
      </p:sp>
      <p:pic>
        <p:nvPicPr>
          <p:cNvPr id="5" name="Picture 4" descr="A close-up of a spreadsheet&#10;&#10;AI-generated content may be incorrect.">
            <a:extLst>
              <a:ext uri="{FF2B5EF4-FFF2-40B4-BE49-F238E27FC236}">
                <a16:creationId xmlns:a16="http://schemas.microsoft.com/office/drawing/2014/main" id="{F01D828B-33BF-6E98-ABBF-66A6D9F9DB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933" y="829733"/>
            <a:ext cx="12513734" cy="821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32699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19DE4F-EBCB-C61D-E0F3-8B3F556981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91BD52-482A-9927-05E9-A3F21E1F41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 white sheet with black text&#10;&#10;Description automatically generated">
            <a:extLst>
              <a:ext uri="{FF2B5EF4-FFF2-40B4-BE49-F238E27FC236}">
                <a16:creationId xmlns:a16="http://schemas.microsoft.com/office/drawing/2014/main" id="{3B3575AD-2386-DBAF-7BD1-BA1141A349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57939"/>
            <a:ext cx="13003437" cy="8508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479024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E5E9C1-7B99-064D-7A18-B2BEB82C45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A9F698-3670-EE06-C10F-4658661794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C345B77-8130-1598-D62A-90FE5702AC0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60" t="8682" r="29601" b="1655"/>
          <a:stretch/>
        </p:blipFill>
        <p:spPr>
          <a:xfrm rot="5400000">
            <a:off x="2984740" y="-1414731"/>
            <a:ext cx="7073658" cy="12663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989902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B9DBB9-9041-3583-98AF-F5B42EDEDD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A screenshot of a schedule&#10;&#10;AI-generated content may be incorrect.">
            <a:extLst>
              <a:ext uri="{FF2B5EF4-FFF2-40B4-BE49-F238E27FC236}">
                <a16:creationId xmlns:a16="http://schemas.microsoft.com/office/drawing/2014/main" id="{77B7F942-C169-80F0-DEAC-2041C8141A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933" y="338668"/>
            <a:ext cx="12530667" cy="899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680315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614769-D335-C7B9-785F-8916F8EA78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A screenshot of a schedule&#10;&#10;AI-generated content may be incorrect.">
            <a:extLst>
              <a:ext uri="{FF2B5EF4-FFF2-40B4-BE49-F238E27FC236}">
                <a16:creationId xmlns:a16="http://schemas.microsoft.com/office/drawing/2014/main" id="{7A7A510B-74ED-BBF3-5AA2-249D989DD4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867" y="440268"/>
            <a:ext cx="12716933" cy="8923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406599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2C82A3-C2F4-8214-7917-D680C3D174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96F0025-AB97-6C51-E5F0-E6BE75C499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0" y="0"/>
            <a:ext cx="9753600" cy="975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9714860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333983-515B-441D-D210-DB4C08EDDF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A table with numbers and a number of times&#10;&#10;AI-generated content may be incorrect.">
            <a:extLst>
              <a:ext uri="{FF2B5EF4-FFF2-40B4-BE49-F238E27FC236}">
                <a16:creationId xmlns:a16="http://schemas.microsoft.com/office/drawing/2014/main" id="{C38329B0-EE03-2A69-B1F3-0615EA51DE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867" y="304800"/>
            <a:ext cx="12361333" cy="8957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76267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63048C-AD97-215C-616D-5D7A05513E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737495-1230-B5C5-7463-71A5463D22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 white sheet with black text&#10;&#10;Description automatically generated">
            <a:extLst>
              <a:ext uri="{FF2B5EF4-FFF2-40B4-BE49-F238E27FC236}">
                <a16:creationId xmlns:a16="http://schemas.microsoft.com/office/drawing/2014/main" id="{8895FE79-90FB-E09D-1702-3FFBE2D406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57939"/>
            <a:ext cx="13003437" cy="8508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430353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AA0B64-B564-67D2-F4A9-DAD2DB23F6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782E24-98B6-7565-A3B1-600EC7F521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45963CD-FD16-94F3-6CE7-C3E37B2C9B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60" t="8682" r="29601" b="1655"/>
          <a:stretch/>
        </p:blipFill>
        <p:spPr>
          <a:xfrm rot="5400000">
            <a:off x="2984740" y="-1414731"/>
            <a:ext cx="7073658" cy="12663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416750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22CDAB-09B5-5927-EF47-0F6F41BDFA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A close-up of a schedule&#10;&#10;AI-generated content may be incorrect.">
            <a:extLst>
              <a:ext uri="{FF2B5EF4-FFF2-40B4-BE49-F238E27FC236}">
                <a16:creationId xmlns:a16="http://schemas.microsoft.com/office/drawing/2014/main" id="{92D65C8F-4DE0-CC37-679F-E3B14FA33B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298174"/>
            <a:ext cx="11920330" cy="9004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351533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915D32-4C7C-F2FC-8E26-C2D06BBD32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A screenshot of a document&#10;&#10;AI-generated content may be incorrect.">
            <a:extLst>
              <a:ext uri="{FF2B5EF4-FFF2-40B4-BE49-F238E27FC236}">
                <a16:creationId xmlns:a16="http://schemas.microsoft.com/office/drawing/2014/main" id="{DB236524-6F30-C6C4-A54F-1EEB1A4929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808" y="0"/>
            <a:ext cx="12423913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725328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3D9B6E-1B39-97A0-B0D7-17D59A0051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D372E5-ECDC-44C1-DA80-2BEEF7A261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 white sheet with black text&#10;&#10;Description automatically generated">
            <a:extLst>
              <a:ext uri="{FF2B5EF4-FFF2-40B4-BE49-F238E27FC236}">
                <a16:creationId xmlns:a16="http://schemas.microsoft.com/office/drawing/2014/main" id="{FF53DDAB-16D7-AF87-7962-BDFF28452D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57939"/>
            <a:ext cx="13003437" cy="8508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87968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9081D2-B4F8-DA24-581A-3B52B68933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BD8E79-D33E-432E-56A9-E612A8ED42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16631DB-287A-7B9E-BB3F-028B8CC8B11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60" t="8682" r="29601" b="1655"/>
          <a:stretch/>
        </p:blipFill>
        <p:spPr>
          <a:xfrm rot="5400000">
            <a:off x="2984740" y="-1414731"/>
            <a:ext cx="7073658" cy="12663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654397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 b="0">
                <a:solidFill>
                  <a:srgbClr val="000000"/>
                </a:solidFill>
                <a:effectLst/>
              </a:defRPr>
            </a:pPr>
            <a:endParaRPr sz="6400" b="1" dirty="0">
              <a:solidFill>
                <a:srgbClr val="FFFFFF"/>
              </a:solidFill>
              <a:effectLst>
                <a:outerShdw blurRad="50800" dist="25400" dir="5400000" rotWithShape="0">
                  <a:srgbClr val="000000"/>
                </a:outerShdw>
              </a:effectLst>
            </a:endParaRPr>
          </a:p>
        </p:txBody>
      </p:sp>
      <p:sp>
        <p:nvSpPr>
          <p:cNvPr id="35" name="Shape 35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anchor="t"/>
          <a:lstStyle/>
          <a:p>
            <a:pPr marL="0" lvl="0" indent="0" defTabSz="455675">
              <a:spcBef>
                <a:spcPts val="3200"/>
              </a:spcBef>
              <a:buSzPct val="100000"/>
              <a:buNone/>
              <a:defRPr sz="1800">
                <a:solidFill>
                  <a:srgbClr val="000000"/>
                </a:solidFill>
                <a:effectLst/>
              </a:defRPr>
            </a:pPr>
            <a:endParaRPr sz="2651" dirty="0">
              <a:solidFill>
                <a:srgbClr val="EBEBEB"/>
              </a:solidFill>
              <a:effectLst>
                <a:outerShdw blurRad="39624" dist="19812" dir="5400000" rotWithShape="0">
                  <a:srgbClr val="000000"/>
                </a:outerShdw>
              </a:effectLst>
            </a:endParaRPr>
          </a:p>
        </p:txBody>
      </p:sp>
      <p:pic>
        <p:nvPicPr>
          <p:cNvPr id="5" name="Picture 4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0AD58F83-65C9-4F81-B45E-DA29E92D9A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352" y="867904"/>
            <a:ext cx="11697447" cy="7907796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9EAF98-A16F-C2B8-F5D3-8117C01E6C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2EC4FE-20F3-1F82-0F69-B6C729C6040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1FDA57C-8AAF-192C-261B-7D7D9CB367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774915"/>
            <a:ext cx="11480800" cy="7842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669751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E99180-1F59-A65F-FD2A-5DE77F23AF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0818EC-7B8F-1295-F15D-D14563357E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 white sheet with black text&#10;&#10;Description automatically generated">
            <a:extLst>
              <a:ext uri="{FF2B5EF4-FFF2-40B4-BE49-F238E27FC236}">
                <a16:creationId xmlns:a16="http://schemas.microsoft.com/office/drawing/2014/main" id="{7BC7722C-FD6C-3F2A-E8D9-0FA10997C2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57939"/>
            <a:ext cx="13003437" cy="8508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45724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2513FC9-51B8-6255-8696-6643037904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7467" y="0"/>
            <a:ext cx="9177866" cy="97536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0199641-277E-4601-C3D7-6805EC472E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7073847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C2F9B9-1E9B-DB54-6643-A63AC990A5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E2DEB3-BB73-46A3-8A64-EB3FACB078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0F7F48F-E53F-97C5-3DCE-14FF8ED46A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60" t="8682" r="29601" b="1655"/>
          <a:stretch/>
        </p:blipFill>
        <p:spPr>
          <a:xfrm rot="5400000">
            <a:off x="2984740" y="-1414731"/>
            <a:ext cx="7073658" cy="12663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016804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96A4E4-DD9E-FEA0-215A-53F0DA9E09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19AC61-75EC-B2D7-BDB4-162FB20935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screen shot of a schedule&#10;&#10;Description automatically generated">
            <a:extLst>
              <a:ext uri="{FF2B5EF4-FFF2-40B4-BE49-F238E27FC236}">
                <a16:creationId xmlns:a16="http://schemas.microsoft.com/office/drawing/2014/main" id="{50F7A37A-5C68-2B61-146F-8E49B03C61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58" y="203200"/>
            <a:ext cx="12305653" cy="9107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568380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B03157-D2A2-9718-26D3-2CD58C3BDE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EC7AA5-F168-6354-8706-8529B92E0EC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E6A0842-0386-5887-B9A6-C1FDB575E5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99" y="604434"/>
            <a:ext cx="11480799" cy="8945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035191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229422-5A60-EFF9-1558-67A524847F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E8A43A-3684-E778-78B3-3C2BAD50A4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 white sheet with black text&#10;&#10;Description automatically generated">
            <a:extLst>
              <a:ext uri="{FF2B5EF4-FFF2-40B4-BE49-F238E27FC236}">
                <a16:creationId xmlns:a16="http://schemas.microsoft.com/office/drawing/2014/main" id="{0E0992F8-6B43-2FBD-091F-6EA268E72D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57939"/>
            <a:ext cx="13003437" cy="8508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773674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357757-17B0-8490-666A-ABF01DB1C4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E09383-9421-32B1-B063-007FDCC8DE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93D86E5-14C9-D346-640B-341CF1ACCC1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60" t="8682" r="29601" b="1655"/>
          <a:stretch/>
        </p:blipFill>
        <p:spPr>
          <a:xfrm rot="5400000">
            <a:off x="2984740" y="-1414731"/>
            <a:ext cx="7073658" cy="12663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868961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FCF1FC-0A4F-2587-5C0F-18C0DCB037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974C40-3968-ED60-6A45-B32D8C83539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60112722-7489-64D4-891F-B67E7A652E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526942"/>
            <a:ext cx="11969099" cy="8493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896353"/>
      </p:ext>
    </p:extLst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2FA0A8-82CE-FFA9-8A09-A448C880FD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591C94-BEAF-330B-8C8B-7374656A5D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147C915-60B2-CD08-5464-EF767E634E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99" y="650930"/>
            <a:ext cx="11480799" cy="8772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64306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>
            <a:spLocks noGrp="1"/>
          </p:cNvSpPr>
          <p:nvPr>
            <p:ph type="title"/>
          </p:nvPr>
        </p:nvSpPr>
        <p:spPr>
          <a:xfrm>
            <a:off x="762000" y="50800"/>
            <a:ext cx="11480800" cy="1655234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>
              <a:defRPr sz="1800" b="0">
                <a:solidFill>
                  <a:srgbClr val="000000"/>
                </a:solidFill>
                <a:effectLst/>
              </a:defRPr>
            </a:pPr>
            <a:r>
              <a:rPr sz="6400" b="1">
                <a:solidFill>
                  <a:srgbClr val="FFFFFF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rPr>
              <a:t>100/200m Training Examples</a:t>
            </a:r>
          </a:p>
        </p:txBody>
      </p:sp>
      <p:graphicFrame>
        <p:nvGraphicFramePr>
          <p:cNvPr id="38" name="Table 38"/>
          <p:cNvGraphicFramePr/>
          <p:nvPr/>
        </p:nvGraphicFramePr>
        <p:xfrm>
          <a:off x="461581" y="2588477"/>
          <a:ext cx="12081635" cy="6601229"/>
        </p:xfrm>
        <a:graphic>
          <a:graphicData uri="http://schemas.openxmlformats.org/drawingml/2006/table">
            <a:tbl>
              <a:tblPr firstRow="1">
                <a:tableStyleId>{4C3C2611-4C71-4FC5-86AE-919BDF0F9419}</a:tableStyleId>
              </a:tblPr>
              <a:tblGrid>
                <a:gridCol w="19829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829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668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8295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98295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98295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795121">
                <a:tc>
                  <a:txBody>
                    <a:bodyPr/>
                    <a:lstStyle/>
                    <a:p>
                      <a:pPr lvl="0"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400" cap="all">
                          <a:solidFill>
                            <a:srgbClr val="FFFFFF"/>
                          </a:solidFill>
                          <a:effectLst>
                            <a:outerShdw blurRad="25400" dist="25400" dir="5400000" rotWithShape="0">
                              <a:srgbClr val="000000">
                                <a:alpha val="30000"/>
                              </a:srgbClr>
                            </a:outerShdw>
                          </a:effectLst>
                          <a:sym typeface="Helvetica Neue Medium"/>
                        </a:rPr>
                        <a:t>Monday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400" cap="all">
                          <a:solidFill>
                            <a:srgbClr val="FFFFFF"/>
                          </a:solidFill>
                          <a:effectLst>
                            <a:outerShdw blurRad="25400" dist="25400" dir="5400000" rotWithShape="0">
                              <a:srgbClr val="000000">
                                <a:alpha val="30000"/>
                              </a:srgbClr>
                            </a:outerShdw>
                          </a:effectLst>
                          <a:sym typeface="Helvetica Neue Medium"/>
                        </a:rPr>
                        <a:t>Tuesday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400" cap="all">
                          <a:solidFill>
                            <a:srgbClr val="FFFFFF"/>
                          </a:solidFill>
                          <a:effectLst>
                            <a:outerShdw blurRad="25400" dist="25400" dir="5400000" rotWithShape="0">
                              <a:srgbClr val="000000">
                                <a:alpha val="30000"/>
                              </a:srgbClr>
                            </a:outerShdw>
                          </a:effectLst>
                          <a:sym typeface="Helvetica Neue Medium"/>
                        </a:rPr>
                        <a:t>Wednesday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400" cap="all">
                          <a:solidFill>
                            <a:srgbClr val="FFFFFF"/>
                          </a:solidFill>
                          <a:effectLst>
                            <a:outerShdw blurRad="25400" dist="25400" dir="5400000" rotWithShape="0">
                              <a:srgbClr val="000000">
                                <a:alpha val="30000"/>
                              </a:srgbClr>
                            </a:outerShdw>
                          </a:effectLst>
                          <a:sym typeface="Helvetica Neue Medium"/>
                        </a:rPr>
                        <a:t>thursday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400" cap="all">
                          <a:solidFill>
                            <a:srgbClr val="FFFFFF"/>
                          </a:solidFill>
                          <a:effectLst>
                            <a:outerShdw blurRad="25400" dist="25400" dir="5400000" rotWithShape="0">
                              <a:srgbClr val="000000">
                                <a:alpha val="30000"/>
                              </a:srgbClr>
                            </a:outerShdw>
                          </a:effectLst>
                          <a:sym typeface="Helvetica Neue Medium"/>
                        </a:rPr>
                        <a:t>Friday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400" cap="all">
                          <a:solidFill>
                            <a:srgbClr val="FFFFFF"/>
                          </a:solidFill>
                          <a:effectLst>
                            <a:outerShdw blurRad="25400" dist="25400" dir="5400000" rotWithShape="0">
                              <a:srgbClr val="000000">
                                <a:alpha val="30000"/>
                              </a:srgbClr>
                            </a:outerShdw>
                          </a:effectLst>
                          <a:sym typeface="Helvetica Neue Medium"/>
                        </a:rPr>
                        <a:t>SAturday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06108">
                <a:tc>
                  <a:txBody>
                    <a:bodyPr/>
                    <a:lstStyle/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700" dirty="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10 min warm-up</a:t>
                      </a:r>
                      <a:endParaRPr sz="1700" dirty="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700" dirty="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(jog,skip)</a:t>
                      </a:r>
                      <a:endParaRPr sz="1700" dirty="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endParaRPr sz="1700" dirty="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700" dirty="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Dynamic flex and drills</a:t>
                      </a:r>
                      <a:endParaRPr sz="1700" dirty="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endParaRPr lang="en-US" sz="1700" dirty="0">
                        <a:solidFill>
                          <a:srgbClr val="FFFFF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1700" dirty="0" err="1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Accleration’s</a:t>
                      </a:r>
                      <a:endParaRPr lang="en-US" sz="1700" dirty="0">
                        <a:solidFill>
                          <a:srgbClr val="FFFFF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endParaRPr lang="en-US" sz="1700" dirty="0">
                        <a:solidFill>
                          <a:srgbClr val="FFFFF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1700" dirty="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4x10</a:t>
                      </a: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1700" dirty="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3x20m</a:t>
                      </a: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1700" dirty="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2x30</a:t>
                      </a: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endParaRPr sz="1700" dirty="0">
                        <a:solidFill>
                          <a:srgbClr val="FFFFF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1700" dirty="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8x120m</a:t>
                      </a: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1700" dirty="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(RI=2</a:t>
                      </a:r>
                      <a:r>
                        <a:rPr lang="en-US" sz="1700" baseline="0" dirty="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min)</a:t>
                      </a:r>
                      <a:r>
                        <a:rPr sz="1700" dirty="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endParaRPr sz="1700" dirty="0">
                        <a:solidFill>
                          <a:srgbClr val="FFFFF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endParaRPr sz="1700" dirty="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700" dirty="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Abs x 300</a:t>
                      </a:r>
                      <a:endParaRPr sz="1700" dirty="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endParaRPr sz="1700" dirty="0">
                        <a:solidFill>
                          <a:srgbClr val="FFFFF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700" dirty="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Cool </a:t>
                      </a:r>
                      <a:r>
                        <a:rPr lang="en-US" sz="1700" dirty="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D</a:t>
                      </a:r>
                      <a:r>
                        <a:rPr sz="1700" dirty="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own</a:t>
                      </a:r>
                      <a:endParaRPr sz="1700" dirty="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700" dirty="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(jog,skip)</a:t>
                      </a:r>
                    </a:p>
                  </a:txBody>
                  <a:tcPr marL="50800" marR="50800" marT="50800" marB="50800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1700" dirty="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10 min warm-up</a:t>
                      </a:r>
                      <a:endParaRPr lang="en-US" sz="1700" dirty="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1700" dirty="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</a:t>
                      </a:r>
                      <a:r>
                        <a:rPr lang="en-US" sz="1700" dirty="0" err="1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jog,skip</a:t>
                      </a:r>
                      <a:r>
                        <a:rPr lang="en-US" sz="1700" dirty="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)</a:t>
                      </a:r>
                      <a:endParaRPr lang="en-US" sz="1700" dirty="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endParaRPr lang="en-US" sz="1700" dirty="0">
                        <a:solidFill>
                          <a:srgbClr val="FFFFF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1700" dirty="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Dynamic flex and drills</a:t>
                      </a:r>
                      <a:endParaRPr lang="en-US" sz="1700" dirty="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1700" dirty="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1700" dirty="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Hurdle</a:t>
                      </a:r>
                      <a:r>
                        <a:rPr lang="en-US" sz="1700" baseline="0" dirty="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Mobility’s</a:t>
                      </a: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endParaRPr lang="en-US" sz="1700" dirty="0">
                        <a:solidFill>
                          <a:srgbClr val="FFFFF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1700" dirty="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 x 5 x 200m P=70%</a:t>
                      </a:r>
                      <a:endParaRPr lang="en-US" sz="1700" dirty="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1700" dirty="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(RI=2min(SI=5min)</a:t>
                      </a:r>
                      <a:endParaRPr lang="en-US" sz="1700" dirty="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1700" dirty="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Grass if possible</a:t>
                      </a:r>
                      <a:endParaRPr lang="en-US" sz="1700" dirty="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endParaRPr lang="en-US" sz="1700" dirty="0">
                        <a:solidFill>
                          <a:srgbClr val="FFFFF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1700" dirty="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Cool Down</a:t>
                      </a:r>
                      <a:endParaRPr lang="en-US" sz="1700" dirty="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1700" dirty="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</a:t>
                      </a:r>
                      <a:r>
                        <a:rPr lang="en-US" sz="1700" dirty="0" err="1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jog,skip</a:t>
                      </a:r>
                      <a:r>
                        <a:rPr lang="en-US" sz="1700" dirty="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)</a:t>
                      </a: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endParaRPr sz="1700" dirty="0">
                        <a:solidFill>
                          <a:srgbClr val="FFFFF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0800" marR="50800" marT="50800" marB="50800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1700" dirty="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10 min warm-up</a:t>
                      </a:r>
                      <a:endParaRPr lang="en-US" sz="1700" dirty="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1700" dirty="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</a:t>
                      </a:r>
                      <a:r>
                        <a:rPr lang="en-US" sz="1700" dirty="0" err="1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jog,skip</a:t>
                      </a:r>
                      <a:r>
                        <a:rPr lang="en-US" sz="1700" dirty="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)</a:t>
                      </a:r>
                      <a:endParaRPr lang="en-US" sz="1700" dirty="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endParaRPr lang="en-US" sz="1700" dirty="0">
                        <a:solidFill>
                          <a:srgbClr val="FFFFF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1700" dirty="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Dynamic flex and drills</a:t>
                      </a:r>
                      <a:endParaRPr lang="en-US" sz="1700" dirty="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342900" marR="0" lvl="0" indent="-342900" algn="l" defTabSz="4572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>
                          <a:solidFill>
                            <a:srgbClr val="000000"/>
                          </a:solidFill>
                        </a:defRPr>
                      </a:pPr>
                      <a:endParaRPr lang="en-US" sz="1700" dirty="0">
                        <a:solidFill>
                          <a:srgbClr val="FFFFFF"/>
                        </a:solidFill>
                        <a:latin typeface="Helvetica"/>
                        <a:ea typeface="Helvetica"/>
                        <a:cs typeface="Helvetica"/>
                        <a:sym typeface="Helvetica"/>
                      </a:endParaRPr>
                    </a:p>
                    <a:p>
                      <a:pPr marL="342900" marR="0" lvl="0" indent="-342900" algn="l" defTabSz="4572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1700" u="sng" dirty="0">
                          <a:solidFill>
                            <a:srgbClr val="FFFFFF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Power Circuit</a:t>
                      </a:r>
                      <a:r>
                        <a:rPr lang="en-US" sz="1700" dirty="0">
                          <a:solidFill>
                            <a:srgbClr val="FFFFFF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
1) Alternate leg Bounds</a:t>
                      </a:r>
                    </a:p>
                    <a:p>
                      <a:pPr marL="342900" marR="0" lvl="0" indent="-342900" algn="l" defTabSz="4572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1700" dirty="0">
                          <a:solidFill>
                            <a:srgbClr val="FFFFFF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2)</a:t>
                      </a:r>
                      <a:r>
                        <a:rPr lang="en-US" sz="1700" baseline="0" dirty="0">
                          <a:solidFill>
                            <a:srgbClr val="FFFFFF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 Straight leg Bounds</a:t>
                      </a:r>
                      <a:r>
                        <a:rPr lang="en-US" sz="1700" dirty="0">
                          <a:solidFill>
                            <a:srgbClr val="FFFFFF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
3) Sleds
4) Box Jumps
5) Med ball throws
6) 6 x 60m Technical runs</a:t>
                      </a: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endParaRPr sz="1700" dirty="0">
                        <a:solidFill>
                          <a:srgbClr val="FFFFF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0800" marR="50800" marT="50800" marB="50800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1700" dirty="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10 min warm-up</a:t>
                      </a:r>
                      <a:endParaRPr lang="en-US" sz="1700" dirty="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1700" dirty="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</a:t>
                      </a:r>
                      <a:r>
                        <a:rPr lang="en-US" sz="1700" dirty="0" err="1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jog,skip</a:t>
                      </a:r>
                      <a:r>
                        <a:rPr lang="en-US" sz="1700" dirty="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)</a:t>
                      </a:r>
                      <a:endParaRPr lang="en-US" sz="1700" dirty="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endParaRPr lang="en-US" sz="1700" dirty="0">
                        <a:solidFill>
                          <a:srgbClr val="FFFFF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1700" dirty="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Dynamic flex and drills</a:t>
                      </a:r>
                      <a:endParaRPr lang="en-US" sz="1700" dirty="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700" dirty="0">
                          <a:solidFill>
                            <a:srgbClr val="FFFFFF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
</a:t>
                      </a:r>
                      <a:r>
                        <a:rPr lang="en-US" sz="1700" dirty="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Blocks = 4 x 20 m</a:t>
                      </a:r>
                      <a:endParaRPr lang="en-US" sz="1700" dirty="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endParaRPr lang="en-US" sz="1700" dirty="0">
                        <a:solidFill>
                          <a:srgbClr val="FFFFF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1700" dirty="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Acceleration Sets</a:t>
                      </a:r>
                      <a:endParaRPr lang="en-US" sz="1700" dirty="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1700" dirty="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 sets </a:t>
                      </a:r>
                      <a:endParaRPr lang="en-US" sz="1700" dirty="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endParaRPr lang="en-US" sz="1700" dirty="0">
                        <a:solidFill>
                          <a:srgbClr val="FFFFF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1700" dirty="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4x60m Wickets</a:t>
                      </a:r>
                      <a:endParaRPr lang="en-US" sz="1700" dirty="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lvl="0" algn="l" defTabSz="457200"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  <a:defRPr>
                          <a:solidFill>
                            <a:srgbClr val="000000"/>
                          </a:solidFill>
                        </a:defRPr>
                      </a:pPr>
                      <a:endParaRPr lang="en-US" sz="1700" dirty="0">
                        <a:solidFill>
                          <a:srgbClr val="FFFFFF"/>
                        </a:solidFill>
                        <a:latin typeface="Helvetica"/>
                        <a:ea typeface="Helvetica"/>
                        <a:cs typeface="Helvetica"/>
                        <a:sym typeface="Helvetica"/>
                      </a:endParaRPr>
                    </a:p>
                    <a:p>
                      <a:pPr lvl="0" algn="l" defTabSz="457200"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1700" dirty="0">
                          <a:solidFill>
                            <a:srgbClr val="FFFFFF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Cool</a:t>
                      </a:r>
                      <a:r>
                        <a:rPr lang="en-US" sz="1700" baseline="0" dirty="0">
                          <a:solidFill>
                            <a:srgbClr val="FFFFFF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 Down</a:t>
                      </a:r>
                      <a:endParaRPr sz="1700" dirty="0">
                        <a:solidFill>
                          <a:srgbClr val="FFFFFF"/>
                        </a:solidFill>
                        <a:latin typeface="Helvetica"/>
                        <a:ea typeface="Helvetica"/>
                        <a:cs typeface="Helvetica"/>
                        <a:sym typeface="Helvetica"/>
                      </a:endParaRPr>
                    </a:p>
                  </a:txBody>
                  <a:tcPr marL="50800" marR="50800" marT="50800" marB="50800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700" dirty="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Warm-up and Drills</a:t>
                      </a:r>
                      <a:endParaRPr sz="1700" dirty="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endParaRPr sz="1700" dirty="0">
                        <a:solidFill>
                          <a:srgbClr val="FFFFF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endParaRPr lang="en-US" sz="1700" dirty="0">
                        <a:solidFill>
                          <a:srgbClr val="FFFFF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342900" marR="0" lvl="0" indent="-342900" algn="l" defTabSz="4572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1700" dirty="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Dynamic flex and drills</a:t>
                      </a:r>
                      <a:endParaRPr lang="en-US" sz="1700" dirty="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endParaRPr lang="en-US" sz="1700" dirty="0">
                        <a:solidFill>
                          <a:srgbClr val="FFFFF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1700" dirty="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Hurdle Mobility's</a:t>
                      </a: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endParaRPr lang="en-US" sz="1700" dirty="0">
                        <a:solidFill>
                          <a:srgbClr val="FFFFF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1700" dirty="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300m</a:t>
                      </a: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1700" dirty="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200m</a:t>
                      </a: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1700" dirty="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100m</a:t>
                      </a: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1700" dirty="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200m</a:t>
                      </a: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1700" dirty="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100m</a:t>
                      </a: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endParaRPr lang="en-US" sz="1700" dirty="0">
                        <a:solidFill>
                          <a:srgbClr val="FFFFF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700" dirty="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RI=3 min P=75%</a:t>
                      </a:r>
                      <a:endParaRPr sz="1700" dirty="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endParaRPr lang="en-US" sz="1700" dirty="0">
                        <a:solidFill>
                          <a:srgbClr val="FFFFF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700" dirty="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Abs x300</a:t>
                      </a: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endParaRPr lang="en-US" sz="1700" dirty="0">
                        <a:solidFill>
                          <a:srgbClr val="FFFFF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1700" dirty="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Cool Down</a:t>
                      </a:r>
                      <a:endParaRPr sz="1700" dirty="0">
                        <a:solidFill>
                          <a:srgbClr val="FFFFF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0800" marR="50800" marT="50800" marB="50800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700" dirty="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10 min warm-up</a:t>
                      </a:r>
                      <a:endParaRPr sz="1700" dirty="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700" dirty="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(jog,skip)</a:t>
                      </a:r>
                      <a:endParaRPr sz="1700" dirty="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endParaRPr lang="en-US" sz="1700" dirty="0">
                        <a:solidFill>
                          <a:srgbClr val="FFFFF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700" dirty="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Dynamic flex and drills</a:t>
                      </a:r>
                      <a:endParaRPr sz="1700" dirty="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endParaRPr lang="en-US" sz="1700" dirty="0">
                        <a:solidFill>
                          <a:srgbClr val="FFFFF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700" dirty="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</a:t>
                      </a:r>
                      <a:r>
                        <a:rPr lang="en-US" sz="1700" dirty="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</a:t>
                      </a:r>
                      <a:r>
                        <a:rPr sz="1700" dirty="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min run</a:t>
                      </a:r>
                      <a:endParaRPr sz="1700" dirty="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endParaRPr lang="en-US" sz="1700" dirty="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700" dirty="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Abs x 300</a:t>
                      </a:r>
                    </a:p>
                  </a:txBody>
                  <a:tcPr marL="50800" marR="50800" marT="50800" marB="50800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9" name="Shape 39"/>
          <p:cNvSpPr/>
          <p:nvPr/>
        </p:nvSpPr>
        <p:spPr>
          <a:xfrm>
            <a:off x="684716" y="1562646"/>
            <a:ext cx="11635368" cy="6718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800">
                <a:solidFill>
                  <a:srgbClr val="EBEBEB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rPr>
              <a:t>Weeks (1-3) General Training/Pre-Season</a:t>
            </a:r>
          </a:p>
        </p:txBody>
      </p:sp>
    </p:spTree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>
            <a:spLocks noGrp="1"/>
          </p:cNvSpPr>
          <p:nvPr>
            <p:ph type="title"/>
          </p:nvPr>
        </p:nvSpPr>
        <p:spPr>
          <a:xfrm>
            <a:off x="762000" y="50800"/>
            <a:ext cx="11480800" cy="1655234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>
              <a:defRPr sz="1800" b="0">
                <a:solidFill>
                  <a:srgbClr val="000000"/>
                </a:solidFill>
                <a:effectLst/>
              </a:defRPr>
            </a:pPr>
            <a:r>
              <a:rPr sz="6400" b="1">
                <a:solidFill>
                  <a:srgbClr val="FFFFFF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rPr>
              <a:t>100/200m Training Examples</a:t>
            </a:r>
          </a:p>
        </p:txBody>
      </p:sp>
      <p:graphicFrame>
        <p:nvGraphicFramePr>
          <p:cNvPr id="42" name="Table 42"/>
          <p:cNvGraphicFramePr/>
          <p:nvPr/>
        </p:nvGraphicFramePr>
        <p:xfrm>
          <a:off x="681864" y="2707010"/>
          <a:ext cx="11641069" cy="5793595"/>
        </p:xfrm>
        <a:graphic>
          <a:graphicData uri="http://schemas.openxmlformats.org/drawingml/2006/table">
            <a:tbl>
              <a:tblPr firstRow="1">
                <a:tableStyleId>{4C3C2611-4C71-4FC5-86AE-919BDF0F9419}</a:tableStyleId>
              </a:tblPr>
              <a:tblGrid>
                <a:gridCol w="19106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106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8784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1064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91064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91064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697841">
                <a:tc>
                  <a:txBody>
                    <a:bodyPr/>
                    <a:lstStyle/>
                    <a:p>
                      <a:pPr lvl="0"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400" cap="all">
                          <a:solidFill>
                            <a:srgbClr val="FFFFFF"/>
                          </a:solidFill>
                          <a:effectLst>
                            <a:outerShdw blurRad="25400" dist="25400" dir="5400000" rotWithShape="0">
                              <a:srgbClr val="000000">
                                <a:alpha val="30000"/>
                              </a:srgbClr>
                            </a:outerShdw>
                          </a:effectLst>
                          <a:sym typeface="Helvetica Neue Medium"/>
                        </a:rPr>
                        <a:t>Monday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400" cap="all">
                          <a:solidFill>
                            <a:srgbClr val="FFFFFF"/>
                          </a:solidFill>
                          <a:effectLst>
                            <a:outerShdw blurRad="25400" dist="25400" dir="5400000" rotWithShape="0">
                              <a:srgbClr val="000000">
                                <a:alpha val="30000"/>
                              </a:srgbClr>
                            </a:outerShdw>
                          </a:effectLst>
                          <a:sym typeface="Helvetica Neue Medium"/>
                        </a:rPr>
                        <a:t>Tuesday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400" cap="all">
                          <a:solidFill>
                            <a:srgbClr val="FFFFFF"/>
                          </a:solidFill>
                          <a:effectLst>
                            <a:outerShdw blurRad="25400" dist="25400" dir="5400000" rotWithShape="0">
                              <a:srgbClr val="000000">
                                <a:alpha val="30000"/>
                              </a:srgbClr>
                            </a:outerShdw>
                          </a:effectLst>
                          <a:sym typeface="Helvetica Neue Medium"/>
                        </a:rPr>
                        <a:t>Wednesday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400" cap="all">
                          <a:solidFill>
                            <a:srgbClr val="FFFFFF"/>
                          </a:solidFill>
                          <a:effectLst>
                            <a:outerShdw blurRad="25400" dist="25400" dir="5400000" rotWithShape="0">
                              <a:srgbClr val="000000">
                                <a:alpha val="30000"/>
                              </a:srgbClr>
                            </a:outerShdw>
                          </a:effectLst>
                          <a:sym typeface="Helvetica Neue Medium"/>
                        </a:rPr>
                        <a:t>thursday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400" cap="all">
                          <a:solidFill>
                            <a:srgbClr val="FFFFFF"/>
                          </a:solidFill>
                          <a:effectLst>
                            <a:outerShdw blurRad="25400" dist="25400" dir="5400000" rotWithShape="0">
                              <a:srgbClr val="000000">
                                <a:alpha val="30000"/>
                              </a:srgbClr>
                            </a:outerShdw>
                          </a:effectLst>
                          <a:sym typeface="Helvetica Neue Medium"/>
                        </a:rPr>
                        <a:t>Friday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400" cap="all">
                          <a:solidFill>
                            <a:srgbClr val="FFFFFF"/>
                          </a:solidFill>
                          <a:effectLst>
                            <a:outerShdw blurRad="25400" dist="25400" dir="5400000" rotWithShape="0">
                              <a:srgbClr val="000000">
                                <a:alpha val="30000"/>
                              </a:srgbClr>
                            </a:outerShdw>
                          </a:effectLst>
                          <a:sym typeface="Helvetica Neue Medium"/>
                        </a:rPr>
                        <a:t>SAturday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95754">
                <a:tc>
                  <a:txBody>
                    <a:bodyPr/>
                    <a:lstStyle/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700" dirty="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Warm-up and drill</a:t>
                      </a:r>
                      <a:endParaRPr sz="1700" dirty="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endParaRPr sz="1700" dirty="0">
                        <a:solidFill>
                          <a:srgbClr val="FFFFF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700" dirty="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Accelerations</a:t>
                      </a:r>
                      <a:endParaRPr sz="1700" dirty="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endParaRPr sz="1700" dirty="0">
                        <a:solidFill>
                          <a:srgbClr val="FFFFF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700" dirty="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 Point Drive outs</a:t>
                      </a:r>
                      <a:endParaRPr sz="1700" dirty="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700" dirty="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 x 50m</a:t>
                      </a:r>
                      <a:endParaRPr sz="1700" dirty="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endParaRPr sz="1700" dirty="0">
                        <a:solidFill>
                          <a:srgbClr val="FFFFF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700" dirty="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RI=6   2x220m  p=85%</a:t>
                      </a:r>
                      <a:endParaRPr sz="1700" dirty="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endParaRPr sz="1700" dirty="0">
                        <a:solidFill>
                          <a:srgbClr val="FFFFF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700" dirty="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RI=4   3x120m  p=80%</a:t>
                      </a:r>
                      <a:endParaRPr sz="1700" dirty="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endParaRPr sz="1700" dirty="0">
                        <a:solidFill>
                          <a:srgbClr val="FFFFF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700" dirty="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RI=WB 4x80m   p=PF</a:t>
                      </a:r>
                      <a:endParaRPr sz="1700" dirty="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700" dirty="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Abs x 300   </a:t>
                      </a:r>
                    </a:p>
                  </a:txBody>
                  <a:tcPr marL="50800" marR="50800" marT="50800" marB="50800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700" dirty="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Warm-up and drills</a:t>
                      </a:r>
                      <a:endParaRPr sz="1700" dirty="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700" dirty="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Hurdle mobilities</a:t>
                      </a:r>
                      <a:endParaRPr sz="1700" dirty="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endParaRPr sz="1700" dirty="0">
                        <a:solidFill>
                          <a:srgbClr val="FFFFF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700" dirty="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  x 100m exchange work</a:t>
                      </a:r>
                      <a:endParaRPr sz="1700" dirty="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endParaRPr sz="1700" dirty="0">
                        <a:solidFill>
                          <a:srgbClr val="FFFFF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700" dirty="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RI=3  6 x 150m  P=70%</a:t>
                      </a:r>
                      <a:endParaRPr sz="1700" dirty="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endParaRPr sz="1700" dirty="0">
                        <a:solidFill>
                          <a:srgbClr val="FFFFF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700" dirty="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10 min cooldown</a:t>
                      </a:r>
                    </a:p>
                  </a:txBody>
                  <a:tcPr marL="50800" marR="50800" marT="50800" marB="50800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700" dirty="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Mid week Meet</a:t>
                      </a:r>
                      <a:endParaRPr sz="1700" dirty="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1700" dirty="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O</a:t>
                      </a:r>
                      <a:r>
                        <a:rPr sz="1700" dirty="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</a:t>
                      </a:r>
                      <a:endParaRPr lang="en-US" sz="1700" dirty="0">
                        <a:solidFill>
                          <a:srgbClr val="FFFFF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endParaRPr lang="en-US" sz="1700" dirty="0">
                        <a:solidFill>
                          <a:srgbClr val="FFFFF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1700" dirty="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Warm-up and drills</a:t>
                      </a:r>
                      <a:endParaRPr lang="en-US" sz="1700" dirty="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1700" dirty="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Hurdle </a:t>
                      </a:r>
                      <a:r>
                        <a:rPr lang="en-US" sz="1700" dirty="0" err="1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mobilities</a:t>
                      </a:r>
                      <a:endParaRPr lang="en-US" sz="1700" dirty="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endParaRPr lang="en-US" sz="1700" dirty="0">
                        <a:solidFill>
                          <a:srgbClr val="FFFFF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1700" dirty="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2x60m in and outs</a:t>
                      </a:r>
                      <a:endParaRPr lang="en-US" sz="1700" dirty="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endParaRPr lang="en-US" sz="1700" dirty="0">
                        <a:solidFill>
                          <a:srgbClr val="FFFFF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1700" dirty="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Ladders =</a:t>
                      </a:r>
                      <a:endParaRPr lang="en-US" sz="1700" dirty="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1700" dirty="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P= 15—14—13—12-    </a:t>
                      </a:r>
                      <a:endParaRPr lang="en-US" sz="1700" dirty="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1700" dirty="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 </a:t>
                      </a: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1700" dirty="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300-200-100-100</a:t>
                      </a:r>
                      <a:endParaRPr lang="en-US" sz="1700" dirty="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1700" dirty="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   RI=5 min, </a:t>
                      </a:r>
                      <a:endParaRPr lang="en-US" sz="1700" dirty="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endParaRPr lang="en-US" sz="1700" dirty="0">
                        <a:solidFill>
                          <a:srgbClr val="FFFFF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1700" dirty="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 x 100m p= 13</a:t>
                      </a:r>
                      <a:endParaRPr lang="en-US" sz="1700" dirty="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1700" dirty="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Abs x 300</a:t>
                      </a: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endParaRPr sz="1700" dirty="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50800" marR="50800" marT="50800" marB="50800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700" dirty="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Warm-up and</a:t>
                      </a:r>
                      <a:endParaRPr lang="en-US" sz="1700" dirty="0">
                        <a:solidFill>
                          <a:srgbClr val="FFFFF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700" dirty="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Drills</a:t>
                      </a:r>
                      <a:endParaRPr sz="1700" dirty="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endParaRPr lang="en-US" sz="1700" dirty="0">
                        <a:solidFill>
                          <a:srgbClr val="FFFFF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1700" dirty="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Blocks = 2 x 20m</a:t>
                      </a: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1700" dirty="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              2 x 40m</a:t>
                      </a: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1700" dirty="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              2 x 60m</a:t>
                      </a:r>
                      <a:endParaRPr lang="en-US" sz="1700" dirty="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endParaRPr lang="en-US" sz="1700" dirty="0">
                        <a:solidFill>
                          <a:srgbClr val="FFFFF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1700" dirty="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RI=6  4 x 110m   p=85%</a:t>
                      </a:r>
                      <a:endParaRPr lang="en-US" sz="1700" dirty="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endParaRPr lang="en-US" sz="1700" dirty="0">
                        <a:solidFill>
                          <a:srgbClr val="FFFFF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1700" dirty="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Abs x300</a:t>
                      </a: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endParaRPr sz="1700" dirty="0">
                        <a:solidFill>
                          <a:srgbClr val="FFFFF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0800" marR="50800" marT="50800" marB="50800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700" dirty="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Warm-up and drills</a:t>
                      </a:r>
                      <a:endParaRPr sz="1700" dirty="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endParaRPr lang="en-US" sz="1700" dirty="0">
                        <a:solidFill>
                          <a:srgbClr val="FFFFF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700" dirty="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Hurdle mobilities</a:t>
                      </a:r>
                      <a:endParaRPr sz="1700" dirty="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endParaRPr lang="en-US" sz="1700" dirty="0">
                        <a:solidFill>
                          <a:srgbClr val="FFFFF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700" dirty="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 x 100m exchange work</a:t>
                      </a:r>
                      <a:endParaRPr sz="1700" dirty="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700" dirty="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 x 400 The Hard way</a:t>
                      </a:r>
                      <a:endParaRPr sz="1700" dirty="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700" dirty="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Cool down 10min</a:t>
                      </a:r>
                    </a:p>
                  </a:txBody>
                  <a:tcPr marL="50800" marR="50800" marT="50800" marB="50800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700" dirty="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Weekend Meet</a:t>
                      </a:r>
                    </a:p>
                  </a:txBody>
                  <a:tcPr marL="50800" marR="50800" marT="50800" marB="50800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3" name="Shape 43"/>
          <p:cNvSpPr/>
          <p:nvPr/>
        </p:nvSpPr>
        <p:spPr>
          <a:xfrm>
            <a:off x="684716" y="1562646"/>
            <a:ext cx="11635368" cy="6718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800">
                <a:solidFill>
                  <a:srgbClr val="EBEBEB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rPr>
              <a:t>Weeks (4-6) Competition Training/Early Season</a:t>
            </a:r>
          </a:p>
        </p:txBody>
      </p:sp>
    </p:spTree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>
            <a:spLocks noGrp="1"/>
          </p:cNvSpPr>
          <p:nvPr>
            <p:ph type="title"/>
          </p:nvPr>
        </p:nvSpPr>
        <p:spPr>
          <a:xfrm>
            <a:off x="762000" y="50800"/>
            <a:ext cx="11480800" cy="1655234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>
              <a:defRPr sz="1800" b="0">
                <a:solidFill>
                  <a:srgbClr val="000000"/>
                </a:solidFill>
                <a:effectLst/>
              </a:defRPr>
            </a:pPr>
            <a:r>
              <a:rPr sz="6400" b="1">
                <a:solidFill>
                  <a:srgbClr val="FFFFFF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rPr>
              <a:t>100/200m Training Examples</a:t>
            </a:r>
          </a:p>
        </p:txBody>
      </p:sp>
      <p:graphicFrame>
        <p:nvGraphicFramePr>
          <p:cNvPr id="46" name="Table 46"/>
          <p:cNvGraphicFramePr/>
          <p:nvPr/>
        </p:nvGraphicFramePr>
        <p:xfrm>
          <a:off x="681864" y="2707010"/>
          <a:ext cx="11641069" cy="5793595"/>
        </p:xfrm>
        <a:graphic>
          <a:graphicData uri="http://schemas.openxmlformats.org/drawingml/2006/table">
            <a:tbl>
              <a:tblPr firstRow="1">
                <a:tableStyleId>{4C3C2611-4C71-4FC5-86AE-919BDF0F9419}</a:tableStyleId>
              </a:tblPr>
              <a:tblGrid>
                <a:gridCol w="19106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106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8784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1064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91064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91064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697841">
                <a:tc>
                  <a:txBody>
                    <a:bodyPr/>
                    <a:lstStyle/>
                    <a:p>
                      <a:pPr lvl="0"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400" cap="all">
                          <a:solidFill>
                            <a:srgbClr val="FFFFFF"/>
                          </a:solidFill>
                          <a:effectLst>
                            <a:outerShdw blurRad="25400" dist="25400" dir="5400000" rotWithShape="0">
                              <a:srgbClr val="000000">
                                <a:alpha val="30000"/>
                              </a:srgbClr>
                            </a:outerShdw>
                          </a:effectLst>
                          <a:sym typeface="Helvetica Neue Medium"/>
                        </a:rPr>
                        <a:t>Monday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400" cap="all">
                          <a:solidFill>
                            <a:srgbClr val="FFFFFF"/>
                          </a:solidFill>
                          <a:effectLst>
                            <a:outerShdw blurRad="25400" dist="25400" dir="5400000" rotWithShape="0">
                              <a:srgbClr val="000000">
                                <a:alpha val="30000"/>
                              </a:srgbClr>
                            </a:outerShdw>
                          </a:effectLst>
                          <a:sym typeface="Helvetica Neue Medium"/>
                        </a:rPr>
                        <a:t>Tuesday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400" cap="all">
                          <a:solidFill>
                            <a:srgbClr val="FFFFFF"/>
                          </a:solidFill>
                          <a:effectLst>
                            <a:outerShdw blurRad="25400" dist="25400" dir="5400000" rotWithShape="0">
                              <a:srgbClr val="000000">
                                <a:alpha val="30000"/>
                              </a:srgbClr>
                            </a:outerShdw>
                          </a:effectLst>
                          <a:sym typeface="Helvetica Neue Medium"/>
                        </a:rPr>
                        <a:t>Wednesday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400" cap="all">
                          <a:solidFill>
                            <a:srgbClr val="FFFFFF"/>
                          </a:solidFill>
                          <a:effectLst>
                            <a:outerShdw blurRad="25400" dist="25400" dir="5400000" rotWithShape="0">
                              <a:srgbClr val="000000">
                                <a:alpha val="30000"/>
                              </a:srgbClr>
                            </a:outerShdw>
                          </a:effectLst>
                          <a:sym typeface="Helvetica Neue Medium"/>
                        </a:rPr>
                        <a:t>thursday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400" cap="all">
                          <a:solidFill>
                            <a:srgbClr val="FFFFFF"/>
                          </a:solidFill>
                          <a:effectLst>
                            <a:outerShdw blurRad="25400" dist="25400" dir="5400000" rotWithShape="0">
                              <a:srgbClr val="000000">
                                <a:alpha val="30000"/>
                              </a:srgbClr>
                            </a:outerShdw>
                          </a:effectLst>
                          <a:sym typeface="Helvetica Neue Medium"/>
                        </a:rPr>
                        <a:t>Friday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400" cap="all">
                          <a:solidFill>
                            <a:srgbClr val="FFFFFF"/>
                          </a:solidFill>
                          <a:effectLst>
                            <a:outerShdw blurRad="25400" dist="25400" dir="5400000" rotWithShape="0">
                              <a:srgbClr val="000000">
                                <a:alpha val="30000"/>
                              </a:srgbClr>
                            </a:outerShdw>
                          </a:effectLst>
                          <a:sym typeface="Helvetica Neue Medium"/>
                        </a:rPr>
                        <a:t>SAturday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95754">
                <a:tc>
                  <a:txBody>
                    <a:bodyPr/>
                    <a:lstStyle/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700" dirty="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Warm-up and drill</a:t>
                      </a:r>
                      <a:endParaRPr sz="1700" dirty="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endParaRPr sz="1700" dirty="0">
                        <a:solidFill>
                          <a:srgbClr val="FFFFF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700" dirty="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Accelerations</a:t>
                      </a:r>
                      <a:endParaRPr sz="1700" dirty="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700" dirty="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Blocks</a:t>
                      </a:r>
                      <a:endParaRPr sz="1700" dirty="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700" dirty="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 x 30m</a:t>
                      </a:r>
                      <a:endParaRPr sz="1700" dirty="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700" dirty="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 x 50m</a:t>
                      </a:r>
                      <a:endParaRPr sz="1700" dirty="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700" dirty="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RI= 5 min</a:t>
                      </a:r>
                      <a:endParaRPr sz="1700" dirty="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endParaRPr sz="1700" dirty="0">
                        <a:solidFill>
                          <a:srgbClr val="FFFFF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700" dirty="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RI=8    2x180m p=90%</a:t>
                      </a:r>
                      <a:endParaRPr lang="en-US" sz="1700" dirty="0">
                        <a:solidFill>
                          <a:srgbClr val="FFFFF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endParaRPr sz="1700" dirty="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700" dirty="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RI=4    3x100m p=80%</a:t>
                      </a:r>
                      <a:endParaRPr sz="1700" dirty="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endParaRPr lang="en-US" sz="1700" dirty="0">
                        <a:solidFill>
                          <a:srgbClr val="FFFFF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700" dirty="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RI=WB 4x60m   p=PF</a:t>
                      </a:r>
                    </a:p>
                  </a:txBody>
                  <a:tcPr marL="50800" marR="50800" marT="50800" marB="50800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700" dirty="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Warm-up and drills</a:t>
                      </a:r>
                      <a:endParaRPr sz="1700" dirty="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700" dirty="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Hurdle mobility's</a:t>
                      </a:r>
                      <a:endParaRPr sz="1700" dirty="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endParaRPr sz="1700" dirty="0">
                        <a:solidFill>
                          <a:srgbClr val="FFFFF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700" dirty="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  x 100m exchange work</a:t>
                      </a:r>
                      <a:endParaRPr sz="1700" dirty="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endParaRPr sz="1700" dirty="0">
                        <a:solidFill>
                          <a:srgbClr val="FFFFF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700" dirty="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RI=5  5 x 110m  P=80%</a:t>
                      </a:r>
                      <a:endParaRPr sz="1700" dirty="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endParaRPr sz="1700" dirty="0">
                        <a:solidFill>
                          <a:srgbClr val="FFFFF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700" dirty="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10 min cool down</a:t>
                      </a:r>
                      <a:endParaRPr sz="1700" dirty="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700" dirty="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Abs x 300</a:t>
                      </a:r>
                    </a:p>
                  </a:txBody>
                  <a:tcPr marL="50800" marR="50800" marT="50800" marB="50800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700" dirty="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Mid week Meet</a:t>
                      </a:r>
                      <a:endParaRPr sz="1700" dirty="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700" dirty="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or</a:t>
                      </a:r>
                      <a:endParaRPr sz="1700" dirty="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700" dirty="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Warm-up and Drills</a:t>
                      </a:r>
                      <a:endParaRPr sz="1700" dirty="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endParaRPr sz="1700" dirty="0">
                        <a:solidFill>
                          <a:srgbClr val="FFFFF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700" dirty="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Blocks</a:t>
                      </a:r>
                      <a:endParaRPr sz="1700" dirty="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700" dirty="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3x30m form starts</a:t>
                      </a:r>
                      <a:endParaRPr sz="1700" dirty="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endParaRPr sz="1700" dirty="0">
                        <a:solidFill>
                          <a:srgbClr val="FFFFF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700" dirty="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RI=8   1x220m p=90%</a:t>
                      </a:r>
                      <a:endParaRPr lang="en-US" sz="1700" dirty="0">
                        <a:solidFill>
                          <a:srgbClr val="FFFFF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700" dirty="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 </a:t>
                      </a:r>
                      <a:endParaRPr sz="1700" dirty="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700" dirty="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RI=4   4x120m p=75% </a:t>
                      </a:r>
                      <a:endParaRPr sz="1700" dirty="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endParaRPr lang="en-US" sz="1700" dirty="0">
                        <a:solidFill>
                          <a:srgbClr val="FFFFF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700" dirty="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RI=WB 4x80m </a:t>
                      </a: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700" dirty="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    p=PF </a:t>
                      </a:r>
                    </a:p>
                  </a:txBody>
                  <a:tcPr marL="50800" marR="50800" marT="50800" marB="50800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70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Warm-up and Drills</a:t>
                      </a:r>
                      <a:endParaRPr sz="17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endParaRPr sz="1700">
                        <a:solidFill>
                          <a:srgbClr val="FFFFF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70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Acceleration Sets</a:t>
                      </a:r>
                      <a:endParaRPr sz="17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70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 sets </a:t>
                      </a:r>
                      <a:endParaRPr sz="17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70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20-40-60m</a:t>
                      </a:r>
                      <a:endParaRPr sz="17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endParaRPr sz="1700">
                        <a:solidFill>
                          <a:srgbClr val="FFFFF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70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4x150 RI=5 min P=75%</a:t>
                      </a:r>
                      <a:endParaRPr sz="17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endParaRPr sz="1700">
                        <a:solidFill>
                          <a:srgbClr val="FFFFF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70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Abs x300</a:t>
                      </a:r>
                    </a:p>
                  </a:txBody>
                  <a:tcPr marL="50800" marR="50800" marT="50800" marB="50800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70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Warm-up and drills</a:t>
                      </a:r>
                      <a:endParaRPr sz="17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70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Hurdle mobilities</a:t>
                      </a:r>
                      <a:endParaRPr sz="17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70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 x 100m exchange work</a:t>
                      </a:r>
                      <a:endParaRPr sz="17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70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 x 400 The Hard way</a:t>
                      </a:r>
                      <a:endParaRPr sz="17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70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Cool down 10min</a:t>
                      </a:r>
                    </a:p>
                  </a:txBody>
                  <a:tcPr marL="50800" marR="50800" marT="50800" marB="50800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700" dirty="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Weekend Meet</a:t>
                      </a:r>
                    </a:p>
                  </a:txBody>
                  <a:tcPr marL="50800" marR="50800" marT="50800" marB="50800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7" name="Shape 47"/>
          <p:cNvSpPr/>
          <p:nvPr/>
        </p:nvSpPr>
        <p:spPr>
          <a:xfrm>
            <a:off x="684716" y="1528779"/>
            <a:ext cx="11635368" cy="6718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800">
                <a:solidFill>
                  <a:srgbClr val="EBEBEB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rPr>
              <a:t>Weeks (7-9) Competition Training/Mid Season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1FCD6BD-47AE-D7D0-F522-DF16B95BAD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3333" y="0"/>
            <a:ext cx="9567333" cy="97536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71D8E71-E2E2-FC35-889F-450742EE4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7301597"/>
      </p:ext>
    </p:extLst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>
            <a:spLocks noGrp="1"/>
          </p:cNvSpPr>
          <p:nvPr>
            <p:ph type="title"/>
          </p:nvPr>
        </p:nvSpPr>
        <p:spPr>
          <a:xfrm>
            <a:off x="762000" y="50800"/>
            <a:ext cx="11480800" cy="1655234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>
              <a:defRPr sz="1800" b="0">
                <a:solidFill>
                  <a:srgbClr val="000000"/>
                </a:solidFill>
                <a:effectLst/>
              </a:defRPr>
            </a:pPr>
            <a:r>
              <a:rPr sz="6400" b="1">
                <a:solidFill>
                  <a:srgbClr val="FFFFFF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rPr>
              <a:t>100/200m Training Examples</a:t>
            </a:r>
          </a:p>
        </p:txBody>
      </p:sp>
      <p:graphicFrame>
        <p:nvGraphicFramePr>
          <p:cNvPr id="50" name="Table 50"/>
          <p:cNvGraphicFramePr/>
          <p:nvPr/>
        </p:nvGraphicFramePr>
        <p:xfrm>
          <a:off x="681864" y="2707010"/>
          <a:ext cx="11641069" cy="5981041"/>
        </p:xfrm>
        <a:graphic>
          <a:graphicData uri="http://schemas.openxmlformats.org/drawingml/2006/table">
            <a:tbl>
              <a:tblPr firstRow="1">
                <a:tableStyleId>{4C3C2611-4C71-4FC5-86AE-919BDF0F9419}</a:tableStyleId>
              </a:tblPr>
              <a:tblGrid>
                <a:gridCol w="19106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106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8784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1064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91064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91064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697841">
                <a:tc>
                  <a:txBody>
                    <a:bodyPr/>
                    <a:lstStyle/>
                    <a:p>
                      <a:pPr lvl="0"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400" cap="all">
                          <a:solidFill>
                            <a:srgbClr val="FFFFFF"/>
                          </a:solidFill>
                          <a:effectLst>
                            <a:outerShdw blurRad="25400" dist="25400" dir="5400000" rotWithShape="0">
                              <a:srgbClr val="000000">
                                <a:alpha val="30000"/>
                              </a:srgbClr>
                            </a:outerShdw>
                          </a:effectLst>
                          <a:sym typeface="Helvetica Neue Medium"/>
                        </a:rPr>
                        <a:t>Monday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400" cap="all">
                          <a:solidFill>
                            <a:srgbClr val="FFFFFF"/>
                          </a:solidFill>
                          <a:effectLst>
                            <a:outerShdw blurRad="25400" dist="25400" dir="5400000" rotWithShape="0">
                              <a:srgbClr val="000000">
                                <a:alpha val="30000"/>
                              </a:srgbClr>
                            </a:outerShdw>
                          </a:effectLst>
                          <a:sym typeface="Helvetica Neue Medium"/>
                        </a:rPr>
                        <a:t>Tuesday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400" cap="all">
                          <a:solidFill>
                            <a:srgbClr val="FFFFFF"/>
                          </a:solidFill>
                          <a:effectLst>
                            <a:outerShdw blurRad="25400" dist="25400" dir="5400000" rotWithShape="0">
                              <a:srgbClr val="000000">
                                <a:alpha val="30000"/>
                              </a:srgbClr>
                            </a:outerShdw>
                          </a:effectLst>
                          <a:sym typeface="Helvetica Neue Medium"/>
                        </a:rPr>
                        <a:t>Wednesday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400" cap="all">
                          <a:solidFill>
                            <a:srgbClr val="FFFFFF"/>
                          </a:solidFill>
                          <a:effectLst>
                            <a:outerShdw blurRad="25400" dist="25400" dir="5400000" rotWithShape="0">
                              <a:srgbClr val="000000">
                                <a:alpha val="30000"/>
                              </a:srgbClr>
                            </a:outerShdw>
                          </a:effectLst>
                          <a:sym typeface="Helvetica Neue Medium"/>
                        </a:rPr>
                        <a:t>thursday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400" cap="all">
                          <a:solidFill>
                            <a:srgbClr val="FFFFFF"/>
                          </a:solidFill>
                          <a:effectLst>
                            <a:outerShdw blurRad="25400" dist="25400" dir="5400000" rotWithShape="0">
                              <a:srgbClr val="000000">
                                <a:alpha val="30000"/>
                              </a:srgbClr>
                            </a:outerShdw>
                          </a:effectLst>
                          <a:sym typeface="Helvetica Neue Medium"/>
                        </a:rPr>
                        <a:t>Friday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400" cap="all">
                          <a:solidFill>
                            <a:srgbClr val="FFFFFF"/>
                          </a:solidFill>
                          <a:effectLst>
                            <a:outerShdw blurRad="25400" dist="25400" dir="5400000" rotWithShape="0">
                              <a:srgbClr val="000000">
                                <a:alpha val="30000"/>
                              </a:srgbClr>
                            </a:outerShdw>
                          </a:effectLst>
                          <a:sym typeface="Helvetica Neue Medium"/>
                        </a:rPr>
                        <a:t>SAturday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95754">
                <a:tc>
                  <a:txBody>
                    <a:bodyPr/>
                    <a:lstStyle/>
                    <a:p>
                      <a:pPr lvl="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700" dirty="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Warm-up and drills</a:t>
                      </a:r>
                      <a:endParaRPr sz="1700" dirty="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lvl="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700" dirty="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Hurdle mobilities</a:t>
                      </a:r>
                      <a:endParaRPr sz="1700" dirty="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lvl="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endParaRPr sz="1700" dirty="0">
                        <a:solidFill>
                          <a:srgbClr val="FFFFF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700" dirty="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Acceleration Sets</a:t>
                      </a:r>
                      <a:endParaRPr sz="1700" dirty="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700" dirty="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 sets </a:t>
                      </a:r>
                      <a:endParaRPr lang="en-US" sz="1700" dirty="0">
                        <a:solidFill>
                          <a:srgbClr val="FFFFF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endParaRPr sz="1700" dirty="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700" dirty="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20-40-60m</a:t>
                      </a: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700" dirty="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     p=90%</a:t>
                      </a:r>
                      <a:endParaRPr sz="1700" dirty="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endParaRPr sz="1700" dirty="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700" dirty="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RI=6  4 x 110m p=80% </a:t>
                      </a:r>
                      <a:endParaRPr sz="1700" dirty="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lvl="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endParaRPr sz="1700" dirty="0">
                        <a:solidFill>
                          <a:srgbClr val="FFFFF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lvl="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700" dirty="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Cool down 10 min</a:t>
                      </a:r>
                    </a:p>
                  </a:txBody>
                  <a:tcPr marL="50800" marR="50800" marT="50800" marB="50800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700" dirty="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Warm-up and drills</a:t>
                      </a:r>
                      <a:endParaRPr sz="1700" dirty="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lvl="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endParaRPr sz="1700" dirty="0">
                        <a:solidFill>
                          <a:srgbClr val="FFFFF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lvl="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700" dirty="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Accelerations</a:t>
                      </a:r>
                      <a:endParaRPr sz="1700" dirty="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lvl="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700" dirty="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 x 30m fly ins</a:t>
                      </a:r>
                      <a:endParaRPr sz="1700" dirty="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lvl="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endParaRPr sz="1700" dirty="0">
                        <a:solidFill>
                          <a:srgbClr val="FFFFF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lvl="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700" dirty="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Event run blocks</a:t>
                      </a:r>
                      <a:endParaRPr sz="1700" dirty="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lvl="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700" dirty="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RI=10  1x180  p= 95%</a:t>
                      </a:r>
                      <a:endParaRPr lang="en-US" sz="1700" dirty="0">
                        <a:solidFill>
                          <a:srgbClr val="FFFFF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lvl="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endParaRPr sz="1700" dirty="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lvl="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700" dirty="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RI=8    2x120  p= 95%</a:t>
                      </a:r>
                      <a:endParaRPr sz="1700" dirty="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lvl="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endParaRPr lang="en-US" sz="1700" dirty="0">
                        <a:solidFill>
                          <a:srgbClr val="FFFFF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lvl="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700" dirty="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RI=4   4 x 60m   p= pr </a:t>
                      </a:r>
                      <a:endParaRPr sz="1700" dirty="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lvl="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endParaRPr sz="1700" dirty="0">
                        <a:solidFill>
                          <a:srgbClr val="FFFFF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lvl="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700" dirty="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Abs x 300</a:t>
                      </a:r>
                      <a:endParaRPr sz="1700" dirty="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lvl="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endParaRPr sz="1700" dirty="0">
                        <a:solidFill>
                          <a:srgbClr val="FFFFF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lvl="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700" dirty="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5 min cool down and easy flex</a:t>
                      </a:r>
                    </a:p>
                  </a:txBody>
                  <a:tcPr marL="50800" marR="50800" marT="50800" marB="50800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70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Warm-up and drills</a:t>
                      </a:r>
                      <a:endParaRPr sz="17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lvl="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70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Hurdle mobilities</a:t>
                      </a:r>
                      <a:endParaRPr sz="17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lvl="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endParaRPr sz="1700">
                        <a:solidFill>
                          <a:srgbClr val="FFFFF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lvl="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70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 x 100 exchange work</a:t>
                      </a:r>
                      <a:endParaRPr sz="17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lvl="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endParaRPr sz="1700">
                        <a:solidFill>
                          <a:srgbClr val="FFFFF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lvl="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70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RI=5  2 x 3 x 60m </a:t>
                      </a:r>
                    </a:p>
                    <a:p>
                      <a:pPr lvl="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70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SI=10</a:t>
                      </a:r>
                    </a:p>
                    <a:p>
                      <a:pPr lvl="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endParaRPr sz="1700">
                        <a:solidFill>
                          <a:srgbClr val="FFFFF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lvl="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70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P=80-90% </a:t>
                      </a:r>
                      <a:endParaRPr sz="17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lvl="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endParaRPr sz="1700">
                        <a:solidFill>
                          <a:srgbClr val="FFFFF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lvl="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70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Med balls and Abs</a:t>
                      </a:r>
                      <a:endParaRPr sz="17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lvl="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endParaRPr sz="1700">
                        <a:solidFill>
                          <a:srgbClr val="FFFFF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lvl="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70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Cool down and flex</a:t>
                      </a:r>
                    </a:p>
                  </a:txBody>
                  <a:tcPr marL="50800" marR="50800" marT="50800" marB="50800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700" dirty="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Warm-up and Drills</a:t>
                      </a:r>
                      <a:endParaRPr sz="1700" dirty="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lvl="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endParaRPr sz="1700" dirty="0">
                        <a:solidFill>
                          <a:srgbClr val="FFFFF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lvl="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700" dirty="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Accelerations</a:t>
                      </a:r>
                      <a:endParaRPr sz="1700" dirty="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lvl="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700" dirty="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Blocks 4 x 30 m</a:t>
                      </a:r>
                      <a:endParaRPr sz="1700" dirty="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lvl="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700" dirty="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endParaRPr sz="1700" dirty="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lvl="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700" dirty="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Blocks</a:t>
                      </a:r>
                      <a:endParaRPr sz="1700" dirty="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lvl="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700" dirty="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RI=10  1x120m p=95% </a:t>
                      </a:r>
                      <a:endParaRPr lang="en-US" sz="1700" dirty="0">
                        <a:solidFill>
                          <a:srgbClr val="FFFFF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lvl="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700" dirty="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 </a:t>
                      </a:r>
                      <a:endParaRPr sz="1700" dirty="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lvl="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700" dirty="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RI=10  1x80m   p=90%</a:t>
                      </a:r>
                      <a:endParaRPr sz="1700" dirty="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lvl="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endParaRPr lang="en-US" sz="1700" dirty="0">
                        <a:solidFill>
                          <a:srgbClr val="FFFFF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lvl="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700" dirty="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RI= WB4x60m   p= pr </a:t>
                      </a:r>
                      <a:endParaRPr sz="1700" dirty="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lvl="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endParaRPr sz="1700" dirty="0">
                        <a:solidFill>
                          <a:srgbClr val="FFFFF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lvl="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700" dirty="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Abs x 300</a:t>
                      </a:r>
                      <a:endParaRPr sz="1700" dirty="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lvl="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endParaRPr sz="1700" dirty="0">
                        <a:solidFill>
                          <a:srgbClr val="FFFFF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lvl="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700" dirty="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5 min cool down and easy flex</a:t>
                      </a:r>
                    </a:p>
                  </a:txBody>
                  <a:tcPr marL="50800" marR="50800" marT="50800" marB="50800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70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Warm-up and drills</a:t>
                      </a:r>
                      <a:endParaRPr sz="17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lvl="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70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Hurdle mobilities</a:t>
                      </a:r>
                      <a:endParaRPr sz="17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lvl="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endParaRPr sz="17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lvl="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70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 x 100 exchange work</a:t>
                      </a:r>
                      <a:endParaRPr sz="17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lvl="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70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           And </a:t>
                      </a:r>
                      <a:endParaRPr sz="17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lvl="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70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Pre meet shake out</a:t>
                      </a:r>
                    </a:p>
                  </a:txBody>
                  <a:tcPr marL="50800" marR="50800" marT="50800" marB="50800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700" dirty="0">
                          <a:solidFill>
                            <a:srgbClr val="FFFFFF"/>
                          </a:solidFill>
                          <a:effectLst>
                            <a:outerShdw blurRad="25400" dist="25400" dir="5400000" rotWithShape="0">
                              <a:srgbClr val="000000">
                                <a:alpha val="30000"/>
                              </a:srgbClr>
                            </a:outerShdw>
                          </a:effectLst>
                          <a:latin typeface="Arial"/>
                          <a:ea typeface="Arial"/>
                          <a:cs typeface="Arial"/>
                          <a:sym typeface="Arial"/>
                        </a:rPr>
                        <a:t>Weekend Meet</a:t>
                      </a:r>
                    </a:p>
                  </a:txBody>
                  <a:tcPr marL="50800" marR="50800" marT="50800" marB="50800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1" name="Shape 51"/>
          <p:cNvSpPr/>
          <p:nvPr/>
        </p:nvSpPr>
        <p:spPr>
          <a:xfrm>
            <a:off x="684716" y="1477979"/>
            <a:ext cx="11635368" cy="6718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800">
                <a:solidFill>
                  <a:srgbClr val="EBEBEB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rPr>
              <a:t>Weeks (10-12) Competition Training/Late Season</a:t>
            </a:r>
          </a:p>
        </p:txBody>
      </p:sp>
    </p:spTree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>
            <a:spLocks noGrp="1"/>
          </p:cNvSpPr>
          <p:nvPr>
            <p:ph type="title"/>
          </p:nvPr>
        </p:nvSpPr>
        <p:spPr>
          <a:xfrm>
            <a:off x="762000" y="50800"/>
            <a:ext cx="11480800" cy="1655234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>
              <a:defRPr sz="1800" b="0">
                <a:solidFill>
                  <a:srgbClr val="000000"/>
                </a:solidFill>
                <a:effectLst/>
              </a:defRPr>
            </a:pPr>
            <a:r>
              <a:rPr sz="6400" b="1">
                <a:solidFill>
                  <a:srgbClr val="FFFFFF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rPr>
              <a:t>100/200m Training Examples</a:t>
            </a:r>
          </a:p>
        </p:txBody>
      </p:sp>
      <p:graphicFrame>
        <p:nvGraphicFramePr>
          <p:cNvPr id="54" name="Table 54"/>
          <p:cNvGraphicFramePr/>
          <p:nvPr/>
        </p:nvGraphicFramePr>
        <p:xfrm>
          <a:off x="681864" y="2707010"/>
          <a:ext cx="11641069" cy="5981041"/>
        </p:xfrm>
        <a:graphic>
          <a:graphicData uri="http://schemas.openxmlformats.org/drawingml/2006/table">
            <a:tbl>
              <a:tblPr firstRow="1">
                <a:tableStyleId>{4C3C2611-4C71-4FC5-86AE-919BDF0F9419}</a:tableStyleId>
              </a:tblPr>
              <a:tblGrid>
                <a:gridCol w="19106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106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8784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1064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91064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91064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697841">
                <a:tc>
                  <a:txBody>
                    <a:bodyPr/>
                    <a:lstStyle/>
                    <a:p>
                      <a:pPr lvl="0"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400" cap="all">
                          <a:solidFill>
                            <a:srgbClr val="FFFFFF"/>
                          </a:solidFill>
                          <a:effectLst>
                            <a:outerShdw blurRad="25400" dist="25400" dir="5400000" rotWithShape="0">
                              <a:srgbClr val="000000">
                                <a:alpha val="30000"/>
                              </a:srgbClr>
                            </a:outerShdw>
                          </a:effectLst>
                          <a:sym typeface="Helvetica Neue Medium"/>
                        </a:rPr>
                        <a:t>Monday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400" cap="all">
                          <a:solidFill>
                            <a:srgbClr val="FFFFFF"/>
                          </a:solidFill>
                          <a:effectLst>
                            <a:outerShdw blurRad="25400" dist="25400" dir="5400000" rotWithShape="0">
                              <a:srgbClr val="000000">
                                <a:alpha val="30000"/>
                              </a:srgbClr>
                            </a:outerShdw>
                          </a:effectLst>
                          <a:sym typeface="Helvetica Neue Medium"/>
                        </a:rPr>
                        <a:t>Tuesday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400" cap="all">
                          <a:solidFill>
                            <a:srgbClr val="FFFFFF"/>
                          </a:solidFill>
                          <a:effectLst>
                            <a:outerShdw blurRad="25400" dist="25400" dir="5400000" rotWithShape="0">
                              <a:srgbClr val="000000">
                                <a:alpha val="30000"/>
                              </a:srgbClr>
                            </a:outerShdw>
                          </a:effectLst>
                          <a:sym typeface="Helvetica Neue Medium"/>
                        </a:rPr>
                        <a:t>Wednesday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400" cap="all">
                          <a:solidFill>
                            <a:srgbClr val="FFFFFF"/>
                          </a:solidFill>
                          <a:effectLst>
                            <a:outerShdw blurRad="25400" dist="25400" dir="5400000" rotWithShape="0">
                              <a:srgbClr val="000000">
                                <a:alpha val="30000"/>
                              </a:srgbClr>
                            </a:outerShdw>
                          </a:effectLst>
                          <a:sym typeface="Helvetica Neue Medium"/>
                        </a:rPr>
                        <a:t>thursday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400" cap="all">
                          <a:solidFill>
                            <a:srgbClr val="FFFFFF"/>
                          </a:solidFill>
                          <a:effectLst>
                            <a:outerShdw blurRad="25400" dist="25400" dir="5400000" rotWithShape="0">
                              <a:srgbClr val="000000">
                                <a:alpha val="30000"/>
                              </a:srgbClr>
                            </a:outerShdw>
                          </a:effectLst>
                          <a:sym typeface="Helvetica Neue Medium"/>
                        </a:rPr>
                        <a:t>Friday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400" cap="all">
                          <a:solidFill>
                            <a:srgbClr val="FFFFFF"/>
                          </a:solidFill>
                          <a:effectLst>
                            <a:outerShdw blurRad="25400" dist="25400" dir="5400000" rotWithShape="0">
                              <a:srgbClr val="000000">
                                <a:alpha val="30000"/>
                              </a:srgbClr>
                            </a:outerShdw>
                          </a:effectLst>
                          <a:sym typeface="Helvetica Neue Medium"/>
                        </a:rPr>
                        <a:t>SAturday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95754">
                <a:tc>
                  <a:txBody>
                    <a:bodyPr/>
                    <a:lstStyle/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700" dirty="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Warm-up and drill</a:t>
                      </a:r>
                      <a:endParaRPr sz="1700" dirty="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endParaRPr sz="1700" dirty="0">
                        <a:solidFill>
                          <a:srgbClr val="FFFFF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700" dirty="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Accelerations</a:t>
                      </a:r>
                      <a:endParaRPr sz="1700" dirty="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700" dirty="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Blocks</a:t>
                      </a:r>
                      <a:endParaRPr sz="1700" dirty="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700" dirty="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 x 30m</a:t>
                      </a:r>
                      <a:endParaRPr sz="1700" dirty="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700" dirty="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 x 50m</a:t>
                      </a:r>
                      <a:endParaRPr sz="1700" dirty="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700" dirty="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RI= 5 min</a:t>
                      </a:r>
                      <a:endParaRPr sz="1700" dirty="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endParaRPr sz="1700" dirty="0">
                        <a:solidFill>
                          <a:srgbClr val="FFFFF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1700" dirty="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</a:t>
                      </a:r>
                      <a:r>
                        <a:rPr sz="1700" dirty="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x 80m p= 85%</a:t>
                      </a:r>
                      <a:endParaRPr sz="1700" dirty="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700" dirty="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Cool down 10 min</a:t>
                      </a:r>
                    </a:p>
                  </a:txBody>
                  <a:tcPr marL="50800" marR="50800" marT="50800" marB="50800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700" dirty="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Warm-up and drills</a:t>
                      </a:r>
                      <a:endParaRPr sz="1700" dirty="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700" dirty="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Hurdle mobilities</a:t>
                      </a:r>
                      <a:endParaRPr sz="1700" dirty="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endParaRPr sz="1700" dirty="0">
                        <a:solidFill>
                          <a:srgbClr val="FFFFF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700" dirty="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Accelerations </a:t>
                      </a:r>
                      <a:endParaRPr sz="1700" dirty="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700" dirty="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 x 30m  RI= Full</a:t>
                      </a:r>
                      <a:endParaRPr sz="1700" dirty="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endParaRPr sz="1700" dirty="0">
                        <a:solidFill>
                          <a:srgbClr val="FFFFF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700" dirty="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Event run </a:t>
                      </a:r>
                      <a:endParaRPr sz="1700" dirty="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700" dirty="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RI=10  1x120  p= 95%</a:t>
                      </a:r>
                      <a:endParaRPr lang="en-US" sz="1700" dirty="0">
                        <a:solidFill>
                          <a:srgbClr val="FFFFF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endParaRPr sz="1700" dirty="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700" dirty="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RI=10  2x80  p= 90%</a:t>
                      </a:r>
                      <a:endParaRPr sz="1700" dirty="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endParaRPr sz="1700" dirty="0">
                        <a:solidFill>
                          <a:srgbClr val="FFFFF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700" dirty="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RI=4   4 x 60m   p= pr </a:t>
                      </a:r>
                      <a:endParaRPr sz="1700" dirty="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endParaRPr sz="1700" dirty="0">
                        <a:solidFill>
                          <a:srgbClr val="FFFFF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700" dirty="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Abs x 300</a:t>
                      </a:r>
                      <a:endParaRPr sz="1700" dirty="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endParaRPr sz="1700" dirty="0">
                        <a:solidFill>
                          <a:srgbClr val="FFFFF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700" dirty="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5 min cool down </a:t>
                      </a:r>
                    </a:p>
                  </a:txBody>
                  <a:tcPr marL="50800" marR="50800" marT="50800" marB="50800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70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Warm-up and drills</a:t>
                      </a:r>
                      <a:endParaRPr sz="17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70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Hurdle mobilities</a:t>
                      </a:r>
                      <a:endParaRPr sz="17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70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 x 100m exchange work</a:t>
                      </a:r>
                      <a:endParaRPr sz="17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70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 x 400 The Hard way</a:t>
                      </a:r>
                      <a:endParaRPr sz="17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70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Cool down 10min</a:t>
                      </a:r>
                    </a:p>
                  </a:txBody>
                  <a:tcPr marL="50800" marR="50800" marT="50800" marB="50800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70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Warm-up and Drills</a:t>
                      </a:r>
                      <a:endParaRPr sz="17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70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Hurdle mobilities</a:t>
                      </a:r>
                      <a:endParaRPr sz="17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endParaRPr sz="1700">
                        <a:solidFill>
                          <a:srgbClr val="FFFFF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70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Blocks</a:t>
                      </a:r>
                      <a:endParaRPr sz="17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70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 x 30m  RI= Full</a:t>
                      </a:r>
                      <a:endParaRPr sz="17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70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endParaRPr sz="17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70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RI= 8  2 x 60 </a:t>
                      </a: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70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p= 90%</a:t>
                      </a:r>
                      <a:endParaRPr sz="17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endParaRPr sz="1700">
                        <a:solidFill>
                          <a:srgbClr val="FFFFF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70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Abs x 300</a:t>
                      </a:r>
                      <a:endParaRPr sz="17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endParaRPr sz="1700">
                        <a:solidFill>
                          <a:srgbClr val="FFFFF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70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5 min cool down and easy flex</a:t>
                      </a:r>
                    </a:p>
                  </a:txBody>
                  <a:tcPr marL="50800" marR="50800" marT="50800" marB="50800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Pre meet Shake out</a:t>
                      </a:r>
                    </a:p>
                  </a:txBody>
                  <a:tcPr marL="50800" marR="50800" marT="50800" marB="50800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700" dirty="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Championship Week</a:t>
                      </a:r>
                    </a:p>
                  </a:txBody>
                  <a:tcPr marL="50800" marR="50800" marT="50800" marB="50800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5" name="Shape 55"/>
          <p:cNvSpPr/>
          <p:nvPr/>
        </p:nvSpPr>
        <p:spPr>
          <a:xfrm>
            <a:off x="684716" y="1338279"/>
            <a:ext cx="11635368" cy="12560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800">
                <a:solidFill>
                  <a:srgbClr val="EBEBEB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rPr>
              <a:t>Weeks (13-16) Competition Training/</a:t>
            </a:r>
          </a:p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800">
                <a:solidFill>
                  <a:srgbClr val="EBEBEB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rPr>
              <a:t>Championship Season</a:t>
            </a:r>
          </a:p>
        </p:txBody>
      </p:sp>
    </p:spTree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>
            <a:spLocks noGrp="1"/>
          </p:cNvSpPr>
          <p:nvPr>
            <p:ph type="title"/>
          </p:nvPr>
        </p:nvSpPr>
        <p:spPr>
          <a:xfrm>
            <a:off x="762000" y="-67734"/>
            <a:ext cx="11480800" cy="2146301"/>
          </a:xfrm>
          <a:prstGeom prst="rect">
            <a:avLst/>
          </a:prstGeom>
        </p:spPr>
        <p:txBody>
          <a:bodyPr/>
          <a:lstStyle/>
          <a:p>
            <a:pPr lvl="0">
              <a:defRPr sz="1800" b="0">
                <a:solidFill>
                  <a:srgbClr val="000000"/>
                </a:solidFill>
                <a:effectLst/>
              </a:defRPr>
            </a:pPr>
            <a:r>
              <a:rPr sz="6400" b="1">
                <a:solidFill>
                  <a:srgbClr val="FFFFFF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rPr>
              <a:t>400m Training Examples</a:t>
            </a:r>
          </a:p>
        </p:txBody>
      </p:sp>
      <p:graphicFrame>
        <p:nvGraphicFramePr>
          <p:cNvPr id="35" name="Table 35"/>
          <p:cNvGraphicFramePr/>
          <p:nvPr/>
        </p:nvGraphicFramePr>
        <p:xfrm>
          <a:off x="237016" y="2559968"/>
          <a:ext cx="12530762" cy="7722217"/>
        </p:xfrm>
        <a:graphic>
          <a:graphicData uri="http://schemas.openxmlformats.org/drawingml/2006/table">
            <a:tbl>
              <a:tblPr firstRow="1">
                <a:tableStyleId>{4C3C2611-4C71-4FC5-86AE-919BDF0F9419}</a:tableStyleId>
              </a:tblPr>
              <a:tblGrid>
                <a:gridCol w="20566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66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474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5666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5666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05666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793097">
                <a:tc>
                  <a:txBody>
                    <a:bodyPr/>
                    <a:lstStyle/>
                    <a:p>
                      <a:pPr lvl="0"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400" cap="all">
                          <a:solidFill>
                            <a:srgbClr val="FFFFFF"/>
                          </a:solidFill>
                          <a:effectLst>
                            <a:outerShdw blurRad="25400" dist="25400" dir="5400000" rotWithShape="0">
                              <a:srgbClr val="000000">
                                <a:alpha val="30000"/>
                              </a:srgbClr>
                            </a:outerShdw>
                          </a:effectLst>
                          <a:sym typeface="Helvetica Neue Medium"/>
                        </a:rPr>
                        <a:t>Monday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400" cap="all">
                          <a:solidFill>
                            <a:srgbClr val="FFFFFF"/>
                          </a:solidFill>
                          <a:effectLst>
                            <a:outerShdw blurRad="25400" dist="25400" dir="5400000" rotWithShape="0">
                              <a:srgbClr val="000000">
                                <a:alpha val="30000"/>
                              </a:srgbClr>
                            </a:outerShdw>
                          </a:effectLst>
                          <a:sym typeface="Helvetica Neue Medium"/>
                        </a:rPr>
                        <a:t>Tuesday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400" cap="all">
                          <a:solidFill>
                            <a:srgbClr val="FFFFFF"/>
                          </a:solidFill>
                          <a:effectLst>
                            <a:outerShdw blurRad="25400" dist="25400" dir="5400000" rotWithShape="0">
                              <a:srgbClr val="000000">
                                <a:alpha val="30000"/>
                              </a:srgbClr>
                            </a:outerShdw>
                          </a:effectLst>
                          <a:sym typeface="Helvetica Neue Medium"/>
                        </a:rPr>
                        <a:t>Wednesday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400" cap="all">
                          <a:solidFill>
                            <a:srgbClr val="FFFFFF"/>
                          </a:solidFill>
                          <a:effectLst>
                            <a:outerShdw blurRad="25400" dist="25400" dir="5400000" rotWithShape="0">
                              <a:srgbClr val="000000">
                                <a:alpha val="30000"/>
                              </a:srgbClr>
                            </a:outerShdw>
                          </a:effectLst>
                          <a:sym typeface="Helvetica Neue Medium"/>
                        </a:rPr>
                        <a:t>thursday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400" cap="all" dirty="0">
                          <a:solidFill>
                            <a:srgbClr val="FFFFFF"/>
                          </a:solidFill>
                          <a:effectLst>
                            <a:outerShdw blurRad="25400" dist="25400" dir="5400000" rotWithShape="0">
                              <a:srgbClr val="000000">
                                <a:alpha val="30000"/>
                              </a:srgbClr>
                            </a:outerShdw>
                          </a:effectLst>
                          <a:sym typeface="Helvetica Neue Medium"/>
                        </a:rPr>
                        <a:t>Friday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400" cap="all">
                          <a:solidFill>
                            <a:srgbClr val="FFFFFF"/>
                          </a:solidFill>
                          <a:effectLst>
                            <a:outerShdw blurRad="25400" dist="25400" dir="5400000" rotWithShape="0">
                              <a:srgbClr val="000000">
                                <a:alpha val="30000"/>
                              </a:srgbClr>
                            </a:outerShdw>
                          </a:effectLst>
                          <a:sym typeface="Helvetica Neue Medium"/>
                        </a:rPr>
                        <a:t>SAturday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91330">
                <a:tc>
                  <a:txBody>
                    <a:bodyPr/>
                    <a:lstStyle/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700" dirty="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10 min warm-up</a:t>
                      </a:r>
                      <a:endParaRPr sz="1700" dirty="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700" dirty="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(jog,skip)</a:t>
                      </a:r>
                      <a:endParaRPr sz="1700" dirty="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endParaRPr sz="1700" dirty="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700" dirty="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Dynamic flex and drills</a:t>
                      </a:r>
                      <a:endParaRPr sz="1700" dirty="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endParaRPr sz="1700" dirty="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1700" dirty="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Power</a:t>
                      </a:r>
                      <a:r>
                        <a:rPr lang="en-US" sz="1700" baseline="0" dirty="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Circuit</a:t>
                      </a:r>
                      <a:r>
                        <a:rPr sz="1700" dirty="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endParaRPr sz="1700" dirty="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endParaRPr sz="1700" dirty="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1700" dirty="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Accelerations</a:t>
                      </a: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1700" dirty="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4x10m</a:t>
                      </a: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1700" dirty="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3x20m</a:t>
                      </a: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1700" dirty="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2x30m</a:t>
                      </a: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endParaRPr lang="en-US" sz="1700" dirty="0">
                        <a:solidFill>
                          <a:srgbClr val="FFFFF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endParaRPr sz="1700" dirty="0">
                        <a:solidFill>
                          <a:srgbClr val="FFFFF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1700" dirty="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10x200m</a:t>
                      </a: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1700" dirty="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(RI=2min)</a:t>
                      </a: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1700" dirty="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P=75%</a:t>
                      </a: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endParaRPr sz="1700" dirty="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700" dirty="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Abs x 300</a:t>
                      </a:r>
                      <a:endParaRPr sz="1700" dirty="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endParaRPr sz="1700" dirty="0">
                        <a:solidFill>
                          <a:srgbClr val="FFFFF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700" dirty="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</a:t>
                      </a:r>
                      <a:r>
                        <a:rPr lang="en-US" sz="1700" dirty="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5</a:t>
                      </a:r>
                      <a:r>
                        <a:rPr sz="1700" dirty="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min Cool down</a:t>
                      </a:r>
                      <a:endParaRPr sz="1700" dirty="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700" dirty="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(jog,skip)</a:t>
                      </a:r>
                    </a:p>
                  </a:txBody>
                  <a:tcPr marL="50800" marR="50800" marT="50800" marB="50800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l" defTabSz="457200"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700" dirty="0">
                          <a:solidFill>
                            <a:srgbClr val="FFFFFF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10 min warm-up
(jog,skip)
Dynamic flex and drills
 Hurdle mobility’s
Technical Hip Runs
4x50m
On Grass
4 x 45 sec run
4 x </a:t>
                      </a:r>
                      <a:r>
                        <a:rPr lang="en-US" sz="1700" dirty="0">
                          <a:solidFill>
                            <a:srgbClr val="FFFFFF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60</a:t>
                      </a:r>
                      <a:r>
                        <a:rPr sz="1700" dirty="0">
                          <a:solidFill>
                            <a:srgbClr val="FFFFFF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 sec run
4 x 45 sec run
(RI=90sec)(SI=4min)
Grass </a:t>
                      </a:r>
                    </a:p>
                  </a:txBody>
                  <a:tcPr marL="50800" marR="50800" marT="50800" marB="50800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1700" dirty="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10 min warm-up</a:t>
                      </a:r>
                      <a:endParaRPr lang="en-US" sz="1700" dirty="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1700" dirty="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</a:t>
                      </a:r>
                      <a:r>
                        <a:rPr lang="en-US" sz="1700" dirty="0" err="1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jog,skip</a:t>
                      </a:r>
                      <a:r>
                        <a:rPr lang="en-US" sz="1700" dirty="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)</a:t>
                      </a: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endParaRPr lang="en-US" sz="1700" dirty="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1700" dirty="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Dynamic flex and drills</a:t>
                      </a:r>
                      <a:endParaRPr lang="en-US" sz="1700" dirty="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endParaRPr lang="en-US" sz="1700" dirty="0">
                        <a:solidFill>
                          <a:srgbClr val="FFFFF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1700" dirty="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Hurdle mobility's</a:t>
                      </a:r>
                      <a:endParaRPr lang="en-US" sz="1700" dirty="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lvl="0" algn="l" defTabSz="457200"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  <a:defRPr>
                          <a:solidFill>
                            <a:srgbClr val="000000"/>
                          </a:solidFill>
                        </a:defRPr>
                      </a:pPr>
                      <a:endParaRPr lang="en-US" sz="1700" dirty="0">
                        <a:solidFill>
                          <a:srgbClr val="FFFFFF"/>
                        </a:solidFill>
                        <a:latin typeface="Helvetica"/>
                        <a:ea typeface="Helvetica"/>
                        <a:cs typeface="Helvetica"/>
                        <a:sym typeface="Helvetica"/>
                      </a:endParaRPr>
                    </a:p>
                    <a:p>
                      <a:pPr lvl="0" algn="l" defTabSz="457200"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1700" dirty="0">
                          <a:solidFill>
                            <a:srgbClr val="FFFFFF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Power Circuit</a:t>
                      </a:r>
                    </a:p>
                    <a:p>
                      <a:pPr lvl="0" algn="l" defTabSz="457200"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  <a:defRPr>
                          <a:solidFill>
                            <a:srgbClr val="000000"/>
                          </a:solidFill>
                        </a:defRPr>
                      </a:pPr>
                      <a:endParaRPr lang="en-US" sz="1700" dirty="0">
                        <a:solidFill>
                          <a:srgbClr val="FFFFFF"/>
                        </a:solidFill>
                        <a:latin typeface="Helvetica"/>
                        <a:ea typeface="Helvetica"/>
                        <a:cs typeface="Helvetica"/>
                        <a:sym typeface="Helvetica"/>
                      </a:endParaRPr>
                    </a:p>
                    <a:p>
                      <a:pPr marL="342900" lvl="0" indent="-342900" algn="l" defTabSz="457200">
                        <a:buAutoNum type="arabicParenR"/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1700" dirty="0">
                          <a:solidFill>
                            <a:srgbClr val="FFFFFF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Alternate leg Bounds</a:t>
                      </a:r>
                    </a:p>
                    <a:p>
                      <a:pPr marL="0" lvl="0" indent="0" algn="l" defTabSz="457200">
                        <a:buNone/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1700" dirty="0">
                          <a:solidFill>
                            <a:srgbClr val="FFFFFF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2) Sleds</a:t>
                      </a:r>
                    </a:p>
                    <a:p>
                      <a:pPr lvl="0" algn="l" defTabSz="457200"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1700" dirty="0">
                          <a:solidFill>
                            <a:srgbClr val="FFFFFF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3) Box Jumps</a:t>
                      </a:r>
                    </a:p>
                    <a:p>
                      <a:pPr lvl="0" algn="l" defTabSz="457200"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1700" dirty="0">
                          <a:solidFill>
                            <a:srgbClr val="FFFFFF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4) Med ball throws</a:t>
                      </a:r>
                    </a:p>
                    <a:p>
                      <a:pPr lvl="0" algn="l" defTabSz="457200"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1700" dirty="0">
                          <a:solidFill>
                            <a:srgbClr val="FFFFFF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5) 6 x 60m</a:t>
                      </a:r>
                    </a:p>
                    <a:p>
                      <a:pPr lvl="0" algn="l" defTabSz="457200"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  <a:defRPr>
                          <a:solidFill>
                            <a:srgbClr val="000000"/>
                          </a:solidFill>
                        </a:defRPr>
                      </a:pPr>
                      <a:endParaRPr lang="en-US" sz="1700" dirty="0">
                        <a:solidFill>
                          <a:srgbClr val="FFFFFF"/>
                        </a:solidFill>
                        <a:latin typeface="Helvetica"/>
                        <a:ea typeface="Helvetica"/>
                        <a:cs typeface="Helvetica"/>
                        <a:sym typeface="Helvetica"/>
                      </a:endParaRPr>
                    </a:p>
                    <a:p>
                      <a:pPr lvl="0" algn="l" defTabSz="457200"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1700" dirty="0">
                          <a:solidFill>
                            <a:srgbClr val="FFFFFF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Group 2 add 6x150</a:t>
                      </a:r>
                    </a:p>
                    <a:p>
                      <a:pPr lvl="0" algn="l" defTabSz="457200"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1700" dirty="0">
                          <a:solidFill>
                            <a:srgbClr val="FFFFFF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RI= 4 min</a:t>
                      </a:r>
                    </a:p>
                    <a:p>
                      <a:pPr lvl="0" algn="l" defTabSz="457200"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1700" dirty="0">
                          <a:solidFill>
                            <a:srgbClr val="FFFFFF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Pace= 70%</a:t>
                      </a: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endParaRPr sz="1700" dirty="0">
                        <a:solidFill>
                          <a:srgbClr val="FFFFF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0800" marR="50800" marT="50800" marB="50800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1700" dirty="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10 min warm-up</a:t>
                      </a:r>
                      <a:endParaRPr lang="en-US" sz="1700" dirty="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1700" dirty="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</a:t>
                      </a:r>
                      <a:r>
                        <a:rPr lang="en-US" sz="1700" dirty="0" err="1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jog,skip</a:t>
                      </a:r>
                      <a:r>
                        <a:rPr lang="en-US" sz="1700" dirty="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)</a:t>
                      </a:r>
                      <a:endParaRPr lang="en-US" sz="1700" dirty="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endParaRPr lang="en-US" sz="1700" dirty="0">
                        <a:solidFill>
                          <a:srgbClr val="FFFFF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1700" dirty="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Dynamic flex and drills</a:t>
                      </a:r>
                      <a:endParaRPr lang="en-US" sz="1700" dirty="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1700" dirty="0">
                          <a:solidFill>
                            <a:srgbClr val="FFFFFF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
</a:t>
                      </a:r>
                      <a:r>
                        <a:rPr lang="en-US" sz="1700" dirty="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Blocks = 4 x 20 m</a:t>
                      </a:r>
                      <a:endParaRPr lang="en-US" sz="1700" dirty="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endParaRPr lang="en-US" sz="1700" dirty="0">
                        <a:solidFill>
                          <a:srgbClr val="FFFFF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1700" dirty="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Acceleration Sets</a:t>
                      </a:r>
                      <a:endParaRPr lang="en-US" sz="1700" dirty="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1700" dirty="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 sets </a:t>
                      </a:r>
                      <a:endParaRPr lang="en-US" sz="1700" dirty="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endParaRPr lang="en-US" sz="1700" dirty="0">
                        <a:solidFill>
                          <a:srgbClr val="FFFFF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1700" dirty="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4x60m Wickets</a:t>
                      </a:r>
                      <a:endParaRPr lang="en-US" sz="1700" dirty="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lvl="0" algn="l" defTabSz="457200"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  <a:defRPr>
                          <a:solidFill>
                            <a:srgbClr val="000000"/>
                          </a:solidFill>
                        </a:defRPr>
                      </a:pPr>
                      <a:endParaRPr lang="en-US" sz="1700" dirty="0">
                        <a:solidFill>
                          <a:srgbClr val="FFFFFF"/>
                        </a:solidFill>
                        <a:latin typeface="Helvetica"/>
                        <a:ea typeface="Helvetica"/>
                        <a:cs typeface="Helvetica"/>
                        <a:sym typeface="Helvetica"/>
                      </a:endParaRPr>
                    </a:p>
                    <a:p>
                      <a:pPr lvl="0" algn="l" defTabSz="457200"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1700" dirty="0">
                          <a:solidFill>
                            <a:srgbClr val="FFFFFF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Cool</a:t>
                      </a:r>
                      <a:r>
                        <a:rPr lang="en-US" sz="1700" baseline="0" dirty="0">
                          <a:solidFill>
                            <a:srgbClr val="FFFFFF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 Down</a:t>
                      </a:r>
                      <a:endParaRPr lang="en-US" sz="1700" dirty="0">
                        <a:solidFill>
                          <a:srgbClr val="FFFFFF"/>
                        </a:solidFill>
                        <a:latin typeface="Helvetica"/>
                        <a:ea typeface="Helvetica"/>
                        <a:cs typeface="Helvetica"/>
                        <a:sym typeface="Helvetica"/>
                      </a:endParaRP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endParaRPr lang="en-US" sz="1700" dirty="0">
                        <a:solidFill>
                          <a:srgbClr val="FFFFF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1700" dirty="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 x 3 x 300m P=70%</a:t>
                      </a:r>
                      <a:endParaRPr lang="en-US" sz="1700" dirty="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1700" dirty="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(RI=2min)(SI=5min)</a:t>
                      </a:r>
                      <a:endParaRPr lang="en-US" sz="1700" dirty="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endParaRPr lang="en-US" sz="1700" dirty="0">
                        <a:solidFill>
                          <a:srgbClr val="FFFFF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1700" dirty="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Grass if possible</a:t>
                      </a:r>
                      <a:endParaRPr lang="en-US" sz="1700" dirty="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lvl="0" algn="l" defTabSz="457200"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  <a:defRPr>
                          <a:solidFill>
                            <a:srgbClr val="000000"/>
                          </a:solidFill>
                        </a:defRPr>
                      </a:pPr>
                      <a:endParaRPr sz="1700" dirty="0">
                        <a:solidFill>
                          <a:srgbClr val="FFFFFF"/>
                        </a:solidFill>
                        <a:latin typeface="Helvetica"/>
                        <a:ea typeface="Helvetica"/>
                        <a:cs typeface="Helvetica"/>
                        <a:sym typeface="Helvetica"/>
                      </a:endParaRPr>
                    </a:p>
                  </a:txBody>
                  <a:tcPr marL="50800" marR="50800" marT="50800" marB="50800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l" defTabSz="457200"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600" dirty="0">
                          <a:solidFill>
                            <a:srgbClr val="FFFFFF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10 min warm-up
(jog,skip)</a:t>
                      </a:r>
                      <a:endParaRPr lang="en-US" sz="1600" dirty="0">
                        <a:solidFill>
                          <a:srgbClr val="FFFFFF"/>
                        </a:solidFill>
                        <a:latin typeface="Helvetica"/>
                        <a:ea typeface="Helvetica"/>
                        <a:cs typeface="Helvetica"/>
                        <a:sym typeface="Helvetica"/>
                      </a:endParaRPr>
                    </a:p>
                    <a:p>
                      <a:pPr lvl="0" algn="l" defTabSz="457200"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600" dirty="0">
                          <a:solidFill>
                            <a:srgbClr val="FFFFFF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
Dynamic flex and drills
</a:t>
                      </a:r>
                      <a:endParaRPr lang="en-US" sz="1600" dirty="0">
                        <a:solidFill>
                          <a:srgbClr val="FFFFFF"/>
                        </a:solidFill>
                        <a:latin typeface="Helvetica"/>
                        <a:ea typeface="Helvetica"/>
                        <a:cs typeface="Helvetica"/>
                        <a:sym typeface="Helvetica"/>
                      </a:endParaRPr>
                    </a:p>
                    <a:p>
                      <a:pPr lvl="0" algn="l" defTabSz="457200"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600" dirty="0">
                          <a:solidFill>
                            <a:srgbClr val="FFFFFF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Hurdle mobility’s
Technical Hip Runs
4x50m
Grass Runs
Set 1
3 x 45 sec run
(RI=90 sec)(SI=4min)
Set 2
3 x 30 sec run
(RI=90 sec)(SI=4min)
Set 3
6 x 150m 
(RI= 60 sec)</a:t>
                      </a:r>
                      <a:endParaRPr lang="en-US" sz="1600" dirty="0">
                        <a:solidFill>
                          <a:srgbClr val="FFFFFF"/>
                        </a:solidFill>
                        <a:latin typeface="Helvetica"/>
                        <a:ea typeface="Helvetica"/>
                        <a:cs typeface="Helvetica"/>
                        <a:sym typeface="Helvetica"/>
                      </a:endParaRP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endParaRPr lang="en-US" sz="1600" dirty="0">
                        <a:solidFill>
                          <a:srgbClr val="FFFFF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1600" dirty="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15 min Cool down</a:t>
                      </a:r>
                      <a:endParaRPr lang="en-US" sz="1600" dirty="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1600" dirty="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(jog,skip)</a:t>
                      </a:r>
                    </a:p>
                    <a:p>
                      <a:pPr lvl="0" algn="l" defTabSz="457200"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  <a:defRPr>
                          <a:solidFill>
                            <a:srgbClr val="000000"/>
                          </a:solidFill>
                        </a:defRPr>
                      </a:pPr>
                      <a:endParaRPr lang="en-US" sz="1600" dirty="0">
                        <a:solidFill>
                          <a:srgbClr val="FFFFFF"/>
                        </a:solidFill>
                        <a:latin typeface="Helvetica"/>
                        <a:ea typeface="Helvetica"/>
                        <a:cs typeface="Helvetica"/>
                        <a:sym typeface="Helvetica"/>
                      </a:endParaRPr>
                    </a:p>
                    <a:p>
                      <a:pPr lvl="0" algn="l" defTabSz="457200"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  <a:defRPr>
                          <a:solidFill>
                            <a:srgbClr val="000000"/>
                          </a:solidFill>
                        </a:defRPr>
                      </a:pPr>
                      <a:endParaRPr sz="1600" dirty="0">
                        <a:solidFill>
                          <a:srgbClr val="FFFFFF"/>
                        </a:solidFill>
                        <a:latin typeface="Helvetica"/>
                        <a:ea typeface="Helvetica"/>
                        <a:cs typeface="Helvetica"/>
                        <a:sym typeface="Helvetica"/>
                      </a:endParaRPr>
                    </a:p>
                  </a:txBody>
                  <a:tcPr marL="50800" marR="50800" marT="50800" marB="50800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700" dirty="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10 min warm-up</a:t>
                      </a:r>
                      <a:endParaRPr sz="1700" dirty="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700" dirty="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(jog,skip)</a:t>
                      </a:r>
                      <a:endParaRPr sz="1700" dirty="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endParaRPr lang="en-US" sz="1700" dirty="0">
                        <a:solidFill>
                          <a:srgbClr val="FFFFF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700" dirty="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Dynamic flex and drills</a:t>
                      </a:r>
                      <a:endParaRPr sz="1700" dirty="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endParaRPr lang="en-US" sz="1700" dirty="0">
                        <a:solidFill>
                          <a:srgbClr val="FFFFF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700" dirty="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15 min run</a:t>
                      </a:r>
                      <a:endParaRPr sz="1700" dirty="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endParaRPr lang="en-US" sz="1700" dirty="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endParaRPr lang="en-US" sz="1700" dirty="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50800" marR="50800" marT="50800" marB="50800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6" name="Shape 36"/>
          <p:cNvSpPr/>
          <p:nvPr/>
        </p:nvSpPr>
        <p:spPr>
          <a:xfrm>
            <a:off x="1871408" y="1594499"/>
            <a:ext cx="9261984" cy="6718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800">
                <a:solidFill>
                  <a:srgbClr val="EBEBEB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rPr>
              <a:t>Weeks (1-3) General Training/Pre-Season</a:t>
            </a:r>
          </a:p>
        </p:txBody>
      </p:sp>
    </p:spTree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title"/>
          </p:nvPr>
        </p:nvSpPr>
        <p:spPr>
          <a:xfrm>
            <a:off x="762000" y="-101600"/>
            <a:ext cx="11480800" cy="2146300"/>
          </a:xfrm>
          <a:prstGeom prst="rect">
            <a:avLst/>
          </a:prstGeom>
        </p:spPr>
        <p:txBody>
          <a:bodyPr/>
          <a:lstStyle/>
          <a:p>
            <a:pPr lvl="0">
              <a:defRPr sz="1800" b="0">
                <a:solidFill>
                  <a:srgbClr val="000000"/>
                </a:solidFill>
                <a:effectLst/>
              </a:defRPr>
            </a:pPr>
            <a:r>
              <a:rPr sz="6400" b="1">
                <a:solidFill>
                  <a:srgbClr val="FFFFFF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rPr>
              <a:t>400m Training Examples</a:t>
            </a:r>
          </a:p>
        </p:txBody>
      </p:sp>
      <p:graphicFrame>
        <p:nvGraphicFramePr>
          <p:cNvPr id="39" name="Table 39"/>
          <p:cNvGraphicFramePr/>
          <p:nvPr/>
        </p:nvGraphicFramePr>
        <p:xfrm>
          <a:off x="681864" y="2559968"/>
          <a:ext cx="11641069" cy="5793595"/>
        </p:xfrm>
        <a:graphic>
          <a:graphicData uri="http://schemas.openxmlformats.org/drawingml/2006/table">
            <a:tbl>
              <a:tblPr firstRow="1">
                <a:tableStyleId>{4C3C2611-4C71-4FC5-86AE-919BDF0F9419}</a:tableStyleId>
              </a:tblPr>
              <a:tblGrid>
                <a:gridCol w="19106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106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8784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1064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91064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91064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697841">
                <a:tc>
                  <a:txBody>
                    <a:bodyPr/>
                    <a:lstStyle/>
                    <a:p>
                      <a:pPr lvl="0"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400" cap="all">
                          <a:solidFill>
                            <a:srgbClr val="FFFFFF"/>
                          </a:solidFill>
                          <a:effectLst>
                            <a:outerShdw blurRad="25400" dist="25400" dir="5400000" rotWithShape="0">
                              <a:srgbClr val="000000">
                                <a:alpha val="30000"/>
                              </a:srgbClr>
                            </a:outerShdw>
                          </a:effectLst>
                          <a:sym typeface="Helvetica Neue Medium"/>
                        </a:rPr>
                        <a:t>Monday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400" cap="all">
                          <a:solidFill>
                            <a:srgbClr val="FFFFFF"/>
                          </a:solidFill>
                          <a:effectLst>
                            <a:outerShdw blurRad="25400" dist="25400" dir="5400000" rotWithShape="0">
                              <a:srgbClr val="000000">
                                <a:alpha val="30000"/>
                              </a:srgbClr>
                            </a:outerShdw>
                          </a:effectLst>
                          <a:sym typeface="Helvetica Neue Medium"/>
                        </a:rPr>
                        <a:t>Tuesday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400" cap="all">
                          <a:solidFill>
                            <a:srgbClr val="FFFFFF"/>
                          </a:solidFill>
                          <a:effectLst>
                            <a:outerShdw blurRad="25400" dist="25400" dir="5400000" rotWithShape="0">
                              <a:srgbClr val="000000">
                                <a:alpha val="30000"/>
                              </a:srgbClr>
                            </a:outerShdw>
                          </a:effectLst>
                          <a:sym typeface="Helvetica Neue Medium"/>
                        </a:rPr>
                        <a:t>Wednesday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400" cap="all">
                          <a:solidFill>
                            <a:srgbClr val="FFFFFF"/>
                          </a:solidFill>
                          <a:effectLst>
                            <a:outerShdw blurRad="25400" dist="25400" dir="5400000" rotWithShape="0">
                              <a:srgbClr val="000000">
                                <a:alpha val="30000"/>
                              </a:srgbClr>
                            </a:outerShdw>
                          </a:effectLst>
                          <a:sym typeface="Helvetica Neue Medium"/>
                        </a:rPr>
                        <a:t>thursday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400" cap="all">
                          <a:solidFill>
                            <a:srgbClr val="FFFFFF"/>
                          </a:solidFill>
                          <a:effectLst>
                            <a:outerShdw blurRad="25400" dist="25400" dir="5400000" rotWithShape="0">
                              <a:srgbClr val="000000">
                                <a:alpha val="30000"/>
                              </a:srgbClr>
                            </a:outerShdw>
                          </a:effectLst>
                          <a:sym typeface="Helvetica Neue Medium"/>
                        </a:rPr>
                        <a:t>Friday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400" cap="all">
                          <a:solidFill>
                            <a:srgbClr val="FFFFFF"/>
                          </a:solidFill>
                          <a:effectLst>
                            <a:outerShdw blurRad="25400" dist="25400" dir="5400000" rotWithShape="0">
                              <a:srgbClr val="000000">
                                <a:alpha val="30000"/>
                              </a:srgbClr>
                            </a:outerShdw>
                          </a:effectLst>
                          <a:sym typeface="Helvetica Neue Medium"/>
                        </a:rPr>
                        <a:t>SAturday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95754">
                <a:tc>
                  <a:txBody>
                    <a:bodyPr/>
                    <a:lstStyle/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70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Warm-up and drill</a:t>
                      </a:r>
                      <a:endParaRPr sz="17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endParaRPr sz="1700">
                        <a:solidFill>
                          <a:srgbClr val="FFFFF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70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Accelerations</a:t>
                      </a:r>
                      <a:endParaRPr sz="17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endParaRPr sz="1700">
                        <a:solidFill>
                          <a:srgbClr val="FFFFF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70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2x60m Build ins</a:t>
                      </a:r>
                      <a:endParaRPr sz="17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70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 Point Drive outs</a:t>
                      </a:r>
                      <a:endParaRPr sz="17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70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 x 50m</a:t>
                      </a:r>
                      <a:endParaRPr sz="17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endParaRPr sz="1700">
                        <a:solidFill>
                          <a:srgbClr val="FFFFF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70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RI=6   2x350m  p=85%</a:t>
                      </a:r>
                      <a:endParaRPr sz="17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endParaRPr sz="1700">
                        <a:solidFill>
                          <a:srgbClr val="FFFFF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70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RI=4   3x220m  p=80%</a:t>
                      </a:r>
                      <a:endParaRPr sz="17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endParaRPr sz="1700">
                        <a:solidFill>
                          <a:srgbClr val="FFFFF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70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RI=WB 4x100m   p=PF</a:t>
                      </a:r>
                      <a:endParaRPr sz="17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70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Abs x 300   </a:t>
                      </a:r>
                    </a:p>
                  </a:txBody>
                  <a:tcPr marL="50800" marR="50800" marT="50800" marB="50800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70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Warm-up and drills</a:t>
                      </a:r>
                      <a:endParaRPr sz="17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70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Hurdle mobilities</a:t>
                      </a:r>
                      <a:endParaRPr sz="17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endParaRPr sz="1700">
                        <a:solidFill>
                          <a:srgbClr val="FFFFF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70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  x 100m exchange work</a:t>
                      </a:r>
                      <a:endParaRPr sz="17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endParaRPr sz="1700">
                        <a:solidFill>
                          <a:srgbClr val="FFFFF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70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RI=3  6 x 200m  P=70%</a:t>
                      </a:r>
                      <a:endParaRPr sz="17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endParaRPr sz="1700">
                        <a:solidFill>
                          <a:srgbClr val="FFFFF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70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10 min cooldown</a:t>
                      </a:r>
                    </a:p>
                  </a:txBody>
                  <a:tcPr marL="50800" marR="50800" marT="50800" marB="50800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700" dirty="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Mid week Meet</a:t>
                      </a:r>
                      <a:endParaRPr sz="1700" dirty="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700" dirty="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or</a:t>
                      </a:r>
                      <a:endParaRPr sz="1700" dirty="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700" dirty="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Warm-up and Drills</a:t>
                      </a:r>
                      <a:endParaRPr sz="1700" dirty="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700" dirty="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Blocks = 2 x 20 m</a:t>
                      </a: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700" dirty="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              2 x 40m</a:t>
                      </a:r>
                      <a:endParaRPr sz="1700" dirty="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endParaRPr sz="1700" dirty="0">
                        <a:solidFill>
                          <a:srgbClr val="FFFFF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700" dirty="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RI=6  4 x </a:t>
                      </a:r>
                      <a:r>
                        <a:rPr lang="en-US" sz="1700" dirty="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15</a:t>
                      </a:r>
                      <a:r>
                        <a:rPr sz="1700" dirty="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0m   p=80%</a:t>
                      </a:r>
                      <a:endParaRPr sz="1700" dirty="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endParaRPr sz="1700" dirty="0">
                        <a:solidFill>
                          <a:srgbClr val="FFFFF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700" dirty="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Abs x300</a:t>
                      </a:r>
                    </a:p>
                  </a:txBody>
                  <a:tcPr marL="50800" marR="50800" marT="50800" marB="50800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70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Warm-up and Drills</a:t>
                      </a:r>
                      <a:endParaRPr sz="17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endParaRPr sz="1700">
                        <a:solidFill>
                          <a:srgbClr val="FFFFF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70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4x60m in and outs</a:t>
                      </a:r>
                      <a:endParaRPr sz="17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endParaRPr sz="1700">
                        <a:solidFill>
                          <a:srgbClr val="FFFFF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70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Ladders =</a:t>
                      </a:r>
                      <a:endParaRPr sz="17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70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P= 85%</a:t>
                      </a:r>
                      <a:endParaRPr sz="17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70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 </a:t>
                      </a: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70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400-300-200-100</a:t>
                      </a:r>
                      <a:endParaRPr sz="17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70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   RI=5 min</a:t>
                      </a:r>
                      <a:endParaRPr sz="17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endParaRPr sz="1700">
                        <a:solidFill>
                          <a:srgbClr val="FFFFF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70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 x 100m p= 13</a:t>
                      </a:r>
                      <a:endParaRPr sz="17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70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Abs x 300</a:t>
                      </a:r>
                    </a:p>
                  </a:txBody>
                  <a:tcPr marL="50800" marR="50800" marT="50800" marB="50800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70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Warm-up and drills</a:t>
                      </a:r>
                      <a:endParaRPr sz="17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70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Hurdle mobilities</a:t>
                      </a:r>
                      <a:endParaRPr sz="17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70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 x 100m exchange work</a:t>
                      </a:r>
                      <a:endParaRPr sz="17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70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 x 400 The Hard way</a:t>
                      </a:r>
                      <a:endParaRPr sz="17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70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Cool down 10min</a:t>
                      </a:r>
                    </a:p>
                  </a:txBody>
                  <a:tcPr marL="50800" marR="50800" marT="50800" marB="50800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700" dirty="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Weekend Meet</a:t>
                      </a:r>
                    </a:p>
                  </a:txBody>
                  <a:tcPr marL="50800" marR="50800" marT="50800" marB="50800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0" name="Shape 40"/>
          <p:cNvSpPr/>
          <p:nvPr/>
        </p:nvSpPr>
        <p:spPr>
          <a:xfrm>
            <a:off x="1219174" y="1461765"/>
            <a:ext cx="10566452" cy="6718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800">
                <a:solidFill>
                  <a:srgbClr val="EBEBEB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rPr>
              <a:t>Weeks (4-6) Competition Training/Early Season</a:t>
            </a:r>
          </a:p>
        </p:txBody>
      </p:sp>
    </p:spTree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>
            <a:spLocks noGrp="1"/>
          </p:cNvSpPr>
          <p:nvPr>
            <p:ph type="title"/>
          </p:nvPr>
        </p:nvSpPr>
        <p:spPr>
          <a:xfrm>
            <a:off x="762000" y="-84667"/>
            <a:ext cx="11480800" cy="2146301"/>
          </a:xfrm>
          <a:prstGeom prst="rect">
            <a:avLst/>
          </a:prstGeom>
        </p:spPr>
        <p:txBody>
          <a:bodyPr/>
          <a:lstStyle/>
          <a:p>
            <a:pPr lvl="0">
              <a:defRPr sz="1800" b="0">
                <a:solidFill>
                  <a:srgbClr val="000000"/>
                </a:solidFill>
                <a:effectLst/>
              </a:defRPr>
            </a:pPr>
            <a:r>
              <a:rPr sz="6400" b="1">
                <a:solidFill>
                  <a:srgbClr val="FFFFFF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rPr>
              <a:t>400m Training Examples</a:t>
            </a:r>
          </a:p>
        </p:txBody>
      </p:sp>
      <p:graphicFrame>
        <p:nvGraphicFramePr>
          <p:cNvPr id="43" name="Table 43"/>
          <p:cNvGraphicFramePr/>
          <p:nvPr/>
        </p:nvGraphicFramePr>
        <p:xfrm>
          <a:off x="681864" y="2559968"/>
          <a:ext cx="11641069" cy="5793595"/>
        </p:xfrm>
        <a:graphic>
          <a:graphicData uri="http://schemas.openxmlformats.org/drawingml/2006/table">
            <a:tbl>
              <a:tblPr firstRow="1">
                <a:tableStyleId>{4C3C2611-4C71-4FC5-86AE-919BDF0F9419}</a:tableStyleId>
              </a:tblPr>
              <a:tblGrid>
                <a:gridCol w="19106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106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8784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1064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91064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91064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697841">
                <a:tc>
                  <a:txBody>
                    <a:bodyPr/>
                    <a:lstStyle/>
                    <a:p>
                      <a:pPr lvl="0"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400" cap="all">
                          <a:solidFill>
                            <a:srgbClr val="FFFFFF"/>
                          </a:solidFill>
                          <a:effectLst>
                            <a:outerShdw blurRad="25400" dist="25400" dir="5400000" rotWithShape="0">
                              <a:srgbClr val="000000">
                                <a:alpha val="30000"/>
                              </a:srgbClr>
                            </a:outerShdw>
                          </a:effectLst>
                          <a:sym typeface="Helvetica Neue Medium"/>
                        </a:rPr>
                        <a:t>Monday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400" cap="all">
                          <a:solidFill>
                            <a:srgbClr val="FFFFFF"/>
                          </a:solidFill>
                          <a:effectLst>
                            <a:outerShdw blurRad="25400" dist="25400" dir="5400000" rotWithShape="0">
                              <a:srgbClr val="000000">
                                <a:alpha val="30000"/>
                              </a:srgbClr>
                            </a:outerShdw>
                          </a:effectLst>
                          <a:sym typeface="Helvetica Neue Medium"/>
                        </a:rPr>
                        <a:t>Tuesday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400" cap="all">
                          <a:solidFill>
                            <a:srgbClr val="FFFFFF"/>
                          </a:solidFill>
                          <a:effectLst>
                            <a:outerShdw blurRad="25400" dist="25400" dir="5400000" rotWithShape="0">
                              <a:srgbClr val="000000">
                                <a:alpha val="30000"/>
                              </a:srgbClr>
                            </a:outerShdw>
                          </a:effectLst>
                          <a:sym typeface="Helvetica Neue Medium"/>
                        </a:rPr>
                        <a:t>Wednesday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400" cap="all">
                          <a:solidFill>
                            <a:srgbClr val="FFFFFF"/>
                          </a:solidFill>
                          <a:effectLst>
                            <a:outerShdw blurRad="25400" dist="25400" dir="5400000" rotWithShape="0">
                              <a:srgbClr val="000000">
                                <a:alpha val="30000"/>
                              </a:srgbClr>
                            </a:outerShdw>
                          </a:effectLst>
                          <a:sym typeface="Helvetica Neue Medium"/>
                        </a:rPr>
                        <a:t>thursday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400" cap="all">
                          <a:solidFill>
                            <a:srgbClr val="FFFFFF"/>
                          </a:solidFill>
                          <a:effectLst>
                            <a:outerShdw blurRad="25400" dist="25400" dir="5400000" rotWithShape="0">
                              <a:srgbClr val="000000">
                                <a:alpha val="30000"/>
                              </a:srgbClr>
                            </a:outerShdw>
                          </a:effectLst>
                          <a:sym typeface="Helvetica Neue Medium"/>
                        </a:rPr>
                        <a:t>Friday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400" cap="all">
                          <a:solidFill>
                            <a:srgbClr val="FFFFFF"/>
                          </a:solidFill>
                          <a:effectLst>
                            <a:outerShdw blurRad="25400" dist="25400" dir="5400000" rotWithShape="0">
                              <a:srgbClr val="000000">
                                <a:alpha val="30000"/>
                              </a:srgbClr>
                            </a:outerShdw>
                          </a:effectLst>
                          <a:sym typeface="Helvetica Neue Medium"/>
                        </a:rPr>
                        <a:t>SAturday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95754">
                <a:tc>
                  <a:txBody>
                    <a:bodyPr/>
                    <a:lstStyle/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700" dirty="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Warm-up and drill</a:t>
                      </a:r>
                      <a:endParaRPr sz="1700" dirty="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endParaRPr sz="1700" dirty="0">
                        <a:solidFill>
                          <a:srgbClr val="FFFFF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700" dirty="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Accelerations</a:t>
                      </a:r>
                      <a:endParaRPr sz="1700" dirty="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700" dirty="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Blocks</a:t>
                      </a:r>
                      <a:endParaRPr sz="1700" dirty="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700" dirty="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 x 30m</a:t>
                      </a:r>
                      <a:endParaRPr sz="1700" dirty="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700" dirty="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 x 50m</a:t>
                      </a:r>
                      <a:endParaRPr sz="1700" dirty="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700" dirty="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RI= 5 min</a:t>
                      </a:r>
                      <a:endParaRPr sz="1700" dirty="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endParaRPr lang="en-US" sz="1700" dirty="0">
                        <a:solidFill>
                          <a:srgbClr val="FFFFF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342900" marR="0" lvl="0" indent="-342900" algn="l" defTabSz="4572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1700" dirty="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RI=8 </a:t>
                      </a:r>
                      <a:r>
                        <a:rPr lang="en-US" sz="1700" baseline="0" dirty="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1700" dirty="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1x420m p=90%</a:t>
                      </a:r>
                      <a:endParaRPr sz="1700" dirty="0">
                        <a:solidFill>
                          <a:srgbClr val="FFFFF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700" dirty="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RI=8  </a:t>
                      </a:r>
                      <a:r>
                        <a:rPr lang="en-US" sz="1700" dirty="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</a:t>
                      </a:r>
                      <a:r>
                        <a:rPr sz="1700" dirty="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x3</a:t>
                      </a:r>
                      <a:r>
                        <a:rPr lang="en-US" sz="1700" dirty="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5</a:t>
                      </a:r>
                      <a:r>
                        <a:rPr sz="1700" dirty="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0m p=90%</a:t>
                      </a:r>
                      <a:endParaRPr sz="1700" dirty="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700" dirty="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RI=4  3x180m p=80%</a:t>
                      </a:r>
                      <a:endParaRPr sz="1700" dirty="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700" dirty="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RI=WB 4x100m   p=PF</a:t>
                      </a:r>
                    </a:p>
                  </a:txBody>
                  <a:tcPr marL="50800" marR="50800" marT="50800" marB="50800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700" dirty="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Warm-up and drills</a:t>
                      </a:r>
                      <a:endParaRPr sz="1700" dirty="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700" dirty="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Hurdle mobility's</a:t>
                      </a:r>
                      <a:endParaRPr sz="1700" dirty="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endParaRPr sz="1700" dirty="0">
                        <a:solidFill>
                          <a:srgbClr val="FFFFF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700" dirty="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  x 100m</a:t>
                      </a:r>
                      <a:endParaRPr lang="en-US" sz="1700" dirty="0">
                        <a:solidFill>
                          <a:srgbClr val="FFFFF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700" dirty="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exchange work</a:t>
                      </a:r>
                      <a:endParaRPr sz="1700" dirty="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endParaRPr sz="1700" dirty="0">
                        <a:solidFill>
                          <a:srgbClr val="FFFFF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700" dirty="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RI=5  </a:t>
                      </a:r>
                      <a:r>
                        <a:rPr lang="en-US" sz="1700" dirty="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6</a:t>
                      </a:r>
                      <a:r>
                        <a:rPr sz="1700" dirty="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x 1</a:t>
                      </a:r>
                      <a:r>
                        <a:rPr lang="en-US" sz="1700" dirty="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5</a:t>
                      </a:r>
                      <a:r>
                        <a:rPr sz="1700" dirty="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0m  P=80%</a:t>
                      </a:r>
                      <a:endParaRPr sz="1700" dirty="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endParaRPr sz="1700" dirty="0">
                        <a:solidFill>
                          <a:srgbClr val="FFFFF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700" dirty="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10 min cool down</a:t>
                      </a:r>
                      <a:endParaRPr sz="1700" dirty="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700" dirty="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Abs x 300</a:t>
                      </a:r>
                    </a:p>
                  </a:txBody>
                  <a:tcPr marL="50800" marR="50800" marT="50800" marB="50800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70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Mid week Meet</a:t>
                      </a:r>
                      <a:endParaRPr sz="17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70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or</a:t>
                      </a:r>
                      <a:endParaRPr sz="17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70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Warm-up and Drills</a:t>
                      </a:r>
                      <a:endParaRPr sz="17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endParaRPr sz="1700">
                        <a:solidFill>
                          <a:srgbClr val="FFFFF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70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Blocks</a:t>
                      </a:r>
                      <a:endParaRPr sz="17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70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3x30m form starts</a:t>
                      </a:r>
                      <a:endParaRPr sz="17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endParaRPr sz="1700">
                        <a:solidFill>
                          <a:srgbClr val="FFFFF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70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RI=8   1x380m p=90%  </a:t>
                      </a:r>
                      <a:endParaRPr sz="17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endParaRPr sz="17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70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RI=4   4x120m p=75% </a:t>
                      </a:r>
                      <a:endParaRPr sz="17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endParaRPr sz="17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70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RI=WB 4x80m </a:t>
                      </a: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70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    p=PF </a:t>
                      </a:r>
                    </a:p>
                  </a:txBody>
                  <a:tcPr marL="50800" marR="50800" marT="50800" marB="50800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70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Warm-up and Drills</a:t>
                      </a:r>
                      <a:endParaRPr sz="17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endParaRPr sz="1700">
                        <a:solidFill>
                          <a:srgbClr val="FFFFF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70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Acceleration Sets</a:t>
                      </a:r>
                      <a:endParaRPr sz="17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70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 sets </a:t>
                      </a:r>
                      <a:endParaRPr sz="17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70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20-40-60m</a:t>
                      </a:r>
                      <a:endParaRPr sz="17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endParaRPr sz="1700">
                        <a:solidFill>
                          <a:srgbClr val="FFFFF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70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4x250 RI=5 min P=75%</a:t>
                      </a:r>
                      <a:endParaRPr sz="17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endParaRPr sz="1700">
                        <a:solidFill>
                          <a:srgbClr val="FFFFF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70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Abs x300</a:t>
                      </a:r>
                    </a:p>
                  </a:txBody>
                  <a:tcPr marL="50800" marR="50800" marT="50800" marB="50800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70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Warm-up and drills</a:t>
                      </a:r>
                      <a:endParaRPr sz="17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70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Hurdle mobilities</a:t>
                      </a:r>
                      <a:endParaRPr sz="17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70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 x 100m exchange work</a:t>
                      </a:r>
                      <a:endParaRPr sz="17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70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 x 400 The Hard way</a:t>
                      </a:r>
                      <a:endParaRPr sz="17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70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Cool down 10min</a:t>
                      </a:r>
                    </a:p>
                  </a:txBody>
                  <a:tcPr marL="50800" marR="50800" marT="50800" marB="50800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700" dirty="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Weekend Meet</a:t>
                      </a:r>
                    </a:p>
                  </a:txBody>
                  <a:tcPr marL="50800" marR="50800" marT="50800" marB="50800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4" name="Shape 44"/>
          <p:cNvSpPr/>
          <p:nvPr/>
        </p:nvSpPr>
        <p:spPr>
          <a:xfrm>
            <a:off x="1353578" y="1746899"/>
            <a:ext cx="10297644" cy="6718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800">
                <a:solidFill>
                  <a:srgbClr val="EBEBEB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rPr>
              <a:t>Weeks (7-9) Competition Training/Mid Season</a:t>
            </a:r>
          </a:p>
        </p:txBody>
      </p:sp>
    </p:spTree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>
            <a:spLocks noGrp="1"/>
          </p:cNvSpPr>
          <p:nvPr>
            <p:ph type="title"/>
          </p:nvPr>
        </p:nvSpPr>
        <p:spPr>
          <a:xfrm>
            <a:off x="762000" y="-135467"/>
            <a:ext cx="11480800" cy="2146301"/>
          </a:xfrm>
          <a:prstGeom prst="rect">
            <a:avLst/>
          </a:prstGeom>
        </p:spPr>
        <p:txBody>
          <a:bodyPr/>
          <a:lstStyle/>
          <a:p>
            <a:pPr lvl="0">
              <a:defRPr sz="1800" b="0">
                <a:solidFill>
                  <a:srgbClr val="000000"/>
                </a:solidFill>
                <a:effectLst/>
              </a:defRPr>
            </a:pPr>
            <a:r>
              <a:rPr sz="6400" b="1">
                <a:solidFill>
                  <a:srgbClr val="FFFFFF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rPr>
              <a:t>400m Training Examples</a:t>
            </a:r>
          </a:p>
        </p:txBody>
      </p:sp>
      <p:graphicFrame>
        <p:nvGraphicFramePr>
          <p:cNvPr id="47" name="Table 47"/>
          <p:cNvGraphicFramePr/>
          <p:nvPr/>
        </p:nvGraphicFramePr>
        <p:xfrm>
          <a:off x="681864" y="2559968"/>
          <a:ext cx="11641069" cy="5793595"/>
        </p:xfrm>
        <a:graphic>
          <a:graphicData uri="http://schemas.openxmlformats.org/drawingml/2006/table">
            <a:tbl>
              <a:tblPr firstRow="1">
                <a:tableStyleId>{4C3C2611-4C71-4FC5-86AE-919BDF0F9419}</a:tableStyleId>
              </a:tblPr>
              <a:tblGrid>
                <a:gridCol w="19106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106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8784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1064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91064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91064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697841">
                <a:tc>
                  <a:txBody>
                    <a:bodyPr/>
                    <a:lstStyle/>
                    <a:p>
                      <a:pPr lvl="0"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400" cap="all">
                          <a:solidFill>
                            <a:srgbClr val="FFFFFF"/>
                          </a:solidFill>
                          <a:effectLst>
                            <a:outerShdw blurRad="25400" dist="25400" dir="5400000" rotWithShape="0">
                              <a:srgbClr val="000000">
                                <a:alpha val="30000"/>
                              </a:srgbClr>
                            </a:outerShdw>
                          </a:effectLst>
                          <a:sym typeface="Helvetica Neue Medium"/>
                        </a:rPr>
                        <a:t>Monday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400" cap="all">
                          <a:solidFill>
                            <a:srgbClr val="FFFFFF"/>
                          </a:solidFill>
                          <a:effectLst>
                            <a:outerShdw blurRad="25400" dist="25400" dir="5400000" rotWithShape="0">
                              <a:srgbClr val="000000">
                                <a:alpha val="30000"/>
                              </a:srgbClr>
                            </a:outerShdw>
                          </a:effectLst>
                          <a:sym typeface="Helvetica Neue Medium"/>
                        </a:rPr>
                        <a:t>Tuesday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400" cap="all">
                          <a:solidFill>
                            <a:srgbClr val="FFFFFF"/>
                          </a:solidFill>
                          <a:effectLst>
                            <a:outerShdw blurRad="25400" dist="25400" dir="5400000" rotWithShape="0">
                              <a:srgbClr val="000000">
                                <a:alpha val="30000"/>
                              </a:srgbClr>
                            </a:outerShdw>
                          </a:effectLst>
                          <a:sym typeface="Helvetica Neue Medium"/>
                        </a:rPr>
                        <a:t>Wednesday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400" cap="all">
                          <a:solidFill>
                            <a:srgbClr val="FFFFFF"/>
                          </a:solidFill>
                          <a:effectLst>
                            <a:outerShdw blurRad="25400" dist="25400" dir="5400000" rotWithShape="0">
                              <a:srgbClr val="000000">
                                <a:alpha val="30000"/>
                              </a:srgbClr>
                            </a:outerShdw>
                          </a:effectLst>
                          <a:sym typeface="Helvetica Neue Medium"/>
                        </a:rPr>
                        <a:t>thursday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400" cap="all">
                          <a:solidFill>
                            <a:srgbClr val="FFFFFF"/>
                          </a:solidFill>
                          <a:effectLst>
                            <a:outerShdw blurRad="25400" dist="25400" dir="5400000" rotWithShape="0">
                              <a:srgbClr val="000000">
                                <a:alpha val="30000"/>
                              </a:srgbClr>
                            </a:outerShdw>
                          </a:effectLst>
                          <a:sym typeface="Helvetica Neue Medium"/>
                        </a:rPr>
                        <a:t>Friday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400" cap="all">
                          <a:solidFill>
                            <a:srgbClr val="FFFFFF"/>
                          </a:solidFill>
                          <a:effectLst>
                            <a:outerShdw blurRad="25400" dist="25400" dir="5400000" rotWithShape="0">
                              <a:srgbClr val="000000">
                                <a:alpha val="30000"/>
                              </a:srgbClr>
                            </a:outerShdw>
                          </a:effectLst>
                          <a:sym typeface="Helvetica Neue Medium"/>
                        </a:rPr>
                        <a:t>SAturday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95754">
                <a:tc>
                  <a:txBody>
                    <a:bodyPr/>
                    <a:lstStyle/>
                    <a:p>
                      <a:pPr lvl="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700" dirty="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Warm-up and drills</a:t>
                      </a:r>
                      <a:endParaRPr sz="1700" dirty="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lvl="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700" dirty="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Hurdle mobilities</a:t>
                      </a:r>
                      <a:endParaRPr sz="1700" dirty="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lvl="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endParaRPr sz="1700" dirty="0">
                        <a:solidFill>
                          <a:srgbClr val="FFFFF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700" dirty="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Acceleration Sets</a:t>
                      </a:r>
                      <a:endParaRPr sz="1700" dirty="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700" dirty="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 sets </a:t>
                      </a:r>
                      <a:endParaRPr sz="1700" dirty="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700" dirty="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20-40-60m</a:t>
                      </a: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700" dirty="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     p=90%</a:t>
                      </a:r>
                      <a:endParaRPr sz="1700" dirty="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endParaRPr sz="1700" dirty="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700" dirty="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RI=6  4 x 1</a:t>
                      </a:r>
                      <a:r>
                        <a:rPr lang="en-US" sz="1700" dirty="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5</a:t>
                      </a:r>
                      <a:r>
                        <a:rPr sz="1700" dirty="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0m p=80% </a:t>
                      </a:r>
                      <a:endParaRPr sz="1700" dirty="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lvl="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endParaRPr sz="1700" dirty="0">
                        <a:solidFill>
                          <a:srgbClr val="FFFFF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lvl="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700" dirty="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Cool down 10 min</a:t>
                      </a:r>
                    </a:p>
                  </a:txBody>
                  <a:tcPr marL="50800" marR="50800" marT="50800" marB="50800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700" dirty="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Warm-up and drills</a:t>
                      </a:r>
                      <a:endParaRPr sz="1700" dirty="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lvl="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endParaRPr sz="1700" dirty="0">
                        <a:solidFill>
                          <a:srgbClr val="FFFFF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lvl="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700" dirty="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Accelerations</a:t>
                      </a:r>
                      <a:endParaRPr sz="1700" dirty="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lvl="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700" dirty="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 x 30m fly ins</a:t>
                      </a:r>
                      <a:endParaRPr sz="1700" dirty="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lvl="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endParaRPr sz="1700" dirty="0">
                        <a:solidFill>
                          <a:srgbClr val="FFFFF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lvl="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700" dirty="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Event run blocks</a:t>
                      </a:r>
                      <a:endParaRPr sz="1700" dirty="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lvl="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700" dirty="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RI=10  1x</a:t>
                      </a:r>
                      <a:r>
                        <a:rPr lang="en-US" sz="1700" dirty="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32</a:t>
                      </a:r>
                      <a:r>
                        <a:rPr sz="1700" dirty="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  p= 95%</a:t>
                      </a:r>
                      <a:endParaRPr sz="1700" dirty="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lvl="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700" dirty="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RI=8    2x1</a:t>
                      </a:r>
                      <a:r>
                        <a:rPr lang="en-US" sz="1700" dirty="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8</a:t>
                      </a:r>
                      <a:r>
                        <a:rPr sz="1700" dirty="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  p= 95%</a:t>
                      </a:r>
                      <a:endParaRPr sz="1700" dirty="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lvl="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700" dirty="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RI=4   4 x 80m   p= pr </a:t>
                      </a:r>
                      <a:endParaRPr sz="1700" dirty="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lvl="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endParaRPr sz="1700" dirty="0">
                        <a:solidFill>
                          <a:srgbClr val="FFFFF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lvl="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700" dirty="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Abs x 300</a:t>
                      </a:r>
                      <a:endParaRPr sz="1700" dirty="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lvl="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endParaRPr sz="1700" dirty="0">
                        <a:solidFill>
                          <a:srgbClr val="FFFFF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lvl="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700" dirty="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5 min cool down and easy flex</a:t>
                      </a:r>
                    </a:p>
                  </a:txBody>
                  <a:tcPr marL="50800" marR="50800" marT="50800" marB="50800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700" dirty="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Warm-up and drills</a:t>
                      </a:r>
                      <a:endParaRPr sz="1700" dirty="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lvl="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700" dirty="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Hurdle mobilities</a:t>
                      </a:r>
                      <a:endParaRPr sz="1700" dirty="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lvl="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endParaRPr sz="1700" dirty="0">
                        <a:solidFill>
                          <a:srgbClr val="FFFFF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lvl="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700" dirty="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 x 100 exchange work</a:t>
                      </a:r>
                      <a:endParaRPr sz="1700" dirty="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lvl="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endParaRPr sz="1700" dirty="0">
                        <a:solidFill>
                          <a:srgbClr val="FFFFF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lvl="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700" dirty="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RI=5  1 x 3 x 60m </a:t>
                      </a:r>
                    </a:p>
                    <a:p>
                      <a:pPr lvl="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700" dirty="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SI=10</a:t>
                      </a:r>
                    </a:p>
                    <a:p>
                      <a:pPr lvl="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700" dirty="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P=80-90%</a:t>
                      </a:r>
                    </a:p>
                    <a:p>
                      <a:pPr lvl="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endParaRPr sz="1700" dirty="0">
                        <a:solidFill>
                          <a:srgbClr val="FFFFF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lvl="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700" dirty="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RI=4   </a:t>
                      </a:r>
                      <a:r>
                        <a:rPr lang="en-US" sz="1700" dirty="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</a:t>
                      </a:r>
                      <a:r>
                        <a:rPr sz="1700" dirty="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x 200 </a:t>
                      </a:r>
                    </a:p>
                    <a:p>
                      <a:pPr lvl="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700" dirty="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P=80% </a:t>
                      </a:r>
                      <a:endParaRPr sz="1700" dirty="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lvl="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endParaRPr sz="1700" dirty="0">
                        <a:solidFill>
                          <a:srgbClr val="FFFFF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lvl="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700" dirty="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Med balls and Abs</a:t>
                      </a:r>
                      <a:endParaRPr sz="1700" dirty="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lvl="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endParaRPr sz="1700" dirty="0">
                        <a:solidFill>
                          <a:srgbClr val="FFFFF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lvl="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700" dirty="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Cool down and flex</a:t>
                      </a:r>
                    </a:p>
                  </a:txBody>
                  <a:tcPr marL="50800" marR="50800" marT="50800" marB="50800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70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Warm-up and Drills</a:t>
                      </a:r>
                      <a:endParaRPr sz="17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lvl="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endParaRPr sz="1700">
                        <a:solidFill>
                          <a:srgbClr val="FFFFF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lvl="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70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Accelerations</a:t>
                      </a:r>
                      <a:endParaRPr sz="17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lvl="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70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Blocks 4 x 30 m</a:t>
                      </a:r>
                      <a:endParaRPr sz="17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lvl="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70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endParaRPr sz="17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lvl="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70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Blocks</a:t>
                      </a:r>
                      <a:endParaRPr sz="17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lvl="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70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RI=10  1x220m p=95%   </a:t>
                      </a:r>
                      <a:endParaRPr sz="17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lvl="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70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RI=10  1x120m   p=90%</a:t>
                      </a:r>
                      <a:endParaRPr sz="17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lvl="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70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RI= WB4x60m   p= pr </a:t>
                      </a:r>
                      <a:endParaRPr sz="17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lvl="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endParaRPr sz="1700">
                        <a:solidFill>
                          <a:srgbClr val="FFFFF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lvl="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70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Abs x 300</a:t>
                      </a:r>
                      <a:endParaRPr sz="17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lvl="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endParaRPr sz="1700">
                        <a:solidFill>
                          <a:srgbClr val="FFFFF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lvl="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70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5 min cool down and easy flex</a:t>
                      </a:r>
                    </a:p>
                  </a:txBody>
                  <a:tcPr marL="50800" marR="50800" marT="50800" marB="50800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70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Warm-up and drills</a:t>
                      </a:r>
                      <a:endParaRPr sz="17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lvl="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70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Hurdle mobilities</a:t>
                      </a:r>
                      <a:endParaRPr sz="17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lvl="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endParaRPr sz="17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lvl="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70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 x 100 exchange work</a:t>
                      </a:r>
                      <a:endParaRPr sz="17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lvl="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70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           And </a:t>
                      </a:r>
                      <a:endParaRPr sz="17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lvl="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70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Pre meet shake out</a:t>
                      </a:r>
                    </a:p>
                  </a:txBody>
                  <a:tcPr marL="50800" marR="50800" marT="50800" marB="50800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700" dirty="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Weekend Meet</a:t>
                      </a:r>
                    </a:p>
                  </a:txBody>
                  <a:tcPr marL="50800" marR="50800" marT="50800" marB="50800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8" name="Shape 48"/>
          <p:cNvSpPr/>
          <p:nvPr/>
        </p:nvSpPr>
        <p:spPr>
          <a:xfrm>
            <a:off x="1018171" y="1729966"/>
            <a:ext cx="10968458" cy="6718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800">
                <a:solidFill>
                  <a:srgbClr val="EBEBEB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rPr>
              <a:t>Weeks (10-12) Competition Training/Late Season</a:t>
            </a:r>
          </a:p>
        </p:txBody>
      </p:sp>
    </p:spTree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>
            <a:spLocks noGrp="1"/>
          </p:cNvSpPr>
          <p:nvPr>
            <p:ph type="title"/>
          </p:nvPr>
        </p:nvSpPr>
        <p:spPr>
          <a:xfrm>
            <a:off x="762000" y="50800"/>
            <a:ext cx="11480800" cy="1543315"/>
          </a:xfrm>
          <a:prstGeom prst="rect">
            <a:avLst/>
          </a:prstGeom>
        </p:spPr>
        <p:txBody>
          <a:bodyPr/>
          <a:lstStyle/>
          <a:p>
            <a:pPr lvl="0">
              <a:defRPr sz="1800" b="0">
                <a:solidFill>
                  <a:srgbClr val="000000"/>
                </a:solidFill>
                <a:effectLst/>
              </a:defRPr>
            </a:pPr>
            <a:r>
              <a:rPr sz="6400" b="1">
                <a:solidFill>
                  <a:srgbClr val="FFFFFF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rPr>
              <a:t>400m Training Examples</a:t>
            </a:r>
          </a:p>
        </p:txBody>
      </p:sp>
      <p:graphicFrame>
        <p:nvGraphicFramePr>
          <p:cNvPr id="51" name="Table 51"/>
          <p:cNvGraphicFramePr/>
          <p:nvPr/>
        </p:nvGraphicFramePr>
        <p:xfrm>
          <a:off x="681864" y="2559968"/>
          <a:ext cx="11641069" cy="5793595"/>
        </p:xfrm>
        <a:graphic>
          <a:graphicData uri="http://schemas.openxmlformats.org/drawingml/2006/table">
            <a:tbl>
              <a:tblPr firstRow="1">
                <a:tableStyleId>{4C3C2611-4C71-4FC5-86AE-919BDF0F9419}</a:tableStyleId>
              </a:tblPr>
              <a:tblGrid>
                <a:gridCol w="19106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106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8784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1064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91064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91064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697841">
                <a:tc>
                  <a:txBody>
                    <a:bodyPr/>
                    <a:lstStyle/>
                    <a:p>
                      <a:pPr lvl="0"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400" cap="all">
                          <a:solidFill>
                            <a:srgbClr val="FFFFFF"/>
                          </a:solidFill>
                          <a:effectLst>
                            <a:outerShdw blurRad="25400" dist="25400" dir="5400000" rotWithShape="0">
                              <a:srgbClr val="000000">
                                <a:alpha val="30000"/>
                              </a:srgbClr>
                            </a:outerShdw>
                          </a:effectLst>
                          <a:sym typeface="Helvetica Neue Medium"/>
                        </a:rPr>
                        <a:t>Monday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400" cap="all">
                          <a:solidFill>
                            <a:srgbClr val="FFFFFF"/>
                          </a:solidFill>
                          <a:effectLst>
                            <a:outerShdw blurRad="25400" dist="25400" dir="5400000" rotWithShape="0">
                              <a:srgbClr val="000000">
                                <a:alpha val="30000"/>
                              </a:srgbClr>
                            </a:outerShdw>
                          </a:effectLst>
                          <a:sym typeface="Helvetica Neue Medium"/>
                        </a:rPr>
                        <a:t>Tuesday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400" cap="all">
                          <a:solidFill>
                            <a:srgbClr val="FFFFFF"/>
                          </a:solidFill>
                          <a:effectLst>
                            <a:outerShdw blurRad="25400" dist="25400" dir="5400000" rotWithShape="0">
                              <a:srgbClr val="000000">
                                <a:alpha val="30000"/>
                              </a:srgbClr>
                            </a:outerShdw>
                          </a:effectLst>
                          <a:sym typeface="Helvetica Neue Medium"/>
                        </a:rPr>
                        <a:t>Wednesday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400" cap="all">
                          <a:solidFill>
                            <a:srgbClr val="FFFFFF"/>
                          </a:solidFill>
                          <a:effectLst>
                            <a:outerShdw blurRad="25400" dist="25400" dir="5400000" rotWithShape="0">
                              <a:srgbClr val="000000">
                                <a:alpha val="30000"/>
                              </a:srgbClr>
                            </a:outerShdw>
                          </a:effectLst>
                          <a:sym typeface="Helvetica Neue Medium"/>
                        </a:rPr>
                        <a:t>thursday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400" cap="all">
                          <a:solidFill>
                            <a:srgbClr val="FFFFFF"/>
                          </a:solidFill>
                          <a:effectLst>
                            <a:outerShdw blurRad="25400" dist="25400" dir="5400000" rotWithShape="0">
                              <a:srgbClr val="000000">
                                <a:alpha val="30000"/>
                              </a:srgbClr>
                            </a:outerShdw>
                          </a:effectLst>
                          <a:sym typeface="Helvetica Neue Medium"/>
                        </a:rPr>
                        <a:t>Friday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400" cap="all">
                          <a:solidFill>
                            <a:srgbClr val="FFFFFF"/>
                          </a:solidFill>
                          <a:effectLst>
                            <a:outerShdw blurRad="25400" dist="25400" dir="5400000" rotWithShape="0">
                              <a:srgbClr val="000000">
                                <a:alpha val="30000"/>
                              </a:srgbClr>
                            </a:outerShdw>
                          </a:effectLst>
                          <a:sym typeface="Helvetica Neue Medium"/>
                        </a:rPr>
                        <a:t>SAturday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95754">
                <a:tc>
                  <a:txBody>
                    <a:bodyPr/>
                    <a:lstStyle/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70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Warm-up and drill</a:t>
                      </a:r>
                      <a:endParaRPr sz="17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endParaRPr sz="1700">
                        <a:solidFill>
                          <a:srgbClr val="FFFFF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70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Accelerations</a:t>
                      </a:r>
                      <a:endParaRPr sz="17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70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Blocks</a:t>
                      </a:r>
                      <a:endParaRPr sz="17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70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 x 30m</a:t>
                      </a:r>
                      <a:endParaRPr sz="17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70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 x 50m</a:t>
                      </a:r>
                      <a:endParaRPr sz="17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70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RI= 5 min</a:t>
                      </a:r>
                      <a:endParaRPr sz="17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endParaRPr sz="1700">
                        <a:solidFill>
                          <a:srgbClr val="FFFFF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70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5 x 150m p= 85%</a:t>
                      </a:r>
                      <a:endParaRPr sz="17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70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Cool down 10 min</a:t>
                      </a:r>
                    </a:p>
                  </a:txBody>
                  <a:tcPr marL="50800" marR="50800" marT="50800" marB="50800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70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Warm-up and drills</a:t>
                      </a:r>
                      <a:endParaRPr sz="17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70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Hurdle mobilities</a:t>
                      </a:r>
                      <a:endParaRPr sz="17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endParaRPr sz="1700">
                        <a:solidFill>
                          <a:srgbClr val="FFFFF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70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Accelerations </a:t>
                      </a:r>
                      <a:endParaRPr sz="17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70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 x 30m  RI= Full</a:t>
                      </a:r>
                      <a:endParaRPr sz="17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endParaRPr sz="1700">
                        <a:solidFill>
                          <a:srgbClr val="FFFFF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70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Event run </a:t>
                      </a:r>
                      <a:endParaRPr sz="17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70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RI=10  1x220  p= 95%</a:t>
                      </a:r>
                      <a:endParaRPr sz="17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70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RI=10  2x120  p= 90%</a:t>
                      </a:r>
                      <a:endParaRPr sz="17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endParaRPr sz="1700">
                        <a:solidFill>
                          <a:srgbClr val="FFFFF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70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RI=4   4 x 60m   p= pr </a:t>
                      </a:r>
                      <a:endParaRPr sz="17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endParaRPr sz="1700">
                        <a:solidFill>
                          <a:srgbClr val="FFFFF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70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Abs x 300</a:t>
                      </a:r>
                      <a:endParaRPr sz="17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endParaRPr sz="1700">
                        <a:solidFill>
                          <a:srgbClr val="FFFFF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70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5 min cool down </a:t>
                      </a:r>
                    </a:p>
                  </a:txBody>
                  <a:tcPr marL="50800" marR="50800" marT="50800" marB="50800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70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Warm-up and drills</a:t>
                      </a:r>
                      <a:endParaRPr sz="17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70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Hurdle mobilities</a:t>
                      </a:r>
                      <a:endParaRPr sz="17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70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 x 100m exchange work</a:t>
                      </a:r>
                      <a:endParaRPr sz="17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70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 x 400 The Hard way</a:t>
                      </a:r>
                      <a:endParaRPr sz="17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70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Cool down 10min</a:t>
                      </a:r>
                    </a:p>
                  </a:txBody>
                  <a:tcPr marL="50800" marR="50800" marT="50800" marB="50800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70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Warm-up and Drills</a:t>
                      </a:r>
                      <a:endParaRPr sz="17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70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Hurdle mobilities</a:t>
                      </a:r>
                      <a:endParaRPr sz="17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endParaRPr sz="1700">
                        <a:solidFill>
                          <a:srgbClr val="FFFFF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70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Blocks</a:t>
                      </a:r>
                      <a:endParaRPr sz="17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7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r>
                        <a:rPr sz="170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x 30m  RI= Full</a:t>
                      </a:r>
                      <a:endParaRPr sz="17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70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endParaRPr sz="17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70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RI= 8  3 x 90 </a:t>
                      </a: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70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p= 90%</a:t>
                      </a:r>
                      <a:endParaRPr sz="17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endParaRPr sz="1700">
                        <a:solidFill>
                          <a:srgbClr val="FFFFF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70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Abs x 300</a:t>
                      </a:r>
                      <a:endParaRPr sz="17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endParaRPr sz="1700">
                        <a:solidFill>
                          <a:srgbClr val="FFFFF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70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5 min cool down and easy flex</a:t>
                      </a:r>
                    </a:p>
                  </a:txBody>
                  <a:tcPr marL="50800" marR="50800" marT="50800" marB="50800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Pre meet Shake out</a:t>
                      </a:r>
                    </a:p>
                  </a:txBody>
                  <a:tcPr marL="50800" marR="50800" marT="50800" marB="50800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70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Championship Week</a:t>
                      </a:r>
                    </a:p>
                  </a:txBody>
                  <a:tcPr marL="50800" marR="50800" marT="50800" marB="50800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2" name="Shape 52"/>
          <p:cNvSpPr/>
          <p:nvPr/>
        </p:nvSpPr>
        <p:spPr>
          <a:xfrm>
            <a:off x="2336876" y="1183866"/>
            <a:ext cx="8331048" cy="12560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800">
                <a:solidFill>
                  <a:srgbClr val="EBEBEB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rPr>
              <a:t>Weeks (13-16) Competition Training/</a:t>
            </a:r>
          </a:p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800">
                <a:solidFill>
                  <a:srgbClr val="EBEBEB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rPr>
              <a:t>Championship Season</a:t>
            </a:r>
          </a:p>
        </p:txBody>
      </p:sp>
    </p:spTree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ace chart 1 copy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71562"/>
            <a:ext cx="13885898" cy="13569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906303"/>
      </p:ext>
    </p:extLst>
  </p:cSld>
  <p:clrMapOvr>
    <a:masterClrMapping/>
  </p:clrMapOvr>
  <p:transition spd="med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ace chart 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00313" y="-1820057"/>
            <a:ext cx="11791115" cy="13991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068362"/>
      </p:ext>
    </p:extLst>
  </p:cSld>
  <p:clrMapOvr>
    <a:masterClrMapping/>
  </p:clrMapOvr>
  <p:transition spd="med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ace chart 3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2853" y="-2105852"/>
            <a:ext cx="12405016" cy="13610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634533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pPr lvl="0">
              <a:defRPr sz="1800" b="0">
                <a:solidFill>
                  <a:srgbClr val="000000"/>
                </a:solidFill>
                <a:effectLst/>
              </a:defRPr>
            </a:pPr>
            <a:r>
              <a:rPr lang="en-US" sz="6400" b="1" dirty="0">
                <a:solidFill>
                  <a:srgbClr val="FFFFFF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rPr>
              <a:t>The Science of Coaching </a:t>
            </a:r>
            <a:br>
              <a:rPr lang="en-US" sz="6400" b="1" dirty="0">
                <a:solidFill>
                  <a:srgbClr val="FFFFFF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rPr>
            </a:br>
            <a:r>
              <a:rPr lang="en-US" sz="6400" b="1" dirty="0">
                <a:solidFill>
                  <a:srgbClr val="FFFFFF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rPr>
              <a:t>Compared to the Art of Coaching</a:t>
            </a:r>
            <a:endParaRPr sz="6400" b="1" dirty="0">
              <a:solidFill>
                <a:srgbClr val="FFFFFF"/>
              </a:solidFill>
              <a:effectLst>
                <a:outerShdw blurRad="50800" dist="25400" dir="5400000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spd="med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ace chart 4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759" y="-963319"/>
            <a:ext cx="13284825" cy="11669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499703"/>
      </p:ext>
    </p:extLst>
  </p:cSld>
  <p:clrMapOvr>
    <a:masterClrMapping/>
  </p:clrMapOvr>
  <p:transition spd="med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EA3671-44FD-55BD-CCDE-ACB8F37979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1430372566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5B6AC3-B09A-6C80-A483-92E5770898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Physiology</a:t>
            </a:r>
            <a:br>
              <a:rPr lang="en-US" dirty="0"/>
            </a:br>
            <a:r>
              <a:rPr lang="en-US" dirty="0"/>
              <a:t>Biomechanics</a:t>
            </a:r>
            <a:br>
              <a:rPr lang="en-US" dirty="0"/>
            </a:br>
            <a:r>
              <a:rPr lang="en-US" dirty="0"/>
              <a:t>Strength and power</a:t>
            </a:r>
            <a:br>
              <a:rPr lang="en-US" dirty="0"/>
            </a:br>
            <a:r>
              <a:rPr lang="en-US" dirty="0"/>
              <a:t>Fuel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8525076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C37D41-530B-066A-3952-4BDD1906EC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 white sheet with black text&#10;&#10;Description automatically generated">
            <a:extLst>
              <a:ext uri="{FF2B5EF4-FFF2-40B4-BE49-F238E27FC236}">
                <a16:creationId xmlns:a16="http://schemas.microsoft.com/office/drawing/2014/main" id="{F9A5F4CF-A4F1-3DF2-89D7-921EF042F2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57939"/>
            <a:ext cx="13003437" cy="8508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715223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E99F3A-E9FC-15AF-7D3F-4DCBDD58D8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C6497CB-CEE4-6382-9362-6422E681F8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60" t="8682" r="29601" b="1655"/>
          <a:stretch/>
        </p:blipFill>
        <p:spPr>
          <a:xfrm rot="5400000">
            <a:off x="2984740" y="-1414731"/>
            <a:ext cx="7073658" cy="12663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200985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8228AA-DCAC-EEBE-3DB8-4256D919C0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A8ECD04-A35E-A233-990A-3FB5AD66B9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0113" y="0"/>
            <a:ext cx="14526883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294333"/>
      </p:ext>
    </p:extLst>
  </p:cSld>
  <p:clrMapOvr>
    <a:masterClrMapping/>
  </p:clrMapOvr>
  <p:transition spd="med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New_Template2">
  <a:themeElements>
    <a:clrScheme name="New_Template2">
      <a:dk1>
        <a:srgbClr val="C000EB"/>
      </a:dk1>
      <a:lt1>
        <a:srgbClr val="EBEBEB"/>
      </a:lt1>
      <a:dk2>
        <a:srgbClr val="525252"/>
      </a:dk2>
      <a:lt2>
        <a:srgbClr val="C9C9C9"/>
      </a:lt2>
      <a:accent1>
        <a:srgbClr val="619AE3"/>
      </a:accent1>
      <a:accent2>
        <a:srgbClr val="54BFB9"/>
      </a:accent2>
      <a:accent3>
        <a:srgbClr val="29C439"/>
      </a:accent3>
      <a:accent4>
        <a:srgbClr val="EDAC0F"/>
      </a:accent4>
      <a:accent5>
        <a:srgbClr val="D41D03"/>
      </a:accent5>
      <a:accent6>
        <a:srgbClr val="B264DA"/>
      </a:accent6>
      <a:hlink>
        <a:srgbClr val="0000FF"/>
      </a:hlink>
      <a:folHlink>
        <a:srgbClr val="FF00FF"/>
      </a:folHlink>
    </a:clrScheme>
    <a:fontScheme name="New_Template2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New_Template2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50800" dist="254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12700" dir="5400000" rotWithShape="0">
                <a:srgbClr val="000000">
                  <a:alpha val="80000"/>
                </a:srgbClr>
              </a:outerShdw>
            </a:effectLst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800" b="0" i="0" u="none" strike="noStrike" cap="none" spc="0" normalizeH="0" baseline="0">
            <a:ln>
              <a:noFill/>
            </a:ln>
            <a:solidFill>
              <a:srgbClr val="EBEBEB"/>
            </a:solidFill>
            <a:effectLst>
              <a:outerShdw blurRad="50800" dist="25400" dir="5400000" rotWithShape="0">
                <a:srgbClr val="000000"/>
              </a:outerShdw>
            </a:effectLst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New_Template2">
  <a:themeElements>
    <a:clrScheme name="New_Template2">
      <a:dk1>
        <a:srgbClr val="000000"/>
      </a:dk1>
      <a:lt1>
        <a:srgbClr val="FFFFFF"/>
      </a:lt1>
      <a:dk2>
        <a:srgbClr val="525252"/>
      </a:dk2>
      <a:lt2>
        <a:srgbClr val="C9C9C9"/>
      </a:lt2>
      <a:accent1>
        <a:srgbClr val="619AE3"/>
      </a:accent1>
      <a:accent2>
        <a:srgbClr val="54BFB9"/>
      </a:accent2>
      <a:accent3>
        <a:srgbClr val="29C439"/>
      </a:accent3>
      <a:accent4>
        <a:srgbClr val="EDAC0F"/>
      </a:accent4>
      <a:accent5>
        <a:srgbClr val="D41D03"/>
      </a:accent5>
      <a:accent6>
        <a:srgbClr val="B264DA"/>
      </a:accent6>
      <a:hlink>
        <a:srgbClr val="0000FF"/>
      </a:hlink>
      <a:folHlink>
        <a:srgbClr val="FF00FF"/>
      </a:folHlink>
    </a:clrScheme>
    <a:fontScheme name="New_Template2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New_Template2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50800" dist="254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12700" dir="5400000" rotWithShape="0">
                <a:srgbClr val="000000">
                  <a:alpha val="80000"/>
                </a:srgbClr>
              </a:outerShdw>
            </a:effectLst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800" b="0" i="0" u="none" strike="noStrike" cap="none" spc="0" normalizeH="0" baseline="0">
            <a:ln>
              <a:noFill/>
            </a:ln>
            <a:solidFill>
              <a:srgbClr val="EBEBEB"/>
            </a:solidFill>
            <a:effectLst>
              <a:outerShdw blurRad="50800" dist="25400" dir="5400000" rotWithShape="0">
                <a:srgbClr val="000000"/>
              </a:outerShdw>
            </a:effectLst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415</TotalTime>
  <Words>1928</Words>
  <Application>Microsoft Macintosh PowerPoint</Application>
  <PresentationFormat>Custom</PresentationFormat>
  <Paragraphs>649</Paragraphs>
  <Slides>51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8" baseType="lpstr">
      <vt:lpstr>Arial</vt:lpstr>
      <vt:lpstr>Helvetica</vt:lpstr>
      <vt:lpstr>Helvetica Neue</vt:lpstr>
      <vt:lpstr>Helvetica Neue Medium</vt:lpstr>
      <vt:lpstr>Times</vt:lpstr>
      <vt:lpstr>Times New Roman</vt:lpstr>
      <vt:lpstr>New_Template2</vt:lpstr>
      <vt:lpstr>PowerPoint Presentation</vt:lpstr>
      <vt:lpstr>PowerPoint Presentation</vt:lpstr>
      <vt:lpstr>PowerPoint Presentation</vt:lpstr>
      <vt:lpstr>PowerPoint Presentation</vt:lpstr>
      <vt:lpstr>The Science of Coaching  Compared to the Art of Coaching</vt:lpstr>
      <vt:lpstr>Physiology Biomechanics Strength and power Fuel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100/200m Training Examples</vt:lpstr>
      <vt:lpstr>100/200m Training Examples</vt:lpstr>
      <vt:lpstr>100/200m Training Examples</vt:lpstr>
      <vt:lpstr>100/200m Training Examples</vt:lpstr>
      <vt:lpstr>100/200m Training Examples</vt:lpstr>
      <vt:lpstr>400m Training Examples</vt:lpstr>
      <vt:lpstr>400m Training Examples</vt:lpstr>
      <vt:lpstr>400m Training Examples</vt:lpstr>
      <vt:lpstr>400m Training Examples</vt:lpstr>
      <vt:lpstr>400m Training Examples</vt:lpstr>
      <vt:lpstr>PowerPoint Presentation</vt:lpstr>
      <vt:lpstr>PowerPoint Presentation</vt:lpstr>
      <vt:lpstr>PowerPoint Presentation</vt:lpstr>
      <vt:lpstr>PowerPoint Presentation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cp:lastModifiedBy>Lance Brauman</cp:lastModifiedBy>
  <cp:revision>14</cp:revision>
  <dcterms:created xsi:type="dcterms:W3CDTF">2015-01-28T18:49:21Z</dcterms:created>
  <dcterms:modified xsi:type="dcterms:W3CDTF">2026-02-06T16:00:13Z</dcterms:modified>
</cp:coreProperties>
</file>